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Default Extension="png" ContentType="image/png"/>
  <Default Extension="jp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s>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Welcome everyone to this session on Building Effective Agents. This presentation distills key insights from Anthropic's engineering team, drawing from their experience working with dozens of teams building LLM agents across industries.</a:t>
            </a:r>
          </a:p>
          <a:p>
            <a:endParaRPr lang="zh-CN" dirty="0"/>
          </a:p>
          <a:p>
            <a:r>
              <a:rPr lang="zh-CN" dirty="0"/>
              <a:t>The central thesis is compelling: the most successful implementations aren't using complex frameworks. They're building with simple, composable patterns.</a:t>
            </a:r>
          </a:p>
          <a:p>
            <a:endParaRPr lang="zh-CN" dirty="0"/>
          </a:p>
          <a:p>
            <a:r>
              <a:rPr lang="zh-CN" dirty="0"/>
              <a:t>[Pause]</a:t>
            </a:r>
          </a:p>
          <a:p>
            <a:endParaRPr lang="zh-CN" dirty="0"/>
          </a:p>
          <a:p>
            <a:r>
              <a:rPr lang="zh-CN" dirty="0"/>
              <a:t>Let's explore what those patterns look like and when to use them.</a:t>
            </a:r>
          </a:p>
          <a:p>
            <a:endParaRPr lang="zh-CN" dirty="0"/>
          </a:p>
          <a:p>
            <a:r>
              <a:rPr lang="zh-CN" dirty="0"/>
              <a:t>Key points: ① Anthropic's field-tested agent patterns ② Simplicity beats complexity ③ Practical implementation guidance</a:t>
            </a:r>
          </a:p>
          <a:p>
            <a:r>
              <a:rPr lang="zh-CN" dirty="0"/>
              <a:t>Duration: 1.5 minutes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Now we arrive at fully autonomous agents — the most flexible and powerful pattern.</a:t>
            </a:r>
          </a:p>
          <a:p>
            <a:endParaRPr lang="zh-CN" dirty="0"/>
          </a:p>
          <a:p>
            <a:r>
              <a:rPr lang="zh-CN" dirty="0"/>
              <a:t>Agents emerge as LLMs mature across five key capabilities: understanding complex inputs, reasoning and planning, reliable tool use, error recovery, and knowing when to pause for human checkpoints.</a:t>
            </a:r>
          </a:p>
          <a:p>
            <a:endParaRPr lang="zh-CN" dirty="0"/>
          </a:p>
          <a:p>
            <a:r>
              <a:rPr lang="zh-CN" dirty="0"/>
              <a:t>[Pause]</a:t>
            </a:r>
          </a:p>
          <a:p>
            <a:endParaRPr lang="zh-CN" dirty="0"/>
          </a:p>
          <a:p>
            <a:r>
              <a:rPr lang="zh-CN" dirty="0"/>
              <a:t>Here's the surprising part — agent implementation is often straightforward. They're typically just LLMs using tools in a feedback loop. But this simplicity comes with trade-offs: higher costs and potential for compounding errors. Extensive testing in sandboxed environments, with appropriate guardrails, is essential.</a:t>
            </a:r>
          </a:p>
          <a:p>
            <a:endParaRPr lang="zh-CN" dirty="0"/>
          </a:p>
          <a:p>
            <a:r>
              <a:rPr lang="zh-CN" dirty="0"/>
              <a:t>Key points: ① Five key LLM capabilities enable agents ② Implementation = LLMs using tools in a loop ③ Higher costs + compounding errors require guardrails</a:t>
            </a:r>
          </a:p>
          <a:p>
            <a:r>
              <a:rPr lang="zh-CN" dirty="0"/>
              <a:t>Duration: 2 minutes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Let's look at two domains where agents have proven particularly valuable.</a:t>
            </a:r>
          </a:p>
          <a:p>
            <a:endParaRPr lang="zh-CN" dirty="0"/>
          </a:p>
          <a:p>
            <a:r>
              <a:rPr lang="zh-CN" dirty="0"/>
              <a:t>Customer support is a natural fit — conversations require both dialogue and action. Tools pull customer data, handle refunds, and access knowledge bases. Some companies are so confident in their agents that they charge only for successful resolutions.</a:t>
            </a:r>
          </a:p>
          <a:p>
            <a:endParaRPr lang="zh-CN" dirty="0"/>
          </a:p>
          <a:p>
            <a:r>
              <a:rPr lang="zh-CN" dirty="0"/>
              <a:t>Coding agents have shown remarkable potential. The key advantage: code is verifiable through automated tests, creating a natural feedback loop. Anthropic's own agent solves real GitHub issues from pull request descriptions alone.</a:t>
            </a:r>
          </a:p>
          <a:p>
            <a:endParaRPr lang="zh-CN" dirty="0"/>
          </a:p>
          <a:p>
            <a:r>
              <a:rPr lang="zh-CN" dirty="0"/>
              <a:t>One fascinating insight from their experience: they spent more time optimizing their tools than the overall prompt — a testament to how important ACI design is.</a:t>
            </a:r>
          </a:p>
          <a:p>
            <a:endParaRPr lang="zh-CN" dirty="0"/>
          </a:p>
          <a:p>
            <a:r>
              <a:rPr lang="zh-CN" dirty="0"/>
              <a:t>Key points: ① Customer support: natural conversation + actions ② Coding agents: verifiable + iterable ③ Tool optimization &gt; prompt optimization</a:t>
            </a:r>
          </a:p>
          <a:p>
            <a:r>
              <a:rPr lang="zh-CN" dirty="0"/>
              <a:t>Duration: 2 minutes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Let's close with three principles to take away.</a:t>
            </a:r>
          </a:p>
          <a:p>
            <a:endParaRPr lang="zh-CN" dirty="0"/>
          </a:p>
          <a:p>
            <a:r>
              <a:rPr lang="zh-CN" dirty="0"/>
              <a:t>First, simplicity. Build the right system for your needs, not the most sophisticated one you can imagine.</a:t>
            </a:r>
          </a:p>
          <a:p>
            <a:endParaRPr lang="zh-CN" dirty="0"/>
          </a:p>
          <a:p>
            <a:r>
              <a:rPr lang="zh-CN" dirty="0"/>
              <a:t>Second, transparency. Let your users see the agent's reasoning — it builds trust and aids debugging.</a:t>
            </a:r>
          </a:p>
          <a:p>
            <a:endParaRPr lang="zh-CN" dirty="0"/>
          </a:p>
          <a:p>
            <a:r>
              <a:rPr lang="zh-CN" dirty="0"/>
              <a:t>Third, invest in ACI design — your agent-computer interface. Think of it as HCI for machines. Good tool documentation and testing pays dividends.</a:t>
            </a:r>
          </a:p>
          <a:p>
            <a:endParaRPr lang="zh-CN" dirty="0"/>
          </a:p>
          <a:p>
            <a:r>
              <a:rPr lang="zh-CN" dirty="0"/>
              <a:t>[Pause]</a:t>
            </a:r>
          </a:p>
          <a:p>
            <a:endParaRPr lang="zh-CN" dirty="0"/>
          </a:p>
          <a:p>
            <a:r>
              <a:rPr lang="zh-CN" dirty="0"/>
              <a:t>The progression is clear: start simple, optimize with evaluation, and add agentic systems only when simpler solutions genuinely fall short. Thank you.</a:t>
            </a:r>
          </a:p>
          <a:p>
            <a:endParaRPr lang="zh-CN" dirty="0"/>
          </a:p>
          <a:p>
            <a:r>
              <a:rPr lang="zh-CN" dirty="0"/>
              <a:t>Key points: ① Simplicity in design ② Transparency in planning ③ ACI through tool documentation and testing</a:t>
            </a:r>
          </a:p>
          <a:p>
            <a:r>
              <a:rPr lang="zh-CN" dirty="0"/>
              <a:t>Duration: 2 minutes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Before diving into patterns, we need to establish a shared vocabulary.</a:t>
            </a:r>
          </a:p>
          <a:p>
            <a:endParaRPr lang="zh-CN" dirty="0"/>
          </a:p>
          <a:p>
            <a:r>
              <a:rPr lang="zh-CN" dirty="0"/>
              <a:t>Anthropic draws an important architectural distinction between two types of agentic systems. On the left, we have Workflows — systems where LLMs and tools follow predefined code paths. Think of these as choreographed sequences. On the right, Agents — systems where the LLM itself decides what to do next, dynamically directing its own processes.</a:t>
            </a:r>
          </a:p>
          <a:p>
            <a:endParaRPr lang="zh-CN" dirty="0"/>
          </a:p>
          <a:p>
            <a:r>
              <a:rPr lang="zh-CN" dirty="0"/>
              <a:t>[Pause]</a:t>
            </a:r>
          </a:p>
          <a:p>
            <a:endParaRPr lang="zh-CN" dirty="0"/>
          </a:p>
          <a:p>
            <a:r>
              <a:rPr lang="zh-CN" dirty="0"/>
              <a:t>The key takeaway here is that both are "agentic systems." It's a spectrum, not a binary — and the right choice depends on your specific use case.</a:t>
            </a:r>
          </a:p>
          <a:p>
            <a:endParaRPr lang="zh-CN" dirty="0"/>
          </a:p>
          <a:p>
            <a:r>
              <a:rPr lang="zh-CN" dirty="0"/>
              <a:t>Key points: ① Workflows = predefined orchestration ② Agents = autonomous tool-using LLMs ③ Both are valid — spectrum matters more than label</a:t>
            </a:r>
          </a:p>
          <a:p>
            <a:r>
              <a:rPr lang="zh-CN" dirty="0"/>
              <a:t>Duration: 1.5 minutes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So when should you reach for these more complex patterns?</a:t>
            </a:r>
          </a:p>
          <a:p>
            <a:endParaRPr lang="zh-CN" dirty="0"/>
          </a:p>
          <a:p>
            <a:r>
              <a:rPr lang="zh-CN" dirty="0"/>
              <a:t>The answer starts on the left: most of the time, you should start with single LLM calls optimized with retrieval and in-context examples. This covers the vast majority of applications.</a:t>
            </a:r>
          </a:p>
          <a:p>
            <a:endParaRPr lang="zh-CN" dirty="0"/>
          </a:p>
          <a:p>
            <a:r>
              <a:rPr lang="zh-CN" dirty="0"/>
              <a:t>When you do need more, workflows give you predictability for well-defined tasks, while agents shine when flexibility and model-driven decisions are needed at scale.</a:t>
            </a:r>
          </a:p>
          <a:p>
            <a:endParaRPr lang="zh-CN" dirty="0"/>
          </a:p>
          <a:p>
            <a:r>
              <a:rPr lang="zh-CN" dirty="0"/>
              <a:t>[Interactive] Think about your current project — where does it fall on this complexity spectrum?</a:t>
            </a:r>
          </a:p>
          <a:p>
            <a:endParaRPr lang="zh-CN" dirty="0"/>
          </a:p>
          <a:p>
            <a:r>
              <a:rPr lang="zh-CN" dirty="0"/>
              <a:t>And a crucial piece of advice about frameworks: start with raw LLM APIs. Many patterns need just a few lines of code. If you do use a framework, make sure you understand what's happening underneath.</a:t>
            </a:r>
          </a:p>
          <a:p>
            <a:endParaRPr lang="zh-CN" dirty="0"/>
          </a:p>
          <a:p>
            <a:r>
              <a:rPr lang="zh-CN" dirty="0"/>
              <a:t>Key points: ① Start simple — single LLM calls first ② Workflows for defined tasks, agents for flexibility ③ Understand your frameworks</a:t>
            </a:r>
          </a:p>
          <a:p>
            <a:r>
              <a:rPr lang="zh-CN" dirty="0"/>
              <a:t>Duration: 2 minutes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Every agentic system starts from the same building block: the augmented LLM.</a:t>
            </a:r>
          </a:p>
          <a:p>
            <a:endParaRPr lang="zh-CN" dirty="0"/>
          </a:p>
          <a:p>
            <a:r>
              <a:rPr lang="zh-CN" dirty="0"/>
              <a:t>This diagram shows the foundational unit. You take a base LLM and enhance it with three capabilities: retrieval for accessing relevant information, tools for taking actions in the world, and memory for retaining context across interactions.</a:t>
            </a:r>
          </a:p>
          <a:p>
            <a:endParaRPr lang="zh-CN" dirty="0"/>
          </a:p>
          <a:p>
            <a:r>
              <a:rPr lang="zh-CN" dirty="0"/>
              <a:t>[Pause]</a:t>
            </a:r>
          </a:p>
          <a:p>
            <a:endParaRPr lang="zh-CN" dirty="0"/>
          </a:p>
          <a:p>
            <a:r>
              <a:rPr lang="zh-CN" dirty="0"/>
              <a:t>Two things matter most in implementation: tailor these capabilities to your specific use case, and ensure they provide well-documented interfaces. Anthropic's Model Context Protocol — MCP — is one approach to standardizing third-party tool integration.</a:t>
            </a:r>
          </a:p>
          <a:p>
            <a:endParaRPr lang="zh-CN" dirty="0"/>
          </a:p>
          <a:p>
            <a:r>
              <a:rPr lang="zh-CN" dirty="0"/>
              <a:t>Key points: ① LLM + retrieval + tools + memory ② Tailor capabilities to use case ③ MCP for standardized integration</a:t>
            </a:r>
          </a:p>
          <a:p>
            <a:r>
              <a:rPr lang="zh-CN" dirty="0"/>
              <a:t>Duration: 1.5 minutes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Now let's look at the first workflow pattern: Prompt Chaining.</a:t>
            </a:r>
          </a:p>
          <a:p>
            <a:endParaRPr lang="zh-CN" dirty="0"/>
          </a:p>
          <a:p>
            <a:r>
              <a:rPr lang="zh-CN" dirty="0"/>
              <a:t>The diagram shows the core idea — decompose a task into sequential steps. Each LLM call processes the output of the previous one, with optional "gate" checks at intermediate points to ensure quality.</a:t>
            </a:r>
          </a:p>
          <a:p>
            <a:endParaRPr lang="zh-CN" dirty="0"/>
          </a:p>
          <a:p>
            <a:r>
              <a:rPr lang="zh-CN" dirty="0"/>
              <a:t>The key trade-off is latency for accuracy. By making each individual LLM call a simpler, more focused task, you get better overall results.</a:t>
            </a:r>
          </a:p>
          <a:p>
            <a:endParaRPr lang="zh-CN" dirty="0"/>
          </a:p>
          <a:p>
            <a:r>
              <a:rPr lang="zh-CN" dirty="0"/>
              <a:t>Two concrete examples: generating marketing copy then translating it, or writing a document outline, checking it meets criteria, then writing the full document.</a:t>
            </a:r>
          </a:p>
          <a:p>
            <a:endParaRPr lang="zh-CN" dirty="0"/>
          </a:p>
          <a:p>
            <a:r>
              <a:rPr lang="zh-CN" dirty="0"/>
              <a:t>Key points: ① Sequential LLM calls with gate checks ② Trade latency for accuracy ③ Works when tasks decompose into fixed subtasks</a:t>
            </a:r>
          </a:p>
          <a:p>
            <a:r>
              <a:rPr lang="zh-CN" dirty="0"/>
              <a:t>Duration: 1.5 minutes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The second pattern is Routing — classifying inputs to direct them to specialized handlers.</a:t>
            </a:r>
          </a:p>
          <a:p>
            <a:endParaRPr lang="zh-CN" dirty="0"/>
          </a:p>
          <a:p>
            <a:r>
              <a:rPr lang="zh-CN" dirty="0"/>
              <a:t>Routing lets you build more specialized prompts without cross-contamination. Optimizing for one type of input won't hurt performance on others.</a:t>
            </a:r>
          </a:p>
          <a:p>
            <a:endParaRPr lang="zh-CN" dirty="0"/>
          </a:p>
          <a:p>
            <a:r>
              <a:rPr lang="zh-CN" dirty="0"/>
              <a:t>Think of customer service: general questions, refund requests, and technical support each flow to different downstream processes with tailored prompts and tools. Or model selection — easy questions go to smaller, cost-efficient models like Haiku, while complex ones route to more capable models like Sonnet.</a:t>
            </a:r>
          </a:p>
          <a:p>
            <a:endParaRPr lang="zh-CN" dirty="0"/>
          </a:p>
          <a:p>
            <a:r>
              <a:rPr lang="zh-CN" dirty="0"/>
              <a:t>Key points: ① Classify input → specialized followup ② Separation of concerns ③ Prevents cross-optimization interference</a:t>
            </a:r>
          </a:p>
          <a:p>
            <a:r>
              <a:rPr lang="zh-CN" dirty="0"/>
              <a:t>Duration: 1.5 minutes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The third pattern is Parallelization, which comes in two flavors.</a:t>
            </a:r>
          </a:p>
          <a:p>
            <a:endParaRPr lang="zh-CN" dirty="0"/>
          </a:p>
          <a:p>
            <a:r>
              <a:rPr lang="zh-CN" dirty="0"/>
              <a:t>Sectioning breaks a task into independent subtasks that run simultaneously — like having one model process queries while another screens for inappropriate content. These tend to perform better than asking a single LLM call to do both.</a:t>
            </a:r>
          </a:p>
          <a:p>
            <a:endParaRPr lang="zh-CN" dirty="0"/>
          </a:p>
          <a:p>
            <a:r>
              <a:rPr lang="zh-CN" dirty="0"/>
              <a:t>Voting runs the same task multiple times for diverse perspectives — like having several different prompts review code for vulnerabilities, flagging issues independently.</a:t>
            </a:r>
          </a:p>
          <a:p>
            <a:endParaRPr lang="zh-CN" dirty="0"/>
          </a:p>
          <a:p>
            <a:r>
              <a:rPr lang="zh-CN" dirty="0"/>
              <a:t>[Pause]</a:t>
            </a:r>
          </a:p>
          <a:p>
            <a:endParaRPr lang="zh-CN" dirty="0"/>
          </a:p>
          <a:p>
            <a:r>
              <a:rPr lang="zh-CN" dirty="0"/>
              <a:t>Both approaches boost confidence through multiple perspectives.</a:t>
            </a:r>
          </a:p>
          <a:p>
            <a:endParaRPr lang="zh-CN" dirty="0"/>
          </a:p>
          <a:p>
            <a:r>
              <a:rPr lang="zh-CN" dirty="0"/>
              <a:t>Key points: ① Sectioning = independent parallel subtasks ② Voting = multiple perspectives on same task ③ Better than single-call for complex multi-concern tasks</a:t>
            </a:r>
          </a:p>
          <a:p>
            <a:r>
              <a:rPr lang="zh-CN" dirty="0"/>
              <a:t>Duration: 2 minutes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The Orchestrator-Workers pattern looks similar to parallelization, but has one crucial difference.</a:t>
            </a:r>
          </a:p>
          <a:p>
            <a:endParaRPr lang="zh-CN" dirty="0"/>
          </a:p>
          <a:p>
            <a:r>
              <a:rPr lang="zh-CN" dirty="0"/>
              <a:t>Here, a central LLM dynamically decides what subtasks are needed, delegates them to worker LLMs, and synthesizes the results. The subtasks aren't predetermined — they emerge from the input.</a:t>
            </a:r>
          </a:p>
          <a:p>
            <a:endParaRPr lang="zh-CN" dirty="0"/>
          </a:p>
          <a:p>
            <a:r>
              <a:rPr lang="zh-CN" dirty="0"/>
              <a:t>This is ideal for coding products that modify multiple files, where the orchestrator determines which files need changes based on the task description. Or search tasks that need to gather and analyze information from multiple sources.</a:t>
            </a:r>
          </a:p>
          <a:p>
            <a:endParaRPr lang="zh-CN" dirty="0"/>
          </a:p>
          <a:p>
            <a:r>
              <a:rPr lang="zh-CN" dirty="0"/>
              <a:t>Key points: ① Central LLM dynamically breaks down tasks ② Key difference: subtasks not pre-defined ③ Ideal for unpredictable, complex workflows</a:t>
            </a:r>
          </a:p>
          <a:p>
            <a:r>
              <a:rPr lang="zh-CN" dirty="0"/>
              <a:t>Duration: 1.5 minutes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a:t>[Transition] The last workflow pattern is the Evaluator-Optimizer — essentially an iterative refinement loop.</a:t>
            </a:r>
          </a:p>
          <a:p>
            <a:endParaRPr lang="zh-CN" dirty="0"/>
          </a:p>
          <a:p>
            <a:r>
              <a:rPr lang="zh-CN" dirty="0"/>
              <a:t>One LLM generates a response; another evaluates it and provides feedback. This cycle continues until the output meets quality standards. It's analogous to how a human writer iterates through drafts.</a:t>
            </a:r>
          </a:p>
          <a:p>
            <a:endParaRPr lang="zh-CN" dirty="0"/>
          </a:p>
          <a:p>
            <a:r>
              <a:rPr lang="zh-CN" dirty="0"/>
              <a:t>There are two clear signs this pattern fits: first, human feedback demonstrably improves LLM responses; second, the LLM can provide that same kind of feedback. If both are true, you have a strong candidate.</a:t>
            </a:r>
          </a:p>
          <a:p>
            <a:endParaRPr lang="zh-CN" dirty="0"/>
          </a:p>
          <a:p>
            <a:r>
              <a:rPr lang="zh-CN" dirty="0"/>
              <a:t>Key points: ① Generate-evaluate feedback loop ② Two fitness signals to look for ③ Analogous to human iterative writing</a:t>
            </a:r>
          </a:p>
          <a:p>
            <a:r>
              <a:rPr lang="zh-CN" dirty="0"/>
              <a:t>Duration: 1.5 minutes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10_img1.png"/>
  <Relationship Id="rId3"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11_img1.png"/>
  <Relationship Id="rId3"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4_img1.png"/>
  <Relationship Id="rId3"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5_img1.png"/>
  <Relationship Id="rId3"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6_img1.png"/>
  <Relationship Id="rId3"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7_img1.png"/>
  <Relationship Id="rId3"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8_img1.png"/>
  <Relationship Id="rId3"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s9_img1.png"/>
  <Relationship Id="rId3"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sp>
        <p:nvSpPr>
          <p:cNvPr id="3" name="Rectangle 3"/>
          <p:cNvSpPr/>
          <p:nvPr/>
        </p:nvSpPr>
        <p:spPr>
          <a:xfrm>
            <a:off x="0" y="0"/>
            <a:ext cx="12192000" cy="6858000"/>
          </a:xfrm>
          <a:prstGeom prst="rect">
            <a:avLst/>
          </a:prstGeom>
          <a:gradFill>
            <a:gsLst>
              <a:gs pos="0">
                <a:srgbClr val="D4845A">
                  <a:alpha val="12000"/>
                </a:srgbClr>
              </a:gs>
              <a:gs pos="100000">
                <a:srgbClr val="D4845A">
                  <a:alpha val="0"/>
                </a:srgbClr>
              </a:gs>
            </a:gsLst>
            <a:path path="circle">
              <a:fillToRect l="50000" t="50000" r="50000" b="50000"/>
            </a:path>
          </a:gradFill>
          <a:ln>
            <a:noFill/>
          </a:ln>
        </p:spPr>
      </p:sp>
      <p:sp>
        <p:nvSpPr>
          <p:cNvPr id="4" name="Rectangle 4"/>
          <p:cNvSpPr/>
          <p:nvPr/>
        </p:nvSpPr>
        <p:spPr>
          <a:xfrm>
            <a:off x="0" y="0"/>
            <a:ext cx="12192000" cy="6858000"/>
          </a:xfrm>
          <a:prstGeom prst="rect">
            <a:avLst/>
          </a:prstGeom>
          <a:gradFill>
            <a:gsLst>
              <a:gs pos="0">
                <a:srgbClr val="5B9BD5">
                  <a:alpha val="8000"/>
                </a:srgbClr>
              </a:gs>
              <a:gs pos="100000">
                <a:srgbClr val="5B9BD5">
                  <a:alpha val="0"/>
                </a:srgbClr>
              </a:gs>
            </a:gsLst>
            <a:path path="circle">
              <a:fillToRect l="50000" t="50000" r="50000" b="50000"/>
            </a:path>
          </a:gradFill>
          <a:ln>
            <a:noFill/>
          </a:ln>
        </p:spPr>
      </p:sp>
      <p:grpSp>
        <p:nvGrpSpPr>
          <p:cNvPr id="21" name="Group 21"/>
          <p:cNvGrpSpPr/>
          <p:nvPr/>
        </p:nvGrpSpPr>
        <p:grpSpPr>
          <a:xfrm>
            <a:off x="1128712" y="1128712"/>
            <a:ext cx="9934575" cy="4600575"/>
            <a:chOff x="1128712" y="1128712"/>
            <a:chExt cx="9934575" cy="4600575"/>
          </a:xfrm>
        </p:grpSpPr>
        <p:sp>
          <p:nvSpPr>
            <p:cNvPr id="5" name="Ellipse 5"/>
            <p:cNvSpPr/>
            <p:nvPr/>
          </p:nvSpPr>
          <p:spPr>
            <a:xfrm>
              <a:off x="1128712" y="1128712"/>
              <a:ext cx="28575" cy="28575"/>
            </a:xfrm>
            <a:prstGeom prst="ellipse">
              <a:avLst/>
            </a:prstGeom>
            <a:solidFill>
              <a:srgbClr val="2D3348">
                <a:alpha val="60000"/>
              </a:srgbClr>
            </a:solidFill>
            <a:ln>
              <a:noFill/>
            </a:ln>
          </p:spPr>
        </p:sp>
        <p:sp>
          <p:nvSpPr>
            <p:cNvPr id="6" name="Ellipse 6"/>
            <p:cNvSpPr/>
            <p:nvPr/>
          </p:nvSpPr>
          <p:spPr>
            <a:xfrm>
              <a:off x="1890712" y="1128712"/>
              <a:ext cx="28575" cy="28575"/>
            </a:xfrm>
            <a:prstGeom prst="ellipse">
              <a:avLst/>
            </a:prstGeom>
            <a:solidFill>
              <a:srgbClr val="2D3348">
                <a:alpha val="60000"/>
              </a:srgbClr>
            </a:solidFill>
            <a:ln>
              <a:noFill/>
            </a:ln>
          </p:spPr>
        </p:sp>
        <p:sp>
          <p:nvSpPr>
            <p:cNvPr id="7" name="Ellipse 7"/>
            <p:cNvSpPr/>
            <p:nvPr/>
          </p:nvSpPr>
          <p:spPr>
            <a:xfrm>
              <a:off x="2652712" y="1128712"/>
              <a:ext cx="28575" cy="28575"/>
            </a:xfrm>
            <a:prstGeom prst="ellipse">
              <a:avLst/>
            </a:prstGeom>
            <a:solidFill>
              <a:srgbClr val="2D3348">
                <a:alpha val="60000"/>
              </a:srgbClr>
            </a:solidFill>
            <a:ln>
              <a:noFill/>
            </a:ln>
          </p:spPr>
        </p:sp>
        <p:sp>
          <p:nvSpPr>
            <p:cNvPr id="8" name="Ellipse 8"/>
            <p:cNvSpPr/>
            <p:nvPr/>
          </p:nvSpPr>
          <p:spPr>
            <a:xfrm>
              <a:off x="3414712" y="1128712"/>
              <a:ext cx="28575" cy="28575"/>
            </a:xfrm>
            <a:prstGeom prst="ellipse">
              <a:avLst/>
            </a:prstGeom>
            <a:solidFill>
              <a:srgbClr val="2D3348">
                <a:alpha val="60000"/>
              </a:srgbClr>
            </a:solidFill>
            <a:ln>
              <a:noFill/>
            </a:ln>
          </p:spPr>
        </p:sp>
        <p:sp>
          <p:nvSpPr>
            <p:cNvPr id="9" name="Ellipse 9"/>
            <p:cNvSpPr/>
            <p:nvPr/>
          </p:nvSpPr>
          <p:spPr>
            <a:xfrm>
              <a:off x="1128712" y="1890712"/>
              <a:ext cx="28575" cy="28575"/>
            </a:xfrm>
            <a:prstGeom prst="ellipse">
              <a:avLst/>
            </a:prstGeom>
            <a:solidFill>
              <a:srgbClr val="2D3348">
                <a:alpha val="60000"/>
              </a:srgbClr>
            </a:solidFill>
            <a:ln>
              <a:noFill/>
            </a:ln>
          </p:spPr>
        </p:sp>
        <p:sp>
          <p:nvSpPr>
            <p:cNvPr id="10" name="Ellipse 10"/>
            <p:cNvSpPr/>
            <p:nvPr/>
          </p:nvSpPr>
          <p:spPr>
            <a:xfrm>
              <a:off x="1890712" y="1890712"/>
              <a:ext cx="28575" cy="28575"/>
            </a:xfrm>
            <a:prstGeom prst="ellipse">
              <a:avLst/>
            </a:prstGeom>
            <a:solidFill>
              <a:srgbClr val="2D3348">
                <a:alpha val="60000"/>
              </a:srgbClr>
            </a:solidFill>
            <a:ln>
              <a:noFill/>
            </a:ln>
          </p:spPr>
        </p:sp>
        <p:sp>
          <p:nvSpPr>
            <p:cNvPr id="11" name="Ellipse 11"/>
            <p:cNvSpPr/>
            <p:nvPr/>
          </p:nvSpPr>
          <p:spPr>
            <a:xfrm>
              <a:off x="2652712" y="1890712"/>
              <a:ext cx="28575" cy="28575"/>
            </a:xfrm>
            <a:prstGeom prst="ellipse">
              <a:avLst/>
            </a:prstGeom>
            <a:solidFill>
              <a:srgbClr val="2D3348">
                <a:alpha val="60000"/>
              </a:srgbClr>
            </a:solidFill>
            <a:ln>
              <a:noFill/>
            </a:ln>
          </p:spPr>
        </p:sp>
        <p:sp>
          <p:nvSpPr>
            <p:cNvPr id="12" name="Ellipse 12"/>
            <p:cNvSpPr/>
            <p:nvPr/>
          </p:nvSpPr>
          <p:spPr>
            <a:xfrm>
              <a:off x="3414712" y="1890712"/>
              <a:ext cx="28575" cy="28575"/>
            </a:xfrm>
            <a:prstGeom prst="ellipse">
              <a:avLst/>
            </a:prstGeom>
            <a:solidFill>
              <a:srgbClr val="2D3348">
                <a:alpha val="60000"/>
              </a:srgbClr>
            </a:solidFill>
            <a:ln>
              <a:noFill/>
            </a:ln>
          </p:spPr>
        </p:sp>
        <p:sp>
          <p:nvSpPr>
            <p:cNvPr id="13" name="Ellipse 13"/>
            <p:cNvSpPr/>
            <p:nvPr/>
          </p:nvSpPr>
          <p:spPr>
            <a:xfrm>
              <a:off x="8748712" y="4938712"/>
              <a:ext cx="28575" cy="28575"/>
            </a:xfrm>
            <a:prstGeom prst="ellipse">
              <a:avLst/>
            </a:prstGeom>
            <a:solidFill>
              <a:srgbClr val="2D3348">
                <a:alpha val="60000"/>
              </a:srgbClr>
            </a:solidFill>
            <a:ln>
              <a:noFill/>
            </a:ln>
          </p:spPr>
        </p:sp>
        <p:sp>
          <p:nvSpPr>
            <p:cNvPr id="14" name="Ellipse 14"/>
            <p:cNvSpPr/>
            <p:nvPr/>
          </p:nvSpPr>
          <p:spPr>
            <a:xfrm>
              <a:off x="9510712" y="4938712"/>
              <a:ext cx="28575" cy="28575"/>
            </a:xfrm>
            <a:prstGeom prst="ellipse">
              <a:avLst/>
            </a:prstGeom>
            <a:solidFill>
              <a:srgbClr val="2D3348">
                <a:alpha val="60000"/>
              </a:srgbClr>
            </a:solidFill>
            <a:ln>
              <a:noFill/>
            </a:ln>
          </p:spPr>
        </p:sp>
        <p:sp>
          <p:nvSpPr>
            <p:cNvPr id="15" name="Ellipse 15"/>
            <p:cNvSpPr/>
            <p:nvPr/>
          </p:nvSpPr>
          <p:spPr>
            <a:xfrm>
              <a:off x="10272712" y="4938712"/>
              <a:ext cx="28575" cy="28575"/>
            </a:xfrm>
            <a:prstGeom prst="ellipse">
              <a:avLst/>
            </a:prstGeom>
            <a:solidFill>
              <a:srgbClr val="2D3348">
                <a:alpha val="60000"/>
              </a:srgbClr>
            </a:solidFill>
            <a:ln>
              <a:noFill/>
            </a:ln>
          </p:spPr>
        </p:sp>
        <p:sp>
          <p:nvSpPr>
            <p:cNvPr id="16" name="Ellipse 16"/>
            <p:cNvSpPr/>
            <p:nvPr/>
          </p:nvSpPr>
          <p:spPr>
            <a:xfrm>
              <a:off x="11034712" y="4938712"/>
              <a:ext cx="28575" cy="28575"/>
            </a:xfrm>
            <a:prstGeom prst="ellipse">
              <a:avLst/>
            </a:prstGeom>
            <a:solidFill>
              <a:srgbClr val="2D3348">
                <a:alpha val="60000"/>
              </a:srgbClr>
            </a:solidFill>
            <a:ln>
              <a:noFill/>
            </a:ln>
          </p:spPr>
        </p:sp>
        <p:sp>
          <p:nvSpPr>
            <p:cNvPr id="17" name="Ellipse 17"/>
            <p:cNvSpPr/>
            <p:nvPr/>
          </p:nvSpPr>
          <p:spPr>
            <a:xfrm>
              <a:off x="8748712" y="5700712"/>
              <a:ext cx="28575" cy="28575"/>
            </a:xfrm>
            <a:prstGeom prst="ellipse">
              <a:avLst/>
            </a:prstGeom>
            <a:solidFill>
              <a:srgbClr val="2D3348">
                <a:alpha val="60000"/>
              </a:srgbClr>
            </a:solidFill>
            <a:ln>
              <a:noFill/>
            </a:ln>
          </p:spPr>
        </p:sp>
        <p:sp>
          <p:nvSpPr>
            <p:cNvPr id="18" name="Ellipse 18"/>
            <p:cNvSpPr/>
            <p:nvPr/>
          </p:nvSpPr>
          <p:spPr>
            <a:xfrm>
              <a:off x="9510712" y="5700712"/>
              <a:ext cx="28575" cy="28575"/>
            </a:xfrm>
            <a:prstGeom prst="ellipse">
              <a:avLst/>
            </a:prstGeom>
            <a:solidFill>
              <a:srgbClr val="2D3348">
                <a:alpha val="60000"/>
              </a:srgbClr>
            </a:solidFill>
            <a:ln>
              <a:noFill/>
            </a:ln>
          </p:spPr>
        </p:sp>
        <p:sp>
          <p:nvSpPr>
            <p:cNvPr id="19" name="Ellipse 19"/>
            <p:cNvSpPr/>
            <p:nvPr/>
          </p:nvSpPr>
          <p:spPr>
            <a:xfrm>
              <a:off x="10272712" y="5700712"/>
              <a:ext cx="28575" cy="28575"/>
            </a:xfrm>
            <a:prstGeom prst="ellipse">
              <a:avLst/>
            </a:prstGeom>
            <a:solidFill>
              <a:srgbClr val="2D3348">
                <a:alpha val="60000"/>
              </a:srgbClr>
            </a:solidFill>
            <a:ln>
              <a:noFill/>
            </a:ln>
          </p:spPr>
        </p:sp>
        <p:sp>
          <p:nvSpPr>
            <p:cNvPr id="20" name="Ellipse 20"/>
            <p:cNvSpPr/>
            <p:nvPr/>
          </p:nvSpPr>
          <p:spPr>
            <a:xfrm>
              <a:off x="11034712" y="5700712"/>
              <a:ext cx="28575" cy="28575"/>
            </a:xfrm>
            <a:prstGeom prst="ellipse">
              <a:avLst/>
            </a:prstGeom>
            <a:solidFill>
              <a:srgbClr val="2D3348">
                <a:alpha val="60000"/>
              </a:srgbClr>
            </a:solidFill>
            <a:ln>
              <a:noFill/>
            </a:ln>
          </p:spPr>
        </p:sp>
      </p:grpSp>
      <p:sp>
        <p:nvSpPr>
          <p:cNvPr id="22" name="Ellipse 22"/>
          <p:cNvSpPr/>
          <p:nvPr/>
        </p:nvSpPr>
        <p:spPr>
          <a:xfrm>
            <a:off x="9239250" y="952500"/>
            <a:ext cx="1524000" cy="1524000"/>
          </a:xfrm>
          <a:prstGeom prst="ellipse">
            <a:avLst/>
          </a:prstGeom>
          <a:noFill/>
          <a:ln w="9525">
            <a:solidFill>
              <a:srgbClr val="D4845A">
                <a:alpha val="8000"/>
              </a:srgbClr>
            </a:solidFill>
          </a:ln>
        </p:spPr>
      </p:sp>
      <p:sp>
        <p:nvSpPr>
          <p:cNvPr id="23" name="Ellipse 23"/>
          <p:cNvSpPr/>
          <p:nvPr/>
        </p:nvSpPr>
        <p:spPr>
          <a:xfrm>
            <a:off x="8858250" y="571500"/>
            <a:ext cx="2286000" cy="2286000"/>
          </a:xfrm>
          <a:prstGeom prst="ellipse">
            <a:avLst/>
          </a:prstGeom>
          <a:noFill/>
          <a:ln w="9525">
            <a:solidFill>
              <a:srgbClr val="D4845A">
                <a:alpha val="5000"/>
              </a:srgbClr>
            </a:solidFill>
          </a:ln>
        </p:spPr>
      </p:sp>
      <p:sp>
        <p:nvSpPr>
          <p:cNvPr id="24" name="Ellipse 24"/>
          <p:cNvSpPr/>
          <p:nvPr/>
        </p:nvSpPr>
        <p:spPr>
          <a:xfrm>
            <a:off x="1619250" y="4667250"/>
            <a:ext cx="1143000" cy="1143000"/>
          </a:xfrm>
          <a:prstGeom prst="ellipse">
            <a:avLst/>
          </a:prstGeom>
          <a:noFill/>
          <a:ln w="9525">
            <a:solidFill>
              <a:srgbClr val="5B9BD5">
                <a:alpha val="6000"/>
              </a:srgbClr>
            </a:solidFill>
          </a:ln>
        </p:spPr>
      </p:sp>
      <p:sp>
        <p:nvSpPr>
          <p:cNvPr id="25" name="Ellipse 25"/>
          <p:cNvSpPr/>
          <p:nvPr/>
        </p:nvSpPr>
        <p:spPr>
          <a:xfrm>
            <a:off x="1285875" y="4333875"/>
            <a:ext cx="1809750" cy="1809750"/>
          </a:xfrm>
          <a:prstGeom prst="ellipse">
            <a:avLst/>
          </a:prstGeom>
          <a:noFill/>
          <a:ln w="9525">
            <a:solidFill>
              <a:srgbClr val="5B9BD5">
                <a:alpha val="4000"/>
              </a:srgbClr>
            </a:solidFill>
          </a:ln>
        </p:spPr>
      </p:sp>
      <p:sp>
        <p:nvSpPr>
          <p:cNvPr id="26" name="Freeform 26"/>
          <p:cNvSpPr/>
          <p:nvPr/>
        </p:nvSpPr>
        <p:spPr>
          <a:xfrm>
            <a:off x="5676900" y="1905000"/>
            <a:ext cx="838200" cy="785812"/>
          </a:xfrm>
          <a:custGeom>
            <a:avLst/>
            <a:gdLst/>
            <a:ahLst/>
            <a:cxnLst/>
            <a:rect l="l" t="t" r="r" b="b"/>
            <a:pathLst>
              <a:path w="838200" h="785812">
                <a:moveTo>
                  <a:pt x="471488" y="0"/>
                </a:moveTo>
                <a:lnTo>
                  <a:pt x="471488" y="104775"/>
                </a:lnTo>
                <a:lnTo>
                  <a:pt x="681038" y="104775"/>
                </a:lnTo>
                <a:lnTo>
                  <a:pt x="838200" y="445294"/>
                </a:lnTo>
                <a:lnTo>
                  <a:pt x="681038" y="785812"/>
                </a:lnTo>
                <a:lnTo>
                  <a:pt x="157162" y="785812"/>
                </a:lnTo>
                <a:lnTo>
                  <a:pt x="0" y="445294"/>
                </a:lnTo>
                <a:lnTo>
                  <a:pt x="157162" y="104775"/>
                </a:lnTo>
                <a:lnTo>
                  <a:pt x="366712" y="104775"/>
                </a:lnTo>
                <a:lnTo>
                  <a:pt x="366712" y="0"/>
                </a:lnTo>
                <a:lnTo>
                  <a:pt x="471488" y="0"/>
                </a:lnTo>
                <a:close/>
                <a:moveTo>
                  <a:pt x="240875" y="614945"/>
                </a:moveTo>
                <a:lnTo>
                  <a:pt x="419100" y="642365"/>
                </a:lnTo>
                <a:lnTo>
                  <a:pt x="597328" y="614945"/>
                </a:lnTo>
                <a:lnTo>
                  <a:pt x="581391" y="511387"/>
                </a:lnTo>
                <a:lnTo>
                  <a:pt x="419100" y="536354"/>
                </a:lnTo>
                <a:lnTo>
                  <a:pt x="256807" y="511387"/>
                </a:lnTo>
                <a:lnTo>
                  <a:pt x="240875" y="614945"/>
                </a:lnTo>
                <a:close/>
                <a:moveTo>
                  <a:pt x="366712" y="353616"/>
                </a:moveTo>
                <a:cubicBezTo>
                  <a:pt x="366712" y="389782"/>
                  <a:pt x="337394" y="419100"/>
                  <a:pt x="301228" y="419100"/>
                </a:cubicBezTo>
                <a:cubicBezTo>
                  <a:pt x="265062" y="419100"/>
                  <a:pt x="235744" y="389782"/>
                  <a:pt x="235744" y="353616"/>
                </a:cubicBezTo>
                <a:cubicBezTo>
                  <a:pt x="235744" y="317449"/>
                  <a:pt x="265062" y="288131"/>
                  <a:pt x="301228" y="288131"/>
                </a:cubicBezTo>
                <a:cubicBezTo>
                  <a:pt x="337394" y="288131"/>
                  <a:pt x="366712" y="317449"/>
                  <a:pt x="366712" y="353616"/>
                </a:cubicBezTo>
                <a:close/>
                <a:moveTo>
                  <a:pt x="536972" y="419100"/>
                </a:moveTo>
                <a:cubicBezTo>
                  <a:pt x="573140" y="419100"/>
                  <a:pt x="602456" y="389782"/>
                  <a:pt x="602456" y="353616"/>
                </a:cubicBezTo>
                <a:cubicBezTo>
                  <a:pt x="602456" y="317449"/>
                  <a:pt x="573140" y="288131"/>
                  <a:pt x="536972" y="288131"/>
                </a:cubicBezTo>
                <a:cubicBezTo>
                  <a:pt x="500806" y="288131"/>
                  <a:pt x="471488" y="317449"/>
                  <a:pt x="471488" y="353616"/>
                </a:cubicBezTo>
                <a:cubicBezTo>
                  <a:pt x="471488" y="389782"/>
                  <a:pt x="500806" y="419100"/>
                  <a:pt x="536972" y="419100"/>
                </a:cubicBezTo>
                <a:close/>
              </a:path>
            </a:pathLst>
          </a:custGeom>
          <a:solidFill>
            <a:srgbClr val="D4845A"/>
          </a:solidFill>
          <a:ln>
            <a:noFill/>
          </a:ln>
        </p:spPr>
      </p:sp>
      <p:sp>
        <p:nvSpPr>
          <p:cNvPr id="27" name="Freeform 27"/>
          <p:cNvSpPr/>
          <p:nvPr/>
        </p:nvSpPr>
        <p:spPr>
          <a:xfrm>
            <a:off x="5143500" y="2952750"/>
            <a:ext cx="1905000" cy="38100"/>
          </a:xfrm>
          <a:custGeom>
            <a:avLst/>
            <a:gdLst/>
            <a:ahLst/>
            <a:cxnLst/>
            <a:rect l="l" t="t" r="r" b="b"/>
            <a:pathLst>
              <a:path w="1905000" h="38100">
                <a:moveTo>
                  <a:pt x="19050" y="0"/>
                </a:moveTo>
                <a:lnTo>
                  <a:pt x="1885950" y="0"/>
                </a:lnTo>
                <a:cubicBezTo>
                  <a:pt x="1896471" y="0"/>
                  <a:pt x="1905000" y="8529"/>
                  <a:pt x="1905000" y="19050"/>
                </a:cubicBezTo>
                <a:lnTo>
                  <a:pt x="1905000" y="19050"/>
                </a:lnTo>
                <a:cubicBezTo>
                  <a:pt x="1905000" y="29571"/>
                  <a:pt x="1896471" y="38100"/>
                  <a:pt x="1885950" y="38100"/>
                </a:cubicBezTo>
                <a:lnTo>
                  <a:pt x="19050" y="38100"/>
                </a:lnTo>
                <a:cubicBezTo>
                  <a:pt x="8529" y="38100"/>
                  <a:pt x="0" y="29571"/>
                  <a:pt x="0" y="19050"/>
                </a:cubicBezTo>
                <a:lnTo>
                  <a:pt x="0" y="19050"/>
                </a:lnTo>
                <a:cubicBezTo>
                  <a:pt x="0" y="8529"/>
                  <a:pt x="8529" y="0"/>
                  <a:pt x="19050" y="0"/>
                </a:cubicBezTo>
                <a:close/>
              </a:path>
            </a:pathLst>
          </a:custGeom>
          <a:gradFill>
            <a:gsLst>
              <a:gs pos="0">
                <a:srgbClr val="D4845A"/>
              </a:gs>
              <a:gs pos="100000">
                <a:srgbClr val="E8B87D"/>
              </a:gs>
            </a:gsLst>
            <a:lin ang="0" scaled="1"/>
          </a:gradFill>
          <a:ln>
            <a:noFill/>
          </a:ln>
        </p:spPr>
      </p:sp>
      <p:grpSp>
        <p:nvGrpSpPr>
          <p:cNvPr id="30" name="Group 30"/>
          <p:cNvGrpSpPr/>
          <p:nvPr/>
        </p:nvGrpSpPr>
        <p:grpSpPr>
          <a:xfrm>
            <a:off x="3054227" y="3086100"/>
            <a:ext cx="6083546" cy="1533525"/>
            <a:chOff x="3054227" y="3086100"/>
            <a:chExt cx="6083546" cy="1533525"/>
          </a:xfrm>
        </p:grpSpPr>
        <p:sp>
          <p:nvSpPr>
            <p:cNvPr id="28" name="TextBox 28"/>
            <p:cNvSpPr txBox="1"/>
            <p:nvPr/>
          </p:nvSpPr>
          <p:spPr>
            <a:xfrm>
              <a:off x="3054227" y="3086100"/>
              <a:ext cx="6083546" cy="914400"/>
            </a:xfrm>
            <a:prstGeom prst="rect">
              <a:avLst/>
            </a:prstGeom>
            <a:noFill/>
            <a:ln>
              <a:noFill/>
            </a:ln>
          </p:spPr>
          <p:txBody>
            <a:bodyPr wrap="none" lIns="0" tIns="0" rIns="0" bIns="0" anchor="t" anchorCtr="0">
              <a:spAutoFit/>
            </a:bodyPr>
            <a:lstStyle/>
            <a:p>
              <a:pPr algn="ctr"/>
              <a:r>
                <a:rPr lang="zh-CN" sz="4500" b="1" dirty="0">
                  <a:solidFill>
                    <a:srgbClr val="E8E8EC"/>
                  </a:solidFill>
                  <a:latin typeface="Arial"/>
                  <a:ea typeface="Microsoft YaHei"/>
                  <a:cs typeface="Arial"/>
                </a:rPr>
                <a:t>Building Effective</a:t>
              </a:r>
            </a:p>
          </p:txBody>
        </p:sp>
        <p:sp>
          <p:nvSpPr>
            <p:cNvPr id="29" name="TextBox 29"/>
            <p:cNvSpPr txBox="1"/>
            <p:nvPr/>
          </p:nvSpPr>
          <p:spPr>
            <a:xfrm>
              <a:off x="4900208" y="3705225"/>
              <a:ext cx="2391585" cy="914400"/>
            </a:xfrm>
            <a:prstGeom prst="rect">
              <a:avLst/>
            </a:prstGeom>
            <a:noFill/>
            <a:ln>
              <a:noFill/>
            </a:ln>
          </p:spPr>
          <p:txBody>
            <a:bodyPr wrap="none" lIns="0" tIns="0" rIns="0" bIns="0" anchor="t" anchorCtr="0">
              <a:spAutoFit/>
            </a:bodyPr>
            <a:lstStyle/>
            <a:p>
              <a:pPr algn="ctr"/>
              <a:r>
                <a:rPr lang="zh-CN" sz="4500" b="1" dirty="0">
                  <a:solidFill>
                    <a:srgbClr val="D4845A"/>
                  </a:solidFill>
                  <a:latin typeface="Arial"/>
                  <a:ea typeface="Microsoft YaHei"/>
                  <a:cs typeface="Arial"/>
                </a:rPr>
                <a:t>Agents</a:t>
              </a:r>
            </a:p>
          </p:txBody>
        </p:sp>
      </p:grpSp>
      <p:sp>
        <p:nvSpPr>
          <p:cNvPr id="31" name="TextBox 31"/>
          <p:cNvSpPr txBox="1"/>
          <p:nvPr/>
        </p:nvSpPr>
        <p:spPr>
          <a:xfrm>
            <a:off x="2502479" y="4489132"/>
            <a:ext cx="7187041" cy="335280"/>
          </a:xfrm>
          <a:prstGeom prst="rect">
            <a:avLst/>
          </a:prstGeom>
          <a:noFill/>
          <a:ln>
            <a:noFill/>
          </a:ln>
        </p:spPr>
        <p:txBody>
          <a:bodyPr wrap="none" lIns="0" tIns="0" rIns="0" bIns="0" anchor="t" anchorCtr="0">
            <a:spAutoFit/>
          </a:bodyPr>
          <a:lstStyle/>
          <a:p>
            <a:pPr algn="ctr"/>
            <a:r>
              <a:rPr lang="zh-CN" sz="1650" dirty="0">
                <a:solidFill>
                  <a:srgbClr val="9CA3AF"/>
                </a:solidFill>
                <a:latin typeface="Arial"/>
                <a:ea typeface="Microsoft YaHei"/>
                <a:cs typeface="Arial"/>
              </a:rPr>
              <a:t>Simple, composable patterns for LLM-based agentic systems</a:t>
            </a:r>
          </a:p>
        </p:txBody>
      </p:sp>
      <p:grpSp>
        <p:nvGrpSpPr>
          <p:cNvPr id="35" name="Group 35"/>
          <p:cNvGrpSpPr/>
          <p:nvPr/>
        </p:nvGrpSpPr>
        <p:grpSpPr>
          <a:xfrm>
            <a:off x="0" y="6286500"/>
            <a:ext cx="12192000" cy="404812"/>
            <a:chOff x="0" y="6286500"/>
            <a:chExt cx="12192000" cy="404812"/>
          </a:xfrm>
        </p:grpSpPr>
        <p:sp>
          <p:nvSpPr>
            <p:cNvPr id="32" name="Rectangle 32"/>
            <p:cNvSpPr/>
            <p:nvPr/>
          </p:nvSpPr>
          <p:spPr>
            <a:xfrm>
              <a:off x="0" y="6286500"/>
              <a:ext cx="12192000" cy="9525"/>
            </a:xfrm>
            <a:prstGeom prst="rect">
              <a:avLst/>
            </a:prstGeom>
            <a:solidFill>
              <a:srgbClr val="2D3348">
                <a:alpha val="50000"/>
              </a:srgbClr>
            </a:solidFill>
            <a:ln>
              <a:noFill/>
            </a:ln>
          </p:spPr>
        </p:sp>
        <p:sp>
          <p:nvSpPr>
            <p:cNvPr id="33" name="TextBox 33"/>
            <p:cNvSpPr txBox="1"/>
            <p:nvPr/>
          </p:nvSpPr>
          <p:spPr>
            <a:xfrm>
              <a:off x="558165" y="6477952"/>
              <a:ext cx="1644539" cy="213360"/>
            </a:xfrm>
            <a:prstGeom prst="rect">
              <a:avLst/>
            </a:prstGeom>
            <a:noFill/>
            <a:ln>
              <a:noFill/>
            </a:ln>
          </p:spPr>
          <p:txBody>
            <a:bodyPr wrap="none" lIns="0" tIns="0" rIns="0" bIns="0" anchor="t" anchorCtr="0">
              <a:spAutoFit/>
            </a:bodyPr>
            <a:lstStyle/>
            <a:p>
              <a:pPr algn="l"/>
              <a:r>
                <a:rPr lang="zh-CN" sz="1050" dirty="0">
                  <a:solidFill>
                    <a:srgbClr val="6B7280"/>
                  </a:solidFill>
                  <a:latin typeface="Arial"/>
                  <a:ea typeface="Microsoft YaHei"/>
                  <a:cs typeface="Arial"/>
                </a:rPr>
                <a:t>Anthropic Engineering</a:t>
              </a:r>
            </a:p>
          </p:txBody>
        </p:sp>
        <p:sp>
          <p:nvSpPr>
            <p:cNvPr id="34" name="TextBox 34"/>
            <p:cNvSpPr txBox="1"/>
            <p:nvPr/>
          </p:nvSpPr>
          <p:spPr>
            <a:xfrm>
              <a:off x="10518362" y="6477952"/>
              <a:ext cx="1115473" cy="213360"/>
            </a:xfrm>
            <a:prstGeom prst="rect">
              <a:avLst/>
            </a:prstGeom>
            <a:noFill/>
            <a:ln>
              <a:noFill/>
            </a:ln>
          </p:spPr>
          <p:txBody>
            <a:bodyPr wrap="none" lIns="0" tIns="0" rIns="0" bIns="0" anchor="t" anchorCtr="0">
              <a:spAutoFit/>
            </a:bodyPr>
            <a:lstStyle/>
            <a:p>
              <a:pPr algn="r"/>
              <a:r>
                <a:rPr lang="zh-CN" sz="1050" dirty="0">
                  <a:solidFill>
                    <a:srgbClr val="6B7280"/>
                  </a:solidFill>
                  <a:latin typeface="Arial"/>
                  <a:ea typeface="Microsoft YaHei"/>
                  <a:cs typeface="Arial"/>
                </a:rPr>
                <a:t>December 2024</a:t>
              </a:r>
            </a:p>
          </p:txBody>
        </p:sp>
      </p:grpSp>
    </p:spTree>
  </p:cSld>
  <p:clrMapOvr>
    <a:masterClrMapping/>
  </p:clrMapOvr>
  <p:transition dur="400">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sp>
        <p:nvSpPr>
          <p:cNvPr id="3" name="Rectangle 3"/>
          <p:cNvSpPr/>
          <p:nvPr/>
        </p:nvSpPr>
        <p:spPr>
          <a:xfrm>
            <a:off x="0" y="0"/>
            <a:ext cx="12192000" cy="6858000"/>
          </a:xfrm>
          <a:prstGeom prst="rect">
            <a:avLst/>
          </a:prstGeom>
          <a:gradFill>
            <a:gsLst>
              <a:gs pos="0">
                <a:srgbClr val="D4845A">
                  <a:alpha val="8000"/>
                </a:srgbClr>
              </a:gs>
              <a:gs pos="100000">
                <a:srgbClr val="D4845A">
                  <a:alpha val="0"/>
                </a:srgbClr>
              </a:gs>
            </a:gsLst>
            <a:path path="circle">
              <a:fillToRect l="50000" t="50000" r="50000" b="50000"/>
            </a:path>
          </a:gradFill>
          <a:ln>
            <a:noFill/>
          </a:ln>
        </p:spPr>
      </p:sp>
      <p:grpSp>
        <p:nvGrpSpPr>
          <p:cNvPr id="6" name="Group 6"/>
          <p:cNvGrpSpPr/>
          <p:nvPr/>
        </p:nvGrpSpPr>
        <p:grpSpPr>
          <a:xfrm>
            <a:off x="571500" y="476250"/>
            <a:ext cx="6219482" cy="514350"/>
            <a:chOff x="571500" y="476250"/>
            <a:chExt cx="6219482" cy="514350"/>
          </a:xfrm>
        </p:grpSpPr>
        <p:sp>
          <p:nvSpPr>
            <p:cNvPr id="4" name="Freeform 4"/>
            <p:cNvSpPr/>
            <p:nvPr/>
          </p:nvSpPr>
          <p:spPr>
            <a:xfrm>
              <a:off x="571500" y="476250"/>
              <a:ext cx="38100" cy="342900"/>
            </a:xfrm>
            <a:custGeom>
              <a:avLst/>
              <a:gdLst/>
              <a:ahLst/>
              <a:cxnLst/>
              <a:rect l="l" t="t" r="r" b="b"/>
              <a:pathLst>
                <a:path w="38100" h="342900">
                  <a:moveTo>
                    <a:pt x="19050" y="0"/>
                  </a:moveTo>
                  <a:lnTo>
                    <a:pt x="19050" y="0"/>
                  </a:lnTo>
                  <a:cubicBezTo>
                    <a:pt x="29571" y="0"/>
                    <a:pt x="38100" y="8529"/>
                    <a:pt x="38100" y="19050"/>
                  </a:cubicBezTo>
                  <a:lnTo>
                    <a:pt x="38100" y="323850"/>
                  </a:lnTo>
                  <a:cubicBezTo>
                    <a:pt x="38100" y="334371"/>
                    <a:pt x="29571" y="342900"/>
                    <a:pt x="19050" y="342900"/>
                  </a:cubicBezTo>
                  <a:lnTo>
                    <a:pt x="19050" y="342900"/>
                  </a:lnTo>
                  <a:cubicBezTo>
                    <a:pt x="8529" y="342900"/>
                    <a:pt x="0" y="334371"/>
                    <a:pt x="0" y="323850"/>
                  </a:cubicBezTo>
                  <a:lnTo>
                    <a:pt x="0" y="19050"/>
                  </a:lnTo>
                  <a:cubicBezTo>
                    <a:pt x="0" y="8529"/>
                    <a:pt x="8529" y="0"/>
                    <a:pt x="19050" y="0"/>
                  </a:cubicBezTo>
                  <a:close/>
                </a:path>
              </a:pathLst>
            </a:custGeom>
            <a:solidFill>
              <a:srgbClr val="D4845A"/>
            </a:solidFill>
            <a:ln>
              <a:noFill/>
            </a:ln>
          </p:spPr>
        </p:sp>
        <p:sp>
          <p:nvSpPr>
            <p:cNvPr id="5" name="TextBox 5"/>
            <p:cNvSpPr txBox="1"/>
            <p:nvPr/>
          </p:nvSpPr>
          <p:spPr>
            <a:xfrm>
              <a:off x="712470" y="502920"/>
              <a:ext cx="6078512" cy="487680"/>
            </a:xfrm>
            <a:prstGeom prst="rect">
              <a:avLst/>
            </a:prstGeom>
            <a:noFill/>
            <a:ln>
              <a:noFill/>
            </a:ln>
          </p:spPr>
          <p:txBody>
            <a:bodyPr wrap="none" lIns="0" tIns="0" rIns="0" bIns="0" anchor="t" anchorCtr="0">
              <a:spAutoFit/>
            </a:bodyPr>
            <a:lstStyle/>
            <a:p>
              <a:pPr algn="l"/>
              <a:r>
                <a:rPr lang="zh-CN" sz="2400" b="1" dirty="0">
                  <a:solidFill>
                    <a:srgbClr val="E8E8EC"/>
                  </a:solidFill>
                  <a:latin typeface="Arial"/>
                  <a:ea typeface="Microsoft YaHei"/>
                  <a:cs typeface="Arial"/>
                </a:rPr>
                <a:t>Agents: Autonomous LLM Systems</a:t>
              </a:r>
            </a:p>
          </p:txBody>
        </p:sp>
      </p:grpSp>
      <p:pic>
        <p:nvPicPr>
          <p:cNvPr id="7" name="Image 7"/>
          <p:cNvPicPr>
            <a:picLocks noChangeAspect="1"/>
          </p:cNvPicPr>
          <p:nvPr/>
        </p:nvPicPr>
        <p:blipFill>
          <a:blip r:embed="rId2"/>
          <a:stretch>
            <a:fillRect/>
          </a:stretch>
        </p:blipFill>
        <p:spPr>
          <a:xfrm>
            <a:off x="1905000" y="1047750"/>
            <a:ext cx="8382000" cy="3495675"/>
          </a:xfrm>
          <a:prstGeom prst="rect">
            <a:avLst/>
          </a:prstGeom>
        </p:spPr>
      </p:pic>
      <p:grpSp>
        <p:nvGrpSpPr>
          <p:cNvPr id="19" name="Group 19"/>
          <p:cNvGrpSpPr/>
          <p:nvPr/>
        </p:nvGrpSpPr>
        <p:grpSpPr>
          <a:xfrm>
            <a:off x="571500" y="4762500"/>
            <a:ext cx="11049000" cy="533400"/>
            <a:chOff x="571500" y="4762500"/>
            <a:chExt cx="11049000" cy="533400"/>
          </a:xfrm>
        </p:grpSpPr>
        <p:sp>
          <p:nvSpPr>
            <p:cNvPr id="8" name="Rectangle 8"/>
            <p:cNvSpPr/>
            <p:nvPr/>
          </p:nvSpPr>
          <p:spPr>
            <a:xfrm>
              <a:off x="571500" y="4762500"/>
              <a:ext cx="11049000" cy="9525"/>
            </a:xfrm>
            <a:prstGeom prst="rect">
              <a:avLst/>
            </a:prstGeom>
            <a:solidFill>
              <a:srgbClr val="2D3348">
                <a:alpha val="30000"/>
              </a:srgbClr>
            </a:solidFill>
            <a:ln>
              <a:noFill/>
            </a:ln>
          </p:spPr>
        </p:sp>
        <p:sp>
          <p:nvSpPr>
            <p:cNvPr id="9" name="Freeform 9"/>
            <p:cNvSpPr/>
            <p:nvPr/>
          </p:nvSpPr>
          <p:spPr>
            <a:xfrm>
              <a:off x="762000" y="4953000"/>
              <a:ext cx="1905000" cy="342900"/>
            </a:xfrm>
            <a:custGeom>
              <a:avLst/>
              <a:gdLst/>
              <a:ahLst/>
              <a:cxnLst/>
              <a:rect l="l" t="t" r="r" b="b"/>
              <a:pathLst>
                <a:path w="1905000" h="342900">
                  <a:moveTo>
                    <a:pt x="171450" y="0"/>
                  </a:moveTo>
                  <a:lnTo>
                    <a:pt x="1733550" y="0"/>
                  </a:lnTo>
                  <a:cubicBezTo>
                    <a:pt x="1828239" y="0"/>
                    <a:pt x="1905000" y="76761"/>
                    <a:pt x="1905000" y="171450"/>
                  </a:cubicBezTo>
                  <a:lnTo>
                    <a:pt x="1905000" y="171450"/>
                  </a:lnTo>
                  <a:cubicBezTo>
                    <a:pt x="1905000" y="266139"/>
                    <a:pt x="1828239" y="342900"/>
                    <a:pt x="1733550" y="342900"/>
                  </a:cubicBezTo>
                  <a:lnTo>
                    <a:pt x="171450" y="342900"/>
                  </a:lnTo>
                  <a:cubicBezTo>
                    <a:pt x="76761" y="342900"/>
                    <a:pt x="0" y="266139"/>
                    <a:pt x="0" y="171450"/>
                  </a:cubicBezTo>
                  <a:lnTo>
                    <a:pt x="0" y="171450"/>
                  </a:lnTo>
                  <a:cubicBezTo>
                    <a:pt x="0" y="76761"/>
                    <a:pt x="76761" y="0"/>
                    <a:pt x="171450" y="0"/>
                  </a:cubicBezTo>
                  <a:close/>
                </a:path>
              </a:pathLst>
            </a:custGeom>
            <a:solidFill>
              <a:srgbClr val="D4845A">
                <a:alpha val="12000"/>
              </a:srgbClr>
            </a:solidFill>
            <a:ln w="9525">
              <a:solidFill>
                <a:srgbClr val="D4845A">
                  <a:alpha val="30000"/>
                </a:srgbClr>
              </a:solidFill>
            </a:ln>
          </p:spPr>
        </p:sp>
        <p:sp>
          <p:nvSpPr>
            <p:cNvPr id="10" name="TextBox 10"/>
            <p:cNvSpPr txBox="1"/>
            <p:nvPr/>
          </p:nvSpPr>
          <p:spPr>
            <a:xfrm>
              <a:off x="1152930" y="5068252"/>
              <a:ext cx="1123140" cy="213360"/>
            </a:xfrm>
            <a:prstGeom prst="rect">
              <a:avLst/>
            </a:prstGeom>
            <a:noFill/>
            <a:ln>
              <a:noFill/>
            </a:ln>
          </p:spPr>
          <p:txBody>
            <a:bodyPr wrap="none" lIns="0" tIns="0" rIns="0" bIns="0" anchor="t" anchorCtr="0">
              <a:spAutoFit/>
            </a:bodyPr>
            <a:lstStyle/>
            <a:p>
              <a:pPr algn="ctr"/>
              <a:r>
                <a:rPr lang="zh-CN" sz="1050" dirty="0">
                  <a:solidFill>
                    <a:srgbClr val="D4845A"/>
                  </a:solidFill>
                  <a:latin typeface="Arial"/>
                  <a:ea typeface="Microsoft YaHei"/>
                  <a:cs typeface="Arial"/>
                </a:rPr>
                <a:t>Complex Inputs</a:t>
              </a:r>
            </a:p>
          </p:txBody>
        </p:sp>
        <p:sp>
          <p:nvSpPr>
            <p:cNvPr id="11" name="Freeform 11"/>
            <p:cNvSpPr/>
            <p:nvPr/>
          </p:nvSpPr>
          <p:spPr>
            <a:xfrm>
              <a:off x="2857500" y="4953000"/>
              <a:ext cx="2095500" cy="342900"/>
            </a:xfrm>
            <a:custGeom>
              <a:avLst/>
              <a:gdLst/>
              <a:ahLst/>
              <a:cxnLst/>
              <a:rect l="l" t="t" r="r" b="b"/>
              <a:pathLst>
                <a:path w="2095500" h="342900">
                  <a:moveTo>
                    <a:pt x="171450" y="0"/>
                  </a:moveTo>
                  <a:lnTo>
                    <a:pt x="1924050" y="0"/>
                  </a:lnTo>
                  <a:cubicBezTo>
                    <a:pt x="2018739" y="0"/>
                    <a:pt x="2095500" y="76761"/>
                    <a:pt x="2095500" y="171450"/>
                  </a:cubicBezTo>
                  <a:lnTo>
                    <a:pt x="2095500" y="171450"/>
                  </a:lnTo>
                  <a:cubicBezTo>
                    <a:pt x="2095500" y="266139"/>
                    <a:pt x="2018739" y="342900"/>
                    <a:pt x="1924050" y="342900"/>
                  </a:cubicBezTo>
                  <a:lnTo>
                    <a:pt x="171450" y="342900"/>
                  </a:lnTo>
                  <a:cubicBezTo>
                    <a:pt x="76761" y="342900"/>
                    <a:pt x="0" y="266139"/>
                    <a:pt x="0" y="171450"/>
                  </a:cubicBezTo>
                  <a:lnTo>
                    <a:pt x="0" y="171450"/>
                  </a:lnTo>
                  <a:cubicBezTo>
                    <a:pt x="0" y="76761"/>
                    <a:pt x="76761" y="0"/>
                    <a:pt x="171450" y="0"/>
                  </a:cubicBezTo>
                  <a:close/>
                </a:path>
              </a:pathLst>
            </a:custGeom>
            <a:solidFill>
              <a:srgbClr val="D4845A">
                <a:alpha val="12000"/>
              </a:srgbClr>
            </a:solidFill>
            <a:ln w="9525">
              <a:solidFill>
                <a:srgbClr val="D4845A">
                  <a:alpha val="30000"/>
                </a:srgbClr>
              </a:solidFill>
            </a:ln>
          </p:spPr>
        </p:sp>
        <p:sp>
          <p:nvSpPr>
            <p:cNvPr id="12" name="TextBox 12"/>
            <p:cNvSpPr txBox="1"/>
            <p:nvPr/>
          </p:nvSpPr>
          <p:spPr>
            <a:xfrm>
              <a:off x="3144322" y="5068252"/>
              <a:ext cx="1521857" cy="213360"/>
            </a:xfrm>
            <a:prstGeom prst="rect">
              <a:avLst/>
            </a:prstGeom>
            <a:noFill/>
            <a:ln>
              <a:noFill/>
            </a:ln>
          </p:spPr>
          <p:txBody>
            <a:bodyPr wrap="none" lIns="0" tIns="0" rIns="0" bIns="0" anchor="t" anchorCtr="0">
              <a:spAutoFit/>
            </a:bodyPr>
            <a:lstStyle/>
            <a:p>
              <a:pPr algn="ctr"/>
              <a:r>
                <a:rPr lang="zh-CN" sz="1050" dirty="0">
                  <a:solidFill>
                    <a:srgbClr val="D4845A"/>
                  </a:solidFill>
                  <a:latin typeface="Arial"/>
                  <a:ea typeface="Microsoft YaHei"/>
                  <a:cs typeface="Arial"/>
                </a:rPr>
                <a:t>Reasoning &amp; Planning</a:t>
              </a:r>
            </a:p>
          </p:txBody>
        </p:sp>
        <p:sp>
          <p:nvSpPr>
            <p:cNvPr id="13" name="Freeform 13"/>
            <p:cNvSpPr/>
            <p:nvPr/>
          </p:nvSpPr>
          <p:spPr>
            <a:xfrm>
              <a:off x="5143500" y="4953000"/>
              <a:ext cx="1905000" cy="342900"/>
            </a:xfrm>
            <a:custGeom>
              <a:avLst/>
              <a:gdLst/>
              <a:ahLst/>
              <a:cxnLst/>
              <a:rect l="l" t="t" r="r" b="b"/>
              <a:pathLst>
                <a:path w="1905000" h="342900">
                  <a:moveTo>
                    <a:pt x="171450" y="0"/>
                  </a:moveTo>
                  <a:lnTo>
                    <a:pt x="1733550" y="0"/>
                  </a:lnTo>
                  <a:cubicBezTo>
                    <a:pt x="1828239" y="0"/>
                    <a:pt x="1905000" y="76761"/>
                    <a:pt x="1905000" y="171450"/>
                  </a:cubicBezTo>
                  <a:lnTo>
                    <a:pt x="1905000" y="171450"/>
                  </a:lnTo>
                  <a:cubicBezTo>
                    <a:pt x="1905000" y="266139"/>
                    <a:pt x="1828239" y="342900"/>
                    <a:pt x="1733550" y="342900"/>
                  </a:cubicBezTo>
                  <a:lnTo>
                    <a:pt x="171450" y="342900"/>
                  </a:lnTo>
                  <a:cubicBezTo>
                    <a:pt x="76761" y="342900"/>
                    <a:pt x="0" y="266139"/>
                    <a:pt x="0" y="171450"/>
                  </a:cubicBezTo>
                  <a:lnTo>
                    <a:pt x="0" y="171450"/>
                  </a:lnTo>
                  <a:cubicBezTo>
                    <a:pt x="0" y="76761"/>
                    <a:pt x="76761" y="0"/>
                    <a:pt x="171450" y="0"/>
                  </a:cubicBezTo>
                  <a:close/>
                </a:path>
              </a:pathLst>
            </a:custGeom>
            <a:solidFill>
              <a:srgbClr val="D4845A">
                <a:alpha val="12000"/>
              </a:srgbClr>
            </a:solidFill>
            <a:ln w="9525">
              <a:solidFill>
                <a:srgbClr val="D4845A">
                  <a:alpha val="30000"/>
                </a:srgbClr>
              </a:solidFill>
            </a:ln>
          </p:spPr>
        </p:sp>
        <p:sp>
          <p:nvSpPr>
            <p:cNvPr id="14" name="TextBox 14"/>
            <p:cNvSpPr txBox="1"/>
            <p:nvPr/>
          </p:nvSpPr>
          <p:spPr>
            <a:xfrm>
              <a:off x="5480756" y="5068252"/>
              <a:ext cx="1230487" cy="213360"/>
            </a:xfrm>
            <a:prstGeom prst="rect">
              <a:avLst/>
            </a:prstGeom>
            <a:noFill/>
            <a:ln>
              <a:noFill/>
            </a:ln>
          </p:spPr>
          <p:txBody>
            <a:bodyPr wrap="none" lIns="0" tIns="0" rIns="0" bIns="0" anchor="t" anchorCtr="0">
              <a:spAutoFit/>
            </a:bodyPr>
            <a:lstStyle/>
            <a:p>
              <a:pPr algn="ctr"/>
              <a:r>
                <a:rPr lang="zh-CN" sz="1050" dirty="0">
                  <a:solidFill>
                    <a:srgbClr val="D4845A"/>
                  </a:solidFill>
                  <a:latin typeface="Arial"/>
                  <a:ea typeface="Microsoft YaHei"/>
                  <a:cs typeface="Arial"/>
                </a:rPr>
                <a:t>Reliable Tool Use</a:t>
              </a:r>
            </a:p>
          </p:txBody>
        </p:sp>
        <p:sp>
          <p:nvSpPr>
            <p:cNvPr id="15" name="Freeform 15"/>
            <p:cNvSpPr/>
            <p:nvPr/>
          </p:nvSpPr>
          <p:spPr>
            <a:xfrm>
              <a:off x="7239000" y="4953000"/>
              <a:ext cx="1905000" cy="342900"/>
            </a:xfrm>
            <a:custGeom>
              <a:avLst/>
              <a:gdLst/>
              <a:ahLst/>
              <a:cxnLst/>
              <a:rect l="l" t="t" r="r" b="b"/>
              <a:pathLst>
                <a:path w="1905000" h="342900">
                  <a:moveTo>
                    <a:pt x="171450" y="0"/>
                  </a:moveTo>
                  <a:lnTo>
                    <a:pt x="1733550" y="0"/>
                  </a:lnTo>
                  <a:cubicBezTo>
                    <a:pt x="1828239" y="0"/>
                    <a:pt x="1905000" y="76761"/>
                    <a:pt x="1905000" y="171450"/>
                  </a:cubicBezTo>
                  <a:lnTo>
                    <a:pt x="1905000" y="171450"/>
                  </a:lnTo>
                  <a:cubicBezTo>
                    <a:pt x="1905000" y="266139"/>
                    <a:pt x="1828239" y="342900"/>
                    <a:pt x="1733550" y="342900"/>
                  </a:cubicBezTo>
                  <a:lnTo>
                    <a:pt x="171450" y="342900"/>
                  </a:lnTo>
                  <a:cubicBezTo>
                    <a:pt x="76761" y="342900"/>
                    <a:pt x="0" y="266139"/>
                    <a:pt x="0" y="171450"/>
                  </a:cubicBezTo>
                  <a:lnTo>
                    <a:pt x="0" y="171450"/>
                  </a:lnTo>
                  <a:cubicBezTo>
                    <a:pt x="0" y="76761"/>
                    <a:pt x="76761" y="0"/>
                    <a:pt x="171450" y="0"/>
                  </a:cubicBezTo>
                  <a:close/>
                </a:path>
              </a:pathLst>
            </a:custGeom>
            <a:solidFill>
              <a:srgbClr val="D4845A">
                <a:alpha val="12000"/>
              </a:srgbClr>
            </a:solidFill>
            <a:ln w="9525">
              <a:solidFill>
                <a:srgbClr val="D4845A">
                  <a:alpha val="30000"/>
                </a:srgbClr>
              </a:solidFill>
            </a:ln>
          </p:spPr>
        </p:sp>
        <p:sp>
          <p:nvSpPr>
            <p:cNvPr id="16" name="TextBox 16"/>
            <p:cNvSpPr txBox="1"/>
            <p:nvPr/>
          </p:nvSpPr>
          <p:spPr>
            <a:xfrm>
              <a:off x="7606927" y="5068252"/>
              <a:ext cx="1169146" cy="213360"/>
            </a:xfrm>
            <a:prstGeom prst="rect">
              <a:avLst/>
            </a:prstGeom>
            <a:noFill/>
            <a:ln>
              <a:noFill/>
            </a:ln>
          </p:spPr>
          <p:txBody>
            <a:bodyPr wrap="none" lIns="0" tIns="0" rIns="0" bIns="0" anchor="t" anchorCtr="0">
              <a:spAutoFit/>
            </a:bodyPr>
            <a:lstStyle/>
            <a:p>
              <a:pPr algn="ctr"/>
              <a:r>
                <a:rPr lang="zh-CN" sz="1050" dirty="0">
                  <a:solidFill>
                    <a:srgbClr val="D4845A"/>
                  </a:solidFill>
                  <a:latin typeface="Arial"/>
                  <a:ea typeface="Microsoft YaHei"/>
                  <a:cs typeface="Arial"/>
                </a:rPr>
                <a:t>Error Recovery</a:t>
              </a:r>
            </a:p>
          </p:txBody>
        </p:sp>
        <p:sp>
          <p:nvSpPr>
            <p:cNvPr id="17" name="Freeform 17"/>
            <p:cNvSpPr/>
            <p:nvPr/>
          </p:nvSpPr>
          <p:spPr>
            <a:xfrm>
              <a:off x="9334500" y="4953000"/>
              <a:ext cx="1905000" cy="342900"/>
            </a:xfrm>
            <a:custGeom>
              <a:avLst/>
              <a:gdLst/>
              <a:ahLst/>
              <a:cxnLst/>
              <a:rect l="l" t="t" r="r" b="b"/>
              <a:pathLst>
                <a:path w="1905000" h="342900">
                  <a:moveTo>
                    <a:pt x="171450" y="0"/>
                  </a:moveTo>
                  <a:lnTo>
                    <a:pt x="1733550" y="0"/>
                  </a:lnTo>
                  <a:cubicBezTo>
                    <a:pt x="1828239" y="0"/>
                    <a:pt x="1905000" y="76761"/>
                    <a:pt x="1905000" y="171450"/>
                  </a:cubicBezTo>
                  <a:lnTo>
                    <a:pt x="1905000" y="171450"/>
                  </a:lnTo>
                  <a:cubicBezTo>
                    <a:pt x="1905000" y="266139"/>
                    <a:pt x="1828239" y="342900"/>
                    <a:pt x="1733550" y="342900"/>
                  </a:cubicBezTo>
                  <a:lnTo>
                    <a:pt x="171450" y="342900"/>
                  </a:lnTo>
                  <a:cubicBezTo>
                    <a:pt x="76761" y="342900"/>
                    <a:pt x="0" y="266139"/>
                    <a:pt x="0" y="171450"/>
                  </a:cubicBezTo>
                  <a:lnTo>
                    <a:pt x="0" y="171450"/>
                  </a:lnTo>
                  <a:cubicBezTo>
                    <a:pt x="0" y="76761"/>
                    <a:pt x="76761" y="0"/>
                    <a:pt x="171450" y="0"/>
                  </a:cubicBezTo>
                  <a:close/>
                </a:path>
              </a:pathLst>
            </a:custGeom>
            <a:solidFill>
              <a:srgbClr val="D4845A">
                <a:alpha val="12000"/>
              </a:srgbClr>
            </a:solidFill>
            <a:ln w="9525">
              <a:solidFill>
                <a:srgbClr val="D4845A">
                  <a:alpha val="30000"/>
                </a:srgbClr>
              </a:solidFill>
            </a:ln>
          </p:spPr>
        </p:sp>
        <p:sp>
          <p:nvSpPr>
            <p:cNvPr id="18" name="TextBox 18"/>
            <p:cNvSpPr txBox="1"/>
            <p:nvPr/>
          </p:nvSpPr>
          <p:spPr>
            <a:xfrm>
              <a:off x="9579745" y="5068252"/>
              <a:ext cx="1414510" cy="213360"/>
            </a:xfrm>
            <a:prstGeom prst="rect">
              <a:avLst/>
            </a:prstGeom>
            <a:noFill/>
            <a:ln>
              <a:noFill/>
            </a:ln>
          </p:spPr>
          <p:txBody>
            <a:bodyPr wrap="none" lIns="0" tIns="0" rIns="0" bIns="0" anchor="t" anchorCtr="0">
              <a:spAutoFit/>
            </a:bodyPr>
            <a:lstStyle/>
            <a:p>
              <a:pPr algn="ctr"/>
              <a:r>
                <a:rPr lang="zh-CN" sz="1050" dirty="0">
                  <a:solidFill>
                    <a:srgbClr val="D4845A"/>
                  </a:solidFill>
                  <a:latin typeface="Arial"/>
                  <a:ea typeface="Microsoft YaHei"/>
                  <a:cs typeface="Arial"/>
                </a:rPr>
                <a:t>Human Checkpoints</a:t>
              </a:r>
            </a:p>
          </p:txBody>
        </p:sp>
      </p:grpSp>
      <p:grpSp>
        <p:nvGrpSpPr>
          <p:cNvPr id="22" name="Group 22"/>
          <p:cNvGrpSpPr/>
          <p:nvPr/>
        </p:nvGrpSpPr>
        <p:grpSpPr>
          <a:xfrm>
            <a:off x="2001584" y="5531168"/>
            <a:ext cx="8188833" cy="564832"/>
            <a:chOff x="2001584" y="5531168"/>
            <a:chExt cx="8188833" cy="564832"/>
          </a:xfrm>
        </p:grpSpPr>
        <p:sp>
          <p:nvSpPr>
            <p:cNvPr id="20" name="TextBox 20"/>
            <p:cNvSpPr txBox="1"/>
            <p:nvPr/>
          </p:nvSpPr>
          <p:spPr>
            <a:xfrm>
              <a:off x="2786158" y="5531168"/>
              <a:ext cx="6619684" cy="274320"/>
            </a:xfrm>
            <a:prstGeom prst="rect">
              <a:avLst/>
            </a:prstGeom>
            <a:noFill/>
            <a:ln>
              <a:noFill/>
            </a:ln>
          </p:spPr>
          <p:txBody>
            <a:bodyPr wrap="none" lIns="0" tIns="0" rIns="0" bIns="0" anchor="t" anchorCtr="0">
              <a:spAutoFit/>
            </a:bodyPr>
            <a:lstStyle/>
            <a:p>
              <a:pPr algn="ctr"/>
              <a:r>
                <a:rPr lang="zh-CN" sz="1350" dirty="0">
                  <a:solidFill>
                    <a:srgbClr val="E8E8EC"/>
                  </a:solidFill>
                  <a:latin typeface="Arial"/>
                  <a:ea typeface="Microsoft YaHei"/>
                  <a:cs typeface="Arial"/>
                </a:rPr>
                <a:t>Implementation is often straightforward:</a:t>
              </a:r>
              <a:r>
                <a:rPr lang="zh-CN" sz="1350" b="1" dirty="0">
                  <a:solidFill>
                    <a:srgbClr val="E8B87D"/>
                  </a:solidFill>
                  <a:latin typeface="Arial"/>
                  <a:ea typeface="Microsoft YaHei"/>
                  <a:cs typeface="Arial"/>
                </a:rPr>
                <a:t>LLMs using tools in a loop.</a:t>
              </a:r>
            </a:p>
          </p:txBody>
        </p:sp>
        <p:sp>
          <p:nvSpPr>
            <p:cNvPr id="21" name="TextBox 21"/>
            <p:cNvSpPr txBox="1"/>
            <p:nvPr/>
          </p:nvSpPr>
          <p:spPr>
            <a:xfrm>
              <a:off x="2001584" y="5852160"/>
              <a:ext cx="8188833" cy="243840"/>
            </a:xfrm>
            <a:prstGeom prst="rect">
              <a:avLst/>
            </a:prstGeom>
            <a:noFill/>
            <a:ln>
              <a:noFill/>
            </a:ln>
          </p:spPr>
          <p:txBody>
            <a:bodyPr wrap="none" lIns="0" tIns="0" rIns="0" bIns="0" anchor="t" anchorCtr="0">
              <a:spAutoFit/>
            </a:bodyPr>
            <a:lstStyle/>
            <a:p>
              <a:pPr algn="ctr"/>
              <a:r>
                <a:rPr lang="zh-CN" sz="1200" dirty="0">
                  <a:solidFill>
                    <a:srgbClr val="9CA3AF"/>
                  </a:solidFill>
                  <a:latin typeface="Arial"/>
                  <a:ea typeface="Microsoft YaHei"/>
                  <a:cs typeface="Arial"/>
                </a:rPr>
                <a:t>Higher costs + compounding errors → extensive testing in sandboxed environments + guardrails.</a:t>
              </a:r>
            </a:p>
          </p:txBody>
        </p:sp>
      </p:grpSp>
      <p:sp>
        <p:nvSpPr>
          <p:cNvPr id="23" name="TextBox 23"/>
          <p:cNvSpPr txBox="1"/>
          <p:nvPr/>
        </p:nvSpPr>
        <p:spPr>
          <a:xfrm>
            <a:off x="11517868" y="6586538"/>
            <a:ext cx="112157"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10</a:t>
            </a:r>
          </a:p>
        </p:txBody>
      </p:sp>
    </p:spTree>
  </p:cSld>
  <p:clrMapOvr>
    <a:masterClrMapping/>
  </p:clrMapOvr>
  <p:transition dur="400">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6" name="Group 6"/>
          <p:cNvGrpSpPr/>
          <p:nvPr/>
        </p:nvGrpSpPr>
        <p:grpSpPr>
          <a:xfrm>
            <a:off x="571500" y="381000"/>
            <a:ext cx="4769881" cy="602456"/>
            <a:chOff x="571500" y="381000"/>
            <a:chExt cx="4769881" cy="602456"/>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D4845A"/>
            </a:solidFill>
            <a:ln>
              <a:noFill/>
            </a:ln>
          </p:spPr>
        </p:sp>
        <p:sp>
          <p:nvSpPr>
            <p:cNvPr id="4" name="TextBox 4"/>
            <p:cNvSpPr txBox="1"/>
            <p:nvPr/>
          </p:nvSpPr>
          <p:spPr>
            <a:xfrm>
              <a:off x="716280" y="401955"/>
              <a:ext cx="2919498"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Agents in Practice</a:t>
              </a:r>
            </a:p>
          </p:txBody>
        </p:sp>
        <p:sp>
          <p:nvSpPr>
            <p:cNvPr id="5" name="TextBox 5"/>
            <p:cNvSpPr txBox="1"/>
            <p:nvPr/>
          </p:nvSpPr>
          <p:spPr>
            <a:xfrm>
              <a:off x="728662" y="754856"/>
              <a:ext cx="4612719"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Two promising applications demonstrating practical value</a:t>
              </a:r>
            </a:p>
          </p:txBody>
        </p:sp>
      </p:grpSp>
      <p:grpSp>
        <p:nvGrpSpPr>
          <p:cNvPr id="26" name="Group 26"/>
          <p:cNvGrpSpPr/>
          <p:nvPr/>
        </p:nvGrpSpPr>
        <p:grpSpPr>
          <a:xfrm>
            <a:off x="571500" y="1095375"/>
            <a:ext cx="5238750" cy="2362200"/>
            <a:chOff x="571500" y="1095375"/>
            <a:chExt cx="5238750" cy="2362200"/>
          </a:xfrm>
        </p:grpSpPr>
        <p:sp>
          <p:nvSpPr>
            <p:cNvPr id="7" name="Freeform 7"/>
            <p:cNvSpPr/>
            <p:nvPr/>
          </p:nvSpPr>
          <p:spPr>
            <a:xfrm>
              <a:off x="571500" y="1095375"/>
              <a:ext cx="5238750" cy="2362200"/>
            </a:xfrm>
            <a:custGeom>
              <a:avLst/>
              <a:gdLst/>
              <a:ahLst/>
              <a:cxnLst/>
              <a:rect l="l" t="t" r="r" b="b"/>
              <a:pathLst>
                <a:path w="5238750" h="2362200">
                  <a:moveTo>
                    <a:pt x="114300" y="0"/>
                  </a:moveTo>
                  <a:lnTo>
                    <a:pt x="5124450" y="0"/>
                  </a:lnTo>
                  <a:cubicBezTo>
                    <a:pt x="5187576" y="0"/>
                    <a:pt x="5238750" y="51174"/>
                    <a:pt x="5238750" y="114300"/>
                  </a:cubicBezTo>
                  <a:lnTo>
                    <a:pt x="5238750" y="2247900"/>
                  </a:lnTo>
                  <a:cubicBezTo>
                    <a:pt x="5238750" y="2311026"/>
                    <a:pt x="5187576" y="2362200"/>
                    <a:pt x="5124450" y="2362200"/>
                  </a:cubicBezTo>
                  <a:lnTo>
                    <a:pt x="114300" y="2362200"/>
                  </a:lnTo>
                  <a:cubicBezTo>
                    <a:pt x="51174" y="2362200"/>
                    <a:pt x="0" y="2311026"/>
                    <a:pt x="0" y="22479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8" name="Freeform 8"/>
            <p:cNvSpPr/>
            <p:nvPr/>
          </p:nvSpPr>
          <p:spPr>
            <a:xfrm>
              <a:off x="571500" y="1095375"/>
              <a:ext cx="57150" cy="2362200"/>
            </a:xfrm>
            <a:custGeom>
              <a:avLst/>
              <a:gdLst/>
              <a:ahLst/>
              <a:cxnLst/>
              <a:rect l="l" t="t" r="r" b="b"/>
              <a:pathLst>
                <a:path w="57150" h="2362200">
                  <a:moveTo>
                    <a:pt x="28575" y="0"/>
                  </a:moveTo>
                  <a:lnTo>
                    <a:pt x="28575" y="0"/>
                  </a:lnTo>
                  <a:cubicBezTo>
                    <a:pt x="44357" y="0"/>
                    <a:pt x="57150" y="12793"/>
                    <a:pt x="57150" y="28575"/>
                  </a:cubicBezTo>
                  <a:lnTo>
                    <a:pt x="57150" y="2333625"/>
                  </a:lnTo>
                  <a:cubicBezTo>
                    <a:pt x="57150" y="2349407"/>
                    <a:pt x="44357" y="2362200"/>
                    <a:pt x="28575" y="2362200"/>
                  </a:cubicBezTo>
                  <a:lnTo>
                    <a:pt x="28575" y="2362200"/>
                  </a:lnTo>
                  <a:cubicBezTo>
                    <a:pt x="12793" y="2362200"/>
                    <a:pt x="0" y="2349407"/>
                    <a:pt x="0" y="2333625"/>
                  </a:cubicBezTo>
                  <a:lnTo>
                    <a:pt x="0" y="28575"/>
                  </a:lnTo>
                  <a:cubicBezTo>
                    <a:pt x="0" y="12793"/>
                    <a:pt x="12793" y="0"/>
                    <a:pt x="28575" y="0"/>
                  </a:cubicBezTo>
                  <a:close/>
                </a:path>
              </a:pathLst>
            </a:custGeom>
            <a:solidFill>
              <a:srgbClr val="5B9BD5"/>
            </a:solidFill>
            <a:ln>
              <a:noFill/>
            </a:ln>
          </p:spPr>
        </p:sp>
        <p:sp>
          <p:nvSpPr>
            <p:cNvPr id="9" name="TextBox 9"/>
            <p:cNvSpPr txBox="1"/>
            <p:nvPr/>
          </p:nvSpPr>
          <p:spPr>
            <a:xfrm>
              <a:off x="800100" y="1247775"/>
              <a:ext cx="2372892" cy="304800"/>
            </a:xfrm>
            <a:prstGeom prst="rect">
              <a:avLst/>
            </a:prstGeom>
            <a:noFill/>
            <a:ln>
              <a:noFill/>
            </a:ln>
          </p:spPr>
          <p:txBody>
            <a:bodyPr wrap="none" lIns="0" tIns="0" rIns="0" bIns="0" anchor="t" anchorCtr="0">
              <a:spAutoFit/>
            </a:bodyPr>
            <a:lstStyle/>
            <a:p>
              <a:pPr algn="l"/>
              <a:r>
                <a:rPr lang="zh-CN" sz="1500" b="1" dirty="0">
                  <a:solidFill>
                    <a:srgbClr val="5B9BD5"/>
                  </a:solidFill>
                  <a:latin typeface="Arial"/>
                  <a:ea typeface="Microsoft YaHei"/>
                  <a:cs typeface="Arial"/>
                </a:rPr>
                <a:t>A. Customer Support</a:t>
              </a:r>
            </a:p>
          </p:txBody>
        </p:sp>
        <p:sp>
          <p:nvSpPr>
            <p:cNvPr id="10" name="TextBox 10"/>
            <p:cNvSpPr txBox="1"/>
            <p:nvPr/>
          </p:nvSpPr>
          <p:spPr>
            <a:xfrm>
              <a:off x="804862" y="1593056"/>
              <a:ext cx="2854642"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Natural fit for open-ended agents:</a:t>
              </a:r>
            </a:p>
          </p:txBody>
        </p:sp>
        <p:sp>
          <p:nvSpPr>
            <p:cNvPr id="11" name="Freeform 11"/>
            <p:cNvSpPr/>
            <p:nvPr/>
          </p:nvSpPr>
          <p:spPr>
            <a:xfrm>
              <a:off x="819150" y="1905000"/>
              <a:ext cx="133350" cy="152400"/>
            </a:xfrm>
            <a:custGeom>
              <a:avLst/>
              <a:gdLst/>
              <a:ahLst/>
              <a:cxnLst/>
              <a:rect l="l" t="t" r="r" b="b"/>
              <a:pathLst>
                <a:path w="133350" h="152400">
                  <a:moveTo>
                    <a:pt x="104775" y="57150"/>
                  </a:moveTo>
                  <a:cubicBezTo>
                    <a:pt x="120557" y="57150"/>
                    <a:pt x="133350" y="44356"/>
                    <a:pt x="133350" y="28575"/>
                  </a:cubicBezTo>
                  <a:cubicBezTo>
                    <a:pt x="133350" y="12794"/>
                    <a:pt x="120557" y="0"/>
                    <a:pt x="104775" y="0"/>
                  </a:cubicBezTo>
                  <a:cubicBezTo>
                    <a:pt x="88994" y="0"/>
                    <a:pt x="76200" y="12794"/>
                    <a:pt x="76200" y="28575"/>
                  </a:cubicBezTo>
                  <a:cubicBezTo>
                    <a:pt x="76200" y="30706"/>
                    <a:pt x="76433" y="32782"/>
                    <a:pt x="76876" y="34780"/>
                  </a:cubicBezTo>
                  <a:lnTo>
                    <a:pt x="46374" y="53844"/>
                  </a:lnTo>
                  <a:cubicBezTo>
                    <a:pt x="41491" y="49951"/>
                    <a:pt x="35305" y="47625"/>
                    <a:pt x="28575" y="47625"/>
                  </a:cubicBezTo>
                  <a:cubicBezTo>
                    <a:pt x="12794" y="47625"/>
                    <a:pt x="0" y="60419"/>
                    <a:pt x="0" y="76200"/>
                  </a:cubicBezTo>
                  <a:cubicBezTo>
                    <a:pt x="0" y="91981"/>
                    <a:pt x="12794" y="104775"/>
                    <a:pt x="28575" y="104775"/>
                  </a:cubicBezTo>
                  <a:cubicBezTo>
                    <a:pt x="35305" y="104775"/>
                    <a:pt x="41491" y="102449"/>
                    <a:pt x="46374" y="98556"/>
                  </a:cubicBezTo>
                  <a:lnTo>
                    <a:pt x="76876" y="117620"/>
                  </a:lnTo>
                  <a:cubicBezTo>
                    <a:pt x="76433" y="119618"/>
                    <a:pt x="76200" y="121694"/>
                    <a:pt x="76200" y="123825"/>
                  </a:cubicBezTo>
                  <a:cubicBezTo>
                    <a:pt x="76200" y="139607"/>
                    <a:pt x="88994" y="152400"/>
                    <a:pt x="104775" y="152400"/>
                  </a:cubicBezTo>
                  <a:cubicBezTo>
                    <a:pt x="120557" y="152400"/>
                    <a:pt x="133350" y="139607"/>
                    <a:pt x="133350" y="123825"/>
                  </a:cubicBezTo>
                  <a:cubicBezTo>
                    <a:pt x="133350" y="108043"/>
                    <a:pt x="120557" y="95250"/>
                    <a:pt x="104775" y="95250"/>
                  </a:cubicBezTo>
                  <a:cubicBezTo>
                    <a:pt x="98046" y="95250"/>
                    <a:pt x="91859" y="97576"/>
                    <a:pt x="86976" y="101469"/>
                  </a:cubicBezTo>
                  <a:lnTo>
                    <a:pt x="56474" y="82405"/>
                  </a:lnTo>
                  <a:cubicBezTo>
                    <a:pt x="56917" y="80407"/>
                    <a:pt x="57150" y="78331"/>
                    <a:pt x="57150" y="76200"/>
                  </a:cubicBezTo>
                  <a:cubicBezTo>
                    <a:pt x="57150" y="74069"/>
                    <a:pt x="56917" y="71993"/>
                    <a:pt x="56474" y="69995"/>
                  </a:cubicBezTo>
                  <a:lnTo>
                    <a:pt x="86976" y="50931"/>
                  </a:lnTo>
                  <a:cubicBezTo>
                    <a:pt x="91859" y="54824"/>
                    <a:pt x="98046" y="57150"/>
                    <a:pt x="104775" y="57150"/>
                  </a:cubicBezTo>
                  <a:close/>
                </a:path>
              </a:pathLst>
            </a:custGeom>
            <a:solidFill>
              <a:srgbClr val="9CA3AF"/>
            </a:solidFill>
            <a:ln>
              <a:noFill/>
            </a:ln>
          </p:spPr>
        </p:sp>
        <p:sp>
          <p:nvSpPr>
            <p:cNvPr id="12" name="TextBox 12"/>
            <p:cNvSpPr txBox="1"/>
            <p:nvPr/>
          </p:nvSpPr>
          <p:spPr>
            <a:xfrm>
              <a:off x="1053465" y="1925002"/>
              <a:ext cx="366879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Conversation flow + external information access</a:t>
              </a:r>
            </a:p>
          </p:txBody>
        </p:sp>
        <p:grpSp>
          <p:nvGrpSpPr>
            <p:cNvPr id="15" name="Group 15"/>
            <p:cNvGrpSpPr/>
            <p:nvPr/>
          </p:nvGrpSpPr>
          <p:grpSpPr>
            <a:xfrm>
              <a:off x="819150" y="2162175"/>
              <a:ext cx="152400" cy="133350"/>
              <a:chOff x="819150" y="2162175"/>
              <a:chExt cx="152400" cy="133350"/>
            </a:xfrm>
          </p:grpSpPr>
          <p:sp>
            <p:nvSpPr>
              <p:cNvPr id="13" name="Freeform 13"/>
              <p:cNvSpPr/>
              <p:nvPr/>
            </p:nvSpPr>
            <p:spPr>
              <a:xfrm>
                <a:off x="819150" y="2162175"/>
                <a:ext cx="152400" cy="76200"/>
              </a:xfrm>
              <a:custGeom>
                <a:avLst/>
                <a:gdLst/>
                <a:ahLst/>
                <a:cxnLst/>
                <a:rect l="l" t="t" r="r" b="b"/>
                <a:pathLst>
                  <a:path w="152400" h="76200">
                    <a:moveTo>
                      <a:pt x="38100" y="0"/>
                    </a:moveTo>
                    <a:lnTo>
                      <a:pt x="114300" y="0"/>
                    </a:lnTo>
                    <a:lnTo>
                      <a:pt x="114300" y="38100"/>
                    </a:lnTo>
                    <a:lnTo>
                      <a:pt x="128588" y="38100"/>
                    </a:lnTo>
                    <a:lnTo>
                      <a:pt x="152400" y="61912"/>
                    </a:lnTo>
                    <a:lnTo>
                      <a:pt x="152400" y="76200"/>
                    </a:lnTo>
                    <a:lnTo>
                      <a:pt x="0" y="76200"/>
                    </a:lnTo>
                    <a:lnTo>
                      <a:pt x="0" y="61912"/>
                    </a:lnTo>
                    <a:lnTo>
                      <a:pt x="23812" y="38100"/>
                    </a:lnTo>
                    <a:lnTo>
                      <a:pt x="38100" y="38100"/>
                    </a:lnTo>
                    <a:lnTo>
                      <a:pt x="38100" y="0"/>
                    </a:lnTo>
                    <a:close/>
                    <a:moveTo>
                      <a:pt x="95250" y="19050"/>
                    </a:moveTo>
                    <a:lnTo>
                      <a:pt x="95250" y="38100"/>
                    </a:lnTo>
                    <a:lnTo>
                      <a:pt x="57150" y="38100"/>
                    </a:lnTo>
                    <a:lnTo>
                      <a:pt x="57150" y="19050"/>
                    </a:lnTo>
                    <a:lnTo>
                      <a:pt x="95250" y="19050"/>
                    </a:lnTo>
                    <a:close/>
                  </a:path>
                </a:pathLst>
              </a:custGeom>
              <a:solidFill>
                <a:srgbClr val="9CA3AF"/>
              </a:solidFill>
              <a:ln>
                <a:noFill/>
              </a:ln>
            </p:spPr>
          </p:sp>
          <p:sp>
            <p:nvSpPr>
              <p:cNvPr id="14" name="Freeform 14"/>
              <p:cNvSpPr/>
              <p:nvPr/>
            </p:nvSpPr>
            <p:spPr>
              <a:xfrm>
                <a:off x="819150" y="2257425"/>
                <a:ext cx="152400" cy="38100"/>
              </a:xfrm>
              <a:custGeom>
                <a:avLst/>
                <a:gdLst/>
                <a:ahLst/>
                <a:cxnLst/>
                <a:rect l="l" t="t" r="r" b="b"/>
                <a:pathLst>
                  <a:path w="152400" h="38100">
                    <a:moveTo>
                      <a:pt x="0" y="0"/>
                    </a:moveTo>
                    <a:lnTo>
                      <a:pt x="0" y="38100"/>
                    </a:lnTo>
                    <a:lnTo>
                      <a:pt x="152400" y="38100"/>
                    </a:lnTo>
                    <a:lnTo>
                      <a:pt x="152400" y="0"/>
                    </a:lnTo>
                    <a:lnTo>
                      <a:pt x="0" y="0"/>
                    </a:lnTo>
                    <a:close/>
                  </a:path>
                </a:pathLst>
              </a:custGeom>
              <a:solidFill>
                <a:srgbClr val="9CA3AF"/>
              </a:solidFill>
              <a:ln>
                <a:noFill/>
              </a:ln>
            </p:spPr>
          </p:sp>
        </p:grpSp>
        <p:sp>
          <p:nvSpPr>
            <p:cNvPr id="16" name="TextBox 16"/>
            <p:cNvSpPr txBox="1"/>
            <p:nvPr/>
          </p:nvSpPr>
          <p:spPr>
            <a:xfrm>
              <a:off x="1053465" y="2172652"/>
              <a:ext cx="3745468"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Tools for customer data, orders, knowledge base</a:t>
              </a:r>
            </a:p>
          </p:txBody>
        </p:sp>
        <p:grpSp>
          <p:nvGrpSpPr>
            <p:cNvPr id="20" name="Group 20"/>
            <p:cNvGrpSpPr/>
            <p:nvPr/>
          </p:nvGrpSpPr>
          <p:grpSpPr>
            <a:xfrm>
              <a:off x="819150" y="2408478"/>
              <a:ext cx="152400" cy="136044"/>
              <a:chOff x="819150" y="2408478"/>
              <a:chExt cx="152400" cy="136044"/>
            </a:xfrm>
          </p:grpSpPr>
          <p:sp>
            <p:nvSpPr>
              <p:cNvPr id="17" name="Freeform 17"/>
              <p:cNvSpPr/>
              <p:nvPr/>
            </p:nvSpPr>
            <p:spPr>
              <a:xfrm>
                <a:off x="876396" y="2408478"/>
                <a:ext cx="37909" cy="136044"/>
              </a:xfrm>
              <a:custGeom>
                <a:avLst/>
                <a:gdLst/>
                <a:ahLst/>
                <a:cxnLst/>
                <a:rect l="l" t="t" r="r" b="b"/>
                <a:pathLst>
                  <a:path w="37909" h="136044">
                    <a:moveTo>
                      <a:pt x="19050" y="0"/>
                    </a:moveTo>
                    <a:lnTo>
                      <a:pt x="0" y="133350"/>
                    </a:lnTo>
                    <a:lnTo>
                      <a:pt x="18859" y="136044"/>
                    </a:lnTo>
                    <a:lnTo>
                      <a:pt x="37909" y="2694"/>
                    </a:lnTo>
                    <a:lnTo>
                      <a:pt x="19050" y="0"/>
                    </a:lnTo>
                    <a:close/>
                  </a:path>
                </a:pathLst>
              </a:custGeom>
              <a:solidFill>
                <a:srgbClr val="9CA3AF"/>
              </a:solidFill>
              <a:ln>
                <a:noFill/>
              </a:ln>
            </p:spPr>
          </p:sp>
          <p:sp>
            <p:nvSpPr>
              <p:cNvPr id="18" name="Freeform 18"/>
              <p:cNvSpPr/>
              <p:nvPr/>
            </p:nvSpPr>
            <p:spPr>
              <a:xfrm>
                <a:off x="924742" y="2443162"/>
                <a:ext cx="46808" cy="66675"/>
              </a:xfrm>
              <a:custGeom>
                <a:avLst/>
                <a:gdLst/>
                <a:ahLst/>
                <a:cxnLst/>
                <a:rect l="l" t="t" r="r" b="b"/>
                <a:pathLst>
                  <a:path w="46808" h="66675">
                    <a:moveTo>
                      <a:pt x="13470" y="66675"/>
                    </a:moveTo>
                    <a:lnTo>
                      <a:pt x="0" y="53205"/>
                    </a:lnTo>
                    <a:lnTo>
                      <a:pt x="19867" y="33338"/>
                    </a:lnTo>
                    <a:lnTo>
                      <a:pt x="0" y="13470"/>
                    </a:lnTo>
                    <a:lnTo>
                      <a:pt x="13470" y="0"/>
                    </a:lnTo>
                    <a:lnTo>
                      <a:pt x="46808" y="33338"/>
                    </a:lnTo>
                    <a:lnTo>
                      <a:pt x="13470" y="66675"/>
                    </a:lnTo>
                    <a:close/>
                  </a:path>
                </a:pathLst>
              </a:custGeom>
              <a:solidFill>
                <a:srgbClr val="9CA3AF"/>
              </a:solidFill>
              <a:ln>
                <a:noFill/>
              </a:ln>
            </p:spPr>
          </p:sp>
          <p:sp>
            <p:nvSpPr>
              <p:cNvPr id="19" name="Freeform 19"/>
              <p:cNvSpPr/>
              <p:nvPr/>
            </p:nvSpPr>
            <p:spPr>
              <a:xfrm>
                <a:off x="819150" y="2443162"/>
                <a:ext cx="46808" cy="66675"/>
              </a:xfrm>
              <a:custGeom>
                <a:avLst/>
                <a:gdLst/>
                <a:ahLst/>
                <a:cxnLst/>
                <a:rect l="l" t="t" r="r" b="b"/>
                <a:pathLst>
                  <a:path w="46808" h="66675">
                    <a:moveTo>
                      <a:pt x="26941" y="33338"/>
                    </a:moveTo>
                    <a:lnTo>
                      <a:pt x="46808" y="53205"/>
                    </a:lnTo>
                    <a:lnTo>
                      <a:pt x="33338" y="66675"/>
                    </a:lnTo>
                    <a:lnTo>
                      <a:pt x="0" y="33338"/>
                    </a:lnTo>
                    <a:lnTo>
                      <a:pt x="33338" y="0"/>
                    </a:lnTo>
                    <a:lnTo>
                      <a:pt x="46808" y="13470"/>
                    </a:lnTo>
                    <a:lnTo>
                      <a:pt x="26941" y="33338"/>
                    </a:lnTo>
                    <a:close/>
                  </a:path>
                </a:pathLst>
              </a:custGeom>
              <a:solidFill>
                <a:srgbClr val="9CA3AF"/>
              </a:solidFill>
              <a:ln>
                <a:noFill/>
              </a:ln>
            </p:spPr>
          </p:sp>
        </p:grpSp>
        <p:sp>
          <p:nvSpPr>
            <p:cNvPr id="21" name="TextBox 21"/>
            <p:cNvSpPr txBox="1"/>
            <p:nvPr/>
          </p:nvSpPr>
          <p:spPr>
            <a:xfrm>
              <a:off x="1053465" y="2420302"/>
              <a:ext cx="369946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Programmatic actions (refunds, ticket updates)</a:t>
              </a:r>
            </a:p>
          </p:txBody>
        </p:sp>
        <p:sp>
          <p:nvSpPr>
            <p:cNvPr id="22" name="Freeform 22"/>
            <p:cNvSpPr/>
            <p:nvPr/>
          </p:nvSpPr>
          <p:spPr>
            <a:xfrm>
              <a:off x="824729" y="2667817"/>
              <a:ext cx="141241" cy="116612"/>
            </a:xfrm>
            <a:custGeom>
              <a:avLst/>
              <a:gdLst/>
              <a:ahLst/>
              <a:cxnLst/>
              <a:rect l="l" t="t" r="r" b="b"/>
              <a:pathLst>
                <a:path w="141241" h="116612">
                  <a:moveTo>
                    <a:pt x="141241" y="26941"/>
                  </a:moveTo>
                  <a:lnTo>
                    <a:pt x="51570" y="116612"/>
                  </a:lnTo>
                  <a:lnTo>
                    <a:pt x="0" y="65041"/>
                  </a:lnTo>
                  <a:lnTo>
                    <a:pt x="26941" y="38100"/>
                  </a:lnTo>
                  <a:lnTo>
                    <a:pt x="51570" y="62730"/>
                  </a:lnTo>
                  <a:lnTo>
                    <a:pt x="114300" y="0"/>
                  </a:lnTo>
                  <a:lnTo>
                    <a:pt x="141241" y="26941"/>
                  </a:lnTo>
                  <a:close/>
                </a:path>
              </a:pathLst>
            </a:custGeom>
            <a:solidFill>
              <a:srgbClr val="9CA3AF"/>
            </a:solidFill>
            <a:ln>
              <a:noFill/>
            </a:ln>
          </p:spPr>
        </p:sp>
        <p:sp>
          <p:nvSpPr>
            <p:cNvPr id="23" name="TextBox 23"/>
            <p:cNvSpPr txBox="1"/>
            <p:nvPr/>
          </p:nvSpPr>
          <p:spPr>
            <a:xfrm>
              <a:off x="1053465" y="2667952"/>
              <a:ext cx="3676459"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Measurable success via user-defined resolutions</a:t>
              </a:r>
            </a:p>
          </p:txBody>
        </p:sp>
        <p:sp>
          <p:nvSpPr>
            <p:cNvPr id="24" name="Rectangle 24"/>
            <p:cNvSpPr/>
            <p:nvPr/>
          </p:nvSpPr>
          <p:spPr>
            <a:xfrm>
              <a:off x="819150" y="2952750"/>
              <a:ext cx="4762500" cy="9525"/>
            </a:xfrm>
            <a:prstGeom prst="rect">
              <a:avLst/>
            </a:prstGeom>
            <a:solidFill>
              <a:srgbClr val="2D3348">
                <a:alpha val="40000"/>
              </a:srgbClr>
            </a:solidFill>
            <a:ln>
              <a:noFill/>
            </a:ln>
          </p:spPr>
        </p:sp>
        <p:sp>
          <p:nvSpPr>
            <p:cNvPr id="25" name="TextBox 25"/>
            <p:cNvSpPr txBox="1"/>
            <p:nvPr/>
          </p:nvSpPr>
          <p:spPr>
            <a:xfrm>
              <a:off x="806768" y="3104674"/>
              <a:ext cx="4261128" cy="198120"/>
            </a:xfrm>
            <a:prstGeom prst="rect">
              <a:avLst/>
            </a:prstGeom>
            <a:noFill/>
            <a:ln>
              <a:noFill/>
            </a:ln>
          </p:spPr>
          <p:txBody>
            <a:bodyPr wrap="none" lIns="0" tIns="0" rIns="0" bIns="0" anchor="t" anchorCtr="0">
              <a:spAutoFit/>
            </a:bodyPr>
            <a:lstStyle/>
            <a:p>
              <a:pPr algn="l"/>
              <a:r>
                <a:rPr lang="zh-CN" sz="975" dirty="0">
                  <a:solidFill>
                    <a:srgbClr val="E8B87D"/>
                  </a:solidFill>
                  <a:latin typeface="Arial"/>
                  <a:ea typeface="Microsoft YaHei"/>
                  <a:cs typeface="Arial"/>
                </a:rPr>
                <a:t>Usage-based pricing — charge only for successful resolutions</a:t>
              </a:r>
            </a:p>
          </p:txBody>
        </p:sp>
      </p:grpSp>
      <p:grpSp>
        <p:nvGrpSpPr>
          <p:cNvPr id="49" name="Group 49"/>
          <p:cNvGrpSpPr/>
          <p:nvPr/>
        </p:nvGrpSpPr>
        <p:grpSpPr>
          <a:xfrm>
            <a:off x="571500" y="3695700"/>
            <a:ext cx="5238750" cy="2590800"/>
            <a:chOff x="571500" y="3695700"/>
            <a:chExt cx="5238750" cy="2590800"/>
          </a:xfrm>
        </p:grpSpPr>
        <p:sp>
          <p:nvSpPr>
            <p:cNvPr id="27" name="Freeform 27"/>
            <p:cNvSpPr/>
            <p:nvPr/>
          </p:nvSpPr>
          <p:spPr>
            <a:xfrm>
              <a:off x="571500" y="3695700"/>
              <a:ext cx="5238750" cy="2590800"/>
            </a:xfrm>
            <a:custGeom>
              <a:avLst/>
              <a:gdLst/>
              <a:ahLst/>
              <a:cxnLst/>
              <a:rect l="l" t="t" r="r" b="b"/>
              <a:pathLst>
                <a:path w="5238750" h="2590800">
                  <a:moveTo>
                    <a:pt x="114300" y="0"/>
                  </a:moveTo>
                  <a:lnTo>
                    <a:pt x="5124450" y="0"/>
                  </a:lnTo>
                  <a:cubicBezTo>
                    <a:pt x="5187576" y="0"/>
                    <a:pt x="5238750" y="51174"/>
                    <a:pt x="5238750" y="114300"/>
                  </a:cubicBezTo>
                  <a:lnTo>
                    <a:pt x="5238750" y="2476500"/>
                  </a:lnTo>
                  <a:cubicBezTo>
                    <a:pt x="5238750" y="2539626"/>
                    <a:pt x="5187576" y="2590800"/>
                    <a:pt x="5124450" y="2590800"/>
                  </a:cubicBezTo>
                  <a:lnTo>
                    <a:pt x="114300" y="2590800"/>
                  </a:lnTo>
                  <a:cubicBezTo>
                    <a:pt x="51174" y="2590800"/>
                    <a:pt x="0" y="2539626"/>
                    <a:pt x="0" y="24765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8" name="Freeform 28"/>
            <p:cNvSpPr/>
            <p:nvPr/>
          </p:nvSpPr>
          <p:spPr>
            <a:xfrm>
              <a:off x="571500" y="3695700"/>
              <a:ext cx="57150" cy="2590800"/>
            </a:xfrm>
            <a:custGeom>
              <a:avLst/>
              <a:gdLst/>
              <a:ahLst/>
              <a:cxnLst/>
              <a:rect l="l" t="t" r="r" b="b"/>
              <a:pathLst>
                <a:path w="57150" h="2590800">
                  <a:moveTo>
                    <a:pt x="28575" y="0"/>
                  </a:moveTo>
                  <a:lnTo>
                    <a:pt x="28575" y="0"/>
                  </a:lnTo>
                  <a:cubicBezTo>
                    <a:pt x="44357" y="0"/>
                    <a:pt x="57150" y="12793"/>
                    <a:pt x="57150" y="28575"/>
                  </a:cubicBezTo>
                  <a:lnTo>
                    <a:pt x="57150" y="2562225"/>
                  </a:lnTo>
                  <a:cubicBezTo>
                    <a:pt x="57150" y="2578007"/>
                    <a:pt x="44357" y="2590800"/>
                    <a:pt x="28575" y="2590800"/>
                  </a:cubicBezTo>
                  <a:lnTo>
                    <a:pt x="28575" y="2590800"/>
                  </a:lnTo>
                  <a:cubicBezTo>
                    <a:pt x="12793" y="2590800"/>
                    <a:pt x="0" y="2578007"/>
                    <a:pt x="0" y="2562225"/>
                  </a:cubicBezTo>
                  <a:lnTo>
                    <a:pt x="0" y="28575"/>
                  </a:lnTo>
                  <a:cubicBezTo>
                    <a:pt x="0" y="12793"/>
                    <a:pt x="12793" y="0"/>
                    <a:pt x="28575" y="0"/>
                  </a:cubicBezTo>
                  <a:close/>
                </a:path>
              </a:pathLst>
            </a:custGeom>
            <a:solidFill>
              <a:srgbClr val="D4845A"/>
            </a:solidFill>
            <a:ln>
              <a:noFill/>
            </a:ln>
          </p:spPr>
        </p:sp>
        <p:sp>
          <p:nvSpPr>
            <p:cNvPr id="29" name="TextBox 29"/>
            <p:cNvSpPr txBox="1"/>
            <p:nvPr/>
          </p:nvSpPr>
          <p:spPr>
            <a:xfrm>
              <a:off x="800100" y="3848100"/>
              <a:ext cx="1889831" cy="304800"/>
            </a:xfrm>
            <a:prstGeom prst="rect">
              <a:avLst/>
            </a:prstGeom>
            <a:noFill/>
            <a:ln>
              <a:noFill/>
            </a:ln>
          </p:spPr>
          <p:txBody>
            <a:bodyPr wrap="none" lIns="0" tIns="0" rIns="0" bIns="0" anchor="t" anchorCtr="0">
              <a:spAutoFit/>
            </a:bodyPr>
            <a:lstStyle/>
            <a:p>
              <a:pPr algn="l"/>
              <a:r>
                <a:rPr lang="zh-CN" sz="1500" b="1" dirty="0">
                  <a:solidFill>
                    <a:srgbClr val="D4845A"/>
                  </a:solidFill>
                  <a:latin typeface="Arial"/>
                  <a:ea typeface="Microsoft YaHei"/>
                  <a:cs typeface="Arial"/>
                </a:rPr>
                <a:t>B. Coding Agents</a:t>
              </a:r>
            </a:p>
          </p:txBody>
        </p:sp>
        <p:sp>
          <p:nvSpPr>
            <p:cNvPr id="30" name="TextBox 30"/>
            <p:cNvSpPr txBox="1"/>
            <p:nvPr/>
          </p:nvSpPr>
          <p:spPr>
            <a:xfrm>
              <a:off x="804862" y="4193381"/>
              <a:ext cx="4349829"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Remarkable potential — agents are effective because:</a:t>
              </a:r>
            </a:p>
          </p:txBody>
        </p:sp>
        <p:sp>
          <p:nvSpPr>
            <p:cNvPr id="31" name="Freeform 31"/>
            <p:cNvSpPr/>
            <p:nvPr/>
          </p:nvSpPr>
          <p:spPr>
            <a:xfrm>
              <a:off x="819150" y="4505325"/>
              <a:ext cx="152400" cy="152400"/>
            </a:xfrm>
            <a:custGeom>
              <a:avLst/>
              <a:gdLst/>
              <a:ahLst/>
              <a:cxnLst/>
              <a:rect l="l" t="t" r="r" b="b"/>
              <a:pathLst>
                <a:path w="152400" h="152400">
                  <a:moveTo>
                    <a:pt x="139601" y="49939"/>
                  </a:moveTo>
                  <a:cubicBezTo>
                    <a:pt x="147393" y="56041"/>
                    <a:pt x="152400" y="65536"/>
                    <a:pt x="152400" y="76200"/>
                  </a:cubicBezTo>
                  <a:cubicBezTo>
                    <a:pt x="152400" y="86865"/>
                    <a:pt x="147393" y="96360"/>
                    <a:pt x="139600" y="102462"/>
                  </a:cubicBezTo>
                  <a:cubicBezTo>
                    <a:pt x="140795" y="112286"/>
                    <a:pt x="137622" y="122541"/>
                    <a:pt x="130081" y="130082"/>
                  </a:cubicBezTo>
                  <a:cubicBezTo>
                    <a:pt x="122540" y="137623"/>
                    <a:pt x="112285" y="140796"/>
                    <a:pt x="102461" y="139601"/>
                  </a:cubicBezTo>
                  <a:cubicBezTo>
                    <a:pt x="96359" y="147393"/>
                    <a:pt x="86864" y="152400"/>
                    <a:pt x="76200" y="152400"/>
                  </a:cubicBezTo>
                  <a:cubicBezTo>
                    <a:pt x="65536" y="152400"/>
                    <a:pt x="56041" y="147393"/>
                    <a:pt x="49938" y="139600"/>
                  </a:cubicBezTo>
                  <a:cubicBezTo>
                    <a:pt x="40114" y="140796"/>
                    <a:pt x="29859" y="137622"/>
                    <a:pt x="22318" y="130081"/>
                  </a:cubicBezTo>
                  <a:cubicBezTo>
                    <a:pt x="14777" y="122541"/>
                    <a:pt x="11604" y="112286"/>
                    <a:pt x="12799" y="102461"/>
                  </a:cubicBezTo>
                  <a:cubicBezTo>
                    <a:pt x="5007" y="96359"/>
                    <a:pt x="0" y="86864"/>
                    <a:pt x="0" y="76200"/>
                  </a:cubicBezTo>
                  <a:cubicBezTo>
                    <a:pt x="0" y="65536"/>
                    <a:pt x="5007" y="56041"/>
                    <a:pt x="12799" y="49938"/>
                  </a:cubicBezTo>
                  <a:cubicBezTo>
                    <a:pt x="11605" y="40114"/>
                    <a:pt x="14778" y="29859"/>
                    <a:pt x="22319" y="22318"/>
                  </a:cubicBezTo>
                  <a:cubicBezTo>
                    <a:pt x="29859" y="14777"/>
                    <a:pt x="40114" y="11604"/>
                    <a:pt x="49939" y="12799"/>
                  </a:cubicBezTo>
                  <a:cubicBezTo>
                    <a:pt x="56041" y="5007"/>
                    <a:pt x="65536" y="0"/>
                    <a:pt x="76200" y="0"/>
                  </a:cubicBezTo>
                  <a:cubicBezTo>
                    <a:pt x="86865" y="0"/>
                    <a:pt x="96360" y="5008"/>
                    <a:pt x="102462" y="12800"/>
                  </a:cubicBezTo>
                  <a:cubicBezTo>
                    <a:pt x="112286" y="11605"/>
                    <a:pt x="122541" y="14778"/>
                    <a:pt x="130082" y="22319"/>
                  </a:cubicBezTo>
                  <a:cubicBezTo>
                    <a:pt x="137623" y="29860"/>
                    <a:pt x="140796" y="40114"/>
                    <a:pt x="139601" y="49939"/>
                  </a:cubicBezTo>
                  <a:close/>
                  <a:moveTo>
                    <a:pt x="116273" y="59123"/>
                  </a:moveTo>
                  <a:lnTo>
                    <a:pt x="102802" y="45652"/>
                  </a:lnTo>
                  <a:lnTo>
                    <a:pt x="66675" y="81780"/>
                  </a:lnTo>
                  <a:lnTo>
                    <a:pt x="49598" y="64702"/>
                  </a:lnTo>
                  <a:lnTo>
                    <a:pt x="36127" y="78173"/>
                  </a:lnTo>
                  <a:lnTo>
                    <a:pt x="66675" y="108720"/>
                  </a:lnTo>
                  <a:lnTo>
                    <a:pt x="116273" y="59123"/>
                  </a:lnTo>
                  <a:close/>
                </a:path>
              </a:pathLst>
            </a:custGeom>
            <a:solidFill>
              <a:srgbClr val="9CA3AF"/>
            </a:solidFill>
            <a:ln>
              <a:noFill/>
            </a:ln>
          </p:spPr>
        </p:sp>
        <p:sp>
          <p:nvSpPr>
            <p:cNvPr id="32" name="TextBox 32"/>
            <p:cNvSpPr txBox="1"/>
            <p:nvPr/>
          </p:nvSpPr>
          <p:spPr>
            <a:xfrm>
              <a:off x="1053465" y="4525328"/>
              <a:ext cx="343109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Code solutions verifiable via automated tests</a:t>
              </a:r>
            </a:p>
          </p:txBody>
        </p:sp>
        <p:grpSp>
          <p:nvGrpSpPr>
            <p:cNvPr id="35" name="Group 35"/>
            <p:cNvGrpSpPr/>
            <p:nvPr/>
          </p:nvGrpSpPr>
          <p:grpSpPr>
            <a:xfrm>
              <a:off x="819150" y="4752975"/>
              <a:ext cx="152400" cy="152400"/>
              <a:chOff x="819150" y="4752975"/>
              <a:chExt cx="152400" cy="152400"/>
            </a:xfrm>
          </p:grpSpPr>
          <p:sp>
            <p:nvSpPr>
              <p:cNvPr id="33" name="Freeform 33"/>
              <p:cNvSpPr/>
              <p:nvPr/>
            </p:nvSpPr>
            <p:spPr>
              <a:xfrm>
                <a:off x="819150" y="4752975"/>
                <a:ext cx="133350" cy="85725"/>
              </a:xfrm>
              <a:custGeom>
                <a:avLst/>
                <a:gdLst/>
                <a:ahLst/>
                <a:cxnLst/>
                <a:rect l="l" t="t" r="r" b="b"/>
                <a:pathLst>
                  <a:path w="133350" h="85725">
                    <a:moveTo>
                      <a:pt x="95250" y="76200"/>
                    </a:moveTo>
                    <a:lnTo>
                      <a:pt x="85725" y="76200"/>
                    </a:lnTo>
                    <a:lnTo>
                      <a:pt x="85725" y="45909"/>
                    </a:lnTo>
                    <a:lnTo>
                      <a:pt x="49123" y="38588"/>
                    </a:lnTo>
                    <a:cubicBezTo>
                      <a:pt x="47500" y="38264"/>
                      <a:pt x="45848" y="38100"/>
                      <a:pt x="44192" y="38100"/>
                    </a:cubicBezTo>
                    <a:cubicBezTo>
                      <a:pt x="30307" y="38100"/>
                      <a:pt x="19050" y="49357"/>
                      <a:pt x="19050" y="63242"/>
                    </a:cubicBezTo>
                    <a:lnTo>
                      <a:pt x="19050" y="85725"/>
                    </a:lnTo>
                    <a:lnTo>
                      <a:pt x="0" y="85725"/>
                    </a:lnTo>
                    <a:lnTo>
                      <a:pt x="0" y="63242"/>
                    </a:lnTo>
                    <a:cubicBezTo>
                      <a:pt x="0" y="38836"/>
                      <a:pt x="19786" y="19050"/>
                      <a:pt x="44192" y="19050"/>
                    </a:cubicBezTo>
                    <a:cubicBezTo>
                      <a:pt x="47102" y="19050"/>
                      <a:pt x="50005" y="19337"/>
                      <a:pt x="52859" y="19908"/>
                    </a:cubicBezTo>
                    <a:lnTo>
                      <a:pt x="85725" y="26481"/>
                    </a:lnTo>
                    <a:lnTo>
                      <a:pt x="85725" y="0"/>
                    </a:lnTo>
                    <a:lnTo>
                      <a:pt x="95250" y="0"/>
                    </a:lnTo>
                    <a:lnTo>
                      <a:pt x="133350" y="38100"/>
                    </a:lnTo>
                    <a:lnTo>
                      <a:pt x="95250" y="76200"/>
                    </a:lnTo>
                    <a:close/>
                  </a:path>
                </a:pathLst>
              </a:custGeom>
              <a:solidFill>
                <a:srgbClr val="9CA3AF"/>
              </a:solidFill>
              <a:ln>
                <a:noFill/>
              </a:ln>
            </p:spPr>
          </p:sp>
          <p:sp>
            <p:nvSpPr>
              <p:cNvPr id="34" name="Freeform 34"/>
              <p:cNvSpPr/>
              <p:nvPr/>
            </p:nvSpPr>
            <p:spPr>
              <a:xfrm>
                <a:off x="838200" y="4819650"/>
                <a:ext cx="133350" cy="85725"/>
              </a:xfrm>
              <a:custGeom>
                <a:avLst/>
                <a:gdLst/>
                <a:ahLst/>
                <a:cxnLst/>
                <a:rect l="l" t="t" r="r" b="b"/>
                <a:pathLst>
                  <a:path w="133350" h="85725">
                    <a:moveTo>
                      <a:pt x="133350" y="0"/>
                    </a:moveTo>
                    <a:lnTo>
                      <a:pt x="133350" y="22483"/>
                    </a:lnTo>
                    <a:cubicBezTo>
                      <a:pt x="133350" y="46890"/>
                      <a:pt x="113565" y="66675"/>
                      <a:pt x="89158" y="66675"/>
                    </a:cubicBezTo>
                    <a:cubicBezTo>
                      <a:pt x="86248" y="66675"/>
                      <a:pt x="83345" y="66387"/>
                      <a:pt x="80491" y="65817"/>
                    </a:cubicBezTo>
                    <a:lnTo>
                      <a:pt x="47625" y="59244"/>
                    </a:lnTo>
                    <a:lnTo>
                      <a:pt x="47625" y="85725"/>
                    </a:lnTo>
                    <a:lnTo>
                      <a:pt x="38100" y="85725"/>
                    </a:lnTo>
                    <a:lnTo>
                      <a:pt x="0" y="47625"/>
                    </a:lnTo>
                    <a:lnTo>
                      <a:pt x="38100" y="9525"/>
                    </a:lnTo>
                    <a:lnTo>
                      <a:pt x="47625" y="9525"/>
                    </a:lnTo>
                    <a:lnTo>
                      <a:pt x="47625" y="39816"/>
                    </a:lnTo>
                    <a:lnTo>
                      <a:pt x="84227" y="47136"/>
                    </a:lnTo>
                    <a:cubicBezTo>
                      <a:pt x="85851" y="47461"/>
                      <a:pt x="87502" y="47625"/>
                      <a:pt x="89158" y="47625"/>
                    </a:cubicBezTo>
                    <a:cubicBezTo>
                      <a:pt x="103043" y="47625"/>
                      <a:pt x="114300" y="36368"/>
                      <a:pt x="114300" y="22483"/>
                    </a:cubicBezTo>
                    <a:lnTo>
                      <a:pt x="114300" y="0"/>
                    </a:lnTo>
                    <a:lnTo>
                      <a:pt x="133350" y="0"/>
                    </a:lnTo>
                    <a:close/>
                  </a:path>
                </a:pathLst>
              </a:custGeom>
              <a:solidFill>
                <a:srgbClr val="9CA3AF"/>
              </a:solidFill>
              <a:ln>
                <a:noFill/>
              </a:ln>
            </p:spPr>
          </p:sp>
        </p:grpSp>
        <p:sp>
          <p:nvSpPr>
            <p:cNvPr id="36" name="TextBox 36"/>
            <p:cNvSpPr txBox="1"/>
            <p:nvPr/>
          </p:nvSpPr>
          <p:spPr>
            <a:xfrm>
              <a:off x="1053465" y="4772978"/>
              <a:ext cx="292503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Iterate using test results as feedback</a:t>
              </a:r>
            </a:p>
          </p:txBody>
        </p:sp>
        <p:grpSp>
          <p:nvGrpSpPr>
            <p:cNvPr id="40" name="Group 40"/>
            <p:cNvGrpSpPr/>
            <p:nvPr/>
          </p:nvGrpSpPr>
          <p:grpSpPr>
            <a:xfrm>
              <a:off x="828675" y="5000625"/>
              <a:ext cx="133350" cy="152400"/>
              <a:chOff x="828675" y="5000625"/>
              <a:chExt cx="133350" cy="152400"/>
            </a:xfrm>
          </p:grpSpPr>
          <p:sp>
            <p:nvSpPr>
              <p:cNvPr id="37" name="Freeform 37"/>
              <p:cNvSpPr/>
              <p:nvPr/>
            </p:nvSpPr>
            <p:spPr>
              <a:xfrm>
                <a:off x="828675" y="5000625"/>
                <a:ext cx="133350" cy="76200"/>
              </a:xfrm>
              <a:custGeom>
                <a:avLst/>
                <a:gdLst/>
                <a:ahLst/>
                <a:cxnLst/>
                <a:rect l="l" t="t" r="r" b="b"/>
                <a:pathLst>
                  <a:path w="133350" h="76200">
                    <a:moveTo>
                      <a:pt x="0" y="47625"/>
                    </a:moveTo>
                    <a:lnTo>
                      <a:pt x="0" y="28575"/>
                    </a:lnTo>
                    <a:lnTo>
                      <a:pt x="66675" y="0"/>
                    </a:lnTo>
                    <a:lnTo>
                      <a:pt x="133350" y="28575"/>
                    </a:lnTo>
                    <a:lnTo>
                      <a:pt x="133350" y="47625"/>
                    </a:lnTo>
                    <a:lnTo>
                      <a:pt x="66675" y="76200"/>
                    </a:lnTo>
                    <a:lnTo>
                      <a:pt x="0" y="47625"/>
                    </a:lnTo>
                    <a:close/>
                  </a:path>
                </a:pathLst>
              </a:custGeom>
              <a:solidFill>
                <a:srgbClr val="9CA3AF"/>
              </a:solidFill>
              <a:ln>
                <a:noFill/>
              </a:ln>
            </p:spPr>
          </p:sp>
          <p:sp>
            <p:nvSpPr>
              <p:cNvPr id="38" name="Freeform 38"/>
              <p:cNvSpPr/>
              <p:nvPr/>
            </p:nvSpPr>
            <p:spPr>
              <a:xfrm>
                <a:off x="828675" y="5105400"/>
                <a:ext cx="133350" cy="47625"/>
              </a:xfrm>
              <a:custGeom>
                <a:avLst/>
                <a:gdLst/>
                <a:ahLst/>
                <a:cxnLst/>
                <a:rect l="l" t="t" r="r" b="b"/>
                <a:pathLst>
                  <a:path w="133350" h="47625">
                    <a:moveTo>
                      <a:pt x="66675" y="47625"/>
                    </a:moveTo>
                    <a:lnTo>
                      <a:pt x="0" y="19050"/>
                    </a:lnTo>
                    <a:lnTo>
                      <a:pt x="0" y="0"/>
                    </a:lnTo>
                    <a:lnTo>
                      <a:pt x="66675" y="28575"/>
                    </a:lnTo>
                    <a:lnTo>
                      <a:pt x="133350" y="0"/>
                    </a:lnTo>
                    <a:lnTo>
                      <a:pt x="133350" y="19050"/>
                    </a:lnTo>
                    <a:lnTo>
                      <a:pt x="66675" y="47625"/>
                    </a:lnTo>
                    <a:close/>
                  </a:path>
                </a:pathLst>
              </a:custGeom>
              <a:solidFill>
                <a:srgbClr val="9CA3AF"/>
              </a:solidFill>
              <a:ln>
                <a:noFill/>
              </a:ln>
            </p:spPr>
          </p:sp>
          <p:sp>
            <p:nvSpPr>
              <p:cNvPr id="39" name="Freeform 39"/>
              <p:cNvSpPr/>
              <p:nvPr/>
            </p:nvSpPr>
            <p:spPr>
              <a:xfrm>
                <a:off x="828675" y="5067300"/>
                <a:ext cx="133350" cy="47625"/>
              </a:xfrm>
              <a:custGeom>
                <a:avLst/>
                <a:gdLst/>
                <a:ahLst/>
                <a:cxnLst/>
                <a:rect l="l" t="t" r="r" b="b"/>
                <a:pathLst>
                  <a:path w="133350" h="47625">
                    <a:moveTo>
                      <a:pt x="0" y="19050"/>
                    </a:moveTo>
                    <a:lnTo>
                      <a:pt x="66675" y="47625"/>
                    </a:lnTo>
                    <a:lnTo>
                      <a:pt x="133350" y="19050"/>
                    </a:lnTo>
                    <a:lnTo>
                      <a:pt x="133350" y="0"/>
                    </a:lnTo>
                    <a:lnTo>
                      <a:pt x="66675" y="28575"/>
                    </a:lnTo>
                    <a:lnTo>
                      <a:pt x="0" y="0"/>
                    </a:lnTo>
                    <a:lnTo>
                      <a:pt x="0" y="19050"/>
                    </a:lnTo>
                    <a:close/>
                  </a:path>
                </a:pathLst>
              </a:custGeom>
              <a:solidFill>
                <a:srgbClr val="9CA3AF"/>
              </a:solidFill>
              <a:ln>
                <a:noFill/>
              </a:ln>
            </p:spPr>
          </p:sp>
        </p:grpSp>
        <p:sp>
          <p:nvSpPr>
            <p:cNvPr id="41" name="TextBox 41"/>
            <p:cNvSpPr txBox="1"/>
            <p:nvPr/>
          </p:nvSpPr>
          <p:spPr>
            <a:xfrm>
              <a:off x="1053465" y="5020628"/>
              <a:ext cx="323940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Well-defined and structured problem space</a:t>
              </a:r>
            </a:p>
          </p:txBody>
        </p:sp>
        <p:grpSp>
          <p:nvGrpSpPr>
            <p:cNvPr id="44" name="Group 44"/>
            <p:cNvGrpSpPr/>
            <p:nvPr/>
          </p:nvGrpSpPr>
          <p:grpSpPr>
            <a:xfrm>
              <a:off x="819150" y="5248275"/>
              <a:ext cx="152400" cy="152400"/>
              <a:chOff x="819150" y="5248275"/>
              <a:chExt cx="152400" cy="152400"/>
            </a:xfrm>
          </p:grpSpPr>
          <p:sp>
            <p:nvSpPr>
              <p:cNvPr id="42" name="Freeform 42"/>
              <p:cNvSpPr/>
              <p:nvPr/>
            </p:nvSpPr>
            <p:spPr>
              <a:xfrm>
                <a:off x="857250" y="5286375"/>
                <a:ext cx="76200" cy="76200"/>
              </a:xfrm>
              <a:custGeom>
                <a:avLst/>
                <a:gdLst/>
                <a:ahLst/>
                <a:cxnLst/>
                <a:rect l="l" t="t" r="r" b="b"/>
                <a:pathLst>
                  <a:path w="76200" h="76200">
                    <a:moveTo>
                      <a:pt x="38100" y="0"/>
                    </a:moveTo>
                    <a:cubicBezTo>
                      <a:pt x="17058" y="0"/>
                      <a:pt x="0" y="17058"/>
                      <a:pt x="0" y="38100"/>
                    </a:cubicBezTo>
                    <a:cubicBezTo>
                      <a:pt x="0" y="59142"/>
                      <a:pt x="17058" y="76200"/>
                      <a:pt x="38100" y="76200"/>
                    </a:cubicBezTo>
                    <a:cubicBezTo>
                      <a:pt x="59142" y="76200"/>
                      <a:pt x="76200" y="59142"/>
                      <a:pt x="76200" y="38100"/>
                    </a:cubicBezTo>
                    <a:cubicBezTo>
                      <a:pt x="76200" y="17058"/>
                      <a:pt x="59142" y="0"/>
                      <a:pt x="38100" y="0"/>
                    </a:cubicBezTo>
                    <a:close/>
                    <a:moveTo>
                      <a:pt x="19050" y="38100"/>
                    </a:moveTo>
                    <a:cubicBezTo>
                      <a:pt x="19050" y="27579"/>
                      <a:pt x="27579" y="19050"/>
                      <a:pt x="38100" y="19050"/>
                    </a:cubicBezTo>
                    <a:cubicBezTo>
                      <a:pt x="48621" y="19050"/>
                      <a:pt x="57150" y="27579"/>
                      <a:pt x="57150" y="38100"/>
                    </a:cubicBezTo>
                    <a:cubicBezTo>
                      <a:pt x="57150" y="48621"/>
                      <a:pt x="48621" y="57150"/>
                      <a:pt x="38100" y="57150"/>
                    </a:cubicBezTo>
                    <a:cubicBezTo>
                      <a:pt x="27579" y="57150"/>
                      <a:pt x="19050" y="48621"/>
                      <a:pt x="19050" y="38100"/>
                    </a:cubicBezTo>
                    <a:close/>
                  </a:path>
                </a:pathLst>
              </a:custGeom>
              <a:solidFill>
                <a:srgbClr val="9CA3AF"/>
              </a:solidFill>
              <a:ln>
                <a:noFill/>
              </a:ln>
            </p:spPr>
          </p:sp>
          <p:sp>
            <p:nvSpPr>
              <p:cNvPr id="43" name="Freeform 43"/>
              <p:cNvSpPr/>
              <p:nvPr/>
            </p:nvSpPr>
            <p:spPr>
              <a:xfrm>
                <a:off x="819150" y="5248275"/>
                <a:ext cx="152400" cy="152400"/>
              </a:xfrm>
              <a:custGeom>
                <a:avLst/>
                <a:gdLst/>
                <a:ahLst/>
                <a:cxnLst/>
                <a:rect l="l" t="t" r="r" b="b"/>
                <a:pathLst>
                  <a:path w="152400" h="152400">
                    <a:moveTo>
                      <a:pt x="76200" y="0"/>
                    </a:moveTo>
                    <a:cubicBezTo>
                      <a:pt x="34116" y="0"/>
                      <a:pt x="0" y="34116"/>
                      <a:pt x="0" y="76200"/>
                    </a:cubicBezTo>
                    <a:cubicBezTo>
                      <a:pt x="0" y="118284"/>
                      <a:pt x="34116" y="152400"/>
                      <a:pt x="76200" y="152400"/>
                    </a:cubicBezTo>
                    <a:cubicBezTo>
                      <a:pt x="118284" y="152400"/>
                      <a:pt x="152400" y="118284"/>
                      <a:pt x="152400" y="76200"/>
                    </a:cubicBezTo>
                    <a:cubicBezTo>
                      <a:pt x="152400" y="34116"/>
                      <a:pt x="118284" y="0"/>
                      <a:pt x="76200" y="0"/>
                    </a:cubicBezTo>
                    <a:close/>
                    <a:moveTo>
                      <a:pt x="19050" y="76200"/>
                    </a:moveTo>
                    <a:cubicBezTo>
                      <a:pt x="19050" y="44637"/>
                      <a:pt x="44637" y="19050"/>
                      <a:pt x="76200" y="19050"/>
                    </a:cubicBezTo>
                    <a:cubicBezTo>
                      <a:pt x="107763" y="19050"/>
                      <a:pt x="133350" y="44637"/>
                      <a:pt x="133350" y="76200"/>
                    </a:cubicBezTo>
                    <a:cubicBezTo>
                      <a:pt x="133350" y="107763"/>
                      <a:pt x="107763" y="133350"/>
                      <a:pt x="76200" y="133350"/>
                    </a:cubicBezTo>
                    <a:cubicBezTo>
                      <a:pt x="44637" y="133350"/>
                      <a:pt x="19050" y="107763"/>
                      <a:pt x="19050" y="76200"/>
                    </a:cubicBezTo>
                    <a:close/>
                  </a:path>
                </a:pathLst>
              </a:custGeom>
              <a:solidFill>
                <a:srgbClr val="9CA3AF"/>
              </a:solidFill>
              <a:ln>
                <a:noFill/>
              </a:ln>
            </p:spPr>
          </p:sp>
        </p:grpSp>
        <p:sp>
          <p:nvSpPr>
            <p:cNvPr id="45" name="TextBox 45"/>
            <p:cNvSpPr txBox="1"/>
            <p:nvPr/>
          </p:nvSpPr>
          <p:spPr>
            <a:xfrm>
              <a:off x="1053465" y="5268278"/>
              <a:ext cx="273334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Output quality measured objectively</a:t>
              </a:r>
            </a:p>
          </p:txBody>
        </p:sp>
        <p:sp>
          <p:nvSpPr>
            <p:cNvPr id="46" name="Rectangle 46"/>
            <p:cNvSpPr/>
            <p:nvPr/>
          </p:nvSpPr>
          <p:spPr>
            <a:xfrm>
              <a:off x="819150" y="5553075"/>
              <a:ext cx="4762500" cy="9525"/>
            </a:xfrm>
            <a:prstGeom prst="rect">
              <a:avLst/>
            </a:prstGeom>
            <a:solidFill>
              <a:srgbClr val="2D3348">
                <a:alpha val="40000"/>
              </a:srgbClr>
            </a:solidFill>
            <a:ln>
              <a:noFill/>
            </a:ln>
          </p:spPr>
        </p:sp>
        <p:sp>
          <p:nvSpPr>
            <p:cNvPr id="47" name="TextBox 47"/>
            <p:cNvSpPr txBox="1"/>
            <p:nvPr/>
          </p:nvSpPr>
          <p:spPr>
            <a:xfrm>
              <a:off x="806768" y="5666899"/>
              <a:ext cx="4524565" cy="198120"/>
            </a:xfrm>
            <a:prstGeom prst="rect">
              <a:avLst/>
            </a:prstGeom>
            <a:noFill/>
            <a:ln>
              <a:noFill/>
            </a:ln>
          </p:spPr>
          <p:txBody>
            <a:bodyPr wrap="none" lIns="0" tIns="0" rIns="0" bIns="0" anchor="t" anchorCtr="0">
              <a:spAutoFit/>
            </a:bodyPr>
            <a:lstStyle/>
            <a:p>
              <a:pPr algn="l"/>
              <a:r>
                <a:rPr lang="zh-CN" sz="975" dirty="0">
                  <a:solidFill>
                    <a:srgbClr val="E8B87D"/>
                  </a:solidFill>
                  <a:latin typeface="Arial"/>
                  <a:ea typeface="Microsoft YaHei"/>
                  <a:cs typeface="Arial"/>
                </a:rPr>
                <a:t>SWE-bench: solving real GitHub issues from PR descriptions alone</a:t>
              </a:r>
            </a:p>
          </p:txBody>
        </p:sp>
        <p:sp>
          <p:nvSpPr>
            <p:cNvPr id="48" name="TextBox 48"/>
            <p:cNvSpPr txBox="1"/>
            <p:nvPr/>
          </p:nvSpPr>
          <p:spPr>
            <a:xfrm>
              <a:off x="806768" y="5876449"/>
              <a:ext cx="3556254"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More time optimizing tools than the overall prompt</a:t>
              </a:r>
            </a:p>
          </p:txBody>
        </p:sp>
      </p:grpSp>
      <p:pic>
        <p:nvPicPr>
          <p:cNvPr id="50" name="Image 50"/>
          <p:cNvPicPr>
            <a:picLocks noChangeAspect="1"/>
          </p:cNvPicPr>
          <p:nvPr/>
        </p:nvPicPr>
        <p:blipFill>
          <a:blip r:embed="rId2"/>
          <a:stretch>
            <a:fillRect/>
          </a:stretch>
        </p:blipFill>
        <p:spPr>
          <a:xfrm>
            <a:off x="6096000" y="1773555"/>
            <a:ext cx="5524500" cy="3834765"/>
          </a:xfrm>
          <a:prstGeom prst="rect">
            <a:avLst/>
          </a:prstGeom>
        </p:spPr>
      </p:pic>
      <p:sp>
        <p:nvSpPr>
          <p:cNvPr id="51" name="TextBox 51"/>
          <p:cNvSpPr txBox="1"/>
          <p:nvPr/>
        </p:nvSpPr>
        <p:spPr>
          <a:xfrm>
            <a:off x="11545252" y="6586538"/>
            <a:ext cx="84772"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11</a:t>
            </a:r>
          </a:p>
        </p:txBody>
      </p:sp>
    </p:spTree>
  </p:cSld>
  <p:clrMapOvr>
    <a:masterClrMapping/>
  </p:clrMapOvr>
  <p:transition dur="400">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sp>
        <p:nvSpPr>
          <p:cNvPr id="3" name="Rectangle 3"/>
          <p:cNvSpPr/>
          <p:nvPr/>
        </p:nvSpPr>
        <p:spPr>
          <a:xfrm>
            <a:off x="0" y="0"/>
            <a:ext cx="12192000" cy="6858000"/>
          </a:xfrm>
          <a:prstGeom prst="rect">
            <a:avLst/>
          </a:prstGeom>
          <a:gradFill>
            <a:gsLst>
              <a:gs pos="0">
                <a:srgbClr val="D4845A">
                  <a:alpha val="8000"/>
                </a:srgbClr>
              </a:gs>
              <a:gs pos="100000">
                <a:srgbClr val="D4845A">
                  <a:alpha val="0"/>
                </a:srgbClr>
              </a:gs>
            </a:gsLst>
            <a:path path="circle">
              <a:fillToRect l="50000" t="50000" r="50000" b="50000"/>
            </a:path>
          </a:gradFill>
          <a:ln>
            <a:noFill/>
          </a:ln>
        </p:spPr>
      </p:sp>
      <p:sp>
        <p:nvSpPr>
          <p:cNvPr id="4" name="Ellipse 4"/>
          <p:cNvSpPr/>
          <p:nvPr/>
        </p:nvSpPr>
        <p:spPr>
          <a:xfrm>
            <a:off x="1047750" y="5048250"/>
            <a:ext cx="1333500" cy="1333500"/>
          </a:xfrm>
          <a:prstGeom prst="ellipse">
            <a:avLst/>
          </a:prstGeom>
          <a:noFill/>
          <a:ln w="9525">
            <a:solidFill>
              <a:srgbClr val="D4845A">
                <a:alpha val="6000"/>
              </a:srgbClr>
            </a:solidFill>
          </a:ln>
        </p:spPr>
      </p:sp>
      <p:sp>
        <p:nvSpPr>
          <p:cNvPr id="5" name="Ellipse 5"/>
          <p:cNvSpPr/>
          <p:nvPr/>
        </p:nvSpPr>
        <p:spPr>
          <a:xfrm>
            <a:off x="9620250" y="476250"/>
            <a:ext cx="1714500" cy="1714500"/>
          </a:xfrm>
          <a:prstGeom prst="ellipse">
            <a:avLst/>
          </a:prstGeom>
          <a:noFill/>
          <a:ln w="9525">
            <a:solidFill>
              <a:srgbClr val="5B9BD5">
                <a:alpha val="5000"/>
              </a:srgbClr>
            </a:solidFill>
          </a:ln>
        </p:spPr>
      </p:sp>
      <p:grpSp>
        <p:nvGrpSpPr>
          <p:cNvPr id="8" name="Group 8"/>
          <p:cNvGrpSpPr/>
          <p:nvPr/>
        </p:nvGrpSpPr>
        <p:grpSpPr>
          <a:xfrm>
            <a:off x="3929343" y="470535"/>
            <a:ext cx="4333313" cy="548640"/>
            <a:chOff x="3929343" y="470535"/>
            <a:chExt cx="4333313" cy="548640"/>
          </a:xfrm>
        </p:grpSpPr>
        <p:sp>
          <p:nvSpPr>
            <p:cNvPr id="6" name="TextBox 6"/>
            <p:cNvSpPr txBox="1"/>
            <p:nvPr/>
          </p:nvSpPr>
          <p:spPr>
            <a:xfrm>
              <a:off x="3929343" y="470535"/>
              <a:ext cx="4333313" cy="548640"/>
            </a:xfrm>
            <a:prstGeom prst="rect">
              <a:avLst/>
            </a:prstGeom>
            <a:noFill/>
            <a:ln>
              <a:noFill/>
            </a:ln>
          </p:spPr>
          <p:txBody>
            <a:bodyPr wrap="none" lIns="0" tIns="0" rIns="0" bIns="0" anchor="t" anchorCtr="0">
              <a:spAutoFit/>
            </a:bodyPr>
            <a:lstStyle/>
            <a:p>
              <a:pPr algn="ctr"/>
              <a:r>
                <a:rPr lang="zh-CN" sz="2700" b="1" dirty="0">
                  <a:solidFill>
                    <a:srgbClr val="E8E8EC"/>
                  </a:solidFill>
                  <a:latin typeface="Arial"/>
                  <a:ea typeface="Microsoft YaHei"/>
                  <a:cs typeface="Arial"/>
                </a:rPr>
                <a:t>Three Core Principles</a:t>
              </a:r>
            </a:p>
          </p:txBody>
        </p:sp>
        <p:sp>
          <p:nvSpPr>
            <p:cNvPr id="7" name="Freeform 7"/>
            <p:cNvSpPr/>
            <p:nvPr/>
          </p:nvSpPr>
          <p:spPr>
            <a:xfrm>
              <a:off x="5429250" y="904875"/>
              <a:ext cx="1333500" cy="38100"/>
            </a:xfrm>
            <a:custGeom>
              <a:avLst/>
              <a:gdLst/>
              <a:ahLst/>
              <a:cxnLst/>
              <a:rect l="l" t="t" r="r" b="b"/>
              <a:pathLst>
                <a:path w="1333500" h="38100">
                  <a:moveTo>
                    <a:pt x="19050" y="0"/>
                  </a:moveTo>
                  <a:lnTo>
                    <a:pt x="1314450" y="0"/>
                  </a:lnTo>
                  <a:cubicBezTo>
                    <a:pt x="1324971" y="0"/>
                    <a:pt x="1333500" y="8529"/>
                    <a:pt x="1333500" y="19050"/>
                  </a:cubicBezTo>
                  <a:lnTo>
                    <a:pt x="1333500" y="19050"/>
                  </a:lnTo>
                  <a:cubicBezTo>
                    <a:pt x="1333500" y="29571"/>
                    <a:pt x="1324971" y="38100"/>
                    <a:pt x="1314450" y="38100"/>
                  </a:cubicBezTo>
                  <a:lnTo>
                    <a:pt x="19050" y="38100"/>
                  </a:lnTo>
                  <a:cubicBezTo>
                    <a:pt x="8529" y="38100"/>
                    <a:pt x="0" y="29571"/>
                    <a:pt x="0" y="19050"/>
                  </a:cubicBezTo>
                  <a:lnTo>
                    <a:pt x="0" y="19050"/>
                  </a:lnTo>
                  <a:cubicBezTo>
                    <a:pt x="0" y="8529"/>
                    <a:pt x="8529" y="0"/>
                    <a:pt x="19050" y="0"/>
                  </a:cubicBezTo>
                  <a:close/>
                </a:path>
              </a:pathLst>
            </a:custGeom>
            <a:gradFill>
              <a:gsLst>
                <a:gs pos="0">
                  <a:srgbClr val="D4845A"/>
                </a:gs>
                <a:gs pos="100000">
                  <a:srgbClr val="E8B87D"/>
                </a:gs>
              </a:gsLst>
              <a:lin ang="2700000" scaled="1"/>
            </a:gradFill>
            <a:ln>
              <a:noFill/>
            </a:ln>
          </p:spPr>
        </p:sp>
      </p:grpSp>
      <p:grpSp>
        <p:nvGrpSpPr>
          <p:cNvPr id="17" name="Group 17"/>
          <p:cNvGrpSpPr/>
          <p:nvPr/>
        </p:nvGrpSpPr>
        <p:grpSpPr>
          <a:xfrm>
            <a:off x="571500" y="1333500"/>
            <a:ext cx="3524250" cy="2952750"/>
            <a:chOff x="571500" y="1333500"/>
            <a:chExt cx="3524250" cy="2952750"/>
          </a:xfrm>
        </p:grpSpPr>
        <p:sp>
          <p:nvSpPr>
            <p:cNvPr id="9" name="Freeform 9"/>
            <p:cNvSpPr/>
            <p:nvPr/>
          </p:nvSpPr>
          <p:spPr>
            <a:xfrm>
              <a:off x="571500" y="1333500"/>
              <a:ext cx="3524250" cy="2952750"/>
            </a:xfrm>
            <a:custGeom>
              <a:avLst/>
              <a:gdLst/>
              <a:ahLst/>
              <a:cxnLst/>
              <a:rect l="l" t="t" r="r" b="b"/>
              <a:pathLst>
                <a:path w="3524250" h="2952750">
                  <a:moveTo>
                    <a:pt x="133350" y="0"/>
                  </a:moveTo>
                  <a:lnTo>
                    <a:pt x="3390900" y="0"/>
                  </a:lnTo>
                  <a:cubicBezTo>
                    <a:pt x="3464547" y="0"/>
                    <a:pt x="3524250" y="59703"/>
                    <a:pt x="3524250" y="133350"/>
                  </a:cubicBezTo>
                  <a:lnTo>
                    <a:pt x="3524250" y="2819400"/>
                  </a:lnTo>
                  <a:cubicBezTo>
                    <a:pt x="3524250" y="2893047"/>
                    <a:pt x="3464547" y="2952750"/>
                    <a:pt x="3390900" y="2952750"/>
                  </a:cubicBezTo>
                  <a:lnTo>
                    <a:pt x="133350" y="2952750"/>
                  </a:lnTo>
                  <a:cubicBezTo>
                    <a:pt x="59703" y="2952750"/>
                    <a:pt x="0" y="2893047"/>
                    <a:pt x="0" y="2819400"/>
                  </a:cubicBezTo>
                  <a:lnTo>
                    <a:pt x="0" y="133350"/>
                  </a:lnTo>
                  <a:cubicBezTo>
                    <a:pt x="0" y="59703"/>
                    <a:pt x="59703" y="0"/>
                    <a:pt x="13335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10" name="Ellipse 10"/>
            <p:cNvSpPr/>
            <p:nvPr/>
          </p:nvSpPr>
          <p:spPr>
            <a:xfrm>
              <a:off x="1952625" y="1619250"/>
              <a:ext cx="762000" cy="762000"/>
            </a:xfrm>
            <a:prstGeom prst="ellipse">
              <a:avLst/>
            </a:prstGeom>
            <a:solidFill>
              <a:srgbClr val="D4845A">
                <a:alpha val="12000"/>
              </a:srgbClr>
            </a:solidFill>
            <a:ln w="14288">
              <a:solidFill>
                <a:srgbClr val="D4845A">
                  <a:alpha val="40000"/>
                </a:srgbClr>
              </a:solidFill>
            </a:ln>
          </p:spPr>
        </p:sp>
        <p:sp>
          <p:nvSpPr>
            <p:cNvPr id="11" name="TextBox 11"/>
            <p:cNvSpPr txBox="1"/>
            <p:nvPr/>
          </p:nvSpPr>
          <p:spPr>
            <a:xfrm>
              <a:off x="2258649" y="1887855"/>
              <a:ext cx="149952" cy="426720"/>
            </a:xfrm>
            <a:prstGeom prst="rect">
              <a:avLst/>
            </a:prstGeom>
            <a:noFill/>
            <a:ln>
              <a:noFill/>
            </a:ln>
          </p:spPr>
          <p:txBody>
            <a:bodyPr wrap="none" lIns="0" tIns="0" rIns="0" bIns="0" anchor="t" anchorCtr="0">
              <a:spAutoFit/>
            </a:bodyPr>
            <a:lstStyle/>
            <a:p>
              <a:pPr algn="ctr"/>
              <a:r>
                <a:rPr lang="zh-CN" sz="2100" b="1" dirty="0">
                  <a:solidFill>
                    <a:srgbClr val="D4845A"/>
                  </a:solidFill>
                  <a:latin typeface="Arial"/>
                  <a:ea typeface="Microsoft YaHei"/>
                  <a:cs typeface="Arial"/>
                </a:rPr>
                <a:t>1</a:t>
              </a:r>
            </a:p>
          </p:txBody>
        </p:sp>
        <p:sp>
          <p:nvSpPr>
            <p:cNvPr id="12" name="Freeform 12"/>
            <p:cNvSpPr/>
            <p:nvPr/>
          </p:nvSpPr>
          <p:spPr>
            <a:xfrm>
              <a:off x="2107383" y="2552700"/>
              <a:ext cx="452485" cy="430337"/>
            </a:xfrm>
            <a:custGeom>
              <a:avLst/>
              <a:gdLst/>
              <a:ahLst/>
              <a:cxnLst/>
              <a:rect l="l" t="t" r="r" b="b"/>
              <a:pathLst>
                <a:path w="452485" h="430337">
                  <a:moveTo>
                    <a:pt x="254817" y="0"/>
                  </a:moveTo>
                  <a:lnTo>
                    <a:pt x="197667" y="0"/>
                  </a:lnTo>
                  <a:lnTo>
                    <a:pt x="155174" y="130782"/>
                  </a:lnTo>
                  <a:lnTo>
                    <a:pt x="17660" y="130783"/>
                  </a:lnTo>
                  <a:lnTo>
                    <a:pt x="0" y="185135"/>
                  </a:lnTo>
                  <a:lnTo>
                    <a:pt x="111251" y="265964"/>
                  </a:lnTo>
                  <a:lnTo>
                    <a:pt x="68757" y="396744"/>
                  </a:lnTo>
                  <a:lnTo>
                    <a:pt x="114993" y="430337"/>
                  </a:lnTo>
                  <a:lnTo>
                    <a:pt x="226243" y="349509"/>
                  </a:lnTo>
                  <a:lnTo>
                    <a:pt x="337493" y="430337"/>
                  </a:lnTo>
                  <a:lnTo>
                    <a:pt x="383727" y="396744"/>
                  </a:lnTo>
                  <a:lnTo>
                    <a:pt x="341234" y="265963"/>
                  </a:lnTo>
                  <a:lnTo>
                    <a:pt x="452485" y="185135"/>
                  </a:lnTo>
                  <a:lnTo>
                    <a:pt x="434822" y="130782"/>
                  </a:lnTo>
                  <a:lnTo>
                    <a:pt x="297311" y="130782"/>
                  </a:lnTo>
                  <a:lnTo>
                    <a:pt x="254817" y="0"/>
                  </a:lnTo>
                  <a:close/>
                </a:path>
              </a:pathLst>
            </a:custGeom>
            <a:solidFill>
              <a:srgbClr val="D4845A"/>
            </a:solidFill>
            <a:ln>
              <a:noFill/>
            </a:ln>
          </p:spPr>
        </p:sp>
        <p:sp>
          <p:nvSpPr>
            <p:cNvPr id="13" name="TextBox 13"/>
            <p:cNvSpPr txBox="1"/>
            <p:nvPr/>
          </p:nvSpPr>
          <p:spPr>
            <a:xfrm>
              <a:off x="1718046" y="3117532"/>
              <a:ext cx="1231159" cy="335280"/>
            </a:xfrm>
            <a:prstGeom prst="rect">
              <a:avLst/>
            </a:prstGeom>
            <a:noFill/>
            <a:ln>
              <a:noFill/>
            </a:ln>
          </p:spPr>
          <p:txBody>
            <a:bodyPr wrap="none" lIns="0" tIns="0" rIns="0" bIns="0" anchor="t" anchorCtr="0">
              <a:spAutoFit/>
            </a:bodyPr>
            <a:lstStyle/>
            <a:p>
              <a:pPr algn="ctr"/>
              <a:r>
                <a:rPr lang="zh-CN" sz="1650" b="1" dirty="0">
                  <a:solidFill>
                    <a:srgbClr val="E8E8EC"/>
                  </a:solidFill>
                  <a:latin typeface="Arial"/>
                  <a:ea typeface="Microsoft YaHei"/>
                  <a:cs typeface="Arial"/>
                </a:rPr>
                <a:t>Simplicity</a:t>
              </a:r>
            </a:p>
          </p:txBody>
        </p:sp>
        <p:sp>
          <p:nvSpPr>
            <p:cNvPr id="14" name="TextBox 14"/>
            <p:cNvSpPr txBox="1"/>
            <p:nvPr/>
          </p:nvSpPr>
          <p:spPr>
            <a:xfrm>
              <a:off x="1271885" y="3498056"/>
              <a:ext cx="2123480"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Maintain simplicity in your</a:t>
              </a:r>
            </a:p>
          </p:txBody>
        </p:sp>
        <p:sp>
          <p:nvSpPr>
            <p:cNvPr id="15" name="TextBox 15"/>
            <p:cNvSpPr txBox="1"/>
            <p:nvPr/>
          </p:nvSpPr>
          <p:spPr>
            <a:xfrm>
              <a:off x="1082933" y="3688556"/>
              <a:ext cx="2501384"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agent's design. Build the right</a:t>
              </a:r>
            </a:p>
          </p:txBody>
        </p:sp>
        <p:sp>
          <p:nvSpPr>
            <p:cNvPr id="16" name="TextBox 16"/>
            <p:cNvSpPr txBox="1"/>
            <p:nvPr/>
          </p:nvSpPr>
          <p:spPr>
            <a:xfrm>
              <a:off x="828258" y="3879056"/>
              <a:ext cx="3010733"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system, not the most sophisticated.</a:t>
              </a:r>
            </a:p>
          </p:txBody>
        </p:sp>
      </p:grpSp>
      <p:grpSp>
        <p:nvGrpSpPr>
          <p:cNvPr id="26" name="Group 26"/>
          <p:cNvGrpSpPr/>
          <p:nvPr/>
        </p:nvGrpSpPr>
        <p:grpSpPr>
          <a:xfrm>
            <a:off x="4333875" y="1333500"/>
            <a:ext cx="3524250" cy="2952750"/>
            <a:chOff x="4333875" y="1333500"/>
            <a:chExt cx="3524250" cy="2952750"/>
          </a:xfrm>
        </p:grpSpPr>
        <p:sp>
          <p:nvSpPr>
            <p:cNvPr id="18" name="Freeform 18"/>
            <p:cNvSpPr/>
            <p:nvPr/>
          </p:nvSpPr>
          <p:spPr>
            <a:xfrm>
              <a:off x="4333875" y="1333500"/>
              <a:ext cx="3524250" cy="2952750"/>
            </a:xfrm>
            <a:custGeom>
              <a:avLst/>
              <a:gdLst/>
              <a:ahLst/>
              <a:cxnLst/>
              <a:rect l="l" t="t" r="r" b="b"/>
              <a:pathLst>
                <a:path w="3524250" h="2952750">
                  <a:moveTo>
                    <a:pt x="133350" y="0"/>
                  </a:moveTo>
                  <a:lnTo>
                    <a:pt x="3390900" y="0"/>
                  </a:lnTo>
                  <a:cubicBezTo>
                    <a:pt x="3464547" y="0"/>
                    <a:pt x="3524250" y="59703"/>
                    <a:pt x="3524250" y="133350"/>
                  </a:cubicBezTo>
                  <a:lnTo>
                    <a:pt x="3524250" y="2819400"/>
                  </a:lnTo>
                  <a:cubicBezTo>
                    <a:pt x="3524250" y="2893047"/>
                    <a:pt x="3464547" y="2952750"/>
                    <a:pt x="3390900" y="2952750"/>
                  </a:cubicBezTo>
                  <a:lnTo>
                    <a:pt x="133350" y="2952750"/>
                  </a:lnTo>
                  <a:cubicBezTo>
                    <a:pt x="59703" y="2952750"/>
                    <a:pt x="0" y="2893047"/>
                    <a:pt x="0" y="2819400"/>
                  </a:cubicBezTo>
                  <a:lnTo>
                    <a:pt x="0" y="133350"/>
                  </a:lnTo>
                  <a:cubicBezTo>
                    <a:pt x="0" y="59703"/>
                    <a:pt x="59703" y="0"/>
                    <a:pt x="13335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19" name="Ellipse 19"/>
            <p:cNvSpPr/>
            <p:nvPr/>
          </p:nvSpPr>
          <p:spPr>
            <a:xfrm>
              <a:off x="5715000" y="1619250"/>
              <a:ext cx="762000" cy="762000"/>
            </a:xfrm>
            <a:prstGeom prst="ellipse">
              <a:avLst/>
            </a:prstGeom>
            <a:solidFill>
              <a:srgbClr val="5B9BD5">
                <a:alpha val="12000"/>
              </a:srgbClr>
            </a:solidFill>
            <a:ln w="14288">
              <a:solidFill>
                <a:srgbClr val="5B9BD5">
                  <a:alpha val="40000"/>
                </a:srgbClr>
              </a:solidFill>
            </a:ln>
          </p:spPr>
        </p:sp>
        <p:sp>
          <p:nvSpPr>
            <p:cNvPr id="20" name="TextBox 20"/>
            <p:cNvSpPr txBox="1"/>
            <p:nvPr/>
          </p:nvSpPr>
          <p:spPr>
            <a:xfrm>
              <a:off x="5980769" y="1887855"/>
              <a:ext cx="230462" cy="426720"/>
            </a:xfrm>
            <a:prstGeom prst="rect">
              <a:avLst/>
            </a:prstGeom>
            <a:noFill/>
            <a:ln>
              <a:noFill/>
            </a:ln>
          </p:spPr>
          <p:txBody>
            <a:bodyPr wrap="none" lIns="0" tIns="0" rIns="0" bIns="0" anchor="t" anchorCtr="0">
              <a:spAutoFit/>
            </a:bodyPr>
            <a:lstStyle/>
            <a:p>
              <a:pPr algn="ctr"/>
              <a:r>
                <a:rPr lang="zh-CN" sz="2100" b="1" dirty="0">
                  <a:solidFill>
                    <a:srgbClr val="5B9BD5"/>
                  </a:solidFill>
                  <a:latin typeface="Arial"/>
                  <a:ea typeface="Microsoft YaHei"/>
                  <a:cs typeface="Arial"/>
                </a:rPr>
                <a:t>2</a:t>
              </a:r>
            </a:p>
          </p:txBody>
        </p:sp>
        <p:sp>
          <p:nvSpPr>
            <p:cNvPr id="21" name="Freeform 21"/>
            <p:cNvSpPr/>
            <p:nvPr/>
          </p:nvSpPr>
          <p:spPr>
            <a:xfrm>
              <a:off x="5867400" y="2609850"/>
              <a:ext cx="457200" cy="342900"/>
            </a:xfrm>
            <a:custGeom>
              <a:avLst/>
              <a:gdLst/>
              <a:ahLst/>
              <a:cxnLst/>
              <a:rect l="l" t="t" r="r" b="b"/>
              <a:pathLst>
                <a:path w="457200" h="342900">
                  <a:moveTo>
                    <a:pt x="0" y="171450"/>
                  </a:moveTo>
                  <a:lnTo>
                    <a:pt x="87995" y="65856"/>
                  </a:lnTo>
                  <a:cubicBezTo>
                    <a:pt x="122769" y="24127"/>
                    <a:pt x="174281" y="0"/>
                    <a:pt x="228600" y="0"/>
                  </a:cubicBezTo>
                  <a:cubicBezTo>
                    <a:pt x="282919" y="0"/>
                    <a:pt x="334430" y="24127"/>
                    <a:pt x="369206" y="65856"/>
                  </a:cubicBezTo>
                  <a:lnTo>
                    <a:pt x="457200" y="171450"/>
                  </a:lnTo>
                  <a:lnTo>
                    <a:pt x="369206" y="277043"/>
                  </a:lnTo>
                  <a:cubicBezTo>
                    <a:pt x="334430" y="318774"/>
                    <a:pt x="282919" y="342900"/>
                    <a:pt x="228600" y="342900"/>
                  </a:cubicBezTo>
                  <a:cubicBezTo>
                    <a:pt x="174281" y="342900"/>
                    <a:pt x="122769" y="318774"/>
                    <a:pt x="87995" y="277043"/>
                  </a:cubicBezTo>
                  <a:lnTo>
                    <a:pt x="0" y="171450"/>
                  </a:lnTo>
                  <a:close/>
                  <a:moveTo>
                    <a:pt x="228600" y="257175"/>
                  </a:moveTo>
                  <a:cubicBezTo>
                    <a:pt x="275944" y="257175"/>
                    <a:pt x="314325" y="218794"/>
                    <a:pt x="314325" y="171450"/>
                  </a:cubicBezTo>
                  <a:cubicBezTo>
                    <a:pt x="314325" y="124106"/>
                    <a:pt x="275944" y="85725"/>
                    <a:pt x="228600" y="85725"/>
                  </a:cubicBezTo>
                  <a:cubicBezTo>
                    <a:pt x="181256" y="85725"/>
                    <a:pt x="142875" y="124106"/>
                    <a:pt x="142875" y="171450"/>
                  </a:cubicBezTo>
                  <a:cubicBezTo>
                    <a:pt x="142875" y="218794"/>
                    <a:pt x="181256" y="257175"/>
                    <a:pt x="228600" y="257175"/>
                  </a:cubicBezTo>
                  <a:close/>
                </a:path>
              </a:pathLst>
            </a:custGeom>
            <a:solidFill>
              <a:srgbClr val="5B9BD5"/>
            </a:solidFill>
            <a:ln>
              <a:noFill/>
            </a:ln>
          </p:spPr>
        </p:sp>
        <p:sp>
          <p:nvSpPr>
            <p:cNvPr id="22" name="TextBox 22"/>
            <p:cNvSpPr txBox="1"/>
            <p:nvPr/>
          </p:nvSpPr>
          <p:spPr>
            <a:xfrm>
              <a:off x="5240041" y="3117532"/>
              <a:ext cx="1711919" cy="335280"/>
            </a:xfrm>
            <a:prstGeom prst="rect">
              <a:avLst/>
            </a:prstGeom>
            <a:noFill/>
            <a:ln>
              <a:noFill/>
            </a:ln>
          </p:spPr>
          <p:txBody>
            <a:bodyPr wrap="none" lIns="0" tIns="0" rIns="0" bIns="0" anchor="t" anchorCtr="0">
              <a:spAutoFit/>
            </a:bodyPr>
            <a:lstStyle/>
            <a:p>
              <a:pPr algn="ctr"/>
              <a:r>
                <a:rPr lang="zh-CN" sz="1650" b="1" dirty="0">
                  <a:solidFill>
                    <a:srgbClr val="E8E8EC"/>
                  </a:solidFill>
                  <a:latin typeface="Arial"/>
                  <a:ea typeface="Microsoft YaHei"/>
                  <a:cs typeface="Arial"/>
                </a:rPr>
                <a:t>Transparency</a:t>
              </a:r>
            </a:p>
          </p:txBody>
        </p:sp>
        <p:sp>
          <p:nvSpPr>
            <p:cNvPr id="23" name="TextBox 23"/>
            <p:cNvSpPr txBox="1"/>
            <p:nvPr/>
          </p:nvSpPr>
          <p:spPr>
            <a:xfrm>
              <a:off x="5009614" y="3498056"/>
              <a:ext cx="2172772"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Prioritize transparency by</a:t>
              </a:r>
            </a:p>
          </p:txBody>
        </p:sp>
        <p:sp>
          <p:nvSpPr>
            <p:cNvPr id="24" name="TextBox 24"/>
            <p:cNvSpPr txBox="1"/>
            <p:nvPr/>
          </p:nvSpPr>
          <p:spPr>
            <a:xfrm>
              <a:off x="4874062" y="3688556"/>
              <a:ext cx="2443877"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explicitly showing the agent's</a:t>
              </a:r>
            </a:p>
          </p:txBody>
        </p:sp>
        <p:sp>
          <p:nvSpPr>
            <p:cNvPr id="25" name="TextBox 25"/>
            <p:cNvSpPr txBox="1"/>
            <p:nvPr/>
          </p:nvSpPr>
          <p:spPr>
            <a:xfrm>
              <a:off x="5465564" y="3879056"/>
              <a:ext cx="1260872"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planning steps.</a:t>
              </a:r>
            </a:p>
          </p:txBody>
        </p:sp>
      </p:grpSp>
      <p:grpSp>
        <p:nvGrpSpPr>
          <p:cNvPr id="37" name="Group 37"/>
          <p:cNvGrpSpPr/>
          <p:nvPr/>
        </p:nvGrpSpPr>
        <p:grpSpPr>
          <a:xfrm>
            <a:off x="8096250" y="1333500"/>
            <a:ext cx="3524250" cy="2952750"/>
            <a:chOff x="8096250" y="1333500"/>
            <a:chExt cx="3524250" cy="2952750"/>
          </a:xfrm>
        </p:grpSpPr>
        <p:sp>
          <p:nvSpPr>
            <p:cNvPr id="27" name="Freeform 27"/>
            <p:cNvSpPr/>
            <p:nvPr/>
          </p:nvSpPr>
          <p:spPr>
            <a:xfrm>
              <a:off x="8096250" y="1333500"/>
              <a:ext cx="3524250" cy="2952750"/>
            </a:xfrm>
            <a:custGeom>
              <a:avLst/>
              <a:gdLst/>
              <a:ahLst/>
              <a:cxnLst/>
              <a:rect l="l" t="t" r="r" b="b"/>
              <a:pathLst>
                <a:path w="3524250" h="2952750">
                  <a:moveTo>
                    <a:pt x="133350" y="0"/>
                  </a:moveTo>
                  <a:lnTo>
                    <a:pt x="3390900" y="0"/>
                  </a:lnTo>
                  <a:cubicBezTo>
                    <a:pt x="3464547" y="0"/>
                    <a:pt x="3524250" y="59703"/>
                    <a:pt x="3524250" y="133350"/>
                  </a:cubicBezTo>
                  <a:lnTo>
                    <a:pt x="3524250" y="2819400"/>
                  </a:lnTo>
                  <a:cubicBezTo>
                    <a:pt x="3524250" y="2893047"/>
                    <a:pt x="3464547" y="2952750"/>
                    <a:pt x="3390900" y="2952750"/>
                  </a:cubicBezTo>
                  <a:lnTo>
                    <a:pt x="133350" y="2952750"/>
                  </a:lnTo>
                  <a:cubicBezTo>
                    <a:pt x="59703" y="2952750"/>
                    <a:pt x="0" y="2893047"/>
                    <a:pt x="0" y="2819400"/>
                  </a:cubicBezTo>
                  <a:lnTo>
                    <a:pt x="0" y="133350"/>
                  </a:lnTo>
                  <a:cubicBezTo>
                    <a:pt x="0" y="59703"/>
                    <a:pt x="59703" y="0"/>
                    <a:pt x="13335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8" name="Ellipse 28"/>
            <p:cNvSpPr/>
            <p:nvPr/>
          </p:nvSpPr>
          <p:spPr>
            <a:xfrm>
              <a:off x="9477375" y="1619250"/>
              <a:ext cx="762000" cy="762000"/>
            </a:xfrm>
            <a:prstGeom prst="ellipse">
              <a:avLst/>
            </a:prstGeom>
            <a:solidFill>
              <a:srgbClr val="E8B87D">
                <a:alpha val="12000"/>
              </a:srgbClr>
            </a:solidFill>
            <a:ln w="14288">
              <a:solidFill>
                <a:srgbClr val="E8B87D">
                  <a:alpha val="40000"/>
                </a:srgbClr>
              </a:solidFill>
            </a:ln>
          </p:spPr>
        </p:sp>
        <p:sp>
          <p:nvSpPr>
            <p:cNvPr id="29" name="TextBox 29"/>
            <p:cNvSpPr txBox="1"/>
            <p:nvPr/>
          </p:nvSpPr>
          <p:spPr>
            <a:xfrm>
              <a:off x="9743144" y="1887855"/>
              <a:ext cx="230462" cy="426720"/>
            </a:xfrm>
            <a:prstGeom prst="rect">
              <a:avLst/>
            </a:prstGeom>
            <a:noFill/>
            <a:ln>
              <a:noFill/>
            </a:ln>
          </p:spPr>
          <p:txBody>
            <a:bodyPr wrap="none" lIns="0" tIns="0" rIns="0" bIns="0" anchor="t" anchorCtr="0">
              <a:spAutoFit/>
            </a:bodyPr>
            <a:lstStyle/>
            <a:p>
              <a:pPr algn="ctr"/>
              <a:r>
                <a:rPr lang="zh-CN" sz="2100" b="1" dirty="0">
                  <a:solidFill>
                    <a:srgbClr val="E8B87D"/>
                  </a:solidFill>
                  <a:latin typeface="Arial"/>
                  <a:ea typeface="Microsoft YaHei"/>
                  <a:cs typeface="Arial"/>
                </a:rPr>
                <a:t>3</a:t>
              </a:r>
            </a:p>
          </p:txBody>
        </p:sp>
        <p:grpSp>
          <p:nvGrpSpPr>
            <p:cNvPr id="32" name="Group 32"/>
            <p:cNvGrpSpPr/>
            <p:nvPr/>
          </p:nvGrpSpPr>
          <p:grpSpPr>
            <a:xfrm>
              <a:off x="9629775" y="2581275"/>
              <a:ext cx="457200" cy="400050"/>
              <a:chOff x="9629775" y="2581275"/>
              <a:chExt cx="457200" cy="400050"/>
            </a:xfrm>
          </p:grpSpPr>
          <p:sp>
            <p:nvSpPr>
              <p:cNvPr id="30" name="Freeform 30"/>
              <p:cNvSpPr/>
              <p:nvPr/>
            </p:nvSpPr>
            <p:spPr>
              <a:xfrm>
                <a:off x="9629775" y="2581275"/>
                <a:ext cx="457200" cy="228600"/>
              </a:xfrm>
              <a:custGeom>
                <a:avLst/>
                <a:gdLst/>
                <a:ahLst/>
                <a:cxnLst/>
                <a:rect l="l" t="t" r="r" b="b"/>
                <a:pathLst>
                  <a:path w="457200" h="228600">
                    <a:moveTo>
                      <a:pt x="114300" y="0"/>
                    </a:moveTo>
                    <a:lnTo>
                      <a:pt x="342900" y="0"/>
                    </a:lnTo>
                    <a:lnTo>
                      <a:pt x="342900" y="114300"/>
                    </a:lnTo>
                    <a:lnTo>
                      <a:pt x="385762" y="114300"/>
                    </a:lnTo>
                    <a:lnTo>
                      <a:pt x="457200" y="185738"/>
                    </a:lnTo>
                    <a:lnTo>
                      <a:pt x="457200" y="228600"/>
                    </a:lnTo>
                    <a:lnTo>
                      <a:pt x="0" y="228600"/>
                    </a:lnTo>
                    <a:lnTo>
                      <a:pt x="0" y="185738"/>
                    </a:lnTo>
                    <a:lnTo>
                      <a:pt x="71438" y="114300"/>
                    </a:lnTo>
                    <a:lnTo>
                      <a:pt x="114300" y="114300"/>
                    </a:lnTo>
                    <a:lnTo>
                      <a:pt x="114300" y="0"/>
                    </a:lnTo>
                    <a:close/>
                    <a:moveTo>
                      <a:pt x="285750" y="57150"/>
                    </a:moveTo>
                    <a:lnTo>
                      <a:pt x="285750" y="114300"/>
                    </a:lnTo>
                    <a:lnTo>
                      <a:pt x="171450" y="114300"/>
                    </a:lnTo>
                    <a:lnTo>
                      <a:pt x="171450" y="57150"/>
                    </a:lnTo>
                    <a:lnTo>
                      <a:pt x="285750" y="57150"/>
                    </a:lnTo>
                    <a:close/>
                  </a:path>
                </a:pathLst>
              </a:custGeom>
              <a:solidFill>
                <a:srgbClr val="E8B87D"/>
              </a:solidFill>
              <a:ln>
                <a:noFill/>
              </a:ln>
            </p:spPr>
          </p:sp>
          <p:sp>
            <p:nvSpPr>
              <p:cNvPr id="31" name="Freeform 31"/>
              <p:cNvSpPr/>
              <p:nvPr/>
            </p:nvSpPr>
            <p:spPr>
              <a:xfrm>
                <a:off x="9629775" y="2867025"/>
                <a:ext cx="457200" cy="114300"/>
              </a:xfrm>
              <a:custGeom>
                <a:avLst/>
                <a:gdLst/>
                <a:ahLst/>
                <a:cxnLst/>
                <a:rect l="l" t="t" r="r" b="b"/>
                <a:pathLst>
                  <a:path w="457200" h="114300">
                    <a:moveTo>
                      <a:pt x="0" y="0"/>
                    </a:moveTo>
                    <a:lnTo>
                      <a:pt x="0" y="114300"/>
                    </a:lnTo>
                    <a:lnTo>
                      <a:pt x="457200" y="114300"/>
                    </a:lnTo>
                    <a:lnTo>
                      <a:pt x="457200" y="0"/>
                    </a:lnTo>
                    <a:lnTo>
                      <a:pt x="0" y="0"/>
                    </a:lnTo>
                    <a:close/>
                  </a:path>
                </a:pathLst>
              </a:custGeom>
              <a:solidFill>
                <a:srgbClr val="E8B87D"/>
              </a:solidFill>
              <a:ln>
                <a:noFill/>
              </a:ln>
            </p:spPr>
          </p:sp>
        </p:grpSp>
        <p:sp>
          <p:nvSpPr>
            <p:cNvPr id="33" name="TextBox 33"/>
            <p:cNvSpPr txBox="1"/>
            <p:nvPr/>
          </p:nvSpPr>
          <p:spPr>
            <a:xfrm>
              <a:off x="9236470" y="3117532"/>
              <a:ext cx="1243810" cy="335280"/>
            </a:xfrm>
            <a:prstGeom prst="rect">
              <a:avLst/>
            </a:prstGeom>
            <a:noFill/>
            <a:ln>
              <a:noFill/>
            </a:ln>
          </p:spPr>
          <p:txBody>
            <a:bodyPr wrap="none" lIns="0" tIns="0" rIns="0" bIns="0" anchor="t" anchorCtr="0">
              <a:spAutoFit/>
            </a:bodyPr>
            <a:lstStyle/>
            <a:p>
              <a:pPr algn="ctr"/>
              <a:r>
                <a:rPr lang="zh-CN" sz="1650" b="1" dirty="0">
                  <a:solidFill>
                    <a:srgbClr val="E8E8EC"/>
                  </a:solidFill>
                  <a:latin typeface="Arial"/>
                  <a:ea typeface="Microsoft YaHei"/>
                  <a:cs typeface="Arial"/>
                </a:rPr>
                <a:t>ACI Design</a:t>
              </a:r>
            </a:p>
          </p:txBody>
        </p:sp>
        <p:sp>
          <p:nvSpPr>
            <p:cNvPr id="34" name="TextBox 34"/>
            <p:cNvSpPr txBox="1"/>
            <p:nvPr/>
          </p:nvSpPr>
          <p:spPr>
            <a:xfrm>
              <a:off x="8739128" y="3498056"/>
              <a:ext cx="2238494"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Craft your agent-computer</a:t>
              </a:r>
            </a:p>
          </p:txBody>
        </p:sp>
        <p:sp>
          <p:nvSpPr>
            <p:cNvPr id="35" name="TextBox 35"/>
            <p:cNvSpPr txBox="1"/>
            <p:nvPr/>
          </p:nvSpPr>
          <p:spPr>
            <a:xfrm>
              <a:off x="8546068" y="3688556"/>
              <a:ext cx="2624614"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interface through thorough tool</a:t>
              </a:r>
            </a:p>
          </p:txBody>
        </p:sp>
        <p:sp>
          <p:nvSpPr>
            <p:cNvPr id="36" name="TextBox 36"/>
            <p:cNvSpPr txBox="1"/>
            <p:nvPr/>
          </p:nvSpPr>
          <p:spPr>
            <a:xfrm>
              <a:off x="8735020" y="3879056"/>
              <a:ext cx="2246709" cy="228600"/>
            </a:xfrm>
            <a:prstGeom prst="rect">
              <a:avLst/>
            </a:prstGeom>
            <a:noFill/>
            <a:ln>
              <a:noFill/>
            </a:ln>
          </p:spPr>
          <p:txBody>
            <a:bodyPr wrap="none" lIns="0" tIns="0" rIns="0" bIns="0" anchor="t" anchorCtr="0">
              <a:spAutoFit/>
            </a:bodyPr>
            <a:lstStyle/>
            <a:p>
              <a:pPr algn="ctr"/>
              <a:r>
                <a:rPr lang="zh-CN" sz="1125" dirty="0">
                  <a:solidFill>
                    <a:srgbClr val="9CA3AF"/>
                  </a:solidFill>
                  <a:latin typeface="Arial"/>
                  <a:ea typeface="Microsoft YaHei"/>
                  <a:cs typeface="Arial"/>
                </a:rPr>
                <a:t>documentation and testing.</a:t>
              </a:r>
            </a:p>
          </p:txBody>
        </p:sp>
      </p:grpSp>
      <p:grpSp>
        <p:nvGrpSpPr>
          <p:cNvPr id="41" name="Group 41"/>
          <p:cNvGrpSpPr/>
          <p:nvPr/>
        </p:nvGrpSpPr>
        <p:grpSpPr>
          <a:xfrm>
            <a:off x="1333500" y="4667250"/>
            <a:ext cx="9525000" cy="952500"/>
            <a:chOff x="1333500" y="4667250"/>
            <a:chExt cx="9525000" cy="952500"/>
          </a:xfrm>
        </p:grpSpPr>
        <p:sp>
          <p:nvSpPr>
            <p:cNvPr id="38" name="Freeform 38"/>
            <p:cNvSpPr/>
            <p:nvPr/>
          </p:nvSpPr>
          <p:spPr>
            <a:xfrm>
              <a:off x="1333500" y="4667250"/>
              <a:ext cx="9525000" cy="952500"/>
            </a:xfrm>
            <a:custGeom>
              <a:avLst/>
              <a:gdLst/>
              <a:ahLst/>
              <a:cxnLst/>
              <a:rect l="l" t="t" r="r" b="b"/>
              <a:pathLst>
                <a:path w="9525000" h="952500">
                  <a:moveTo>
                    <a:pt x="114300" y="0"/>
                  </a:moveTo>
                  <a:lnTo>
                    <a:pt x="9410700" y="0"/>
                  </a:lnTo>
                  <a:cubicBezTo>
                    <a:pt x="9473826" y="0"/>
                    <a:pt x="9525000" y="51174"/>
                    <a:pt x="9525000" y="114300"/>
                  </a:cubicBezTo>
                  <a:lnTo>
                    <a:pt x="9525000" y="838200"/>
                  </a:lnTo>
                  <a:cubicBezTo>
                    <a:pt x="9525000" y="901326"/>
                    <a:pt x="9473826" y="952500"/>
                    <a:pt x="9410700" y="952500"/>
                  </a:cubicBezTo>
                  <a:lnTo>
                    <a:pt x="114300" y="952500"/>
                  </a:lnTo>
                  <a:cubicBezTo>
                    <a:pt x="51174" y="952500"/>
                    <a:pt x="0" y="901326"/>
                    <a:pt x="0" y="838200"/>
                  </a:cubicBezTo>
                  <a:lnTo>
                    <a:pt x="0" y="114300"/>
                  </a:lnTo>
                  <a:cubicBezTo>
                    <a:pt x="0" y="51174"/>
                    <a:pt x="51174" y="0"/>
                    <a:pt x="114300" y="0"/>
                  </a:cubicBezTo>
                  <a:close/>
                </a:path>
              </a:pathLst>
            </a:custGeom>
            <a:solidFill>
              <a:srgbClr val="1A1D27"/>
            </a:solidFill>
            <a:ln w="9525">
              <a:solidFill>
                <a:srgbClr val="D4845A">
                  <a:alpha val="30000"/>
                </a:srgbClr>
              </a:solidFill>
            </a:ln>
          </p:spPr>
        </p:sp>
        <p:sp>
          <p:nvSpPr>
            <p:cNvPr id="39" name="TextBox 39"/>
            <p:cNvSpPr txBox="1"/>
            <p:nvPr/>
          </p:nvSpPr>
          <p:spPr>
            <a:xfrm>
              <a:off x="2889671" y="4931092"/>
              <a:ext cx="6412659" cy="274320"/>
            </a:xfrm>
            <a:prstGeom prst="rect">
              <a:avLst/>
            </a:prstGeom>
            <a:noFill/>
            <a:ln>
              <a:noFill/>
            </a:ln>
          </p:spPr>
          <p:txBody>
            <a:bodyPr wrap="none" lIns="0" tIns="0" rIns="0" bIns="0" anchor="t" anchorCtr="0">
              <a:spAutoFit/>
            </a:bodyPr>
            <a:lstStyle/>
            <a:p>
              <a:pPr algn="ctr"/>
              <a:r>
                <a:rPr lang="zh-CN" sz="1350" dirty="0">
                  <a:solidFill>
                    <a:srgbClr val="E8E8EC"/>
                  </a:solidFill>
                  <a:latin typeface="Arial"/>
                  <a:ea typeface="Microsoft YaHei"/>
                  <a:cs typeface="Arial"/>
                </a:rPr>
                <a:t>Start with</a:t>
              </a:r>
              <a:r>
                <a:rPr lang="zh-CN" sz="1350" b="1" dirty="0">
                  <a:solidFill>
                    <a:srgbClr val="D4845A"/>
                  </a:solidFill>
                  <a:latin typeface="Arial"/>
                  <a:ea typeface="Microsoft YaHei"/>
                  <a:cs typeface="Arial"/>
                </a:rPr>
                <a:t>simple prompts</a:t>
              </a:r>
              <a:r>
                <a:rPr lang="zh-CN" sz="1350" dirty="0">
                  <a:solidFill>
                    <a:srgbClr val="E8E8EC"/>
                  </a:solidFill>
                  <a:latin typeface="Arial"/>
                  <a:ea typeface="Microsoft YaHei"/>
                  <a:cs typeface="Arial"/>
                </a:rPr>
                <a:t>→ optimize with</a:t>
              </a:r>
              <a:r>
                <a:rPr lang="zh-CN" sz="1350" b="1" dirty="0">
                  <a:solidFill>
                    <a:srgbClr val="5B9BD5"/>
                  </a:solidFill>
                  <a:latin typeface="Arial"/>
                  <a:ea typeface="Microsoft YaHei"/>
                  <a:cs typeface="Arial"/>
                </a:rPr>
                <a:t>comprehensive evaluation</a:t>
              </a:r>
            </a:p>
          </p:txBody>
        </p:sp>
        <p:sp>
          <p:nvSpPr>
            <p:cNvPr id="40" name="TextBox 40"/>
            <p:cNvSpPr txBox="1"/>
            <p:nvPr/>
          </p:nvSpPr>
          <p:spPr>
            <a:xfrm>
              <a:off x="3214997" y="5207318"/>
              <a:ext cx="5762006" cy="274320"/>
            </a:xfrm>
            <a:prstGeom prst="rect">
              <a:avLst/>
            </a:prstGeom>
            <a:noFill/>
            <a:ln>
              <a:noFill/>
            </a:ln>
          </p:spPr>
          <p:txBody>
            <a:bodyPr wrap="none" lIns="0" tIns="0" rIns="0" bIns="0" anchor="t" anchorCtr="0">
              <a:spAutoFit/>
            </a:bodyPr>
            <a:lstStyle/>
            <a:p>
              <a:pPr algn="ctr"/>
              <a:r>
                <a:rPr lang="zh-CN" sz="1350" dirty="0">
                  <a:solidFill>
                    <a:srgbClr val="E8E8EC"/>
                  </a:solidFill>
                  <a:latin typeface="Arial"/>
                  <a:ea typeface="Microsoft YaHei"/>
                  <a:cs typeface="Arial"/>
                </a:rPr>
                <a:t>→ add agentic systems only when</a:t>
              </a:r>
              <a:r>
                <a:rPr lang="zh-CN" sz="1350" b="1" dirty="0">
                  <a:solidFill>
                    <a:srgbClr val="E8B87D"/>
                  </a:solidFill>
                  <a:latin typeface="Arial"/>
                  <a:ea typeface="Microsoft YaHei"/>
                  <a:cs typeface="Arial"/>
                </a:rPr>
                <a:t>simpler solutions fall short</a:t>
              </a:r>
            </a:p>
          </p:txBody>
        </p:sp>
      </p:grpSp>
      <p:grpSp>
        <p:nvGrpSpPr>
          <p:cNvPr id="45" name="Group 45"/>
          <p:cNvGrpSpPr/>
          <p:nvPr/>
        </p:nvGrpSpPr>
        <p:grpSpPr>
          <a:xfrm>
            <a:off x="0" y="6286500"/>
            <a:ext cx="12192000" cy="404812"/>
            <a:chOff x="0" y="6286500"/>
            <a:chExt cx="12192000" cy="404812"/>
          </a:xfrm>
        </p:grpSpPr>
        <p:sp>
          <p:nvSpPr>
            <p:cNvPr id="42" name="Rectangle 42"/>
            <p:cNvSpPr/>
            <p:nvPr/>
          </p:nvSpPr>
          <p:spPr>
            <a:xfrm>
              <a:off x="0" y="6286500"/>
              <a:ext cx="12192000" cy="9525"/>
            </a:xfrm>
            <a:prstGeom prst="rect">
              <a:avLst/>
            </a:prstGeom>
            <a:solidFill>
              <a:srgbClr val="2D3348">
                <a:alpha val="30000"/>
              </a:srgbClr>
            </a:solidFill>
            <a:ln>
              <a:noFill/>
            </a:ln>
          </p:spPr>
        </p:sp>
        <p:sp>
          <p:nvSpPr>
            <p:cNvPr id="43" name="TextBox 43"/>
            <p:cNvSpPr txBox="1"/>
            <p:nvPr/>
          </p:nvSpPr>
          <p:spPr>
            <a:xfrm>
              <a:off x="558165" y="6477952"/>
              <a:ext cx="3699462" cy="213360"/>
            </a:xfrm>
            <a:prstGeom prst="rect">
              <a:avLst/>
            </a:prstGeom>
            <a:noFill/>
            <a:ln>
              <a:noFill/>
            </a:ln>
          </p:spPr>
          <p:txBody>
            <a:bodyPr wrap="none" lIns="0" tIns="0" rIns="0" bIns="0" anchor="t" anchorCtr="0">
              <a:spAutoFit/>
            </a:bodyPr>
            <a:lstStyle/>
            <a:p>
              <a:pPr algn="l"/>
              <a:r>
                <a:rPr lang="zh-CN" sz="1050" dirty="0">
                  <a:solidFill>
                    <a:srgbClr val="6B7280"/>
                  </a:solidFill>
                  <a:latin typeface="Arial"/>
                  <a:ea typeface="Microsoft YaHei"/>
                  <a:cs typeface="Arial"/>
                </a:rPr>
                <a:t>Anthropic Engineering · Building Effective Agents</a:t>
              </a:r>
            </a:p>
          </p:txBody>
        </p:sp>
        <p:sp>
          <p:nvSpPr>
            <p:cNvPr id="44" name="TextBox 44"/>
            <p:cNvSpPr txBox="1"/>
            <p:nvPr/>
          </p:nvSpPr>
          <p:spPr>
            <a:xfrm>
              <a:off x="11517868" y="6510338"/>
              <a:ext cx="112157"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12</a:t>
              </a:r>
            </a:p>
          </p:txBody>
        </p:sp>
      </p:grpSp>
    </p:spTree>
  </p:cSld>
  <p:clrMapOvr>
    <a:masterClrMapping/>
  </p:clrMapOvr>
  <p:transition dur="400">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sp>
        <p:nvSpPr>
          <p:cNvPr id="3" name="Rectangle 3"/>
          <p:cNvSpPr/>
          <p:nvPr/>
        </p:nvSpPr>
        <p:spPr>
          <a:xfrm>
            <a:off x="0" y="0"/>
            <a:ext cx="12192000" cy="6858000"/>
          </a:xfrm>
          <a:prstGeom prst="rect">
            <a:avLst/>
          </a:prstGeom>
          <a:gradFill>
            <a:gsLst>
              <a:gs pos="0">
                <a:srgbClr val="D4845A">
                  <a:alpha val="6000"/>
                </a:srgbClr>
              </a:gs>
              <a:gs pos="100000">
                <a:srgbClr val="D4845A">
                  <a:alpha val="0"/>
                </a:srgbClr>
              </a:gs>
            </a:gsLst>
            <a:path path="circle">
              <a:fillToRect l="50000" t="50000" r="50000" b="50000"/>
            </a:path>
          </a:gradFill>
          <a:ln>
            <a:noFill/>
          </a:ln>
        </p:spPr>
      </p:sp>
      <p:grpSp>
        <p:nvGrpSpPr>
          <p:cNvPr id="7" name="Group 7"/>
          <p:cNvGrpSpPr/>
          <p:nvPr/>
        </p:nvGrpSpPr>
        <p:grpSpPr>
          <a:xfrm>
            <a:off x="571500" y="476250"/>
            <a:ext cx="4664583" cy="666750"/>
            <a:chOff x="571500" y="476250"/>
            <a:chExt cx="4664583" cy="666750"/>
          </a:xfrm>
        </p:grpSpPr>
        <p:sp>
          <p:nvSpPr>
            <p:cNvPr id="4" name="Freeform 4"/>
            <p:cNvSpPr/>
            <p:nvPr/>
          </p:nvSpPr>
          <p:spPr>
            <a:xfrm>
              <a:off x="571500" y="476250"/>
              <a:ext cx="38100" cy="342900"/>
            </a:xfrm>
            <a:custGeom>
              <a:avLst/>
              <a:gdLst/>
              <a:ahLst/>
              <a:cxnLst/>
              <a:rect l="l" t="t" r="r" b="b"/>
              <a:pathLst>
                <a:path w="38100" h="342900">
                  <a:moveTo>
                    <a:pt x="19050" y="0"/>
                  </a:moveTo>
                  <a:lnTo>
                    <a:pt x="19050" y="0"/>
                  </a:lnTo>
                  <a:cubicBezTo>
                    <a:pt x="29571" y="0"/>
                    <a:pt x="38100" y="8529"/>
                    <a:pt x="38100" y="19050"/>
                  </a:cubicBezTo>
                  <a:lnTo>
                    <a:pt x="38100" y="323850"/>
                  </a:lnTo>
                  <a:cubicBezTo>
                    <a:pt x="38100" y="334371"/>
                    <a:pt x="29571" y="342900"/>
                    <a:pt x="19050" y="342900"/>
                  </a:cubicBezTo>
                  <a:lnTo>
                    <a:pt x="19050" y="342900"/>
                  </a:lnTo>
                  <a:cubicBezTo>
                    <a:pt x="8529" y="342900"/>
                    <a:pt x="0" y="334371"/>
                    <a:pt x="0" y="323850"/>
                  </a:cubicBezTo>
                  <a:lnTo>
                    <a:pt x="0" y="19050"/>
                  </a:lnTo>
                  <a:cubicBezTo>
                    <a:pt x="0" y="8529"/>
                    <a:pt x="8529" y="0"/>
                    <a:pt x="19050" y="0"/>
                  </a:cubicBezTo>
                  <a:close/>
                </a:path>
              </a:pathLst>
            </a:custGeom>
            <a:solidFill>
              <a:srgbClr val="D4845A"/>
            </a:solidFill>
            <a:ln>
              <a:noFill/>
            </a:ln>
          </p:spPr>
        </p:sp>
        <p:sp>
          <p:nvSpPr>
            <p:cNvPr id="5" name="TextBox 5"/>
            <p:cNvSpPr txBox="1"/>
            <p:nvPr/>
          </p:nvSpPr>
          <p:spPr>
            <a:xfrm>
              <a:off x="712470" y="502920"/>
              <a:ext cx="3189351" cy="487680"/>
            </a:xfrm>
            <a:prstGeom prst="rect">
              <a:avLst/>
            </a:prstGeom>
            <a:noFill/>
            <a:ln>
              <a:noFill/>
            </a:ln>
          </p:spPr>
          <p:txBody>
            <a:bodyPr wrap="none" lIns="0" tIns="0" rIns="0" bIns="0" anchor="t" anchorCtr="0">
              <a:spAutoFit/>
            </a:bodyPr>
            <a:lstStyle/>
            <a:p>
              <a:pPr algn="l"/>
              <a:r>
                <a:rPr lang="zh-CN" sz="2400" b="1" dirty="0">
                  <a:solidFill>
                    <a:srgbClr val="E8E8EC"/>
                  </a:solidFill>
                  <a:latin typeface="Arial"/>
                  <a:ea typeface="Microsoft YaHei"/>
                  <a:cs typeface="Arial"/>
                </a:rPr>
                <a:t>What Are Agents?</a:t>
              </a:r>
            </a:p>
          </p:txBody>
        </p:sp>
        <p:sp>
          <p:nvSpPr>
            <p:cNvPr id="6" name="TextBox 6"/>
            <p:cNvSpPr txBox="1"/>
            <p:nvPr/>
          </p:nvSpPr>
          <p:spPr>
            <a:xfrm>
              <a:off x="727710" y="899160"/>
              <a:ext cx="4508373" cy="243840"/>
            </a:xfrm>
            <a:prstGeom prst="rect">
              <a:avLst/>
            </a:prstGeom>
            <a:noFill/>
            <a:ln>
              <a:noFill/>
            </a:ln>
          </p:spPr>
          <p:txBody>
            <a:bodyPr wrap="none" lIns="0" tIns="0" rIns="0" bIns="0" anchor="t" anchorCtr="0">
              <a:spAutoFit/>
            </a:bodyPr>
            <a:lstStyle/>
            <a:p>
              <a:pPr algn="l"/>
              <a:r>
                <a:rPr lang="zh-CN" sz="1200" dirty="0">
                  <a:solidFill>
                    <a:srgbClr val="9CA3AF"/>
                  </a:solidFill>
                  <a:latin typeface="Arial"/>
                  <a:ea typeface="Microsoft YaHei"/>
                  <a:cs typeface="Arial"/>
                </a:rPr>
                <a:t>The key architectural distinction in agentic systems</a:t>
              </a:r>
            </a:p>
          </p:txBody>
        </p:sp>
      </p:grpSp>
      <p:grpSp>
        <p:nvGrpSpPr>
          <p:cNvPr id="23" name="Group 23"/>
          <p:cNvGrpSpPr/>
          <p:nvPr/>
        </p:nvGrpSpPr>
        <p:grpSpPr>
          <a:xfrm>
            <a:off x="1306830" y="2152650"/>
            <a:ext cx="4217670" cy="2743200"/>
            <a:chOff x="1306830" y="2152650"/>
            <a:chExt cx="4217670" cy="2743200"/>
          </a:xfrm>
        </p:grpSpPr>
        <p:sp>
          <p:nvSpPr>
            <p:cNvPr id="8" name="Freeform 8"/>
            <p:cNvSpPr/>
            <p:nvPr/>
          </p:nvSpPr>
          <p:spPr>
            <a:xfrm>
              <a:off x="1333500" y="2152650"/>
              <a:ext cx="457200" cy="342900"/>
            </a:xfrm>
            <a:custGeom>
              <a:avLst/>
              <a:gdLst/>
              <a:ahLst/>
              <a:cxnLst/>
              <a:rect l="l" t="t" r="r" b="b"/>
              <a:pathLst>
                <a:path w="457200" h="342900">
                  <a:moveTo>
                    <a:pt x="228600" y="114300"/>
                  </a:moveTo>
                  <a:lnTo>
                    <a:pt x="228600" y="0"/>
                  </a:lnTo>
                  <a:lnTo>
                    <a:pt x="285750" y="0"/>
                  </a:lnTo>
                  <a:lnTo>
                    <a:pt x="457200" y="171450"/>
                  </a:lnTo>
                  <a:lnTo>
                    <a:pt x="285750" y="342900"/>
                  </a:lnTo>
                  <a:lnTo>
                    <a:pt x="228600" y="342900"/>
                  </a:lnTo>
                  <a:lnTo>
                    <a:pt x="228600" y="228600"/>
                  </a:lnTo>
                  <a:lnTo>
                    <a:pt x="0" y="228600"/>
                  </a:lnTo>
                  <a:lnTo>
                    <a:pt x="0" y="114300"/>
                  </a:lnTo>
                  <a:lnTo>
                    <a:pt x="228600" y="114300"/>
                  </a:lnTo>
                  <a:close/>
                </a:path>
              </a:pathLst>
            </a:custGeom>
            <a:solidFill>
              <a:srgbClr val="5B9BD5"/>
            </a:solidFill>
            <a:ln>
              <a:noFill/>
            </a:ln>
          </p:spPr>
        </p:sp>
        <p:sp>
          <p:nvSpPr>
            <p:cNvPr id="9" name="TextBox 9"/>
            <p:cNvSpPr txBox="1"/>
            <p:nvPr/>
          </p:nvSpPr>
          <p:spPr>
            <a:xfrm>
              <a:off x="1306830" y="2726055"/>
              <a:ext cx="1695745" cy="426720"/>
            </a:xfrm>
            <a:prstGeom prst="rect">
              <a:avLst/>
            </a:prstGeom>
            <a:noFill/>
            <a:ln>
              <a:noFill/>
            </a:ln>
          </p:spPr>
          <p:txBody>
            <a:bodyPr wrap="none" lIns="0" tIns="0" rIns="0" bIns="0" anchor="t" anchorCtr="0">
              <a:spAutoFit/>
            </a:bodyPr>
            <a:lstStyle/>
            <a:p>
              <a:pPr algn="l"/>
              <a:r>
                <a:rPr lang="zh-CN" sz="2100" b="1" dirty="0">
                  <a:solidFill>
                    <a:srgbClr val="5B9BD5"/>
                  </a:solidFill>
                  <a:latin typeface="Arial"/>
                  <a:ea typeface="Microsoft YaHei"/>
                  <a:cs typeface="Arial"/>
                </a:rPr>
                <a:t>Workflows</a:t>
              </a:r>
            </a:p>
          </p:txBody>
        </p:sp>
        <p:sp>
          <p:nvSpPr>
            <p:cNvPr id="10" name="TextBox 10"/>
            <p:cNvSpPr txBox="1"/>
            <p:nvPr/>
          </p:nvSpPr>
          <p:spPr>
            <a:xfrm>
              <a:off x="1316355" y="3188018"/>
              <a:ext cx="2804493" cy="274320"/>
            </a:xfrm>
            <a:prstGeom prst="rect">
              <a:avLst/>
            </a:prstGeom>
            <a:noFill/>
            <a:ln>
              <a:noFill/>
            </a:ln>
          </p:spPr>
          <p:txBody>
            <a:bodyPr wrap="none" lIns="0" tIns="0" rIns="0" bIns="0" anchor="t" anchorCtr="0">
              <a:spAutoFit/>
            </a:bodyPr>
            <a:lstStyle/>
            <a:p>
              <a:pPr algn="l"/>
              <a:r>
                <a:rPr lang="zh-CN" sz="1350" dirty="0">
                  <a:solidFill>
                    <a:srgbClr val="E8E8EC"/>
                  </a:solidFill>
                  <a:latin typeface="Arial"/>
                  <a:ea typeface="Microsoft YaHei"/>
                  <a:cs typeface="Arial"/>
                </a:rPr>
                <a:t>LLMs and tools orchestrated</a:t>
              </a:r>
            </a:p>
          </p:txBody>
        </p:sp>
        <p:sp>
          <p:nvSpPr>
            <p:cNvPr id="11" name="TextBox 11"/>
            <p:cNvSpPr txBox="1"/>
            <p:nvPr/>
          </p:nvSpPr>
          <p:spPr>
            <a:xfrm>
              <a:off x="1316355" y="3426142"/>
              <a:ext cx="3090386" cy="274320"/>
            </a:xfrm>
            <a:prstGeom prst="rect">
              <a:avLst/>
            </a:prstGeom>
            <a:noFill/>
            <a:ln>
              <a:noFill/>
            </a:ln>
          </p:spPr>
          <p:txBody>
            <a:bodyPr wrap="none" lIns="0" tIns="0" rIns="0" bIns="0" anchor="t" anchorCtr="0">
              <a:spAutoFit/>
            </a:bodyPr>
            <a:lstStyle/>
            <a:p>
              <a:pPr algn="l"/>
              <a:r>
                <a:rPr lang="zh-CN" sz="1350" dirty="0">
                  <a:solidFill>
                    <a:srgbClr val="E8E8EC"/>
                  </a:solidFill>
                  <a:latin typeface="Arial"/>
                  <a:ea typeface="Microsoft YaHei"/>
                  <a:cs typeface="Arial"/>
                </a:rPr>
                <a:t>through predefined code paths.</a:t>
              </a:r>
            </a:p>
          </p:txBody>
        </p:sp>
        <p:sp>
          <p:nvSpPr>
            <p:cNvPr id="12" name="TextBox 12"/>
            <p:cNvSpPr txBox="1"/>
            <p:nvPr/>
          </p:nvSpPr>
          <p:spPr>
            <a:xfrm>
              <a:off x="1320165" y="3887152"/>
              <a:ext cx="343109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Predictable · Consistent · Well-defined tasks</a:t>
              </a:r>
            </a:p>
          </p:txBody>
        </p:sp>
        <p:sp>
          <p:nvSpPr>
            <p:cNvPr id="13" name="Freeform 13"/>
            <p:cNvSpPr/>
            <p:nvPr/>
          </p:nvSpPr>
          <p:spPr>
            <a:xfrm>
              <a:off x="1333500" y="4476750"/>
              <a:ext cx="952500" cy="419100"/>
            </a:xfrm>
            <a:custGeom>
              <a:avLst/>
              <a:gdLst/>
              <a:ahLst/>
              <a:cxnLst/>
              <a:rect l="l" t="t" r="r" b="b"/>
              <a:pathLst>
                <a:path w="952500" h="419100">
                  <a:moveTo>
                    <a:pt x="76200" y="0"/>
                  </a:moveTo>
                  <a:lnTo>
                    <a:pt x="876300" y="0"/>
                  </a:lnTo>
                  <a:cubicBezTo>
                    <a:pt x="918384" y="0"/>
                    <a:pt x="952500" y="34116"/>
                    <a:pt x="952500" y="76200"/>
                  </a:cubicBezTo>
                  <a:lnTo>
                    <a:pt x="952500" y="342900"/>
                  </a:lnTo>
                  <a:cubicBezTo>
                    <a:pt x="952500" y="384984"/>
                    <a:pt x="918384" y="419100"/>
                    <a:pt x="876300" y="419100"/>
                  </a:cubicBezTo>
                  <a:lnTo>
                    <a:pt x="76200" y="419100"/>
                  </a:lnTo>
                  <a:cubicBezTo>
                    <a:pt x="34116" y="419100"/>
                    <a:pt x="0" y="384984"/>
                    <a:pt x="0" y="342900"/>
                  </a:cubicBezTo>
                  <a:lnTo>
                    <a:pt x="0" y="76200"/>
                  </a:lnTo>
                  <a:cubicBezTo>
                    <a:pt x="0" y="34116"/>
                    <a:pt x="34116" y="0"/>
                    <a:pt x="76200" y="0"/>
                  </a:cubicBezTo>
                  <a:close/>
                </a:path>
              </a:pathLst>
            </a:custGeom>
            <a:solidFill>
              <a:srgbClr val="1A1D27"/>
            </a:solidFill>
            <a:ln w="9525">
              <a:solidFill>
                <a:srgbClr val="5B9BD5">
                  <a:alpha val="40000"/>
                </a:srgbClr>
              </a:solidFill>
            </a:ln>
          </p:spPr>
        </p:sp>
        <p:sp>
          <p:nvSpPr>
            <p:cNvPr id="14" name="TextBox 14"/>
            <p:cNvSpPr txBox="1"/>
            <p:nvPr/>
          </p:nvSpPr>
          <p:spPr>
            <a:xfrm>
              <a:off x="1598009" y="4638199"/>
              <a:ext cx="423481" cy="198120"/>
            </a:xfrm>
            <a:prstGeom prst="rect">
              <a:avLst/>
            </a:prstGeom>
            <a:noFill/>
            <a:ln>
              <a:noFill/>
            </a:ln>
          </p:spPr>
          <p:txBody>
            <a:bodyPr wrap="none" lIns="0" tIns="0" rIns="0" bIns="0" anchor="t" anchorCtr="0">
              <a:spAutoFit/>
            </a:bodyPr>
            <a:lstStyle/>
            <a:p>
              <a:pPr algn="ctr"/>
              <a:r>
                <a:rPr lang="zh-CN" sz="975" dirty="0">
                  <a:solidFill>
                    <a:srgbClr val="5B9BD5"/>
                  </a:solidFill>
                  <a:latin typeface="Arial"/>
                  <a:ea typeface="Microsoft YaHei"/>
                  <a:cs typeface="Arial"/>
                </a:rPr>
                <a:t>Step 1</a:t>
              </a:r>
            </a:p>
          </p:txBody>
        </p:sp>
        <p:sp>
          <p:nvSpPr>
            <p:cNvPr id="15" name="Freeform 15"/>
            <p:cNvSpPr/>
            <p:nvPr/>
          </p:nvSpPr>
          <p:spPr>
            <a:xfrm>
              <a:off x="2476500" y="4629150"/>
              <a:ext cx="228600" cy="114300"/>
            </a:xfrm>
            <a:custGeom>
              <a:avLst/>
              <a:gdLst/>
              <a:ahLst/>
              <a:cxnLst/>
              <a:rect l="l" t="t" r="r" b="b"/>
              <a:pathLst>
                <a:path w="228600" h="114300">
                  <a:moveTo>
                    <a:pt x="19050" y="0"/>
                  </a:moveTo>
                  <a:lnTo>
                    <a:pt x="209550" y="0"/>
                  </a:lnTo>
                  <a:cubicBezTo>
                    <a:pt x="220071" y="0"/>
                    <a:pt x="228600" y="8529"/>
                    <a:pt x="228600" y="19050"/>
                  </a:cubicBezTo>
                  <a:lnTo>
                    <a:pt x="228600" y="95250"/>
                  </a:lnTo>
                  <a:cubicBezTo>
                    <a:pt x="228600" y="105771"/>
                    <a:pt x="220071" y="114300"/>
                    <a:pt x="209550" y="114300"/>
                  </a:cubicBezTo>
                  <a:lnTo>
                    <a:pt x="19050" y="114300"/>
                  </a:lnTo>
                  <a:cubicBezTo>
                    <a:pt x="8529" y="114300"/>
                    <a:pt x="0" y="105771"/>
                    <a:pt x="0" y="95250"/>
                  </a:cubicBezTo>
                  <a:lnTo>
                    <a:pt x="0" y="19050"/>
                  </a:lnTo>
                  <a:cubicBezTo>
                    <a:pt x="0" y="8529"/>
                    <a:pt x="8529" y="0"/>
                    <a:pt x="19050" y="0"/>
                  </a:cubicBezTo>
                  <a:close/>
                </a:path>
              </a:pathLst>
            </a:custGeom>
            <a:solidFill>
              <a:srgbClr val="5B9BD5">
                <a:alpha val="30000"/>
              </a:srgbClr>
            </a:solidFill>
            <a:ln>
              <a:noFill/>
            </a:ln>
          </p:spPr>
        </p:sp>
        <p:sp>
          <p:nvSpPr>
            <p:cNvPr id="16" name="Polygon 16"/>
            <p:cNvSpPr/>
            <p:nvPr/>
          </p:nvSpPr>
          <p:spPr>
            <a:xfrm>
              <a:off x="2705100" y="4629150"/>
              <a:ext cx="114300" cy="114300"/>
            </a:xfrm>
            <a:custGeom>
              <a:avLst/>
              <a:gdLst/>
              <a:ahLst/>
              <a:cxnLst/>
              <a:rect l="l" t="t" r="r" b="b"/>
              <a:pathLst>
                <a:path w="114300" h="114300">
                  <a:moveTo>
                    <a:pt x="0" y="0"/>
                  </a:moveTo>
                  <a:lnTo>
                    <a:pt x="114300" y="57150"/>
                  </a:lnTo>
                  <a:lnTo>
                    <a:pt x="0" y="114300"/>
                  </a:lnTo>
                  <a:close/>
                </a:path>
              </a:pathLst>
            </a:custGeom>
            <a:solidFill>
              <a:srgbClr val="5B9BD5">
                <a:alpha val="50000"/>
              </a:srgbClr>
            </a:solidFill>
            <a:ln>
              <a:noFill/>
            </a:ln>
          </p:spPr>
        </p:sp>
        <p:sp>
          <p:nvSpPr>
            <p:cNvPr id="17" name="Freeform 17"/>
            <p:cNvSpPr/>
            <p:nvPr/>
          </p:nvSpPr>
          <p:spPr>
            <a:xfrm>
              <a:off x="2952750" y="4476750"/>
              <a:ext cx="952500" cy="419100"/>
            </a:xfrm>
            <a:custGeom>
              <a:avLst/>
              <a:gdLst/>
              <a:ahLst/>
              <a:cxnLst/>
              <a:rect l="l" t="t" r="r" b="b"/>
              <a:pathLst>
                <a:path w="952500" h="419100">
                  <a:moveTo>
                    <a:pt x="76200" y="0"/>
                  </a:moveTo>
                  <a:lnTo>
                    <a:pt x="876300" y="0"/>
                  </a:lnTo>
                  <a:cubicBezTo>
                    <a:pt x="918384" y="0"/>
                    <a:pt x="952500" y="34116"/>
                    <a:pt x="952500" y="76200"/>
                  </a:cubicBezTo>
                  <a:lnTo>
                    <a:pt x="952500" y="342900"/>
                  </a:lnTo>
                  <a:cubicBezTo>
                    <a:pt x="952500" y="384984"/>
                    <a:pt x="918384" y="419100"/>
                    <a:pt x="876300" y="419100"/>
                  </a:cubicBezTo>
                  <a:lnTo>
                    <a:pt x="76200" y="419100"/>
                  </a:lnTo>
                  <a:cubicBezTo>
                    <a:pt x="34116" y="419100"/>
                    <a:pt x="0" y="384984"/>
                    <a:pt x="0" y="342900"/>
                  </a:cubicBezTo>
                  <a:lnTo>
                    <a:pt x="0" y="76200"/>
                  </a:lnTo>
                  <a:cubicBezTo>
                    <a:pt x="0" y="34116"/>
                    <a:pt x="34116" y="0"/>
                    <a:pt x="76200" y="0"/>
                  </a:cubicBezTo>
                  <a:close/>
                </a:path>
              </a:pathLst>
            </a:custGeom>
            <a:solidFill>
              <a:srgbClr val="1A1D27"/>
            </a:solidFill>
            <a:ln w="9525">
              <a:solidFill>
                <a:srgbClr val="5B9BD5">
                  <a:alpha val="40000"/>
                </a:srgbClr>
              </a:solidFill>
            </a:ln>
          </p:spPr>
        </p:sp>
        <p:sp>
          <p:nvSpPr>
            <p:cNvPr id="18" name="TextBox 18"/>
            <p:cNvSpPr txBox="1"/>
            <p:nvPr/>
          </p:nvSpPr>
          <p:spPr>
            <a:xfrm>
              <a:off x="3199459" y="4638199"/>
              <a:ext cx="459081" cy="198120"/>
            </a:xfrm>
            <a:prstGeom prst="rect">
              <a:avLst/>
            </a:prstGeom>
            <a:noFill/>
            <a:ln>
              <a:noFill/>
            </a:ln>
          </p:spPr>
          <p:txBody>
            <a:bodyPr wrap="none" lIns="0" tIns="0" rIns="0" bIns="0" anchor="t" anchorCtr="0">
              <a:spAutoFit/>
            </a:bodyPr>
            <a:lstStyle/>
            <a:p>
              <a:pPr algn="ctr"/>
              <a:r>
                <a:rPr lang="zh-CN" sz="975" dirty="0">
                  <a:solidFill>
                    <a:srgbClr val="5B9BD5"/>
                  </a:solidFill>
                  <a:latin typeface="Arial"/>
                  <a:ea typeface="Microsoft YaHei"/>
                  <a:cs typeface="Arial"/>
                </a:rPr>
                <a:t>Step 2</a:t>
              </a:r>
            </a:p>
          </p:txBody>
        </p:sp>
        <p:sp>
          <p:nvSpPr>
            <p:cNvPr id="19" name="Freeform 19"/>
            <p:cNvSpPr/>
            <p:nvPr/>
          </p:nvSpPr>
          <p:spPr>
            <a:xfrm>
              <a:off x="4095750" y="4629150"/>
              <a:ext cx="228600" cy="114300"/>
            </a:xfrm>
            <a:custGeom>
              <a:avLst/>
              <a:gdLst/>
              <a:ahLst/>
              <a:cxnLst/>
              <a:rect l="l" t="t" r="r" b="b"/>
              <a:pathLst>
                <a:path w="228600" h="114300">
                  <a:moveTo>
                    <a:pt x="19050" y="0"/>
                  </a:moveTo>
                  <a:lnTo>
                    <a:pt x="209550" y="0"/>
                  </a:lnTo>
                  <a:cubicBezTo>
                    <a:pt x="220071" y="0"/>
                    <a:pt x="228600" y="8529"/>
                    <a:pt x="228600" y="19050"/>
                  </a:cubicBezTo>
                  <a:lnTo>
                    <a:pt x="228600" y="95250"/>
                  </a:lnTo>
                  <a:cubicBezTo>
                    <a:pt x="228600" y="105771"/>
                    <a:pt x="220071" y="114300"/>
                    <a:pt x="209550" y="114300"/>
                  </a:cubicBezTo>
                  <a:lnTo>
                    <a:pt x="19050" y="114300"/>
                  </a:lnTo>
                  <a:cubicBezTo>
                    <a:pt x="8529" y="114300"/>
                    <a:pt x="0" y="105771"/>
                    <a:pt x="0" y="95250"/>
                  </a:cubicBezTo>
                  <a:lnTo>
                    <a:pt x="0" y="19050"/>
                  </a:lnTo>
                  <a:cubicBezTo>
                    <a:pt x="0" y="8529"/>
                    <a:pt x="8529" y="0"/>
                    <a:pt x="19050" y="0"/>
                  </a:cubicBezTo>
                  <a:close/>
                </a:path>
              </a:pathLst>
            </a:custGeom>
            <a:solidFill>
              <a:srgbClr val="5B9BD5">
                <a:alpha val="30000"/>
              </a:srgbClr>
            </a:solidFill>
            <a:ln>
              <a:noFill/>
            </a:ln>
          </p:spPr>
        </p:sp>
        <p:sp>
          <p:nvSpPr>
            <p:cNvPr id="20" name="Polygon 20"/>
            <p:cNvSpPr/>
            <p:nvPr/>
          </p:nvSpPr>
          <p:spPr>
            <a:xfrm>
              <a:off x="4324350" y="4629150"/>
              <a:ext cx="114300" cy="114300"/>
            </a:xfrm>
            <a:custGeom>
              <a:avLst/>
              <a:gdLst/>
              <a:ahLst/>
              <a:cxnLst/>
              <a:rect l="l" t="t" r="r" b="b"/>
              <a:pathLst>
                <a:path w="114300" h="114300">
                  <a:moveTo>
                    <a:pt x="0" y="0"/>
                  </a:moveTo>
                  <a:lnTo>
                    <a:pt x="114300" y="57150"/>
                  </a:lnTo>
                  <a:lnTo>
                    <a:pt x="0" y="114300"/>
                  </a:lnTo>
                  <a:close/>
                </a:path>
              </a:pathLst>
            </a:custGeom>
            <a:solidFill>
              <a:srgbClr val="5B9BD5">
                <a:alpha val="50000"/>
              </a:srgbClr>
            </a:solidFill>
            <a:ln>
              <a:noFill/>
            </a:ln>
          </p:spPr>
        </p:sp>
        <p:sp>
          <p:nvSpPr>
            <p:cNvPr id="21" name="Freeform 21"/>
            <p:cNvSpPr/>
            <p:nvPr/>
          </p:nvSpPr>
          <p:spPr>
            <a:xfrm>
              <a:off x="4572000" y="4476750"/>
              <a:ext cx="952500" cy="419100"/>
            </a:xfrm>
            <a:custGeom>
              <a:avLst/>
              <a:gdLst/>
              <a:ahLst/>
              <a:cxnLst/>
              <a:rect l="l" t="t" r="r" b="b"/>
              <a:pathLst>
                <a:path w="952500" h="419100">
                  <a:moveTo>
                    <a:pt x="76200" y="0"/>
                  </a:moveTo>
                  <a:lnTo>
                    <a:pt x="876300" y="0"/>
                  </a:lnTo>
                  <a:cubicBezTo>
                    <a:pt x="918384" y="0"/>
                    <a:pt x="952500" y="34116"/>
                    <a:pt x="952500" y="76200"/>
                  </a:cubicBezTo>
                  <a:lnTo>
                    <a:pt x="952500" y="342900"/>
                  </a:lnTo>
                  <a:cubicBezTo>
                    <a:pt x="952500" y="384984"/>
                    <a:pt x="918384" y="419100"/>
                    <a:pt x="876300" y="419100"/>
                  </a:cubicBezTo>
                  <a:lnTo>
                    <a:pt x="76200" y="419100"/>
                  </a:lnTo>
                  <a:cubicBezTo>
                    <a:pt x="34116" y="419100"/>
                    <a:pt x="0" y="384984"/>
                    <a:pt x="0" y="342900"/>
                  </a:cubicBezTo>
                  <a:lnTo>
                    <a:pt x="0" y="76200"/>
                  </a:lnTo>
                  <a:cubicBezTo>
                    <a:pt x="0" y="34116"/>
                    <a:pt x="34116" y="0"/>
                    <a:pt x="76200" y="0"/>
                  </a:cubicBezTo>
                  <a:close/>
                </a:path>
              </a:pathLst>
            </a:custGeom>
            <a:solidFill>
              <a:srgbClr val="1A1D27"/>
            </a:solidFill>
            <a:ln w="9525">
              <a:solidFill>
                <a:srgbClr val="5B9BD5">
                  <a:alpha val="40000"/>
                </a:srgbClr>
              </a:solidFill>
            </a:ln>
          </p:spPr>
        </p:sp>
        <p:sp>
          <p:nvSpPr>
            <p:cNvPr id="22" name="TextBox 22"/>
            <p:cNvSpPr txBox="1"/>
            <p:nvPr/>
          </p:nvSpPr>
          <p:spPr>
            <a:xfrm>
              <a:off x="4818709" y="4638199"/>
              <a:ext cx="459081" cy="198120"/>
            </a:xfrm>
            <a:prstGeom prst="rect">
              <a:avLst/>
            </a:prstGeom>
            <a:noFill/>
            <a:ln>
              <a:noFill/>
            </a:ln>
          </p:spPr>
          <p:txBody>
            <a:bodyPr wrap="none" lIns="0" tIns="0" rIns="0" bIns="0" anchor="t" anchorCtr="0">
              <a:spAutoFit/>
            </a:bodyPr>
            <a:lstStyle/>
            <a:p>
              <a:pPr algn="ctr"/>
              <a:r>
                <a:rPr lang="zh-CN" sz="975" dirty="0">
                  <a:solidFill>
                    <a:srgbClr val="5B9BD5"/>
                  </a:solidFill>
                  <a:latin typeface="Arial"/>
                  <a:ea typeface="Microsoft YaHei"/>
                  <a:cs typeface="Arial"/>
                </a:rPr>
                <a:t>Step 3</a:t>
              </a:r>
            </a:p>
          </p:txBody>
        </p:sp>
      </p:grpSp>
      <p:sp>
        <p:nvSpPr>
          <p:cNvPr id="24" name="Freeform 24"/>
          <p:cNvSpPr/>
          <p:nvPr/>
        </p:nvSpPr>
        <p:spPr>
          <a:xfrm>
            <a:off x="6076950" y="1905000"/>
            <a:ext cx="28575" cy="3238500"/>
          </a:xfrm>
          <a:custGeom>
            <a:avLst/>
            <a:gdLst/>
            <a:ahLst/>
            <a:cxnLst/>
            <a:rect l="l" t="t" r="r" b="b"/>
            <a:pathLst>
              <a:path w="28575" h="3238500">
                <a:moveTo>
                  <a:pt x="14288" y="0"/>
                </a:moveTo>
                <a:lnTo>
                  <a:pt x="14288" y="0"/>
                </a:lnTo>
                <a:cubicBezTo>
                  <a:pt x="22178" y="0"/>
                  <a:pt x="28575" y="6397"/>
                  <a:pt x="28575" y="14288"/>
                </a:cubicBezTo>
                <a:lnTo>
                  <a:pt x="28575" y="3224212"/>
                </a:lnTo>
                <a:cubicBezTo>
                  <a:pt x="28575" y="3232103"/>
                  <a:pt x="22178" y="3238500"/>
                  <a:pt x="14288" y="3238500"/>
                </a:cubicBezTo>
                <a:lnTo>
                  <a:pt x="14288" y="3238500"/>
                </a:lnTo>
                <a:cubicBezTo>
                  <a:pt x="6397" y="3238500"/>
                  <a:pt x="0" y="3232103"/>
                  <a:pt x="0" y="3224212"/>
                </a:cubicBezTo>
                <a:lnTo>
                  <a:pt x="0" y="14288"/>
                </a:lnTo>
                <a:cubicBezTo>
                  <a:pt x="0" y="6397"/>
                  <a:pt x="6397" y="0"/>
                  <a:pt x="14288" y="0"/>
                </a:cubicBezTo>
                <a:close/>
              </a:path>
            </a:pathLst>
          </a:custGeom>
          <a:gradFill>
            <a:gsLst>
              <a:gs pos="0">
                <a:srgbClr val="D4845A">
                  <a:alpha val="0"/>
                </a:srgbClr>
              </a:gs>
              <a:gs pos="30000">
                <a:srgbClr val="D4845A">
                  <a:alpha val="60000"/>
                </a:srgbClr>
              </a:gs>
              <a:gs pos="70000">
                <a:srgbClr val="D4845A">
                  <a:alpha val="60000"/>
                </a:srgbClr>
              </a:gs>
              <a:gs pos="100000">
                <a:srgbClr val="D4845A">
                  <a:alpha val="0"/>
                </a:srgbClr>
              </a:gs>
            </a:gsLst>
            <a:lin ang="5400000" scaled="1"/>
          </a:gradFill>
          <a:ln>
            <a:noFill/>
          </a:ln>
        </p:spPr>
      </p:sp>
      <p:sp>
        <p:nvSpPr>
          <p:cNvPr id="25" name="TextBox 25"/>
          <p:cNvSpPr txBox="1"/>
          <p:nvPr/>
        </p:nvSpPr>
        <p:spPr>
          <a:xfrm>
            <a:off x="6001382" y="1704499"/>
            <a:ext cx="189236" cy="198120"/>
          </a:xfrm>
          <a:prstGeom prst="rect">
            <a:avLst/>
          </a:prstGeom>
          <a:noFill/>
          <a:ln>
            <a:noFill/>
          </a:ln>
        </p:spPr>
        <p:txBody>
          <a:bodyPr wrap="none" lIns="0" tIns="0" rIns="0" bIns="0" anchor="t" anchorCtr="0">
            <a:spAutoFit/>
          </a:bodyPr>
          <a:lstStyle/>
          <a:p>
            <a:pPr algn="ctr"/>
            <a:r>
              <a:rPr lang="zh-CN" sz="975" b="1" dirty="0">
                <a:solidFill>
                  <a:srgbClr val="D4845A"/>
                </a:solidFill>
                <a:latin typeface="Arial"/>
                <a:ea typeface="Microsoft YaHei"/>
                <a:cs typeface="Arial"/>
              </a:rPr>
              <a:t>VS</a:t>
            </a:r>
          </a:p>
        </p:txBody>
      </p:sp>
      <p:grpSp>
        <p:nvGrpSpPr>
          <p:cNvPr id="40" name="Group 40"/>
          <p:cNvGrpSpPr/>
          <p:nvPr/>
        </p:nvGrpSpPr>
        <p:grpSpPr>
          <a:xfrm>
            <a:off x="6831330" y="2095500"/>
            <a:ext cx="3760470" cy="3238500"/>
            <a:chOff x="6831330" y="2095500"/>
            <a:chExt cx="3760470" cy="3238500"/>
          </a:xfrm>
        </p:grpSpPr>
        <p:sp>
          <p:nvSpPr>
            <p:cNvPr id="26" name="Freeform 26"/>
            <p:cNvSpPr/>
            <p:nvPr/>
          </p:nvSpPr>
          <p:spPr>
            <a:xfrm>
              <a:off x="6858000" y="2095500"/>
              <a:ext cx="457200" cy="428625"/>
            </a:xfrm>
            <a:custGeom>
              <a:avLst/>
              <a:gdLst/>
              <a:ahLst/>
              <a:cxnLst/>
              <a:rect l="l" t="t" r="r" b="b"/>
              <a:pathLst>
                <a:path w="457200" h="428625">
                  <a:moveTo>
                    <a:pt x="257175" y="0"/>
                  </a:moveTo>
                  <a:lnTo>
                    <a:pt x="257175" y="57150"/>
                  </a:lnTo>
                  <a:lnTo>
                    <a:pt x="371475" y="57150"/>
                  </a:lnTo>
                  <a:lnTo>
                    <a:pt x="457200" y="242888"/>
                  </a:lnTo>
                  <a:lnTo>
                    <a:pt x="371475" y="428625"/>
                  </a:lnTo>
                  <a:lnTo>
                    <a:pt x="85725" y="428625"/>
                  </a:lnTo>
                  <a:lnTo>
                    <a:pt x="0" y="242888"/>
                  </a:lnTo>
                  <a:lnTo>
                    <a:pt x="85725" y="57150"/>
                  </a:lnTo>
                  <a:lnTo>
                    <a:pt x="200025" y="57150"/>
                  </a:lnTo>
                  <a:lnTo>
                    <a:pt x="200025" y="0"/>
                  </a:lnTo>
                  <a:lnTo>
                    <a:pt x="257175" y="0"/>
                  </a:lnTo>
                  <a:close/>
                  <a:moveTo>
                    <a:pt x="131386" y="335425"/>
                  </a:moveTo>
                  <a:lnTo>
                    <a:pt x="228600" y="350381"/>
                  </a:lnTo>
                  <a:lnTo>
                    <a:pt x="325815" y="335425"/>
                  </a:lnTo>
                  <a:lnTo>
                    <a:pt x="317122" y="278939"/>
                  </a:lnTo>
                  <a:lnTo>
                    <a:pt x="228600" y="292557"/>
                  </a:lnTo>
                  <a:lnTo>
                    <a:pt x="140076" y="278939"/>
                  </a:lnTo>
                  <a:lnTo>
                    <a:pt x="131386" y="335425"/>
                  </a:lnTo>
                  <a:close/>
                  <a:moveTo>
                    <a:pt x="200025" y="192881"/>
                  </a:moveTo>
                  <a:cubicBezTo>
                    <a:pt x="200025" y="212608"/>
                    <a:pt x="184033" y="228600"/>
                    <a:pt x="164306" y="228600"/>
                  </a:cubicBezTo>
                  <a:cubicBezTo>
                    <a:pt x="144579" y="228600"/>
                    <a:pt x="128588" y="212608"/>
                    <a:pt x="128588" y="192881"/>
                  </a:cubicBezTo>
                  <a:cubicBezTo>
                    <a:pt x="128588" y="173154"/>
                    <a:pt x="144579" y="157162"/>
                    <a:pt x="164306" y="157162"/>
                  </a:cubicBezTo>
                  <a:cubicBezTo>
                    <a:pt x="184033" y="157162"/>
                    <a:pt x="200025" y="173154"/>
                    <a:pt x="200025" y="192881"/>
                  </a:cubicBezTo>
                  <a:close/>
                  <a:moveTo>
                    <a:pt x="292894" y="228600"/>
                  </a:moveTo>
                  <a:cubicBezTo>
                    <a:pt x="312622" y="228600"/>
                    <a:pt x="328612" y="212608"/>
                    <a:pt x="328612" y="192881"/>
                  </a:cubicBezTo>
                  <a:cubicBezTo>
                    <a:pt x="328612" y="173154"/>
                    <a:pt x="312622" y="157162"/>
                    <a:pt x="292894" y="157162"/>
                  </a:cubicBezTo>
                  <a:cubicBezTo>
                    <a:pt x="273167" y="157162"/>
                    <a:pt x="257175" y="173154"/>
                    <a:pt x="257175" y="192881"/>
                  </a:cubicBezTo>
                  <a:cubicBezTo>
                    <a:pt x="257175" y="212608"/>
                    <a:pt x="273167" y="228600"/>
                    <a:pt x="292894" y="228600"/>
                  </a:cubicBezTo>
                  <a:close/>
                </a:path>
              </a:pathLst>
            </a:custGeom>
            <a:solidFill>
              <a:srgbClr val="D4845A"/>
            </a:solidFill>
            <a:ln>
              <a:noFill/>
            </a:ln>
          </p:spPr>
        </p:sp>
        <p:sp>
          <p:nvSpPr>
            <p:cNvPr id="27" name="TextBox 27"/>
            <p:cNvSpPr txBox="1"/>
            <p:nvPr/>
          </p:nvSpPr>
          <p:spPr>
            <a:xfrm>
              <a:off x="6831330" y="2726055"/>
              <a:ext cx="1116073" cy="426720"/>
            </a:xfrm>
            <a:prstGeom prst="rect">
              <a:avLst/>
            </a:prstGeom>
            <a:noFill/>
            <a:ln>
              <a:noFill/>
            </a:ln>
          </p:spPr>
          <p:txBody>
            <a:bodyPr wrap="none" lIns="0" tIns="0" rIns="0" bIns="0" anchor="t" anchorCtr="0">
              <a:spAutoFit/>
            </a:bodyPr>
            <a:lstStyle/>
            <a:p>
              <a:pPr algn="l"/>
              <a:r>
                <a:rPr lang="zh-CN" sz="2100" b="1" dirty="0">
                  <a:solidFill>
                    <a:srgbClr val="D4845A"/>
                  </a:solidFill>
                  <a:latin typeface="Arial"/>
                  <a:ea typeface="Microsoft YaHei"/>
                  <a:cs typeface="Arial"/>
                </a:rPr>
                <a:t>Agents</a:t>
              </a:r>
            </a:p>
          </p:txBody>
        </p:sp>
        <p:sp>
          <p:nvSpPr>
            <p:cNvPr id="28" name="TextBox 28"/>
            <p:cNvSpPr txBox="1"/>
            <p:nvPr/>
          </p:nvSpPr>
          <p:spPr>
            <a:xfrm>
              <a:off x="6840855" y="3188018"/>
              <a:ext cx="2863644" cy="274320"/>
            </a:xfrm>
            <a:prstGeom prst="rect">
              <a:avLst/>
            </a:prstGeom>
            <a:noFill/>
            <a:ln>
              <a:noFill/>
            </a:ln>
          </p:spPr>
          <p:txBody>
            <a:bodyPr wrap="none" lIns="0" tIns="0" rIns="0" bIns="0" anchor="t" anchorCtr="0">
              <a:spAutoFit/>
            </a:bodyPr>
            <a:lstStyle/>
            <a:p>
              <a:pPr algn="l"/>
              <a:r>
                <a:rPr lang="zh-CN" sz="1350" dirty="0">
                  <a:solidFill>
                    <a:srgbClr val="E8E8EC"/>
                  </a:solidFill>
                  <a:latin typeface="Arial"/>
                  <a:ea typeface="Microsoft YaHei"/>
                  <a:cs typeface="Arial"/>
                </a:rPr>
                <a:t>LLMs dynamically direct their</a:t>
              </a:r>
            </a:p>
          </p:txBody>
        </p:sp>
        <p:sp>
          <p:nvSpPr>
            <p:cNvPr id="29" name="TextBox 29"/>
            <p:cNvSpPr txBox="1"/>
            <p:nvPr/>
          </p:nvSpPr>
          <p:spPr>
            <a:xfrm>
              <a:off x="6840855" y="3426142"/>
              <a:ext cx="2972086" cy="274320"/>
            </a:xfrm>
            <a:prstGeom prst="rect">
              <a:avLst/>
            </a:prstGeom>
            <a:noFill/>
            <a:ln>
              <a:noFill/>
            </a:ln>
          </p:spPr>
          <p:txBody>
            <a:bodyPr wrap="none" lIns="0" tIns="0" rIns="0" bIns="0" anchor="t" anchorCtr="0">
              <a:spAutoFit/>
            </a:bodyPr>
            <a:lstStyle/>
            <a:p>
              <a:pPr algn="l"/>
              <a:r>
                <a:rPr lang="zh-CN" sz="1350" dirty="0">
                  <a:solidFill>
                    <a:srgbClr val="E8E8EC"/>
                  </a:solidFill>
                  <a:latin typeface="Arial"/>
                  <a:ea typeface="Microsoft YaHei"/>
                  <a:cs typeface="Arial"/>
                </a:rPr>
                <a:t>own processes and tool usage.</a:t>
              </a:r>
            </a:p>
          </p:txBody>
        </p:sp>
        <p:sp>
          <p:nvSpPr>
            <p:cNvPr id="30" name="TextBox 30"/>
            <p:cNvSpPr txBox="1"/>
            <p:nvPr/>
          </p:nvSpPr>
          <p:spPr>
            <a:xfrm>
              <a:off x="6844665" y="3887152"/>
              <a:ext cx="350777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Flexible · Autonomous · Model-driven decisions</a:t>
              </a:r>
            </a:p>
          </p:txBody>
        </p:sp>
        <p:sp>
          <p:nvSpPr>
            <p:cNvPr id="31" name="Ellipse 31"/>
            <p:cNvSpPr/>
            <p:nvPr/>
          </p:nvSpPr>
          <p:spPr>
            <a:xfrm>
              <a:off x="7810500" y="4333875"/>
              <a:ext cx="762000" cy="762000"/>
            </a:xfrm>
            <a:prstGeom prst="ellipse">
              <a:avLst/>
            </a:prstGeom>
            <a:noFill/>
            <a:ln w="9525">
              <a:solidFill>
                <a:srgbClr val="D4845A">
                  <a:alpha val="30000"/>
                </a:srgbClr>
              </a:solidFill>
            </a:ln>
          </p:spPr>
        </p:sp>
        <p:sp>
          <p:nvSpPr>
            <p:cNvPr id="32" name="TextBox 32"/>
            <p:cNvSpPr txBox="1"/>
            <p:nvPr/>
          </p:nvSpPr>
          <p:spPr>
            <a:xfrm>
              <a:off x="8058483" y="4665345"/>
              <a:ext cx="266033" cy="182880"/>
            </a:xfrm>
            <a:prstGeom prst="rect">
              <a:avLst/>
            </a:prstGeom>
            <a:noFill/>
            <a:ln>
              <a:noFill/>
            </a:ln>
          </p:spPr>
          <p:txBody>
            <a:bodyPr wrap="none" lIns="0" tIns="0" rIns="0" bIns="0" anchor="t" anchorCtr="0">
              <a:spAutoFit/>
            </a:bodyPr>
            <a:lstStyle/>
            <a:p>
              <a:pPr algn="ctr"/>
              <a:r>
                <a:rPr lang="zh-CN" sz="900" dirty="0">
                  <a:solidFill>
                    <a:srgbClr val="D4845A"/>
                  </a:solidFill>
                  <a:latin typeface="Arial"/>
                  <a:ea typeface="Microsoft YaHei"/>
                  <a:cs typeface="Arial"/>
                </a:rPr>
                <a:t>LLM</a:t>
              </a:r>
            </a:p>
          </p:txBody>
        </p:sp>
        <p:sp>
          <p:nvSpPr>
            <p:cNvPr id="33" name="Freeform 33"/>
            <p:cNvSpPr/>
            <p:nvPr/>
          </p:nvSpPr>
          <p:spPr>
            <a:xfrm>
              <a:off x="8953500" y="4524375"/>
              <a:ext cx="685800" cy="342900"/>
            </a:xfrm>
            <a:custGeom>
              <a:avLst/>
              <a:gdLst/>
              <a:ahLst/>
              <a:cxnLst/>
              <a:rect l="l" t="t" r="r" b="b"/>
              <a:pathLst>
                <a:path w="685800" h="342900">
                  <a:moveTo>
                    <a:pt x="57150" y="0"/>
                  </a:moveTo>
                  <a:lnTo>
                    <a:pt x="628650" y="0"/>
                  </a:lnTo>
                  <a:cubicBezTo>
                    <a:pt x="660213" y="0"/>
                    <a:pt x="685800" y="25587"/>
                    <a:pt x="685800" y="57150"/>
                  </a:cubicBezTo>
                  <a:lnTo>
                    <a:pt x="685800" y="285750"/>
                  </a:lnTo>
                  <a:cubicBezTo>
                    <a:pt x="685800" y="317313"/>
                    <a:pt x="660213" y="342900"/>
                    <a:pt x="628650" y="342900"/>
                  </a:cubicBezTo>
                  <a:lnTo>
                    <a:pt x="57150" y="342900"/>
                  </a:lnTo>
                  <a:cubicBezTo>
                    <a:pt x="25587" y="342900"/>
                    <a:pt x="0" y="317313"/>
                    <a:pt x="0" y="285750"/>
                  </a:cubicBezTo>
                  <a:lnTo>
                    <a:pt x="0" y="57150"/>
                  </a:lnTo>
                  <a:cubicBezTo>
                    <a:pt x="0" y="25587"/>
                    <a:pt x="25587" y="0"/>
                    <a:pt x="57150" y="0"/>
                  </a:cubicBezTo>
                  <a:close/>
                </a:path>
              </a:pathLst>
            </a:custGeom>
            <a:solidFill>
              <a:srgbClr val="1A1D27"/>
            </a:solidFill>
            <a:ln w="9525">
              <a:solidFill>
                <a:srgbClr val="D4845A">
                  <a:alpha val="30000"/>
                </a:srgbClr>
              </a:solidFill>
            </a:ln>
          </p:spPr>
        </p:sp>
        <p:sp>
          <p:nvSpPr>
            <p:cNvPr id="34" name="TextBox 34"/>
            <p:cNvSpPr txBox="1"/>
            <p:nvPr/>
          </p:nvSpPr>
          <p:spPr>
            <a:xfrm>
              <a:off x="9135308" y="4654391"/>
              <a:ext cx="322183" cy="167640"/>
            </a:xfrm>
            <a:prstGeom prst="rect">
              <a:avLst/>
            </a:prstGeom>
            <a:noFill/>
            <a:ln>
              <a:noFill/>
            </a:ln>
          </p:spPr>
          <p:txBody>
            <a:bodyPr wrap="none" lIns="0" tIns="0" rIns="0" bIns="0" anchor="t" anchorCtr="0">
              <a:spAutoFit/>
            </a:bodyPr>
            <a:lstStyle/>
            <a:p>
              <a:pPr algn="ctr"/>
              <a:r>
                <a:rPr lang="zh-CN" sz="825" dirty="0">
                  <a:solidFill>
                    <a:srgbClr val="D4845A"/>
                  </a:solidFill>
                  <a:latin typeface="Arial"/>
                  <a:ea typeface="Microsoft YaHei"/>
                  <a:cs typeface="Arial"/>
                </a:rPr>
                <a:t>Tools</a:t>
              </a:r>
            </a:p>
          </p:txBody>
        </p:sp>
        <p:sp>
          <p:nvSpPr>
            <p:cNvPr id="35" name="Freeform 35"/>
            <p:cNvSpPr/>
            <p:nvPr/>
          </p:nvSpPr>
          <p:spPr>
            <a:xfrm>
              <a:off x="9906000" y="4524375"/>
              <a:ext cx="685800" cy="342900"/>
            </a:xfrm>
            <a:custGeom>
              <a:avLst/>
              <a:gdLst/>
              <a:ahLst/>
              <a:cxnLst/>
              <a:rect l="l" t="t" r="r" b="b"/>
              <a:pathLst>
                <a:path w="685800" h="342900">
                  <a:moveTo>
                    <a:pt x="57150" y="0"/>
                  </a:moveTo>
                  <a:lnTo>
                    <a:pt x="628650" y="0"/>
                  </a:lnTo>
                  <a:cubicBezTo>
                    <a:pt x="660213" y="0"/>
                    <a:pt x="685800" y="25587"/>
                    <a:pt x="685800" y="57150"/>
                  </a:cubicBezTo>
                  <a:lnTo>
                    <a:pt x="685800" y="285750"/>
                  </a:lnTo>
                  <a:cubicBezTo>
                    <a:pt x="685800" y="317313"/>
                    <a:pt x="660213" y="342900"/>
                    <a:pt x="628650" y="342900"/>
                  </a:cubicBezTo>
                  <a:lnTo>
                    <a:pt x="57150" y="342900"/>
                  </a:lnTo>
                  <a:cubicBezTo>
                    <a:pt x="25587" y="342900"/>
                    <a:pt x="0" y="317313"/>
                    <a:pt x="0" y="285750"/>
                  </a:cubicBezTo>
                  <a:lnTo>
                    <a:pt x="0" y="57150"/>
                  </a:lnTo>
                  <a:cubicBezTo>
                    <a:pt x="0" y="25587"/>
                    <a:pt x="25587" y="0"/>
                    <a:pt x="57150" y="0"/>
                  </a:cubicBezTo>
                  <a:close/>
                </a:path>
              </a:pathLst>
            </a:custGeom>
            <a:solidFill>
              <a:srgbClr val="1A1D27"/>
            </a:solidFill>
            <a:ln w="9525">
              <a:solidFill>
                <a:srgbClr val="D4845A">
                  <a:alpha val="30000"/>
                </a:srgbClr>
              </a:solidFill>
            </a:ln>
          </p:spPr>
        </p:sp>
        <p:sp>
          <p:nvSpPr>
            <p:cNvPr id="36" name="TextBox 36"/>
            <p:cNvSpPr txBox="1"/>
            <p:nvPr/>
          </p:nvSpPr>
          <p:spPr>
            <a:xfrm>
              <a:off x="10139017" y="4654391"/>
              <a:ext cx="219766" cy="167640"/>
            </a:xfrm>
            <a:prstGeom prst="rect">
              <a:avLst/>
            </a:prstGeom>
            <a:noFill/>
            <a:ln>
              <a:noFill/>
            </a:ln>
          </p:spPr>
          <p:txBody>
            <a:bodyPr wrap="none" lIns="0" tIns="0" rIns="0" bIns="0" anchor="t" anchorCtr="0">
              <a:spAutoFit/>
            </a:bodyPr>
            <a:lstStyle/>
            <a:p>
              <a:pPr algn="ctr"/>
              <a:r>
                <a:rPr lang="zh-CN" sz="825" dirty="0">
                  <a:solidFill>
                    <a:srgbClr val="D4845A"/>
                  </a:solidFill>
                  <a:latin typeface="Arial"/>
                  <a:ea typeface="Microsoft YaHei"/>
                  <a:cs typeface="Arial"/>
                </a:rPr>
                <a:t>Env</a:t>
              </a:r>
            </a:p>
          </p:txBody>
        </p:sp>
        <p:sp>
          <p:nvSpPr>
            <p:cNvPr id="37" name="Line 37"/>
            <p:cNvSpPr/>
            <p:nvPr/>
          </p:nvSpPr>
          <p:spPr>
            <a:xfrm>
              <a:off x="8572500" y="4686300"/>
              <a:ext cx="361950" cy="9525"/>
            </a:xfrm>
            <a:custGeom>
              <a:avLst/>
              <a:gdLst/>
              <a:ahLst/>
              <a:cxnLst/>
              <a:rect l="l" t="t" r="r" b="b"/>
              <a:pathLst>
                <a:path w="361950" h="9525">
                  <a:moveTo>
                    <a:pt x="0" y="0"/>
                  </a:moveTo>
                  <a:lnTo>
                    <a:pt x="361950" y="0"/>
                  </a:lnTo>
                </a:path>
              </a:pathLst>
            </a:custGeom>
            <a:noFill/>
            <a:ln w="9525">
              <a:solidFill>
                <a:srgbClr val="D4845A">
                  <a:alpha val="40000"/>
                </a:srgbClr>
              </a:solidFill>
            </a:ln>
          </p:spPr>
        </p:sp>
        <p:sp>
          <p:nvSpPr>
            <p:cNvPr id="38" name="Line 38"/>
            <p:cNvSpPr/>
            <p:nvPr/>
          </p:nvSpPr>
          <p:spPr>
            <a:xfrm>
              <a:off x="9639300" y="4686300"/>
              <a:ext cx="247650" cy="9525"/>
            </a:xfrm>
            <a:custGeom>
              <a:avLst/>
              <a:gdLst/>
              <a:ahLst/>
              <a:cxnLst/>
              <a:rect l="l" t="t" r="r" b="b"/>
              <a:pathLst>
                <a:path w="247650" h="9525">
                  <a:moveTo>
                    <a:pt x="0" y="0"/>
                  </a:moveTo>
                  <a:lnTo>
                    <a:pt x="247650" y="0"/>
                  </a:lnTo>
                </a:path>
              </a:pathLst>
            </a:custGeom>
            <a:noFill/>
            <a:ln w="9525">
              <a:solidFill>
                <a:srgbClr val="D4845A">
                  <a:alpha val="40000"/>
                </a:srgbClr>
              </a:solidFill>
            </a:ln>
          </p:spPr>
        </p:sp>
        <p:sp>
          <p:nvSpPr>
            <p:cNvPr id="39" name="Freeform 39"/>
            <p:cNvSpPr/>
            <p:nvPr/>
          </p:nvSpPr>
          <p:spPr>
            <a:xfrm>
              <a:off x="8191500" y="4905375"/>
              <a:ext cx="2057400" cy="428625"/>
            </a:xfrm>
            <a:custGeom>
              <a:avLst/>
              <a:gdLst/>
              <a:ahLst/>
              <a:cxnLst/>
              <a:rect l="l" t="t" r="r" b="b"/>
              <a:pathLst>
                <a:path w="2057400" h="428625">
                  <a:moveTo>
                    <a:pt x="0" y="190500"/>
                  </a:moveTo>
                  <a:cubicBezTo>
                    <a:pt x="0" y="349250"/>
                    <a:pt x="317500" y="428625"/>
                    <a:pt x="952500" y="428625"/>
                  </a:cubicBezTo>
                  <a:cubicBezTo>
                    <a:pt x="1689100" y="428625"/>
                    <a:pt x="2057400" y="285750"/>
                    <a:pt x="2057400" y="0"/>
                  </a:cubicBezTo>
                </a:path>
              </a:pathLst>
            </a:custGeom>
            <a:noFill/>
            <a:ln w="9525">
              <a:solidFill>
                <a:srgbClr val="D4845A">
                  <a:alpha val="30000"/>
                </a:srgbClr>
              </a:solidFill>
              <a:prstDash val="dash"/>
            </a:ln>
          </p:spPr>
        </p:sp>
      </p:grpSp>
      <p:grpSp>
        <p:nvGrpSpPr>
          <p:cNvPr id="45" name="Group 45"/>
          <p:cNvGrpSpPr/>
          <p:nvPr/>
        </p:nvGrpSpPr>
        <p:grpSpPr>
          <a:xfrm>
            <a:off x="571500" y="5619750"/>
            <a:ext cx="11049000" cy="514350"/>
            <a:chOff x="571500" y="5619750"/>
            <a:chExt cx="11049000" cy="514350"/>
          </a:xfrm>
        </p:grpSpPr>
        <p:sp>
          <p:nvSpPr>
            <p:cNvPr id="41" name="Rectangle 41"/>
            <p:cNvSpPr/>
            <p:nvPr/>
          </p:nvSpPr>
          <p:spPr>
            <a:xfrm>
              <a:off x="571500" y="5619750"/>
              <a:ext cx="11049000" cy="9525"/>
            </a:xfrm>
            <a:prstGeom prst="rect">
              <a:avLst/>
            </a:prstGeom>
            <a:solidFill>
              <a:srgbClr val="2D3348">
                <a:alpha val="40000"/>
              </a:srgbClr>
            </a:solidFill>
            <a:ln>
              <a:noFill/>
            </a:ln>
          </p:spPr>
        </p:sp>
        <p:sp>
          <p:nvSpPr>
            <p:cNvPr id="42" name="Freeform 42"/>
            <p:cNvSpPr/>
            <p:nvPr/>
          </p:nvSpPr>
          <p:spPr>
            <a:xfrm>
              <a:off x="600075" y="5829300"/>
              <a:ext cx="171450" cy="228600"/>
            </a:xfrm>
            <a:custGeom>
              <a:avLst/>
              <a:gdLst/>
              <a:ahLst/>
              <a:cxnLst/>
              <a:rect l="l" t="t" r="r" b="b"/>
              <a:pathLst>
                <a:path w="171450" h="228600">
                  <a:moveTo>
                    <a:pt x="42862" y="164306"/>
                  </a:moveTo>
                  <a:lnTo>
                    <a:pt x="42862" y="207169"/>
                  </a:lnTo>
                  <a:lnTo>
                    <a:pt x="64294" y="228600"/>
                  </a:lnTo>
                  <a:lnTo>
                    <a:pt x="107156" y="228600"/>
                  </a:lnTo>
                  <a:lnTo>
                    <a:pt x="128588" y="207169"/>
                  </a:lnTo>
                  <a:lnTo>
                    <a:pt x="128588" y="164306"/>
                  </a:lnTo>
                  <a:lnTo>
                    <a:pt x="146298" y="146595"/>
                  </a:lnTo>
                  <a:cubicBezTo>
                    <a:pt x="162403" y="130491"/>
                    <a:pt x="171450" y="108605"/>
                    <a:pt x="171450" y="85830"/>
                  </a:cubicBezTo>
                  <a:cubicBezTo>
                    <a:pt x="171450" y="38486"/>
                    <a:pt x="133069" y="0"/>
                    <a:pt x="85725" y="0"/>
                  </a:cubicBezTo>
                  <a:cubicBezTo>
                    <a:pt x="38380" y="0"/>
                    <a:pt x="0" y="38486"/>
                    <a:pt x="0" y="85830"/>
                  </a:cubicBezTo>
                  <a:cubicBezTo>
                    <a:pt x="0" y="108605"/>
                    <a:pt x="9047" y="130491"/>
                    <a:pt x="25152" y="146595"/>
                  </a:cubicBezTo>
                  <a:lnTo>
                    <a:pt x="42862" y="164306"/>
                  </a:lnTo>
                  <a:close/>
                  <a:moveTo>
                    <a:pt x="71438" y="141074"/>
                  </a:moveTo>
                  <a:lnTo>
                    <a:pt x="71438" y="85725"/>
                  </a:lnTo>
                  <a:lnTo>
                    <a:pt x="100012" y="85725"/>
                  </a:lnTo>
                  <a:lnTo>
                    <a:pt x="100012" y="141074"/>
                  </a:lnTo>
                  <a:cubicBezTo>
                    <a:pt x="124661" y="134730"/>
                    <a:pt x="142875" y="112355"/>
                    <a:pt x="142875" y="85725"/>
                  </a:cubicBezTo>
                  <a:cubicBezTo>
                    <a:pt x="142875" y="54162"/>
                    <a:pt x="117288" y="28575"/>
                    <a:pt x="85725" y="28575"/>
                  </a:cubicBezTo>
                  <a:cubicBezTo>
                    <a:pt x="54162" y="28575"/>
                    <a:pt x="28575" y="54162"/>
                    <a:pt x="28575" y="85725"/>
                  </a:cubicBezTo>
                  <a:cubicBezTo>
                    <a:pt x="28575" y="112355"/>
                    <a:pt x="46788" y="134730"/>
                    <a:pt x="71438" y="141074"/>
                  </a:cubicBezTo>
                  <a:close/>
                </a:path>
              </a:pathLst>
            </a:custGeom>
            <a:solidFill>
              <a:srgbClr val="E8B87D"/>
            </a:solidFill>
            <a:ln>
              <a:noFill/>
            </a:ln>
          </p:spPr>
        </p:sp>
        <p:sp>
          <p:nvSpPr>
            <p:cNvPr id="43" name="TextBox 43"/>
            <p:cNvSpPr txBox="1"/>
            <p:nvPr/>
          </p:nvSpPr>
          <p:spPr>
            <a:xfrm>
              <a:off x="899160" y="5890260"/>
              <a:ext cx="1107015" cy="243840"/>
            </a:xfrm>
            <a:prstGeom prst="rect">
              <a:avLst/>
            </a:prstGeom>
            <a:noFill/>
            <a:ln>
              <a:noFill/>
            </a:ln>
          </p:spPr>
          <p:txBody>
            <a:bodyPr wrap="none" lIns="0" tIns="0" rIns="0" bIns="0" anchor="t" anchorCtr="0">
              <a:spAutoFit/>
            </a:bodyPr>
            <a:lstStyle/>
            <a:p>
              <a:pPr algn="l"/>
              <a:r>
                <a:rPr lang="zh-CN" sz="1200" b="1" dirty="0">
                  <a:solidFill>
                    <a:srgbClr val="E8B87D"/>
                  </a:solidFill>
                  <a:latin typeface="Arial"/>
                  <a:ea typeface="Microsoft YaHei"/>
                  <a:cs typeface="Arial"/>
                </a:rPr>
                <a:t>Key Insight:</a:t>
              </a:r>
            </a:p>
          </p:txBody>
        </p:sp>
        <p:sp>
          <p:nvSpPr>
            <p:cNvPr id="44" name="TextBox 44"/>
            <p:cNvSpPr txBox="1"/>
            <p:nvPr/>
          </p:nvSpPr>
          <p:spPr>
            <a:xfrm>
              <a:off x="2080260" y="5890260"/>
              <a:ext cx="7584186" cy="243840"/>
            </a:xfrm>
            <a:prstGeom prst="rect">
              <a:avLst/>
            </a:prstGeom>
            <a:noFill/>
            <a:ln>
              <a:noFill/>
            </a:ln>
          </p:spPr>
          <p:txBody>
            <a:bodyPr wrap="none" lIns="0" tIns="0" rIns="0" bIns="0" anchor="t" anchorCtr="0">
              <a:spAutoFit/>
            </a:bodyPr>
            <a:lstStyle/>
            <a:p>
              <a:pPr algn="l"/>
              <a:r>
                <a:rPr lang="zh-CN" sz="1200" dirty="0">
                  <a:solidFill>
                    <a:srgbClr val="9CA3AF"/>
                  </a:solidFill>
                  <a:latin typeface="Arial"/>
                  <a:ea typeface="Microsoft YaHei"/>
                  <a:cs typeface="Arial"/>
                </a:rPr>
                <a:t>All these variations are "agentic systems" — the spectrum matters more than the label.</a:t>
              </a:r>
            </a:p>
          </p:txBody>
        </p:sp>
      </p:grpSp>
      <p:sp>
        <p:nvSpPr>
          <p:cNvPr id="46" name="TextBox 46"/>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02</a:t>
            </a:r>
          </a:p>
        </p:txBody>
      </p:sp>
    </p:spTree>
  </p:cSld>
  <p:clrMapOvr>
    <a:masterClrMapping/>
  </p:clrMapOvr>
  <p:transition dur="40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476250"/>
            <a:ext cx="6477114" cy="514350"/>
            <a:chOff x="571500" y="476250"/>
            <a:chExt cx="6477114" cy="514350"/>
          </a:xfrm>
        </p:grpSpPr>
        <p:sp>
          <p:nvSpPr>
            <p:cNvPr id="3" name="Freeform 3"/>
            <p:cNvSpPr/>
            <p:nvPr/>
          </p:nvSpPr>
          <p:spPr>
            <a:xfrm>
              <a:off x="571500" y="476250"/>
              <a:ext cx="38100" cy="342900"/>
            </a:xfrm>
            <a:custGeom>
              <a:avLst/>
              <a:gdLst/>
              <a:ahLst/>
              <a:cxnLst/>
              <a:rect l="l" t="t" r="r" b="b"/>
              <a:pathLst>
                <a:path w="38100" h="342900">
                  <a:moveTo>
                    <a:pt x="19050" y="0"/>
                  </a:moveTo>
                  <a:lnTo>
                    <a:pt x="19050" y="0"/>
                  </a:lnTo>
                  <a:cubicBezTo>
                    <a:pt x="29571" y="0"/>
                    <a:pt x="38100" y="8529"/>
                    <a:pt x="38100" y="19050"/>
                  </a:cubicBezTo>
                  <a:lnTo>
                    <a:pt x="38100" y="323850"/>
                  </a:lnTo>
                  <a:cubicBezTo>
                    <a:pt x="38100" y="334371"/>
                    <a:pt x="29571" y="342900"/>
                    <a:pt x="19050" y="342900"/>
                  </a:cubicBezTo>
                  <a:lnTo>
                    <a:pt x="19050" y="342900"/>
                  </a:lnTo>
                  <a:cubicBezTo>
                    <a:pt x="8529" y="342900"/>
                    <a:pt x="0" y="334371"/>
                    <a:pt x="0" y="323850"/>
                  </a:cubicBezTo>
                  <a:lnTo>
                    <a:pt x="0" y="19050"/>
                  </a:lnTo>
                  <a:cubicBezTo>
                    <a:pt x="0" y="8529"/>
                    <a:pt x="8529" y="0"/>
                    <a:pt x="19050" y="0"/>
                  </a:cubicBezTo>
                  <a:close/>
                </a:path>
              </a:pathLst>
            </a:custGeom>
            <a:solidFill>
              <a:srgbClr val="D4845A"/>
            </a:solidFill>
            <a:ln>
              <a:noFill/>
            </a:ln>
          </p:spPr>
        </p:sp>
        <p:sp>
          <p:nvSpPr>
            <p:cNvPr id="4" name="TextBox 4"/>
            <p:cNvSpPr txBox="1"/>
            <p:nvPr/>
          </p:nvSpPr>
          <p:spPr>
            <a:xfrm>
              <a:off x="712470" y="502920"/>
              <a:ext cx="6336144" cy="487680"/>
            </a:xfrm>
            <a:prstGeom prst="rect">
              <a:avLst/>
            </a:prstGeom>
            <a:noFill/>
            <a:ln>
              <a:noFill/>
            </a:ln>
          </p:spPr>
          <p:txBody>
            <a:bodyPr wrap="none" lIns="0" tIns="0" rIns="0" bIns="0" anchor="t" anchorCtr="0">
              <a:spAutoFit/>
            </a:bodyPr>
            <a:lstStyle/>
            <a:p>
              <a:pPr algn="l"/>
              <a:r>
                <a:rPr lang="zh-CN" sz="2400" b="1" dirty="0">
                  <a:solidFill>
                    <a:srgbClr val="E8E8EC"/>
                  </a:solidFill>
                  <a:latin typeface="Arial"/>
                  <a:ea typeface="Microsoft YaHei"/>
                  <a:cs typeface="Arial"/>
                </a:rPr>
                <a:t>When (and When Not) to Use Agents</a:t>
              </a:r>
            </a:p>
          </p:txBody>
        </p:sp>
      </p:grpSp>
      <p:grpSp>
        <p:nvGrpSpPr>
          <p:cNvPr id="10" name="Group 10"/>
          <p:cNvGrpSpPr/>
          <p:nvPr/>
        </p:nvGrpSpPr>
        <p:grpSpPr>
          <a:xfrm>
            <a:off x="571500" y="1047750"/>
            <a:ext cx="11049000" cy="495300"/>
            <a:chOff x="571500" y="1047750"/>
            <a:chExt cx="11049000" cy="495300"/>
          </a:xfrm>
        </p:grpSpPr>
        <p:sp>
          <p:nvSpPr>
            <p:cNvPr id="6" name="Freeform 6"/>
            <p:cNvSpPr/>
            <p:nvPr/>
          </p:nvSpPr>
          <p:spPr>
            <a:xfrm>
              <a:off x="571500" y="1047750"/>
              <a:ext cx="11049000" cy="495300"/>
            </a:xfrm>
            <a:custGeom>
              <a:avLst/>
              <a:gdLst/>
              <a:ahLst/>
              <a:cxnLst/>
              <a:rect l="l" t="t" r="r" b="b"/>
              <a:pathLst>
                <a:path w="11049000" h="495300">
                  <a:moveTo>
                    <a:pt x="95250" y="0"/>
                  </a:moveTo>
                  <a:lnTo>
                    <a:pt x="10953750" y="0"/>
                  </a:lnTo>
                  <a:cubicBezTo>
                    <a:pt x="11006355" y="0"/>
                    <a:pt x="11049000" y="42645"/>
                    <a:pt x="11049000" y="95250"/>
                  </a:cubicBezTo>
                  <a:lnTo>
                    <a:pt x="11049000" y="400050"/>
                  </a:lnTo>
                  <a:cubicBezTo>
                    <a:pt x="11049000" y="452655"/>
                    <a:pt x="11006355" y="495300"/>
                    <a:pt x="10953750" y="495300"/>
                  </a:cubicBezTo>
                  <a:lnTo>
                    <a:pt x="95250" y="495300"/>
                  </a:lnTo>
                  <a:cubicBezTo>
                    <a:pt x="42645" y="495300"/>
                    <a:pt x="0" y="452655"/>
                    <a:pt x="0" y="400050"/>
                  </a:cubicBezTo>
                  <a:lnTo>
                    <a:pt x="0" y="95250"/>
                  </a:lnTo>
                  <a:cubicBezTo>
                    <a:pt x="0" y="42645"/>
                    <a:pt x="42645" y="0"/>
                    <a:pt x="95250" y="0"/>
                  </a:cubicBezTo>
                  <a:close/>
                </a:path>
              </a:pathLst>
            </a:custGeom>
            <a:solidFill>
              <a:srgbClr val="1A1D27"/>
            </a:solidFill>
            <a:ln w="9525">
              <a:solidFill>
                <a:srgbClr val="2D3348"/>
              </a:solidFill>
            </a:ln>
          </p:spPr>
        </p:sp>
        <p:sp>
          <p:nvSpPr>
            <p:cNvPr id="7" name="Freeform 7"/>
            <p:cNvSpPr/>
            <p:nvPr/>
          </p:nvSpPr>
          <p:spPr>
            <a:xfrm>
              <a:off x="795338" y="1162050"/>
              <a:ext cx="200025" cy="266700"/>
            </a:xfrm>
            <a:custGeom>
              <a:avLst/>
              <a:gdLst/>
              <a:ahLst/>
              <a:cxnLst/>
              <a:rect l="l" t="t" r="r" b="b"/>
              <a:pathLst>
                <a:path w="200025" h="266700">
                  <a:moveTo>
                    <a:pt x="50006" y="191691"/>
                  </a:moveTo>
                  <a:lnTo>
                    <a:pt x="50006" y="241697"/>
                  </a:lnTo>
                  <a:lnTo>
                    <a:pt x="75009" y="266700"/>
                  </a:lnTo>
                  <a:lnTo>
                    <a:pt x="125016" y="266700"/>
                  </a:lnTo>
                  <a:lnTo>
                    <a:pt x="150019" y="241697"/>
                  </a:lnTo>
                  <a:lnTo>
                    <a:pt x="150019" y="191691"/>
                  </a:lnTo>
                  <a:lnTo>
                    <a:pt x="170681" y="171028"/>
                  </a:lnTo>
                  <a:cubicBezTo>
                    <a:pt x="189470" y="152240"/>
                    <a:pt x="200025" y="126706"/>
                    <a:pt x="200025" y="100135"/>
                  </a:cubicBezTo>
                  <a:cubicBezTo>
                    <a:pt x="200025" y="44900"/>
                    <a:pt x="155248" y="0"/>
                    <a:pt x="100012" y="0"/>
                  </a:cubicBezTo>
                  <a:cubicBezTo>
                    <a:pt x="44777" y="0"/>
                    <a:pt x="0" y="44900"/>
                    <a:pt x="0" y="100135"/>
                  </a:cubicBezTo>
                  <a:cubicBezTo>
                    <a:pt x="0" y="126706"/>
                    <a:pt x="10555" y="152240"/>
                    <a:pt x="29344" y="171028"/>
                  </a:cubicBezTo>
                  <a:lnTo>
                    <a:pt x="50006" y="191691"/>
                  </a:lnTo>
                  <a:close/>
                  <a:moveTo>
                    <a:pt x="83344" y="164587"/>
                  </a:moveTo>
                  <a:lnTo>
                    <a:pt x="83344" y="100012"/>
                  </a:lnTo>
                  <a:lnTo>
                    <a:pt x="116681" y="100012"/>
                  </a:lnTo>
                  <a:lnTo>
                    <a:pt x="116681" y="164587"/>
                  </a:lnTo>
                  <a:cubicBezTo>
                    <a:pt x="145438" y="157185"/>
                    <a:pt x="166688" y="131080"/>
                    <a:pt x="166688" y="100012"/>
                  </a:cubicBezTo>
                  <a:cubicBezTo>
                    <a:pt x="166688" y="63189"/>
                    <a:pt x="136835" y="33338"/>
                    <a:pt x="100012" y="33338"/>
                  </a:cubicBezTo>
                  <a:cubicBezTo>
                    <a:pt x="63189" y="33338"/>
                    <a:pt x="33338" y="63189"/>
                    <a:pt x="33338" y="100012"/>
                  </a:cubicBezTo>
                  <a:cubicBezTo>
                    <a:pt x="33338" y="131080"/>
                    <a:pt x="54586" y="157185"/>
                    <a:pt x="83344" y="164587"/>
                  </a:cubicBezTo>
                  <a:close/>
                </a:path>
              </a:pathLst>
            </a:custGeom>
            <a:solidFill>
              <a:srgbClr val="E8B87D"/>
            </a:solidFill>
            <a:ln>
              <a:noFill/>
            </a:ln>
          </p:spPr>
        </p:sp>
        <p:sp>
          <p:nvSpPr>
            <p:cNvPr id="8" name="TextBox 8"/>
            <p:cNvSpPr txBox="1"/>
            <p:nvPr/>
          </p:nvSpPr>
          <p:spPr>
            <a:xfrm>
              <a:off x="1108710" y="1232535"/>
              <a:ext cx="1364647" cy="243840"/>
            </a:xfrm>
            <a:prstGeom prst="rect">
              <a:avLst/>
            </a:prstGeom>
            <a:noFill/>
            <a:ln>
              <a:noFill/>
            </a:ln>
          </p:spPr>
          <p:txBody>
            <a:bodyPr wrap="none" lIns="0" tIns="0" rIns="0" bIns="0" anchor="t" anchorCtr="0">
              <a:spAutoFit/>
            </a:bodyPr>
            <a:lstStyle/>
            <a:p>
              <a:pPr algn="l"/>
              <a:r>
                <a:rPr lang="zh-CN" sz="1200" b="1" dirty="0">
                  <a:solidFill>
                    <a:srgbClr val="E8B87D"/>
                  </a:solidFill>
                  <a:latin typeface="Arial"/>
                  <a:ea typeface="Microsoft YaHei"/>
                  <a:cs typeface="Arial"/>
                </a:rPr>
                <a:t>Core Principle:</a:t>
              </a:r>
            </a:p>
          </p:txBody>
        </p:sp>
        <p:sp>
          <p:nvSpPr>
            <p:cNvPr id="9" name="TextBox 9"/>
            <p:cNvSpPr txBox="1"/>
            <p:nvPr/>
          </p:nvSpPr>
          <p:spPr>
            <a:xfrm>
              <a:off x="2556510" y="1232535"/>
              <a:ext cx="6734175"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Find the simplest solution possible, and only increase complexity when needed.</a:t>
              </a:r>
            </a:p>
          </p:txBody>
        </p:sp>
      </p:grpSp>
      <p:grpSp>
        <p:nvGrpSpPr>
          <p:cNvPr id="25" name="Group 25"/>
          <p:cNvGrpSpPr/>
          <p:nvPr/>
        </p:nvGrpSpPr>
        <p:grpSpPr>
          <a:xfrm>
            <a:off x="571500" y="1762125"/>
            <a:ext cx="3429000" cy="2714625"/>
            <a:chOff x="571500" y="1762125"/>
            <a:chExt cx="3429000" cy="2714625"/>
          </a:xfrm>
        </p:grpSpPr>
        <p:sp>
          <p:nvSpPr>
            <p:cNvPr id="11" name="Freeform 11"/>
            <p:cNvSpPr/>
            <p:nvPr/>
          </p:nvSpPr>
          <p:spPr>
            <a:xfrm>
              <a:off x="571500" y="1762125"/>
              <a:ext cx="3429000" cy="2714625"/>
            </a:xfrm>
            <a:custGeom>
              <a:avLst/>
              <a:gdLst/>
              <a:ahLst/>
              <a:cxnLst/>
              <a:rect l="l" t="t" r="r" b="b"/>
              <a:pathLst>
                <a:path w="3429000" h="2714625">
                  <a:moveTo>
                    <a:pt x="114300" y="0"/>
                  </a:moveTo>
                  <a:lnTo>
                    <a:pt x="3314700" y="0"/>
                  </a:lnTo>
                  <a:cubicBezTo>
                    <a:pt x="3377826" y="0"/>
                    <a:pt x="3429000" y="51174"/>
                    <a:pt x="3429000" y="114300"/>
                  </a:cubicBezTo>
                  <a:lnTo>
                    <a:pt x="3429000" y="2600325"/>
                  </a:lnTo>
                  <a:cubicBezTo>
                    <a:pt x="3429000" y="2663451"/>
                    <a:pt x="3377826" y="2714625"/>
                    <a:pt x="3314700" y="2714625"/>
                  </a:cubicBezTo>
                  <a:lnTo>
                    <a:pt x="114300" y="2714625"/>
                  </a:lnTo>
                  <a:cubicBezTo>
                    <a:pt x="51174" y="2714625"/>
                    <a:pt x="0" y="2663451"/>
                    <a:pt x="0" y="260032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12" name="Freeform 12"/>
            <p:cNvSpPr/>
            <p:nvPr/>
          </p:nvSpPr>
          <p:spPr>
            <a:xfrm>
              <a:off x="571500" y="1762125"/>
              <a:ext cx="3429000" cy="57150"/>
            </a:xfrm>
            <a:custGeom>
              <a:avLst/>
              <a:gdLst/>
              <a:ahLst/>
              <a:cxnLst/>
              <a:rect l="l" t="t" r="r" b="b"/>
              <a:pathLst>
                <a:path w="3429000" h="57150">
                  <a:moveTo>
                    <a:pt x="28575" y="0"/>
                  </a:moveTo>
                  <a:lnTo>
                    <a:pt x="3400425" y="0"/>
                  </a:lnTo>
                  <a:cubicBezTo>
                    <a:pt x="3416207" y="0"/>
                    <a:pt x="3429000" y="12793"/>
                    <a:pt x="3429000" y="28575"/>
                  </a:cubicBezTo>
                  <a:lnTo>
                    <a:pt x="3429000" y="28575"/>
                  </a:lnTo>
                  <a:cubicBezTo>
                    <a:pt x="3429000" y="44357"/>
                    <a:pt x="3416207" y="57150"/>
                    <a:pt x="3400425" y="57150"/>
                  </a:cubicBezTo>
                  <a:lnTo>
                    <a:pt x="28575" y="57150"/>
                  </a:lnTo>
                  <a:cubicBezTo>
                    <a:pt x="12793" y="57150"/>
                    <a:pt x="0" y="44357"/>
                    <a:pt x="0" y="28575"/>
                  </a:cubicBezTo>
                  <a:lnTo>
                    <a:pt x="0" y="28575"/>
                  </a:lnTo>
                  <a:cubicBezTo>
                    <a:pt x="0" y="12793"/>
                    <a:pt x="12793" y="0"/>
                    <a:pt x="28575" y="0"/>
                  </a:cubicBezTo>
                  <a:close/>
                </a:path>
              </a:pathLst>
            </a:custGeom>
            <a:solidFill>
              <a:srgbClr val="4ADE80"/>
            </a:solidFill>
            <a:ln>
              <a:noFill/>
            </a:ln>
          </p:spPr>
        </p:sp>
        <p:grpSp>
          <p:nvGrpSpPr>
            <p:cNvPr id="15" name="Group 15"/>
            <p:cNvGrpSpPr/>
            <p:nvPr/>
          </p:nvGrpSpPr>
          <p:grpSpPr>
            <a:xfrm>
              <a:off x="815201" y="2062980"/>
              <a:ext cx="270651" cy="242070"/>
              <a:chOff x="815201" y="2062980"/>
              <a:chExt cx="270651" cy="242070"/>
            </a:xfrm>
          </p:grpSpPr>
          <p:sp>
            <p:nvSpPr>
              <p:cNvPr id="13" name="Freeform 13"/>
              <p:cNvSpPr/>
              <p:nvPr/>
            </p:nvSpPr>
            <p:spPr>
              <a:xfrm>
                <a:off x="815201" y="2062980"/>
                <a:ext cx="135661" cy="217440"/>
              </a:xfrm>
              <a:custGeom>
                <a:avLst/>
                <a:gdLst/>
                <a:ahLst/>
                <a:cxnLst/>
                <a:rect l="l" t="t" r="r" b="b"/>
                <a:pathLst>
                  <a:path w="135661" h="217440">
                    <a:moveTo>
                      <a:pt x="0" y="190500"/>
                    </a:moveTo>
                    <a:lnTo>
                      <a:pt x="81780" y="108720"/>
                    </a:lnTo>
                    <a:lnTo>
                      <a:pt x="0" y="26941"/>
                    </a:lnTo>
                    <a:lnTo>
                      <a:pt x="26941" y="0"/>
                    </a:lnTo>
                    <a:lnTo>
                      <a:pt x="135661" y="108720"/>
                    </a:lnTo>
                    <a:lnTo>
                      <a:pt x="26941" y="217440"/>
                    </a:lnTo>
                    <a:lnTo>
                      <a:pt x="0" y="190500"/>
                    </a:lnTo>
                    <a:close/>
                  </a:path>
                </a:pathLst>
              </a:custGeom>
              <a:solidFill>
                <a:srgbClr val="4ADE80"/>
              </a:solidFill>
              <a:ln>
                <a:noFill/>
              </a:ln>
            </p:spPr>
          </p:sp>
          <p:sp>
            <p:nvSpPr>
              <p:cNvPr id="14" name="Freeform 14"/>
              <p:cNvSpPr/>
              <p:nvPr/>
            </p:nvSpPr>
            <p:spPr>
              <a:xfrm>
                <a:off x="933451" y="2266950"/>
                <a:ext cx="152401" cy="38100"/>
              </a:xfrm>
              <a:custGeom>
                <a:avLst/>
                <a:gdLst/>
                <a:ahLst/>
                <a:cxnLst/>
                <a:rect l="l" t="t" r="r" b="b"/>
                <a:pathLst>
                  <a:path w="152401" h="38100">
                    <a:moveTo>
                      <a:pt x="0" y="38100"/>
                    </a:moveTo>
                    <a:lnTo>
                      <a:pt x="152401" y="38100"/>
                    </a:lnTo>
                    <a:lnTo>
                      <a:pt x="152401" y="0"/>
                    </a:lnTo>
                    <a:lnTo>
                      <a:pt x="0" y="0"/>
                    </a:lnTo>
                    <a:lnTo>
                      <a:pt x="0" y="38100"/>
                    </a:lnTo>
                    <a:close/>
                  </a:path>
                </a:pathLst>
              </a:custGeom>
              <a:solidFill>
                <a:srgbClr val="4ADE80"/>
              </a:solidFill>
              <a:ln>
                <a:noFill/>
              </a:ln>
            </p:spPr>
          </p:sp>
        </p:grpSp>
        <p:sp>
          <p:nvSpPr>
            <p:cNvPr id="16" name="TextBox 16"/>
            <p:cNvSpPr txBox="1"/>
            <p:nvPr/>
          </p:nvSpPr>
          <p:spPr>
            <a:xfrm>
              <a:off x="1200150" y="2095500"/>
              <a:ext cx="1763316" cy="304800"/>
            </a:xfrm>
            <a:prstGeom prst="rect">
              <a:avLst/>
            </a:prstGeom>
            <a:noFill/>
            <a:ln>
              <a:noFill/>
            </a:ln>
          </p:spPr>
          <p:txBody>
            <a:bodyPr wrap="none" lIns="0" tIns="0" rIns="0" bIns="0" anchor="t" anchorCtr="0">
              <a:spAutoFit/>
            </a:bodyPr>
            <a:lstStyle/>
            <a:p>
              <a:pPr algn="l"/>
              <a:r>
                <a:rPr lang="zh-CN" sz="1500" b="1" dirty="0">
                  <a:solidFill>
                    <a:srgbClr val="E8E8EC"/>
                  </a:solidFill>
                  <a:latin typeface="Arial"/>
                  <a:ea typeface="Microsoft YaHei"/>
                  <a:cs typeface="Arial"/>
                </a:rPr>
                <a:t>Single LLM Calls</a:t>
              </a:r>
            </a:p>
          </p:txBody>
        </p:sp>
        <p:sp>
          <p:nvSpPr>
            <p:cNvPr id="17" name="TextBox 17"/>
            <p:cNvSpPr txBox="1"/>
            <p:nvPr/>
          </p:nvSpPr>
          <p:spPr>
            <a:xfrm>
              <a:off x="786765" y="2458402"/>
              <a:ext cx="872026" cy="213360"/>
            </a:xfrm>
            <a:prstGeom prst="rect">
              <a:avLst/>
            </a:prstGeom>
            <a:noFill/>
            <a:ln>
              <a:noFill/>
            </a:ln>
          </p:spPr>
          <p:txBody>
            <a:bodyPr wrap="none" lIns="0" tIns="0" rIns="0" bIns="0" anchor="t" anchorCtr="0">
              <a:spAutoFit/>
            </a:bodyPr>
            <a:lstStyle/>
            <a:p>
              <a:pPr algn="l"/>
              <a:r>
                <a:rPr lang="zh-CN" sz="1050" b="1" dirty="0">
                  <a:solidFill>
                    <a:srgbClr val="4ADE80"/>
                  </a:solidFill>
                  <a:latin typeface="Arial"/>
                  <a:ea typeface="Microsoft YaHei"/>
                  <a:cs typeface="Arial"/>
                </a:rPr>
                <a:t>START HERE</a:t>
              </a:r>
            </a:p>
          </p:txBody>
        </p:sp>
        <p:sp>
          <p:nvSpPr>
            <p:cNvPr id="18" name="Rectangle 18"/>
            <p:cNvSpPr/>
            <p:nvPr/>
          </p:nvSpPr>
          <p:spPr>
            <a:xfrm>
              <a:off x="800100" y="2762250"/>
              <a:ext cx="2971800" cy="9525"/>
            </a:xfrm>
            <a:prstGeom prst="rect">
              <a:avLst/>
            </a:prstGeom>
            <a:solidFill>
              <a:srgbClr val="2D3348">
                <a:alpha val="50000"/>
              </a:srgbClr>
            </a:solidFill>
            <a:ln>
              <a:noFill/>
            </a:ln>
          </p:spPr>
        </p:sp>
        <p:sp>
          <p:nvSpPr>
            <p:cNvPr id="19" name="TextBox 19"/>
            <p:cNvSpPr txBox="1"/>
            <p:nvPr/>
          </p:nvSpPr>
          <p:spPr>
            <a:xfrm>
              <a:off x="785812" y="2907506"/>
              <a:ext cx="2723198"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Optimized prompts with retrieval</a:t>
              </a:r>
            </a:p>
          </p:txBody>
        </p:sp>
        <p:sp>
          <p:nvSpPr>
            <p:cNvPr id="20" name="TextBox 20"/>
            <p:cNvSpPr txBox="1"/>
            <p:nvPr/>
          </p:nvSpPr>
          <p:spPr>
            <a:xfrm>
              <a:off x="785812" y="3117056"/>
              <a:ext cx="1975604"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and in-context examples</a:t>
              </a:r>
            </a:p>
          </p:txBody>
        </p:sp>
        <p:sp>
          <p:nvSpPr>
            <p:cNvPr id="21" name="TextBox 21"/>
            <p:cNvSpPr txBox="1"/>
            <p:nvPr/>
          </p:nvSpPr>
          <p:spPr>
            <a:xfrm>
              <a:off x="786765" y="3458528"/>
              <a:ext cx="1291828"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Lowest latency</a:t>
              </a:r>
            </a:p>
          </p:txBody>
        </p:sp>
        <p:sp>
          <p:nvSpPr>
            <p:cNvPr id="22" name="TextBox 22"/>
            <p:cNvSpPr txBox="1"/>
            <p:nvPr/>
          </p:nvSpPr>
          <p:spPr>
            <a:xfrm>
              <a:off x="786765" y="3677602"/>
              <a:ext cx="107713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Lowest cost</a:t>
              </a:r>
            </a:p>
          </p:txBody>
        </p:sp>
        <p:sp>
          <p:nvSpPr>
            <p:cNvPr id="23" name="TextBox 23"/>
            <p:cNvSpPr txBox="1"/>
            <p:nvPr/>
          </p:nvSpPr>
          <p:spPr>
            <a:xfrm>
              <a:off x="786765" y="3896678"/>
              <a:ext cx="202025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Sufficient for most apps</a:t>
              </a:r>
            </a:p>
          </p:txBody>
        </p:sp>
        <p:sp>
          <p:nvSpPr>
            <p:cNvPr id="24" name="TextBox 24"/>
            <p:cNvSpPr txBox="1"/>
            <p:nvPr/>
          </p:nvSpPr>
          <p:spPr>
            <a:xfrm>
              <a:off x="787718" y="4180999"/>
              <a:ext cx="1121235"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Complexity: ●○○</a:t>
              </a:r>
            </a:p>
          </p:txBody>
        </p:sp>
      </p:grpSp>
      <p:grpSp>
        <p:nvGrpSpPr>
          <p:cNvPr id="41" name="Group 41"/>
          <p:cNvGrpSpPr/>
          <p:nvPr/>
        </p:nvGrpSpPr>
        <p:grpSpPr>
          <a:xfrm>
            <a:off x="4286250" y="1762125"/>
            <a:ext cx="3429000" cy="2714625"/>
            <a:chOff x="4286250" y="1762125"/>
            <a:chExt cx="3429000" cy="2714625"/>
          </a:xfrm>
        </p:grpSpPr>
        <p:sp>
          <p:nvSpPr>
            <p:cNvPr id="26" name="Freeform 26"/>
            <p:cNvSpPr/>
            <p:nvPr/>
          </p:nvSpPr>
          <p:spPr>
            <a:xfrm>
              <a:off x="4286250" y="1762125"/>
              <a:ext cx="3429000" cy="2714625"/>
            </a:xfrm>
            <a:custGeom>
              <a:avLst/>
              <a:gdLst/>
              <a:ahLst/>
              <a:cxnLst/>
              <a:rect l="l" t="t" r="r" b="b"/>
              <a:pathLst>
                <a:path w="3429000" h="2714625">
                  <a:moveTo>
                    <a:pt x="114300" y="0"/>
                  </a:moveTo>
                  <a:lnTo>
                    <a:pt x="3314700" y="0"/>
                  </a:lnTo>
                  <a:cubicBezTo>
                    <a:pt x="3377826" y="0"/>
                    <a:pt x="3429000" y="51174"/>
                    <a:pt x="3429000" y="114300"/>
                  </a:cubicBezTo>
                  <a:lnTo>
                    <a:pt x="3429000" y="2600325"/>
                  </a:lnTo>
                  <a:cubicBezTo>
                    <a:pt x="3429000" y="2663451"/>
                    <a:pt x="3377826" y="2714625"/>
                    <a:pt x="3314700" y="2714625"/>
                  </a:cubicBezTo>
                  <a:lnTo>
                    <a:pt x="114300" y="2714625"/>
                  </a:lnTo>
                  <a:cubicBezTo>
                    <a:pt x="51174" y="2714625"/>
                    <a:pt x="0" y="2663451"/>
                    <a:pt x="0" y="260032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7" name="Freeform 27"/>
            <p:cNvSpPr/>
            <p:nvPr/>
          </p:nvSpPr>
          <p:spPr>
            <a:xfrm>
              <a:off x="4286250" y="1762125"/>
              <a:ext cx="3429000" cy="57150"/>
            </a:xfrm>
            <a:custGeom>
              <a:avLst/>
              <a:gdLst/>
              <a:ahLst/>
              <a:cxnLst/>
              <a:rect l="l" t="t" r="r" b="b"/>
              <a:pathLst>
                <a:path w="3429000" h="57150">
                  <a:moveTo>
                    <a:pt x="28575" y="0"/>
                  </a:moveTo>
                  <a:lnTo>
                    <a:pt x="3400425" y="0"/>
                  </a:lnTo>
                  <a:cubicBezTo>
                    <a:pt x="3416207" y="0"/>
                    <a:pt x="3429000" y="12793"/>
                    <a:pt x="3429000" y="28575"/>
                  </a:cubicBezTo>
                  <a:lnTo>
                    <a:pt x="3429000" y="28575"/>
                  </a:lnTo>
                  <a:cubicBezTo>
                    <a:pt x="3429000" y="44357"/>
                    <a:pt x="3416207" y="57150"/>
                    <a:pt x="3400425" y="57150"/>
                  </a:cubicBezTo>
                  <a:lnTo>
                    <a:pt x="28575" y="57150"/>
                  </a:lnTo>
                  <a:cubicBezTo>
                    <a:pt x="12793" y="57150"/>
                    <a:pt x="0" y="44357"/>
                    <a:pt x="0" y="28575"/>
                  </a:cubicBezTo>
                  <a:lnTo>
                    <a:pt x="0" y="28575"/>
                  </a:lnTo>
                  <a:cubicBezTo>
                    <a:pt x="0" y="12793"/>
                    <a:pt x="12793" y="0"/>
                    <a:pt x="28575" y="0"/>
                  </a:cubicBezTo>
                  <a:close/>
                </a:path>
              </a:pathLst>
            </a:custGeom>
            <a:solidFill>
              <a:srgbClr val="5B9BD5"/>
            </a:solidFill>
            <a:ln>
              <a:noFill/>
            </a:ln>
          </p:spPr>
        </p:sp>
        <p:grpSp>
          <p:nvGrpSpPr>
            <p:cNvPr id="31" name="Group 31"/>
            <p:cNvGrpSpPr/>
            <p:nvPr/>
          </p:nvGrpSpPr>
          <p:grpSpPr>
            <a:xfrm>
              <a:off x="4514850" y="2035656"/>
              <a:ext cx="304800" cy="272088"/>
              <a:chOff x="4514850" y="2035656"/>
              <a:chExt cx="304800" cy="272088"/>
            </a:xfrm>
          </p:grpSpPr>
          <p:sp>
            <p:nvSpPr>
              <p:cNvPr id="28" name="Freeform 28"/>
              <p:cNvSpPr/>
              <p:nvPr/>
            </p:nvSpPr>
            <p:spPr>
              <a:xfrm>
                <a:off x="4629341" y="2035656"/>
                <a:ext cx="75817" cy="272088"/>
              </a:xfrm>
              <a:custGeom>
                <a:avLst/>
                <a:gdLst/>
                <a:ahLst/>
                <a:cxnLst/>
                <a:rect l="l" t="t" r="r" b="b"/>
                <a:pathLst>
                  <a:path w="75817" h="272088">
                    <a:moveTo>
                      <a:pt x="38100" y="0"/>
                    </a:moveTo>
                    <a:lnTo>
                      <a:pt x="0" y="266700"/>
                    </a:lnTo>
                    <a:lnTo>
                      <a:pt x="37717" y="272088"/>
                    </a:lnTo>
                    <a:lnTo>
                      <a:pt x="75817" y="5388"/>
                    </a:lnTo>
                    <a:lnTo>
                      <a:pt x="38100" y="0"/>
                    </a:lnTo>
                    <a:close/>
                  </a:path>
                </a:pathLst>
              </a:custGeom>
              <a:solidFill>
                <a:srgbClr val="5B9BD5"/>
              </a:solidFill>
              <a:ln>
                <a:noFill/>
              </a:ln>
            </p:spPr>
          </p:sp>
          <p:sp>
            <p:nvSpPr>
              <p:cNvPr id="29" name="Freeform 29"/>
              <p:cNvSpPr/>
              <p:nvPr/>
            </p:nvSpPr>
            <p:spPr>
              <a:xfrm>
                <a:off x="4726034" y="2105025"/>
                <a:ext cx="93616" cy="133350"/>
              </a:xfrm>
              <a:custGeom>
                <a:avLst/>
                <a:gdLst/>
                <a:ahLst/>
                <a:cxnLst/>
                <a:rect l="l" t="t" r="r" b="b"/>
                <a:pathLst>
                  <a:path w="93616" h="133350">
                    <a:moveTo>
                      <a:pt x="26941" y="133350"/>
                    </a:moveTo>
                    <a:lnTo>
                      <a:pt x="0" y="106409"/>
                    </a:lnTo>
                    <a:lnTo>
                      <a:pt x="39734" y="66675"/>
                    </a:lnTo>
                    <a:lnTo>
                      <a:pt x="0" y="26941"/>
                    </a:lnTo>
                    <a:lnTo>
                      <a:pt x="26941" y="0"/>
                    </a:lnTo>
                    <a:lnTo>
                      <a:pt x="93616" y="66675"/>
                    </a:lnTo>
                    <a:lnTo>
                      <a:pt x="26941" y="133350"/>
                    </a:lnTo>
                    <a:close/>
                  </a:path>
                </a:pathLst>
              </a:custGeom>
              <a:solidFill>
                <a:srgbClr val="5B9BD5"/>
              </a:solidFill>
              <a:ln>
                <a:noFill/>
              </a:ln>
            </p:spPr>
          </p:sp>
          <p:sp>
            <p:nvSpPr>
              <p:cNvPr id="30" name="Freeform 30"/>
              <p:cNvSpPr/>
              <p:nvPr/>
            </p:nvSpPr>
            <p:spPr>
              <a:xfrm>
                <a:off x="4514850" y="2105025"/>
                <a:ext cx="93616" cy="133350"/>
              </a:xfrm>
              <a:custGeom>
                <a:avLst/>
                <a:gdLst/>
                <a:ahLst/>
                <a:cxnLst/>
                <a:rect l="l" t="t" r="r" b="b"/>
                <a:pathLst>
                  <a:path w="93616" h="133350">
                    <a:moveTo>
                      <a:pt x="53882" y="66675"/>
                    </a:moveTo>
                    <a:lnTo>
                      <a:pt x="93616" y="106409"/>
                    </a:lnTo>
                    <a:lnTo>
                      <a:pt x="66675" y="133350"/>
                    </a:lnTo>
                    <a:lnTo>
                      <a:pt x="0" y="66675"/>
                    </a:lnTo>
                    <a:lnTo>
                      <a:pt x="66675" y="0"/>
                    </a:lnTo>
                    <a:lnTo>
                      <a:pt x="93616" y="26941"/>
                    </a:lnTo>
                    <a:lnTo>
                      <a:pt x="53882" y="66675"/>
                    </a:lnTo>
                    <a:close/>
                  </a:path>
                </a:pathLst>
              </a:custGeom>
              <a:solidFill>
                <a:srgbClr val="5B9BD5"/>
              </a:solidFill>
              <a:ln>
                <a:noFill/>
              </a:ln>
            </p:spPr>
          </p:sp>
        </p:grpSp>
        <p:sp>
          <p:nvSpPr>
            <p:cNvPr id="32" name="TextBox 32"/>
            <p:cNvSpPr txBox="1"/>
            <p:nvPr/>
          </p:nvSpPr>
          <p:spPr>
            <a:xfrm>
              <a:off x="4914900" y="2095500"/>
              <a:ext cx="1211247" cy="304800"/>
            </a:xfrm>
            <a:prstGeom prst="rect">
              <a:avLst/>
            </a:prstGeom>
            <a:noFill/>
            <a:ln>
              <a:noFill/>
            </a:ln>
          </p:spPr>
          <p:txBody>
            <a:bodyPr wrap="none" lIns="0" tIns="0" rIns="0" bIns="0" anchor="t" anchorCtr="0">
              <a:spAutoFit/>
            </a:bodyPr>
            <a:lstStyle/>
            <a:p>
              <a:pPr algn="l"/>
              <a:r>
                <a:rPr lang="zh-CN" sz="1500" b="1" dirty="0">
                  <a:solidFill>
                    <a:srgbClr val="E8E8EC"/>
                  </a:solidFill>
                  <a:latin typeface="Arial"/>
                  <a:ea typeface="Microsoft YaHei"/>
                  <a:cs typeface="Arial"/>
                </a:rPr>
                <a:t>Workflows</a:t>
              </a:r>
            </a:p>
          </p:txBody>
        </p:sp>
        <p:sp>
          <p:nvSpPr>
            <p:cNvPr id="33" name="TextBox 33"/>
            <p:cNvSpPr txBox="1"/>
            <p:nvPr/>
          </p:nvSpPr>
          <p:spPr>
            <a:xfrm>
              <a:off x="4501515" y="2458402"/>
              <a:ext cx="2900879" cy="213360"/>
            </a:xfrm>
            <a:prstGeom prst="rect">
              <a:avLst/>
            </a:prstGeom>
            <a:noFill/>
            <a:ln>
              <a:noFill/>
            </a:ln>
          </p:spPr>
          <p:txBody>
            <a:bodyPr wrap="none" lIns="0" tIns="0" rIns="0" bIns="0" anchor="t" anchorCtr="0">
              <a:spAutoFit/>
            </a:bodyPr>
            <a:lstStyle/>
            <a:p>
              <a:pPr algn="l"/>
              <a:r>
                <a:rPr lang="zh-CN" sz="1050" b="1" dirty="0">
                  <a:solidFill>
                    <a:srgbClr val="5B9BD5"/>
                  </a:solidFill>
                  <a:latin typeface="Arial"/>
                  <a:ea typeface="Microsoft YaHei"/>
                  <a:cs typeface="Arial"/>
                </a:rPr>
                <a:t>WHEN MORE COMPLEXITY IS WARRANTED</a:t>
              </a:r>
            </a:p>
          </p:txBody>
        </p:sp>
        <p:sp>
          <p:nvSpPr>
            <p:cNvPr id="34" name="Rectangle 34"/>
            <p:cNvSpPr/>
            <p:nvPr/>
          </p:nvSpPr>
          <p:spPr>
            <a:xfrm>
              <a:off x="4514850" y="2762250"/>
              <a:ext cx="2971800" cy="9525"/>
            </a:xfrm>
            <a:prstGeom prst="rect">
              <a:avLst/>
            </a:prstGeom>
            <a:solidFill>
              <a:srgbClr val="2D3348">
                <a:alpha val="50000"/>
              </a:srgbClr>
            </a:solidFill>
            <a:ln>
              <a:noFill/>
            </a:ln>
          </p:spPr>
        </p:sp>
        <p:sp>
          <p:nvSpPr>
            <p:cNvPr id="35" name="TextBox 35"/>
            <p:cNvSpPr txBox="1"/>
            <p:nvPr/>
          </p:nvSpPr>
          <p:spPr>
            <a:xfrm>
              <a:off x="4500562" y="2907506"/>
              <a:ext cx="2156341"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LLMs + tools orchestrated</a:t>
              </a:r>
            </a:p>
          </p:txBody>
        </p:sp>
        <p:sp>
          <p:nvSpPr>
            <p:cNvPr id="36" name="TextBox 36"/>
            <p:cNvSpPr txBox="1"/>
            <p:nvPr/>
          </p:nvSpPr>
          <p:spPr>
            <a:xfrm>
              <a:off x="4500562" y="3117056"/>
              <a:ext cx="2484953"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through predefined code paths</a:t>
              </a:r>
            </a:p>
          </p:txBody>
        </p:sp>
        <p:sp>
          <p:nvSpPr>
            <p:cNvPr id="37" name="TextBox 37"/>
            <p:cNvSpPr txBox="1"/>
            <p:nvPr/>
          </p:nvSpPr>
          <p:spPr>
            <a:xfrm>
              <a:off x="4501515" y="3458528"/>
              <a:ext cx="1184481"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Predictability</a:t>
              </a:r>
            </a:p>
          </p:txBody>
        </p:sp>
        <p:sp>
          <p:nvSpPr>
            <p:cNvPr id="38" name="TextBox 38"/>
            <p:cNvSpPr txBox="1"/>
            <p:nvPr/>
          </p:nvSpPr>
          <p:spPr>
            <a:xfrm>
              <a:off x="4501515" y="3677602"/>
              <a:ext cx="1046464"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Consistency</a:t>
              </a:r>
            </a:p>
          </p:txBody>
        </p:sp>
        <p:sp>
          <p:nvSpPr>
            <p:cNvPr id="39" name="TextBox 39"/>
            <p:cNvSpPr txBox="1"/>
            <p:nvPr/>
          </p:nvSpPr>
          <p:spPr>
            <a:xfrm>
              <a:off x="4501515" y="3896678"/>
              <a:ext cx="1552527"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Well-defined tasks</a:t>
              </a:r>
            </a:p>
          </p:txBody>
        </p:sp>
        <p:sp>
          <p:nvSpPr>
            <p:cNvPr id="40" name="TextBox 40"/>
            <p:cNvSpPr txBox="1"/>
            <p:nvPr/>
          </p:nvSpPr>
          <p:spPr>
            <a:xfrm>
              <a:off x="4502468" y="4180999"/>
              <a:ext cx="1121235"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Complexity: ●●○</a:t>
              </a:r>
            </a:p>
          </p:txBody>
        </p:sp>
      </p:grpSp>
      <p:grpSp>
        <p:nvGrpSpPr>
          <p:cNvPr id="54" name="Group 54"/>
          <p:cNvGrpSpPr/>
          <p:nvPr/>
        </p:nvGrpSpPr>
        <p:grpSpPr>
          <a:xfrm>
            <a:off x="8001000" y="1762125"/>
            <a:ext cx="3619500" cy="2714625"/>
            <a:chOff x="8001000" y="1762125"/>
            <a:chExt cx="3619500" cy="2714625"/>
          </a:xfrm>
        </p:grpSpPr>
        <p:sp>
          <p:nvSpPr>
            <p:cNvPr id="42" name="Freeform 42"/>
            <p:cNvSpPr/>
            <p:nvPr/>
          </p:nvSpPr>
          <p:spPr>
            <a:xfrm>
              <a:off x="8001000" y="1762125"/>
              <a:ext cx="3619500" cy="2714625"/>
            </a:xfrm>
            <a:custGeom>
              <a:avLst/>
              <a:gdLst/>
              <a:ahLst/>
              <a:cxnLst/>
              <a:rect l="l" t="t" r="r" b="b"/>
              <a:pathLst>
                <a:path w="3619500" h="2714625">
                  <a:moveTo>
                    <a:pt x="114300" y="0"/>
                  </a:moveTo>
                  <a:lnTo>
                    <a:pt x="3505200" y="0"/>
                  </a:lnTo>
                  <a:cubicBezTo>
                    <a:pt x="3568326" y="0"/>
                    <a:pt x="3619500" y="51174"/>
                    <a:pt x="3619500" y="114300"/>
                  </a:cubicBezTo>
                  <a:lnTo>
                    <a:pt x="3619500" y="2600325"/>
                  </a:lnTo>
                  <a:cubicBezTo>
                    <a:pt x="3619500" y="2663451"/>
                    <a:pt x="3568326" y="2714625"/>
                    <a:pt x="3505200" y="2714625"/>
                  </a:cubicBezTo>
                  <a:lnTo>
                    <a:pt x="114300" y="2714625"/>
                  </a:lnTo>
                  <a:cubicBezTo>
                    <a:pt x="51174" y="2714625"/>
                    <a:pt x="0" y="2663451"/>
                    <a:pt x="0" y="260032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43" name="Freeform 43"/>
            <p:cNvSpPr/>
            <p:nvPr/>
          </p:nvSpPr>
          <p:spPr>
            <a:xfrm>
              <a:off x="8001000" y="1762125"/>
              <a:ext cx="3619500" cy="57150"/>
            </a:xfrm>
            <a:custGeom>
              <a:avLst/>
              <a:gdLst/>
              <a:ahLst/>
              <a:cxnLst/>
              <a:rect l="l" t="t" r="r" b="b"/>
              <a:pathLst>
                <a:path w="3619500" h="57150">
                  <a:moveTo>
                    <a:pt x="28575" y="0"/>
                  </a:moveTo>
                  <a:lnTo>
                    <a:pt x="3590925" y="0"/>
                  </a:lnTo>
                  <a:cubicBezTo>
                    <a:pt x="3606707" y="0"/>
                    <a:pt x="3619500" y="12793"/>
                    <a:pt x="3619500" y="28575"/>
                  </a:cubicBezTo>
                  <a:lnTo>
                    <a:pt x="3619500" y="28575"/>
                  </a:lnTo>
                  <a:cubicBezTo>
                    <a:pt x="3619500" y="44357"/>
                    <a:pt x="3606707" y="57150"/>
                    <a:pt x="3590925" y="57150"/>
                  </a:cubicBezTo>
                  <a:lnTo>
                    <a:pt x="28575" y="57150"/>
                  </a:lnTo>
                  <a:cubicBezTo>
                    <a:pt x="12793" y="57150"/>
                    <a:pt x="0" y="44357"/>
                    <a:pt x="0" y="28575"/>
                  </a:cubicBezTo>
                  <a:lnTo>
                    <a:pt x="0" y="28575"/>
                  </a:lnTo>
                  <a:cubicBezTo>
                    <a:pt x="0" y="12793"/>
                    <a:pt x="12793" y="0"/>
                    <a:pt x="28575" y="0"/>
                  </a:cubicBezTo>
                  <a:close/>
                </a:path>
              </a:pathLst>
            </a:custGeom>
            <a:solidFill>
              <a:srgbClr val="D4845A"/>
            </a:solidFill>
            <a:ln>
              <a:noFill/>
            </a:ln>
          </p:spPr>
        </p:sp>
        <p:sp>
          <p:nvSpPr>
            <p:cNvPr id="44" name="Freeform 44"/>
            <p:cNvSpPr/>
            <p:nvPr/>
          </p:nvSpPr>
          <p:spPr>
            <a:xfrm>
              <a:off x="8229600" y="2019300"/>
              <a:ext cx="304800" cy="285750"/>
            </a:xfrm>
            <a:custGeom>
              <a:avLst/>
              <a:gdLst/>
              <a:ahLst/>
              <a:cxnLst/>
              <a:rect l="l" t="t" r="r" b="b"/>
              <a:pathLst>
                <a:path w="304800" h="285750">
                  <a:moveTo>
                    <a:pt x="171450" y="0"/>
                  </a:moveTo>
                  <a:lnTo>
                    <a:pt x="171450" y="38100"/>
                  </a:lnTo>
                  <a:lnTo>
                    <a:pt x="247650" y="38100"/>
                  </a:lnTo>
                  <a:lnTo>
                    <a:pt x="304800" y="161925"/>
                  </a:lnTo>
                  <a:lnTo>
                    <a:pt x="247650" y="285750"/>
                  </a:lnTo>
                  <a:lnTo>
                    <a:pt x="57150" y="285750"/>
                  </a:lnTo>
                  <a:lnTo>
                    <a:pt x="0" y="161925"/>
                  </a:lnTo>
                  <a:lnTo>
                    <a:pt x="57150" y="38100"/>
                  </a:lnTo>
                  <a:lnTo>
                    <a:pt x="133350" y="38100"/>
                  </a:lnTo>
                  <a:lnTo>
                    <a:pt x="133350" y="0"/>
                  </a:lnTo>
                  <a:lnTo>
                    <a:pt x="171450" y="0"/>
                  </a:lnTo>
                  <a:close/>
                  <a:moveTo>
                    <a:pt x="87591" y="223617"/>
                  </a:moveTo>
                  <a:lnTo>
                    <a:pt x="152400" y="233587"/>
                  </a:lnTo>
                  <a:lnTo>
                    <a:pt x="217210" y="223617"/>
                  </a:lnTo>
                  <a:lnTo>
                    <a:pt x="211415" y="185959"/>
                  </a:lnTo>
                  <a:lnTo>
                    <a:pt x="152400" y="195038"/>
                  </a:lnTo>
                  <a:lnTo>
                    <a:pt x="93384" y="185959"/>
                  </a:lnTo>
                  <a:lnTo>
                    <a:pt x="87591" y="223617"/>
                  </a:lnTo>
                  <a:close/>
                  <a:moveTo>
                    <a:pt x="133350" y="128588"/>
                  </a:moveTo>
                  <a:cubicBezTo>
                    <a:pt x="133350" y="141739"/>
                    <a:pt x="122689" y="152400"/>
                    <a:pt x="109538" y="152400"/>
                  </a:cubicBezTo>
                  <a:cubicBezTo>
                    <a:pt x="96386" y="152400"/>
                    <a:pt x="85725" y="141739"/>
                    <a:pt x="85725" y="128588"/>
                  </a:cubicBezTo>
                  <a:cubicBezTo>
                    <a:pt x="85725" y="115436"/>
                    <a:pt x="96386" y="104775"/>
                    <a:pt x="109538" y="104775"/>
                  </a:cubicBezTo>
                  <a:cubicBezTo>
                    <a:pt x="122689" y="104775"/>
                    <a:pt x="133350" y="115436"/>
                    <a:pt x="133350" y="128588"/>
                  </a:cubicBezTo>
                  <a:close/>
                  <a:moveTo>
                    <a:pt x="195262" y="152400"/>
                  </a:moveTo>
                  <a:cubicBezTo>
                    <a:pt x="208415" y="152400"/>
                    <a:pt x="219075" y="141739"/>
                    <a:pt x="219075" y="128588"/>
                  </a:cubicBezTo>
                  <a:cubicBezTo>
                    <a:pt x="219075" y="115436"/>
                    <a:pt x="208415" y="104775"/>
                    <a:pt x="195262" y="104775"/>
                  </a:cubicBezTo>
                  <a:cubicBezTo>
                    <a:pt x="182111" y="104775"/>
                    <a:pt x="171450" y="115436"/>
                    <a:pt x="171450" y="128588"/>
                  </a:cubicBezTo>
                  <a:cubicBezTo>
                    <a:pt x="171450" y="141739"/>
                    <a:pt x="182111" y="152400"/>
                    <a:pt x="195262" y="152400"/>
                  </a:cubicBezTo>
                  <a:close/>
                </a:path>
              </a:pathLst>
            </a:custGeom>
            <a:solidFill>
              <a:srgbClr val="D4845A"/>
            </a:solidFill>
            <a:ln>
              <a:noFill/>
            </a:ln>
          </p:spPr>
        </p:sp>
        <p:sp>
          <p:nvSpPr>
            <p:cNvPr id="45" name="TextBox 45"/>
            <p:cNvSpPr txBox="1"/>
            <p:nvPr/>
          </p:nvSpPr>
          <p:spPr>
            <a:xfrm>
              <a:off x="8629650" y="2095500"/>
              <a:ext cx="797195" cy="304800"/>
            </a:xfrm>
            <a:prstGeom prst="rect">
              <a:avLst/>
            </a:prstGeom>
            <a:noFill/>
            <a:ln>
              <a:noFill/>
            </a:ln>
          </p:spPr>
          <p:txBody>
            <a:bodyPr wrap="none" lIns="0" tIns="0" rIns="0" bIns="0" anchor="t" anchorCtr="0">
              <a:spAutoFit/>
            </a:bodyPr>
            <a:lstStyle/>
            <a:p>
              <a:pPr algn="l"/>
              <a:r>
                <a:rPr lang="zh-CN" sz="1500" b="1" dirty="0">
                  <a:solidFill>
                    <a:srgbClr val="E8E8EC"/>
                  </a:solidFill>
                  <a:latin typeface="Arial"/>
                  <a:ea typeface="Microsoft YaHei"/>
                  <a:cs typeface="Arial"/>
                </a:rPr>
                <a:t>Agents</a:t>
              </a:r>
            </a:p>
          </p:txBody>
        </p:sp>
        <p:sp>
          <p:nvSpPr>
            <p:cNvPr id="46" name="TextBox 46"/>
            <p:cNvSpPr txBox="1"/>
            <p:nvPr/>
          </p:nvSpPr>
          <p:spPr>
            <a:xfrm>
              <a:off x="8216265" y="2458402"/>
              <a:ext cx="2079677" cy="213360"/>
            </a:xfrm>
            <a:prstGeom prst="rect">
              <a:avLst/>
            </a:prstGeom>
            <a:noFill/>
            <a:ln>
              <a:noFill/>
            </a:ln>
          </p:spPr>
          <p:txBody>
            <a:bodyPr wrap="none" lIns="0" tIns="0" rIns="0" bIns="0" anchor="t" anchorCtr="0">
              <a:spAutoFit/>
            </a:bodyPr>
            <a:lstStyle/>
            <a:p>
              <a:pPr algn="l"/>
              <a:r>
                <a:rPr lang="zh-CN" sz="1050" b="1" dirty="0">
                  <a:solidFill>
                    <a:srgbClr val="D4845A"/>
                  </a:solidFill>
                  <a:latin typeface="Arial"/>
                  <a:ea typeface="Microsoft YaHei"/>
                  <a:cs typeface="Arial"/>
                </a:rPr>
                <a:t>WHEN FLEXIBILITY IS NEEDED</a:t>
              </a:r>
            </a:p>
          </p:txBody>
        </p:sp>
        <p:sp>
          <p:nvSpPr>
            <p:cNvPr id="47" name="Rectangle 47"/>
            <p:cNvSpPr/>
            <p:nvPr/>
          </p:nvSpPr>
          <p:spPr>
            <a:xfrm>
              <a:off x="8229600" y="2762250"/>
              <a:ext cx="3162300" cy="9525"/>
            </a:xfrm>
            <a:prstGeom prst="rect">
              <a:avLst/>
            </a:prstGeom>
            <a:solidFill>
              <a:srgbClr val="2D3348">
                <a:alpha val="50000"/>
              </a:srgbClr>
            </a:solidFill>
            <a:ln>
              <a:noFill/>
            </a:ln>
          </p:spPr>
        </p:sp>
        <p:sp>
          <p:nvSpPr>
            <p:cNvPr id="48" name="TextBox 48"/>
            <p:cNvSpPr txBox="1"/>
            <p:nvPr/>
          </p:nvSpPr>
          <p:spPr>
            <a:xfrm>
              <a:off x="8215312" y="2907506"/>
              <a:ext cx="2386370"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LLMs dynamically direct their</a:t>
              </a:r>
            </a:p>
          </p:txBody>
        </p:sp>
        <p:sp>
          <p:nvSpPr>
            <p:cNvPr id="49" name="TextBox 49"/>
            <p:cNvSpPr txBox="1"/>
            <p:nvPr/>
          </p:nvSpPr>
          <p:spPr>
            <a:xfrm>
              <a:off x="8215312" y="3117056"/>
              <a:ext cx="2386370"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own processes and tool usage</a:t>
              </a:r>
            </a:p>
          </p:txBody>
        </p:sp>
        <p:sp>
          <p:nvSpPr>
            <p:cNvPr id="50" name="TextBox 50"/>
            <p:cNvSpPr txBox="1"/>
            <p:nvPr/>
          </p:nvSpPr>
          <p:spPr>
            <a:xfrm>
              <a:off x="8216265" y="3458528"/>
              <a:ext cx="153719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Flexibility at scale</a:t>
              </a:r>
            </a:p>
          </p:txBody>
        </p:sp>
        <p:sp>
          <p:nvSpPr>
            <p:cNvPr id="51" name="TextBox 51"/>
            <p:cNvSpPr txBox="1"/>
            <p:nvPr/>
          </p:nvSpPr>
          <p:spPr>
            <a:xfrm>
              <a:off x="8216265" y="3677602"/>
              <a:ext cx="185156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Model-driven decisions</a:t>
              </a:r>
            </a:p>
          </p:txBody>
        </p:sp>
        <p:sp>
          <p:nvSpPr>
            <p:cNvPr id="52" name="TextBox 52"/>
            <p:cNvSpPr txBox="1"/>
            <p:nvPr/>
          </p:nvSpPr>
          <p:spPr>
            <a:xfrm>
              <a:off x="8216265" y="3896678"/>
              <a:ext cx="1744218"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 Open-ended problems</a:t>
              </a:r>
            </a:p>
          </p:txBody>
        </p:sp>
        <p:sp>
          <p:nvSpPr>
            <p:cNvPr id="53" name="TextBox 53"/>
            <p:cNvSpPr txBox="1"/>
            <p:nvPr/>
          </p:nvSpPr>
          <p:spPr>
            <a:xfrm>
              <a:off x="8217218" y="4180999"/>
              <a:ext cx="1121235"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Complexity: ●●●</a:t>
              </a:r>
            </a:p>
          </p:txBody>
        </p:sp>
      </p:grpSp>
      <p:sp>
        <p:nvSpPr>
          <p:cNvPr id="55" name="Polygon 55"/>
          <p:cNvSpPr/>
          <p:nvPr/>
        </p:nvSpPr>
        <p:spPr>
          <a:xfrm>
            <a:off x="4038600" y="3028950"/>
            <a:ext cx="152400" cy="190500"/>
          </a:xfrm>
          <a:custGeom>
            <a:avLst/>
            <a:gdLst/>
            <a:ahLst/>
            <a:cxnLst/>
            <a:rect l="l" t="t" r="r" b="b"/>
            <a:pathLst>
              <a:path w="152400" h="190500">
                <a:moveTo>
                  <a:pt x="0" y="95250"/>
                </a:moveTo>
                <a:lnTo>
                  <a:pt x="152400" y="0"/>
                </a:lnTo>
                <a:lnTo>
                  <a:pt x="152400" y="190500"/>
                </a:lnTo>
                <a:close/>
              </a:path>
            </a:pathLst>
          </a:custGeom>
          <a:solidFill>
            <a:srgbClr val="2D3348"/>
          </a:solidFill>
          <a:ln>
            <a:noFill/>
          </a:ln>
        </p:spPr>
      </p:sp>
      <p:sp>
        <p:nvSpPr>
          <p:cNvPr id="56" name="Polygon 56"/>
          <p:cNvSpPr/>
          <p:nvPr/>
        </p:nvSpPr>
        <p:spPr>
          <a:xfrm>
            <a:off x="7753350" y="3028950"/>
            <a:ext cx="152400" cy="190500"/>
          </a:xfrm>
          <a:custGeom>
            <a:avLst/>
            <a:gdLst/>
            <a:ahLst/>
            <a:cxnLst/>
            <a:rect l="l" t="t" r="r" b="b"/>
            <a:pathLst>
              <a:path w="152400" h="190500">
                <a:moveTo>
                  <a:pt x="0" y="95250"/>
                </a:moveTo>
                <a:lnTo>
                  <a:pt x="152400" y="0"/>
                </a:lnTo>
                <a:lnTo>
                  <a:pt x="152400" y="190500"/>
                </a:lnTo>
                <a:close/>
              </a:path>
            </a:pathLst>
          </a:custGeom>
          <a:solidFill>
            <a:srgbClr val="2D3348"/>
          </a:solidFill>
          <a:ln>
            <a:noFill/>
          </a:ln>
        </p:spPr>
      </p:sp>
      <p:grpSp>
        <p:nvGrpSpPr>
          <p:cNvPr id="65" name="Group 65"/>
          <p:cNvGrpSpPr/>
          <p:nvPr/>
        </p:nvGrpSpPr>
        <p:grpSpPr>
          <a:xfrm>
            <a:off x="571500" y="4762500"/>
            <a:ext cx="11049000" cy="1333500"/>
            <a:chOff x="571500" y="4762500"/>
            <a:chExt cx="11049000" cy="1333500"/>
          </a:xfrm>
        </p:grpSpPr>
        <p:sp>
          <p:nvSpPr>
            <p:cNvPr id="57" name="Freeform 57"/>
            <p:cNvSpPr/>
            <p:nvPr/>
          </p:nvSpPr>
          <p:spPr>
            <a:xfrm>
              <a:off x="571500" y="4762500"/>
              <a:ext cx="11049000" cy="1333500"/>
            </a:xfrm>
            <a:custGeom>
              <a:avLst/>
              <a:gdLst/>
              <a:ahLst/>
              <a:cxnLst/>
              <a:rect l="l" t="t" r="r" b="b"/>
              <a:pathLst>
                <a:path w="11049000" h="1333500">
                  <a:moveTo>
                    <a:pt x="114300" y="0"/>
                  </a:moveTo>
                  <a:lnTo>
                    <a:pt x="10934700" y="0"/>
                  </a:lnTo>
                  <a:cubicBezTo>
                    <a:pt x="10997826" y="0"/>
                    <a:pt x="11049000" y="51174"/>
                    <a:pt x="11049000" y="114300"/>
                  </a:cubicBezTo>
                  <a:lnTo>
                    <a:pt x="11049000" y="1219200"/>
                  </a:lnTo>
                  <a:cubicBezTo>
                    <a:pt x="11049000" y="1282326"/>
                    <a:pt x="10997826" y="1333500"/>
                    <a:pt x="10934700" y="1333500"/>
                  </a:cubicBezTo>
                  <a:lnTo>
                    <a:pt x="114300" y="1333500"/>
                  </a:lnTo>
                  <a:cubicBezTo>
                    <a:pt x="51174" y="1333500"/>
                    <a:pt x="0" y="1282326"/>
                    <a:pt x="0" y="1219200"/>
                  </a:cubicBezTo>
                  <a:lnTo>
                    <a:pt x="0" y="114300"/>
                  </a:lnTo>
                  <a:cubicBezTo>
                    <a:pt x="0" y="51174"/>
                    <a:pt x="51174" y="0"/>
                    <a:pt x="114300" y="0"/>
                  </a:cubicBezTo>
                  <a:close/>
                </a:path>
              </a:pathLst>
            </a:custGeom>
            <a:solidFill>
              <a:srgbClr val="1A1D27"/>
            </a:solidFill>
            <a:ln w="9525">
              <a:solidFill>
                <a:srgbClr val="2D3348"/>
              </a:solidFill>
            </a:ln>
          </p:spPr>
        </p:sp>
        <p:grpSp>
          <p:nvGrpSpPr>
            <p:cNvPr id="60" name="Group 60"/>
            <p:cNvGrpSpPr/>
            <p:nvPr/>
          </p:nvGrpSpPr>
          <p:grpSpPr>
            <a:xfrm>
              <a:off x="800100" y="5007769"/>
              <a:ext cx="266700" cy="233362"/>
              <a:chOff x="800100" y="5007769"/>
              <a:chExt cx="266700" cy="233362"/>
            </a:xfrm>
          </p:grpSpPr>
          <p:sp>
            <p:nvSpPr>
              <p:cNvPr id="58" name="Freeform 58"/>
              <p:cNvSpPr/>
              <p:nvPr/>
            </p:nvSpPr>
            <p:spPr>
              <a:xfrm>
                <a:off x="800100" y="5007769"/>
                <a:ext cx="266700" cy="133350"/>
              </a:xfrm>
              <a:custGeom>
                <a:avLst/>
                <a:gdLst/>
                <a:ahLst/>
                <a:cxnLst/>
                <a:rect l="l" t="t" r="r" b="b"/>
                <a:pathLst>
                  <a:path w="266700" h="133350">
                    <a:moveTo>
                      <a:pt x="66675" y="0"/>
                    </a:moveTo>
                    <a:lnTo>
                      <a:pt x="200025" y="0"/>
                    </a:lnTo>
                    <a:lnTo>
                      <a:pt x="200025" y="66675"/>
                    </a:lnTo>
                    <a:lnTo>
                      <a:pt x="225028" y="66675"/>
                    </a:lnTo>
                    <a:lnTo>
                      <a:pt x="266700" y="108347"/>
                    </a:lnTo>
                    <a:lnTo>
                      <a:pt x="266700" y="133350"/>
                    </a:lnTo>
                    <a:lnTo>
                      <a:pt x="0" y="133350"/>
                    </a:lnTo>
                    <a:lnTo>
                      <a:pt x="0" y="108347"/>
                    </a:lnTo>
                    <a:lnTo>
                      <a:pt x="41672" y="66675"/>
                    </a:lnTo>
                    <a:lnTo>
                      <a:pt x="66675" y="66675"/>
                    </a:lnTo>
                    <a:lnTo>
                      <a:pt x="66675" y="0"/>
                    </a:lnTo>
                    <a:close/>
                    <a:moveTo>
                      <a:pt x="166688" y="33338"/>
                    </a:moveTo>
                    <a:lnTo>
                      <a:pt x="166688" y="66675"/>
                    </a:lnTo>
                    <a:lnTo>
                      <a:pt x="100012" y="66675"/>
                    </a:lnTo>
                    <a:lnTo>
                      <a:pt x="100012" y="33338"/>
                    </a:lnTo>
                    <a:lnTo>
                      <a:pt x="166688" y="33338"/>
                    </a:lnTo>
                    <a:close/>
                  </a:path>
                </a:pathLst>
              </a:custGeom>
              <a:solidFill>
                <a:srgbClr val="E8B87D"/>
              </a:solidFill>
              <a:ln>
                <a:noFill/>
              </a:ln>
            </p:spPr>
          </p:sp>
          <p:sp>
            <p:nvSpPr>
              <p:cNvPr id="59" name="Freeform 59"/>
              <p:cNvSpPr/>
              <p:nvPr/>
            </p:nvSpPr>
            <p:spPr>
              <a:xfrm>
                <a:off x="800100" y="5174456"/>
                <a:ext cx="266700" cy="66675"/>
              </a:xfrm>
              <a:custGeom>
                <a:avLst/>
                <a:gdLst/>
                <a:ahLst/>
                <a:cxnLst/>
                <a:rect l="l" t="t" r="r" b="b"/>
                <a:pathLst>
                  <a:path w="266700" h="66675">
                    <a:moveTo>
                      <a:pt x="0" y="0"/>
                    </a:moveTo>
                    <a:lnTo>
                      <a:pt x="0" y="66675"/>
                    </a:lnTo>
                    <a:lnTo>
                      <a:pt x="266700" y="66675"/>
                    </a:lnTo>
                    <a:lnTo>
                      <a:pt x="266700" y="0"/>
                    </a:lnTo>
                    <a:lnTo>
                      <a:pt x="0" y="0"/>
                    </a:lnTo>
                    <a:close/>
                  </a:path>
                </a:pathLst>
              </a:custGeom>
              <a:solidFill>
                <a:srgbClr val="E8B87D"/>
              </a:solidFill>
              <a:ln>
                <a:noFill/>
              </a:ln>
            </p:spPr>
          </p:sp>
        </p:grpSp>
        <p:sp>
          <p:nvSpPr>
            <p:cNvPr id="61" name="TextBox 61"/>
            <p:cNvSpPr txBox="1"/>
            <p:nvPr/>
          </p:nvSpPr>
          <p:spPr>
            <a:xfrm>
              <a:off x="1163955" y="5054918"/>
              <a:ext cx="1586984" cy="274320"/>
            </a:xfrm>
            <a:prstGeom prst="rect">
              <a:avLst/>
            </a:prstGeom>
            <a:noFill/>
            <a:ln>
              <a:noFill/>
            </a:ln>
          </p:spPr>
          <p:txBody>
            <a:bodyPr wrap="none" lIns="0" tIns="0" rIns="0" bIns="0" anchor="t" anchorCtr="0">
              <a:spAutoFit/>
            </a:bodyPr>
            <a:lstStyle/>
            <a:p>
              <a:pPr algn="l"/>
              <a:r>
                <a:rPr lang="zh-CN" sz="1350" b="1" dirty="0">
                  <a:solidFill>
                    <a:srgbClr val="E8B87D"/>
                  </a:solidFill>
                  <a:latin typeface="Arial"/>
                  <a:ea typeface="Microsoft YaHei"/>
                  <a:cs typeface="Arial"/>
                </a:rPr>
                <a:t>On Frameworks</a:t>
              </a:r>
            </a:p>
          </p:txBody>
        </p:sp>
        <p:sp>
          <p:nvSpPr>
            <p:cNvPr id="62" name="TextBox 62"/>
            <p:cNvSpPr txBox="1"/>
            <p:nvPr/>
          </p:nvSpPr>
          <p:spPr>
            <a:xfrm>
              <a:off x="784860" y="5394960"/>
              <a:ext cx="7838313"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Start by using LLM APIs directly — many patterns can be implemented in a few lines of code.</a:t>
              </a:r>
            </a:p>
          </p:txBody>
        </p:sp>
        <p:sp>
          <p:nvSpPr>
            <p:cNvPr id="63" name="TextBox 63"/>
            <p:cNvSpPr txBox="1"/>
            <p:nvPr/>
          </p:nvSpPr>
          <p:spPr>
            <a:xfrm>
              <a:off x="784860" y="5642610"/>
              <a:ext cx="6138291"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If you do use a framework, ensure you understand the underlying code.</a:t>
              </a:r>
            </a:p>
          </p:txBody>
        </p:sp>
        <p:sp>
          <p:nvSpPr>
            <p:cNvPr id="64" name="TextBox 64"/>
            <p:cNvSpPr txBox="1"/>
            <p:nvPr/>
          </p:nvSpPr>
          <p:spPr>
            <a:xfrm>
              <a:off x="786765" y="5830252"/>
              <a:ext cx="702721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Incorrect assumptions about what's under the hood are a common source of customer error.</a:t>
              </a:r>
            </a:p>
          </p:txBody>
        </p:sp>
      </p:grpSp>
      <p:sp>
        <p:nvSpPr>
          <p:cNvPr id="66" name="TextBox 66"/>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03</a:t>
            </a:r>
          </a:p>
        </p:txBody>
      </p:sp>
    </p:spTree>
  </p:cSld>
  <p:clrMapOvr>
    <a:masterClrMapping/>
  </p:clrMapOvr>
  <p:transition dur="40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sp>
        <p:nvSpPr>
          <p:cNvPr id="3" name="Rectangle 3"/>
          <p:cNvSpPr/>
          <p:nvPr/>
        </p:nvSpPr>
        <p:spPr>
          <a:xfrm>
            <a:off x="0" y="0"/>
            <a:ext cx="12192000" cy="6858000"/>
          </a:xfrm>
          <a:prstGeom prst="rect">
            <a:avLst/>
          </a:prstGeom>
          <a:gradFill>
            <a:gsLst>
              <a:gs pos="0">
                <a:srgbClr val="5B9BD5">
                  <a:alpha val="5000"/>
                </a:srgbClr>
              </a:gs>
              <a:gs pos="100000">
                <a:srgbClr val="5B9BD5">
                  <a:alpha val="0"/>
                </a:srgbClr>
              </a:gs>
            </a:gsLst>
            <a:path path="circle">
              <a:fillToRect l="50000" t="50000" r="50000" b="50000"/>
            </a:path>
          </a:gradFill>
          <a:ln>
            <a:noFill/>
          </a:ln>
        </p:spPr>
      </p:sp>
      <p:grpSp>
        <p:nvGrpSpPr>
          <p:cNvPr id="7" name="Group 7"/>
          <p:cNvGrpSpPr/>
          <p:nvPr/>
        </p:nvGrpSpPr>
        <p:grpSpPr>
          <a:xfrm>
            <a:off x="571500" y="476250"/>
            <a:ext cx="6293091" cy="666750"/>
            <a:chOff x="571500" y="476250"/>
            <a:chExt cx="6293091" cy="666750"/>
          </a:xfrm>
        </p:grpSpPr>
        <p:sp>
          <p:nvSpPr>
            <p:cNvPr id="4" name="Freeform 4"/>
            <p:cNvSpPr/>
            <p:nvPr/>
          </p:nvSpPr>
          <p:spPr>
            <a:xfrm>
              <a:off x="571500" y="476250"/>
              <a:ext cx="38100" cy="342900"/>
            </a:xfrm>
            <a:custGeom>
              <a:avLst/>
              <a:gdLst/>
              <a:ahLst/>
              <a:cxnLst/>
              <a:rect l="l" t="t" r="r" b="b"/>
              <a:pathLst>
                <a:path w="38100" h="342900">
                  <a:moveTo>
                    <a:pt x="19050" y="0"/>
                  </a:moveTo>
                  <a:lnTo>
                    <a:pt x="19050" y="0"/>
                  </a:lnTo>
                  <a:cubicBezTo>
                    <a:pt x="29571" y="0"/>
                    <a:pt x="38100" y="8529"/>
                    <a:pt x="38100" y="19050"/>
                  </a:cubicBezTo>
                  <a:lnTo>
                    <a:pt x="38100" y="323850"/>
                  </a:lnTo>
                  <a:cubicBezTo>
                    <a:pt x="38100" y="334371"/>
                    <a:pt x="29571" y="342900"/>
                    <a:pt x="19050" y="342900"/>
                  </a:cubicBezTo>
                  <a:lnTo>
                    <a:pt x="19050" y="342900"/>
                  </a:lnTo>
                  <a:cubicBezTo>
                    <a:pt x="8529" y="342900"/>
                    <a:pt x="0" y="334371"/>
                    <a:pt x="0" y="323850"/>
                  </a:cubicBezTo>
                  <a:lnTo>
                    <a:pt x="0" y="19050"/>
                  </a:lnTo>
                  <a:cubicBezTo>
                    <a:pt x="0" y="8529"/>
                    <a:pt x="8529" y="0"/>
                    <a:pt x="19050" y="0"/>
                  </a:cubicBezTo>
                  <a:close/>
                </a:path>
              </a:pathLst>
            </a:custGeom>
            <a:solidFill>
              <a:srgbClr val="D4845A"/>
            </a:solidFill>
            <a:ln>
              <a:noFill/>
            </a:ln>
          </p:spPr>
        </p:sp>
        <p:sp>
          <p:nvSpPr>
            <p:cNvPr id="5" name="TextBox 5"/>
            <p:cNvSpPr txBox="1"/>
            <p:nvPr/>
          </p:nvSpPr>
          <p:spPr>
            <a:xfrm>
              <a:off x="712470" y="502920"/>
              <a:ext cx="6152121" cy="487680"/>
            </a:xfrm>
            <a:prstGeom prst="rect">
              <a:avLst/>
            </a:prstGeom>
            <a:noFill/>
            <a:ln>
              <a:noFill/>
            </a:ln>
          </p:spPr>
          <p:txBody>
            <a:bodyPr wrap="none" lIns="0" tIns="0" rIns="0" bIns="0" anchor="t" anchorCtr="0">
              <a:spAutoFit/>
            </a:bodyPr>
            <a:lstStyle/>
            <a:p>
              <a:pPr algn="l"/>
              <a:r>
                <a:rPr lang="zh-CN" sz="2400" b="1" dirty="0">
                  <a:solidFill>
                    <a:srgbClr val="E8E8EC"/>
                  </a:solidFill>
                  <a:latin typeface="Arial"/>
                  <a:ea typeface="Microsoft YaHei"/>
                  <a:cs typeface="Arial"/>
                </a:rPr>
                <a:t>Building Block: The Augmented LLM</a:t>
              </a:r>
            </a:p>
          </p:txBody>
        </p:sp>
        <p:sp>
          <p:nvSpPr>
            <p:cNvPr id="6" name="TextBox 6"/>
            <p:cNvSpPr txBox="1"/>
            <p:nvPr/>
          </p:nvSpPr>
          <p:spPr>
            <a:xfrm>
              <a:off x="727710" y="899160"/>
              <a:ext cx="3781044" cy="243840"/>
            </a:xfrm>
            <a:prstGeom prst="rect">
              <a:avLst/>
            </a:prstGeom>
            <a:noFill/>
            <a:ln>
              <a:noFill/>
            </a:ln>
          </p:spPr>
          <p:txBody>
            <a:bodyPr wrap="none" lIns="0" tIns="0" rIns="0" bIns="0" anchor="t" anchorCtr="0">
              <a:spAutoFit/>
            </a:bodyPr>
            <a:lstStyle/>
            <a:p>
              <a:pPr algn="l"/>
              <a:r>
                <a:rPr lang="zh-CN" sz="1200" dirty="0">
                  <a:solidFill>
                    <a:srgbClr val="9CA3AF"/>
                  </a:solidFill>
                  <a:latin typeface="Arial"/>
                  <a:ea typeface="Microsoft YaHei"/>
                  <a:cs typeface="Arial"/>
                </a:rPr>
                <a:t>The foundational unit of all agentic systems</a:t>
              </a:r>
            </a:p>
          </p:txBody>
        </p:sp>
      </p:grpSp>
      <p:pic>
        <p:nvPicPr>
          <p:cNvPr id="8" name="Image 8"/>
          <p:cNvPicPr>
            <a:picLocks noChangeAspect="1"/>
          </p:cNvPicPr>
          <p:nvPr/>
        </p:nvPicPr>
        <p:blipFill>
          <a:blip r:embed="rId2"/>
          <a:stretch>
            <a:fillRect/>
          </a:stretch>
        </p:blipFill>
        <p:spPr>
          <a:xfrm>
            <a:off x="1333500" y="1288732"/>
            <a:ext cx="9525000" cy="3967162"/>
          </a:xfrm>
          <a:prstGeom prst="rect">
            <a:avLst/>
          </a:prstGeom>
        </p:spPr>
      </p:pic>
      <p:grpSp>
        <p:nvGrpSpPr>
          <p:cNvPr id="22" name="Group 22"/>
          <p:cNvGrpSpPr/>
          <p:nvPr/>
        </p:nvGrpSpPr>
        <p:grpSpPr>
          <a:xfrm>
            <a:off x="571500" y="5429250"/>
            <a:ext cx="11049000" cy="504825"/>
            <a:chOff x="571500" y="5429250"/>
            <a:chExt cx="11049000" cy="504825"/>
          </a:xfrm>
        </p:grpSpPr>
        <p:sp>
          <p:nvSpPr>
            <p:cNvPr id="9" name="Rectangle 9"/>
            <p:cNvSpPr/>
            <p:nvPr/>
          </p:nvSpPr>
          <p:spPr>
            <a:xfrm>
              <a:off x="571500" y="5429250"/>
              <a:ext cx="11049000" cy="9525"/>
            </a:xfrm>
            <a:prstGeom prst="rect">
              <a:avLst/>
            </a:prstGeom>
            <a:solidFill>
              <a:srgbClr val="2D3348">
                <a:alpha val="30000"/>
              </a:srgbClr>
            </a:solidFill>
            <a:ln>
              <a:noFill/>
            </a:ln>
          </p:spPr>
        </p:sp>
        <p:grpSp>
          <p:nvGrpSpPr>
            <p:cNvPr id="13" name="Group 13"/>
            <p:cNvGrpSpPr/>
            <p:nvPr/>
          </p:nvGrpSpPr>
          <p:grpSpPr>
            <a:xfrm>
              <a:off x="776288" y="5638800"/>
              <a:ext cx="200025" cy="228600"/>
              <a:chOff x="776288" y="5638800"/>
              <a:chExt cx="200025" cy="228600"/>
            </a:xfrm>
          </p:grpSpPr>
          <p:sp>
            <p:nvSpPr>
              <p:cNvPr id="10" name="Freeform 10"/>
              <p:cNvSpPr/>
              <p:nvPr/>
            </p:nvSpPr>
            <p:spPr>
              <a:xfrm>
                <a:off x="776288" y="5638800"/>
                <a:ext cx="200025" cy="114300"/>
              </a:xfrm>
              <a:custGeom>
                <a:avLst/>
                <a:gdLst/>
                <a:ahLst/>
                <a:cxnLst/>
                <a:rect l="l" t="t" r="r" b="b"/>
                <a:pathLst>
                  <a:path w="200025" h="114300">
                    <a:moveTo>
                      <a:pt x="0" y="71438"/>
                    </a:moveTo>
                    <a:lnTo>
                      <a:pt x="0" y="42862"/>
                    </a:lnTo>
                    <a:lnTo>
                      <a:pt x="100012" y="0"/>
                    </a:lnTo>
                    <a:lnTo>
                      <a:pt x="200025" y="42862"/>
                    </a:lnTo>
                    <a:lnTo>
                      <a:pt x="200025" y="71438"/>
                    </a:lnTo>
                    <a:lnTo>
                      <a:pt x="100012" y="114300"/>
                    </a:lnTo>
                    <a:lnTo>
                      <a:pt x="0" y="71438"/>
                    </a:lnTo>
                    <a:close/>
                  </a:path>
                </a:pathLst>
              </a:custGeom>
              <a:solidFill>
                <a:srgbClr val="D4845A"/>
              </a:solidFill>
              <a:ln>
                <a:noFill/>
              </a:ln>
            </p:spPr>
          </p:sp>
          <p:sp>
            <p:nvSpPr>
              <p:cNvPr id="11" name="Freeform 11"/>
              <p:cNvSpPr/>
              <p:nvPr/>
            </p:nvSpPr>
            <p:spPr>
              <a:xfrm>
                <a:off x="776288" y="5795962"/>
                <a:ext cx="200025" cy="71438"/>
              </a:xfrm>
              <a:custGeom>
                <a:avLst/>
                <a:gdLst/>
                <a:ahLst/>
                <a:cxnLst/>
                <a:rect l="l" t="t" r="r" b="b"/>
                <a:pathLst>
                  <a:path w="200025" h="71438">
                    <a:moveTo>
                      <a:pt x="100012" y="71438"/>
                    </a:moveTo>
                    <a:lnTo>
                      <a:pt x="0" y="28575"/>
                    </a:lnTo>
                    <a:lnTo>
                      <a:pt x="0" y="0"/>
                    </a:lnTo>
                    <a:lnTo>
                      <a:pt x="100012" y="42862"/>
                    </a:lnTo>
                    <a:lnTo>
                      <a:pt x="200025" y="0"/>
                    </a:lnTo>
                    <a:lnTo>
                      <a:pt x="200025" y="28575"/>
                    </a:lnTo>
                    <a:lnTo>
                      <a:pt x="100012" y="71438"/>
                    </a:lnTo>
                    <a:close/>
                  </a:path>
                </a:pathLst>
              </a:custGeom>
              <a:solidFill>
                <a:srgbClr val="D4845A"/>
              </a:solidFill>
              <a:ln>
                <a:noFill/>
              </a:ln>
            </p:spPr>
          </p:sp>
          <p:sp>
            <p:nvSpPr>
              <p:cNvPr id="12" name="Freeform 12"/>
              <p:cNvSpPr/>
              <p:nvPr/>
            </p:nvSpPr>
            <p:spPr>
              <a:xfrm>
                <a:off x="776288" y="5738812"/>
                <a:ext cx="200025" cy="71438"/>
              </a:xfrm>
              <a:custGeom>
                <a:avLst/>
                <a:gdLst/>
                <a:ahLst/>
                <a:cxnLst/>
                <a:rect l="l" t="t" r="r" b="b"/>
                <a:pathLst>
                  <a:path w="200025" h="71438">
                    <a:moveTo>
                      <a:pt x="0" y="28575"/>
                    </a:moveTo>
                    <a:lnTo>
                      <a:pt x="100012" y="71438"/>
                    </a:lnTo>
                    <a:lnTo>
                      <a:pt x="200025" y="28575"/>
                    </a:lnTo>
                    <a:lnTo>
                      <a:pt x="200025" y="0"/>
                    </a:lnTo>
                    <a:lnTo>
                      <a:pt x="100012" y="42862"/>
                    </a:lnTo>
                    <a:lnTo>
                      <a:pt x="0" y="0"/>
                    </a:lnTo>
                    <a:lnTo>
                      <a:pt x="0" y="28575"/>
                    </a:lnTo>
                    <a:close/>
                  </a:path>
                </a:pathLst>
              </a:custGeom>
              <a:solidFill>
                <a:srgbClr val="D4845A"/>
              </a:solidFill>
              <a:ln>
                <a:noFill/>
              </a:ln>
            </p:spPr>
          </p:sp>
        </p:grpSp>
        <p:sp>
          <p:nvSpPr>
            <p:cNvPr id="14" name="TextBox 14"/>
            <p:cNvSpPr txBox="1"/>
            <p:nvPr/>
          </p:nvSpPr>
          <p:spPr>
            <a:xfrm>
              <a:off x="1089660" y="5690235"/>
              <a:ext cx="4008882"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LLM enhanced with</a:t>
              </a:r>
              <a:r>
                <a:rPr lang="zh-CN" sz="1200" b="1" dirty="0">
                  <a:solidFill>
                    <a:srgbClr val="D4845A"/>
                  </a:solidFill>
                  <a:latin typeface="Arial"/>
                  <a:ea typeface="Microsoft YaHei"/>
                  <a:cs typeface="Arial"/>
                </a:rPr>
                <a:t>retrieval</a:t>
              </a:r>
              <a:r>
                <a:rPr lang="zh-CN" sz="1200" dirty="0">
                  <a:solidFill>
                    <a:srgbClr val="E8E8EC"/>
                  </a:solidFill>
                  <a:latin typeface="Arial"/>
                  <a:ea typeface="Microsoft YaHei"/>
                  <a:cs typeface="Arial"/>
                </a:rPr>
                <a:t>,</a:t>
              </a:r>
              <a:r>
                <a:rPr lang="zh-CN" sz="1200" b="1" dirty="0">
                  <a:solidFill>
                    <a:srgbClr val="D4845A"/>
                  </a:solidFill>
                  <a:latin typeface="Arial"/>
                  <a:ea typeface="Microsoft YaHei"/>
                  <a:cs typeface="Arial"/>
                </a:rPr>
                <a:t>tools</a:t>
              </a:r>
              <a:r>
                <a:rPr lang="zh-CN" sz="1200" dirty="0">
                  <a:solidFill>
                    <a:srgbClr val="E8E8EC"/>
                  </a:solidFill>
                  <a:latin typeface="Arial"/>
                  <a:ea typeface="Microsoft YaHei"/>
                  <a:cs typeface="Arial"/>
                </a:rPr>
                <a:t>, and</a:t>
              </a:r>
              <a:r>
                <a:rPr lang="zh-CN" sz="1200" b="1" dirty="0">
                  <a:solidFill>
                    <a:srgbClr val="D4845A"/>
                  </a:solidFill>
                  <a:latin typeface="Arial"/>
                  <a:ea typeface="Microsoft YaHei"/>
                  <a:cs typeface="Arial"/>
                </a:rPr>
                <a:t>memory</a:t>
              </a:r>
            </a:p>
          </p:txBody>
        </p:sp>
        <p:sp>
          <p:nvSpPr>
            <p:cNvPr id="15" name="Freeform 15"/>
            <p:cNvSpPr/>
            <p:nvPr/>
          </p:nvSpPr>
          <p:spPr>
            <a:xfrm>
              <a:off x="5334000" y="5638800"/>
              <a:ext cx="200025" cy="228600"/>
            </a:xfrm>
            <a:custGeom>
              <a:avLst/>
              <a:gdLst/>
              <a:ahLst/>
              <a:cxnLst/>
              <a:rect l="l" t="t" r="r" b="b"/>
              <a:pathLst>
                <a:path w="200025" h="228600">
                  <a:moveTo>
                    <a:pt x="157162" y="85725"/>
                  </a:moveTo>
                  <a:cubicBezTo>
                    <a:pt x="180835" y="85725"/>
                    <a:pt x="200025" y="66535"/>
                    <a:pt x="200025" y="42862"/>
                  </a:cubicBezTo>
                  <a:cubicBezTo>
                    <a:pt x="200025" y="19190"/>
                    <a:pt x="180835" y="0"/>
                    <a:pt x="157162" y="0"/>
                  </a:cubicBezTo>
                  <a:cubicBezTo>
                    <a:pt x="133490" y="0"/>
                    <a:pt x="114300" y="19190"/>
                    <a:pt x="114300" y="42862"/>
                  </a:cubicBezTo>
                  <a:cubicBezTo>
                    <a:pt x="114300" y="46059"/>
                    <a:pt x="114650" y="49173"/>
                    <a:pt x="115313" y="52170"/>
                  </a:cubicBezTo>
                  <a:lnTo>
                    <a:pt x="69560" y="80765"/>
                  </a:lnTo>
                  <a:cubicBezTo>
                    <a:pt x="62236" y="74927"/>
                    <a:pt x="52957" y="71438"/>
                    <a:pt x="42862" y="71438"/>
                  </a:cubicBezTo>
                  <a:cubicBezTo>
                    <a:pt x="19190" y="71438"/>
                    <a:pt x="0" y="90628"/>
                    <a:pt x="0" y="114300"/>
                  </a:cubicBezTo>
                  <a:cubicBezTo>
                    <a:pt x="0" y="137972"/>
                    <a:pt x="19190" y="157162"/>
                    <a:pt x="42862" y="157162"/>
                  </a:cubicBezTo>
                  <a:cubicBezTo>
                    <a:pt x="52957" y="157162"/>
                    <a:pt x="62236" y="153673"/>
                    <a:pt x="69560" y="147834"/>
                  </a:cubicBezTo>
                  <a:lnTo>
                    <a:pt x="115313" y="176431"/>
                  </a:lnTo>
                  <a:cubicBezTo>
                    <a:pt x="114650" y="179427"/>
                    <a:pt x="114300" y="182541"/>
                    <a:pt x="114300" y="185738"/>
                  </a:cubicBezTo>
                  <a:cubicBezTo>
                    <a:pt x="114300" y="209410"/>
                    <a:pt x="133490" y="228600"/>
                    <a:pt x="157162" y="228600"/>
                  </a:cubicBezTo>
                  <a:cubicBezTo>
                    <a:pt x="180835" y="228600"/>
                    <a:pt x="200025" y="209410"/>
                    <a:pt x="200025" y="185738"/>
                  </a:cubicBezTo>
                  <a:cubicBezTo>
                    <a:pt x="200025" y="162065"/>
                    <a:pt x="180835" y="142875"/>
                    <a:pt x="157162" y="142875"/>
                  </a:cubicBezTo>
                  <a:cubicBezTo>
                    <a:pt x="147068" y="142875"/>
                    <a:pt x="137789" y="146364"/>
                    <a:pt x="130465" y="152203"/>
                  </a:cubicBezTo>
                  <a:lnTo>
                    <a:pt x="84712" y="123607"/>
                  </a:lnTo>
                  <a:cubicBezTo>
                    <a:pt x="85375" y="120611"/>
                    <a:pt x="85725" y="117496"/>
                    <a:pt x="85725" y="114300"/>
                  </a:cubicBezTo>
                  <a:cubicBezTo>
                    <a:pt x="85725" y="111104"/>
                    <a:pt x="85375" y="107989"/>
                    <a:pt x="84712" y="104993"/>
                  </a:cubicBezTo>
                  <a:lnTo>
                    <a:pt x="130465" y="76397"/>
                  </a:lnTo>
                  <a:cubicBezTo>
                    <a:pt x="137789" y="82236"/>
                    <a:pt x="147068" y="85725"/>
                    <a:pt x="157162" y="85725"/>
                  </a:cubicBezTo>
                  <a:close/>
                </a:path>
              </a:pathLst>
            </a:custGeom>
            <a:solidFill>
              <a:srgbClr val="5B9BD5"/>
            </a:solidFill>
            <a:ln>
              <a:noFill/>
            </a:ln>
          </p:spPr>
        </p:sp>
        <p:sp>
          <p:nvSpPr>
            <p:cNvPr id="16" name="TextBox 16"/>
            <p:cNvSpPr txBox="1"/>
            <p:nvPr/>
          </p:nvSpPr>
          <p:spPr>
            <a:xfrm>
              <a:off x="5661660" y="5690235"/>
              <a:ext cx="3702177"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Tailor capabilities to your</a:t>
              </a:r>
              <a:r>
                <a:rPr lang="zh-CN" sz="1200" b="1" dirty="0">
                  <a:solidFill>
                    <a:srgbClr val="5B9BD5"/>
                  </a:solidFill>
                  <a:latin typeface="Arial"/>
                  <a:ea typeface="Microsoft YaHei"/>
                  <a:cs typeface="Arial"/>
                </a:rPr>
                <a:t>specific use case</a:t>
              </a:r>
            </a:p>
          </p:txBody>
        </p:sp>
        <p:grpSp>
          <p:nvGrpSpPr>
            <p:cNvPr id="20" name="Group 20"/>
            <p:cNvGrpSpPr/>
            <p:nvPr/>
          </p:nvGrpSpPr>
          <p:grpSpPr>
            <a:xfrm>
              <a:off x="8953500" y="5638800"/>
              <a:ext cx="228600" cy="228600"/>
              <a:chOff x="8953500" y="5638800"/>
              <a:chExt cx="228600" cy="228600"/>
            </a:xfrm>
          </p:grpSpPr>
          <p:sp>
            <p:nvSpPr>
              <p:cNvPr id="17" name="Freeform 17"/>
              <p:cNvSpPr/>
              <p:nvPr/>
            </p:nvSpPr>
            <p:spPr>
              <a:xfrm>
                <a:off x="9024938" y="5638800"/>
                <a:ext cx="157162" cy="157162"/>
              </a:xfrm>
              <a:custGeom>
                <a:avLst/>
                <a:gdLst/>
                <a:ahLst/>
                <a:cxnLst/>
                <a:rect l="l" t="t" r="r" b="b"/>
                <a:pathLst>
                  <a:path w="157162" h="157162">
                    <a:moveTo>
                      <a:pt x="29293" y="21939"/>
                    </a:moveTo>
                    <a:cubicBezTo>
                      <a:pt x="43340" y="7892"/>
                      <a:pt x="62392" y="0"/>
                      <a:pt x="82259" y="0"/>
                    </a:cubicBezTo>
                    <a:cubicBezTo>
                      <a:pt x="123627" y="0"/>
                      <a:pt x="157162" y="33536"/>
                      <a:pt x="157162" y="74904"/>
                    </a:cubicBezTo>
                    <a:cubicBezTo>
                      <a:pt x="157162" y="94770"/>
                      <a:pt x="149272" y="113822"/>
                      <a:pt x="135224" y="127870"/>
                    </a:cubicBezTo>
                    <a:lnTo>
                      <a:pt x="105930" y="157162"/>
                    </a:lnTo>
                    <a:lnTo>
                      <a:pt x="85725" y="136957"/>
                    </a:lnTo>
                    <a:lnTo>
                      <a:pt x="115019" y="107664"/>
                    </a:lnTo>
                    <a:cubicBezTo>
                      <a:pt x="123707" y="98976"/>
                      <a:pt x="128588" y="87191"/>
                      <a:pt x="128588" y="74904"/>
                    </a:cubicBezTo>
                    <a:cubicBezTo>
                      <a:pt x="128588" y="49317"/>
                      <a:pt x="107845" y="28575"/>
                      <a:pt x="82259" y="28575"/>
                    </a:cubicBezTo>
                    <a:cubicBezTo>
                      <a:pt x="69971" y="28575"/>
                      <a:pt x="58187" y="33456"/>
                      <a:pt x="49499" y="42145"/>
                    </a:cubicBezTo>
                    <a:lnTo>
                      <a:pt x="20206" y="71438"/>
                    </a:lnTo>
                    <a:lnTo>
                      <a:pt x="0" y="51232"/>
                    </a:lnTo>
                    <a:lnTo>
                      <a:pt x="29293" y="21939"/>
                    </a:lnTo>
                    <a:close/>
                  </a:path>
                </a:pathLst>
              </a:custGeom>
              <a:solidFill>
                <a:srgbClr val="E8B87D"/>
              </a:solidFill>
              <a:ln>
                <a:noFill/>
              </a:ln>
            </p:spPr>
          </p:sp>
          <p:sp>
            <p:nvSpPr>
              <p:cNvPr id="18" name="Freeform 18"/>
              <p:cNvSpPr/>
              <p:nvPr/>
            </p:nvSpPr>
            <p:spPr>
              <a:xfrm>
                <a:off x="8953500" y="5710238"/>
                <a:ext cx="157162" cy="157162"/>
              </a:xfrm>
              <a:custGeom>
                <a:avLst/>
                <a:gdLst/>
                <a:ahLst/>
                <a:cxnLst/>
                <a:rect l="l" t="t" r="r" b="b"/>
                <a:pathLst>
                  <a:path w="157162" h="157162">
                    <a:moveTo>
                      <a:pt x="107664" y="115019"/>
                    </a:moveTo>
                    <a:lnTo>
                      <a:pt x="136957" y="85725"/>
                    </a:lnTo>
                    <a:lnTo>
                      <a:pt x="157162" y="105930"/>
                    </a:lnTo>
                    <a:lnTo>
                      <a:pt x="127870" y="135224"/>
                    </a:lnTo>
                    <a:cubicBezTo>
                      <a:pt x="113822" y="149272"/>
                      <a:pt x="94770" y="157162"/>
                      <a:pt x="74904" y="157162"/>
                    </a:cubicBezTo>
                    <a:cubicBezTo>
                      <a:pt x="33536" y="157162"/>
                      <a:pt x="0" y="123627"/>
                      <a:pt x="0" y="82259"/>
                    </a:cubicBezTo>
                    <a:cubicBezTo>
                      <a:pt x="0" y="62393"/>
                      <a:pt x="7892" y="43340"/>
                      <a:pt x="21939" y="29293"/>
                    </a:cubicBezTo>
                    <a:lnTo>
                      <a:pt x="51232" y="0"/>
                    </a:lnTo>
                    <a:lnTo>
                      <a:pt x="71438" y="20206"/>
                    </a:lnTo>
                    <a:lnTo>
                      <a:pt x="42145" y="49499"/>
                    </a:lnTo>
                    <a:cubicBezTo>
                      <a:pt x="33456" y="58187"/>
                      <a:pt x="28575" y="69971"/>
                      <a:pt x="28575" y="82259"/>
                    </a:cubicBezTo>
                    <a:cubicBezTo>
                      <a:pt x="28575" y="107845"/>
                      <a:pt x="49317" y="128588"/>
                      <a:pt x="74904" y="128588"/>
                    </a:cubicBezTo>
                    <a:cubicBezTo>
                      <a:pt x="87191" y="128588"/>
                      <a:pt x="98976" y="123707"/>
                      <a:pt x="107664" y="115019"/>
                    </a:cubicBezTo>
                    <a:close/>
                  </a:path>
                </a:pathLst>
              </a:custGeom>
              <a:solidFill>
                <a:srgbClr val="E8B87D"/>
              </a:solidFill>
              <a:ln>
                <a:noFill/>
              </a:ln>
            </p:spPr>
          </p:sp>
          <p:sp>
            <p:nvSpPr>
              <p:cNvPr id="19" name="Freeform 19"/>
              <p:cNvSpPr/>
              <p:nvPr/>
            </p:nvSpPr>
            <p:spPr>
              <a:xfrm>
                <a:off x="9014835" y="5700135"/>
                <a:ext cx="105931" cy="105931"/>
              </a:xfrm>
              <a:custGeom>
                <a:avLst/>
                <a:gdLst/>
                <a:ahLst/>
                <a:cxnLst/>
                <a:rect l="l" t="t" r="r" b="b"/>
                <a:pathLst>
                  <a:path w="105931" h="105931">
                    <a:moveTo>
                      <a:pt x="20206" y="105931"/>
                    </a:moveTo>
                    <a:lnTo>
                      <a:pt x="105931" y="20206"/>
                    </a:lnTo>
                    <a:lnTo>
                      <a:pt x="85725" y="0"/>
                    </a:lnTo>
                    <a:lnTo>
                      <a:pt x="0" y="85725"/>
                    </a:lnTo>
                    <a:lnTo>
                      <a:pt x="20206" y="105931"/>
                    </a:lnTo>
                    <a:close/>
                  </a:path>
                </a:pathLst>
              </a:custGeom>
              <a:solidFill>
                <a:srgbClr val="E8B87D"/>
              </a:solidFill>
              <a:ln>
                <a:noFill/>
              </a:ln>
            </p:spPr>
          </p:sp>
        </p:grpSp>
        <p:sp>
          <p:nvSpPr>
            <p:cNvPr id="21" name="TextBox 21"/>
            <p:cNvSpPr txBox="1"/>
            <p:nvPr/>
          </p:nvSpPr>
          <p:spPr>
            <a:xfrm>
              <a:off x="9281160" y="5690235"/>
              <a:ext cx="1669161" cy="243840"/>
            </a:xfrm>
            <a:prstGeom prst="rect">
              <a:avLst/>
            </a:prstGeom>
            <a:noFill/>
            <a:ln>
              <a:noFill/>
            </a:ln>
          </p:spPr>
          <p:txBody>
            <a:bodyPr wrap="none" lIns="0" tIns="0" rIns="0" bIns="0" anchor="t" anchorCtr="0">
              <a:spAutoFit/>
            </a:bodyPr>
            <a:lstStyle/>
            <a:p>
              <a:pPr algn="l"/>
              <a:r>
                <a:rPr lang="zh-CN" sz="1200" b="1" dirty="0">
                  <a:solidFill>
                    <a:srgbClr val="E8B87D"/>
                  </a:solidFill>
                  <a:latin typeface="Arial"/>
                  <a:ea typeface="Microsoft YaHei"/>
                  <a:cs typeface="Arial"/>
                </a:rPr>
                <a:t>MCP</a:t>
              </a:r>
              <a:r>
                <a:rPr lang="zh-CN" sz="1200" dirty="0">
                  <a:solidFill>
                    <a:srgbClr val="E8E8EC"/>
                  </a:solidFill>
                  <a:latin typeface="Arial"/>
                  <a:ea typeface="Microsoft YaHei"/>
                  <a:cs typeface="Arial"/>
                </a:rPr>
                <a:t>for integration</a:t>
              </a:r>
            </a:p>
          </p:txBody>
        </p:sp>
      </p:grpSp>
      <p:sp>
        <p:nvSpPr>
          <p:cNvPr id="23" name="TextBox 23"/>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04</a:t>
            </a:r>
          </a:p>
        </p:txBody>
      </p:sp>
    </p:spTree>
  </p:cSld>
  <p:clrMapOvr>
    <a:masterClrMapping/>
  </p:clrMapOvr>
  <p:transition dur="40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381000"/>
            <a:ext cx="4416847" cy="447675"/>
            <a:chOff x="571500" y="381000"/>
            <a:chExt cx="4416847" cy="447675"/>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5B9BD5"/>
            </a:solidFill>
            <a:ln>
              <a:noFill/>
            </a:ln>
          </p:spPr>
        </p:sp>
        <p:sp>
          <p:nvSpPr>
            <p:cNvPr id="4" name="TextBox 4"/>
            <p:cNvSpPr txBox="1"/>
            <p:nvPr/>
          </p:nvSpPr>
          <p:spPr>
            <a:xfrm>
              <a:off x="716280" y="401955"/>
              <a:ext cx="4272067"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Workflow: Prompt Chaining</a:t>
              </a:r>
            </a:p>
          </p:txBody>
        </p:sp>
      </p:grpSp>
      <p:pic>
        <p:nvPicPr>
          <p:cNvPr id="6" name="Image 6"/>
          <p:cNvPicPr>
            <a:picLocks noChangeAspect="1"/>
          </p:cNvPicPr>
          <p:nvPr/>
        </p:nvPicPr>
        <p:blipFill>
          <a:blip r:embed="rId2"/>
          <a:stretch>
            <a:fillRect/>
          </a:stretch>
        </p:blipFill>
        <p:spPr>
          <a:xfrm>
            <a:off x="2666048" y="838200"/>
            <a:ext cx="6860858" cy="2857500"/>
          </a:xfrm>
          <a:prstGeom prst="rect">
            <a:avLst/>
          </a:prstGeom>
        </p:spPr>
      </p:pic>
      <p:grpSp>
        <p:nvGrpSpPr>
          <p:cNvPr id="19" name="Group 19"/>
          <p:cNvGrpSpPr/>
          <p:nvPr/>
        </p:nvGrpSpPr>
        <p:grpSpPr>
          <a:xfrm>
            <a:off x="571500" y="3810000"/>
            <a:ext cx="5334000" cy="2476500"/>
            <a:chOff x="571500" y="3810000"/>
            <a:chExt cx="5334000" cy="2476500"/>
          </a:xfrm>
        </p:grpSpPr>
        <p:sp>
          <p:nvSpPr>
            <p:cNvPr id="7" name="Freeform 7"/>
            <p:cNvSpPr/>
            <p:nvPr/>
          </p:nvSpPr>
          <p:spPr>
            <a:xfrm>
              <a:off x="571500" y="3810000"/>
              <a:ext cx="5334000" cy="2476500"/>
            </a:xfrm>
            <a:custGeom>
              <a:avLst/>
              <a:gdLst/>
              <a:ahLst/>
              <a:cxnLst/>
              <a:rect l="l" t="t" r="r" b="b"/>
              <a:pathLst>
                <a:path w="5334000" h="2476500">
                  <a:moveTo>
                    <a:pt x="114300" y="0"/>
                  </a:moveTo>
                  <a:lnTo>
                    <a:pt x="5219700" y="0"/>
                  </a:lnTo>
                  <a:cubicBezTo>
                    <a:pt x="5282826" y="0"/>
                    <a:pt x="5334000" y="51174"/>
                    <a:pt x="5334000" y="114300"/>
                  </a:cubicBezTo>
                  <a:lnTo>
                    <a:pt x="5334000" y="2362200"/>
                  </a:lnTo>
                  <a:cubicBezTo>
                    <a:pt x="5334000" y="2425326"/>
                    <a:pt x="5282826" y="2476500"/>
                    <a:pt x="5219700" y="2476500"/>
                  </a:cubicBezTo>
                  <a:lnTo>
                    <a:pt x="114300" y="2476500"/>
                  </a:lnTo>
                  <a:cubicBezTo>
                    <a:pt x="51174" y="2476500"/>
                    <a:pt x="0" y="2425326"/>
                    <a:pt x="0" y="23622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grpSp>
          <p:nvGrpSpPr>
            <p:cNvPr id="10" name="Group 10"/>
            <p:cNvGrpSpPr/>
            <p:nvPr/>
          </p:nvGrpSpPr>
          <p:grpSpPr>
            <a:xfrm>
              <a:off x="800100" y="4019550"/>
              <a:ext cx="228600" cy="228600"/>
              <a:chOff x="800100" y="4019550"/>
              <a:chExt cx="228600" cy="228600"/>
            </a:xfrm>
          </p:grpSpPr>
          <p:sp>
            <p:nvSpPr>
              <p:cNvPr id="8" name="Freeform 8"/>
              <p:cNvSpPr/>
              <p:nvPr/>
            </p:nvSpPr>
            <p:spPr>
              <a:xfrm>
                <a:off x="857250" y="4076700"/>
                <a:ext cx="114300" cy="114300"/>
              </a:xfrm>
              <a:custGeom>
                <a:avLst/>
                <a:gdLst/>
                <a:ahLst/>
                <a:cxnLst/>
                <a:rect l="l" t="t" r="r" b="b"/>
                <a:pathLst>
                  <a:path w="114300" h="114300">
                    <a:moveTo>
                      <a:pt x="57150" y="0"/>
                    </a:moveTo>
                    <a:cubicBezTo>
                      <a:pt x="25587" y="0"/>
                      <a:pt x="0" y="25587"/>
                      <a:pt x="0" y="57150"/>
                    </a:cubicBezTo>
                    <a:cubicBezTo>
                      <a:pt x="0" y="88713"/>
                      <a:pt x="25587" y="114300"/>
                      <a:pt x="57150" y="114300"/>
                    </a:cubicBezTo>
                    <a:cubicBezTo>
                      <a:pt x="88713" y="114300"/>
                      <a:pt x="114300" y="88713"/>
                      <a:pt x="114300" y="57150"/>
                    </a:cubicBezTo>
                    <a:cubicBezTo>
                      <a:pt x="114300" y="25587"/>
                      <a:pt x="88713" y="0"/>
                      <a:pt x="57150" y="0"/>
                    </a:cubicBezTo>
                    <a:close/>
                    <a:moveTo>
                      <a:pt x="28575" y="57150"/>
                    </a:moveTo>
                    <a:cubicBezTo>
                      <a:pt x="28575" y="41368"/>
                      <a:pt x="41368" y="28575"/>
                      <a:pt x="57150" y="28575"/>
                    </a:cubicBezTo>
                    <a:cubicBezTo>
                      <a:pt x="72932" y="28575"/>
                      <a:pt x="85725" y="41368"/>
                      <a:pt x="85725" y="57150"/>
                    </a:cubicBezTo>
                    <a:cubicBezTo>
                      <a:pt x="85725" y="72932"/>
                      <a:pt x="72932" y="85725"/>
                      <a:pt x="57150" y="85725"/>
                    </a:cubicBezTo>
                    <a:cubicBezTo>
                      <a:pt x="41368" y="85725"/>
                      <a:pt x="28575" y="72932"/>
                      <a:pt x="28575" y="57150"/>
                    </a:cubicBezTo>
                    <a:close/>
                  </a:path>
                </a:pathLst>
              </a:custGeom>
              <a:solidFill>
                <a:srgbClr val="5B9BD5"/>
              </a:solidFill>
              <a:ln>
                <a:noFill/>
              </a:ln>
            </p:spPr>
          </p:sp>
          <p:sp>
            <p:nvSpPr>
              <p:cNvPr id="9" name="Freeform 9"/>
              <p:cNvSpPr/>
              <p:nvPr/>
            </p:nvSpPr>
            <p:spPr>
              <a:xfrm>
                <a:off x="800100" y="4019550"/>
                <a:ext cx="228600" cy="228600"/>
              </a:xfrm>
              <a:custGeom>
                <a:avLst/>
                <a:gdLst/>
                <a:ahLst/>
                <a:cxnLst/>
                <a:rect l="l" t="t" r="r" b="b"/>
                <a:pathLst>
                  <a:path w="228600" h="228600">
                    <a:moveTo>
                      <a:pt x="114300" y="0"/>
                    </a:moveTo>
                    <a:cubicBezTo>
                      <a:pt x="51174" y="0"/>
                      <a:pt x="0" y="51174"/>
                      <a:pt x="0" y="114300"/>
                    </a:cubicBezTo>
                    <a:cubicBezTo>
                      <a:pt x="0" y="177426"/>
                      <a:pt x="51174" y="228600"/>
                      <a:pt x="114300" y="228600"/>
                    </a:cubicBezTo>
                    <a:cubicBezTo>
                      <a:pt x="177426" y="228600"/>
                      <a:pt x="228600" y="177426"/>
                      <a:pt x="228600" y="114300"/>
                    </a:cubicBezTo>
                    <a:cubicBezTo>
                      <a:pt x="228600" y="51174"/>
                      <a:pt x="177426" y="0"/>
                      <a:pt x="114300" y="0"/>
                    </a:cubicBezTo>
                    <a:close/>
                    <a:moveTo>
                      <a:pt x="28575" y="114300"/>
                    </a:moveTo>
                    <a:cubicBezTo>
                      <a:pt x="28575" y="66955"/>
                      <a:pt x="66955" y="28575"/>
                      <a:pt x="114300" y="28575"/>
                    </a:cubicBezTo>
                    <a:cubicBezTo>
                      <a:pt x="161644" y="28575"/>
                      <a:pt x="200025" y="66955"/>
                      <a:pt x="200025" y="114300"/>
                    </a:cubicBezTo>
                    <a:cubicBezTo>
                      <a:pt x="200025" y="161644"/>
                      <a:pt x="161644" y="200025"/>
                      <a:pt x="114300" y="200025"/>
                    </a:cubicBezTo>
                    <a:cubicBezTo>
                      <a:pt x="66955" y="200025"/>
                      <a:pt x="28575" y="161644"/>
                      <a:pt x="28575" y="114300"/>
                    </a:cubicBezTo>
                    <a:close/>
                  </a:path>
                </a:pathLst>
              </a:custGeom>
              <a:solidFill>
                <a:srgbClr val="5B9BD5"/>
              </a:solidFill>
              <a:ln>
                <a:noFill/>
              </a:ln>
            </p:spPr>
          </p:sp>
        </p:grpSp>
        <p:sp>
          <p:nvSpPr>
            <p:cNvPr id="11" name="TextBox 11"/>
            <p:cNvSpPr txBox="1"/>
            <p:nvPr/>
          </p:nvSpPr>
          <p:spPr>
            <a:xfrm>
              <a:off x="1106805" y="4064318"/>
              <a:ext cx="1224689" cy="274320"/>
            </a:xfrm>
            <a:prstGeom prst="rect">
              <a:avLst/>
            </a:prstGeom>
            <a:noFill/>
            <a:ln>
              <a:noFill/>
            </a:ln>
          </p:spPr>
          <p:txBody>
            <a:bodyPr wrap="none" lIns="0" tIns="0" rIns="0" bIns="0" anchor="t" anchorCtr="0">
              <a:spAutoFit/>
            </a:bodyPr>
            <a:lstStyle/>
            <a:p>
              <a:pPr algn="l"/>
              <a:r>
                <a:rPr lang="zh-CN" sz="1350" b="1" dirty="0">
                  <a:solidFill>
                    <a:srgbClr val="5B9BD5"/>
                  </a:solidFill>
                  <a:latin typeface="Arial"/>
                  <a:ea typeface="Microsoft YaHei"/>
                  <a:cs typeface="Arial"/>
                </a:rPr>
                <a:t>When to Use</a:t>
              </a:r>
            </a:p>
          </p:txBody>
        </p:sp>
        <p:sp>
          <p:nvSpPr>
            <p:cNvPr id="12" name="TextBox 12"/>
            <p:cNvSpPr txBox="1"/>
            <p:nvPr/>
          </p:nvSpPr>
          <p:spPr>
            <a:xfrm>
              <a:off x="784860" y="4423410"/>
              <a:ext cx="2598039"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Tasks cleanly decomposed into</a:t>
              </a:r>
            </a:p>
          </p:txBody>
        </p:sp>
        <p:sp>
          <p:nvSpPr>
            <p:cNvPr id="13" name="TextBox 13"/>
            <p:cNvSpPr txBox="1"/>
            <p:nvPr/>
          </p:nvSpPr>
          <p:spPr>
            <a:xfrm>
              <a:off x="784860" y="4632960"/>
              <a:ext cx="1388745"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fixed subtasks.</a:t>
              </a:r>
            </a:p>
          </p:txBody>
        </p:sp>
        <p:sp>
          <p:nvSpPr>
            <p:cNvPr id="14" name="Rectangle 14"/>
            <p:cNvSpPr/>
            <p:nvPr/>
          </p:nvSpPr>
          <p:spPr>
            <a:xfrm>
              <a:off x="800100" y="4933950"/>
              <a:ext cx="4876800" cy="9525"/>
            </a:xfrm>
            <a:prstGeom prst="rect">
              <a:avLst/>
            </a:prstGeom>
            <a:solidFill>
              <a:srgbClr val="2D3348">
                <a:alpha val="40000"/>
              </a:srgbClr>
            </a:solidFill>
            <a:ln>
              <a:noFill/>
            </a:ln>
          </p:spPr>
        </p:sp>
        <p:sp>
          <p:nvSpPr>
            <p:cNvPr id="15" name="TextBox 15"/>
            <p:cNvSpPr txBox="1"/>
            <p:nvPr/>
          </p:nvSpPr>
          <p:spPr>
            <a:xfrm>
              <a:off x="785812" y="5079206"/>
              <a:ext cx="3166824"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Decompose task into sequential steps</a:t>
              </a:r>
            </a:p>
          </p:txBody>
        </p:sp>
        <p:sp>
          <p:nvSpPr>
            <p:cNvPr id="16" name="TextBox 16"/>
            <p:cNvSpPr txBox="1"/>
            <p:nvPr/>
          </p:nvSpPr>
          <p:spPr>
            <a:xfrm>
              <a:off x="785812" y="5317331"/>
              <a:ext cx="3396853"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Each LLM call processes previous output</a:t>
              </a:r>
            </a:p>
          </p:txBody>
        </p:sp>
        <p:sp>
          <p:nvSpPr>
            <p:cNvPr id="17" name="TextBox 17"/>
            <p:cNvSpPr txBox="1"/>
            <p:nvPr/>
          </p:nvSpPr>
          <p:spPr>
            <a:xfrm>
              <a:off x="785812" y="5555456"/>
              <a:ext cx="2780705"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Add programmatic "gate" checks</a:t>
              </a:r>
            </a:p>
          </p:txBody>
        </p:sp>
        <p:sp>
          <p:nvSpPr>
            <p:cNvPr id="18" name="TextBox 18"/>
            <p:cNvSpPr txBox="1"/>
            <p:nvPr/>
          </p:nvSpPr>
          <p:spPr>
            <a:xfrm>
              <a:off x="785812" y="5793581"/>
              <a:ext cx="2903934"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Trade latency for higher accuracy</a:t>
              </a:r>
            </a:p>
          </p:txBody>
        </p:sp>
      </p:grpSp>
      <p:grpSp>
        <p:nvGrpSpPr>
          <p:cNvPr id="33" name="Group 33"/>
          <p:cNvGrpSpPr/>
          <p:nvPr/>
        </p:nvGrpSpPr>
        <p:grpSpPr>
          <a:xfrm>
            <a:off x="6191250" y="3810000"/>
            <a:ext cx="5429250" cy="2476500"/>
            <a:chOff x="6191250" y="3810000"/>
            <a:chExt cx="5429250" cy="2476500"/>
          </a:xfrm>
        </p:grpSpPr>
        <p:sp>
          <p:nvSpPr>
            <p:cNvPr id="20" name="Freeform 20"/>
            <p:cNvSpPr/>
            <p:nvPr/>
          </p:nvSpPr>
          <p:spPr>
            <a:xfrm>
              <a:off x="6191250" y="3810000"/>
              <a:ext cx="5429250" cy="2476500"/>
            </a:xfrm>
            <a:custGeom>
              <a:avLst/>
              <a:gdLst/>
              <a:ahLst/>
              <a:cxnLst/>
              <a:rect l="l" t="t" r="r" b="b"/>
              <a:pathLst>
                <a:path w="5429250" h="2476500">
                  <a:moveTo>
                    <a:pt x="114300" y="0"/>
                  </a:moveTo>
                  <a:lnTo>
                    <a:pt x="5314950" y="0"/>
                  </a:lnTo>
                  <a:cubicBezTo>
                    <a:pt x="5378076" y="0"/>
                    <a:pt x="5429250" y="51174"/>
                    <a:pt x="5429250" y="114300"/>
                  </a:cubicBezTo>
                  <a:lnTo>
                    <a:pt x="5429250" y="2362200"/>
                  </a:lnTo>
                  <a:cubicBezTo>
                    <a:pt x="5429250" y="2425326"/>
                    <a:pt x="5378076" y="2476500"/>
                    <a:pt x="5314950" y="2476500"/>
                  </a:cubicBezTo>
                  <a:lnTo>
                    <a:pt x="114300" y="2476500"/>
                  </a:lnTo>
                  <a:cubicBezTo>
                    <a:pt x="51174" y="2476500"/>
                    <a:pt x="0" y="2425326"/>
                    <a:pt x="0" y="23622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grpSp>
          <p:nvGrpSpPr>
            <p:cNvPr id="24" name="Group 24"/>
            <p:cNvGrpSpPr/>
            <p:nvPr/>
          </p:nvGrpSpPr>
          <p:grpSpPr>
            <a:xfrm>
              <a:off x="6419850" y="4031817"/>
              <a:ext cx="228600" cy="204066"/>
              <a:chOff x="6419850" y="4031817"/>
              <a:chExt cx="228600" cy="204066"/>
            </a:xfrm>
          </p:grpSpPr>
          <p:sp>
            <p:nvSpPr>
              <p:cNvPr id="21" name="Freeform 21"/>
              <p:cNvSpPr/>
              <p:nvPr/>
            </p:nvSpPr>
            <p:spPr>
              <a:xfrm>
                <a:off x="6505719" y="4031817"/>
                <a:ext cx="56863" cy="204066"/>
              </a:xfrm>
              <a:custGeom>
                <a:avLst/>
                <a:gdLst/>
                <a:ahLst/>
                <a:cxnLst/>
                <a:rect l="l" t="t" r="r" b="b"/>
                <a:pathLst>
                  <a:path w="56863" h="204066">
                    <a:moveTo>
                      <a:pt x="28575" y="0"/>
                    </a:moveTo>
                    <a:lnTo>
                      <a:pt x="0" y="200025"/>
                    </a:lnTo>
                    <a:lnTo>
                      <a:pt x="28288" y="204066"/>
                    </a:lnTo>
                    <a:lnTo>
                      <a:pt x="56863" y="4041"/>
                    </a:lnTo>
                    <a:lnTo>
                      <a:pt x="28575" y="0"/>
                    </a:lnTo>
                    <a:close/>
                  </a:path>
                </a:pathLst>
              </a:custGeom>
              <a:solidFill>
                <a:srgbClr val="D4845A"/>
              </a:solidFill>
              <a:ln>
                <a:noFill/>
              </a:ln>
            </p:spPr>
          </p:sp>
          <p:sp>
            <p:nvSpPr>
              <p:cNvPr id="22" name="Freeform 22"/>
              <p:cNvSpPr/>
              <p:nvPr/>
            </p:nvSpPr>
            <p:spPr>
              <a:xfrm>
                <a:off x="6578238" y="4083844"/>
                <a:ext cx="70212" cy="100012"/>
              </a:xfrm>
              <a:custGeom>
                <a:avLst/>
                <a:gdLst/>
                <a:ahLst/>
                <a:cxnLst/>
                <a:rect l="l" t="t" r="r" b="b"/>
                <a:pathLst>
                  <a:path w="70212" h="100012">
                    <a:moveTo>
                      <a:pt x="20205" y="100012"/>
                    </a:moveTo>
                    <a:lnTo>
                      <a:pt x="0" y="79807"/>
                    </a:lnTo>
                    <a:lnTo>
                      <a:pt x="29801" y="50006"/>
                    </a:lnTo>
                    <a:lnTo>
                      <a:pt x="0" y="20206"/>
                    </a:lnTo>
                    <a:lnTo>
                      <a:pt x="20205" y="0"/>
                    </a:lnTo>
                    <a:lnTo>
                      <a:pt x="70212" y="50006"/>
                    </a:lnTo>
                    <a:lnTo>
                      <a:pt x="20205" y="100012"/>
                    </a:lnTo>
                    <a:close/>
                  </a:path>
                </a:pathLst>
              </a:custGeom>
              <a:solidFill>
                <a:srgbClr val="D4845A"/>
              </a:solidFill>
              <a:ln>
                <a:noFill/>
              </a:ln>
            </p:spPr>
          </p:sp>
          <p:sp>
            <p:nvSpPr>
              <p:cNvPr id="23" name="Freeform 23"/>
              <p:cNvSpPr/>
              <p:nvPr/>
            </p:nvSpPr>
            <p:spPr>
              <a:xfrm>
                <a:off x="6419850" y="4083844"/>
                <a:ext cx="70212" cy="100012"/>
              </a:xfrm>
              <a:custGeom>
                <a:avLst/>
                <a:gdLst/>
                <a:ahLst/>
                <a:cxnLst/>
                <a:rect l="l" t="t" r="r" b="b"/>
                <a:pathLst>
                  <a:path w="70212" h="100012">
                    <a:moveTo>
                      <a:pt x="40411" y="50006"/>
                    </a:moveTo>
                    <a:lnTo>
                      <a:pt x="70212" y="79807"/>
                    </a:lnTo>
                    <a:lnTo>
                      <a:pt x="50006" y="100012"/>
                    </a:lnTo>
                    <a:lnTo>
                      <a:pt x="0" y="50006"/>
                    </a:lnTo>
                    <a:lnTo>
                      <a:pt x="50006" y="0"/>
                    </a:lnTo>
                    <a:lnTo>
                      <a:pt x="70212" y="20206"/>
                    </a:lnTo>
                    <a:lnTo>
                      <a:pt x="40411" y="50006"/>
                    </a:lnTo>
                    <a:close/>
                  </a:path>
                </a:pathLst>
              </a:custGeom>
              <a:solidFill>
                <a:srgbClr val="D4845A"/>
              </a:solidFill>
              <a:ln>
                <a:noFill/>
              </a:ln>
            </p:spPr>
          </p:sp>
        </p:grpSp>
        <p:sp>
          <p:nvSpPr>
            <p:cNvPr id="25" name="TextBox 25"/>
            <p:cNvSpPr txBox="1"/>
            <p:nvPr/>
          </p:nvSpPr>
          <p:spPr>
            <a:xfrm>
              <a:off x="6726555" y="4064318"/>
              <a:ext cx="934853" cy="274320"/>
            </a:xfrm>
            <a:prstGeom prst="rect">
              <a:avLst/>
            </a:prstGeom>
            <a:noFill/>
            <a:ln>
              <a:noFill/>
            </a:ln>
          </p:spPr>
          <p:txBody>
            <a:bodyPr wrap="none" lIns="0" tIns="0" rIns="0" bIns="0" anchor="t" anchorCtr="0">
              <a:spAutoFit/>
            </a:bodyPr>
            <a:lstStyle/>
            <a:p>
              <a:pPr algn="l"/>
              <a:r>
                <a:rPr lang="zh-CN" sz="1350" b="1" dirty="0">
                  <a:solidFill>
                    <a:srgbClr val="D4845A"/>
                  </a:solidFill>
                  <a:latin typeface="Arial"/>
                  <a:ea typeface="Microsoft YaHei"/>
                  <a:cs typeface="Arial"/>
                </a:rPr>
                <a:t>Examples</a:t>
              </a:r>
            </a:p>
          </p:txBody>
        </p:sp>
        <p:sp>
          <p:nvSpPr>
            <p:cNvPr id="26" name="Freeform 26"/>
            <p:cNvSpPr/>
            <p:nvPr/>
          </p:nvSpPr>
          <p:spPr>
            <a:xfrm>
              <a:off x="6419850" y="4476750"/>
              <a:ext cx="4972050" cy="685800"/>
            </a:xfrm>
            <a:custGeom>
              <a:avLst/>
              <a:gdLst/>
              <a:ahLst/>
              <a:cxnLst/>
              <a:rect l="l" t="t" r="r" b="b"/>
              <a:pathLst>
                <a:path w="4972050" h="685800">
                  <a:moveTo>
                    <a:pt x="76200" y="0"/>
                  </a:moveTo>
                  <a:lnTo>
                    <a:pt x="4895850" y="0"/>
                  </a:lnTo>
                  <a:cubicBezTo>
                    <a:pt x="4937934" y="0"/>
                    <a:pt x="4972050" y="34116"/>
                    <a:pt x="4972050" y="76200"/>
                  </a:cubicBezTo>
                  <a:lnTo>
                    <a:pt x="4972050" y="609600"/>
                  </a:lnTo>
                  <a:cubicBezTo>
                    <a:pt x="4972050" y="651684"/>
                    <a:pt x="4937934" y="685800"/>
                    <a:pt x="4895850" y="685800"/>
                  </a:cubicBezTo>
                  <a:lnTo>
                    <a:pt x="76200" y="685800"/>
                  </a:lnTo>
                  <a:cubicBezTo>
                    <a:pt x="34116" y="685800"/>
                    <a:pt x="0" y="651684"/>
                    <a:pt x="0" y="609600"/>
                  </a:cubicBezTo>
                  <a:lnTo>
                    <a:pt x="0" y="76200"/>
                  </a:lnTo>
                  <a:cubicBezTo>
                    <a:pt x="0" y="34116"/>
                    <a:pt x="34116" y="0"/>
                    <a:pt x="76200" y="0"/>
                  </a:cubicBezTo>
                  <a:close/>
                </a:path>
              </a:pathLst>
            </a:custGeom>
            <a:solidFill>
              <a:srgbClr val="0F1117"/>
            </a:solidFill>
            <a:ln w="9525">
              <a:solidFill>
                <a:srgbClr val="2D3348"/>
              </a:solidFill>
            </a:ln>
          </p:spPr>
        </p:sp>
        <p:sp>
          <p:nvSpPr>
            <p:cNvPr id="27" name="TextBox 27"/>
            <p:cNvSpPr txBox="1"/>
            <p:nvPr/>
          </p:nvSpPr>
          <p:spPr>
            <a:xfrm>
              <a:off x="6596062" y="4602956"/>
              <a:ext cx="1986695"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Marketing Copy Pipeline</a:t>
              </a:r>
            </a:p>
          </p:txBody>
        </p:sp>
        <p:sp>
          <p:nvSpPr>
            <p:cNvPr id="28" name="TextBox 28"/>
            <p:cNvSpPr txBox="1"/>
            <p:nvPr/>
          </p:nvSpPr>
          <p:spPr>
            <a:xfrm>
              <a:off x="6597015" y="4839652"/>
              <a:ext cx="343109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Generate copy → Translate to target language</a:t>
              </a:r>
            </a:p>
          </p:txBody>
        </p:sp>
        <p:sp>
          <p:nvSpPr>
            <p:cNvPr id="29" name="Freeform 29"/>
            <p:cNvSpPr/>
            <p:nvPr/>
          </p:nvSpPr>
          <p:spPr>
            <a:xfrm>
              <a:off x="6419850" y="5314950"/>
              <a:ext cx="4972050" cy="762000"/>
            </a:xfrm>
            <a:custGeom>
              <a:avLst/>
              <a:gdLst/>
              <a:ahLst/>
              <a:cxnLst/>
              <a:rect l="l" t="t" r="r" b="b"/>
              <a:pathLst>
                <a:path w="4972050" h="762000">
                  <a:moveTo>
                    <a:pt x="76200" y="0"/>
                  </a:moveTo>
                  <a:lnTo>
                    <a:pt x="4895850" y="0"/>
                  </a:lnTo>
                  <a:cubicBezTo>
                    <a:pt x="4937934" y="0"/>
                    <a:pt x="4972050" y="34116"/>
                    <a:pt x="4972050" y="76200"/>
                  </a:cubicBezTo>
                  <a:lnTo>
                    <a:pt x="4972050" y="685800"/>
                  </a:lnTo>
                  <a:cubicBezTo>
                    <a:pt x="4972050" y="727884"/>
                    <a:pt x="4937934" y="762000"/>
                    <a:pt x="4895850" y="762000"/>
                  </a:cubicBezTo>
                  <a:lnTo>
                    <a:pt x="76200" y="762000"/>
                  </a:lnTo>
                  <a:cubicBezTo>
                    <a:pt x="34116" y="762000"/>
                    <a:pt x="0" y="727884"/>
                    <a:pt x="0" y="685800"/>
                  </a:cubicBezTo>
                  <a:lnTo>
                    <a:pt x="0" y="76200"/>
                  </a:lnTo>
                  <a:cubicBezTo>
                    <a:pt x="0" y="34116"/>
                    <a:pt x="34116" y="0"/>
                    <a:pt x="76200" y="0"/>
                  </a:cubicBezTo>
                  <a:close/>
                </a:path>
              </a:pathLst>
            </a:custGeom>
            <a:solidFill>
              <a:srgbClr val="0F1117"/>
            </a:solidFill>
            <a:ln w="9525">
              <a:solidFill>
                <a:srgbClr val="2D3348"/>
              </a:solidFill>
            </a:ln>
          </p:spPr>
        </p:sp>
        <p:sp>
          <p:nvSpPr>
            <p:cNvPr id="30" name="TextBox 30"/>
            <p:cNvSpPr txBox="1"/>
            <p:nvPr/>
          </p:nvSpPr>
          <p:spPr>
            <a:xfrm>
              <a:off x="6596062" y="5441156"/>
              <a:ext cx="2167842"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Document Writing Pipeline</a:t>
              </a:r>
            </a:p>
          </p:txBody>
        </p:sp>
        <p:sp>
          <p:nvSpPr>
            <p:cNvPr id="31" name="TextBox 31"/>
            <p:cNvSpPr txBox="1"/>
            <p:nvPr/>
          </p:nvSpPr>
          <p:spPr>
            <a:xfrm>
              <a:off x="6597015" y="5677852"/>
              <a:ext cx="3584448"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Write outline → Check criteria → Write document</a:t>
              </a:r>
            </a:p>
          </p:txBody>
        </p:sp>
        <p:sp>
          <p:nvSpPr>
            <p:cNvPr id="32" name="TextBox 32"/>
            <p:cNvSpPr txBox="1"/>
            <p:nvPr/>
          </p:nvSpPr>
          <p:spPr>
            <a:xfrm>
              <a:off x="6597968" y="5857399"/>
              <a:ext cx="3057858"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Each step makes the LLM call an easier task</a:t>
              </a:r>
            </a:p>
          </p:txBody>
        </p:sp>
      </p:grpSp>
      <p:sp>
        <p:nvSpPr>
          <p:cNvPr id="34" name="TextBox 34"/>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05</a:t>
            </a:r>
          </a:p>
        </p:txBody>
      </p:sp>
    </p:spTree>
  </p:cSld>
  <p:clrMapOvr>
    <a:masterClrMapping/>
  </p:clrMapOvr>
  <p:transition dur="400">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381000"/>
            <a:ext cx="3096482" cy="447675"/>
            <a:chOff x="571500" y="381000"/>
            <a:chExt cx="3096482" cy="447675"/>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5B9BD5"/>
            </a:solidFill>
            <a:ln>
              <a:noFill/>
            </a:ln>
          </p:spPr>
        </p:sp>
        <p:sp>
          <p:nvSpPr>
            <p:cNvPr id="4" name="TextBox 4"/>
            <p:cNvSpPr txBox="1"/>
            <p:nvPr/>
          </p:nvSpPr>
          <p:spPr>
            <a:xfrm>
              <a:off x="716280" y="401955"/>
              <a:ext cx="2951702"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Workflow: Routing</a:t>
              </a:r>
            </a:p>
          </p:txBody>
        </p:sp>
      </p:grpSp>
      <p:pic>
        <p:nvPicPr>
          <p:cNvPr id="6" name="Image 6"/>
          <p:cNvPicPr>
            <a:picLocks noChangeAspect="1"/>
          </p:cNvPicPr>
          <p:nvPr/>
        </p:nvPicPr>
        <p:blipFill>
          <a:blip r:embed="rId2"/>
          <a:stretch>
            <a:fillRect/>
          </a:stretch>
        </p:blipFill>
        <p:spPr>
          <a:xfrm>
            <a:off x="2666048" y="838200"/>
            <a:ext cx="6860858" cy="2857500"/>
          </a:xfrm>
          <a:prstGeom prst="rect">
            <a:avLst/>
          </a:prstGeom>
        </p:spPr>
      </p:pic>
      <p:grpSp>
        <p:nvGrpSpPr>
          <p:cNvPr id="20" name="Group 20"/>
          <p:cNvGrpSpPr/>
          <p:nvPr/>
        </p:nvGrpSpPr>
        <p:grpSpPr>
          <a:xfrm>
            <a:off x="571500" y="3810000"/>
            <a:ext cx="5334000" cy="2476500"/>
            <a:chOff x="571500" y="3810000"/>
            <a:chExt cx="5334000" cy="2476500"/>
          </a:xfrm>
        </p:grpSpPr>
        <p:sp>
          <p:nvSpPr>
            <p:cNvPr id="7" name="Freeform 7"/>
            <p:cNvSpPr/>
            <p:nvPr/>
          </p:nvSpPr>
          <p:spPr>
            <a:xfrm>
              <a:off x="571500" y="3810000"/>
              <a:ext cx="5334000" cy="2476500"/>
            </a:xfrm>
            <a:custGeom>
              <a:avLst/>
              <a:gdLst/>
              <a:ahLst/>
              <a:cxnLst/>
              <a:rect l="l" t="t" r="r" b="b"/>
              <a:pathLst>
                <a:path w="5334000" h="2476500">
                  <a:moveTo>
                    <a:pt x="114300" y="0"/>
                  </a:moveTo>
                  <a:lnTo>
                    <a:pt x="5219700" y="0"/>
                  </a:lnTo>
                  <a:cubicBezTo>
                    <a:pt x="5282826" y="0"/>
                    <a:pt x="5334000" y="51174"/>
                    <a:pt x="5334000" y="114300"/>
                  </a:cubicBezTo>
                  <a:lnTo>
                    <a:pt x="5334000" y="2362200"/>
                  </a:lnTo>
                  <a:cubicBezTo>
                    <a:pt x="5334000" y="2425326"/>
                    <a:pt x="5282826" y="2476500"/>
                    <a:pt x="5219700" y="2476500"/>
                  </a:cubicBezTo>
                  <a:lnTo>
                    <a:pt x="114300" y="2476500"/>
                  </a:lnTo>
                  <a:cubicBezTo>
                    <a:pt x="51174" y="2476500"/>
                    <a:pt x="0" y="2425326"/>
                    <a:pt x="0" y="23622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grpSp>
          <p:nvGrpSpPr>
            <p:cNvPr id="11" name="Group 11"/>
            <p:cNvGrpSpPr/>
            <p:nvPr/>
          </p:nvGrpSpPr>
          <p:grpSpPr>
            <a:xfrm>
              <a:off x="814388" y="4033838"/>
              <a:ext cx="200024" cy="200025"/>
              <a:chOff x="814388" y="4033838"/>
              <a:chExt cx="200024" cy="200025"/>
            </a:xfrm>
          </p:grpSpPr>
          <p:sp>
            <p:nvSpPr>
              <p:cNvPr id="8" name="Freeform 8"/>
              <p:cNvSpPr/>
              <p:nvPr/>
            </p:nvSpPr>
            <p:spPr>
              <a:xfrm>
                <a:off x="814388" y="4033838"/>
                <a:ext cx="57150" cy="57150"/>
              </a:xfrm>
              <a:custGeom>
                <a:avLst/>
                <a:gdLst/>
                <a:ahLst/>
                <a:cxnLst/>
                <a:rect l="l" t="t" r="r" b="b"/>
                <a:pathLst>
                  <a:path w="57150" h="57150">
                    <a:moveTo>
                      <a:pt x="57150" y="28575"/>
                    </a:moveTo>
                    <a:cubicBezTo>
                      <a:pt x="57150" y="44357"/>
                      <a:pt x="44357" y="57150"/>
                      <a:pt x="28575" y="57150"/>
                    </a:cubicBezTo>
                    <a:cubicBezTo>
                      <a:pt x="12793" y="57150"/>
                      <a:pt x="0" y="44357"/>
                      <a:pt x="0" y="28575"/>
                    </a:cubicBezTo>
                    <a:cubicBezTo>
                      <a:pt x="0" y="12793"/>
                      <a:pt x="12793" y="0"/>
                      <a:pt x="28575" y="0"/>
                    </a:cubicBezTo>
                    <a:cubicBezTo>
                      <a:pt x="44357" y="0"/>
                      <a:pt x="57150" y="12793"/>
                      <a:pt x="57150" y="28575"/>
                    </a:cubicBezTo>
                    <a:close/>
                  </a:path>
                </a:pathLst>
              </a:custGeom>
              <a:solidFill>
                <a:srgbClr val="5B9BD5"/>
              </a:solidFill>
              <a:ln>
                <a:noFill/>
              </a:ln>
            </p:spPr>
          </p:sp>
          <p:sp>
            <p:nvSpPr>
              <p:cNvPr id="9" name="Freeform 9"/>
              <p:cNvSpPr/>
              <p:nvPr/>
            </p:nvSpPr>
            <p:spPr>
              <a:xfrm>
                <a:off x="957262" y="4176712"/>
                <a:ext cx="57150" cy="57150"/>
              </a:xfrm>
              <a:custGeom>
                <a:avLst/>
                <a:gdLst/>
                <a:ahLst/>
                <a:cxnLst/>
                <a:rect l="l" t="t" r="r" b="b"/>
                <a:pathLst>
                  <a:path w="57150" h="57150">
                    <a:moveTo>
                      <a:pt x="57150" y="28575"/>
                    </a:moveTo>
                    <a:cubicBezTo>
                      <a:pt x="57150" y="44357"/>
                      <a:pt x="44357" y="57150"/>
                      <a:pt x="28575" y="57150"/>
                    </a:cubicBezTo>
                    <a:cubicBezTo>
                      <a:pt x="12793" y="57150"/>
                      <a:pt x="0" y="44357"/>
                      <a:pt x="0" y="28575"/>
                    </a:cubicBezTo>
                    <a:cubicBezTo>
                      <a:pt x="0" y="12793"/>
                      <a:pt x="12793" y="0"/>
                      <a:pt x="28575" y="0"/>
                    </a:cubicBezTo>
                    <a:cubicBezTo>
                      <a:pt x="44357" y="0"/>
                      <a:pt x="57150" y="12793"/>
                      <a:pt x="57150" y="28575"/>
                    </a:cubicBezTo>
                    <a:close/>
                  </a:path>
                </a:pathLst>
              </a:custGeom>
              <a:solidFill>
                <a:srgbClr val="5B9BD5"/>
              </a:solidFill>
              <a:ln>
                <a:noFill/>
              </a:ln>
            </p:spPr>
          </p:sp>
          <p:sp>
            <p:nvSpPr>
              <p:cNvPr id="10" name="Freeform 10"/>
              <p:cNvSpPr/>
              <p:nvPr/>
            </p:nvSpPr>
            <p:spPr>
              <a:xfrm>
                <a:off x="828675" y="4033838"/>
                <a:ext cx="171450" cy="200025"/>
              </a:xfrm>
              <a:custGeom>
                <a:avLst/>
                <a:gdLst/>
                <a:ahLst/>
                <a:cxnLst/>
                <a:rect l="l" t="t" r="r" b="b"/>
                <a:pathLst>
                  <a:path w="171450" h="200025">
                    <a:moveTo>
                      <a:pt x="100012" y="50006"/>
                    </a:moveTo>
                    <a:cubicBezTo>
                      <a:pt x="100012" y="38170"/>
                      <a:pt x="109608" y="28575"/>
                      <a:pt x="121444" y="28575"/>
                    </a:cubicBezTo>
                    <a:cubicBezTo>
                      <a:pt x="133280" y="28575"/>
                      <a:pt x="142875" y="38170"/>
                      <a:pt x="142875" y="50006"/>
                    </a:cubicBezTo>
                    <a:lnTo>
                      <a:pt x="142875" y="114300"/>
                    </a:lnTo>
                    <a:lnTo>
                      <a:pt x="171450" y="114300"/>
                    </a:lnTo>
                    <a:lnTo>
                      <a:pt x="171450" y="50006"/>
                    </a:lnTo>
                    <a:cubicBezTo>
                      <a:pt x="171450" y="22389"/>
                      <a:pt x="149061" y="0"/>
                      <a:pt x="121444" y="0"/>
                    </a:cubicBezTo>
                    <a:cubicBezTo>
                      <a:pt x="93826" y="0"/>
                      <a:pt x="71438" y="22389"/>
                      <a:pt x="71438" y="50006"/>
                    </a:cubicBezTo>
                    <a:lnTo>
                      <a:pt x="71438" y="150019"/>
                    </a:lnTo>
                    <a:cubicBezTo>
                      <a:pt x="71438" y="161855"/>
                      <a:pt x="61842" y="171450"/>
                      <a:pt x="50006" y="171450"/>
                    </a:cubicBezTo>
                    <a:cubicBezTo>
                      <a:pt x="38170" y="171450"/>
                      <a:pt x="28575" y="161855"/>
                      <a:pt x="28575" y="150019"/>
                    </a:cubicBezTo>
                    <a:lnTo>
                      <a:pt x="28575" y="85725"/>
                    </a:lnTo>
                    <a:lnTo>
                      <a:pt x="0" y="85725"/>
                    </a:lnTo>
                    <a:lnTo>
                      <a:pt x="0" y="150019"/>
                    </a:lnTo>
                    <a:cubicBezTo>
                      <a:pt x="0" y="177636"/>
                      <a:pt x="22389" y="200025"/>
                      <a:pt x="50006" y="200025"/>
                    </a:cubicBezTo>
                    <a:cubicBezTo>
                      <a:pt x="77624" y="200025"/>
                      <a:pt x="100012" y="177636"/>
                      <a:pt x="100012" y="150019"/>
                    </a:cubicBezTo>
                    <a:lnTo>
                      <a:pt x="100012" y="50006"/>
                    </a:lnTo>
                    <a:close/>
                  </a:path>
                </a:pathLst>
              </a:custGeom>
              <a:solidFill>
                <a:srgbClr val="5B9BD5"/>
              </a:solidFill>
              <a:ln>
                <a:noFill/>
              </a:ln>
            </p:spPr>
          </p:sp>
        </p:grpSp>
        <p:sp>
          <p:nvSpPr>
            <p:cNvPr id="12" name="TextBox 12"/>
            <p:cNvSpPr txBox="1"/>
            <p:nvPr/>
          </p:nvSpPr>
          <p:spPr>
            <a:xfrm>
              <a:off x="1106805" y="4064318"/>
              <a:ext cx="1224689" cy="274320"/>
            </a:xfrm>
            <a:prstGeom prst="rect">
              <a:avLst/>
            </a:prstGeom>
            <a:noFill/>
            <a:ln>
              <a:noFill/>
            </a:ln>
          </p:spPr>
          <p:txBody>
            <a:bodyPr wrap="none" lIns="0" tIns="0" rIns="0" bIns="0" anchor="t" anchorCtr="0">
              <a:spAutoFit/>
            </a:bodyPr>
            <a:lstStyle/>
            <a:p>
              <a:pPr algn="l"/>
              <a:r>
                <a:rPr lang="zh-CN" sz="1350" b="1" dirty="0">
                  <a:solidFill>
                    <a:srgbClr val="5B9BD5"/>
                  </a:solidFill>
                  <a:latin typeface="Arial"/>
                  <a:ea typeface="Microsoft YaHei"/>
                  <a:cs typeface="Arial"/>
                </a:rPr>
                <a:t>When to Use</a:t>
              </a:r>
            </a:p>
          </p:txBody>
        </p:sp>
        <p:sp>
          <p:nvSpPr>
            <p:cNvPr id="13" name="TextBox 13"/>
            <p:cNvSpPr txBox="1"/>
            <p:nvPr/>
          </p:nvSpPr>
          <p:spPr>
            <a:xfrm>
              <a:off x="784860" y="4423410"/>
              <a:ext cx="3097530"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Distinct categories that are better</a:t>
              </a:r>
            </a:p>
          </p:txBody>
        </p:sp>
        <p:sp>
          <p:nvSpPr>
            <p:cNvPr id="14" name="TextBox 14"/>
            <p:cNvSpPr txBox="1"/>
            <p:nvPr/>
          </p:nvSpPr>
          <p:spPr>
            <a:xfrm>
              <a:off x="784860" y="4632960"/>
              <a:ext cx="1730502"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handled separately.</a:t>
              </a:r>
            </a:p>
          </p:txBody>
        </p:sp>
        <p:sp>
          <p:nvSpPr>
            <p:cNvPr id="15" name="Rectangle 15"/>
            <p:cNvSpPr/>
            <p:nvPr/>
          </p:nvSpPr>
          <p:spPr>
            <a:xfrm>
              <a:off x="800100" y="4933950"/>
              <a:ext cx="4876800" cy="9525"/>
            </a:xfrm>
            <a:prstGeom prst="rect">
              <a:avLst/>
            </a:prstGeom>
            <a:solidFill>
              <a:srgbClr val="2D3348">
                <a:alpha val="40000"/>
              </a:srgbClr>
            </a:solidFill>
            <a:ln>
              <a:noFill/>
            </a:ln>
          </p:spPr>
        </p:sp>
        <p:sp>
          <p:nvSpPr>
            <p:cNvPr id="16" name="TextBox 16"/>
            <p:cNvSpPr txBox="1"/>
            <p:nvPr/>
          </p:nvSpPr>
          <p:spPr>
            <a:xfrm>
              <a:off x="785812" y="5079206"/>
              <a:ext cx="3520083"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Classify input → direct to specialized task</a:t>
              </a:r>
            </a:p>
          </p:txBody>
        </p:sp>
        <p:sp>
          <p:nvSpPr>
            <p:cNvPr id="17" name="TextBox 17"/>
            <p:cNvSpPr txBox="1"/>
            <p:nvPr/>
          </p:nvSpPr>
          <p:spPr>
            <a:xfrm>
              <a:off x="785812" y="5317331"/>
              <a:ext cx="2033111"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Separation of concerns</a:t>
              </a:r>
            </a:p>
          </p:txBody>
        </p:sp>
        <p:sp>
          <p:nvSpPr>
            <p:cNvPr id="18" name="TextBox 18"/>
            <p:cNvSpPr txBox="1"/>
            <p:nvPr/>
          </p:nvSpPr>
          <p:spPr>
            <a:xfrm>
              <a:off x="785812" y="5555456"/>
              <a:ext cx="3290054"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More specialized prompts per category</a:t>
              </a:r>
            </a:p>
          </p:txBody>
        </p:sp>
        <p:sp>
          <p:nvSpPr>
            <p:cNvPr id="19" name="TextBox 19"/>
            <p:cNvSpPr txBox="1"/>
            <p:nvPr/>
          </p:nvSpPr>
          <p:spPr>
            <a:xfrm>
              <a:off x="785812" y="5793581"/>
              <a:ext cx="3569375" cy="228600"/>
            </a:xfrm>
            <a:prstGeom prst="rect">
              <a:avLst/>
            </a:prstGeom>
            <a:noFill/>
            <a:ln>
              <a:noFill/>
            </a:ln>
          </p:spPr>
          <p:txBody>
            <a:bodyPr wrap="none" lIns="0" tIns="0" rIns="0" bIns="0" anchor="t" anchorCtr="0">
              <a:spAutoFit/>
            </a:bodyPr>
            <a:lstStyle/>
            <a:p>
              <a:pPr algn="l"/>
              <a:r>
                <a:rPr lang="zh-CN" sz="1125" dirty="0">
                  <a:solidFill>
                    <a:srgbClr val="9CA3AF"/>
                  </a:solidFill>
                  <a:latin typeface="Arial"/>
                  <a:ea typeface="Microsoft YaHei"/>
                  <a:cs typeface="Arial"/>
                </a:rPr>
                <a:t>• Prevents cross-optimization interference</a:t>
              </a:r>
            </a:p>
          </p:txBody>
        </p:sp>
      </p:grpSp>
      <p:grpSp>
        <p:nvGrpSpPr>
          <p:cNvPr id="31" name="Group 31"/>
          <p:cNvGrpSpPr/>
          <p:nvPr/>
        </p:nvGrpSpPr>
        <p:grpSpPr>
          <a:xfrm>
            <a:off x="6191250" y="3810000"/>
            <a:ext cx="5429250" cy="2476500"/>
            <a:chOff x="6191250" y="3810000"/>
            <a:chExt cx="5429250" cy="2476500"/>
          </a:xfrm>
        </p:grpSpPr>
        <p:sp>
          <p:nvSpPr>
            <p:cNvPr id="21" name="Freeform 21"/>
            <p:cNvSpPr/>
            <p:nvPr/>
          </p:nvSpPr>
          <p:spPr>
            <a:xfrm>
              <a:off x="6191250" y="3810000"/>
              <a:ext cx="5429250" cy="2476500"/>
            </a:xfrm>
            <a:custGeom>
              <a:avLst/>
              <a:gdLst/>
              <a:ahLst/>
              <a:cxnLst/>
              <a:rect l="l" t="t" r="r" b="b"/>
              <a:pathLst>
                <a:path w="5429250" h="2476500">
                  <a:moveTo>
                    <a:pt x="114300" y="0"/>
                  </a:moveTo>
                  <a:lnTo>
                    <a:pt x="5314950" y="0"/>
                  </a:lnTo>
                  <a:cubicBezTo>
                    <a:pt x="5378076" y="0"/>
                    <a:pt x="5429250" y="51174"/>
                    <a:pt x="5429250" y="114300"/>
                  </a:cubicBezTo>
                  <a:lnTo>
                    <a:pt x="5429250" y="2362200"/>
                  </a:lnTo>
                  <a:cubicBezTo>
                    <a:pt x="5429250" y="2425326"/>
                    <a:pt x="5378076" y="2476500"/>
                    <a:pt x="5314950" y="2476500"/>
                  </a:cubicBezTo>
                  <a:lnTo>
                    <a:pt x="114300" y="2476500"/>
                  </a:lnTo>
                  <a:cubicBezTo>
                    <a:pt x="51174" y="2476500"/>
                    <a:pt x="0" y="2425326"/>
                    <a:pt x="0" y="2362200"/>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2" name="Freeform 22"/>
            <p:cNvSpPr/>
            <p:nvPr/>
          </p:nvSpPr>
          <p:spPr>
            <a:xfrm>
              <a:off x="6419850" y="4048125"/>
              <a:ext cx="228600" cy="171450"/>
            </a:xfrm>
            <a:custGeom>
              <a:avLst/>
              <a:gdLst/>
              <a:ahLst/>
              <a:cxnLst/>
              <a:rect l="l" t="t" r="r" b="b"/>
              <a:pathLst>
                <a:path w="228600" h="171450">
                  <a:moveTo>
                    <a:pt x="114300" y="57150"/>
                  </a:moveTo>
                  <a:lnTo>
                    <a:pt x="114300" y="0"/>
                  </a:lnTo>
                  <a:lnTo>
                    <a:pt x="142875" y="0"/>
                  </a:lnTo>
                  <a:lnTo>
                    <a:pt x="228600" y="85725"/>
                  </a:lnTo>
                  <a:lnTo>
                    <a:pt x="142875" y="171450"/>
                  </a:lnTo>
                  <a:lnTo>
                    <a:pt x="114300" y="171450"/>
                  </a:lnTo>
                  <a:lnTo>
                    <a:pt x="114300" y="114300"/>
                  </a:lnTo>
                  <a:lnTo>
                    <a:pt x="0" y="114300"/>
                  </a:lnTo>
                  <a:lnTo>
                    <a:pt x="0" y="57150"/>
                  </a:lnTo>
                  <a:lnTo>
                    <a:pt x="114300" y="57150"/>
                  </a:lnTo>
                  <a:close/>
                </a:path>
              </a:pathLst>
            </a:custGeom>
            <a:solidFill>
              <a:srgbClr val="D4845A"/>
            </a:solidFill>
            <a:ln>
              <a:noFill/>
            </a:ln>
          </p:spPr>
        </p:sp>
        <p:sp>
          <p:nvSpPr>
            <p:cNvPr id="23" name="TextBox 23"/>
            <p:cNvSpPr txBox="1"/>
            <p:nvPr/>
          </p:nvSpPr>
          <p:spPr>
            <a:xfrm>
              <a:off x="6726555" y="4064318"/>
              <a:ext cx="934853" cy="274320"/>
            </a:xfrm>
            <a:prstGeom prst="rect">
              <a:avLst/>
            </a:prstGeom>
            <a:noFill/>
            <a:ln>
              <a:noFill/>
            </a:ln>
          </p:spPr>
          <p:txBody>
            <a:bodyPr wrap="none" lIns="0" tIns="0" rIns="0" bIns="0" anchor="t" anchorCtr="0">
              <a:spAutoFit/>
            </a:bodyPr>
            <a:lstStyle/>
            <a:p>
              <a:pPr algn="l"/>
              <a:r>
                <a:rPr lang="zh-CN" sz="1350" b="1" dirty="0">
                  <a:solidFill>
                    <a:srgbClr val="D4845A"/>
                  </a:solidFill>
                  <a:latin typeface="Arial"/>
                  <a:ea typeface="Microsoft YaHei"/>
                  <a:cs typeface="Arial"/>
                </a:rPr>
                <a:t>Examples</a:t>
              </a:r>
            </a:p>
          </p:txBody>
        </p:sp>
        <p:sp>
          <p:nvSpPr>
            <p:cNvPr id="24" name="Freeform 24"/>
            <p:cNvSpPr/>
            <p:nvPr/>
          </p:nvSpPr>
          <p:spPr>
            <a:xfrm>
              <a:off x="6419850" y="4476750"/>
              <a:ext cx="4972050" cy="685800"/>
            </a:xfrm>
            <a:custGeom>
              <a:avLst/>
              <a:gdLst/>
              <a:ahLst/>
              <a:cxnLst/>
              <a:rect l="l" t="t" r="r" b="b"/>
              <a:pathLst>
                <a:path w="4972050" h="685800">
                  <a:moveTo>
                    <a:pt x="76200" y="0"/>
                  </a:moveTo>
                  <a:lnTo>
                    <a:pt x="4895850" y="0"/>
                  </a:lnTo>
                  <a:cubicBezTo>
                    <a:pt x="4937934" y="0"/>
                    <a:pt x="4972050" y="34116"/>
                    <a:pt x="4972050" y="76200"/>
                  </a:cubicBezTo>
                  <a:lnTo>
                    <a:pt x="4972050" y="609600"/>
                  </a:lnTo>
                  <a:cubicBezTo>
                    <a:pt x="4972050" y="651684"/>
                    <a:pt x="4937934" y="685800"/>
                    <a:pt x="4895850" y="685800"/>
                  </a:cubicBezTo>
                  <a:lnTo>
                    <a:pt x="76200" y="685800"/>
                  </a:lnTo>
                  <a:cubicBezTo>
                    <a:pt x="34116" y="685800"/>
                    <a:pt x="0" y="651684"/>
                    <a:pt x="0" y="609600"/>
                  </a:cubicBezTo>
                  <a:lnTo>
                    <a:pt x="0" y="76200"/>
                  </a:lnTo>
                  <a:cubicBezTo>
                    <a:pt x="0" y="34116"/>
                    <a:pt x="34116" y="0"/>
                    <a:pt x="76200" y="0"/>
                  </a:cubicBezTo>
                  <a:close/>
                </a:path>
              </a:pathLst>
            </a:custGeom>
            <a:solidFill>
              <a:srgbClr val="0F1117"/>
            </a:solidFill>
            <a:ln w="9525">
              <a:solidFill>
                <a:srgbClr val="2D3348"/>
              </a:solidFill>
            </a:ln>
          </p:spPr>
        </p:sp>
        <p:sp>
          <p:nvSpPr>
            <p:cNvPr id="25" name="TextBox 25"/>
            <p:cNvSpPr txBox="1"/>
            <p:nvPr/>
          </p:nvSpPr>
          <p:spPr>
            <a:xfrm>
              <a:off x="6596062" y="4602956"/>
              <a:ext cx="2728537"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Customer Service Query Routing</a:t>
              </a:r>
            </a:p>
          </p:txBody>
        </p:sp>
        <p:sp>
          <p:nvSpPr>
            <p:cNvPr id="26" name="TextBox 26"/>
            <p:cNvSpPr txBox="1"/>
            <p:nvPr/>
          </p:nvSpPr>
          <p:spPr>
            <a:xfrm>
              <a:off x="6597015" y="4839652"/>
              <a:ext cx="3806809"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General Q's → Refund requests → Technical support</a:t>
              </a:r>
            </a:p>
          </p:txBody>
        </p:sp>
        <p:sp>
          <p:nvSpPr>
            <p:cNvPr id="27" name="Freeform 27"/>
            <p:cNvSpPr/>
            <p:nvPr/>
          </p:nvSpPr>
          <p:spPr>
            <a:xfrm>
              <a:off x="6419850" y="5314950"/>
              <a:ext cx="4972050" cy="762000"/>
            </a:xfrm>
            <a:custGeom>
              <a:avLst/>
              <a:gdLst/>
              <a:ahLst/>
              <a:cxnLst/>
              <a:rect l="l" t="t" r="r" b="b"/>
              <a:pathLst>
                <a:path w="4972050" h="762000">
                  <a:moveTo>
                    <a:pt x="76200" y="0"/>
                  </a:moveTo>
                  <a:lnTo>
                    <a:pt x="4895850" y="0"/>
                  </a:lnTo>
                  <a:cubicBezTo>
                    <a:pt x="4937934" y="0"/>
                    <a:pt x="4972050" y="34116"/>
                    <a:pt x="4972050" y="76200"/>
                  </a:cubicBezTo>
                  <a:lnTo>
                    <a:pt x="4972050" y="685800"/>
                  </a:lnTo>
                  <a:cubicBezTo>
                    <a:pt x="4972050" y="727884"/>
                    <a:pt x="4937934" y="762000"/>
                    <a:pt x="4895850" y="762000"/>
                  </a:cubicBezTo>
                  <a:lnTo>
                    <a:pt x="76200" y="762000"/>
                  </a:lnTo>
                  <a:cubicBezTo>
                    <a:pt x="34116" y="762000"/>
                    <a:pt x="0" y="727884"/>
                    <a:pt x="0" y="685800"/>
                  </a:cubicBezTo>
                  <a:lnTo>
                    <a:pt x="0" y="76200"/>
                  </a:lnTo>
                  <a:cubicBezTo>
                    <a:pt x="0" y="34116"/>
                    <a:pt x="34116" y="0"/>
                    <a:pt x="76200" y="0"/>
                  </a:cubicBezTo>
                  <a:close/>
                </a:path>
              </a:pathLst>
            </a:custGeom>
            <a:solidFill>
              <a:srgbClr val="0F1117"/>
            </a:solidFill>
            <a:ln w="9525">
              <a:solidFill>
                <a:srgbClr val="2D3348"/>
              </a:solidFill>
            </a:ln>
          </p:spPr>
        </p:sp>
        <p:sp>
          <p:nvSpPr>
            <p:cNvPr id="28" name="TextBox 28"/>
            <p:cNvSpPr txBox="1"/>
            <p:nvPr/>
          </p:nvSpPr>
          <p:spPr>
            <a:xfrm>
              <a:off x="6596062" y="5441156"/>
              <a:ext cx="2426625"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Model Selection by Difficulty</a:t>
              </a:r>
            </a:p>
          </p:txBody>
        </p:sp>
        <p:sp>
          <p:nvSpPr>
            <p:cNvPr id="29" name="TextBox 29"/>
            <p:cNvSpPr txBox="1"/>
            <p:nvPr/>
          </p:nvSpPr>
          <p:spPr>
            <a:xfrm>
              <a:off x="6597015" y="5677852"/>
              <a:ext cx="2242614"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Easy → Haiku (cost-efficient)</a:t>
              </a:r>
            </a:p>
          </p:txBody>
        </p:sp>
        <p:sp>
          <p:nvSpPr>
            <p:cNvPr id="30" name="TextBox 30"/>
            <p:cNvSpPr txBox="1"/>
            <p:nvPr/>
          </p:nvSpPr>
          <p:spPr>
            <a:xfrm>
              <a:off x="6597015" y="5849302"/>
              <a:ext cx="1813227"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Hard → Sonnet (capable)</a:t>
              </a:r>
            </a:p>
          </p:txBody>
        </p:sp>
      </p:grpSp>
      <p:sp>
        <p:nvSpPr>
          <p:cNvPr id="32" name="TextBox 32"/>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06</a:t>
            </a:r>
          </a:p>
        </p:txBody>
      </p:sp>
    </p:spTree>
  </p:cSld>
  <p:clrMapOvr>
    <a:masterClrMapping/>
  </p:clrMapOvr>
  <p:transition dur="40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381000"/>
            <a:ext cx="4191419" cy="447675"/>
            <a:chOff x="571500" y="381000"/>
            <a:chExt cx="4191419" cy="447675"/>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5B9BD5"/>
            </a:solidFill>
            <a:ln>
              <a:noFill/>
            </a:ln>
          </p:spPr>
        </p:sp>
        <p:sp>
          <p:nvSpPr>
            <p:cNvPr id="4" name="TextBox 4"/>
            <p:cNvSpPr txBox="1"/>
            <p:nvPr/>
          </p:nvSpPr>
          <p:spPr>
            <a:xfrm>
              <a:off x="716280" y="401955"/>
              <a:ext cx="4046639"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Workflow: Parallelization</a:t>
              </a:r>
            </a:p>
          </p:txBody>
        </p:sp>
      </p:grpSp>
      <p:pic>
        <p:nvPicPr>
          <p:cNvPr id="6" name="Image 6"/>
          <p:cNvPicPr>
            <a:picLocks noChangeAspect="1"/>
          </p:cNvPicPr>
          <p:nvPr/>
        </p:nvPicPr>
        <p:blipFill>
          <a:blip r:embed="rId2"/>
          <a:stretch>
            <a:fillRect/>
          </a:stretch>
        </p:blipFill>
        <p:spPr>
          <a:xfrm>
            <a:off x="2894648" y="838200"/>
            <a:ext cx="6403658" cy="2667000"/>
          </a:xfrm>
          <a:prstGeom prst="rect">
            <a:avLst/>
          </a:prstGeom>
        </p:spPr>
      </p:pic>
      <p:grpSp>
        <p:nvGrpSpPr>
          <p:cNvPr id="23" name="Group 23"/>
          <p:cNvGrpSpPr/>
          <p:nvPr/>
        </p:nvGrpSpPr>
        <p:grpSpPr>
          <a:xfrm>
            <a:off x="571500" y="3667125"/>
            <a:ext cx="5429250" cy="2619375"/>
            <a:chOff x="571500" y="3667125"/>
            <a:chExt cx="5429250" cy="2619375"/>
          </a:xfrm>
        </p:grpSpPr>
        <p:sp>
          <p:nvSpPr>
            <p:cNvPr id="7" name="Freeform 7"/>
            <p:cNvSpPr/>
            <p:nvPr/>
          </p:nvSpPr>
          <p:spPr>
            <a:xfrm>
              <a:off x="571500" y="3667125"/>
              <a:ext cx="5429250" cy="2619375"/>
            </a:xfrm>
            <a:custGeom>
              <a:avLst/>
              <a:gdLst/>
              <a:ahLst/>
              <a:cxnLst/>
              <a:rect l="l" t="t" r="r" b="b"/>
              <a:pathLst>
                <a:path w="5429250" h="2619375">
                  <a:moveTo>
                    <a:pt x="114300" y="0"/>
                  </a:moveTo>
                  <a:lnTo>
                    <a:pt x="5314950" y="0"/>
                  </a:lnTo>
                  <a:cubicBezTo>
                    <a:pt x="5378076" y="0"/>
                    <a:pt x="5429250" y="51174"/>
                    <a:pt x="5429250" y="114300"/>
                  </a:cubicBezTo>
                  <a:lnTo>
                    <a:pt x="5429250" y="2505075"/>
                  </a:lnTo>
                  <a:cubicBezTo>
                    <a:pt x="5429250" y="2568201"/>
                    <a:pt x="5378076" y="2619375"/>
                    <a:pt x="531495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8" name="Freeform 8"/>
            <p:cNvSpPr/>
            <p:nvPr/>
          </p:nvSpPr>
          <p:spPr>
            <a:xfrm>
              <a:off x="571500" y="3667125"/>
              <a:ext cx="5429250" cy="57150"/>
            </a:xfrm>
            <a:custGeom>
              <a:avLst/>
              <a:gdLst/>
              <a:ahLst/>
              <a:cxnLst/>
              <a:rect l="l" t="t" r="r" b="b"/>
              <a:pathLst>
                <a:path w="5429250" h="57150">
                  <a:moveTo>
                    <a:pt x="28575" y="0"/>
                  </a:moveTo>
                  <a:lnTo>
                    <a:pt x="5400675" y="0"/>
                  </a:lnTo>
                  <a:cubicBezTo>
                    <a:pt x="5416457" y="0"/>
                    <a:pt x="5429250" y="12793"/>
                    <a:pt x="5429250" y="28575"/>
                  </a:cubicBezTo>
                  <a:lnTo>
                    <a:pt x="5429250" y="28575"/>
                  </a:lnTo>
                  <a:cubicBezTo>
                    <a:pt x="5429250" y="44357"/>
                    <a:pt x="5416457" y="57150"/>
                    <a:pt x="5400675" y="57150"/>
                  </a:cubicBezTo>
                  <a:lnTo>
                    <a:pt x="28575" y="57150"/>
                  </a:lnTo>
                  <a:cubicBezTo>
                    <a:pt x="12793" y="57150"/>
                    <a:pt x="0" y="44357"/>
                    <a:pt x="0" y="28575"/>
                  </a:cubicBezTo>
                  <a:lnTo>
                    <a:pt x="0" y="28575"/>
                  </a:lnTo>
                  <a:cubicBezTo>
                    <a:pt x="0" y="12793"/>
                    <a:pt x="12793" y="0"/>
                    <a:pt x="28575" y="0"/>
                  </a:cubicBezTo>
                  <a:close/>
                </a:path>
              </a:pathLst>
            </a:custGeom>
            <a:solidFill>
              <a:srgbClr val="5B9BD5"/>
            </a:solidFill>
            <a:ln>
              <a:noFill/>
            </a:ln>
          </p:spPr>
        </p:sp>
        <p:sp>
          <p:nvSpPr>
            <p:cNvPr id="9" name="Freeform 9"/>
            <p:cNvSpPr/>
            <p:nvPr/>
          </p:nvSpPr>
          <p:spPr>
            <a:xfrm>
              <a:off x="814388" y="3938588"/>
              <a:ext cx="200025" cy="200025"/>
            </a:xfrm>
            <a:custGeom>
              <a:avLst/>
              <a:gdLst/>
              <a:ahLst/>
              <a:cxnLst/>
              <a:rect l="l" t="t" r="r" b="b"/>
              <a:pathLst>
                <a:path w="200025" h="200025">
                  <a:moveTo>
                    <a:pt x="85725" y="0"/>
                  </a:moveTo>
                  <a:lnTo>
                    <a:pt x="0" y="0"/>
                  </a:lnTo>
                  <a:lnTo>
                    <a:pt x="0" y="85725"/>
                  </a:lnTo>
                  <a:lnTo>
                    <a:pt x="85725" y="85725"/>
                  </a:lnTo>
                  <a:lnTo>
                    <a:pt x="85725" y="0"/>
                  </a:lnTo>
                  <a:close/>
                  <a:moveTo>
                    <a:pt x="85725" y="114300"/>
                  </a:moveTo>
                  <a:lnTo>
                    <a:pt x="0" y="114300"/>
                  </a:lnTo>
                  <a:lnTo>
                    <a:pt x="0" y="200025"/>
                  </a:lnTo>
                  <a:lnTo>
                    <a:pt x="85725" y="200025"/>
                  </a:lnTo>
                  <a:lnTo>
                    <a:pt x="85725" y="114300"/>
                  </a:lnTo>
                  <a:close/>
                  <a:moveTo>
                    <a:pt x="114300" y="0"/>
                  </a:moveTo>
                  <a:lnTo>
                    <a:pt x="200025" y="0"/>
                  </a:lnTo>
                  <a:lnTo>
                    <a:pt x="200025" y="85725"/>
                  </a:lnTo>
                  <a:lnTo>
                    <a:pt x="114300" y="85725"/>
                  </a:lnTo>
                  <a:lnTo>
                    <a:pt x="114300" y="0"/>
                  </a:lnTo>
                  <a:close/>
                  <a:moveTo>
                    <a:pt x="200025" y="114300"/>
                  </a:moveTo>
                  <a:lnTo>
                    <a:pt x="114300" y="114300"/>
                  </a:lnTo>
                  <a:lnTo>
                    <a:pt x="114300" y="200025"/>
                  </a:lnTo>
                  <a:lnTo>
                    <a:pt x="200025" y="200025"/>
                  </a:lnTo>
                  <a:lnTo>
                    <a:pt x="200025" y="114300"/>
                  </a:lnTo>
                  <a:close/>
                </a:path>
              </a:pathLst>
            </a:custGeom>
            <a:solidFill>
              <a:srgbClr val="5B9BD5"/>
            </a:solidFill>
            <a:ln>
              <a:noFill/>
            </a:ln>
          </p:spPr>
        </p:sp>
        <p:sp>
          <p:nvSpPr>
            <p:cNvPr id="10" name="TextBox 10"/>
            <p:cNvSpPr txBox="1"/>
            <p:nvPr/>
          </p:nvSpPr>
          <p:spPr>
            <a:xfrm>
              <a:off x="1104900" y="3952875"/>
              <a:ext cx="1188244" cy="304800"/>
            </a:xfrm>
            <a:prstGeom prst="rect">
              <a:avLst/>
            </a:prstGeom>
            <a:noFill/>
            <a:ln>
              <a:noFill/>
            </a:ln>
          </p:spPr>
          <p:txBody>
            <a:bodyPr wrap="none" lIns="0" tIns="0" rIns="0" bIns="0" anchor="t" anchorCtr="0">
              <a:spAutoFit/>
            </a:bodyPr>
            <a:lstStyle/>
            <a:p>
              <a:pPr algn="l"/>
              <a:r>
                <a:rPr lang="zh-CN" sz="1500" b="1" dirty="0">
                  <a:solidFill>
                    <a:srgbClr val="5B9BD5"/>
                  </a:solidFill>
                  <a:latin typeface="Arial"/>
                  <a:ea typeface="Microsoft YaHei"/>
                  <a:cs typeface="Arial"/>
                </a:rPr>
                <a:t>Sectioning</a:t>
              </a:r>
            </a:p>
          </p:txBody>
        </p:sp>
        <p:sp>
          <p:nvSpPr>
            <p:cNvPr id="11" name="TextBox 11"/>
            <p:cNvSpPr txBox="1"/>
            <p:nvPr/>
          </p:nvSpPr>
          <p:spPr>
            <a:xfrm>
              <a:off x="784860" y="4251960"/>
              <a:ext cx="3237738"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Break task into independent subtasks</a:t>
              </a:r>
            </a:p>
          </p:txBody>
        </p:sp>
        <p:sp>
          <p:nvSpPr>
            <p:cNvPr id="12" name="TextBox 12"/>
            <p:cNvSpPr txBox="1"/>
            <p:nvPr/>
          </p:nvSpPr>
          <p:spPr>
            <a:xfrm>
              <a:off x="784860" y="4461510"/>
              <a:ext cx="2124837"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and run them in parallel.</a:t>
              </a:r>
            </a:p>
          </p:txBody>
        </p:sp>
        <p:sp>
          <p:nvSpPr>
            <p:cNvPr id="13" name="Rectangle 13"/>
            <p:cNvSpPr/>
            <p:nvPr/>
          </p:nvSpPr>
          <p:spPr>
            <a:xfrm>
              <a:off x="800100" y="4762500"/>
              <a:ext cx="4972050" cy="9525"/>
            </a:xfrm>
            <a:prstGeom prst="rect">
              <a:avLst/>
            </a:prstGeom>
            <a:solidFill>
              <a:srgbClr val="2D3348">
                <a:alpha val="40000"/>
              </a:srgbClr>
            </a:solidFill>
            <a:ln>
              <a:noFill/>
            </a:ln>
          </p:spPr>
        </p:sp>
        <p:sp>
          <p:nvSpPr>
            <p:cNvPr id="14" name="Freeform 14"/>
            <p:cNvSpPr/>
            <p:nvPr/>
          </p:nvSpPr>
          <p:spPr>
            <a:xfrm>
              <a:off x="810816" y="4953000"/>
              <a:ext cx="150019" cy="171450"/>
            </a:xfrm>
            <a:custGeom>
              <a:avLst/>
              <a:gdLst/>
              <a:ahLst/>
              <a:cxnLst/>
              <a:rect l="l" t="t" r="r" b="b"/>
              <a:pathLst>
                <a:path w="150019" h="171450">
                  <a:moveTo>
                    <a:pt x="75009" y="171450"/>
                  </a:moveTo>
                  <a:lnTo>
                    <a:pt x="35898" y="143513"/>
                  </a:lnTo>
                  <a:cubicBezTo>
                    <a:pt x="13370" y="127422"/>
                    <a:pt x="0" y="101441"/>
                    <a:pt x="0" y="73756"/>
                  </a:cubicBezTo>
                  <a:lnTo>
                    <a:pt x="0" y="32147"/>
                  </a:lnTo>
                  <a:lnTo>
                    <a:pt x="75009" y="0"/>
                  </a:lnTo>
                  <a:lnTo>
                    <a:pt x="150019" y="32147"/>
                  </a:lnTo>
                  <a:lnTo>
                    <a:pt x="150019" y="73756"/>
                  </a:lnTo>
                  <a:cubicBezTo>
                    <a:pt x="150019" y="101441"/>
                    <a:pt x="136649" y="127422"/>
                    <a:pt x="114120" y="143513"/>
                  </a:cubicBezTo>
                  <a:lnTo>
                    <a:pt x="75009" y="171450"/>
                  </a:lnTo>
                  <a:close/>
                  <a:moveTo>
                    <a:pt x="120091" y="61155"/>
                  </a:moveTo>
                  <a:lnTo>
                    <a:pt x="104937" y="46001"/>
                  </a:lnTo>
                  <a:lnTo>
                    <a:pt x="64294" y="86644"/>
                  </a:lnTo>
                  <a:lnTo>
                    <a:pt x="45082" y="67432"/>
                  </a:lnTo>
                  <a:lnTo>
                    <a:pt x="29928" y="82587"/>
                  </a:lnTo>
                  <a:lnTo>
                    <a:pt x="64294" y="116952"/>
                  </a:lnTo>
                  <a:lnTo>
                    <a:pt x="120091" y="61155"/>
                  </a:lnTo>
                  <a:close/>
                </a:path>
              </a:pathLst>
            </a:custGeom>
            <a:solidFill>
              <a:srgbClr val="9CA3AF"/>
            </a:solidFill>
            <a:ln>
              <a:noFill/>
            </a:ln>
          </p:spPr>
        </p:sp>
        <p:sp>
          <p:nvSpPr>
            <p:cNvPr id="15" name="TextBox 15"/>
            <p:cNvSpPr txBox="1"/>
            <p:nvPr/>
          </p:nvSpPr>
          <p:spPr>
            <a:xfrm>
              <a:off x="1053465" y="4982528"/>
              <a:ext cx="3346752"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Guardrails: one instance processes queries,</a:t>
              </a:r>
            </a:p>
          </p:txBody>
        </p:sp>
        <p:sp>
          <p:nvSpPr>
            <p:cNvPr id="16" name="TextBox 16"/>
            <p:cNvSpPr txBox="1"/>
            <p:nvPr/>
          </p:nvSpPr>
          <p:spPr>
            <a:xfrm>
              <a:off x="1053465" y="5153978"/>
              <a:ext cx="3254740"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another screens for inappropriate content</a:t>
              </a:r>
            </a:p>
          </p:txBody>
        </p:sp>
        <p:grpSp>
          <p:nvGrpSpPr>
            <p:cNvPr id="19" name="Group 19"/>
            <p:cNvGrpSpPr/>
            <p:nvPr/>
          </p:nvGrpSpPr>
          <p:grpSpPr>
            <a:xfrm>
              <a:off x="800100" y="5448300"/>
              <a:ext cx="171450" cy="171450"/>
              <a:chOff x="800100" y="5448300"/>
              <a:chExt cx="171450" cy="171450"/>
            </a:xfrm>
          </p:grpSpPr>
          <p:sp>
            <p:nvSpPr>
              <p:cNvPr id="17" name="Freeform 17"/>
              <p:cNvSpPr/>
              <p:nvPr/>
            </p:nvSpPr>
            <p:spPr>
              <a:xfrm>
                <a:off x="842962" y="5491162"/>
                <a:ext cx="85725" cy="85725"/>
              </a:xfrm>
              <a:custGeom>
                <a:avLst/>
                <a:gdLst/>
                <a:ahLst/>
                <a:cxnLst/>
                <a:rect l="l" t="t" r="r" b="b"/>
                <a:pathLst>
                  <a:path w="85725" h="85725">
                    <a:moveTo>
                      <a:pt x="42862" y="0"/>
                    </a:moveTo>
                    <a:cubicBezTo>
                      <a:pt x="19190" y="0"/>
                      <a:pt x="0" y="19190"/>
                      <a:pt x="0" y="42862"/>
                    </a:cubicBezTo>
                    <a:cubicBezTo>
                      <a:pt x="0" y="66534"/>
                      <a:pt x="19190" y="85725"/>
                      <a:pt x="42862" y="85725"/>
                    </a:cubicBezTo>
                    <a:cubicBezTo>
                      <a:pt x="66534" y="85725"/>
                      <a:pt x="85725" y="66534"/>
                      <a:pt x="85725" y="42862"/>
                    </a:cubicBezTo>
                    <a:cubicBezTo>
                      <a:pt x="85725" y="19190"/>
                      <a:pt x="66534" y="0"/>
                      <a:pt x="42862" y="0"/>
                    </a:cubicBezTo>
                    <a:close/>
                    <a:moveTo>
                      <a:pt x="21431" y="42862"/>
                    </a:moveTo>
                    <a:cubicBezTo>
                      <a:pt x="21431" y="31026"/>
                      <a:pt x="31026" y="21431"/>
                      <a:pt x="42862" y="21431"/>
                    </a:cubicBezTo>
                    <a:cubicBezTo>
                      <a:pt x="54699" y="21431"/>
                      <a:pt x="64294" y="31026"/>
                      <a:pt x="64294" y="42862"/>
                    </a:cubicBezTo>
                    <a:cubicBezTo>
                      <a:pt x="64294" y="54699"/>
                      <a:pt x="54699" y="64294"/>
                      <a:pt x="42862" y="64294"/>
                    </a:cubicBezTo>
                    <a:cubicBezTo>
                      <a:pt x="31026" y="64294"/>
                      <a:pt x="21431" y="54699"/>
                      <a:pt x="21431" y="42862"/>
                    </a:cubicBezTo>
                    <a:close/>
                  </a:path>
                </a:pathLst>
              </a:custGeom>
              <a:solidFill>
                <a:srgbClr val="9CA3AF"/>
              </a:solidFill>
              <a:ln>
                <a:noFill/>
              </a:ln>
            </p:spPr>
          </p:sp>
          <p:sp>
            <p:nvSpPr>
              <p:cNvPr id="18" name="Freeform 18"/>
              <p:cNvSpPr/>
              <p:nvPr/>
            </p:nvSpPr>
            <p:spPr>
              <a:xfrm>
                <a:off x="800100" y="5448300"/>
                <a:ext cx="171450" cy="171450"/>
              </a:xfrm>
              <a:custGeom>
                <a:avLst/>
                <a:gdLst/>
                <a:ahLst/>
                <a:cxnLst/>
                <a:rect l="l" t="t" r="r" b="b"/>
                <a:pathLst>
                  <a:path w="171450" h="171450">
                    <a:moveTo>
                      <a:pt x="85725" y="0"/>
                    </a:moveTo>
                    <a:cubicBezTo>
                      <a:pt x="38380" y="0"/>
                      <a:pt x="0" y="38380"/>
                      <a:pt x="0" y="85725"/>
                    </a:cubicBezTo>
                    <a:cubicBezTo>
                      <a:pt x="0" y="133070"/>
                      <a:pt x="38380" y="171450"/>
                      <a:pt x="85725" y="171450"/>
                    </a:cubicBezTo>
                    <a:cubicBezTo>
                      <a:pt x="133070" y="171450"/>
                      <a:pt x="171450" y="133070"/>
                      <a:pt x="171450" y="85725"/>
                    </a:cubicBezTo>
                    <a:cubicBezTo>
                      <a:pt x="171450" y="38380"/>
                      <a:pt x="133070" y="0"/>
                      <a:pt x="85725" y="0"/>
                    </a:cubicBezTo>
                    <a:close/>
                    <a:moveTo>
                      <a:pt x="21431" y="85725"/>
                    </a:moveTo>
                    <a:cubicBezTo>
                      <a:pt x="21431" y="50217"/>
                      <a:pt x="50217" y="21431"/>
                      <a:pt x="85725" y="21431"/>
                    </a:cubicBezTo>
                    <a:cubicBezTo>
                      <a:pt x="121233" y="21431"/>
                      <a:pt x="150019" y="50217"/>
                      <a:pt x="150019" y="85725"/>
                    </a:cubicBezTo>
                    <a:cubicBezTo>
                      <a:pt x="150019" y="121233"/>
                      <a:pt x="121233" y="150019"/>
                      <a:pt x="85725" y="150019"/>
                    </a:cubicBezTo>
                    <a:cubicBezTo>
                      <a:pt x="50217" y="150019"/>
                      <a:pt x="21431" y="121233"/>
                      <a:pt x="21431" y="85725"/>
                    </a:cubicBezTo>
                    <a:close/>
                  </a:path>
                </a:pathLst>
              </a:custGeom>
              <a:solidFill>
                <a:srgbClr val="9CA3AF"/>
              </a:solidFill>
              <a:ln>
                <a:noFill/>
              </a:ln>
            </p:spPr>
          </p:sp>
        </p:grpSp>
        <p:sp>
          <p:nvSpPr>
            <p:cNvPr id="20" name="TextBox 20"/>
            <p:cNvSpPr txBox="1"/>
            <p:nvPr/>
          </p:nvSpPr>
          <p:spPr>
            <a:xfrm>
              <a:off x="1053465" y="5477828"/>
              <a:ext cx="2940367"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Automated evals: each LLM evaluates a</a:t>
              </a:r>
            </a:p>
          </p:txBody>
        </p:sp>
        <p:sp>
          <p:nvSpPr>
            <p:cNvPr id="21" name="TextBox 21"/>
            <p:cNvSpPr txBox="1"/>
            <p:nvPr/>
          </p:nvSpPr>
          <p:spPr>
            <a:xfrm>
              <a:off x="1053465" y="5649278"/>
              <a:ext cx="2978706"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different aspect of model performance</a:t>
              </a:r>
            </a:p>
          </p:txBody>
        </p:sp>
        <p:sp>
          <p:nvSpPr>
            <p:cNvPr id="22" name="TextBox 22"/>
            <p:cNvSpPr txBox="1"/>
            <p:nvPr/>
          </p:nvSpPr>
          <p:spPr>
            <a:xfrm>
              <a:off x="787718" y="5990749"/>
              <a:ext cx="3463695"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Tends to perform better than single-call handling</a:t>
              </a:r>
            </a:p>
          </p:txBody>
        </p:sp>
      </p:grpSp>
      <p:grpSp>
        <p:nvGrpSpPr>
          <p:cNvPr id="44" name="Group 44"/>
          <p:cNvGrpSpPr/>
          <p:nvPr/>
        </p:nvGrpSpPr>
        <p:grpSpPr>
          <a:xfrm>
            <a:off x="6286500" y="3667125"/>
            <a:ext cx="5334000" cy="2619375"/>
            <a:chOff x="6286500" y="3667125"/>
            <a:chExt cx="5334000" cy="2619375"/>
          </a:xfrm>
        </p:grpSpPr>
        <p:sp>
          <p:nvSpPr>
            <p:cNvPr id="24" name="Freeform 24"/>
            <p:cNvSpPr/>
            <p:nvPr/>
          </p:nvSpPr>
          <p:spPr>
            <a:xfrm>
              <a:off x="6286500" y="3667125"/>
              <a:ext cx="5334000" cy="2619375"/>
            </a:xfrm>
            <a:custGeom>
              <a:avLst/>
              <a:gdLst/>
              <a:ahLst/>
              <a:cxnLst/>
              <a:rect l="l" t="t" r="r" b="b"/>
              <a:pathLst>
                <a:path w="5334000" h="2619375">
                  <a:moveTo>
                    <a:pt x="114300" y="0"/>
                  </a:moveTo>
                  <a:lnTo>
                    <a:pt x="5219700" y="0"/>
                  </a:lnTo>
                  <a:cubicBezTo>
                    <a:pt x="5282826" y="0"/>
                    <a:pt x="5334000" y="51174"/>
                    <a:pt x="5334000" y="114300"/>
                  </a:cubicBezTo>
                  <a:lnTo>
                    <a:pt x="5334000" y="2505075"/>
                  </a:lnTo>
                  <a:cubicBezTo>
                    <a:pt x="5334000" y="2568201"/>
                    <a:pt x="5282826" y="2619375"/>
                    <a:pt x="521970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5" name="Freeform 25"/>
            <p:cNvSpPr/>
            <p:nvPr/>
          </p:nvSpPr>
          <p:spPr>
            <a:xfrm>
              <a:off x="6286500" y="3667125"/>
              <a:ext cx="5334000" cy="57150"/>
            </a:xfrm>
            <a:custGeom>
              <a:avLst/>
              <a:gdLst/>
              <a:ahLst/>
              <a:cxnLst/>
              <a:rect l="l" t="t" r="r" b="b"/>
              <a:pathLst>
                <a:path w="5334000" h="57150">
                  <a:moveTo>
                    <a:pt x="28575" y="0"/>
                  </a:moveTo>
                  <a:lnTo>
                    <a:pt x="5305425" y="0"/>
                  </a:lnTo>
                  <a:cubicBezTo>
                    <a:pt x="5321207" y="0"/>
                    <a:pt x="5334000" y="12793"/>
                    <a:pt x="5334000" y="28575"/>
                  </a:cubicBezTo>
                  <a:lnTo>
                    <a:pt x="5334000" y="28575"/>
                  </a:lnTo>
                  <a:cubicBezTo>
                    <a:pt x="5334000" y="44357"/>
                    <a:pt x="5321207" y="57150"/>
                    <a:pt x="5305425" y="57150"/>
                  </a:cubicBezTo>
                  <a:lnTo>
                    <a:pt x="28575" y="57150"/>
                  </a:lnTo>
                  <a:cubicBezTo>
                    <a:pt x="12793" y="57150"/>
                    <a:pt x="0" y="44357"/>
                    <a:pt x="0" y="28575"/>
                  </a:cubicBezTo>
                  <a:lnTo>
                    <a:pt x="0" y="28575"/>
                  </a:lnTo>
                  <a:cubicBezTo>
                    <a:pt x="0" y="12793"/>
                    <a:pt x="12793" y="0"/>
                    <a:pt x="28575" y="0"/>
                  </a:cubicBezTo>
                  <a:close/>
                </a:path>
              </a:pathLst>
            </a:custGeom>
            <a:solidFill>
              <a:srgbClr val="D4845A"/>
            </a:solidFill>
            <a:ln>
              <a:noFill/>
            </a:ln>
          </p:spPr>
        </p:sp>
        <p:grpSp>
          <p:nvGrpSpPr>
            <p:cNvPr id="29" name="Group 29"/>
            <p:cNvGrpSpPr/>
            <p:nvPr/>
          </p:nvGrpSpPr>
          <p:grpSpPr>
            <a:xfrm>
              <a:off x="6529388" y="3924300"/>
              <a:ext cx="200025" cy="228600"/>
              <a:chOff x="6529388" y="3924300"/>
              <a:chExt cx="200025" cy="228600"/>
            </a:xfrm>
          </p:grpSpPr>
          <p:sp>
            <p:nvSpPr>
              <p:cNvPr id="26" name="Freeform 26"/>
              <p:cNvSpPr/>
              <p:nvPr/>
            </p:nvSpPr>
            <p:spPr>
              <a:xfrm>
                <a:off x="6529388" y="3924300"/>
                <a:ext cx="200025" cy="114300"/>
              </a:xfrm>
              <a:custGeom>
                <a:avLst/>
                <a:gdLst/>
                <a:ahLst/>
                <a:cxnLst/>
                <a:rect l="l" t="t" r="r" b="b"/>
                <a:pathLst>
                  <a:path w="200025" h="114300">
                    <a:moveTo>
                      <a:pt x="0" y="71438"/>
                    </a:moveTo>
                    <a:lnTo>
                      <a:pt x="0" y="42862"/>
                    </a:lnTo>
                    <a:lnTo>
                      <a:pt x="100012" y="0"/>
                    </a:lnTo>
                    <a:lnTo>
                      <a:pt x="200025" y="42862"/>
                    </a:lnTo>
                    <a:lnTo>
                      <a:pt x="200025" y="71438"/>
                    </a:lnTo>
                    <a:lnTo>
                      <a:pt x="100012" y="114300"/>
                    </a:lnTo>
                    <a:lnTo>
                      <a:pt x="0" y="71438"/>
                    </a:lnTo>
                    <a:close/>
                  </a:path>
                </a:pathLst>
              </a:custGeom>
              <a:solidFill>
                <a:srgbClr val="D4845A"/>
              </a:solidFill>
              <a:ln>
                <a:noFill/>
              </a:ln>
            </p:spPr>
          </p:sp>
          <p:sp>
            <p:nvSpPr>
              <p:cNvPr id="27" name="Freeform 27"/>
              <p:cNvSpPr/>
              <p:nvPr/>
            </p:nvSpPr>
            <p:spPr>
              <a:xfrm>
                <a:off x="6529388" y="4081462"/>
                <a:ext cx="200025" cy="71438"/>
              </a:xfrm>
              <a:custGeom>
                <a:avLst/>
                <a:gdLst/>
                <a:ahLst/>
                <a:cxnLst/>
                <a:rect l="l" t="t" r="r" b="b"/>
                <a:pathLst>
                  <a:path w="200025" h="71438">
                    <a:moveTo>
                      <a:pt x="100012" y="71438"/>
                    </a:moveTo>
                    <a:lnTo>
                      <a:pt x="0" y="28575"/>
                    </a:lnTo>
                    <a:lnTo>
                      <a:pt x="0" y="0"/>
                    </a:lnTo>
                    <a:lnTo>
                      <a:pt x="100012" y="42862"/>
                    </a:lnTo>
                    <a:lnTo>
                      <a:pt x="200025" y="0"/>
                    </a:lnTo>
                    <a:lnTo>
                      <a:pt x="200025" y="28575"/>
                    </a:lnTo>
                    <a:lnTo>
                      <a:pt x="100012" y="71438"/>
                    </a:lnTo>
                    <a:close/>
                  </a:path>
                </a:pathLst>
              </a:custGeom>
              <a:solidFill>
                <a:srgbClr val="D4845A"/>
              </a:solidFill>
              <a:ln>
                <a:noFill/>
              </a:ln>
            </p:spPr>
          </p:sp>
          <p:sp>
            <p:nvSpPr>
              <p:cNvPr id="28" name="Freeform 28"/>
              <p:cNvSpPr/>
              <p:nvPr/>
            </p:nvSpPr>
            <p:spPr>
              <a:xfrm>
                <a:off x="6529388" y="4024312"/>
                <a:ext cx="200025" cy="71438"/>
              </a:xfrm>
              <a:custGeom>
                <a:avLst/>
                <a:gdLst/>
                <a:ahLst/>
                <a:cxnLst/>
                <a:rect l="l" t="t" r="r" b="b"/>
                <a:pathLst>
                  <a:path w="200025" h="71438">
                    <a:moveTo>
                      <a:pt x="0" y="28575"/>
                    </a:moveTo>
                    <a:lnTo>
                      <a:pt x="100012" y="71438"/>
                    </a:lnTo>
                    <a:lnTo>
                      <a:pt x="200025" y="28575"/>
                    </a:lnTo>
                    <a:lnTo>
                      <a:pt x="200025" y="0"/>
                    </a:lnTo>
                    <a:lnTo>
                      <a:pt x="100012" y="42862"/>
                    </a:lnTo>
                    <a:lnTo>
                      <a:pt x="0" y="0"/>
                    </a:lnTo>
                    <a:lnTo>
                      <a:pt x="0" y="28575"/>
                    </a:lnTo>
                    <a:close/>
                  </a:path>
                </a:pathLst>
              </a:custGeom>
              <a:solidFill>
                <a:srgbClr val="D4845A"/>
              </a:solidFill>
              <a:ln>
                <a:noFill/>
              </a:ln>
            </p:spPr>
          </p:sp>
        </p:grpSp>
        <p:sp>
          <p:nvSpPr>
            <p:cNvPr id="30" name="TextBox 30"/>
            <p:cNvSpPr txBox="1"/>
            <p:nvPr/>
          </p:nvSpPr>
          <p:spPr>
            <a:xfrm>
              <a:off x="6819900" y="3952875"/>
              <a:ext cx="739688" cy="304800"/>
            </a:xfrm>
            <a:prstGeom prst="rect">
              <a:avLst/>
            </a:prstGeom>
            <a:noFill/>
            <a:ln>
              <a:noFill/>
            </a:ln>
          </p:spPr>
          <p:txBody>
            <a:bodyPr wrap="none" lIns="0" tIns="0" rIns="0" bIns="0" anchor="t" anchorCtr="0">
              <a:spAutoFit/>
            </a:bodyPr>
            <a:lstStyle/>
            <a:p>
              <a:pPr algn="l"/>
              <a:r>
                <a:rPr lang="zh-CN" sz="1500" b="1" dirty="0">
                  <a:solidFill>
                    <a:srgbClr val="D4845A"/>
                  </a:solidFill>
                  <a:latin typeface="Arial"/>
                  <a:ea typeface="Microsoft YaHei"/>
                  <a:cs typeface="Arial"/>
                </a:rPr>
                <a:t>Voting</a:t>
              </a:r>
            </a:p>
          </p:txBody>
        </p:sp>
        <p:sp>
          <p:nvSpPr>
            <p:cNvPr id="31" name="TextBox 31"/>
            <p:cNvSpPr txBox="1"/>
            <p:nvPr/>
          </p:nvSpPr>
          <p:spPr>
            <a:xfrm>
              <a:off x="6499860" y="4251960"/>
              <a:ext cx="2825877"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Run the same task multiple times</a:t>
              </a:r>
            </a:p>
          </p:txBody>
        </p:sp>
        <p:sp>
          <p:nvSpPr>
            <p:cNvPr id="32" name="TextBox 32"/>
            <p:cNvSpPr txBox="1"/>
            <p:nvPr/>
          </p:nvSpPr>
          <p:spPr>
            <a:xfrm>
              <a:off x="6499860" y="4461510"/>
              <a:ext cx="2072259"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to get diverse outputs.</a:t>
              </a:r>
            </a:p>
          </p:txBody>
        </p:sp>
        <p:sp>
          <p:nvSpPr>
            <p:cNvPr id="33" name="Rectangle 33"/>
            <p:cNvSpPr/>
            <p:nvPr/>
          </p:nvSpPr>
          <p:spPr>
            <a:xfrm>
              <a:off x="6515100" y="4762500"/>
              <a:ext cx="4876800" cy="9525"/>
            </a:xfrm>
            <a:prstGeom prst="rect">
              <a:avLst/>
            </a:prstGeom>
            <a:solidFill>
              <a:srgbClr val="2D3348">
                <a:alpha val="40000"/>
              </a:srgbClr>
            </a:solidFill>
            <a:ln>
              <a:noFill/>
            </a:ln>
          </p:spPr>
        </p:sp>
        <p:grpSp>
          <p:nvGrpSpPr>
            <p:cNvPr id="37" name="Group 37"/>
            <p:cNvGrpSpPr/>
            <p:nvPr/>
          </p:nvGrpSpPr>
          <p:grpSpPr>
            <a:xfrm>
              <a:off x="6515100" y="4962200"/>
              <a:ext cx="171450" cy="153049"/>
              <a:chOff x="6515100" y="4962200"/>
              <a:chExt cx="171450" cy="153049"/>
            </a:xfrm>
          </p:grpSpPr>
          <p:sp>
            <p:nvSpPr>
              <p:cNvPr id="34" name="Freeform 34"/>
              <p:cNvSpPr/>
              <p:nvPr/>
            </p:nvSpPr>
            <p:spPr>
              <a:xfrm>
                <a:off x="6579501" y="4962200"/>
                <a:ext cx="42647" cy="153049"/>
              </a:xfrm>
              <a:custGeom>
                <a:avLst/>
                <a:gdLst/>
                <a:ahLst/>
                <a:cxnLst/>
                <a:rect l="l" t="t" r="r" b="b"/>
                <a:pathLst>
                  <a:path w="42647" h="153049">
                    <a:moveTo>
                      <a:pt x="21431" y="0"/>
                    </a:moveTo>
                    <a:lnTo>
                      <a:pt x="0" y="150019"/>
                    </a:lnTo>
                    <a:lnTo>
                      <a:pt x="21216" y="153049"/>
                    </a:lnTo>
                    <a:lnTo>
                      <a:pt x="42647" y="3031"/>
                    </a:lnTo>
                    <a:lnTo>
                      <a:pt x="21431" y="0"/>
                    </a:lnTo>
                    <a:close/>
                  </a:path>
                </a:pathLst>
              </a:custGeom>
              <a:solidFill>
                <a:srgbClr val="9CA3AF"/>
              </a:solidFill>
              <a:ln>
                <a:noFill/>
              </a:ln>
            </p:spPr>
          </p:sp>
          <p:sp>
            <p:nvSpPr>
              <p:cNvPr id="35" name="Freeform 35"/>
              <p:cNvSpPr/>
              <p:nvPr/>
            </p:nvSpPr>
            <p:spPr>
              <a:xfrm>
                <a:off x="6633891" y="5001220"/>
                <a:ext cx="52659" cy="75009"/>
              </a:xfrm>
              <a:custGeom>
                <a:avLst/>
                <a:gdLst/>
                <a:ahLst/>
                <a:cxnLst/>
                <a:rect l="l" t="t" r="r" b="b"/>
                <a:pathLst>
                  <a:path w="52659" h="75009">
                    <a:moveTo>
                      <a:pt x="15154" y="75009"/>
                    </a:moveTo>
                    <a:lnTo>
                      <a:pt x="0" y="59855"/>
                    </a:lnTo>
                    <a:lnTo>
                      <a:pt x="22351" y="37505"/>
                    </a:lnTo>
                    <a:lnTo>
                      <a:pt x="0" y="15154"/>
                    </a:lnTo>
                    <a:lnTo>
                      <a:pt x="15154" y="0"/>
                    </a:lnTo>
                    <a:lnTo>
                      <a:pt x="52659" y="37505"/>
                    </a:lnTo>
                    <a:lnTo>
                      <a:pt x="15154" y="75009"/>
                    </a:lnTo>
                    <a:close/>
                  </a:path>
                </a:pathLst>
              </a:custGeom>
              <a:solidFill>
                <a:srgbClr val="9CA3AF"/>
              </a:solidFill>
              <a:ln>
                <a:noFill/>
              </a:ln>
            </p:spPr>
          </p:sp>
          <p:sp>
            <p:nvSpPr>
              <p:cNvPr id="36" name="Freeform 36"/>
              <p:cNvSpPr/>
              <p:nvPr/>
            </p:nvSpPr>
            <p:spPr>
              <a:xfrm>
                <a:off x="6515100" y="5001220"/>
                <a:ext cx="52659" cy="75009"/>
              </a:xfrm>
              <a:custGeom>
                <a:avLst/>
                <a:gdLst/>
                <a:ahLst/>
                <a:cxnLst/>
                <a:rect l="l" t="t" r="r" b="b"/>
                <a:pathLst>
                  <a:path w="52659" h="75009">
                    <a:moveTo>
                      <a:pt x="30308" y="37505"/>
                    </a:moveTo>
                    <a:lnTo>
                      <a:pt x="52659" y="59855"/>
                    </a:lnTo>
                    <a:lnTo>
                      <a:pt x="37505" y="75009"/>
                    </a:lnTo>
                    <a:lnTo>
                      <a:pt x="0" y="37505"/>
                    </a:lnTo>
                    <a:lnTo>
                      <a:pt x="37505" y="0"/>
                    </a:lnTo>
                    <a:lnTo>
                      <a:pt x="52659" y="15154"/>
                    </a:lnTo>
                    <a:lnTo>
                      <a:pt x="30308" y="37505"/>
                    </a:lnTo>
                    <a:close/>
                  </a:path>
                </a:pathLst>
              </a:custGeom>
              <a:solidFill>
                <a:srgbClr val="9CA3AF"/>
              </a:solidFill>
              <a:ln>
                <a:noFill/>
              </a:ln>
            </p:spPr>
          </p:sp>
        </p:grpSp>
        <p:sp>
          <p:nvSpPr>
            <p:cNvPr id="38" name="TextBox 38"/>
            <p:cNvSpPr txBox="1"/>
            <p:nvPr/>
          </p:nvSpPr>
          <p:spPr>
            <a:xfrm>
              <a:off x="6768465" y="4982528"/>
              <a:ext cx="2909697"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Code vulnerability review with multiple</a:t>
              </a:r>
            </a:p>
          </p:txBody>
        </p:sp>
        <p:sp>
          <p:nvSpPr>
            <p:cNvPr id="39" name="TextBox 39"/>
            <p:cNvSpPr txBox="1"/>
            <p:nvPr/>
          </p:nvSpPr>
          <p:spPr>
            <a:xfrm>
              <a:off x="6768465" y="5153978"/>
              <a:ext cx="2871359"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prompts flagging issues independently</a:t>
              </a:r>
            </a:p>
          </p:txBody>
        </p:sp>
        <p:sp>
          <p:nvSpPr>
            <p:cNvPr id="40" name="Freeform 40"/>
            <p:cNvSpPr/>
            <p:nvPr/>
          </p:nvSpPr>
          <p:spPr>
            <a:xfrm>
              <a:off x="6515100" y="5469731"/>
              <a:ext cx="171450" cy="128588"/>
            </a:xfrm>
            <a:custGeom>
              <a:avLst/>
              <a:gdLst/>
              <a:ahLst/>
              <a:cxnLst/>
              <a:rect l="l" t="t" r="r" b="b"/>
              <a:pathLst>
                <a:path w="171450" h="128588">
                  <a:moveTo>
                    <a:pt x="0" y="64294"/>
                  </a:moveTo>
                  <a:lnTo>
                    <a:pt x="32998" y="24696"/>
                  </a:lnTo>
                  <a:cubicBezTo>
                    <a:pt x="46038" y="9048"/>
                    <a:pt x="65356" y="0"/>
                    <a:pt x="85725" y="0"/>
                  </a:cubicBezTo>
                  <a:cubicBezTo>
                    <a:pt x="106094" y="0"/>
                    <a:pt x="125411" y="9048"/>
                    <a:pt x="138452" y="24696"/>
                  </a:cubicBezTo>
                  <a:lnTo>
                    <a:pt x="171450" y="64294"/>
                  </a:lnTo>
                  <a:lnTo>
                    <a:pt x="138452" y="103891"/>
                  </a:lnTo>
                  <a:cubicBezTo>
                    <a:pt x="125411" y="119540"/>
                    <a:pt x="106094" y="128588"/>
                    <a:pt x="85725" y="128588"/>
                  </a:cubicBezTo>
                  <a:cubicBezTo>
                    <a:pt x="65356" y="128588"/>
                    <a:pt x="46038" y="119540"/>
                    <a:pt x="32998" y="103891"/>
                  </a:cubicBezTo>
                  <a:lnTo>
                    <a:pt x="0" y="64294"/>
                  </a:lnTo>
                  <a:close/>
                  <a:moveTo>
                    <a:pt x="85725" y="96441"/>
                  </a:moveTo>
                  <a:cubicBezTo>
                    <a:pt x="103479" y="96441"/>
                    <a:pt x="117872" y="82048"/>
                    <a:pt x="117872" y="64294"/>
                  </a:cubicBezTo>
                  <a:cubicBezTo>
                    <a:pt x="117872" y="46540"/>
                    <a:pt x="103479" y="32147"/>
                    <a:pt x="85725" y="32147"/>
                  </a:cubicBezTo>
                  <a:cubicBezTo>
                    <a:pt x="67971" y="32147"/>
                    <a:pt x="53578" y="46540"/>
                    <a:pt x="53578" y="64294"/>
                  </a:cubicBezTo>
                  <a:cubicBezTo>
                    <a:pt x="53578" y="82048"/>
                    <a:pt x="67971" y="96441"/>
                    <a:pt x="85725" y="96441"/>
                  </a:cubicBezTo>
                  <a:close/>
                </a:path>
              </a:pathLst>
            </a:custGeom>
            <a:solidFill>
              <a:srgbClr val="9CA3AF"/>
            </a:solidFill>
            <a:ln>
              <a:noFill/>
            </a:ln>
          </p:spPr>
        </p:sp>
        <p:sp>
          <p:nvSpPr>
            <p:cNvPr id="41" name="TextBox 41"/>
            <p:cNvSpPr txBox="1"/>
            <p:nvPr/>
          </p:nvSpPr>
          <p:spPr>
            <a:xfrm>
              <a:off x="6768465" y="5477828"/>
              <a:ext cx="3024711"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Content moderation with different vote</a:t>
              </a:r>
            </a:p>
          </p:txBody>
        </p:sp>
        <p:sp>
          <p:nvSpPr>
            <p:cNvPr id="42" name="TextBox 42"/>
            <p:cNvSpPr txBox="1"/>
            <p:nvPr/>
          </p:nvSpPr>
          <p:spPr>
            <a:xfrm>
              <a:off x="6768465" y="5649278"/>
              <a:ext cx="2495645"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thresholds balancing FP/FN rates</a:t>
              </a:r>
            </a:p>
          </p:txBody>
        </p:sp>
        <p:sp>
          <p:nvSpPr>
            <p:cNvPr id="43" name="TextBox 43"/>
            <p:cNvSpPr txBox="1"/>
            <p:nvPr/>
          </p:nvSpPr>
          <p:spPr>
            <a:xfrm>
              <a:off x="6502718" y="5990749"/>
              <a:ext cx="3378256" cy="198120"/>
            </a:xfrm>
            <a:prstGeom prst="rect">
              <a:avLst/>
            </a:prstGeom>
            <a:noFill/>
            <a:ln>
              <a:noFill/>
            </a:ln>
          </p:spPr>
          <p:txBody>
            <a:bodyPr wrap="none" lIns="0" tIns="0" rIns="0" bIns="0" anchor="t" anchorCtr="0">
              <a:spAutoFit/>
            </a:bodyPr>
            <a:lstStyle/>
            <a:p>
              <a:pPr algn="l"/>
              <a:r>
                <a:rPr lang="zh-CN" sz="975" dirty="0">
                  <a:solidFill>
                    <a:srgbClr val="6B7280"/>
                  </a:solidFill>
                  <a:latin typeface="Arial"/>
                  <a:ea typeface="Microsoft YaHei"/>
                  <a:cs typeface="Arial"/>
                </a:rPr>
                <a:t>Higher confidence through multiple perspectives</a:t>
              </a:r>
            </a:p>
          </p:txBody>
        </p:sp>
      </p:grpSp>
      <p:sp>
        <p:nvSpPr>
          <p:cNvPr id="45" name="TextBox 45"/>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07</a:t>
            </a:r>
          </a:p>
        </p:txBody>
      </p:sp>
    </p:spTree>
  </p:cSld>
  <p:clrMapOvr>
    <a:masterClrMapping/>
  </p:clrMapOvr>
  <p:transition dur="40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381000"/>
            <a:ext cx="5608396" cy="447675"/>
            <a:chOff x="571500" y="381000"/>
            <a:chExt cx="5608396" cy="447675"/>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5B9BD5"/>
            </a:solidFill>
            <a:ln>
              <a:noFill/>
            </a:ln>
          </p:spPr>
        </p:sp>
        <p:sp>
          <p:nvSpPr>
            <p:cNvPr id="4" name="TextBox 4"/>
            <p:cNvSpPr txBox="1"/>
            <p:nvPr/>
          </p:nvSpPr>
          <p:spPr>
            <a:xfrm>
              <a:off x="716280" y="401955"/>
              <a:ext cx="5463616"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Workflow: Orchestrator-Workers</a:t>
              </a:r>
            </a:p>
          </p:txBody>
        </p:sp>
      </p:grpSp>
      <p:pic>
        <p:nvPicPr>
          <p:cNvPr id="6" name="Image 6"/>
          <p:cNvPicPr>
            <a:picLocks noChangeAspect="1"/>
          </p:cNvPicPr>
          <p:nvPr/>
        </p:nvPicPr>
        <p:blipFill>
          <a:blip r:embed="rId2"/>
          <a:stretch>
            <a:fillRect/>
          </a:stretch>
        </p:blipFill>
        <p:spPr>
          <a:xfrm>
            <a:off x="2894648" y="838200"/>
            <a:ext cx="6403658" cy="2667000"/>
          </a:xfrm>
          <a:prstGeom prst="rect">
            <a:avLst/>
          </a:prstGeom>
        </p:spPr>
      </p:pic>
      <p:grpSp>
        <p:nvGrpSpPr>
          <p:cNvPr id="22" name="Group 22"/>
          <p:cNvGrpSpPr/>
          <p:nvPr/>
        </p:nvGrpSpPr>
        <p:grpSpPr>
          <a:xfrm>
            <a:off x="571500" y="3667125"/>
            <a:ext cx="5334000" cy="2619375"/>
            <a:chOff x="571500" y="3667125"/>
            <a:chExt cx="5334000" cy="2619375"/>
          </a:xfrm>
        </p:grpSpPr>
        <p:sp>
          <p:nvSpPr>
            <p:cNvPr id="7" name="Freeform 7"/>
            <p:cNvSpPr/>
            <p:nvPr/>
          </p:nvSpPr>
          <p:spPr>
            <a:xfrm>
              <a:off x="571500" y="3667125"/>
              <a:ext cx="5334000" cy="2619375"/>
            </a:xfrm>
            <a:custGeom>
              <a:avLst/>
              <a:gdLst/>
              <a:ahLst/>
              <a:cxnLst/>
              <a:rect l="l" t="t" r="r" b="b"/>
              <a:pathLst>
                <a:path w="5334000" h="2619375">
                  <a:moveTo>
                    <a:pt x="114300" y="0"/>
                  </a:moveTo>
                  <a:lnTo>
                    <a:pt x="5219700" y="0"/>
                  </a:lnTo>
                  <a:cubicBezTo>
                    <a:pt x="5282826" y="0"/>
                    <a:pt x="5334000" y="51174"/>
                    <a:pt x="5334000" y="114300"/>
                  </a:cubicBezTo>
                  <a:lnTo>
                    <a:pt x="5334000" y="2505075"/>
                  </a:lnTo>
                  <a:cubicBezTo>
                    <a:pt x="5334000" y="2568201"/>
                    <a:pt x="5282826" y="2619375"/>
                    <a:pt x="521970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8" name="Freeform 8"/>
            <p:cNvSpPr/>
            <p:nvPr/>
          </p:nvSpPr>
          <p:spPr>
            <a:xfrm>
              <a:off x="804698" y="3905250"/>
              <a:ext cx="219404" cy="228600"/>
            </a:xfrm>
            <a:custGeom>
              <a:avLst/>
              <a:gdLst/>
              <a:ahLst/>
              <a:cxnLst/>
              <a:rect l="l" t="t" r="r" b="b"/>
              <a:pathLst>
                <a:path w="219404" h="228600">
                  <a:moveTo>
                    <a:pt x="88271" y="0"/>
                  </a:moveTo>
                  <a:lnTo>
                    <a:pt x="131134" y="0"/>
                  </a:lnTo>
                  <a:lnTo>
                    <a:pt x="139619" y="33940"/>
                  </a:lnTo>
                  <a:cubicBezTo>
                    <a:pt x="148673" y="37312"/>
                    <a:pt x="157004" y="42170"/>
                    <a:pt x="164313" y="48219"/>
                  </a:cubicBezTo>
                  <a:lnTo>
                    <a:pt x="197973" y="38590"/>
                  </a:lnTo>
                  <a:lnTo>
                    <a:pt x="219404" y="75710"/>
                  </a:lnTo>
                  <a:lnTo>
                    <a:pt x="194246" y="100036"/>
                  </a:lnTo>
                  <a:cubicBezTo>
                    <a:pt x="195023" y="104675"/>
                    <a:pt x="195427" y="109440"/>
                    <a:pt x="195427" y="114300"/>
                  </a:cubicBezTo>
                  <a:cubicBezTo>
                    <a:pt x="195427" y="119160"/>
                    <a:pt x="195023" y="123925"/>
                    <a:pt x="194246" y="128564"/>
                  </a:cubicBezTo>
                  <a:lnTo>
                    <a:pt x="219404" y="152891"/>
                  </a:lnTo>
                  <a:lnTo>
                    <a:pt x="197973" y="190009"/>
                  </a:lnTo>
                  <a:lnTo>
                    <a:pt x="164313" y="180381"/>
                  </a:lnTo>
                  <a:cubicBezTo>
                    <a:pt x="157004" y="186429"/>
                    <a:pt x="148673" y="191288"/>
                    <a:pt x="139619" y="194660"/>
                  </a:cubicBezTo>
                  <a:lnTo>
                    <a:pt x="131134" y="228600"/>
                  </a:lnTo>
                  <a:lnTo>
                    <a:pt x="88271" y="228600"/>
                  </a:lnTo>
                  <a:lnTo>
                    <a:pt x="79786" y="194660"/>
                  </a:lnTo>
                  <a:cubicBezTo>
                    <a:pt x="70732" y="191288"/>
                    <a:pt x="62401" y="186429"/>
                    <a:pt x="55091" y="180381"/>
                  </a:cubicBezTo>
                  <a:lnTo>
                    <a:pt x="21431" y="190009"/>
                  </a:lnTo>
                  <a:lnTo>
                    <a:pt x="0" y="152891"/>
                  </a:lnTo>
                  <a:lnTo>
                    <a:pt x="25159" y="128564"/>
                  </a:lnTo>
                  <a:cubicBezTo>
                    <a:pt x="24382" y="123925"/>
                    <a:pt x="23977" y="119160"/>
                    <a:pt x="23977" y="114300"/>
                  </a:cubicBezTo>
                  <a:cubicBezTo>
                    <a:pt x="23977" y="109440"/>
                    <a:pt x="24382" y="104675"/>
                    <a:pt x="25159" y="100036"/>
                  </a:cubicBezTo>
                  <a:lnTo>
                    <a:pt x="0" y="75710"/>
                  </a:lnTo>
                  <a:lnTo>
                    <a:pt x="21431" y="38590"/>
                  </a:lnTo>
                  <a:lnTo>
                    <a:pt x="55091" y="48219"/>
                  </a:lnTo>
                  <a:cubicBezTo>
                    <a:pt x="62401" y="42170"/>
                    <a:pt x="70732" y="37312"/>
                    <a:pt x="79786" y="33940"/>
                  </a:cubicBezTo>
                  <a:lnTo>
                    <a:pt x="88271" y="0"/>
                  </a:lnTo>
                  <a:close/>
                  <a:moveTo>
                    <a:pt x="109702" y="142875"/>
                  </a:moveTo>
                  <a:cubicBezTo>
                    <a:pt x="125484" y="142875"/>
                    <a:pt x="138277" y="130082"/>
                    <a:pt x="138277" y="114300"/>
                  </a:cubicBezTo>
                  <a:cubicBezTo>
                    <a:pt x="138277" y="98518"/>
                    <a:pt x="125484" y="85725"/>
                    <a:pt x="109702" y="85725"/>
                  </a:cubicBezTo>
                  <a:cubicBezTo>
                    <a:pt x="93921" y="85725"/>
                    <a:pt x="81127" y="98518"/>
                    <a:pt x="81127" y="114300"/>
                  </a:cubicBezTo>
                  <a:cubicBezTo>
                    <a:pt x="81127" y="130082"/>
                    <a:pt x="93921" y="142875"/>
                    <a:pt x="109702" y="142875"/>
                  </a:cubicBezTo>
                  <a:close/>
                </a:path>
              </a:pathLst>
            </a:custGeom>
            <a:solidFill>
              <a:srgbClr val="5B9BD5"/>
            </a:solidFill>
            <a:ln>
              <a:noFill/>
            </a:ln>
          </p:spPr>
        </p:sp>
        <p:sp>
          <p:nvSpPr>
            <p:cNvPr id="9" name="TextBox 9"/>
            <p:cNvSpPr txBox="1"/>
            <p:nvPr/>
          </p:nvSpPr>
          <p:spPr>
            <a:xfrm>
              <a:off x="1106805" y="3950018"/>
              <a:ext cx="1328202" cy="274320"/>
            </a:xfrm>
            <a:prstGeom prst="rect">
              <a:avLst/>
            </a:prstGeom>
            <a:noFill/>
            <a:ln>
              <a:noFill/>
            </a:ln>
          </p:spPr>
          <p:txBody>
            <a:bodyPr wrap="none" lIns="0" tIns="0" rIns="0" bIns="0" anchor="t" anchorCtr="0">
              <a:spAutoFit/>
            </a:bodyPr>
            <a:lstStyle/>
            <a:p>
              <a:pPr algn="l"/>
              <a:r>
                <a:rPr lang="zh-CN" sz="1350" b="1" dirty="0">
                  <a:solidFill>
                    <a:srgbClr val="5B9BD5"/>
                  </a:solidFill>
                  <a:latin typeface="Arial"/>
                  <a:ea typeface="Microsoft YaHei"/>
                  <a:cs typeface="Arial"/>
                </a:rPr>
                <a:t>How It Works</a:t>
              </a:r>
            </a:p>
          </p:txBody>
        </p:sp>
        <p:sp>
          <p:nvSpPr>
            <p:cNvPr id="10" name="TextBox 10"/>
            <p:cNvSpPr txBox="1"/>
            <p:nvPr/>
          </p:nvSpPr>
          <p:spPr>
            <a:xfrm>
              <a:off x="784860" y="4309110"/>
              <a:ext cx="2300097"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A central LLM dynamically:</a:t>
              </a:r>
            </a:p>
          </p:txBody>
        </p:sp>
        <p:sp>
          <p:nvSpPr>
            <p:cNvPr id="11" name="Freeform 11"/>
            <p:cNvSpPr/>
            <p:nvPr/>
          </p:nvSpPr>
          <p:spPr>
            <a:xfrm>
              <a:off x="952500" y="4610100"/>
              <a:ext cx="76200" cy="76200"/>
            </a:xfrm>
            <a:custGeom>
              <a:avLst/>
              <a:gdLst/>
              <a:ahLst/>
              <a:cxnLst/>
              <a:rect l="l" t="t" r="r" b="b"/>
              <a:pathLst>
                <a:path w="76200" h="76200">
                  <a:moveTo>
                    <a:pt x="38100" y="0"/>
                  </a:moveTo>
                  <a:lnTo>
                    <a:pt x="38100" y="0"/>
                  </a:lnTo>
                  <a:cubicBezTo>
                    <a:pt x="59142" y="0"/>
                    <a:pt x="76200" y="17058"/>
                    <a:pt x="76200" y="38100"/>
                  </a:cubicBezTo>
                  <a:lnTo>
                    <a:pt x="76200" y="38100"/>
                  </a:lnTo>
                  <a:cubicBezTo>
                    <a:pt x="76200" y="59142"/>
                    <a:pt x="59142" y="76200"/>
                    <a:pt x="38100" y="76200"/>
                  </a:cubicBezTo>
                  <a:lnTo>
                    <a:pt x="38100" y="76200"/>
                  </a:lnTo>
                  <a:cubicBezTo>
                    <a:pt x="17058" y="76200"/>
                    <a:pt x="0" y="59142"/>
                    <a:pt x="0" y="38100"/>
                  </a:cubicBezTo>
                  <a:lnTo>
                    <a:pt x="0" y="38100"/>
                  </a:lnTo>
                  <a:cubicBezTo>
                    <a:pt x="0" y="17058"/>
                    <a:pt x="17058" y="0"/>
                    <a:pt x="38100" y="0"/>
                  </a:cubicBezTo>
                  <a:close/>
                </a:path>
              </a:pathLst>
            </a:custGeom>
            <a:solidFill>
              <a:srgbClr val="5B9BD5"/>
            </a:solidFill>
            <a:ln>
              <a:noFill/>
            </a:ln>
          </p:spPr>
        </p:sp>
        <p:sp>
          <p:nvSpPr>
            <p:cNvPr id="12" name="TextBox 12"/>
            <p:cNvSpPr txBox="1"/>
            <p:nvPr/>
          </p:nvSpPr>
          <p:spPr>
            <a:xfrm>
              <a:off x="1128712" y="4574381"/>
              <a:ext cx="2657475"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Breaks down tasks into subtasks</a:t>
              </a:r>
            </a:p>
          </p:txBody>
        </p:sp>
        <p:sp>
          <p:nvSpPr>
            <p:cNvPr id="13" name="Freeform 13"/>
            <p:cNvSpPr/>
            <p:nvPr/>
          </p:nvSpPr>
          <p:spPr>
            <a:xfrm>
              <a:off x="952500" y="4876800"/>
              <a:ext cx="76200" cy="76200"/>
            </a:xfrm>
            <a:custGeom>
              <a:avLst/>
              <a:gdLst/>
              <a:ahLst/>
              <a:cxnLst/>
              <a:rect l="l" t="t" r="r" b="b"/>
              <a:pathLst>
                <a:path w="76200" h="76200">
                  <a:moveTo>
                    <a:pt x="38100" y="0"/>
                  </a:moveTo>
                  <a:lnTo>
                    <a:pt x="38100" y="0"/>
                  </a:lnTo>
                  <a:cubicBezTo>
                    <a:pt x="59142" y="0"/>
                    <a:pt x="76200" y="17058"/>
                    <a:pt x="76200" y="38100"/>
                  </a:cubicBezTo>
                  <a:lnTo>
                    <a:pt x="76200" y="38100"/>
                  </a:lnTo>
                  <a:cubicBezTo>
                    <a:pt x="76200" y="59142"/>
                    <a:pt x="59142" y="76200"/>
                    <a:pt x="38100" y="76200"/>
                  </a:cubicBezTo>
                  <a:lnTo>
                    <a:pt x="38100" y="76200"/>
                  </a:lnTo>
                  <a:cubicBezTo>
                    <a:pt x="17058" y="76200"/>
                    <a:pt x="0" y="59142"/>
                    <a:pt x="0" y="38100"/>
                  </a:cubicBezTo>
                  <a:lnTo>
                    <a:pt x="0" y="38100"/>
                  </a:lnTo>
                  <a:cubicBezTo>
                    <a:pt x="0" y="17058"/>
                    <a:pt x="17058" y="0"/>
                    <a:pt x="38100" y="0"/>
                  </a:cubicBezTo>
                  <a:close/>
                </a:path>
              </a:pathLst>
            </a:custGeom>
            <a:solidFill>
              <a:srgbClr val="5B9BD5"/>
            </a:solidFill>
            <a:ln>
              <a:noFill/>
            </a:ln>
          </p:spPr>
        </p:sp>
        <p:sp>
          <p:nvSpPr>
            <p:cNvPr id="14" name="TextBox 14"/>
            <p:cNvSpPr txBox="1"/>
            <p:nvPr/>
          </p:nvSpPr>
          <p:spPr>
            <a:xfrm>
              <a:off x="1128712" y="4841081"/>
              <a:ext cx="2098834"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Delegates to worker LLMs</a:t>
              </a:r>
            </a:p>
          </p:txBody>
        </p:sp>
        <p:sp>
          <p:nvSpPr>
            <p:cNvPr id="15" name="Freeform 15"/>
            <p:cNvSpPr/>
            <p:nvPr/>
          </p:nvSpPr>
          <p:spPr>
            <a:xfrm>
              <a:off x="952500" y="5143500"/>
              <a:ext cx="76200" cy="76200"/>
            </a:xfrm>
            <a:custGeom>
              <a:avLst/>
              <a:gdLst/>
              <a:ahLst/>
              <a:cxnLst/>
              <a:rect l="l" t="t" r="r" b="b"/>
              <a:pathLst>
                <a:path w="76200" h="76200">
                  <a:moveTo>
                    <a:pt x="38100" y="0"/>
                  </a:moveTo>
                  <a:lnTo>
                    <a:pt x="38100" y="0"/>
                  </a:lnTo>
                  <a:cubicBezTo>
                    <a:pt x="59142" y="0"/>
                    <a:pt x="76200" y="17058"/>
                    <a:pt x="76200" y="38100"/>
                  </a:cubicBezTo>
                  <a:lnTo>
                    <a:pt x="76200" y="38100"/>
                  </a:lnTo>
                  <a:cubicBezTo>
                    <a:pt x="76200" y="59142"/>
                    <a:pt x="59142" y="76200"/>
                    <a:pt x="38100" y="76200"/>
                  </a:cubicBezTo>
                  <a:lnTo>
                    <a:pt x="38100" y="76200"/>
                  </a:lnTo>
                  <a:cubicBezTo>
                    <a:pt x="17058" y="76200"/>
                    <a:pt x="0" y="59142"/>
                    <a:pt x="0" y="38100"/>
                  </a:cubicBezTo>
                  <a:lnTo>
                    <a:pt x="0" y="38100"/>
                  </a:lnTo>
                  <a:cubicBezTo>
                    <a:pt x="0" y="17058"/>
                    <a:pt x="17058" y="0"/>
                    <a:pt x="38100" y="0"/>
                  </a:cubicBezTo>
                  <a:close/>
                </a:path>
              </a:pathLst>
            </a:custGeom>
            <a:solidFill>
              <a:srgbClr val="5B9BD5"/>
            </a:solidFill>
            <a:ln>
              <a:noFill/>
            </a:ln>
          </p:spPr>
        </p:sp>
        <p:sp>
          <p:nvSpPr>
            <p:cNvPr id="16" name="TextBox 16"/>
            <p:cNvSpPr txBox="1"/>
            <p:nvPr/>
          </p:nvSpPr>
          <p:spPr>
            <a:xfrm>
              <a:off x="1128712" y="5107781"/>
              <a:ext cx="2082403" cy="228600"/>
            </a:xfrm>
            <a:prstGeom prst="rect">
              <a:avLst/>
            </a:prstGeom>
            <a:noFill/>
            <a:ln>
              <a:noFill/>
            </a:ln>
          </p:spPr>
          <p:txBody>
            <a:bodyPr wrap="none" lIns="0" tIns="0" rIns="0" bIns="0" anchor="t" anchorCtr="0">
              <a:spAutoFit/>
            </a:bodyPr>
            <a:lstStyle/>
            <a:p>
              <a:pPr algn="l"/>
              <a:r>
                <a:rPr lang="zh-CN" sz="1125" dirty="0">
                  <a:solidFill>
                    <a:srgbClr val="E8E8EC"/>
                  </a:solidFill>
                  <a:latin typeface="Arial"/>
                  <a:ea typeface="Microsoft YaHei"/>
                  <a:cs typeface="Arial"/>
                </a:rPr>
                <a:t>Synthesizes their results</a:t>
              </a:r>
            </a:p>
          </p:txBody>
        </p:sp>
        <p:sp>
          <p:nvSpPr>
            <p:cNvPr id="17" name="Rectangle 17"/>
            <p:cNvSpPr/>
            <p:nvPr/>
          </p:nvSpPr>
          <p:spPr>
            <a:xfrm>
              <a:off x="800100" y="5448300"/>
              <a:ext cx="4876800" cy="9525"/>
            </a:xfrm>
            <a:prstGeom prst="rect">
              <a:avLst/>
            </a:prstGeom>
            <a:solidFill>
              <a:srgbClr val="2D3348">
                <a:alpha val="40000"/>
              </a:srgbClr>
            </a:solidFill>
            <a:ln>
              <a:noFill/>
            </a:ln>
          </p:spPr>
        </p:sp>
        <p:sp>
          <p:nvSpPr>
            <p:cNvPr id="18" name="Freeform 18"/>
            <p:cNvSpPr/>
            <p:nvPr/>
          </p:nvSpPr>
          <p:spPr>
            <a:xfrm>
              <a:off x="821531" y="5600700"/>
              <a:ext cx="128588" cy="171450"/>
            </a:xfrm>
            <a:custGeom>
              <a:avLst/>
              <a:gdLst/>
              <a:ahLst/>
              <a:cxnLst/>
              <a:rect l="l" t="t" r="r" b="b"/>
              <a:pathLst>
                <a:path w="128588" h="171450">
                  <a:moveTo>
                    <a:pt x="32147" y="123230"/>
                  </a:moveTo>
                  <a:lnTo>
                    <a:pt x="32147" y="155377"/>
                  </a:lnTo>
                  <a:lnTo>
                    <a:pt x="48220" y="171450"/>
                  </a:lnTo>
                  <a:lnTo>
                    <a:pt x="80367" y="171450"/>
                  </a:lnTo>
                  <a:lnTo>
                    <a:pt x="96441" y="155377"/>
                  </a:lnTo>
                  <a:lnTo>
                    <a:pt x="96441" y="123230"/>
                  </a:lnTo>
                  <a:lnTo>
                    <a:pt x="109724" y="109947"/>
                  </a:lnTo>
                  <a:cubicBezTo>
                    <a:pt x="121802" y="97868"/>
                    <a:pt x="128588" y="81454"/>
                    <a:pt x="128588" y="64373"/>
                  </a:cubicBezTo>
                  <a:cubicBezTo>
                    <a:pt x="128588" y="28864"/>
                    <a:pt x="99802" y="0"/>
                    <a:pt x="64294" y="0"/>
                  </a:cubicBezTo>
                  <a:cubicBezTo>
                    <a:pt x="28785" y="0"/>
                    <a:pt x="0" y="28864"/>
                    <a:pt x="0" y="64373"/>
                  </a:cubicBezTo>
                  <a:cubicBezTo>
                    <a:pt x="0" y="81454"/>
                    <a:pt x="6786" y="97868"/>
                    <a:pt x="18864" y="109947"/>
                  </a:cubicBezTo>
                  <a:lnTo>
                    <a:pt x="32147" y="123230"/>
                  </a:lnTo>
                  <a:close/>
                  <a:moveTo>
                    <a:pt x="53578" y="105806"/>
                  </a:moveTo>
                  <a:lnTo>
                    <a:pt x="53578" y="64294"/>
                  </a:lnTo>
                  <a:lnTo>
                    <a:pt x="75009" y="64294"/>
                  </a:lnTo>
                  <a:lnTo>
                    <a:pt x="75009" y="105806"/>
                  </a:lnTo>
                  <a:cubicBezTo>
                    <a:pt x="93496" y="101048"/>
                    <a:pt x="107156" y="84266"/>
                    <a:pt x="107156" y="64294"/>
                  </a:cubicBezTo>
                  <a:cubicBezTo>
                    <a:pt x="107156" y="40621"/>
                    <a:pt x="87966" y="21431"/>
                    <a:pt x="64294" y="21431"/>
                  </a:cubicBezTo>
                  <a:cubicBezTo>
                    <a:pt x="40621" y="21431"/>
                    <a:pt x="21431" y="40621"/>
                    <a:pt x="21431" y="64294"/>
                  </a:cubicBezTo>
                  <a:cubicBezTo>
                    <a:pt x="21431" y="84266"/>
                    <a:pt x="35091" y="101048"/>
                    <a:pt x="53578" y="105806"/>
                  </a:cubicBezTo>
                  <a:close/>
                </a:path>
              </a:pathLst>
            </a:custGeom>
            <a:solidFill>
              <a:srgbClr val="E8B87D"/>
            </a:solidFill>
            <a:ln>
              <a:noFill/>
            </a:ln>
          </p:spPr>
        </p:sp>
        <p:sp>
          <p:nvSpPr>
            <p:cNvPr id="19" name="TextBox 19"/>
            <p:cNvSpPr txBox="1"/>
            <p:nvPr/>
          </p:nvSpPr>
          <p:spPr>
            <a:xfrm>
              <a:off x="1053465" y="5630228"/>
              <a:ext cx="2884777" cy="213360"/>
            </a:xfrm>
            <a:prstGeom prst="rect">
              <a:avLst/>
            </a:prstGeom>
            <a:noFill/>
            <a:ln>
              <a:noFill/>
            </a:ln>
          </p:spPr>
          <p:txBody>
            <a:bodyPr wrap="none" lIns="0" tIns="0" rIns="0" bIns="0" anchor="t" anchorCtr="0">
              <a:spAutoFit/>
            </a:bodyPr>
            <a:lstStyle/>
            <a:p>
              <a:pPr algn="l"/>
              <a:r>
                <a:rPr lang="zh-CN" sz="1050" b="1" dirty="0">
                  <a:solidFill>
                    <a:srgbClr val="E8B87D"/>
                  </a:solidFill>
                  <a:latin typeface="Arial"/>
                  <a:ea typeface="Microsoft YaHei"/>
                  <a:cs typeface="Arial"/>
                </a:rPr>
                <a:t>Key difference from parallelization:</a:t>
              </a:r>
            </a:p>
          </p:txBody>
        </p:sp>
        <p:sp>
          <p:nvSpPr>
            <p:cNvPr id="20" name="TextBox 20"/>
            <p:cNvSpPr txBox="1"/>
            <p:nvPr/>
          </p:nvSpPr>
          <p:spPr>
            <a:xfrm>
              <a:off x="1053465" y="5820728"/>
              <a:ext cx="3500104"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Subtasks are not pre-defined, but determined</a:t>
              </a:r>
            </a:p>
          </p:txBody>
        </p:sp>
        <p:sp>
          <p:nvSpPr>
            <p:cNvPr id="21" name="TextBox 21"/>
            <p:cNvSpPr txBox="1"/>
            <p:nvPr/>
          </p:nvSpPr>
          <p:spPr>
            <a:xfrm>
              <a:off x="1053465" y="5992178"/>
              <a:ext cx="3553777" cy="213360"/>
            </a:xfrm>
            <a:prstGeom prst="rect">
              <a:avLst/>
            </a:prstGeom>
            <a:noFill/>
            <a:ln>
              <a:noFill/>
            </a:ln>
          </p:spPr>
          <p:txBody>
            <a:bodyPr wrap="none" lIns="0" tIns="0" rIns="0" bIns="0" anchor="t" anchorCtr="0">
              <a:spAutoFit/>
            </a:bodyPr>
            <a:lstStyle/>
            <a:p>
              <a:pPr algn="l"/>
              <a:r>
                <a:rPr lang="zh-CN" sz="1050" dirty="0">
                  <a:solidFill>
                    <a:srgbClr val="9CA3AF"/>
                  </a:solidFill>
                  <a:latin typeface="Arial"/>
                  <a:ea typeface="Microsoft YaHei"/>
                  <a:cs typeface="Arial"/>
                </a:rPr>
                <a:t>dynamically by the orchestrator based on input</a:t>
              </a:r>
            </a:p>
          </p:txBody>
        </p:sp>
      </p:grpSp>
      <p:grpSp>
        <p:nvGrpSpPr>
          <p:cNvPr id="41" name="Group 41"/>
          <p:cNvGrpSpPr/>
          <p:nvPr/>
        </p:nvGrpSpPr>
        <p:grpSpPr>
          <a:xfrm>
            <a:off x="6191250" y="3667125"/>
            <a:ext cx="5429250" cy="2619375"/>
            <a:chOff x="6191250" y="3667125"/>
            <a:chExt cx="5429250" cy="2619375"/>
          </a:xfrm>
        </p:grpSpPr>
        <p:sp>
          <p:nvSpPr>
            <p:cNvPr id="23" name="Freeform 23"/>
            <p:cNvSpPr/>
            <p:nvPr/>
          </p:nvSpPr>
          <p:spPr>
            <a:xfrm>
              <a:off x="6191250" y="3667125"/>
              <a:ext cx="5429250" cy="2619375"/>
            </a:xfrm>
            <a:custGeom>
              <a:avLst/>
              <a:gdLst/>
              <a:ahLst/>
              <a:cxnLst/>
              <a:rect l="l" t="t" r="r" b="b"/>
              <a:pathLst>
                <a:path w="5429250" h="2619375">
                  <a:moveTo>
                    <a:pt x="114300" y="0"/>
                  </a:moveTo>
                  <a:lnTo>
                    <a:pt x="5314950" y="0"/>
                  </a:lnTo>
                  <a:cubicBezTo>
                    <a:pt x="5378076" y="0"/>
                    <a:pt x="5429250" y="51174"/>
                    <a:pt x="5429250" y="114300"/>
                  </a:cubicBezTo>
                  <a:lnTo>
                    <a:pt x="5429250" y="2505075"/>
                  </a:lnTo>
                  <a:cubicBezTo>
                    <a:pt x="5429250" y="2568201"/>
                    <a:pt x="5378076" y="2619375"/>
                    <a:pt x="531495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4" name="Freeform 24"/>
            <p:cNvSpPr/>
            <p:nvPr/>
          </p:nvSpPr>
          <p:spPr>
            <a:xfrm>
              <a:off x="6434138" y="3905250"/>
              <a:ext cx="200025" cy="228600"/>
            </a:xfrm>
            <a:custGeom>
              <a:avLst/>
              <a:gdLst/>
              <a:ahLst/>
              <a:cxnLst/>
              <a:rect l="l" t="t" r="r" b="b"/>
              <a:pathLst>
                <a:path w="200025" h="228600">
                  <a:moveTo>
                    <a:pt x="0" y="57150"/>
                  </a:moveTo>
                  <a:lnTo>
                    <a:pt x="100012" y="0"/>
                  </a:lnTo>
                  <a:lnTo>
                    <a:pt x="200025" y="57150"/>
                  </a:lnTo>
                  <a:lnTo>
                    <a:pt x="200025" y="171450"/>
                  </a:lnTo>
                  <a:lnTo>
                    <a:pt x="100012" y="228600"/>
                  </a:lnTo>
                  <a:lnTo>
                    <a:pt x="0" y="171450"/>
                  </a:lnTo>
                  <a:lnTo>
                    <a:pt x="0" y="57150"/>
                  </a:lnTo>
                  <a:close/>
                  <a:moveTo>
                    <a:pt x="43196" y="65378"/>
                  </a:moveTo>
                  <a:lnTo>
                    <a:pt x="28575" y="73733"/>
                  </a:lnTo>
                  <a:lnTo>
                    <a:pt x="28575" y="89934"/>
                  </a:lnTo>
                  <a:lnTo>
                    <a:pt x="85725" y="122591"/>
                  </a:lnTo>
                  <a:lnTo>
                    <a:pt x="85725" y="187525"/>
                  </a:lnTo>
                  <a:lnTo>
                    <a:pt x="100012" y="195689"/>
                  </a:lnTo>
                  <a:lnTo>
                    <a:pt x="114300" y="187525"/>
                  </a:lnTo>
                  <a:lnTo>
                    <a:pt x="114300" y="122591"/>
                  </a:lnTo>
                  <a:lnTo>
                    <a:pt x="171450" y="89934"/>
                  </a:lnTo>
                  <a:lnTo>
                    <a:pt x="171450" y="73733"/>
                  </a:lnTo>
                  <a:lnTo>
                    <a:pt x="156828" y="65378"/>
                  </a:lnTo>
                  <a:lnTo>
                    <a:pt x="100012" y="97844"/>
                  </a:lnTo>
                  <a:lnTo>
                    <a:pt x="43196" y="65378"/>
                  </a:lnTo>
                  <a:close/>
                </a:path>
              </a:pathLst>
            </a:custGeom>
            <a:solidFill>
              <a:srgbClr val="D4845A"/>
            </a:solidFill>
            <a:ln>
              <a:noFill/>
            </a:ln>
          </p:spPr>
        </p:sp>
        <p:sp>
          <p:nvSpPr>
            <p:cNvPr id="25" name="TextBox 25"/>
            <p:cNvSpPr txBox="1"/>
            <p:nvPr/>
          </p:nvSpPr>
          <p:spPr>
            <a:xfrm>
              <a:off x="6726555" y="3950018"/>
              <a:ext cx="1007312" cy="274320"/>
            </a:xfrm>
            <a:prstGeom prst="rect">
              <a:avLst/>
            </a:prstGeom>
            <a:noFill/>
            <a:ln>
              <a:noFill/>
            </a:ln>
          </p:spPr>
          <p:txBody>
            <a:bodyPr wrap="none" lIns="0" tIns="0" rIns="0" bIns="0" anchor="t" anchorCtr="0">
              <a:spAutoFit/>
            </a:bodyPr>
            <a:lstStyle/>
            <a:p>
              <a:pPr algn="l"/>
              <a:r>
                <a:rPr lang="zh-CN" sz="1350" b="1" dirty="0">
                  <a:solidFill>
                    <a:srgbClr val="D4845A"/>
                  </a:solidFill>
                  <a:latin typeface="Arial"/>
                  <a:ea typeface="Microsoft YaHei"/>
                  <a:cs typeface="Arial"/>
                </a:rPr>
                <a:t>Use Cases</a:t>
              </a:r>
            </a:p>
          </p:txBody>
        </p:sp>
        <p:sp>
          <p:nvSpPr>
            <p:cNvPr id="26" name="TextBox 26"/>
            <p:cNvSpPr txBox="1"/>
            <p:nvPr/>
          </p:nvSpPr>
          <p:spPr>
            <a:xfrm>
              <a:off x="6404610" y="4309110"/>
              <a:ext cx="2624328"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Complex tasks where subtasks</a:t>
              </a:r>
            </a:p>
          </p:txBody>
        </p:sp>
        <p:sp>
          <p:nvSpPr>
            <p:cNvPr id="27" name="TextBox 27"/>
            <p:cNvSpPr txBox="1"/>
            <p:nvPr/>
          </p:nvSpPr>
          <p:spPr>
            <a:xfrm>
              <a:off x="6404610" y="4518660"/>
              <a:ext cx="2659380"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can't be predicted in advance.</a:t>
              </a:r>
            </a:p>
          </p:txBody>
        </p:sp>
        <p:sp>
          <p:nvSpPr>
            <p:cNvPr id="28" name="Rectangle 28"/>
            <p:cNvSpPr/>
            <p:nvPr/>
          </p:nvSpPr>
          <p:spPr>
            <a:xfrm>
              <a:off x="6419850" y="4857750"/>
              <a:ext cx="4972050" cy="9525"/>
            </a:xfrm>
            <a:prstGeom prst="rect">
              <a:avLst/>
            </a:prstGeom>
            <a:solidFill>
              <a:srgbClr val="2D3348">
                <a:alpha val="40000"/>
              </a:srgbClr>
            </a:solidFill>
            <a:ln>
              <a:noFill/>
            </a:ln>
          </p:spPr>
        </p:sp>
        <p:sp>
          <p:nvSpPr>
            <p:cNvPr id="29" name="Freeform 29"/>
            <p:cNvSpPr/>
            <p:nvPr/>
          </p:nvSpPr>
          <p:spPr>
            <a:xfrm>
              <a:off x="6419850" y="5048250"/>
              <a:ext cx="4972050" cy="647700"/>
            </a:xfrm>
            <a:custGeom>
              <a:avLst/>
              <a:gdLst/>
              <a:ahLst/>
              <a:cxnLst/>
              <a:rect l="l" t="t" r="r" b="b"/>
              <a:pathLst>
                <a:path w="4972050" h="647700">
                  <a:moveTo>
                    <a:pt x="76200" y="0"/>
                  </a:moveTo>
                  <a:lnTo>
                    <a:pt x="4895850" y="0"/>
                  </a:lnTo>
                  <a:cubicBezTo>
                    <a:pt x="4937934" y="0"/>
                    <a:pt x="4972050" y="34116"/>
                    <a:pt x="4972050" y="76200"/>
                  </a:cubicBezTo>
                  <a:lnTo>
                    <a:pt x="4972050" y="571500"/>
                  </a:lnTo>
                  <a:cubicBezTo>
                    <a:pt x="4972050" y="613584"/>
                    <a:pt x="4937934" y="647700"/>
                    <a:pt x="4895850" y="647700"/>
                  </a:cubicBezTo>
                  <a:lnTo>
                    <a:pt x="76200" y="647700"/>
                  </a:lnTo>
                  <a:cubicBezTo>
                    <a:pt x="34116" y="647700"/>
                    <a:pt x="0" y="613584"/>
                    <a:pt x="0" y="571500"/>
                  </a:cubicBezTo>
                  <a:lnTo>
                    <a:pt x="0" y="76200"/>
                  </a:lnTo>
                  <a:cubicBezTo>
                    <a:pt x="0" y="34116"/>
                    <a:pt x="34116" y="0"/>
                    <a:pt x="76200" y="0"/>
                  </a:cubicBezTo>
                  <a:close/>
                </a:path>
              </a:pathLst>
            </a:custGeom>
            <a:solidFill>
              <a:srgbClr val="0F1117"/>
            </a:solidFill>
            <a:ln w="9525">
              <a:solidFill>
                <a:srgbClr val="2D3348"/>
              </a:solidFill>
            </a:ln>
          </p:spPr>
        </p:sp>
        <p:grpSp>
          <p:nvGrpSpPr>
            <p:cNvPr id="33" name="Group 33"/>
            <p:cNvGrpSpPr/>
            <p:nvPr/>
          </p:nvGrpSpPr>
          <p:grpSpPr>
            <a:xfrm>
              <a:off x="6572250" y="5229922"/>
              <a:ext cx="190500" cy="170055"/>
              <a:chOff x="6572250" y="5229922"/>
              <a:chExt cx="190500" cy="170055"/>
            </a:xfrm>
          </p:grpSpPr>
          <p:sp>
            <p:nvSpPr>
              <p:cNvPr id="30" name="Freeform 30"/>
              <p:cNvSpPr/>
              <p:nvPr/>
            </p:nvSpPr>
            <p:spPr>
              <a:xfrm>
                <a:off x="6643807" y="5229922"/>
                <a:ext cx="47386" cy="170055"/>
              </a:xfrm>
              <a:custGeom>
                <a:avLst/>
                <a:gdLst/>
                <a:ahLst/>
                <a:cxnLst/>
                <a:rect l="l" t="t" r="r" b="b"/>
                <a:pathLst>
                  <a:path w="47386" h="170055">
                    <a:moveTo>
                      <a:pt x="23812" y="0"/>
                    </a:moveTo>
                    <a:lnTo>
                      <a:pt x="0" y="166688"/>
                    </a:lnTo>
                    <a:lnTo>
                      <a:pt x="23573" y="170055"/>
                    </a:lnTo>
                    <a:lnTo>
                      <a:pt x="47386" y="3368"/>
                    </a:lnTo>
                    <a:lnTo>
                      <a:pt x="23812" y="0"/>
                    </a:lnTo>
                    <a:close/>
                  </a:path>
                </a:pathLst>
              </a:custGeom>
              <a:solidFill>
                <a:srgbClr val="D4845A"/>
              </a:solidFill>
              <a:ln>
                <a:noFill/>
              </a:ln>
            </p:spPr>
          </p:sp>
          <p:sp>
            <p:nvSpPr>
              <p:cNvPr id="31" name="Freeform 31"/>
              <p:cNvSpPr/>
              <p:nvPr/>
            </p:nvSpPr>
            <p:spPr>
              <a:xfrm>
                <a:off x="6704240" y="5273278"/>
                <a:ext cx="58510" cy="83344"/>
              </a:xfrm>
              <a:custGeom>
                <a:avLst/>
                <a:gdLst/>
                <a:ahLst/>
                <a:cxnLst/>
                <a:rect l="l" t="t" r="r" b="b"/>
                <a:pathLst>
                  <a:path w="58510" h="83344">
                    <a:moveTo>
                      <a:pt x="16838" y="83344"/>
                    </a:moveTo>
                    <a:lnTo>
                      <a:pt x="0" y="66506"/>
                    </a:lnTo>
                    <a:lnTo>
                      <a:pt x="24834" y="41672"/>
                    </a:lnTo>
                    <a:lnTo>
                      <a:pt x="0" y="16838"/>
                    </a:lnTo>
                    <a:lnTo>
                      <a:pt x="16838" y="0"/>
                    </a:lnTo>
                    <a:lnTo>
                      <a:pt x="58510" y="41672"/>
                    </a:lnTo>
                    <a:lnTo>
                      <a:pt x="16838" y="83344"/>
                    </a:lnTo>
                    <a:close/>
                  </a:path>
                </a:pathLst>
              </a:custGeom>
              <a:solidFill>
                <a:srgbClr val="D4845A"/>
              </a:solidFill>
              <a:ln>
                <a:noFill/>
              </a:ln>
            </p:spPr>
          </p:sp>
          <p:sp>
            <p:nvSpPr>
              <p:cNvPr id="32" name="Freeform 32"/>
              <p:cNvSpPr/>
              <p:nvPr/>
            </p:nvSpPr>
            <p:spPr>
              <a:xfrm>
                <a:off x="6572250" y="5273278"/>
                <a:ext cx="58510" cy="83344"/>
              </a:xfrm>
              <a:custGeom>
                <a:avLst/>
                <a:gdLst/>
                <a:ahLst/>
                <a:cxnLst/>
                <a:rect l="l" t="t" r="r" b="b"/>
                <a:pathLst>
                  <a:path w="58510" h="83344">
                    <a:moveTo>
                      <a:pt x="33676" y="41672"/>
                    </a:moveTo>
                    <a:lnTo>
                      <a:pt x="58510" y="66506"/>
                    </a:lnTo>
                    <a:lnTo>
                      <a:pt x="41672" y="83344"/>
                    </a:lnTo>
                    <a:lnTo>
                      <a:pt x="0" y="41672"/>
                    </a:lnTo>
                    <a:lnTo>
                      <a:pt x="41672" y="0"/>
                    </a:lnTo>
                    <a:lnTo>
                      <a:pt x="58510" y="16838"/>
                    </a:lnTo>
                    <a:lnTo>
                      <a:pt x="33676" y="41672"/>
                    </a:lnTo>
                    <a:close/>
                  </a:path>
                </a:pathLst>
              </a:custGeom>
              <a:solidFill>
                <a:srgbClr val="D4845A"/>
              </a:solidFill>
              <a:ln>
                <a:noFill/>
              </a:ln>
            </p:spPr>
          </p:sp>
        </p:grpSp>
        <p:sp>
          <p:nvSpPr>
            <p:cNvPr id="34" name="TextBox 34"/>
            <p:cNvSpPr txBox="1"/>
            <p:nvPr/>
          </p:nvSpPr>
          <p:spPr>
            <a:xfrm>
              <a:off x="6843712" y="5193506"/>
              <a:ext cx="1986695"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Multi-file Code Changes</a:t>
              </a:r>
            </a:p>
          </p:txBody>
        </p:sp>
        <p:sp>
          <p:nvSpPr>
            <p:cNvPr id="35" name="TextBox 35"/>
            <p:cNvSpPr txBox="1"/>
            <p:nvPr/>
          </p:nvSpPr>
          <p:spPr>
            <a:xfrm>
              <a:off x="6845618" y="5419249"/>
              <a:ext cx="3449455" cy="198120"/>
            </a:xfrm>
            <a:prstGeom prst="rect">
              <a:avLst/>
            </a:prstGeom>
            <a:noFill/>
            <a:ln>
              <a:noFill/>
            </a:ln>
          </p:spPr>
          <p:txBody>
            <a:bodyPr wrap="none" lIns="0" tIns="0" rIns="0" bIns="0" anchor="t" anchorCtr="0">
              <a:spAutoFit/>
            </a:bodyPr>
            <a:lstStyle/>
            <a:p>
              <a:pPr algn="l"/>
              <a:r>
                <a:rPr lang="zh-CN" sz="975" dirty="0">
                  <a:solidFill>
                    <a:srgbClr val="9CA3AF"/>
                  </a:solidFill>
                  <a:latin typeface="Arial"/>
                  <a:ea typeface="Microsoft YaHei"/>
                  <a:cs typeface="Arial"/>
                </a:rPr>
                <a:t>Number and nature of changes depend on the task</a:t>
              </a:r>
            </a:p>
          </p:txBody>
        </p:sp>
        <p:sp>
          <p:nvSpPr>
            <p:cNvPr id="36" name="Freeform 36"/>
            <p:cNvSpPr/>
            <p:nvPr/>
          </p:nvSpPr>
          <p:spPr>
            <a:xfrm>
              <a:off x="6419850" y="5829300"/>
              <a:ext cx="4972050" cy="342900"/>
            </a:xfrm>
            <a:custGeom>
              <a:avLst/>
              <a:gdLst/>
              <a:ahLst/>
              <a:cxnLst/>
              <a:rect l="l" t="t" r="r" b="b"/>
              <a:pathLst>
                <a:path w="4972050" h="342900">
                  <a:moveTo>
                    <a:pt x="76200" y="0"/>
                  </a:moveTo>
                  <a:lnTo>
                    <a:pt x="4895850" y="0"/>
                  </a:lnTo>
                  <a:cubicBezTo>
                    <a:pt x="4937934" y="0"/>
                    <a:pt x="4972050" y="34116"/>
                    <a:pt x="4972050" y="76200"/>
                  </a:cubicBezTo>
                  <a:lnTo>
                    <a:pt x="4972050" y="266700"/>
                  </a:lnTo>
                  <a:cubicBezTo>
                    <a:pt x="4972050" y="308784"/>
                    <a:pt x="4937934" y="342900"/>
                    <a:pt x="4895850" y="342900"/>
                  </a:cubicBezTo>
                  <a:lnTo>
                    <a:pt x="76200" y="342900"/>
                  </a:lnTo>
                  <a:cubicBezTo>
                    <a:pt x="34116" y="342900"/>
                    <a:pt x="0" y="308784"/>
                    <a:pt x="0" y="266700"/>
                  </a:cubicBezTo>
                  <a:lnTo>
                    <a:pt x="0" y="76200"/>
                  </a:lnTo>
                  <a:cubicBezTo>
                    <a:pt x="0" y="34116"/>
                    <a:pt x="34116" y="0"/>
                    <a:pt x="76200" y="0"/>
                  </a:cubicBezTo>
                  <a:close/>
                </a:path>
              </a:pathLst>
            </a:custGeom>
            <a:solidFill>
              <a:srgbClr val="0F1117"/>
            </a:solidFill>
            <a:ln w="9525">
              <a:solidFill>
                <a:srgbClr val="2D3348"/>
              </a:solidFill>
            </a:ln>
          </p:spPr>
        </p:sp>
        <p:grpSp>
          <p:nvGrpSpPr>
            <p:cNvPr id="39" name="Group 39"/>
            <p:cNvGrpSpPr/>
            <p:nvPr/>
          </p:nvGrpSpPr>
          <p:grpSpPr>
            <a:xfrm>
              <a:off x="6572250" y="5929312"/>
              <a:ext cx="190500" cy="142875"/>
              <a:chOff x="6572250" y="5929312"/>
              <a:chExt cx="190500" cy="142875"/>
            </a:xfrm>
          </p:grpSpPr>
          <p:sp>
            <p:nvSpPr>
              <p:cNvPr id="37" name="Freeform 37"/>
              <p:cNvSpPr/>
              <p:nvPr/>
            </p:nvSpPr>
            <p:spPr>
              <a:xfrm>
                <a:off x="6572250" y="5929312"/>
                <a:ext cx="190500" cy="59531"/>
              </a:xfrm>
              <a:custGeom>
                <a:avLst/>
                <a:gdLst/>
                <a:ahLst/>
                <a:cxnLst/>
                <a:rect l="l" t="t" r="r" b="b"/>
                <a:pathLst>
                  <a:path w="190500" h="59531">
                    <a:moveTo>
                      <a:pt x="190500" y="0"/>
                    </a:moveTo>
                    <a:lnTo>
                      <a:pt x="0" y="0"/>
                    </a:lnTo>
                    <a:lnTo>
                      <a:pt x="0" y="59531"/>
                    </a:lnTo>
                    <a:lnTo>
                      <a:pt x="190500" y="59531"/>
                    </a:lnTo>
                    <a:lnTo>
                      <a:pt x="190500" y="0"/>
                    </a:lnTo>
                    <a:close/>
                    <a:moveTo>
                      <a:pt x="47625" y="29766"/>
                    </a:moveTo>
                    <a:cubicBezTo>
                      <a:pt x="47625" y="36341"/>
                      <a:pt x="42294" y="41672"/>
                      <a:pt x="35719" y="41672"/>
                    </a:cubicBezTo>
                    <a:cubicBezTo>
                      <a:pt x="29143" y="41672"/>
                      <a:pt x="23812" y="36341"/>
                      <a:pt x="23812" y="29766"/>
                    </a:cubicBezTo>
                    <a:cubicBezTo>
                      <a:pt x="23812" y="23190"/>
                      <a:pt x="29143" y="17859"/>
                      <a:pt x="35719" y="17859"/>
                    </a:cubicBezTo>
                    <a:cubicBezTo>
                      <a:pt x="42294" y="17859"/>
                      <a:pt x="47625" y="23190"/>
                      <a:pt x="47625" y="29766"/>
                    </a:cubicBezTo>
                    <a:close/>
                  </a:path>
                </a:pathLst>
              </a:custGeom>
              <a:solidFill>
                <a:srgbClr val="D4845A"/>
              </a:solidFill>
              <a:ln>
                <a:noFill/>
              </a:ln>
            </p:spPr>
          </p:sp>
          <p:sp>
            <p:nvSpPr>
              <p:cNvPr id="38" name="Freeform 38"/>
              <p:cNvSpPr/>
              <p:nvPr/>
            </p:nvSpPr>
            <p:spPr>
              <a:xfrm>
                <a:off x="6572250" y="6012656"/>
                <a:ext cx="190500" cy="59531"/>
              </a:xfrm>
              <a:custGeom>
                <a:avLst/>
                <a:gdLst/>
                <a:ahLst/>
                <a:cxnLst/>
                <a:rect l="l" t="t" r="r" b="b"/>
                <a:pathLst>
                  <a:path w="190500" h="59531">
                    <a:moveTo>
                      <a:pt x="190500" y="0"/>
                    </a:moveTo>
                    <a:lnTo>
                      <a:pt x="0" y="0"/>
                    </a:lnTo>
                    <a:lnTo>
                      <a:pt x="0" y="59531"/>
                    </a:lnTo>
                    <a:lnTo>
                      <a:pt x="190500" y="59531"/>
                    </a:lnTo>
                    <a:lnTo>
                      <a:pt x="190500" y="0"/>
                    </a:lnTo>
                    <a:close/>
                    <a:moveTo>
                      <a:pt x="35719" y="41672"/>
                    </a:moveTo>
                    <a:cubicBezTo>
                      <a:pt x="42294" y="41672"/>
                      <a:pt x="47625" y="36341"/>
                      <a:pt x="47625" y="29766"/>
                    </a:cubicBezTo>
                    <a:cubicBezTo>
                      <a:pt x="47625" y="23190"/>
                      <a:pt x="42294" y="17859"/>
                      <a:pt x="35719" y="17859"/>
                    </a:cubicBezTo>
                    <a:cubicBezTo>
                      <a:pt x="29143" y="17859"/>
                      <a:pt x="23812" y="23190"/>
                      <a:pt x="23812" y="29766"/>
                    </a:cubicBezTo>
                    <a:cubicBezTo>
                      <a:pt x="23812" y="36341"/>
                      <a:pt x="29143" y="41672"/>
                      <a:pt x="35719" y="41672"/>
                    </a:cubicBezTo>
                    <a:close/>
                  </a:path>
                </a:pathLst>
              </a:custGeom>
              <a:solidFill>
                <a:srgbClr val="D4845A"/>
              </a:solidFill>
              <a:ln>
                <a:noFill/>
              </a:ln>
            </p:spPr>
          </p:sp>
        </p:grpSp>
        <p:sp>
          <p:nvSpPr>
            <p:cNvPr id="40" name="TextBox 40"/>
            <p:cNvSpPr txBox="1"/>
            <p:nvPr/>
          </p:nvSpPr>
          <p:spPr>
            <a:xfrm>
              <a:off x="6843712" y="5936456"/>
              <a:ext cx="2607772"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Multi-source Search &amp; Analysis</a:t>
              </a:r>
            </a:p>
          </p:txBody>
        </p:sp>
      </p:grpSp>
      <p:sp>
        <p:nvSpPr>
          <p:cNvPr id="42" name="TextBox 42"/>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08</a:t>
            </a:r>
          </a:p>
        </p:txBody>
      </p:sp>
    </p:spTree>
  </p:cSld>
  <p:clrMapOvr>
    <a:masterClrMapping/>
  </p:clrMapOvr>
  <p:transition dur="400">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0" y="0"/>
            <a:ext cx="12192000" cy="6858000"/>
          </a:xfrm>
          <a:prstGeom prst="rect">
            <a:avLst/>
          </a:prstGeom>
          <a:solidFill>
            <a:srgbClr val="0F1117"/>
          </a:solidFill>
          <a:ln>
            <a:noFill/>
          </a:ln>
        </p:spPr>
      </p:sp>
      <p:grpSp>
        <p:nvGrpSpPr>
          <p:cNvPr id="5" name="Group 5"/>
          <p:cNvGrpSpPr/>
          <p:nvPr/>
        </p:nvGrpSpPr>
        <p:grpSpPr>
          <a:xfrm>
            <a:off x="571500" y="381000"/>
            <a:ext cx="5189744" cy="447675"/>
            <a:chOff x="571500" y="381000"/>
            <a:chExt cx="5189744" cy="447675"/>
          </a:xfrm>
        </p:grpSpPr>
        <p:sp>
          <p:nvSpPr>
            <p:cNvPr id="3" name="Freeform 3"/>
            <p:cNvSpPr/>
            <p:nvPr/>
          </p:nvSpPr>
          <p:spPr>
            <a:xfrm>
              <a:off x="571500" y="381000"/>
              <a:ext cx="38100" cy="304800"/>
            </a:xfrm>
            <a:custGeom>
              <a:avLst/>
              <a:gdLst/>
              <a:ahLst/>
              <a:cxnLst/>
              <a:rect l="l" t="t" r="r" b="b"/>
              <a:pathLst>
                <a:path w="38100" h="304800">
                  <a:moveTo>
                    <a:pt x="19050" y="0"/>
                  </a:moveTo>
                  <a:lnTo>
                    <a:pt x="19050" y="0"/>
                  </a:lnTo>
                  <a:cubicBezTo>
                    <a:pt x="29571" y="0"/>
                    <a:pt x="38100" y="8529"/>
                    <a:pt x="38100" y="19050"/>
                  </a:cubicBezTo>
                  <a:lnTo>
                    <a:pt x="38100" y="285750"/>
                  </a:lnTo>
                  <a:cubicBezTo>
                    <a:pt x="38100" y="296271"/>
                    <a:pt x="29571" y="304800"/>
                    <a:pt x="19050" y="304800"/>
                  </a:cubicBezTo>
                  <a:lnTo>
                    <a:pt x="19050" y="304800"/>
                  </a:lnTo>
                  <a:cubicBezTo>
                    <a:pt x="8529" y="304800"/>
                    <a:pt x="0" y="296271"/>
                    <a:pt x="0" y="285750"/>
                  </a:cubicBezTo>
                  <a:lnTo>
                    <a:pt x="0" y="19050"/>
                  </a:lnTo>
                  <a:cubicBezTo>
                    <a:pt x="0" y="8529"/>
                    <a:pt x="8529" y="0"/>
                    <a:pt x="19050" y="0"/>
                  </a:cubicBezTo>
                  <a:close/>
                </a:path>
              </a:pathLst>
            </a:custGeom>
            <a:solidFill>
              <a:srgbClr val="5B9BD5"/>
            </a:solidFill>
            <a:ln>
              <a:noFill/>
            </a:ln>
          </p:spPr>
        </p:sp>
        <p:sp>
          <p:nvSpPr>
            <p:cNvPr id="4" name="TextBox 4"/>
            <p:cNvSpPr txBox="1"/>
            <p:nvPr/>
          </p:nvSpPr>
          <p:spPr>
            <a:xfrm>
              <a:off x="716280" y="401955"/>
              <a:ext cx="5044964" cy="426720"/>
            </a:xfrm>
            <a:prstGeom prst="rect">
              <a:avLst/>
            </a:prstGeom>
            <a:noFill/>
            <a:ln>
              <a:noFill/>
            </a:ln>
          </p:spPr>
          <p:txBody>
            <a:bodyPr wrap="none" lIns="0" tIns="0" rIns="0" bIns="0" anchor="t" anchorCtr="0">
              <a:spAutoFit/>
            </a:bodyPr>
            <a:lstStyle/>
            <a:p>
              <a:pPr algn="l"/>
              <a:r>
                <a:rPr lang="zh-CN" sz="2100" b="1" dirty="0">
                  <a:solidFill>
                    <a:srgbClr val="E8E8EC"/>
                  </a:solidFill>
                  <a:latin typeface="Arial"/>
                  <a:ea typeface="Microsoft YaHei"/>
                  <a:cs typeface="Arial"/>
                </a:rPr>
                <a:t>Workflow: Evaluator-Optimizer</a:t>
              </a:r>
            </a:p>
          </p:txBody>
        </p:sp>
      </p:grpSp>
      <p:pic>
        <p:nvPicPr>
          <p:cNvPr id="6" name="Image 6"/>
          <p:cNvPicPr>
            <a:picLocks noChangeAspect="1"/>
          </p:cNvPicPr>
          <p:nvPr/>
        </p:nvPicPr>
        <p:blipFill>
          <a:blip r:embed="rId2"/>
          <a:stretch>
            <a:fillRect/>
          </a:stretch>
        </p:blipFill>
        <p:spPr>
          <a:xfrm>
            <a:off x="2894648" y="838200"/>
            <a:ext cx="6403658" cy="2667000"/>
          </a:xfrm>
          <a:prstGeom prst="rect">
            <a:avLst/>
          </a:prstGeom>
        </p:spPr>
      </p:pic>
      <p:grpSp>
        <p:nvGrpSpPr>
          <p:cNvPr id="22" name="Group 22"/>
          <p:cNvGrpSpPr/>
          <p:nvPr/>
        </p:nvGrpSpPr>
        <p:grpSpPr>
          <a:xfrm>
            <a:off x="571500" y="3667125"/>
            <a:ext cx="5334000" cy="2619375"/>
            <a:chOff x="571500" y="3667125"/>
            <a:chExt cx="5334000" cy="2619375"/>
          </a:xfrm>
        </p:grpSpPr>
        <p:sp>
          <p:nvSpPr>
            <p:cNvPr id="7" name="Freeform 7"/>
            <p:cNvSpPr/>
            <p:nvPr/>
          </p:nvSpPr>
          <p:spPr>
            <a:xfrm>
              <a:off x="571500" y="3667125"/>
              <a:ext cx="5334000" cy="2619375"/>
            </a:xfrm>
            <a:custGeom>
              <a:avLst/>
              <a:gdLst/>
              <a:ahLst/>
              <a:cxnLst/>
              <a:rect l="l" t="t" r="r" b="b"/>
              <a:pathLst>
                <a:path w="5334000" h="2619375">
                  <a:moveTo>
                    <a:pt x="114300" y="0"/>
                  </a:moveTo>
                  <a:lnTo>
                    <a:pt x="5219700" y="0"/>
                  </a:lnTo>
                  <a:cubicBezTo>
                    <a:pt x="5282826" y="0"/>
                    <a:pt x="5334000" y="51174"/>
                    <a:pt x="5334000" y="114300"/>
                  </a:cubicBezTo>
                  <a:lnTo>
                    <a:pt x="5334000" y="2505075"/>
                  </a:lnTo>
                  <a:cubicBezTo>
                    <a:pt x="5334000" y="2568201"/>
                    <a:pt x="5282826" y="2619375"/>
                    <a:pt x="521970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grpSp>
          <p:nvGrpSpPr>
            <p:cNvPr id="10" name="Group 10"/>
            <p:cNvGrpSpPr/>
            <p:nvPr/>
          </p:nvGrpSpPr>
          <p:grpSpPr>
            <a:xfrm>
              <a:off x="800100" y="3905250"/>
              <a:ext cx="228600" cy="228600"/>
              <a:chOff x="800100" y="3905250"/>
              <a:chExt cx="228600" cy="228600"/>
            </a:xfrm>
          </p:grpSpPr>
          <p:sp>
            <p:nvSpPr>
              <p:cNvPr id="8" name="Freeform 8"/>
              <p:cNvSpPr/>
              <p:nvPr/>
            </p:nvSpPr>
            <p:spPr>
              <a:xfrm>
                <a:off x="800100" y="3905250"/>
                <a:ext cx="200025" cy="128588"/>
              </a:xfrm>
              <a:custGeom>
                <a:avLst/>
                <a:gdLst/>
                <a:ahLst/>
                <a:cxnLst/>
                <a:rect l="l" t="t" r="r" b="b"/>
                <a:pathLst>
                  <a:path w="200025" h="128588">
                    <a:moveTo>
                      <a:pt x="142875" y="114300"/>
                    </a:moveTo>
                    <a:lnTo>
                      <a:pt x="128588" y="114300"/>
                    </a:lnTo>
                    <a:lnTo>
                      <a:pt x="128588" y="68863"/>
                    </a:lnTo>
                    <a:lnTo>
                      <a:pt x="73685" y="57882"/>
                    </a:lnTo>
                    <a:cubicBezTo>
                      <a:pt x="71249" y="57395"/>
                      <a:pt x="68772" y="57150"/>
                      <a:pt x="66288" y="57150"/>
                    </a:cubicBezTo>
                    <a:cubicBezTo>
                      <a:pt x="45460" y="57150"/>
                      <a:pt x="28575" y="74035"/>
                      <a:pt x="28575" y="94863"/>
                    </a:cubicBezTo>
                    <a:lnTo>
                      <a:pt x="28575" y="128588"/>
                    </a:lnTo>
                    <a:lnTo>
                      <a:pt x="0" y="128588"/>
                    </a:lnTo>
                    <a:lnTo>
                      <a:pt x="0" y="94863"/>
                    </a:lnTo>
                    <a:cubicBezTo>
                      <a:pt x="0" y="58253"/>
                      <a:pt x="29678" y="28575"/>
                      <a:pt x="66288" y="28575"/>
                    </a:cubicBezTo>
                    <a:cubicBezTo>
                      <a:pt x="70654" y="28575"/>
                      <a:pt x="75008" y="29006"/>
                      <a:pt x="79289" y="29862"/>
                    </a:cubicBezTo>
                    <a:lnTo>
                      <a:pt x="128588" y="39722"/>
                    </a:lnTo>
                    <a:lnTo>
                      <a:pt x="128588" y="0"/>
                    </a:lnTo>
                    <a:lnTo>
                      <a:pt x="142875" y="0"/>
                    </a:lnTo>
                    <a:lnTo>
                      <a:pt x="200025" y="57150"/>
                    </a:lnTo>
                    <a:lnTo>
                      <a:pt x="142875" y="114300"/>
                    </a:lnTo>
                    <a:close/>
                  </a:path>
                </a:pathLst>
              </a:custGeom>
              <a:solidFill>
                <a:srgbClr val="5B9BD5"/>
              </a:solidFill>
              <a:ln>
                <a:noFill/>
              </a:ln>
            </p:spPr>
          </p:sp>
          <p:sp>
            <p:nvSpPr>
              <p:cNvPr id="9" name="Freeform 9"/>
              <p:cNvSpPr/>
              <p:nvPr/>
            </p:nvSpPr>
            <p:spPr>
              <a:xfrm>
                <a:off x="828675" y="4005262"/>
                <a:ext cx="200025" cy="128588"/>
              </a:xfrm>
              <a:custGeom>
                <a:avLst/>
                <a:gdLst/>
                <a:ahLst/>
                <a:cxnLst/>
                <a:rect l="l" t="t" r="r" b="b"/>
                <a:pathLst>
                  <a:path w="200025" h="128588">
                    <a:moveTo>
                      <a:pt x="200025" y="0"/>
                    </a:moveTo>
                    <a:lnTo>
                      <a:pt x="200025" y="33724"/>
                    </a:lnTo>
                    <a:cubicBezTo>
                      <a:pt x="200025" y="70335"/>
                      <a:pt x="170347" y="100012"/>
                      <a:pt x="133737" y="100012"/>
                    </a:cubicBezTo>
                    <a:cubicBezTo>
                      <a:pt x="129372" y="100012"/>
                      <a:pt x="125017" y="99581"/>
                      <a:pt x="120737" y="98725"/>
                    </a:cubicBezTo>
                    <a:lnTo>
                      <a:pt x="71438" y="88865"/>
                    </a:lnTo>
                    <a:lnTo>
                      <a:pt x="71438" y="128588"/>
                    </a:lnTo>
                    <a:lnTo>
                      <a:pt x="57150" y="128588"/>
                    </a:lnTo>
                    <a:lnTo>
                      <a:pt x="0" y="71438"/>
                    </a:lnTo>
                    <a:lnTo>
                      <a:pt x="57150" y="14288"/>
                    </a:lnTo>
                    <a:lnTo>
                      <a:pt x="71438" y="14288"/>
                    </a:lnTo>
                    <a:lnTo>
                      <a:pt x="71438" y="59725"/>
                    </a:lnTo>
                    <a:lnTo>
                      <a:pt x="126340" y="70705"/>
                    </a:lnTo>
                    <a:cubicBezTo>
                      <a:pt x="128776" y="71192"/>
                      <a:pt x="131254" y="71438"/>
                      <a:pt x="133737" y="71438"/>
                    </a:cubicBezTo>
                    <a:cubicBezTo>
                      <a:pt x="154565" y="71438"/>
                      <a:pt x="171450" y="54553"/>
                      <a:pt x="171450" y="33724"/>
                    </a:cubicBezTo>
                    <a:lnTo>
                      <a:pt x="171450" y="0"/>
                    </a:lnTo>
                    <a:lnTo>
                      <a:pt x="200025" y="0"/>
                    </a:lnTo>
                    <a:close/>
                  </a:path>
                </a:pathLst>
              </a:custGeom>
              <a:solidFill>
                <a:srgbClr val="5B9BD5"/>
              </a:solidFill>
              <a:ln>
                <a:noFill/>
              </a:ln>
            </p:spPr>
          </p:sp>
        </p:grpSp>
        <p:sp>
          <p:nvSpPr>
            <p:cNvPr id="11" name="TextBox 11"/>
            <p:cNvSpPr txBox="1"/>
            <p:nvPr/>
          </p:nvSpPr>
          <p:spPr>
            <a:xfrm>
              <a:off x="1106805" y="3950018"/>
              <a:ext cx="1090122" cy="274320"/>
            </a:xfrm>
            <a:prstGeom prst="rect">
              <a:avLst/>
            </a:prstGeom>
            <a:noFill/>
            <a:ln>
              <a:noFill/>
            </a:ln>
          </p:spPr>
          <p:txBody>
            <a:bodyPr wrap="none" lIns="0" tIns="0" rIns="0" bIns="0" anchor="t" anchorCtr="0">
              <a:spAutoFit/>
            </a:bodyPr>
            <a:lstStyle/>
            <a:p>
              <a:pPr algn="l"/>
              <a:r>
                <a:rPr lang="zh-CN" sz="1350" b="1" dirty="0">
                  <a:solidFill>
                    <a:srgbClr val="5B9BD5"/>
                  </a:solidFill>
                  <a:latin typeface="Arial"/>
                  <a:ea typeface="Microsoft YaHei"/>
                  <a:cs typeface="Arial"/>
                </a:rPr>
                <a:t>Mechanism</a:t>
              </a:r>
            </a:p>
          </p:txBody>
        </p:sp>
        <p:sp>
          <p:nvSpPr>
            <p:cNvPr id="12" name="TextBox 12"/>
            <p:cNvSpPr txBox="1"/>
            <p:nvPr/>
          </p:nvSpPr>
          <p:spPr>
            <a:xfrm>
              <a:off x="784860" y="4309110"/>
              <a:ext cx="2720721"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One LLM generates a response,</a:t>
              </a:r>
            </a:p>
          </p:txBody>
        </p:sp>
        <p:sp>
          <p:nvSpPr>
            <p:cNvPr id="13" name="TextBox 13"/>
            <p:cNvSpPr txBox="1"/>
            <p:nvPr/>
          </p:nvSpPr>
          <p:spPr>
            <a:xfrm>
              <a:off x="784860" y="4518660"/>
              <a:ext cx="3246501"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another evaluates in a feedback loop.</a:t>
              </a:r>
            </a:p>
          </p:txBody>
        </p:sp>
        <p:sp>
          <p:nvSpPr>
            <p:cNvPr id="14" name="Rectangle 14"/>
            <p:cNvSpPr/>
            <p:nvPr/>
          </p:nvSpPr>
          <p:spPr>
            <a:xfrm>
              <a:off x="800100" y="4857750"/>
              <a:ext cx="4876800" cy="9525"/>
            </a:xfrm>
            <a:prstGeom prst="rect">
              <a:avLst/>
            </a:prstGeom>
            <a:solidFill>
              <a:srgbClr val="2D3348">
                <a:alpha val="40000"/>
              </a:srgbClr>
            </a:solidFill>
            <a:ln>
              <a:noFill/>
            </a:ln>
          </p:spPr>
        </p:sp>
        <p:sp>
          <p:nvSpPr>
            <p:cNvPr id="15" name="TextBox 15"/>
            <p:cNvSpPr txBox="1"/>
            <p:nvPr/>
          </p:nvSpPr>
          <p:spPr>
            <a:xfrm>
              <a:off x="785812" y="5022056"/>
              <a:ext cx="1891808"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Two signs of good fit:</a:t>
              </a:r>
            </a:p>
          </p:txBody>
        </p:sp>
        <p:sp>
          <p:nvSpPr>
            <p:cNvPr id="16" name="TextBox 16"/>
            <p:cNvSpPr txBox="1"/>
            <p:nvPr/>
          </p:nvSpPr>
          <p:spPr>
            <a:xfrm>
              <a:off x="939165" y="5296852"/>
              <a:ext cx="111014" cy="213360"/>
            </a:xfrm>
            <a:prstGeom prst="rect">
              <a:avLst/>
            </a:prstGeom>
            <a:noFill/>
            <a:ln>
              <a:noFill/>
            </a:ln>
          </p:spPr>
          <p:txBody>
            <a:bodyPr wrap="none" lIns="0" tIns="0" rIns="0" bIns="0" anchor="t" anchorCtr="0">
              <a:spAutoFit/>
            </a:bodyPr>
            <a:lstStyle/>
            <a:p>
              <a:pPr algn="l"/>
              <a:r>
                <a:rPr lang="zh-CN" sz="1050" dirty="0">
                  <a:solidFill>
                    <a:srgbClr val="4ADE80"/>
                  </a:solidFill>
                  <a:latin typeface="Arial"/>
                  <a:ea typeface="Microsoft YaHei"/>
                  <a:cs typeface="Arial"/>
                </a:rPr>
                <a:t>①</a:t>
              </a:r>
            </a:p>
          </p:txBody>
        </p:sp>
        <p:sp>
          <p:nvSpPr>
            <p:cNvPr id="17" name="TextBox 17"/>
            <p:cNvSpPr txBox="1"/>
            <p:nvPr/>
          </p:nvSpPr>
          <p:spPr>
            <a:xfrm>
              <a:off x="1129665" y="5296852"/>
              <a:ext cx="2250281" cy="213360"/>
            </a:xfrm>
            <a:prstGeom prst="rect">
              <a:avLst/>
            </a:prstGeom>
            <a:noFill/>
            <a:ln>
              <a:noFill/>
            </a:ln>
          </p:spPr>
          <p:txBody>
            <a:bodyPr wrap="none" lIns="0" tIns="0" rIns="0" bIns="0" anchor="t" anchorCtr="0">
              <a:spAutoFit/>
            </a:bodyPr>
            <a:lstStyle/>
            <a:p>
              <a:pPr algn="l"/>
              <a:r>
                <a:rPr lang="zh-CN" sz="1050" dirty="0">
                  <a:solidFill>
                    <a:srgbClr val="E8E8EC"/>
                  </a:solidFill>
                  <a:latin typeface="Arial"/>
                  <a:ea typeface="Microsoft YaHei"/>
                  <a:cs typeface="Arial"/>
                </a:rPr>
                <a:t>Human feedback demonstrably</a:t>
              </a:r>
            </a:p>
          </p:txBody>
        </p:sp>
        <p:sp>
          <p:nvSpPr>
            <p:cNvPr id="18" name="TextBox 18"/>
            <p:cNvSpPr txBox="1"/>
            <p:nvPr/>
          </p:nvSpPr>
          <p:spPr>
            <a:xfrm>
              <a:off x="1129665" y="5468302"/>
              <a:ext cx="1828562" cy="213360"/>
            </a:xfrm>
            <a:prstGeom prst="rect">
              <a:avLst/>
            </a:prstGeom>
            <a:noFill/>
            <a:ln>
              <a:noFill/>
            </a:ln>
          </p:spPr>
          <p:txBody>
            <a:bodyPr wrap="none" lIns="0" tIns="0" rIns="0" bIns="0" anchor="t" anchorCtr="0">
              <a:spAutoFit/>
            </a:bodyPr>
            <a:lstStyle/>
            <a:p>
              <a:pPr algn="l"/>
              <a:r>
                <a:rPr lang="zh-CN" sz="1050" dirty="0">
                  <a:solidFill>
                    <a:srgbClr val="E8E8EC"/>
                  </a:solidFill>
                  <a:latin typeface="Arial"/>
                  <a:ea typeface="Microsoft YaHei"/>
                  <a:cs typeface="Arial"/>
                </a:rPr>
                <a:t>improves LLM responses</a:t>
              </a:r>
            </a:p>
          </p:txBody>
        </p:sp>
        <p:sp>
          <p:nvSpPr>
            <p:cNvPr id="19" name="TextBox 19"/>
            <p:cNvSpPr txBox="1"/>
            <p:nvPr/>
          </p:nvSpPr>
          <p:spPr>
            <a:xfrm>
              <a:off x="939165" y="5754052"/>
              <a:ext cx="111014" cy="213360"/>
            </a:xfrm>
            <a:prstGeom prst="rect">
              <a:avLst/>
            </a:prstGeom>
            <a:noFill/>
            <a:ln>
              <a:noFill/>
            </a:ln>
          </p:spPr>
          <p:txBody>
            <a:bodyPr wrap="none" lIns="0" tIns="0" rIns="0" bIns="0" anchor="t" anchorCtr="0">
              <a:spAutoFit/>
            </a:bodyPr>
            <a:lstStyle/>
            <a:p>
              <a:pPr algn="l"/>
              <a:r>
                <a:rPr lang="zh-CN" sz="1050" dirty="0">
                  <a:solidFill>
                    <a:srgbClr val="4ADE80"/>
                  </a:solidFill>
                  <a:latin typeface="Arial"/>
                  <a:ea typeface="Microsoft YaHei"/>
                  <a:cs typeface="Arial"/>
                </a:rPr>
                <a:t>②</a:t>
              </a:r>
            </a:p>
          </p:txBody>
        </p:sp>
        <p:sp>
          <p:nvSpPr>
            <p:cNvPr id="20" name="TextBox 20"/>
            <p:cNvSpPr txBox="1"/>
            <p:nvPr/>
          </p:nvSpPr>
          <p:spPr>
            <a:xfrm>
              <a:off x="1129665" y="5754052"/>
              <a:ext cx="1981914" cy="213360"/>
            </a:xfrm>
            <a:prstGeom prst="rect">
              <a:avLst/>
            </a:prstGeom>
            <a:noFill/>
            <a:ln>
              <a:noFill/>
            </a:ln>
          </p:spPr>
          <p:txBody>
            <a:bodyPr wrap="none" lIns="0" tIns="0" rIns="0" bIns="0" anchor="t" anchorCtr="0">
              <a:spAutoFit/>
            </a:bodyPr>
            <a:lstStyle/>
            <a:p>
              <a:pPr algn="l"/>
              <a:r>
                <a:rPr lang="zh-CN" sz="1050" dirty="0">
                  <a:solidFill>
                    <a:srgbClr val="E8E8EC"/>
                  </a:solidFill>
                  <a:latin typeface="Arial"/>
                  <a:ea typeface="Microsoft YaHei"/>
                  <a:cs typeface="Arial"/>
                </a:rPr>
                <a:t>The LLM itself can provide</a:t>
              </a:r>
            </a:p>
          </p:txBody>
        </p:sp>
        <p:sp>
          <p:nvSpPr>
            <p:cNvPr id="21" name="TextBox 21"/>
            <p:cNvSpPr txBox="1"/>
            <p:nvPr/>
          </p:nvSpPr>
          <p:spPr>
            <a:xfrm>
              <a:off x="1129665" y="5925502"/>
              <a:ext cx="1690545" cy="213360"/>
            </a:xfrm>
            <a:prstGeom prst="rect">
              <a:avLst/>
            </a:prstGeom>
            <a:noFill/>
            <a:ln>
              <a:noFill/>
            </a:ln>
          </p:spPr>
          <p:txBody>
            <a:bodyPr wrap="none" lIns="0" tIns="0" rIns="0" bIns="0" anchor="t" anchorCtr="0">
              <a:spAutoFit/>
            </a:bodyPr>
            <a:lstStyle/>
            <a:p>
              <a:pPr algn="l"/>
              <a:r>
                <a:rPr lang="zh-CN" sz="1050" dirty="0">
                  <a:solidFill>
                    <a:srgbClr val="E8E8EC"/>
                  </a:solidFill>
                  <a:latin typeface="Arial"/>
                  <a:ea typeface="Microsoft YaHei"/>
                  <a:cs typeface="Arial"/>
                </a:rPr>
                <a:t>such feedback reliably</a:t>
              </a:r>
            </a:p>
          </p:txBody>
        </p:sp>
      </p:grpSp>
      <p:grpSp>
        <p:nvGrpSpPr>
          <p:cNvPr id="38" name="Group 38"/>
          <p:cNvGrpSpPr/>
          <p:nvPr/>
        </p:nvGrpSpPr>
        <p:grpSpPr>
          <a:xfrm>
            <a:off x="6191250" y="3667125"/>
            <a:ext cx="5429250" cy="2619375"/>
            <a:chOff x="6191250" y="3667125"/>
            <a:chExt cx="5429250" cy="2619375"/>
          </a:xfrm>
        </p:grpSpPr>
        <p:sp>
          <p:nvSpPr>
            <p:cNvPr id="23" name="Freeform 23"/>
            <p:cNvSpPr/>
            <p:nvPr/>
          </p:nvSpPr>
          <p:spPr>
            <a:xfrm>
              <a:off x="6191250" y="3667125"/>
              <a:ext cx="5429250" cy="2619375"/>
            </a:xfrm>
            <a:custGeom>
              <a:avLst/>
              <a:gdLst/>
              <a:ahLst/>
              <a:cxnLst/>
              <a:rect l="l" t="t" r="r" b="b"/>
              <a:pathLst>
                <a:path w="5429250" h="2619375">
                  <a:moveTo>
                    <a:pt x="114300" y="0"/>
                  </a:moveTo>
                  <a:lnTo>
                    <a:pt x="5314950" y="0"/>
                  </a:lnTo>
                  <a:cubicBezTo>
                    <a:pt x="5378076" y="0"/>
                    <a:pt x="5429250" y="51174"/>
                    <a:pt x="5429250" y="114300"/>
                  </a:cubicBezTo>
                  <a:lnTo>
                    <a:pt x="5429250" y="2505075"/>
                  </a:lnTo>
                  <a:cubicBezTo>
                    <a:pt x="5429250" y="2568201"/>
                    <a:pt x="5378076" y="2619375"/>
                    <a:pt x="5314950" y="2619375"/>
                  </a:cubicBezTo>
                  <a:lnTo>
                    <a:pt x="114300" y="2619375"/>
                  </a:lnTo>
                  <a:cubicBezTo>
                    <a:pt x="51174" y="2619375"/>
                    <a:pt x="0" y="2568201"/>
                    <a:pt x="0" y="2505075"/>
                  </a:cubicBezTo>
                  <a:lnTo>
                    <a:pt x="0" y="114300"/>
                  </a:lnTo>
                  <a:cubicBezTo>
                    <a:pt x="0" y="51174"/>
                    <a:pt x="51174" y="0"/>
                    <a:pt x="114300" y="0"/>
                  </a:cubicBezTo>
                  <a:close/>
                </a:path>
              </a:pathLst>
            </a:custGeom>
            <a:solidFill>
              <a:srgbClr val="1A1D27"/>
            </a:solidFill>
            <a:ln w="9525">
              <a:solidFill>
                <a:srgbClr val="2D3348"/>
              </a:solidFill>
            </a:ln>
            <a:effectLst>
              <a:outerShdw blurRad="190500" dist="38100" dir="5400000" algn="ctr" rotWithShape="0">
                <a:srgbClr val="000000">
                  <a:alpha val="9000"/>
                </a:srgbClr>
              </a:outerShdw>
            </a:effectLst>
          </p:spPr>
        </p:sp>
        <p:sp>
          <p:nvSpPr>
            <p:cNvPr id="24" name="Freeform 24"/>
            <p:cNvSpPr/>
            <p:nvPr/>
          </p:nvSpPr>
          <p:spPr>
            <a:xfrm>
              <a:off x="6419850" y="3933825"/>
              <a:ext cx="228600" cy="171450"/>
            </a:xfrm>
            <a:custGeom>
              <a:avLst/>
              <a:gdLst/>
              <a:ahLst/>
              <a:cxnLst/>
              <a:rect l="l" t="t" r="r" b="b"/>
              <a:pathLst>
                <a:path w="228600" h="171450">
                  <a:moveTo>
                    <a:pt x="0" y="85725"/>
                  </a:moveTo>
                  <a:lnTo>
                    <a:pt x="43998" y="32928"/>
                  </a:lnTo>
                  <a:cubicBezTo>
                    <a:pt x="61385" y="12064"/>
                    <a:pt x="87141" y="0"/>
                    <a:pt x="114300" y="0"/>
                  </a:cubicBezTo>
                  <a:cubicBezTo>
                    <a:pt x="141459" y="0"/>
                    <a:pt x="167215" y="12064"/>
                    <a:pt x="184603" y="32928"/>
                  </a:cubicBezTo>
                  <a:lnTo>
                    <a:pt x="228600" y="85725"/>
                  </a:lnTo>
                  <a:lnTo>
                    <a:pt x="184603" y="138522"/>
                  </a:lnTo>
                  <a:cubicBezTo>
                    <a:pt x="167215" y="159387"/>
                    <a:pt x="141459" y="171450"/>
                    <a:pt x="114300" y="171450"/>
                  </a:cubicBezTo>
                  <a:cubicBezTo>
                    <a:pt x="87141" y="171450"/>
                    <a:pt x="61385" y="159387"/>
                    <a:pt x="43998" y="138522"/>
                  </a:cubicBezTo>
                  <a:lnTo>
                    <a:pt x="0" y="85725"/>
                  </a:lnTo>
                  <a:close/>
                  <a:moveTo>
                    <a:pt x="114300" y="128588"/>
                  </a:moveTo>
                  <a:cubicBezTo>
                    <a:pt x="137972" y="128588"/>
                    <a:pt x="157162" y="109397"/>
                    <a:pt x="157162" y="85725"/>
                  </a:cubicBezTo>
                  <a:cubicBezTo>
                    <a:pt x="157162" y="62053"/>
                    <a:pt x="137972" y="42862"/>
                    <a:pt x="114300" y="42862"/>
                  </a:cubicBezTo>
                  <a:cubicBezTo>
                    <a:pt x="90628" y="42862"/>
                    <a:pt x="71438" y="62053"/>
                    <a:pt x="71438" y="85725"/>
                  </a:cubicBezTo>
                  <a:cubicBezTo>
                    <a:pt x="71438" y="109397"/>
                    <a:pt x="90628" y="128588"/>
                    <a:pt x="114300" y="128588"/>
                  </a:cubicBezTo>
                  <a:close/>
                </a:path>
              </a:pathLst>
            </a:custGeom>
            <a:solidFill>
              <a:srgbClr val="D4845A"/>
            </a:solidFill>
            <a:ln>
              <a:noFill/>
            </a:ln>
          </p:spPr>
        </p:sp>
        <p:sp>
          <p:nvSpPr>
            <p:cNvPr id="25" name="TextBox 25"/>
            <p:cNvSpPr txBox="1"/>
            <p:nvPr/>
          </p:nvSpPr>
          <p:spPr>
            <a:xfrm>
              <a:off x="6726555" y="3950018"/>
              <a:ext cx="934853" cy="274320"/>
            </a:xfrm>
            <a:prstGeom prst="rect">
              <a:avLst/>
            </a:prstGeom>
            <a:noFill/>
            <a:ln>
              <a:noFill/>
            </a:ln>
          </p:spPr>
          <p:txBody>
            <a:bodyPr wrap="none" lIns="0" tIns="0" rIns="0" bIns="0" anchor="t" anchorCtr="0">
              <a:spAutoFit/>
            </a:bodyPr>
            <a:lstStyle/>
            <a:p>
              <a:pPr algn="l"/>
              <a:r>
                <a:rPr lang="zh-CN" sz="1350" b="1" dirty="0">
                  <a:solidFill>
                    <a:srgbClr val="D4845A"/>
                  </a:solidFill>
                  <a:latin typeface="Arial"/>
                  <a:ea typeface="Microsoft YaHei"/>
                  <a:cs typeface="Arial"/>
                </a:rPr>
                <a:t>Examples</a:t>
              </a:r>
            </a:p>
          </p:txBody>
        </p:sp>
        <p:sp>
          <p:nvSpPr>
            <p:cNvPr id="26" name="TextBox 26"/>
            <p:cNvSpPr txBox="1"/>
            <p:nvPr/>
          </p:nvSpPr>
          <p:spPr>
            <a:xfrm>
              <a:off x="6404610" y="4309110"/>
              <a:ext cx="2475357"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Clear evaluation criteria and</a:t>
              </a:r>
            </a:p>
          </p:txBody>
        </p:sp>
        <p:sp>
          <p:nvSpPr>
            <p:cNvPr id="27" name="TextBox 27"/>
            <p:cNvSpPr txBox="1"/>
            <p:nvPr/>
          </p:nvSpPr>
          <p:spPr>
            <a:xfrm>
              <a:off x="6404610" y="4518660"/>
              <a:ext cx="2922270" cy="243840"/>
            </a:xfrm>
            <a:prstGeom prst="rect">
              <a:avLst/>
            </a:prstGeom>
            <a:noFill/>
            <a:ln>
              <a:noFill/>
            </a:ln>
          </p:spPr>
          <p:txBody>
            <a:bodyPr wrap="none" lIns="0" tIns="0" rIns="0" bIns="0" anchor="t" anchorCtr="0">
              <a:spAutoFit/>
            </a:bodyPr>
            <a:lstStyle/>
            <a:p>
              <a:pPr algn="l"/>
              <a:r>
                <a:rPr lang="zh-CN" sz="1200" dirty="0">
                  <a:solidFill>
                    <a:srgbClr val="E8E8EC"/>
                  </a:solidFill>
                  <a:latin typeface="Arial"/>
                  <a:ea typeface="Microsoft YaHei"/>
                  <a:cs typeface="Arial"/>
                </a:rPr>
                <a:t>measurable iterative refinement.</a:t>
              </a:r>
            </a:p>
          </p:txBody>
        </p:sp>
        <p:sp>
          <p:nvSpPr>
            <p:cNvPr id="28" name="Rectangle 28"/>
            <p:cNvSpPr/>
            <p:nvPr/>
          </p:nvSpPr>
          <p:spPr>
            <a:xfrm>
              <a:off x="6419850" y="4857750"/>
              <a:ext cx="4972050" cy="9525"/>
            </a:xfrm>
            <a:prstGeom prst="rect">
              <a:avLst/>
            </a:prstGeom>
            <a:solidFill>
              <a:srgbClr val="2D3348">
                <a:alpha val="40000"/>
              </a:srgbClr>
            </a:solidFill>
            <a:ln>
              <a:noFill/>
            </a:ln>
          </p:spPr>
        </p:sp>
        <p:sp>
          <p:nvSpPr>
            <p:cNvPr id="29" name="Freeform 29"/>
            <p:cNvSpPr/>
            <p:nvPr/>
          </p:nvSpPr>
          <p:spPr>
            <a:xfrm>
              <a:off x="6419850" y="5048250"/>
              <a:ext cx="4972050" cy="647700"/>
            </a:xfrm>
            <a:custGeom>
              <a:avLst/>
              <a:gdLst/>
              <a:ahLst/>
              <a:cxnLst/>
              <a:rect l="l" t="t" r="r" b="b"/>
              <a:pathLst>
                <a:path w="4972050" h="647700">
                  <a:moveTo>
                    <a:pt x="76200" y="0"/>
                  </a:moveTo>
                  <a:lnTo>
                    <a:pt x="4895850" y="0"/>
                  </a:lnTo>
                  <a:cubicBezTo>
                    <a:pt x="4937934" y="0"/>
                    <a:pt x="4972050" y="34116"/>
                    <a:pt x="4972050" y="76200"/>
                  </a:cubicBezTo>
                  <a:lnTo>
                    <a:pt x="4972050" y="571500"/>
                  </a:lnTo>
                  <a:cubicBezTo>
                    <a:pt x="4972050" y="613584"/>
                    <a:pt x="4937934" y="647700"/>
                    <a:pt x="4895850" y="647700"/>
                  </a:cubicBezTo>
                  <a:lnTo>
                    <a:pt x="76200" y="647700"/>
                  </a:lnTo>
                  <a:cubicBezTo>
                    <a:pt x="34116" y="647700"/>
                    <a:pt x="0" y="613584"/>
                    <a:pt x="0" y="571500"/>
                  </a:cubicBezTo>
                  <a:lnTo>
                    <a:pt x="0" y="76200"/>
                  </a:lnTo>
                  <a:cubicBezTo>
                    <a:pt x="0" y="34116"/>
                    <a:pt x="34116" y="0"/>
                    <a:pt x="76200" y="0"/>
                  </a:cubicBezTo>
                  <a:close/>
                </a:path>
              </a:pathLst>
            </a:custGeom>
            <a:solidFill>
              <a:srgbClr val="0F1117"/>
            </a:solidFill>
            <a:ln w="9525">
              <a:solidFill>
                <a:srgbClr val="2D3348"/>
              </a:solidFill>
            </a:ln>
          </p:spPr>
        </p:sp>
        <p:sp>
          <p:nvSpPr>
            <p:cNvPr id="30" name="Freeform 30"/>
            <p:cNvSpPr/>
            <p:nvPr/>
          </p:nvSpPr>
          <p:spPr>
            <a:xfrm>
              <a:off x="6572250" y="5243512"/>
              <a:ext cx="190500" cy="154781"/>
            </a:xfrm>
            <a:custGeom>
              <a:avLst/>
              <a:gdLst/>
              <a:ahLst/>
              <a:cxnLst/>
              <a:rect l="l" t="t" r="r" b="b"/>
              <a:pathLst>
                <a:path w="190500" h="154781">
                  <a:moveTo>
                    <a:pt x="0" y="0"/>
                  </a:moveTo>
                  <a:lnTo>
                    <a:pt x="42693" y="0"/>
                  </a:lnTo>
                  <a:cubicBezTo>
                    <a:pt x="53474" y="0"/>
                    <a:pt x="63814" y="4283"/>
                    <a:pt x="71438" y="11906"/>
                  </a:cubicBezTo>
                  <a:cubicBezTo>
                    <a:pt x="79061" y="19530"/>
                    <a:pt x="83344" y="29869"/>
                    <a:pt x="83344" y="40650"/>
                  </a:cubicBezTo>
                  <a:lnTo>
                    <a:pt x="83344" y="107156"/>
                  </a:lnTo>
                  <a:lnTo>
                    <a:pt x="107156" y="107156"/>
                  </a:lnTo>
                  <a:lnTo>
                    <a:pt x="107156" y="40650"/>
                  </a:lnTo>
                  <a:cubicBezTo>
                    <a:pt x="107156" y="29869"/>
                    <a:pt x="111439" y="19530"/>
                    <a:pt x="119062" y="11906"/>
                  </a:cubicBezTo>
                  <a:cubicBezTo>
                    <a:pt x="126686" y="4283"/>
                    <a:pt x="137025" y="0"/>
                    <a:pt x="147807" y="0"/>
                  </a:cubicBezTo>
                  <a:lnTo>
                    <a:pt x="190500" y="0"/>
                  </a:lnTo>
                  <a:lnTo>
                    <a:pt x="190500" y="130969"/>
                  </a:lnTo>
                  <a:lnTo>
                    <a:pt x="130969" y="130969"/>
                  </a:lnTo>
                  <a:lnTo>
                    <a:pt x="107156" y="154781"/>
                  </a:lnTo>
                  <a:lnTo>
                    <a:pt x="83344" y="154781"/>
                  </a:lnTo>
                  <a:lnTo>
                    <a:pt x="59531" y="130969"/>
                  </a:lnTo>
                  <a:lnTo>
                    <a:pt x="0" y="130969"/>
                  </a:lnTo>
                  <a:lnTo>
                    <a:pt x="0" y="0"/>
                  </a:lnTo>
                  <a:close/>
                </a:path>
              </a:pathLst>
            </a:custGeom>
            <a:solidFill>
              <a:srgbClr val="D4845A"/>
            </a:solidFill>
            <a:ln>
              <a:noFill/>
            </a:ln>
          </p:spPr>
        </p:sp>
        <p:sp>
          <p:nvSpPr>
            <p:cNvPr id="31" name="TextBox 31"/>
            <p:cNvSpPr txBox="1"/>
            <p:nvPr/>
          </p:nvSpPr>
          <p:spPr>
            <a:xfrm>
              <a:off x="6843712" y="5193506"/>
              <a:ext cx="1753791"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Literary Translation</a:t>
              </a:r>
            </a:p>
          </p:txBody>
        </p:sp>
        <p:sp>
          <p:nvSpPr>
            <p:cNvPr id="32" name="TextBox 32"/>
            <p:cNvSpPr txBox="1"/>
            <p:nvPr/>
          </p:nvSpPr>
          <p:spPr>
            <a:xfrm>
              <a:off x="6845618" y="5419249"/>
              <a:ext cx="3449455" cy="198120"/>
            </a:xfrm>
            <a:prstGeom prst="rect">
              <a:avLst/>
            </a:prstGeom>
            <a:noFill/>
            <a:ln>
              <a:noFill/>
            </a:ln>
          </p:spPr>
          <p:txBody>
            <a:bodyPr wrap="none" lIns="0" tIns="0" rIns="0" bIns="0" anchor="t" anchorCtr="0">
              <a:spAutoFit/>
            </a:bodyPr>
            <a:lstStyle/>
            <a:p>
              <a:pPr algn="l"/>
              <a:r>
                <a:rPr lang="zh-CN" sz="975" dirty="0">
                  <a:solidFill>
                    <a:srgbClr val="9CA3AF"/>
                  </a:solidFill>
                  <a:latin typeface="Arial"/>
                  <a:ea typeface="Microsoft YaHei"/>
                  <a:cs typeface="Arial"/>
                </a:rPr>
                <a:t>Evaluator catches nuances the translator missed</a:t>
              </a:r>
            </a:p>
          </p:txBody>
        </p:sp>
        <p:sp>
          <p:nvSpPr>
            <p:cNvPr id="33" name="Freeform 33"/>
            <p:cNvSpPr/>
            <p:nvPr/>
          </p:nvSpPr>
          <p:spPr>
            <a:xfrm>
              <a:off x="6419850" y="5829300"/>
              <a:ext cx="4972050" cy="400050"/>
            </a:xfrm>
            <a:custGeom>
              <a:avLst/>
              <a:gdLst/>
              <a:ahLst/>
              <a:cxnLst/>
              <a:rect l="l" t="t" r="r" b="b"/>
              <a:pathLst>
                <a:path w="4972050" h="400050">
                  <a:moveTo>
                    <a:pt x="76200" y="0"/>
                  </a:moveTo>
                  <a:lnTo>
                    <a:pt x="4895850" y="0"/>
                  </a:lnTo>
                  <a:cubicBezTo>
                    <a:pt x="4937934" y="0"/>
                    <a:pt x="4972050" y="34116"/>
                    <a:pt x="4972050" y="76200"/>
                  </a:cubicBezTo>
                  <a:lnTo>
                    <a:pt x="4972050" y="323850"/>
                  </a:lnTo>
                  <a:cubicBezTo>
                    <a:pt x="4972050" y="365934"/>
                    <a:pt x="4937934" y="400050"/>
                    <a:pt x="4895850" y="400050"/>
                  </a:cubicBezTo>
                  <a:lnTo>
                    <a:pt x="76200" y="400050"/>
                  </a:lnTo>
                  <a:cubicBezTo>
                    <a:pt x="34116" y="400050"/>
                    <a:pt x="0" y="365934"/>
                    <a:pt x="0" y="323850"/>
                  </a:cubicBezTo>
                  <a:lnTo>
                    <a:pt x="0" y="76200"/>
                  </a:lnTo>
                  <a:cubicBezTo>
                    <a:pt x="0" y="34116"/>
                    <a:pt x="34116" y="0"/>
                    <a:pt x="76200" y="0"/>
                  </a:cubicBezTo>
                  <a:close/>
                </a:path>
              </a:pathLst>
            </a:custGeom>
            <a:solidFill>
              <a:srgbClr val="0F1117"/>
            </a:solidFill>
            <a:ln w="9525">
              <a:solidFill>
                <a:srgbClr val="2D3348"/>
              </a:solidFill>
            </a:ln>
          </p:spPr>
        </p:sp>
        <p:grpSp>
          <p:nvGrpSpPr>
            <p:cNvPr id="36" name="Group 36"/>
            <p:cNvGrpSpPr/>
            <p:nvPr/>
          </p:nvGrpSpPr>
          <p:grpSpPr>
            <a:xfrm>
              <a:off x="6572250" y="5924550"/>
              <a:ext cx="190500" cy="190500"/>
              <a:chOff x="6572250" y="5924550"/>
              <a:chExt cx="190500" cy="190500"/>
            </a:xfrm>
          </p:grpSpPr>
          <p:sp>
            <p:nvSpPr>
              <p:cNvPr id="34" name="Freeform 34"/>
              <p:cNvSpPr/>
              <p:nvPr/>
            </p:nvSpPr>
            <p:spPr>
              <a:xfrm>
                <a:off x="6619875" y="5972175"/>
                <a:ext cx="95250" cy="95250"/>
              </a:xfrm>
              <a:custGeom>
                <a:avLst/>
                <a:gdLst/>
                <a:ahLst/>
                <a:cxnLst/>
                <a:rect l="l" t="t" r="r" b="b"/>
                <a:pathLst>
                  <a:path w="95250" h="95250">
                    <a:moveTo>
                      <a:pt x="47625" y="0"/>
                    </a:moveTo>
                    <a:cubicBezTo>
                      <a:pt x="21322" y="0"/>
                      <a:pt x="0" y="21322"/>
                      <a:pt x="0" y="47625"/>
                    </a:cubicBezTo>
                    <a:cubicBezTo>
                      <a:pt x="0" y="73927"/>
                      <a:pt x="21322" y="95250"/>
                      <a:pt x="47625" y="95250"/>
                    </a:cubicBezTo>
                    <a:cubicBezTo>
                      <a:pt x="73927" y="95250"/>
                      <a:pt x="95250" y="73927"/>
                      <a:pt x="95250" y="47625"/>
                    </a:cubicBezTo>
                    <a:cubicBezTo>
                      <a:pt x="95250" y="21322"/>
                      <a:pt x="73927" y="0"/>
                      <a:pt x="47625" y="0"/>
                    </a:cubicBezTo>
                    <a:close/>
                    <a:moveTo>
                      <a:pt x="23812" y="47625"/>
                    </a:moveTo>
                    <a:cubicBezTo>
                      <a:pt x="23812" y="34474"/>
                      <a:pt x="34474" y="23812"/>
                      <a:pt x="47625" y="23812"/>
                    </a:cubicBezTo>
                    <a:cubicBezTo>
                      <a:pt x="60776" y="23812"/>
                      <a:pt x="71438" y="34474"/>
                      <a:pt x="71438" y="47625"/>
                    </a:cubicBezTo>
                    <a:cubicBezTo>
                      <a:pt x="71438" y="60776"/>
                      <a:pt x="60776" y="71438"/>
                      <a:pt x="47625" y="71438"/>
                    </a:cubicBezTo>
                    <a:cubicBezTo>
                      <a:pt x="34474" y="71438"/>
                      <a:pt x="23812" y="60776"/>
                      <a:pt x="23812" y="47625"/>
                    </a:cubicBezTo>
                    <a:close/>
                  </a:path>
                </a:pathLst>
              </a:custGeom>
              <a:solidFill>
                <a:srgbClr val="D4845A"/>
              </a:solidFill>
              <a:ln>
                <a:noFill/>
              </a:ln>
            </p:spPr>
          </p:sp>
          <p:sp>
            <p:nvSpPr>
              <p:cNvPr id="35" name="Freeform 35"/>
              <p:cNvSpPr/>
              <p:nvPr/>
            </p:nvSpPr>
            <p:spPr>
              <a:xfrm>
                <a:off x="6572250" y="5924550"/>
                <a:ext cx="190500" cy="190500"/>
              </a:xfrm>
              <a:custGeom>
                <a:avLst/>
                <a:gdLst/>
                <a:ahLst/>
                <a:cxnLst/>
                <a:rect l="l" t="t" r="r" b="b"/>
                <a:pathLst>
                  <a:path w="190500" h="190500">
                    <a:moveTo>
                      <a:pt x="95250" y="0"/>
                    </a:moveTo>
                    <a:cubicBezTo>
                      <a:pt x="42645" y="0"/>
                      <a:pt x="0" y="42645"/>
                      <a:pt x="0" y="95250"/>
                    </a:cubicBezTo>
                    <a:cubicBezTo>
                      <a:pt x="0" y="147855"/>
                      <a:pt x="42645" y="190500"/>
                      <a:pt x="95250" y="190500"/>
                    </a:cubicBezTo>
                    <a:cubicBezTo>
                      <a:pt x="147855" y="190500"/>
                      <a:pt x="190500" y="147855"/>
                      <a:pt x="190500" y="95250"/>
                    </a:cubicBezTo>
                    <a:cubicBezTo>
                      <a:pt x="190500" y="42645"/>
                      <a:pt x="147855" y="0"/>
                      <a:pt x="95250" y="0"/>
                    </a:cubicBezTo>
                    <a:close/>
                    <a:moveTo>
                      <a:pt x="23812" y="95250"/>
                    </a:moveTo>
                    <a:cubicBezTo>
                      <a:pt x="23812" y="55796"/>
                      <a:pt x="55796" y="23812"/>
                      <a:pt x="95250" y="23812"/>
                    </a:cubicBezTo>
                    <a:cubicBezTo>
                      <a:pt x="134704" y="23812"/>
                      <a:pt x="166688" y="55796"/>
                      <a:pt x="166688" y="95250"/>
                    </a:cubicBezTo>
                    <a:cubicBezTo>
                      <a:pt x="166688" y="134704"/>
                      <a:pt x="134704" y="166688"/>
                      <a:pt x="95250" y="166688"/>
                    </a:cubicBezTo>
                    <a:cubicBezTo>
                      <a:pt x="55796" y="166688"/>
                      <a:pt x="23812" y="134704"/>
                      <a:pt x="23812" y="95250"/>
                    </a:cubicBezTo>
                    <a:close/>
                  </a:path>
                </a:pathLst>
              </a:custGeom>
              <a:solidFill>
                <a:srgbClr val="D4845A"/>
              </a:solidFill>
              <a:ln>
                <a:noFill/>
              </a:ln>
            </p:spPr>
          </p:sp>
        </p:grpSp>
        <p:sp>
          <p:nvSpPr>
            <p:cNvPr id="37" name="TextBox 37"/>
            <p:cNvSpPr txBox="1"/>
            <p:nvPr/>
          </p:nvSpPr>
          <p:spPr>
            <a:xfrm>
              <a:off x="6843712" y="5974556"/>
              <a:ext cx="2348990" cy="228600"/>
            </a:xfrm>
            <a:prstGeom prst="rect">
              <a:avLst/>
            </a:prstGeom>
            <a:noFill/>
            <a:ln>
              <a:noFill/>
            </a:ln>
          </p:spPr>
          <p:txBody>
            <a:bodyPr wrap="none" lIns="0" tIns="0" rIns="0" bIns="0" anchor="t" anchorCtr="0">
              <a:spAutoFit/>
            </a:bodyPr>
            <a:lstStyle/>
            <a:p>
              <a:pPr algn="l"/>
              <a:r>
                <a:rPr lang="zh-CN" sz="1125" b="1" dirty="0">
                  <a:solidFill>
                    <a:srgbClr val="E8E8EC"/>
                  </a:solidFill>
                  <a:latin typeface="Arial"/>
                  <a:ea typeface="Microsoft YaHei"/>
                  <a:cs typeface="Arial"/>
                </a:rPr>
                <a:t>Complex Multi-round Search</a:t>
              </a:r>
            </a:p>
          </p:txBody>
        </p:sp>
      </p:grpSp>
      <p:sp>
        <p:nvSpPr>
          <p:cNvPr id="39" name="TextBox 39"/>
          <p:cNvSpPr txBox="1"/>
          <p:nvPr/>
        </p:nvSpPr>
        <p:spPr>
          <a:xfrm>
            <a:off x="11490484" y="6586538"/>
            <a:ext cx="139541" cy="152400"/>
          </a:xfrm>
          <a:prstGeom prst="rect">
            <a:avLst/>
          </a:prstGeom>
          <a:noFill/>
          <a:ln>
            <a:noFill/>
          </a:ln>
        </p:spPr>
        <p:txBody>
          <a:bodyPr wrap="none" lIns="0" tIns="0" rIns="0" bIns="0" anchor="t" anchorCtr="0">
            <a:spAutoFit/>
          </a:bodyPr>
          <a:lstStyle/>
          <a:p>
            <a:pPr algn="r"/>
            <a:r>
              <a:rPr lang="zh-CN" sz="750" dirty="0">
                <a:solidFill>
                  <a:srgbClr val="6B7280"/>
                </a:solidFill>
                <a:latin typeface="Arial"/>
                <a:ea typeface="Microsoft YaHei"/>
                <a:cs typeface="Arial"/>
              </a:rPr>
              <a:t>09</a:t>
            </a:r>
          </a:p>
        </p:txBody>
      </p:sp>
    </p:spTree>
  </p:cSld>
  <p:clrMapOvr>
    <a:masterClrMapping/>
  </p:clrMapOvr>
  <p:transition dur="400">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