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</file>

<file path=ppt/notesSlides/_rels/notesSlide1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</file>

<file path=ppt/notesSlides/_rels/notesSlide1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</file>

<file path=ppt/notesSlides/_rels/notesSlide1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</file>

<file path=ppt/notesSlides/_rels/notesSlide1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</file>

<file path=ppt/notesSlides/_rels/notesSlide1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</file>

<file path=ppt/notesSlides/_rels/notesSlide1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欢迎来到 NEWS Café 美学周鉴。本周，我们汇集了全球时尚与奢侈品行业的重要动态——从米兰设计周的家居盛宴，到上海的沉浸式品牌体验，16 个品牌故事，一次为你呈现。</a:t>
            </a:r>
          </a:p>
          <a:p>
            <a:endParaRPr lang="zh-CN" dirty="0"/>
          </a:p>
          <a:p>
            <a:r>
              <a:rPr lang="zh-CN" dirty="0"/>
              <a:t>要点：① 本期涵盖 Hermès、CHANEL、Dior 等 19 个品牌 ② 主题横跨家居设计、高级时装、珠宝腕表、跨界联名 ③ 信息量丰富，干货满满</a:t>
            </a:r>
          </a:p>
          <a:p>
            <a:r>
              <a:rPr lang="zh-CN" dirty="0"/>
              <a:t>时长：0.5 分钟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结构，是设计的骨骼。</a:t>
            </a:r>
          </a:p>
          <a:p>
            <a:endParaRPr lang="zh-CN" dirty="0"/>
          </a:p>
          <a:p>
            <a:r>
              <a:rPr lang="zh-CN" dirty="0"/>
              <a:t>TAD FAB 用拉链语言重构包袋结构，环绕拉链 Hobo 包兼顾容量与线条感。Apede Mod 则在品牌十周年之际，以折纸系列完成设计语言的进阶——折叠隐喻女性自我塑形的力量，利落折线间透露出克制高级的美学。</a:t>
            </a:r>
          </a:p>
          <a:p>
            <a:endParaRPr lang="zh-CN" dirty="0"/>
          </a:p>
          <a:p>
            <a:r>
              <a:rPr lang="zh-CN" dirty="0"/>
              <a:t>要点：① TAD FAB 拉链设计语言 ② Apede Mod 十周年折纸系列 ③ 结构即美学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从视觉到嗅觉，感官体验全面升级。</a:t>
            </a:r>
          </a:p>
          <a:p>
            <a:endParaRPr lang="zh-CN" dirty="0"/>
          </a:p>
          <a:p>
            <a:r>
              <a:rPr lang="zh-CN" dirty="0"/>
              <a:t>BOSS 推出王者之心香氛，首次尝试清新木质皮革调——双极香型同步释放木质活力与皮革雅致。fresh 馥蕾诗则以茶饮文化为灵感，携手 CORTIS 带来"酵你去野"新品，融合东方哲思与年轻活力。</a:t>
            </a:r>
          </a:p>
          <a:p>
            <a:endParaRPr lang="zh-CN" dirty="0"/>
          </a:p>
          <a:p>
            <a:r>
              <a:rPr lang="zh-CN" dirty="0"/>
              <a:t>要点：① BOSS 首款清新木质皮革调 ② fresh 茶饮文化灵感 ③ 美妆香氛的年轻化表达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跨界，是创意碰撞的火花。</a:t>
            </a:r>
          </a:p>
          <a:p>
            <a:endParaRPr lang="zh-CN" dirty="0"/>
          </a:p>
          <a:p>
            <a:r>
              <a:rPr lang="zh-CN" dirty="0"/>
              <a:t>JORYA 携手 YVMIN 在成都打造"公主日记"快闪，赵露思现身助阵，千金轻纱叠穿概念重新定义当代公主格调。在米兰，ARKET 与艺术家 Laila Gohar 将旋转木马改造成巨型蔬果雕塑装置，27 款联名单品即将登陆中国。</a:t>
            </a:r>
          </a:p>
          <a:p>
            <a:endParaRPr lang="zh-CN" dirty="0"/>
          </a:p>
          <a:p>
            <a:r>
              <a:rPr lang="zh-CN" dirty="0"/>
              <a:t>要点：① JORYA 公主日记快闪 ② ARKET 米兰艺术装置 ③ 跨界联名的多元表达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最后，让我们看看潮流圈的新动作。</a:t>
            </a:r>
          </a:p>
          <a:p>
            <a:endParaRPr lang="zh-CN" dirty="0"/>
          </a:p>
          <a:p>
            <a:r>
              <a:rPr lang="zh-CN" dirty="0"/>
              <a:t>刘柏辛成为 Steve Madden 中国区代言人，"不赶潮流，踩点登场"——这就是 SugarCool 甜酷调性。而 Crocs 联手泡泡玛特 MOLLY 推出 20 周年联名，三款洞洞鞋将手办萌感延伸到脚尖，易梦玲在武汉助阵。</a:t>
            </a:r>
          </a:p>
          <a:p>
            <a:endParaRPr lang="zh-CN" dirty="0"/>
          </a:p>
          <a:p>
            <a:r>
              <a:rPr lang="zh-CN" dirty="0"/>
              <a:t>要点：① Steve Madden 中国区代言人 ② Crocs × MOLLY 20 周年 ③ 潮流品牌的年轻化策略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快速回顾一下本周六大亮点。</a:t>
            </a:r>
          </a:p>
          <a:p>
            <a:endParaRPr lang="zh-CN" dirty="0"/>
          </a:p>
          <a:p>
            <a:r>
              <a:rPr lang="zh-CN" dirty="0"/>
              <a:t>从 Hermès 的家居美学到 Gucci 的百年记忆，从 CHANEL 的海滩度假到 McQueen 的先锋展览——每一个品牌都在用自己的方式书写时尚的新章节。[停顿] 这些品牌动态背后，反映的是整个行业向体验化、艺术化、年轻化的共同趋势。</a:t>
            </a:r>
          </a:p>
          <a:p>
            <a:endParaRPr lang="zh-CN" dirty="0"/>
          </a:p>
          <a:p>
            <a:r>
              <a:rPr lang="zh-CN" dirty="0"/>
              <a:t>要点：① 六大品牌亮点速览 ② 体验化与艺术化趋势 ③ 行业动态总结</a:t>
            </a:r>
          </a:p>
          <a:p>
            <a:r>
              <a:rPr lang="zh-CN" dirty="0"/>
              <a:t>时长：0.5 分钟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让我们看看本期的完整品牌图谱。</a:t>
            </a:r>
          </a:p>
          <a:p>
            <a:endParaRPr lang="zh-CN" dirty="0"/>
          </a:p>
          <a:p>
            <a:r>
              <a:rPr lang="zh-CN" dirty="0"/>
              <a:t>从顶级奢侈品牌到设计师品牌，再到潮流生活方式品牌——本期共覆盖 19 个品牌，跨越家居、时装、珠宝、美妆、潮流五大领域。这就是本周全球时尚行业的完整面貌。</a:t>
            </a:r>
          </a:p>
          <a:p>
            <a:endParaRPr lang="zh-CN" dirty="0"/>
          </a:p>
          <a:p>
            <a:r>
              <a:rPr lang="zh-CN" dirty="0"/>
              <a:t>要点：① 19 个品牌全景 ② 三个层级的品牌矩阵 ③ 五大领域全覆盖</a:t>
            </a:r>
          </a:p>
          <a:p>
            <a:r>
              <a:rPr lang="zh-CN" dirty="0"/>
              <a:t>时长：0.5 分钟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本周的美学周鉴就到这里。</a:t>
            </a:r>
          </a:p>
          <a:p>
            <a:endParaRPr lang="zh-CN" dirty="0"/>
          </a:p>
          <a:p>
            <a:r>
              <a:rPr lang="zh-CN" dirty="0"/>
              <a:t>感谢关注 NEWS Café。时尚永不停歇，下期我们继续解锁潮流序章。下期见！</a:t>
            </a:r>
          </a:p>
          <a:p>
            <a:endParaRPr lang="zh-CN" dirty="0"/>
          </a:p>
          <a:p>
            <a:r>
              <a:rPr lang="zh-CN" dirty="0"/>
              <a:t>要点：① 栏目收尾 ② 预告下期 ③ 建立期待感</a:t>
            </a:r>
          </a:p>
          <a:p>
            <a:r>
              <a:rPr lang="zh-CN" dirty="0"/>
              <a:t>时长：0.5 分钟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首先，让我们从米兰设计周的重头戏开始。</a:t>
            </a:r>
          </a:p>
          <a:p>
            <a:endParaRPr lang="zh-CN" dirty="0"/>
          </a:p>
          <a:p>
            <a:r>
              <a:rPr lang="zh-CN" dirty="0"/>
              <a:t>Hermès 家居世界艺术总监 Charlotte Macaux Perelman 与 Alexis Fabry，用三十根饰以木质几何图案的矩形立柱，构筑了一场融合建筑、工艺与想象力的漫步之旅。金属锻打中见柔韧，皮革镶嵌中显韵律——材质之间的对话，就是这个系列的主线。[停顿]</a:t>
            </a:r>
          </a:p>
          <a:p>
            <a:endParaRPr lang="zh-CN" dirty="0"/>
          </a:p>
          <a:p>
            <a:r>
              <a:rPr lang="zh-CN" dirty="0"/>
              <a:t>要点：① 米兰设计周全新家居发布 ② 三十根立柱构筑沉浸式场景 ③ 材质对话与物件叙事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从家居美学转向度假时光。</a:t>
            </a:r>
          </a:p>
          <a:p>
            <a:endParaRPr lang="zh-CN" dirty="0"/>
          </a:p>
          <a:p>
            <a:r>
              <a:rPr lang="zh-CN" dirty="0"/>
              <a:t>CHANEL COCO BEACH 2026 系列限时精品店在上海启幕，走进这里就像走进一座面朝花园的度假别墅。田园风光与黑色沙滩，天空画卷与珊瑚点缀——这是 Matthieu Blazy 创作的首个 COCO BEACH 系列。[停顿]</a:t>
            </a:r>
          </a:p>
          <a:p>
            <a:endParaRPr lang="zh-CN" dirty="0"/>
          </a:p>
          <a:p>
            <a:r>
              <a:rPr lang="zh-CN" dirty="0"/>
              <a:t>要点：① 上海限时精品店概念 ② Matthieu Blazy 首个 COCO BEACH ③ 田园与海滩的双重灵感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Dior 本周有两大亮点同时出街。</a:t>
            </a:r>
          </a:p>
          <a:p>
            <a:endParaRPr lang="zh-CN" dirty="0"/>
          </a:p>
          <a:p>
            <a:r>
              <a:rPr lang="zh-CN" dirty="0"/>
              <a:t>一面是红毯——Sabrina Carpenter 身着 Jonathan Anderson 匠心打造的礼服亮相 Coachella。另一面是时计——Chiffre Rouge 腕表系列焕新归来，三款限量臻品即将发售。那枚醒目的红色秒针，致敬的是迪奥先生心中炽热浓烈的生命之色。</a:t>
            </a:r>
          </a:p>
          <a:p>
            <a:endParaRPr lang="zh-CN" dirty="0"/>
          </a:p>
          <a:p>
            <a:r>
              <a:rPr lang="zh-CN" dirty="0"/>
              <a:t>要点：① 时装与时计双线叙事 ② Coachella 明星亮相 ③ 三款限量腕表 4 月底发售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继续在米兰设计周停留。</a:t>
            </a:r>
          </a:p>
          <a:p>
            <a:endParaRPr lang="zh-CN" dirty="0"/>
          </a:p>
          <a:p>
            <a:r>
              <a:rPr lang="zh-CN" dirty="0"/>
              <a:t>Louis Vuitton 带来了 Objets Nomades 旅行家居系列，致敬 Art Deco 与当代设计。Pierre Legrain Hommage 系列重现装饰艺术大师的经典，同时坎帕纳工作室、Raw Edges 等当代设计师的新作也令人眼前一亮。Collar 休闲椅、Aqua 餐桌——每件都是精湛工艺与创意的交融。[停顿]</a:t>
            </a:r>
          </a:p>
          <a:p>
            <a:endParaRPr lang="zh-CN" dirty="0"/>
          </a:p>
          <a:p>
            <a:r>
              <a:rPr lang="zh-CN" dirty="0"/>
              <a:t>要点：① 旅行家居系列新作 ② 致敬 Art Deco ③ 多位当代设计师联袂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从设计周的当代创新，走进品牌的百年记忆。</a:t>
            </a:r>
          </a:p>
          <a:p>
            <a:endParaRPr lang="zh-CN" dirty="0"/>
          </a:p>
          <a:p>
            <a:r>
              <a:rPr lang="zh-CN" dirty="0"/>
              <a:t>Gucci Memoria 沉浸式展览在米兰启幕，由 Demna 策划，追溯品牌 105 年的发展历程。十二幅挂毯是展览的核心，每一幅都凝练了品牌关键发展节点与历任创意总监的设计愿景。Flora 花卉主题花园装置为展览增添了互动维度。[停顿]</a:t>
            </a:r>
          </a:p>
          <a:p>
            <a:endParaRPr lang="zh-CN" dirty="0"/>
          </a:p>
          <a:p>
            <a:r>
              <a:rPr lang="zh-CN" dirty="0"/>
              <a:t>要点：① Demna 策划的沉浸式展览 ② 105 年品牌编年史 ③ Flora 花卉装置与专享预售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从展览空间来到精品世界。</a:t>
            </a:r>
          </a:p>
          <a:p>
            <a:endParaRPr lang="zh-CN" dirty="0"/>
          </a:p>
          <a:p>
            <a:r>
              <a:rPr lang="zh-CN" dirty="0"/>
              <a:t>两个品牌，两种对优雅的诠释。Vhernier 正式进驻中国内地，北京上海双店同步开幕，以米兰纯粹设计和雕塑感造型，展现意大利高级珠宝的独特魅力。而 CELINE 的 Été 夏日大片，则用海滨假日的随性，致敬法式生活美学。</a:t>
            </a:r>
          </a:p>
          <a:p>
            <a:endParaRPr lang="zh-CN" dirty="0"/>
          </a:p>
          <a:p>
            <a:r>
              <a:rPr lang="zh-CN" dirty="0"/>
              <a:t>要点：① Vhernier 中国市场首店 ② CELINE 法式夏日风情 ③ 两种优雅的对话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艺术是时尚的永恒伴侣。</a:t>
            </a:r>
          </a:p>
          <a:p>
            <a:endParaRPr lang="zh-CN" dirty="0"/>
          </a:p>
          <a:p>
            <a:r>
              <a:rPr lang="zh-CN" dirty="0"/>
              <a:t>BV 与 McQueen，用截然不同的方式对话艺术。Bottega Veneta 携手摄影师 Peter Fraser，以 27 张威尼斯影像诠释编织美学；McQueen 则在上海 Fotografiska 带来"表象之下"展览，Manta 手袋复刻 2010 年经典，以蝠鲼为灵感，探讨光洁表象下的粗砺真实。</a:t>
            </a:r>
          </a:p>
          <a:p>
            <a:endParaRPr lang="zh-CN" dirty="0"/>
          </a:p>
          <a:p>
            <a:r>
              <a:rPr lang="zh-CN" dirty="0"/>
              <a:t>要点：① BV 艺术摄影集 ② McQueen 上海沉浸式展览 ③ 两种截然不同的艺术表达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传承的意义在于不断被重新书写。</a:t>
            </a:r>
          </a:p>
          <a:p>
            <a:endParaRPr lang="zh-CN" dirty="0"/>
          </a:p>
          <a:p>
            <a:r>
              <a:rPr lang="zh-CN" dirty="0"/>
              <a:t>Max Mara 宣布 2027 早春系列将在上海龙美术馆全球首秀，同时 75 周年珍藏档案展也将开放。而 Chloé 携手 Poltronova 复刻了 1970 年 Tomato 座椅，这件意大利激进设计运动的标志性藏品，在天然皮革的包裹下焕发新生。</a:t>
            </a:r>
          </a:p>
          <a:p>
            <a:endParaRPr lang="zh-CN" dirty="0"/>
          </a:p>
          <a:p>
            <a:r>
              <a:rPr lang="zh-CN" dirty="0"/>
              <a:t>要点：① Max Mara 上海全球首秀 ② 75 周年档案展 ③ Chloé Tomato 座椅限量复刻</a:t>
            </a:r>
          </a:p>
          <a:p>
            <a:r>
              <a:rPr lang="zh-CN" dirty="0"/>
              <a:t>时长：1 分钟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jpg"/>
  <Relationship Id="rId3" Type="http://schemas.openxmlformats.org/officeDocument/2006/relationships/notesSlide" Target="../notesSlides/notesSlide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0_img1.jpg"/>
  <Relationship Id="rId3" Type="http://schemas.openxmlformats.org/officeDocument/2006/relationships/image" Target="../media/s10_img2.jpg"/>
  <Relationship Id="rId4" Type="http://schemas.openxmlformats.org/officeDocument/2006/relationships/notesSlide" Target="../notesSlides/notesSlide10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1_img1.jpg"/>
  <Relationship Id="rId3" Type="http://schemas.openxmlformats.org/officeDocument/2006/relationships/image" Target="../media/s11_img2.jpg"/>
  <Relationship Id="rId4" Type="http://schemas.openxmlformats.org/officeDocument/2006/relationships/notesSlide" Target="../notesSlides/notesSlide1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2_img1.jpg"/>
  <Relationship Id="rId3" Type="http://schemas.openxmlformats.org/officeDocument/2006/relationships/image" Target="../media/s12_img2.jpg"/>
  <Relationship Id="rId4" Type="http://schemas.openxmlformats.org/officeDocument/2006/relationships/notesSlide" Target="../notesSlides/notesSlide12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3_img1.jpg"/>
  <Relationship Id="rId3" Type="http://schemas.openxmlformats.org/officeDocument/2006/relationships/image" Target="../media/s13_img2.jpg"/>
  <Relationship Id="rId4" Type="http://schemas.openxmlformats.org/officeDocument/2006/relationships/notesSlide" Target="../notesSlides/notesSlide13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.xml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2_img1.jpg"/>
  <Relationship Id="rId3" Type="http://schemas.openxmlformats.org/officeDocument/2006/relationships/notesSlide" Target="../notesSlides/notesSlide2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3_img1.jpg"/>
  <Relationship Id="rId3" Type="http://schemas.openxmlformats.org/officeDocument/2006/relationships/notesSlide" Target="../notesSlides/notesSlide3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4_img1.jpg"/>
  <Relationship Id="rId3" Type="http://schemas.openxmlformats.org/officeDocument/2006/relationships/image" Target="../media/s4_img2.jpg"/>
  <Relationship Id="rId4" Type="http://schemas.openxmlformats.org/officeDocument/2006/relationships/notesSlide" Target="../notesSlides/notesSlide4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5_img1.jpg"/>
  <Relationship Id="rId3" Type="http://schemas.openxmlformats.org/officeDocument/2006/relationships/notesSlide" Target="../notesSlides/notesSlide5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6_img1.jpg"/>
  <Relationship Id="rId3" Type="http://schemas.openxmlformats.org/officeDocument/2006/relationships/image" Target="../media/s6_img2.jpg"/>
  <Relationship Id="rId4" Type="http://schemas.openxmlformats.org/officeDocument/2006/relationships/notesSlide" Target="../notesSlides/notesSlide6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7_img1.jpg"/>
  <Relationship Id="rId3" Type="http://schemas.openxmlformats.org/officeDocument/2006/relationships/image" Target="../media/s7_img2.jpg"/>
  <Relationship Id="rId4" Type="http://schemas.openxmlformats.org/officeDocument/2006/relationships/notesSlide" Target="../notesSlides/notesSlide7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8_img1.jpg"/>
  <Relationship Id="rId3" Type="http://schemas.openxmlformats.org/officeDocument/2006/relationships/image" Target="../media/s8_img2.jpg"/>
  <Relationship Id="rId4" Type="http://schemas.openxmlformats.org/officeDocument/2006/relationships/notesSlide" Target="../notesSlides/notesSlide8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9_img1.jpg"/>
  <Relationship Id="rId3" Type="http://schemas.openxmlformats.org/officeDocument/2006/relationships/image" Target="../media/s9_img2.jpg"/>
  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8"/>
            <a:ext cx="12192000" cy="6852285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A0A">
                  <a:alpha val="25000"/>
                </a:srgbClr>
              </a:gs>
              <a:gs pos="40000">
                <a:srgbClr val="0A0A0A">
                  <a:alpha val="45000"/>
                </a:srgbClr>
              </a:gs>
              <a:gs pos="75000">
                <a:srgbClr val="0A0A0A">
                  <a:alpha val="82000"/>
                </a:srgbClr>
              </a:gs>
              <a:gs pos="100000">
                <a:srgbClr val="0A0A0A">
                  <a:alpha val="9500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5" name="Rectangle 5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20000">
                <a:srgbClr val="C9A96E">
                  <a:alpha val="40000"/>
                </a:srgbClr>
              </a:gs>
              <a:gs pos="80000">
                <a:srgbClr val="E8D5B5">
                  <a:alpha val="40000"/>
                </a:srgbClr>
              </a:gs>
              <a:gs pos="100000">
                <a:srgbClr val="E8D5B5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50974" y="244316"/>
            <a:ext cx="107525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2026年4月 · 第16期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35079" y="3750475"/>
            <a:ext cx="359923" cy="274355"/>
            <a:chOff x="5535079" y="3750475"/>
            <a:chExt cx="359923" cy="274355"/>
          </a:xfrm>
        </p:grpSpPr>
        <p:sp>
          <p:nvSpPr>
            <p:cNvPr id="8" name="Freeform 8"/>
            <p:cNvSpPr/>
            <p:nvPr/>
          </p:nvSpPr>
          <p:spPr>
            <a:xfrm>
              <a:off x="5547829" y="3762441"/>
              <a:ext cx="334322" cy="249965"/>
            </a:xfrm>
            <a:custGeom>
              <a:avLst/>
              <a:gdLst/>
              <a:ahLst/>
              <a:cxnLst/>
              <a:rect l="l" t="t" r="r" b="b"/>
              <a:pathLst>
                <a:path w="334322" h="249965">
                  <a:moveTo>
                    <a:pt x="333531" y="81224"/>
                  </a:moveTo>
                  <a:lnTo>
                    <a:pt x="278464" y="249965"/>
                  </a:lnTo>
                  <a:cubicBezTo>
                    <a:pt x="278464" y="249965"/>
                    <a:pt x="238608" y="226152"/>
                    <a:pt x="167171" y="226152"/>
                  </a:cubicBezTo>
                  <a:cubicBezTo>
                    <a:pt x="95733" y="226152"/>
                    <a:pt x="55877" y="249965"/>
                    <a:pt x="55877" y="249965"/>
                  </a:cubicBezTo>
                  <a:lnTo>
                    <a:pt x="811" y="81238"/>
                  </a:lnTo>
                  <a:cubicBezTo>
                    <a:pt x="0" y="78891"/>
                    <a:pt x="693" y="76287"/>
                    <a:pt x="2562" y="74652"/>
                  </a:cubicBezTo>
                  <a:cubicBezTo>
                    <a:pt x="4432" y="73018"/>
                    <a:pt x="7106" y="72680"/>
                    <a:pt x="9324" y="73797"/>
                  </a:cubicBezTo>
                  <a:lnTo>
                    <a:pt x="88813" y="113415"/>
                  </a:lnTo>
                  <a:cubicBezTo>
                    <a:pt x="91670" y="114843"/>
                    <a:pt x="95145" y="113831"/>
                    <a:pt x="96790" y="111093"/>
                  </a:cubicBezTo>
                  <a:lnTo>
                    <a:pt x="161932" y="2910"/>
                  </a:lnTo>
                  <a:cubicBezTo>
                    <a:pt x="163045" y="1102"/>
                    <a:pt x="165017" y="0"/>
                    <a:pt x="167141" y="0"/>
                  </a:cubicBezTo>
                  <a:cubicBezTo>
                    <a:pt x="169265" y="0"/>
                    <a:pt x="171237" y="1102"/>
                    <a:pt x="172350" y="2910"/>
                  </a:cubicBezTo>
                  <a:lnTo>
                    <a:pt x="237492" y="111168"/>
                  </a:lnTo>
                  <a:cubicBezTo>
                    <a:pt x="239141" y="113892"/>
                    <a:pt x="242600" y="114900"/>
                    <a:pt x="245454" y="113490"/>
                  </a:cubicBezTo>
                  <a:lnTo>
                    <a:pt x="324973" y="73842"/>
                  </a:lnTo>
                  <a:cubicBezTo>
                    <a:pt x="327183" y="72714"/>
                    <a:pt x="329855" y="73036"/>
                    <a:pt x="331734" y="74656"/>
                  </a:cubicBezTo>
                  <a:cubicBezTo>
                    <a:pt x="333612" y="76276"/>
                    <a:pt x="334322" y="78873"/>
                    <a:pt x="333531" y="81224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5535079" y="3750475"/>
              <a:ext cx="359923" cy="274355"/>
            </a:xfrm>
            <a:custGeom>
              <a:avLst/>
              <a:gdLst/>
              <a:ahLst/>
              <a:cxnLst/>
              <a:rect l="l" t="t" r="r" b="b"/>
              <a:pathLst>
                <a:path w="359923" h="274355">
                  <a:moveTo>
                    <a:pt x="352324" y="77667"/>
                  </a:moveTo>
                  <a:cubicBezTo>
                    <a:pt x="346830" y="72878"/>
                    <a:pt x="338989" y="71878"/>
                    <a:pt x="332470" y="75137"/>
                  </a:cubicBezTo>
                  <a:lnTo>
                    <a:pt x="257744" y="112344"/>
                  </a:lnTo>
                  <a:lnTo>
                    <a:pt x="195355" y="8715"/>
                  </a:lnTo>
                  <a:cubicBezTo>
                    <a:pt x="192093" y="3306"/>
                    <a:pt x="186237" y="0"/>
                    <a:pt x="179921" y="0"/>
                  </a:cubicBezTo>
                  <a:cubicBezTo>
                    <a:pt x="173605" y="0"/>
                    <a:pt x="167750" y="3306"/>
                    <a:pt x="164488" y="8715"/>
                  </a:cubicBezTo>
                  <a:lnTo>
                    <a:pt x="102099" y="112389"/>
                  </a:lnTo>
                  <a:lnTo>
                    <a:pt x="27402" y="75182"/>
                  </a:lnTo>
                  <a:cubicBezTo>
                    <a:pt x="20901" y="71953"/>
                    <a:pt x="13096" y="72940"/>
                    <a:pt x="7603" y="77685"/>
                  </a:cubicBezTo>
                  <a:cubicBezTo>
                    <a:pt x="2110" y="82431"/>
                    <a:pt x="0" y="90009"/>
                    <a:pt x="2250" y="96911"/>
                  </a:cubicBezTo>
                  <a:lnTo>
                    <a:pt x="57317" y="265622"/>
                  </a:lnTo>
                  <a:cubicBezTo>
                    <a:pt x="58438" y="269055"/>
                    <a:pt x="61057" y="271794"/>
                    <a:pt x="64437" y="273067"/>
                  </a:cubicBezTo>
                  <a:cubicBezTo>
                    <a:pt x="67817" y="274340"/>
                    <a:pt x="71592" y="274010"/>
                    <a:pt x="74700" y="272171"/>
                  </a:cubicBezTo>
                  <a:cubicBezTo>
                    <a:pt x="75072" y="271947"/>
                    <a:pt x="113127" y="250025"/>
                    <a:pt x="179921" y="250025"/>
                  </a:cubicBezTo>
                  <a:cubicBezTo>
                    <a:pt x="246715" y="250025"/>
                    <a:pt x="284771" y="271947"/>
                    <a:pt x="285113" y="272156"/>
                  </a:cubicBezTo>
                  <a:cubicBezTo>
                    <a:pt x="288222" y="274013"/>
                    <a:pt x="292008" y="274355"/>
                    <a:pt x="295399" y="273083"/>
                  </a:cubicBezTo>
                  <a:cubicBezTo>
                    <a:pt x="298791" y="271812"/>
                    <a:pt x="301419" y="269066"/>
                    <a:pt x="302541" y="265622"/>
                  </a:cubicBezTo>
                  <a:lnTo>
                    <a:pt x="357607" y="96955"/>
                  </a:lnTo>
                  <a:cubicBezTo>
                    <a:pt x="359923" y="90049"/>
                    <a:pt x="357835" y="82429"/>
                    <a:pt x="352324" y="77667"/>
                  </a:cubicBezTo>
                  <a:close/>
                  <a:moveTo>
                    <a:pt x="284101" y="245307"/>
                  </a:moveTo>
                  <a:cubicBezTo>
                    <a:pt x="266242" y="237732"/>
                    <a:pt x="230642" y="226212"/>
                    <a:pt x="179921" y="226212"/>
                  </a:cubicBezTo>
                  <a:cubicBezTo>
                    <a:pt x="129201" y="226212"/>
                    <a:pt x="93601" y="237732"/>
                    <a:pt x="75742" y="245307"/>
                  </a:cubicBezTo>
                  <a:lnTo>
                    <a:pt x="29173" y="102685"/>
                  </a:lnTo>
                  <a:lnTo>
                    <a:pt x="96250" y="136127"/>
                  </a:lnTo>
                  <a:cubicBezTo>
                    <a:pt x="104666" y="140277"/>
                    <a:pt x="114858" y="137312"/>
                    <a:pt x="119735" y="129296"/>
                  </a:cubicBezTo>
                  <a:lnTo>
                    <a:pt x="179921" y="29253"/>
                  </a:lnTo>
                  <a:lnTo>
                    <a:pt x="240107" y="129266"/>
                  </a:lnTo>
                  <a:cubicBezTo>
                    <a:pt x="244988" y="137269"/>
                    <a:pt x="255165" y="140231"/>
                    <a:pt x="263578" y="136097"/>
                  </a:cubicBezTo>
                  <a:lnTo>
                    <a:pt x="330669" y="102685"/>
                  </a:lnTo>
                  <a:close/>
                  <a:moveTo>
                    <a:pt x="251165" y="197682"/>
                  </a:moveTo>
                  <a:cubicBezTo>
                    <a:pt x="250162" y="203367"/>
                    <a:pt x="245225" y="207514"/>
                    <a:pt x="239453" y="207520"/>
                  </a:cubicBezTo>
                  <a:cubicBezTo>
                    <a:pt x="238754" y="207519"/>
                    <a:pt x="238057" y="207459"/>
                    <a:pt x="237369" y="207341"/>
                  </a:cubicBezTo>
                  <a:cubicBezTo>
                    <a:pt x="199339" y="200812"/>
                    <a:pt x="160474" y="200812"/>
                    <a:pt x="122444" y="207341"/>
                  </a:cubicBezTo>
                  <a:cubicBezTo>
                    <a:pt x="115967" y="208484"/>
                    <a:pt x="109790" y="204159"/>
                    <a:pt x="108647" y="197682"/>
                  </a:cubicBezTo>
                  <a:cubicBezTo>
                    <a:pt x="107505" y="191205"/>
                    <a:pt x="111829" y="185028"/>
                    <a:pt x="118306" y="183886"/>
                  </a:cubicBezTo>
                  <a:cubicBezTo>
                    <a:pt x="159074" y="176881"/>
                    <a:pt x="200738" y="176881"/>
                    <a:pt x="241506" y="183886"/>
                  </a:cubicBezTo>
                  <a:cubicBezTo>
                    <a:pt x="247970" y="185021"/>
                    <a:pt x="252296" y="191171"/>
                    <a:pt x="251180" y="197637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4658678" y="4086225"/>
            <a:ext cx="2874645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450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美学周鉴</a:t>
            </a:r>
          </a:p>
        </p:txBody>
      </p:sp>
      <p:sp>
        <p:nvSpPr>
          <p:cNvPr id="12" name="Rectangle 12"/>
          <p:cNvSpPr/>
          <p:nvPr/>
        </p:nvSpPr>
        <p:spPr>
          <a:xfrm>
            <a:off x="4191000" y="4762500"/>
            <a:ext cx="3810000" cy="14288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20000">
                <a:srgbClr val="C9A96E"/>
              </a:gs>
              <a:gs pos="80000">
                <a:srgbClr val="E8D5B5"/>
              </a:gs>
              <a:gs pos="100000">
                <a:srgbClr val="E8D5B5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13" name="TextBox 13"/>
          <p:cNvSpPr txBox="1"/>
          <p:nvPr/>
        </p:nvSpPr>
        <p:spPr>
          <a:xfrm>
            <a:off x="5087302" y="4949190"/>
            <a:ext cx="2017395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800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解 锁 潮 流 序 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02492" y="5411152"/>
            <a:ext cx="278701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本周时尚热点已出炉，美美地看完很安心</a:t>
            </a:r>
          </a:p>
        </p:txBody>
      </p:sp>
      <p:sp>
        <p:nvSpPr>
          <p:cNvPr id="15" name="Rectangle 15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20000">
                <a:srgbClr val="C9A96E">
                  <a:alpha val="30000"/>
                </a:srgbClr>
              </a:gs>
              <a:gs pos="80000">
                <a:srgbClr val="E8D5B5">
                  <a:alpha val="30000"/>
                </a:srgbClr>
              </a:gs>
              <a:gs pos="100000">
                <a:srgbClr val="E8D5B5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3994999" y="6530816"/>
            <a:ext cx="4202001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HERMÈS · CHANEL · DIOR · LOUIS VUITTON · GUCCI · CELINE · BV · McQUEEN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377339" y="566738"/>
            <a:ext cx="14373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结构重塑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27404" y="886778"/>
            <a:ext cx="153719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TAD FAB × APEDE MOD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3253535" y="1253728"/>
            <a:ext cx="217553" cy="193487"/>
            <a:chOff x="3253535" y="1253728"/>
            <a:chExt cx="217553" cy="193487"/>
          </a:xfrm>
        </p:grpSpPr>
        <p:sp>
          <p:nvSpPr>
            <p:cNvPr id="10" name="Freeform 10"/>
            <p:cNvSpPr/>
            <p:nvPr/>
          </p:nvSpPr>
          <p:spPr>
            <a:xfrm>
              <a:off x="3261537" y="1307901"/>
              <a:ext cx="201577" cy="131580"/>
            </a:xfrm>
            <a:custGeom>
              <a:avLst/>
              <a:gdLst/>
              <a:ahLst/>
              <a:cxnLst/>
              <a:rect l="l" t="t" r="r" b="b"/>
              <a:pathLst>
                <a:path w="201577" h="131580">
                  <a:moveTo>
                    <a:pt x="193580" y="131565"/>
                  </a:moveTo>
                  <a:lnTo>
                    <a:pt x="7997" y="131565"/>
                  </a:lnTo>
                  <a:cubicBezTo>
                    <a:pt x="5779" y="131580"/>
                    <a:pt x="3660" y="130642"/>
                    <a:pt x="2180" y="128990"/>
                  </a:cubicBezTo>
                  <a:cubicBezTo>
                    <a:pt x="700" y="127337"/>
                    <a:pt x="0" y="125129"/>
                    <a:pt x="258" y="122926"/>
                  </a:cubicBezTo>
                  <a:lnTo>
                    <a:pt x="14043" y="6840"/>
                  </a:lnTo>
                  <a:cubicBezTo>
                    <a:pt x="14527" y="2933"/>
                    <a:pt x="17846" y="0"/>
                    <a:pt x="21782" y="1"/>
                  </a:cubicBezTo>
                  <a:lnTo>
                    <a:pt x="179795" y="1"/>
                  </a:lnTo>
                  <a:cubicBezTo>
                    <a:pt x="183731" y="0"/>
                    <a:pt x="187050" y="2933"/>
                    <a:pt x="187534" y="6840"/>
                  </a:cubicBezTo>
                  <a:lnTo>
                    <a:pt x="201319" y="122926"/>
                  </a:lnTo>
                  <a:cubicBezTo>
                    <a:pt x="201577" y="125129"/>
                    <a:pt x="200877" y="127337"/>
                    <a:pt x="199396" y="128990"/>
                  </a:cubicBezTo>
                  <a:cubicBezTo>
                    <a:pt x="197916" y="130642"/>
                    <a:pt x="195798" y="131580"/>
                    <a:pt x="193580" y="131565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3253535" y="1253728"/>
              <a:ext cx="217553" cy="193487"/>
            </a:xfrm>
            <a:custGeom>
              <a:avLst/>
              <a:gdLst/>
              <a:ahLst/>
              <a:cxnLst/>
              <a:rect l="l" t="t" r="r" b="b"/>
              <a:pathLst>
                <a:path w="217553" h="193487">
                  <a:moveTo>
                    <a:pt x="217031" y="176180"/>
                  </a:moveTo>
                  <a:lnTo>
                    <a:pt x="203236" y="60094"/>
                  </a:lnTo>
                  <a:cubicBezTo>
                    <a:pt x="202310" y="52263"/>
                    <a:pt x="195644" y="46380"/>
                    <a:pt x="187758" y="46434"/>
                  </a:cubicBezTo>
                  <a:lnTo>
                    <a:pt x="155225" y="46434"/>
                  </a:lnTo>
                  <a:cubicBezTo>
                    <a:pt x="155225" y="20789"/>
                    <a:pt x="134435" y="0"/>
                    <a:pt x="108790" y="0"/>
                  </a:cubicBezTo>
                  <a:cubicBezTo>
                    <a:pt x="83145" y="0"/>
                    <a:pt x="62356" y="20789"/>
                    <a:pt x="62356" y="46434"/>
                  </a:cubicBezTo>
                  <a:lnTo>
                    <a:pt x="29784" y="46434"/>
                  </a:lnTo>
                  <a:cubicBezTo>
                    <a:pt x="21899" y="46380"/>
                    <a:pt x="15233" y="52263"/>
                    <a:pt x="14306" y="60094"/>
                  </a:cubicBezTo>
                  <a:lnTo>
                    <a:pt x="511" y="176180"/>
                  </a:lnTo>
                  <a:cubicBezTo>
                    <a:pt x="0" y="180562"/>
                    <a:pt x="1383" y="184954"/>
                    <a:pt x="4313" y="188253"/>
                  </a:cubicBezTo>
                  <a:cubicBezTo>
                    <a:pt x="7264" y="191565"/>
                    <a:pt x="11486" y="193465"/>
                    <a:pt x="15922" y="193477"/>
                  </a:cubicBezTo>
                  <a:lnTo>
                    <a:pt x="201582" y="193477"/>
                  </a:lnTo>
                  <a:cubicBezTo>
                    <a:pt x="206045" y="193487"/>
                    <a:pt x="210299" y="191585"/>
                    <a:pt x="213268" y="188253"/>
                  </a:cubicBezTo>
                  <a:cubicBezTo>
                    <a:pt x="216184" y="184948"/>
                    <a:pt x="217553" y="180556"/>
                    <a:pt x="217031" y="176180"/>
                  </a:cubicBezTo>
                  <a:close/>
                  <a:moveTo>
                    <a:pt x="108790" y="15478"/>
                  </a:moveTo>
                  <a:cubicBezTo>
                    <a:pt x="125887" y="15478"/>
                    <a:pt x="139747" y="29338"/>
                    <a:pt x="139747" y="46434"/>
                  </a:cubicBezTo>
                  <a:lnTo>
                    <a:pt x="77834" y="46434"/>
                  </a:lnTo>
                  <a:cubicBezTo>
                    <a:pt x="77834" y="29338"/>
                    <a:pt x="91694" y="15478"/>
                    <a:pt x="108790" y="15478"/>
                  </a:cubicBezTo>
                  <a:close/>
                  <a:moveTo>
                    <a:pt x="15922" y="177998"/>
                  </a:moveTo>
                  <a:lnTo>
                    <a:pt x="29784" y="61912"/>
                  </a:lnTo>
                  <a:lnTo>
                    <a:pt x="62356" y="61912"/>
                  </a:lnTo>
                  <a:lnTo>
                    <a:pt x="62356" y="85130"/>
                  </a:lnTo>
                  <a:cubicBezTo>
                    <a:pt x="62356" y="89404"/>
                    <a:pt x="65821" y="92869"/>
                    <a:pt x="70095" y="92869"/>
                  </a:cubicBezTo>
                  <a:cubicBezTo>
                    <a:pt x="74369" y="92869"/>
                    <a:pt x="77834" y="89404"/>
                    <a:pt x="77834" y="85130"/>
                  </a:cubicBezTo>
                  <a:lnTo>
                    <a:pt x="77834" y="61912"/>
                  </a:lnTo>
                  <a:lnTo>
                    <a:pt x="139747" y="61912"/>
                  </a:lnTo>
                  <a:lnTo>
                    <a:pt x="139747" y="85130"/>
                  </a:lnTo>
                  <a:cubicBezTo>
                    <a:pt x="139747" y="89404"/>
                    <a:pt x="143212" y="92869"/>
                    <a:pt x="147486" y="92869"/>
                  </a:cubicBezTo>
                  <a:cubicBezTo>
                    <a:pt x="151760" y="92869"/>
                    <a:pt x="155225" y="89404"/>
                    <a:pt x="155225" y="85130"/>
                  </a:cubicBezTo>
                  <a:lnTo>
                    <a:pt x="155225" y="61912"/>
                  </a:lnTo>
                  <a:lnTo>
                    <a:pt x="187874" y="61912"/>
                  </a:lnTo>
                  <a:lnTo>
                    <a:pt x="201582" y="177998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3219450" y="1600200"/>
            <a:ext cx="866204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TAD FAB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25165" y="1867852"/>
            <a:ext cx="94678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极简克制美学</a:t>
            </a:r>
          </a:p>
        </p:txBody>
      </p:sp>
      <p:sp>
        <p:nvSpPr>
          <p:cNvPr id="15" name="Rectangle 15"/>
          <p:cNvSpPr/>
          <p:nvPr/>
        </p:nvSpPr>
        <p:spPr>
          <a:xfrm>
            <a:off x="3238500" y="2095500"/>
            <a:ext cx="25717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3224212" y="2259806"/>
            <a:ext cx="150733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结构衔接与场景切换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24212" y="2488406"/>
            <a:ext cx="186059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经典锁扣 + 拉链设计语言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24212" y="2774156"/>
            <a:ext cx="131016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环绕拉链 Hobo 包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24212" y="3002756"/>
            <a:ext cx="186059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多功能背包 · 弧形拉链包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24212" y="3288506"/>
            <a:ext cx="186059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鞋履：晴雨长靴 · 乐福鞋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24212" y="3517106"/>
            <a:ext cx="120336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丝巾 · 收纳小物</a:t>
            </a:r>
          </a:p>
        </p:txBody>
      </p:sp>
      <p:sp>
        <p:nvSpPr>
          <p:cNvPr id="22" name="Freeform 22"/>
          <p:cNvSpPr/>
          <p:nvPr/>
        </p:nvSpPr>
        <p:spPr>
          <a:xfrm>
            <a:off x="3238500" y="4381500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57150" y="0"/>
                </a:moveTo>
                <a:lnTo>
                  <a:pt x="2514600" y="0"/>
                </a:lnTo>
                <a:cubicBezTo>
                  <a:pt x="2546163" y="0"/>
                  <a:pt x="2571750" y="25587"/>
                  <a:pt x="2571750" y="57150"/>
                </a:cubicBezTo>
                <a:lnTo>
                  <a:pt x="2571750" y="285750"/>
                </a:lnTo>
                <a:cubicBezTo>
                  <a:pt x="2571750" y="317313"/>
                  <a:pt x="2546163" y="342900"/>
                  <a:pt x="2514600" y="342900"/>
                </a:cubicBezTo>
                <a:lnTo>
                  <a:pt x="57150" y="342900"/>
                </a:lnTo>
                <a:cubicBezTo>
                  <a:pt x="25587" y="342900"/>
                  <a:pt x="0" y="317313"/>
                  <a:pt x="0" y="2857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23" name="Rectangle 23"/>
          <p:cNvSpPr/>
          <p:nvPr/>
        </p:nvSpPr>
        <p:spPr>
          <a:xfrm>
            <a:off x="3238500" y="4381500"/>
            <a:ext cx="28575" cy="3429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24" name="TextBox 24"/>
          <p:cNvSpPr txBox="1"/>
          <p:nvPr/>
        </p:nvSpPr>
        <p:spPr>
          <a:xfrm>
            <a:off x="3397568" y="4495324"/>
            <a:ext cx="159115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i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松弛精致的都市日常格调</a:t>
            </a:r>
          </a:p>
        </p:txBody>
      </p:sp>
      <p:sp>
        <p:nvSpPr>
          <p:cNvPr id="25" name="Freeform 25"/>
          <p:cNvSpPr/>
          <p:nvPr/>
        </p:nvSpPr>
        <p:spPr>
          <a:xfrm>
            <a:off x="63817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6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9" name="Group 29"/>
          <p:cNvGrpSpPr/>
          <p:nvPr/>
        </p:nvGrpSpPr>
        <p:grpSpPr>
          <a:xfrm>
            <a:off x="9159477" y="1245989"/>
            <a:ext cx="224433" cy="224472"/>
            <a:chOff x="9159477" y="1245989"/>
            <a:chExt cx="224433" cy="224472"/>
          </a:xfrm>
        </p:grpSpPr>
        <p:sp>
          <p:nvSpPr>
            <p:cNvPr id="27" name="Freeform 27"/>
            <p:cNvSpPr/>
            <p:nvPr/>
          </p:nvSpPr>
          <p:spPr>
            <a:xfrm>
              <a:off x="9167297" y="1292465"/>
              <a:ext cx="170177" cy="170177"/>
            </a:xfrm>
            <a:custGeom>
              <a:avLst/>
              <a:gdLst/>
              <a:ahLst/>
              <a:cxnLst/>
              <a:rect l="l" t="t" r="r" b="b"/>
              <a:pathLst>
                <a:path w="170177" h="170177">
                  <a:moveTo>
                    <a:pt x="165168" y="92276"/>
                  </a:moveTo>
                  <a:lnTo>
                    <a:pt x="115193" y="110656"/>
                  </a:lnTo>
                  <a:cubicBezTo>
                    <a:pt x="113087" y="111428"/>
                    <a:pt x="111428" y="113087"/>
                    <a:pt x="110656" y="115193"/>
                  </a:cubicBezTo>
                  <a:lnTo>
                    <a:pt x="92276" y="165168"/>
                  </a:lnTo>
                  <a:cubicBezTo>
                    <a:pt x="91165" y="168178"/>
                    <a:pt x="88297" y="170177"/>
                    <a:pt x="85089" y="170177"/>
                  </a:cubicBezTo>
                  <a:cubicBezTo>
                    <a:pt x="81880" y="170177"/>
                    <a:pt x="79012" y="168178"/>
                    <a:pt x="77901" y="165168"/>
                  </a:cubicBezTo>
                  <a:lnTo>
                    <a:pt x="59521" y="115193"/>
                  </a:lnTo>
                  <a:cubicBezTo>
                    <a:pt x="58749" y="113087"/>
                    <a:pt x="57090" y="111428"/>
                    <a:pt x="54984" y="110656"/>
                  </a:cubicBezTo>
                  <a:lnTo>
                    <a:pt x="5009" y="92276"/>
                  </a:lnTo>
                  <a:cubicBezTo>
                    <a:pt x="1999" y="91165"/>
                    <a:pt x="0" y="88297"/>
                    <a:pt x="0" y="85089"/>
                  </a:cubicBezTo>
                  <a:cubicBezTo>
                    <a:pt x="0" y="81880"/>
                    <a:pt x="1999" y="79012"/>
                    <a:pt x="5009" y="77901"/>
                  </a:cubicBezTo>
                  <a:lnTo>
                    <a:pt x="54984" y="59521"/>
                  </a:lnTo>
                  <a:cubicBezTo>
                    <a:pt x="57090" y="58749"/>
                    <a:pt x="58749" y="57090"/>
                    <a:pt x="59521" y="54984"/>
                  </a:cubicBezTo>
                  <a:lnTo>
                    <a:pt x="77901" y="5009"/>
                  </a:lnTo>
                  <a:cubicBezTo>
                    <a:pt x="79012" y="1999"/>
                    <a:pt x="81880" y="0"/>
                    <a:pt x="85089" y="0"/>
                  </a:cubicBezTo>
                  <a:cubicBezTo>
                    <a:pt x="88297" y="0"/>
                    <a:pt x="91165" y="1999"/>
                    <a:pt x="92276" y="5009"/>
                  </a:cubicBezTo>
                  <a:lnTo>
                    <a:pt x="110656" y="54984"/>
                  </a:lnTo>
                  <a:cubicBezTo>
                    <a:pt x="111428" y="57090"/>
                    <a:pt x="113087" y="58749"/>
                    <a:pt x="115193" y="59521"/>
                  </a:cubicBezTo>
                  <a:lnTo>
                    <a:pt x="165168" y="77901"/>
                  </a:lnTo>
                  <a:cubicBezTo>
                    <a:pt x="168178" y="79012"/>
                    <a:pt x="170177" y="81880"/>
                    <a:pt x="170177" y="85089"/>
                  </a:cubicBezTo>
                  <a:cubicBezTo>
                    <a:pt x="170177" y="88297"/>
                    <a:pt x="168178" y="91165"/>
                    <a:pt x="165168" y="92276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8" name="Freeform 28"/>
            <p:cNvSpPr/>
            <p:nvPr/>
          </p:nvSpPr>
          <p:spPr>
            <a:xfrm>
              <a:off x="9159477" y="1245989"/>
              <a:ext cx="224433" cy="224472"/>
            </a:xfrm>
            <a:custGeom>
              <a:avLst/>
              <a:gdLst/>
              <a:ahLst/>
              <a:cxnLst/>
              <a:rect l="l" t="t" r="r" b="b"/>
              <a:pathLst>
                <a:path w="224433" h="224472">
                  <a:moveTo>
                    <a:pt x="175658" y="117111"/>
                  </a:moveTo>
                  <a:lnTo>
                    <a:pt x="125731" y="98731"/>
                  </a:lnTo>
                  <a:lnTo>
                    <a:pt x="107351" y="48766"/>
                  </a:lnTo>
                  <a:cubicBezTo>
                    <a:pt x="105122" y="42709"/>
                    <a:pt x="99352" y="38685"/>
                    <a:pt x="92898" y="38685"/>
                  </a:cubicBezTo>
                  <a:cubicBezTo>
                    <a:pt x="86444" y="38685"/>
                    <a:pt x="80675" y="42709"/>
                    <a:pt x="78446" y="48766"/>
                  </a:cubicBezTo>
                  <a:lnTo>
                    <a:pt x="60046" y="98673"/>
                  </a:lnTo>
                  <a:lnTo>
                    <a:pt x="10081" y="117053"/>
                  </a:lnTo>
                  <a:cubicBezTo>
                    <a:pt x="4024" y="119283"/>
                    <a:pt x="0" y="125052"/>
                    <a:pt x="0" y="131506"/>
                  </a:cubicBezTo>
                  <a:cubicBezTo>
                    <a:pt x="0" y="137960"/>
                    <a:pt x="4024" y="143729"/>
                    <a:pt x="10081" y="145959"/>
                  </a:cubicBezTo>
                  <a:lnTo>
                    <a:pt x="59978" y="164455"/>
                  </a:lnTo>
                  <a:lnTo>
                    <a:pt x="78359" y="214391"/>
                  </a:lnTo>
                  <a:cubicBezTo>
                    <a:pt x="80588" y="220448"/>
                    <a:pt x="86357" y="224472"/>
                    <a:pt x="92811" y="224472"/>
                  </a:cubicBezTo>
                  <a:cubicBezTo>
                    <a:pt x="99265" y="224472"/>
                    <a:pt x="105035" y="220448"/>
                    <a:pt x="107264" y="214391"/>
                  </a:cubicBezTo>
                  <a:lnTo>
                    <a:pt x="125644" y="164465"/>
                  </a:lnTo>
                  <a:lnTo>
                    <a:pt x="175610" y="146084"/>
                  </a:lnTo>
                  <a:cubicBezTo>
                    <a:pt x="181666" y="143855"/>
                    <a:pt x="185690" y="138086"/>
                    <a:pt x="185690" y="131632"/>
                  </a:cubicBezTo>
                  <a:cubicBezTo>
                    <a:pt x="185690" y="125178"/>
                    <a:pt x="181666" y="119408"/>
                    <a:pt x="175610" y="117179"/>
                  </a:cubicBezTo>
                  <a:close/>
                  <a:moveTo>
                    <a:pt x="120333" y="149944"/>
                  </a:moveTo>
                  <a:cubicBezTo>
                    <a:pt x="116100" y="151498"/>
                    <a:pt x="112765" y="154834"/>
                    <a:pt x="111211" y="159067"/>
                  </a:cubicBezTo>
                  <a:lnTo>
                    <a:pt x="92831" y="208848"/>
                  </a:lnTo>
                  <a:lnTo>
                    <a:pt x="74489" y="159028"/>
                  </a:lnTo>
                  <a:cubicBezTo>
                    <a:pt x="72934" y="154818"/>
                    <a:pt x="69615" y="151499"/>
                    <a:pt x="65405" y="149944"/>
                  </a:cubicBezTo>
                  <a:lnTo>
                    <a:pt x="65405" y="149944"/>
                  </a:lnTo>
                  <a:lnTo>
                    <a:pt x="15624" y="131564"/>
                  </a:lnTo>
                  <a:lnTo>
                    <a:pt x="65405" y="113184"/>
                  </a:lnTo>
                  <a:cubicBezTo>
                    <a:pt x="69615" y="111629"/>
                    <a:pt x="72934" y="108310"/>
                    <a:pt x="74489" y="104100"/>
                  </a:cubicBezTo>
                  <a:lnTo>
                    <a:pt x="92869" y="54319"/>
                  </a:lnTo>
                  <a:lnTo>
                    <a:pt x="111250" y="104100"/>
                  </a:lnTo>
                  <a:cubicBezTo>
                    <a:pt x="112803" y="108333"/>
                    <a:pt x="116139" y="111669"/>
                    <a:pt x="120372" y="113222"/>
                  </a:cubicBezTo>
                  <a:lnTo>
                    <a:pt x="170154" y="131603"/>
                  </a:lnTo>
                  <a:close/>
                  <a:moveTo>
                    <a:pt x="123826" y="30956"/>
                  </a:moveTo>
                  <a:cubicBezTo>
                    <a:pt x="123826" y="26682"/>
                    <a:pt x="127291" y="23217"/>
                    <a:pt x="131565" y="23217"/>
                  </a:cubicBezTo>
                  <a:lnTo>
                    <a:pt x="147043" y="23217"/>
                  </a:lnTo>
                  <a:lnTo>
                    <a:pt x="147043" y="7739"/>
                  </a:lnTo>
                  <a:cubicBezTo>
                    <a:pt x="147043" y="3465"/>
                    <a:pt x="150508" y="0"/>
                    <a:pt x="154782" y="0"/>
                  </a:cubicBezTo>
                  <a:cubicBezTo>
                    <a:pt x="159056" y="0"/>
                    <a:pt x="162521" y="3465"/>
                    <a:pt x="162521" y="7739"/>
                  </a:cubicBezTo>
                  <a:lnTo>
                    <a:pt x="162521" y="23217"/>
                  </a:lnTo>
                  <a:lnTo>
                    <a:pt x="177999" y="23217"/>
                  </a:lnTo>
                  <a:cubicBezTo>
                    <a:pt x="182273" y="23217"/>
                    <a:pt x="185738" y="26682"/>
                    <a:pt x="185738" y="30956"/>
                  </a:cubicBezTo>
                  <a:cubicBezTo>
                    <a:pt x="185738" y="35230"/>
                    <a:pt x="182273" y="38695"/>
                    <a:pt x="177999" y="38695"/>
                  </a:cubicBezTo>
                  <a:lnTo>
                    <a:pt x="162521" y="38695"/>
                  </a:lnTo>
                  <a:lnTo>
                    <a:pt x="162521" y="54173"/>
                  </a:lnTo>
                  <a:cubicBezTo>
                    <a:pt x="162521" y="58448"/>
                    <a:pt x="159056" y="61912"/>
                    <a:pt x="154782" y="61912"/>
                  </a:cubicBezTo>
                  <a:cubicBezTo>
                    <a:pt x="150508" y="61912"/>
                    <a:pt x="147043" y="58448"/>
                    <a:pt x="147043" y="54173"/>
                  </a:cubicBezTo>
                  <a:lnTo>
                    <a:pt x="147043" y="38695"/>
                  </a:lnTo>
                  <a:lnTo>
                    <a:pt x="131565" y="38695"/>
                  </a:lnTo>
                  <a:cubicBezTo>
                    <a:pt x="127291" y="38695"/>
                    <a:pt x="123826" y="35230"/>
                    <a:pt x="123826" y="30956"/>
                  </a:cubicBezTo>
                  <a:close/>
                  <a:moveTo>
                    <a:pt x="224433" y="77391"/>
                  </a:moveTo>
                  <a:cubicBezTo>
                    <a:pt x="224433" y="81665"/>
                    <a:pt x="220969" y="85130"/>
                    <a:pt x="216694" y="85130"/>
                  </a:cubicBezTo>
                  <a:lnTo>
                    <a:pt x="208955" y="85130"/>
                  </a:lnTo>
                  <a:lnTo>
                    <a:pt x="208955" y="92869"/>
                  </a:lnTo>
                  <a:cubicBezTo>
                    <a:pt x="208955" y="97143"/>
                    <a:pt x="205490" y="100608"/>
                    <a:pt x="201216" y="100608"/>
                  </a:cubicBezTo>
                  <a:cubicBezTo>
                    <a:pt x="196942" y="100608"/>
                    <a:pt x="193477" y="97143"/>
                    <a:pt x="193477" y="92869"/>
                  </a:cubicBezTo>
                  <a:lnTo>
                    <a:pt x="193477" y="85130"/>
                  </a:lnTo>
                  <a:lnTo>
                    <a:pt x="185738" y="85130"/>
                  </a:lnTo>
                  <a:cubicBezTo>
                    <a:pt x="181464" y="85130"/>
                    <a:pt x="177999" y="81665"/>
                    <a:pt x="177999" y="77391"/>
                  </a:cubicBezTo>
                  <a:cubicBezTo>
                    <a:pt x="177999" y="73116"/>
                    <a:pt x="181464" y="69652"/>
                    <a:pt x="185738" y="69652"/>
                  </a:cubicBezTo>
                  <a:lnTo>
                    <a:pt x="193477" y="69652"/>
                  </a:lnTo>
                  <a:lnTo>
                    <a:pt x="193477" y="61912"/>
                  </a:lnTo>
                  <a:cubicBezTo>
                    <a:pt x="193477" y="57638"/>
                    <a:pt x="196942" y="54173"/>
                    <a:pt x="201216" y="54173"/>
                  </a:cubicBezTo>
                  <a:cubicBezTo>
                    <a:pt x="205490" y="54173"/>
                    <a:pt x="208955" y="57638"/>
                    <a:pt x="208955" y="61912"/>
                  </a:cubicBezTo>
                  <a:lnTo>
                    <a:pt x="208955" y="69652"/>
                  </a:lnTo>
                  <a:lnTo>
                    <a:pt x="216694" y="69652"/>
                  </a:lnTo>
                  <a:cubicBezTo>
                    <a:pt x="220969" y="69652"/>
                    <a:pt x="224433" y="73116"/>
                    <a:pt x="224433" y="7739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30" name="TextBox 30"/>
          <p:cNvSpPr txBox="1"/>
          <p:nvPr/>
        </p:nvSpPr>
        <p:spPr>
          <a:xfrm>
            <a:off x="9124950" y="1600200"/>
            <a:ext cx="1165241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Apede Mod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30665" y="1867852"/>
            <a:ext cx="121515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十周年 · PF 2026</a:t>
            </a:r>
          </a:p>
        </p:txBody>
      </p:sp>
      <p:sp>
        <p:nvSpPr>
          <p:cNvPr id="32" name="Rectangle 32"/>
          <p:cNvSpPr/>
          <p:nvPr/>
        </p:nvSpPr>
        <p:spPr>
          <a:xfrm>
            <a:off x="9144000" y="2095500"/>
            <a:ext cx="25717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3" name="TextBox 33"/>
          <p:cNvSpPr txBox="1"/>
          <p:nvPr/>
        </p:nvSpPr>
        <p:spPr>
          <a:xfrm>
            <a:off x="9129712" y="2259806"/>
            <a:ext cx="68580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折纸系列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129712" y="2488406"/>
            <a:ext cx="18359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以折叠结构重构设计内核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129712" y="2774156"/>
            <a:ext cx="134302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刻意留存自然折痕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29712" y="3002756"/>
            <a:ext cx="153197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利落折线 + 极简几何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29712" y="3288506"/>
            <a:ext cx="98976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首发款 Fold 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29712" y="3517106"/>
            <a:ext cx="1014412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奠定系列基调</a:t>
            </a:r>
          </a:p>
        </p:txBody>
      </p:sp>
      <p:sp>
        <p:nvSpPr>
          <p:cNvPr id="39" name="Freeform 39"/>
          <p:cNvSpPr/>
          <p:nvPr/>
        </p:nvSpPr>
        <p:spPr>
          <a:xfrm>
            <a:off x="9144000" y="4381500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57150" y="0"/>
                </a:moveTo>
                <a:lnTo>
                  <a:pt x="2514600" y="0"/>
                </a:lnTo>
                <a:cubicBezTo>
                  <a:pt x="2546163" y="0"/>
                  <a:pt x="2571750" y="25587"/>
                  <a:pt x="2571750" y="57150"/>
                </a:cubicBezTo>
                <a:lnTo>
                  <a:pt x="2571750" y="285750"/>
                </a:lnTo>
                <a:cubicBezTo>
                  <a:pt x="2571750" y="317313"/>
                  <a:pt x="2546163" y="342900"/>
                  <a:pt x="2514600" y="342900"/>
                </a:cubicBezTo>
                <a:lnTo>
                  <a:pt x="57150" y="342900"/>
                </a:lnTo>
                <a:cubicBezTo>
                  <a:pt x="25587" y="342900"/>
                  <a:pt x="0" y="317313"/>
                  <a:pt x="0" y="2857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40" name="Rectangle 40"/>
          <p:cNvSpPr/>
          <p:nvPr/>
        </p:nvSpPr>
        <p:spPr>
          <a:xfrm>
            <a:off x="9144000" y="4381500"/>
            <a:ext cx="28575" cy="3429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41" name="TextBox 41"/>
          <p:cNvSpPr txBox="1"/>
          <p:nvPr/>
        </p:nvSpPr>
        <p:spPr>
          <a:xfrm>
            <a:off x="9303068" y="4495324"/>
            <a:ext cx="173355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i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折叠隐喻女性自我塑形力量</a:t>
            </a:r>
          </a:p>
        </p:txBody>
      </p:sp>
      <p:sp>
        <p:nvSpPr>
          <p:cNvPr id="42" name="Rectangle 42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43" name="TextBox 43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61872" y="6530816"/>
            <a:ext cx="36435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10 / 16</a:t>
            </a:r>
          </a:p>
        </p:txBody>
      </p:sp>
    </p:spTree>
  </p:cSld>
  <p:clrMapOvr>
    <a:masterClrMapping/>
  </p:clrMapOvr>
  <p:transition 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377339" y="566738"/>
            <a:ext cx="14373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感官新篇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99605" y="886778"/>
            <a:ext cx="99279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BOSS × FRESH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3263061" y="1253680"/>
            <a:ext cx="199991" cy="216742"/>
            <a:chOff x="3263061" y="1253680"/>
            <a:chExt cx="199991" cy="216742"/>
          </a:xfrm>
        </p:grpSpPr>
        <p:sp>
          <p:nvSpPr>
            <p:cNvPr id="10" name="Freeform 10"/>
            <p:cNvSpPr/>
            <p:nvPr/>
          </p:nvSpPr>
          <p:spPr>
            <a:xfrm>
              <a:off x="3270677" y="1261467"/>
              <a:ext cx="183297" cy="201216"/>
            </a:xfrm>
            <a:custGeom>
              <a:avLst/>
              <a:gdLst/>
              <a:ahLst/>
              <a:cxnLst/>
              <a:rect l="l" t="t" r="r" b="b"/>
              <a:pathLst>
                <a:path w="183297" h="201216">
                  <a:moveTo>
                    <a:pt x="167443" y="108627"/>
                  </a:moveTo>
                  <a:cubicBezTo>
                    <a:pt x="158862" y="103665"/>
                    <a:pt x="143781" y="101488"/>
                    <a:pt x="129328" y="100608"/>
                  </a:cubicBezTo>
                  <a:cubicBezTo>
                    <a:pt x="143781" y="99727"/>
                    <a:pt x="158862" y="97551"/>
                    <a:pt x="167443" y="92588"/>
                  </a:cubicBezTo>
                  <a:cubicBezTo>
                    <a:pt x="177167" y="87132"/>
                    <a:pt x="183206" y="76868"/>
                    <a:pt x="183252" y="65717"/>
                  </a:cubicBezTo>
                  <a:cubicBezTo>
                    <a:pt x="183297" y="54566"/>
                    <a:pt x="177342" y="44253"/>
                    <a:pt x="167662" y="38718"/>
                  </a:cubicBezTo>
                  <a:cubicBezTo>
                    <a:pt x="157982" y="33183"/>
                    <a:pt x="146074" y="33281"/>
                    <a:pt x="136487" y="38976"/>
                  </a:cubicBezTo>
                  <a:cubicBezTo>
                    <a:pt x="127906" y="43929"/>
                    <a:pt x="118484" y="55886"/>
                    <a:pt x="110493" y="67997"/>
                  </a:cubicBezTo>
                  <a:cubicBezTo>
                    <a:pt x="116965" y="55015"/>
                    <a:pt x="122605" y="40872"/>
                    <a:pt x="122605" y="30956"/>
                  </a:cubicBezTo>
                  <a:cubicBezTo>
                    <a:pt x="122605" y="13860"/>
                    <a:pt x="108745" y="0"/>
                    <a:pt x="91648" y="0"/>
                  </a:cubicBezTo>
                  <a:cubicBezTo>
                    <a:pt x="74552" y="0"/>
                    <a:pt x="60692" y="13860"/>
                    <a:pt x="60692" y="30956"/>
                  </a:cubicBezTo>
                  <a:cubicBezTo>
                    <a:pt x="60692" y="40872"/>
                    <a:pt x="66332" y="55015"/>
                    <a:pt x="72804" y="67968"/>
                  </a:cubicBezTo>
                  <a:cubicBezTo>
                    <a:pt x="64813" y="55886"/>
                    <a:pt x="55391" y="43929"/>
                    <a:pt x="46810" y="38947"/>
                  </a:cubicBezTo>
                  <a:cubicBezTo>
                    <a:pt x="37223" y="33252"/>
                    <a:pt x="25315" y="33154"/>
                    <a:pt x="15635" y="38689"/>
                  </a:cubicBezTo>
                  <a:cubicBezTo>
                    <a:pt x="5955" y="44224"/>
                    <a:pt x="0" y="54537"/>
                    <a:pt x="45" y="65688"/>
                  </a:cubicBezTo>
                  <a:cubicBezTo>
                    <a:pt x="91" y="76839"/>
                    <a:pt x="6129" y="87103"/>
                    <a:pt x="15854" y="92559"/>
                  </a:cubicBezTo>
                  <a:cubicBezTo>
                    <a:pt x="24435" y="97522"/>
                    <a:pt x="39516" y="99698"/>
                    <a:pt x="53969" y="100579"/>
                  </a:cubicBezTo>
                  <a:cubicBezTo>
                    <a:pt x="39516" y="101459"/>
                    <a:pt x="24435" y="103636"/>
                    <a:pt x="15854" y="108598"/>
                  </a:cubicBezTo>
                  <a:cubicBezTo>
                    <a:pt x="6129" y="114055"/>
                    <a:pt x="91" y="124319"/>
                    <a:pt x="45" y="135470"/>
                  </a:cubicBezTo>
                  <a:cubicBezTo>
                    <a:pt x="0" y="146620"/>
                    <a:pt x="5955" y="156933"/>
                    <a:pt x="15635" y="162469"/>
                  </a:cubicBezTo>
                  <a:cubicBezTo>
                    <a:pt x="25315" y="168004"/>
                    <a:pt x="37223" y="167905"/>
                    <a:pt x="46810" y="162211"/>
                  </a:cubicBezTo>
                  <a:cubicBezTo>
                    <a:pt x="55391" y="157258"/>
                    <a:pt x="64813" y="145301"/>
                    <a:pt x="72804" y="133189"/>
                  </a:cubicBezTo>
                  <a:cubicBezTo>
                    <a:pt x="66332" y="146201"/>
                    <a:pt x="60692" y="160344"/>
                    <a:pt x="60692" y="170259"/>
                  </a:cubicBezTo>
                  <a:cubicBezTo>
                    <a:pt x="60692" y="187356"/>
                    <a:pt x="74552" y="201216"/>
                    <a:pt x="91648" y="201216"/>
                  </a:cubicBezTo>
                  <a:cubicBezTo>
                    <a:pt x="108745" y="201216"/>
                    <a:pt x="122605" y="187356"/>
                    <a:pt x="122605" y="170259"/>
                  </a:cubicBezTo>
                  <a:cubicBezTo>
                    <a:pt x="122605" y="160344"/>
                    <a:pt x="116965" y="146201"/>
                    <a:pt x="110493" y="133247"/>
                  </a:cubicBezTo>
                  <a:cubicBezTo>
                    <a:pt x="118484" y="145330"/>
                    <a:pt x="127906" y="157287"/>
                    <a:pt x="136487" y="162269"/>
                  </a:cubicBezTo>
                  <a:cubicBezTo>
                    <a:pt x="146074" y="167963"/>
                    <a:pt x="157982" y="168062"/>
                    <a:pt x="167662" y="162527"/>
                  </a:cubicBezTo>
                  <a:cubicBezTo>
                    <a:pt x="177342" y="156991"/>
                    <a:pt x="183297" y="146678"/>
                    <a:pt x="183252" y="135528"/>
                  </a:cubicBezTo>
                  <a:cubicBezTo>
                    <a:pt x="183206" y="124377"/>
                    <a:pt x="177167" y="114113"/>
                    <a:pt x="167443" y="108656"/>
                  </a:cubicBezTo>
                  <a:close/>
                  <a:moveTo>
                    <a:pt x="118455" y="116086"/>
                  </a:moveTo>
                  <a:cubicBezTo>
                    <a:pt x="110685" y="129538"/>
                    <a:pt x="94148" y="135148"/>
                    <a:pt x="79797" y="129201"/>
                  </a:cubicBezTo>
                  <a:cubicBezTo>
                    <a:pt x="65446" y="123254"/>
                    <a:pt x="57725" y="107591"/>
                    <a:pt x="61748" y="92586"/>
                  </a:cubicBezTo>
                  <a:cubicBezTo>
                    <a:pt x="65771" y="77581"/>
                    <a:pt x="80292" y="67882"/>
                    <a:pt x="95694" y="69912"/>
                  </a:cubicBezTo>
                  <a:cubicBezTo>
                    <a:pt x="111095" y="71942"/>
                    <a:pt x="122607" y="85073"/>
                    <a:pt x="122605" y="100608"/>
                  </a:cubicBezTo>
                  <a:cubicBezTo>
                    <a:pt x="122616" y="106044"/>
                    <a:pt x="121184" y="111385"/>
                    <a:pt x="118455" y="116086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3263061" y="1253680"/>
              <a:ext cx="199991" cy="216742"/>
            </a:xfrm>
            <a:custGeom>
              <a:avLst/>
              <a:gdLst/>
              <a:ahLst/>
              <a:cxnLst/>
              <a:rect l="l" t="t" r="r" b="b"/>
              <a:pathLst>
                <a:path w="199991" h="216742">
                  <a:moveTo>
                    <a:pt x="178928" y="109711"/>
                  </a:moveTo>
                  <a:cubicBezTo>
                    <a:pt x="178145" y="109256"/>
                    <a:pt x="177284" y="108821"/>
                    <a:pt x="176394" y="108395"/>
                  </a:cubicBezTo>
                  <a:cubicBezTo>
                    <a:pt x="177284" y="107970"/>
                    <a:pt x="178145" y="107534"/>
                    <a:pt x="178928" y="107080"/>
                  </a:cubicBezTo>
                  <a:cubicBezTo>
                    <a:pt x="190999" y="100217"/>
                    <a:pt x="198468" y="87412"/>
                    <a:pt x="198498" y="73526"/>
                  </a:cubicBezTo>
                  <a:cubicBezTo>
                    <a:pt x="198529" y="59641"/>
                    <a:pt x="191117" y="46803"/>
                    <a:pt x="179076" y="39887"/>
                  </a:cubicBezTo>
                  <a:cubicBezTo>
                    <a:pt x="167035" y="32971"/>
                    <a:pt x="152212" y="33037"/>
                    <a:pt x="140233" y="40059"/>
                  </a:cubicBezTo>
                  <a:cubicBezTo>
                    <a:pt x="139449" y="40514"/>
                    <a:pt x="138637" y="41027"/>
                    <a:pt x="137834" y="41597"/>
                  </a:cubicBezTo>
                  <a:cubicBezTo>
                    <a:pt x="137911" y="40630"/>
                    <a:pt x="137960" y="39663"/>
                    <a:pt x="137960" y="38695"/>
                  </a:cubicBezTo>
                  <a:cubicBezTo>
                    <a:pt x="137960" y="17324"/>
                    <a:pt x="120635" y="0"/>
                    <a:pt x="99264" y="0"/>
                  </a:cubicBezTo>
                  <a:cubicBezTo>
                    <a:pt x="77894" y="0"/>
                    <a:pt x="60569" y="17324"/>
                    <a:pt x="60569" y="38695"/>
                  </a:cubicBezTo>
                  <a:cubicBezTo>
                    <a:pt x="60569" y="39605"/>
                    <a:pt x="60569" y="40572"/>
                    <a:pt x="60695" y="41597"/>
                  </a:cubicBezTo>
                  <a:cubicBezTo>
                    <a:pt x="59892" y="41046"/>
                    <a:pt x="59079" y="40514"/>
                    <a:pt x="58296" y="40059"/>
                  </a:cubicBezTo>
                  <a:cubicBezTo>
                    <a:pt x="46317" y="33037"/>
                    <a:pt x="31493" y="32971"/>
                    <a:pt x="19453" y="39887"/>
                  </a:cubicBezTo>
                  <a:cubicBezTo>
                    <a:pt x="7412" y="46803"/>
                    <a:pt x="0" y="59641"/>
                    <a:pt x="31" y="73526"/>
                  </a:cubicBezTo>
                  <a:cubicBezTo>
                    <a:pt x="61" y="87412"/>
                    <a:pt x="7529" y="100217"/>
                    <a:pt x="19600" y="107080"/>
                  </a:cubicBezTo>
                  <a:cubicBezTo>
                    <a:pt x="20384" y="107534"/>
                    <a:pt x="21245" y="107970"/>
                    <a:pt x="22135" y="108395"/>
                  </a:cubicBezTo>
                  <a:cubicBezTo>
                    <a:pt x="21245" y="108821"/>
                    <a:pt x="20384" y="109256"/>
                    <a:pt x="19600" y="109711"/>
                  </a:cubicBezTo>
                  <a:cubicBezTo>
                    <a:pt x="7529" y="116574"/>
                    <a:pt x="61" y="129379"/>
                    <a:pt x="31" y="143264"/>
                  </a:cubicBezTo>
                  <a:cubicBezTo>
                    <a:pt x="0" y="157150"/>
                    <a:pt x="7412" y="169987"/>
                    <a:pt x="19453" y="176903"/>
                  </a:cubicBezTo>
                  <a:cubicBezTo>
                    <a:pt x="31493" y="183820"/>
                    <a:pt x="46317" y="183754"/>
                    <a:pt x="58296" y="176731"/>
                  </a:cubicBezTo>
                  <a:cubicBezTo>
                    <a:pt x="59079" y="176276"/>
                    <a:pt x="59892" y="175764"/>
                    <a:pt x="60695" y="175193"/>
                  </a:cubicBezTo>
                  <a:cubicBezTo>
                    <a:pt x="60617" y="176160"/>
                    <a:pt x="60569" y="177128"/>
                    <a:pt x="60569" y="178047"/>
                  </a:cubicBezTo>
                  <a:cubicBezTo>
                    <a:pt x="60569" y="199418"/>
                    <a:pt x="77894" y="216742"/>
                    <a:pt x="99264" y="216742"/>
                  </a:cubicBezTo>
                  <a:cubicBezTo>
                    <a:pt x="120635" y="216742"/>
                    <a:pt x="137960" y="199418"/>
                    <a:pt x="137960" y="178047"/>
                  </a:cubicBezTo>
                  <a:cubicBezTo>
                    <a:pt x="137960" y="177137"/>
                    <a:pt x="137911" y="176170"/>
                    <a:pt x="137834" y="175193"/>
                  </a:cubicBezTo>
                  <a:cubicBezTo>
                    <a:pt x="138637" y="175744"/>
                    <a:pt x="139449" y="176276"/>
                    <a:pt x="140233" y="176731"/>
                  </a:cubicBezTo>
                  <a:cubicBezTo>
                    <a:pt x="146095" y="180127"/>
                    <a:pt x="152749" y="181915"/>
                    <a:pt x="159523" y="181916"/>
                  </a:cubicBezTo>
                  <a:cubicBezTo>
                    <a:pt x="162926" y="181912"/>
                    <a:pt x="166315" y="181463"/>
                    <a:pt x="169603" y="180581"/>
                  </a:cubicBezTo>
                  <a:cubicBezTo>
                    <a:pt x="184720" y="176529"/>
                    <a:pt x="195909" y="163770"/>
                    <a:pt x="197950" y="148252"/>
                  </a:cubicBezTo>
                  <a:cubicBezTo>
                    <a:pt x="199991" y="132735"/>
                    <a:pt x="192484" y="117515"/>
                    <a:pt x="178928" y="109692"/>
                  </a:cubicBezTo>
                  <a:close/>
                  <a:moveTo>
                    <a:pt x="76047" y="108395"/>
                  </a:moveTo>
                  <a:cubicBezTo>
                    <a:pt x="76047" y="95573"/>
                    <a:pt x="86442" y="85178"/>
                    <a:pt x="99264" y="85178"/>
                  </a:cubicBezTo>
                  <a:cubicBezTo>
                    <a:pt x="112087" y="85178"/>
                    <a:pt x="122482" y="95573"/>
                    <a:pt x="122482" y="108395"/>
                  </a:cubicBezTo>
                  <a:cubicBezTo>
                    <a:pt x="122482" y="121218"/>
                    <a:pt x="112087" y="131612"/>
                    <a:pt x="99264" y="131612"/>
                  </a:cubicBezTo>
                  <a:cubicBezTo>
                    <a:pt x="86442" y="131612"/>
                    <a:pt x="76047" y="121218"/>
                    <a:pt x="76047" y="108395"/>
                  </a:cubicBezTo>
                  <a:close/>
                  <a:moveTo>
                    <a:pt x="147972" y="53458"/>
                  </a:moveTo>
                  <a:cubicBezTo>
                    <a:pt x="159077" y="47046"/>
                    <a:pt x="173276" y="50851"/>
                    <a:pt x="179688" y="61956"/>
                  </a:cubicBezTo>
                  <a:cubicBezTo>
                    <a:pt x="186099" y="73061"/>
                    <a:pt x="182294" y="87260"/>
                    <a:pt x="171189" y="93672"/>
                  </a:cubicBezTo>
                  <a:cubicBezTo>
                    <a:pt x="165124" y="97183"/>
                    <a:pt x="153186" y="99602"/>
                    <a:pt x="137176" y="100627"/>
                  </a:cubicBezTo>
                  <a:cubicBezTo>
                    <a:pt x="135487" y="92437"/>
                    <a:pt x="131190" y="85014"/>
                    <a:pt x="124929" y="79470"/>
                  </a:cubicBezTo>
                  <a:cubicBezTo>
                    <a:pt x="133829" y="66101"/>
                    <a:pt x="141907" y="56969"/>
                    <a:pt x="147972" y="53458"/>
                  </a:cubicBezTo>
                  <a:close/>
                  <a:moveTo>
                    <a:pt x="99264" y="15526"/>
                  </a:moveTo>
                  <a:cubicBezTo>
                    <a:pt x="112087" y="15526"/>
                    <a:pt x="122482" y="25921"/>
                    <a:pt x="122482" y="38744"/>
                  </a:cubicBezTo>
                  <a:cubicBezTo>
                    <a:pt x="122482" y="45748"/>
                    <a:pt x="118612" y="57308"/>
                    <a:pt x="111492" y="71693"/>
                  </a:cubicBezTo>
                  <a:cubicBezTo>
                    <a:pt x="103557" y="69036"/>
                    <a:pt x="94972" y="69036"/>
                    <a:pt x="87037" y="71693"/>
                  </a:cubicBezTo>
                  <a:cubicBezTo>
                    <a:pt x="79917" y="57308"/>
                    <a:pt x="76047" y="45748"/>
                    <a:pt x="76047" y="38744"/>
                  </a:cubicBezTo>
                  <a:cubicBezTo>
                    <a:pt x="76047" y="25921"/>
                    <a:pt x="86442" y="15526"/>
                    <a:pt x="99264" y="15526"/>
                  </a:cubicBezTo>
                  <a:close/>
                  <a:moveTo>
                    <a:pt x="18836" y="61961"/>
                  </a:moveTo>
                  <a:cubicBezTo>
                    <a:pt x="21914" y="56626"/>
                    <a:pt x="26986" y="52733"/>
                    <a:pt x="32935" y="51138"/>
                  </a:cubicBezTo>
                  <a:cubicBezTo>
                    <a:pt x="38884" y="49543"/>
                    <a:pt x="45223" y="50378"/>
                    <a:pt x="50557" y="53458"/>
                  </a:cubicBezTo>
                  <a:cubicBezTo>
                    <a:pt x="56622" y="56969"/>
                    <a:pt x="64700" y="66101"/>
                    <a:pt x="73600" y="79470"/>
                  </a:cubicBezTo>
                  <a:cubicBezTo>
                    <a:pt x="67333" y="85022"/>
                    <a:pt x="63036" y="92455"/>
                    <a:pt x="61353" y="100656"/>
                  </a:cubicBezTo>
                  <a:cubicBezTo>
                    <a:pt x="45342" y="99631"/>
                    <a:pt x="33405" y="97212"/>
                    <a:pt x="27339" y="93710"/>
                  </a:cubicBezTo>
                  <a:cubicBezTo>
                    <a:pt x="21997" y="90632"/>
                    <a:pt x="18098" y="85555"/>
                    <a:pt x="16502" y="79599"/>
                  </a:cubicBezTo>
                  <a:cubicBezTo>
                    <a:pt x="14907" y="73643"/>
                    <a:pt x="15747" y="67297"/>
                    <a:pt x="18836" y="61961"/>
                  </a:cubicBezTo>
                  <a:close/>
                  <a:moveTo>
                    <a:pt x="50557" y="163333"/>
                  </a:moveTo>
                  <a:cubicBezTo>
                    <a:pt x="39452" y="169744"/>
                    <a:pt x="25252" y="165939"/>
                    <a:pt x="18841" y="154834"/>
                  </a:cubicBezTo>
                  <a:cubicBezTo>
                    <a:pt x="12430" y="143730"/>
                    <a:pt x="16235" y="129530"/>
                    <a:pt x="27339" y="123119"/>
                  </a:cubicBezTo>
                  <a:cubicBezTo>
                    <a:pt x="33405" y="119607"/>
                    <a:pt x="45342" y="117189"/>
                    <a:pt x="61353" y="116163"/>
                  </a:cubicBezTo>
                  <a:cubicBezTo>
                    <a:pt x="63042" y="124354"/>
                    <a:pt x="67338" y="131776"/>
                    <a:pt x="73600" y="137320"/>
                  </a:cubicBezTo>
                  <a:cubicBezTo>
                    <a:pt x="64700" y="150689"/>
                    <a:pt x="56622" y="159821"/>
                    <a:pt x="50557" y="163333"/>
                  </a:cubicBezTo>
                  <a:close/>
                  <a:moveTo>
                    <a:pt x="99264" y="201264"/>
                  </a:moveTo>
                  <a:cubicBezTo>
                    <a:pt x="86442" y="201264"/>
                    <a:pt x="76047" y="190869"/>
                    <a:pt x="76047" y="178047"/>
                  </a:cubicBezTo>
                  <a:cubicBezTo>
                    <a:pt x="76047" y="171043"/>
                    <a:pt x="79917" y="159483"/>
                    <a:pt x="87037" y="145098"/>
                  </a:cubicBezTo>
                  <a:cubicBezTo>
                    <a:pt x="94972" y="147755"/>
                    <a:pt x="103557" y="147755"/>
                    <a:pt x="111492" y="145098"/>
                  </a:cubicBezTo>
                  <a:cubicBezTo>
                    <a:pt x="118612" y="159483"/>
                    <a:pt x="122482" y="171043"/>
                    <a:pt x="122482" y="178047"/>
                  </a:cubicBezTo>
                  <a:cubicBezTo>
                    <a:pt x="122482" y="190869"/>
                    <a:pt x="112087" y="201264"/>
                    <a:pt x="99264" y="201264"/>
                  </a:cubicBezTo>
                  <a:close/>
                  <a:moveTo>
                    <a:pt x="179693" y="154830"/>
                  </a:moveTo>
                  <a:cubicBezTo>
                    <a:pt x="176615" y="160165"/>
                    <a:pt x="171543" y="164058"/>
                    <a:pt x="165594" y="165653"/>
                  </a:cubicBezTo>
                  <a:cubicBezTo>
                    <a:pt x="159645" y="167247"/>
                    <a:pt x="153306" y="166413"/>
                    <a:pt x="147972" y="163333"/>
                  </a:cubicBezTo>
                  <a:cubicBezTo>
                    <a:pt x="141907" y="159821"/>
                    <a:pt x="133829" y="150689"/>
                    <a:pt x="124929" y="137320"/>
                  </a:cubicBezTo>
                  <a:cubicBezTo>
                    <a:pt x="131196" y="131769"/>
                    <a:pt x="135493" y="124335"/>
                    <a:pt x="137176" y="116134"/>
                  </a:cubicBezTo>
                  <a:cubicBezTo>
                    <a:pt x="153186" y="117160"/>
                    <a:pt x="165124" y="119578"/>
                    <a:pt x="171189" y="123080"/>
                  </a:cubicBezTo>
                  <a:cubicBezTo>
                    <a:pt x="176532" y="126158"/>
                    <a:pt x="180431" y="131235"/>
                    <a:pt x="182026" y="137191"/>
                  </a:cubicBezTo>
                  <a:cubicBezTo>
                    <a:pt x="183621" y="143147"/>
                    <a:pt x="182782" y="149493"/>
                    <a:pt x="179693" y="154830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3219450" y="1600200"/>
            <a:ext cx="590169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BOSS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25165" y="1886902"/>
            <a:ext cx="94678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王者之心香氛</a:t>
            </a:r>
          </a:p>
        </p:txBody>
      </p:sp>
      <p:sp>
        <p:nvSpPr>
          <p:cNvPr id="15" name="Rectangle 15"/>
          <p:cNvSpPr/>
          <p:nvPr/>
        </p:nvSpPr>
        <p:spPr>
          <a:xfrm>
            <a:off x="3238500" y="2114550"/>
            <a:ext cx="25717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3224212" y="2278856"/>
            <a:ext cx="18359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品牌首款清新木质皮革调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24212" y="2507456"/>
            <a:ext cx="134302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双极香型同步释放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24212" y="2736056"/>
            <a:ext cx="150733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木质活力与皮革雅致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24212" y="3021806"/>
            <a:ext cx="1458039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渐变瓶身 + 双B徽标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24212" y="3250406"/>
            <a:ext cx="134302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现已于丝芙兰上市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26118" y="3895249"/>
            <a:ext cx="1918668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王天辰 · 焦迈奇 · 李嗣镕出席</a:t>
            </a:r>
          </a:p>
        </p:txBody>
      </p:sp>
      <p:sp>
        <p:nvSpPr>
          <p:cNvPr id="22" name="Freeform 22"/>
          <p:cNvSpPr/>
          <p:nvPr/>
        </p:nvSpPr>
        <p:spPr>
          <a:xfrm>
            <a:off x="63817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3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6" name="Group 26"/>
          <p:cNvGrpSpPr/>
          <p:nvPr/>
        </p:nvGrpSpPr>
        <p:grpSpPr>
          <a:xfrm>
            <a:off x="6397227" y="4103489"/>
            <a:ext cx="224433" cy="224472"/>
            <a:chOff x="6397227" y="4103489"/>
            <a:chExt cx="224433" cy="224472"/>
          </a:xfrm>
        </p:grpSpPr>
        <p:sp>
          <p:nvSpPr>
            <p:cNvPr id="24" name="Freeform 24"/>
            <p:cNvSpPr/>
            <p:nvPr/>
          </p:nvSpPr>
          <p:spPr>
            <a:xfrm>
              <a:off x="6405047" y="4149965"/>
              <a:ext cx="170177" cy="170177"/>
            </a:xfrm>
            <a:custGeom>
              <a:avLst/>
              <a:gdLst/>
              <a:ahLst/>
              <a:cxnLst/>
              <a:rect l="l" t="t" r="r" b="b"/>
              <a:pathLst>
                <a:path w="170177" h="170177">
                  <a:moveTo>
                    <a:pt x="165168" y="92276"/>
                  </a:moveTo>
                  <a:lnTo>
                    <a:pt x="115193" y="110656"/>
                  </a:lnTo>
                  <a:cubicBezTo>
                    <a:pt x="113087" y="111428"/>
                    <a:pt x="111428" y="113087"/>
                    <a:pt x="110656" y="115193"/>
                  </a:cubicBezTo>
                  <a:lnTo>
                    <a:pt x="92276" y="165168"/>
                  </a:lnTo>
                  <a:cubicBezTo>
                    <a:pt x="91165" y="168178"/>
                    <a:pt x="88297" y="170177"/>
                    <a:pt x="85089" y="170177"/>
                  </a:cubicBezTo>
                  <a:cubicBezTo>
                    <a:pt x="81880" y="170177"/>
                    <a:pt x="79012" y="168178"/>
                    <a:pt x="77901" y="165168"/>
                  </a:cubicBezTo>
                  <a:lnTo>
                    <a:pt x="59521" y="115193"/>
                  </a:lnTo>
                  <a:cubicBezTo>
                    <a:pt x="58749" y="113087"/>
                    <a:pt x="57090" y="111428"/>
                    <a:pt x="54984" y="110656"/>
                  </a:cubicBezTo>
                  <a:lnTo>
                    <a:pt x="5009" y="92276"/>
                  </a:lnTo>
                  <a:cubicBezTo>
                    <a:pt x="1999" y="91165"/>
                    <a:pt x="0" y="88297"/>
                    <a:pt x="0" y="85089"/>
                  </a:cubicBezTo>
                  <a:cubicBezTo>
                    <a:pt x="0" y="81880"/>
                    <a:pt x="1999" y="79012"/>
                    <a:pt x="5009" y="77901"/>
                  </a:cubicBezTo>
                  <a:lnTo>
                    <a:pt x="54984" y="59521"/>
                  </a:lnTo>
                  <a:cubicBezTo>
                    <a:pt x="57090" y="58749"/>
                    <a:pt x="58749" y="57090"/>
                    <a:pt x="59521" y="54984"/>
                  </a:cubicBezTo>
                  <a:lnTo>
                    <a:pt x="77901" y="5009"/>
                  </a:lnTo>
                  <a:cubicBezTo>
                    <a:pt x="79012" y="1999"/>
                    <a:pt x="81880" y="0"/>
                    <a:pt x="85089" y="0"/>
                  </a:cubicBezTo>
                  <a:cubicBezTo>
                    <a:pt x="88297" y="0"/>
                    <a:pt x="91165" y="1999"/>
                    <a:pt x="92276" y="5009"/>
                  </a:cubicBezTo>
                  <a:lnTo>
                    <a:pt x="110656" y="54984"/>
                  </a:lnTo>
                  <a:cubicBezTo>
                    <a:pt x="111428" y="57090"/>
                    <a:pt x="113087" y="58749"/>
                    <a:pt x="115193" y="59521"/>
                  </a:cubicBezTo>
                  <a:lnTo>
                    <a:pt x="165168" y="77901"/>
                  </a:lnTo>
                  <a:cubicBezTo>
                    <a:pt x="168178" y="79012"/>
                    <a:pt x="170177" y="81880"/>
                    <a:pt x="170177" y="85089"/>
                  </a:cubicBezTo>
                  <a:cubicBezTo>
                    <a:pt x="170177" y="88297"/>
                    <a:pt x="168178" y="91165"/>
                    <a:pt x="165168" y="92276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5" name="Freeform 25"/>
            <p:cNvSpPr/>
            <p:nvPr/>
          </p:nvSpPr>
          <p:spPr>
            <a:xfrm>
              <a:off x="6397227" y="4103489"/>
              <a:ext cx="224433" cy="224472"/>
            </a:xfrm>
            <a:custGeom>
              <a:avLst/>
              <a:gdLst/>
              <a:ahLst/>
              <a:cxnLst/>
              <a:rect l="l" t="t" r="r" b="b"/>
              <a:pathLst>
                <a:path w="224433" h="224472">
                  <a:moveTo>
                    <a:pt x="175658" y="117111"/>
                  </a:moveTo>
                  <a:lnTo>
                    <a:pt x="125731" y="98731"/>
                  </a:lnTo>
                  <a:lnTo>
                    <a:pt x="107351" y="48766"/>
                  </a:lnTo>
                  <a:cubicBezTo>
                    <a:pt x="105122" y="42709"/>
                    <a:pt x="99352" y="38685"/>
                    <a:pt x="92898" y="38685"/>
                  </a:cubicBezTo>
                  <a:cubicBezTo>
                    <a:pt x="86444" y="38685"/>
                    <a:pt x="80675" y="42709"/>
                    <a:pt x="78446" y="48766"/>
                  </a:cubicBezTo>
                  <a:lnTo>
                    <a:pt x="60046" y="98673"/>
                  </a:lnTo>
                  <a:lnTo>
                    <a:pt x="10081" y="117053"/>
                  </a:lnTo>
                  <a:cubicBezTo>
                    <a:pt x="4024" y="119283"/>
                    <a:pt x="0" y="125052"/>
                    <a:pt x="0" y="131506"/>
                  </a:cubicBezTo>
                  <a:cubicBezTo>
                    <a:pt x="0" y="137960"/>
                    <a:pt x="4024" y="143729"/>
                    <a:pt x="10081" y="145959"/>
                  </a:cubicBezTo>
                  <a:lnTo>
                    <a:pt x="59978" y="164455"/>
                  </a:lnTo>
                  <a:lnTo>
                    <a:pt x="78359" y="214391"/>
                  </a:lnTo>
                  <a:cubicBezTo>
                    <a:pt x="80588" y="220448"/>
                    <a:pt x="86357" y="224472"/>
                    <a:pt x="92811" y="224472"/>
                  </a:cubicBezTo>
                  <a:cubicBezTo>
                    <a:pt x="99265" y="224472"/>
                    <a:pt x="105035" y="220448"/>
                    <a:pt x="107264" y="214391"/>
                  </a:cubicBezTo>
                  <a:lnTo>
                    <a:pt x="125644" y="164465"/>
                  </a:lnTo>
                  <a:lnTo>
                    <a:pt x="175610" y="146084"/>
                  </a:lnTo>
                  <a:cubicBezTo>
                    <a:pt x="181666" y="143855"/>
                    <a:pt x="185690" y="138086"/>
                    <a:pt x="185690" y="131632"/>
                  </a:cubicBezTo>
                  <a:cubicBezTo>
                    <a:pt x="185690" y="125178"/>
                    <a:pt x="181666" y="119408"/>
                    <a:pt x="175610" y="117179"/>
                  </a:cubicBezTo>
                  <a:close/>
                  <a:moveTo>
                    <a:pt x="120333" y="149944"/>
                  </a:moveTo>
                  <a:cubicBezTo>
                    <a:pt x="116100" y="151498"/>
                    <a:pt x="112765" y="154834"/>
                    <a:pt x="111211" y="159067"/>
                  </a:cubicBezTo>
                  <a:lnTo>
                    <a:pt x="92831" y="208848"/>
                  </a:lnTo>
                  <a:lnTo>
                    <a:pt x="74489" y="159028"/>
                  </a:lnTo>
                  <a:cubicBezTo>
                    <a:pt x="72934" y="154818"/>
                    <a:pt x="69615" y="151499"/>
                    <a:pt x="65405" y="149944"/>
                  </a:cubicBezTo>
                  <a:lnTo>
                    <a:pt x="65405" y="149944"/>
                  </a:lnTo>
                  <a:lnTo>
                    <a:pt x="15624" y="131564"/>
                  </a:lnTo>
                  <a:lnTo>
                    <a:pt x="65405" y="113184"/>
                  </a:lnTo>
                  <a:cubicBezTo>
                    <a:pt x="69615" y="111629"/>
                    <a:pt x="72934" y="108310"/>
                    <a:pt x="74489" y="104100"/>
                  </a:cubicBezTo>
                  <a:lnTo>
                    <a:pt x="92869" y="54319"/>
                  </a:lnTo>
                  <a:lnTo>
                    <a:pt x="111250" y="104100"/>
                  </a:lnTo>
                  <a:cubicBezTo>
                    <a:pt x="112803" y="108333"/>
                    <a:pt x="116139" y="111669"/>
                    <a:pt x="120372" y="113222"/>
                  </a:cubicBezTo>
                  <a:lnTo>
                    <a:pt x="170154" y="131603"/>
                  </a:lnTo>
                  <a:close/>
                  <a:moveTo>
                    <a:pt x="123826" y="30956"/>
                  </a:moveTo>
                  <a:cubicBezTo>
                    <a:pt x="123826" y="26682"/>
                    <a:pt x="127291" y="23217"/>
                    <a:pt x="131565" y="23217"/>
                  </a:cubicBezTo>
                  <a:lnTo>
                    <a:pt x="147043" y="23217"/>
                  </a:lnTo>
                  <a:lnTo>
                    <a:pt x="147043" y="7739"/>
                  </a:lnTo>
                  <a:cubicBezTo>
                    <a:pt x="147043" y="3465"/>
                    <a:pt x="150508" y="0"/>
                    <a:pt x="154782" y="0"/>
                  </a:cubicBezTo>
                  <a:cubicBezTo>
                    <a:pt x="159056" y="0"/>
                    <a:pt x="162521" y="3465"/>
                    <a:pt x="162521" y="7739"/>
                  </a:cubicBezTo>
                  <a:lnTo>
                    <a:pt x="162521" y="23217"/>
                  </a:lnTo>
                  <a:lnTo>
                    <a:pt x="177999" y="23217"/>
                  </a:lnTo>
                  <a:cubicBezTo>
                    <a:pt x="182273" y="23217"/>
                    <a:pt x="185738" y="26682"/>
                    <a:pt x="185738" y="30956"/>
                  </a:cubicBezTo>
                  <a:cubicBezTo>
                    <a:pt x="185738" y="35230"/>
                    <a:pt x="182273" y="38695"/>
                    <a:pt x="177999" y="38695"/>
                  </a:cubicBezTo>
                  <a:lnTo>
                    <a:pt x="162521" y="38695"/>
                  </a:lnTo>
                  <a:lnTo>
                    <a:pt x="162521" y="54173"/>
                  </a:lnTo>
                  <a:cubicBezTo>
                    <a:pt x="162521" y="58448"/>
                    <a:pt x="159056" y="61912"/>
                    <a:pt x="154782" y="61912"/>
                  </a:cubicBezTo>
                  <a:cubicBezTo>
                    <a:pt x="150508" y="61912"/>
                    <a:pt x="147043" y="58448"/>
                    <a:pt x="147043" y="54173"/>
                  </a:cubicBezTo>
                  <a:lnTo>
                    <a:pt x="147043" y="38695"/>
                  </a:lnTo>
                  <a:lnTo>
                    <a:pt x="131565" y="38695"/>
                  </a:lnTo>
                  <a:cubicBezTo>
                    <a:pt x="127291" y="38695"/>
                    <a:pt x="123826" y="35230"/>
                    <a:pt x="123826" y="30956"/>
                  </a:cubicBezTo>
                  <a:close/>
                  <a:moveTo>
                    <a:pt x="224433" y="77391"/>
                  </a:moveTo>
                  <a:cubicBezTo>
                    <a:pt x="224433" y="81665"/>
                    <a:pt x="220969" y="85130"/>
                    <a:pt x="216694" y="85130"/>
                  </a:cubicBezTo>
                  <a:lnTo>
                    <a:pt x="208955" y="85130"/>
                  </a:lnTo>
                  <a:lnTo>
                    <a:pt x="208955" y="92869"/>
                  </a:lnTo>
                  <a:cubicBezTo>
                    <a:pt x="208955" y="97143"/>
                    <a:pt x="205490" y="100608"/>
                    <a:pt x="201216" y="100608"/>
                  </a:cubicBezTo>
                  <a:cubicBezTo>
                    <a:pt x="196942" y="100608"/>
                    <a:pt x="193477" y="97143"/>
                    <a:pt x="193477" y="92869"/>
                  </a:cubicBezTo>
                  <a:lnTo>
                    <a:pt x="193477" y="85130"/>
                  </a:lnTo>
                  <a:lnTo>
                    <a:pt x="185738" y="85130"/>
                  </a:lnTo>
                  <a:cubicBezTo>
                    <a:pt x="181464" y="85130"/>
                    <a:pt x="177999" y="81665"/>
                    <a:pt x="177999" y="77391"/>
                  </a:cubicBezTo>
                  <a:cubicBezTo>
                    <a:pt x="177999" y="73116"/>
                    <a:pt x="181464" y="69652"/>
                    <a:pt x="185738" y="69652"/>
                  </a:cubicBezTo>
                  <a:lnTo>
                    <a:pt x="193477" y="69652"/>
                  </a:lnTo>
                  <a:lnTo>
                    <a:pt x="193477" y="61912"/>
                  </a:lnTo>
                  <a:cubicBezTo>
                    <a:pt x="193477" y="57638"/>
                    <a:pt x="196942" y="54173"/>
                    <a:pt x="201216" y="54173"/>
                  </a:cubicBezTo>
                  <a:cubicBezTo>
                    <a:pt x="205490" y="54173"/>
                    <a:pt x="208955" y="57638"/>
                    <a:pt x="208955" y="61912"/>
                  </a:cubicBezTo>
                  <a:lnTo>
                    <a:pt x="208955" y="69652"/>
                  </a:lnTo>
                  <a:lnTo>
                    <a:pt x="216694" y="69652"/>
                  </a:lnTo>
                  <a:cubicBezTo>
                    <a:pt x="220969" y="69652"/>
                    <a:pt x="224433" y="73116"/>
                    <a:pt x="224433" y="7739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7" name="TextBox 27"/>
          <p:cNvSpPr txBox="1"/>
          <p:nvPr/>
        </p:nvSpPr>
        <p:spPr>
          <a:xfrm>
            <a:off x="6686550" y="4124325"/>
            <a:ext cx="1429774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fresh 馥蕾诗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178165" y="4172902"/>
            <a:ext cx="94678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「酵」你去野</a:t>
            </a:r>
          </a:p>
        </p:txBody>
      </p:sp>
      <p:sp>
        <p:nvSpPr>
          <p:cNvPr id="29" name="Rectangle 29"/>
          <p:cNvSpPr/>
          <p:nvPr/>
        </p:nvSpPr>
        <p:spPr>
          <a:xfrm>
            <a:off x="6381750" y="442912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0" name="TextBox 30"/>
          <p:cNvSpPr txBox="1"/>
          <p:nvPr/>
        </p:nvSpPr>
        <p:spPr>
          <a:xfrm>
            <a:off x="6367462" y="4593431"/>
            <a:ext cx="200025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上海西岸梦中心新品发布会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67462" y="4822031"/>
            <a:ext cx="246852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全新品牌代言人 CORTIS 全员亮相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67462" y="5050631"/>
            <a:ext cx="301073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茶饮文化灵感 · 跨界联结新生代潮流力量</a:t>
            </a:r>
          </a:p>
        </p:txBody>
      </p:sp>
      <p:sp>
        <p:nvSpPr>
          <p:cNvPr id="33" name="Freeform 33"/>
          <p:cNvSpPr/>
          <p:nvPr/>
        </p:nvSpPr>
        <p:spPr>
          <a:xfrm>
            <a:off x="6381750" y="5524500"/>
            <a:ext cx="5334000" cy="342900"/>
          </a:xfrm>
          <a:custGeom>
            <a:avLst/>
            <a:gdLst/>
            <a:ahLst/>
            <a:cxnLst/>
            <a:rect l="l" t="t" r="r" b="b"/>
            <a:pathLst>
              <a:path w="5334000" h="342900">
                <a:moveTo>
                  <a:pt x="57150" y="0"/>
                </a:moveTo>
                <a:lnTo>
                  <a:pt x="5276850" y="0"/>
                </a:lnTo>
                <a:cubicBezTo>
                  <a:pt x="5308413" y="0"/>
                  <a:pt x="5334000" y="25587"/>
                  <a:pt x="5334000" y="57150"/>
                </a:cubicBezTo>
                <a:lnTo>
                  <a:pt x="5334000" y="285750"/>
                </a:lnTo>
                <a:cubicBezTo>
                  <a:pt x="5334000" y="317313"/>
                  <a:pt x="5308413" y="342900"/>
                  <a:pt x="5276850" y="342900"/>
                </a:cubicBezTo>
                <a:lnTo>
                  <a:pt x="57150" y="342900"/>
                </a:lnTo>
                <a:cubicBezTo>
                  <a:pt x="25587" y="342900"/>
                  <a:pt x="0" y="317313"/>
                  <a:pt x="0" y="2857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34" name="Rectangle 34"/>
          <p:cNvSpPr/>
          <p:nvPr/>
        </p:nvSpPr>
        <p:spPr>
          <a:xfrm>
            <a:off x="6381750" y="5524500"/>
            <a:ext cx="28575" cy="3429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35" name="TextBox 35"/>
          <p:cNvSpPr txBox="1"/>
          <p:nvPr/>
        </p:nvSpPr>
        <p:spPr>
          <a:xfrm>
            <a:off x="6559868" y="5638324"/>
            <a:ext cx="287274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i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融合东方哲思与年轻活力，续写自然护肤美学</a:t>
            </a:r>
          </a:p>
        </p:txBody>
      </p:sp>
      <p:sp>
        <p:nvSpPr>
          <p:cNvPr id="36" name="Rectangle 36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7" name="TextBox 37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391995" y="6530816"/>
            <a:ext cx="3342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11 / 16</a:t>
            </a:r>
          </a:p>
        </p:txBody>
      </p:sp>
    </p:spTree>
  </p:cSld>
  <p:clrMapOvr>
    <a:masterClrMapping/>
  </p:clrMapOvr>
  <p:transition 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377339" y="566738"/>
            <a:ext cx="14373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跨界新风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57433" y="886778"/>
            <a:ext cx="107713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JORYA × ARKET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490512" y="4111230"/>
            <a:ext cx="219084" cy="209920"/>
            <a:chOff x="490512" y="4111230"/>
            <a:chExt cx="219084" cy="209920"/>
          </a:xfrm>
        </p:grpSpPr>
        <p:sp>
          <p:nvSpPr>
            <p:cNvPr id="10" name="Freeform 10"/>
            <p:cNvSpPr/>
            <p:nvPr/>
          </p:nvSpPr>
          <p:spPr>
            <a:xfrm>
              <a:off x="498822" y="4119046"/>
              <a:ext cx="202505" cy="193847"/>
            </a:xfrm>
            <a:custGeom>
              <a:avLst/>
              <a:gdLst/>
              <a:ahLst/>
              <a:cxnLst/>
              <a:rect l="l" t="t" r="r" b="b"/>
              <a:pathLst>
                <a:path w="202505" h="193847">
                  <a:moveTo>
                    <a:pt x="155552" y="119586"/>
                  </a:moveTo>
                  <a:cubicBezTo>
                    <a:pt x="153391" y="121484"/>
                    <a:pt x="152447" y="124416"/>
                    <a:pt x="153095" y="127219"/>
                  </a:cubicBezTo>
                  <a:lnTo>
                    <a:pt x="166174" y="183849"/>
                  </a:lnTo>
                  <a:cubicBezTo>
                    <a:pt x="166880" y="186873"/>
                    <a:pt x="165711" y="190026"/>
                    <a:pt x="163204" y="191858"/>
                  </a:cubicBezTo>
                  <a:cubicBezTo>
                    <a:pt x="160697" y="193691"/>
                    <a:pt x="157338" y="193847"/>
                    <a:pt x="154671" y="192256"/>
                  </a:cubicBezTo>
                  <a:lnTo>
                    <a:pt x="105238" y="162267"/>
                  </a:lnTo>
                  <a:cubicBezTo>
                    <a:pt x="102790" y="160778"/>
                    <a:pt x="99715" y="160778"/>
                    <a:pt x="97267" y="162267"/>
                  </a:cubicBezTo>
                  <a:lnTo>
                    <a:pt x="47834" y="192256"/>
                  </a:lnTo>
                  <a:cubicBezTo>
                    <a:pt x="45167" y="193847"/>
                    <a:pt x="41808" y="193691"/>
                    <a:pt x="39301" y="191858"/>
                  </a:cubicBezTo>
                  <a:cubicBezTo>
                    <a:pt x="36794" y="190026"/>
                    <a:pt x="35625" y="186873"/>
                    <a:pt x="36331" y="183849"/>
                  </a:cubicBezTo>
                  <a:lnTo>
                    <a:pt x="49410" y="127219"/>
                  </a:lnTo>
                  <a:cubicBezTo>
                    <a:pt x="50058" y="124416"/>
                    <a:pt x="49114" y="121484"/>
                    <a:pt x="46953" y="119586"/>
                  </a:cubicBezTo>
                  <a:lnTo>
                    <a:pt x="3315" y="81520"/>
                  </a:lnTo>
                  <a:cubicBezTo>
                    <a:pt x="929" y="79492"/>
                    <a:pt x="0" y="76226"/>
                    <a:pt x="962" y="73246"/>
                  </a:cubicBezTo>
                  <a:cubicBezTo>
                    <a:pt x="1923" y="70266"/>
                    <a:pt x="4585" y="68159"/>
                    <a:pt x="7707" y="67908"/>
                  </a:cubicBezTo>
                  <a:lnTo>
                    <a:pt x="65227" y="62936"/>
                  </a:lnTo>
                  <a:cubicBezTo>
                    <a:pt x="68087" y="62681"/>
                    <a:pt x="70571" y="60864"/>
                    <a:pt x="71680" y="58215"/>
                  </a:cubicBezTo>
                  <a:lnTo>
                    <a:pt x="94152" y="4661"/>
                  </a:lnTo>
                  <a:cubicBezTo>
                    <a:pt x="95379" y="1831"/>
                    <a:pt x="98168" y="0"/>
                    <a:pt x="101253" y="0"/>
                  </a:cubicBezTo>
                  <a:cubicBezTo>
                    <a:pt x="104337" y="0"/>
                    <a:pt x="107126" y="1831"/>
                    <a:pt x="108353" y="4661"/>
                  </a:cubicBezTo>
                  <a:lnTo>
                    <a:pt x="130825" y="58215"/>
                  </a:lnTo>
                  <a:cubicBezTo>
                    <a:pt x="131934" y="60864"/>
                    <a:pt x="134418" y="62681"/>
                    <a:pt x="137278" y="62936"/>
                  </a:cubicBezTo>
                  <a:lnTo>
                    <a:pt x="194798" y="67908"/>
                  </a:lnTo>
                  <a:cubicBezTo>
                    <a:pt x="197920" y="68159"/>
                    <a:pt x="200582" y="70266"/>
                    <a:pt x="201544" y="73246"/>
                  </a:cubicBezTo>
                  <a:cubicBezTo>
                    <a:pt x="202505" y="76226"/>
                    <a:pt x="201576" y="79492"/>
                    <a:pt x="199190" y="81520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490512" y="4111230"/>
              <a:ext cx="219084" cy="209920"/>
            </a:xfrm>
            <a:custGeom>
              <a:avLst/>
              <a:gdLst/>
              <a:ahLst/>
              <a:cxnLst/>
              <a:rect l="l" t="t" r="r" b="b"/>
              <a:pathLst>
                <a:path w="219084" h="209920">
                  <a:moveTo>
                    <a:pt x="217136" y="78637"/>
                  </a:moveTo>
                  <a:cubicBezTo>
                    <a:pt x="215220" y="72731"/>
                    <a:pt x="209961" y="68542"/>
                    <a:pt x="203777" y="67995"/>
                  </a:cubicBezTo>
                  <a:lnTo>
                    <a:pt x="146324" y="63042"/>
                  </a:lnTo>
                  <a:lnTo>
                    <a:pt x="123803" y="9488"/>
                  </a:lnTo>
                  <a:lnTo>
                    <a:pt x="123803" y="9488"/>
                  </a:lnTo>
                  <a:cubicBezTo>
                    <a:pt x="121406" y="3742"/>
                    <a:pt x="115790" y="0"/>
                    <a:pt x="109563" y="0"/>
                  </a:cubicBezTo>
                  <a:cubicBezTo>
                    <a:pt x="103337" y="0"/>
                    <a:pt x="97721" y="3742"/>
                    <a:pt x="95323" y="9488"/>
                  </a:cubicBezTo>
                  <a:lnTo>
                    <a:pt x="72871" y="63042"/>
                  </a:lnTo>
                  <a:lnTo>
                    <a:pt x="15350" y="68024"/>
                  </a:lnTo>
                  <a:cubicBezTo>
                    <a:pt x="9140" y="68546"/>
                    <a:pt x="3849" y="72741"/>
                    <a:pt x="1924" y="78669"/>
                  </a:cubicBezTo>
                  <a:cubicBezTo>
                    <a:pt x="0" y="84596"/>
                    <a:pt x="1818" y="91099"/>
                    <a:pt x="6537" y="95169"/>
                  </a:cubicBezTo>
                  <a:lnTo>
                    <a:pt x="50176" y="133303"/>
                  </a:lnTo>
                  <a:lnTo>
                    <a:pt x="37097" y="189934"/>
                  </a:lnTo>
                  <a:cubicBezTo>
                    <a:pt x="35683" y="195993"/>
                    <a:pt x="38034" y="202309"/>
                    <a:pt x="43065" y="205969"/>
                  </a:cubicBezTo>
                  <a:cubicBezTo>
                    <a:pt x="48097" y="209628"/>
                    <a:pt x="54830" y="209920"/>
                    <a:pt x="60159" y="206708"/>
                  </a:cubicBezTo>
                  <a:lnTo>
                    <a:pt x="109496" y="176720"/>
                  </a:lnTo>
                  <a:lnTo>
                    <a:pt x="158939" y="206708"/>
                  </a:lnTo>
                  <a:cubicBezTo>
                    <a:pt x="164267" y="209920"/>
                    <a:pt x="171001" y="209628"/>
                    <a:pt x="176032" y="205969"/>
                  </a:cubicBezTo>
                  <a:cubicBezTo>
                    <a:pt x="181064" y="202309"/>
                    <a:pt x="183415" y="195993"/>
                    <a:pt x="182001" y="189934"/>
                  </a:cubicBezTo>
                  <a:lnTo>
                    <a:pt x="168932" y="133245"/>
                  </a:lnTo>
                  <a:lnTo>
                    <a:pt x="212561" y="95169"/>
                  </a:lnTo>
                  <a:cubicBezTo>
                    <a:pt x="217279" y="91085"/>
                    <a:pt x="219084" y="84566"/>
                    <a:pt x="217136" y="78637"/>
                  </a:cubicBezTo>
                  <a:close/>
                  <a:moveTo>
                    <a:pt x="202413" y="83474"/>
                  </a:moveTo>
                  <a:lnTo>
                    <a:pt x="158784" y="121550"/>
                  </a:lnTo>
                  <a:cubicBezTo>
                    <a:pt x="154457" y="125314"/>
                    <a:pt x="152565" y="131162"/>
                    <a:pt x="153870" y="136747"/>
                  </a:cubicBezTo>
                  <a:lnTo>
                    <a:pt x="166978" y="193475"/>
                  </a:lnTo>
                  <a:lnTo>
                    <a:pt x="166978" y="193475"/>
                  </a:lnTo>
                  <a:lnTo>
                    <a:pt x="117573" y="163486"/>
                  </a:lnTo>
                  <a:cubicBezTo>
                    <a:pt x="112660" y="160493"/>
                    <a:pt x="106487" y="160493"/>
                    <a:pt x="101573" y="163486"/>
                  </a:cubicBezTo>
                  <a:lnTo>
                    <a:pt x="52236" y="193475"/>
                  </a:lnTo>
                  <a:lnTo>
                    <a:pt x="52236" y="193475"/>
                  </a:lnTo>
                  <a:lnTo>
                    <a:pt x="65257" y="136786"/>
                  </a:lnTo>
                  <a:cubicBezTo>
                    <a:pt x="66561" y="131201"/>
                    <a:pt x="64670" y="125353"/>
                    <a:pt x="60343" y="121588"/>
                  </a:cubicBezTo>
                  <a:lnTo>
                    <a:pt x="16695" y="83532"/>
                  </a:lnTo>
                  <a:cubicBezTo>
                    <a:pt x="16691" y="83503"/>
                    <a:pt x="16691" y="83473"/>
                    <a:pt x="16695" y="83445"/>
                  </a:cubicBezTo>
                  <a:lnTo>
                    <a:pt x="74196" y="78472"/>
                  </a:lnTo>
                  <a:cubicBezTo>
                    <a:pt x="79917" y="77968"/>
                    <a:pt x="84889" y="74337"/>
                    <a:pt x="87110" y="69040"/>
                  </a:cubicBezTo>
                  <a:lnTo>
                    <a:pt x="109563" y="15554"/>
                  </a:lnTo>
                  <a:lnTo>
                    <a:pt x="132007" y="69040"/>
                  </a:lnTo>
                  <a:cubicBezTo>
                    <a:pt x="134228" y="74337"/>
                    <a:pt x="139200" y="77968"/>
                    <a:pt x="144921" y="78472"/>
                  </a:cubicBezTo>
                  <a:lnTo>
                    <a:pt x="202432" y="83445"/>
                  </a:lnTo>
                  <a:cubicBezTo>
                    <a:pt x="202432" y="83445"/>
                    <a:pt x="202432" y="83503"/>
                    <a:pt x="202432" y="83512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781050" y="4124325"/>
            <a:ext cx="1602296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JORYA × YVMIN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72715" y="4172902"/>
            <a:ext cx="64008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公主日记</a:t>
            </a:r>
          </a:p>
        </p:txBody>
      </p:sp>
      <p:sp>
        <p:nvSpPr>
          <p:cNvPr id="15" name="Rectangle 15"/>
          <p:cNvSpPr/>
          <p:nvPr/>
        </p:nvSpPr>
        <p:spPr>
          <a:xfrm>
            <a:off x="476250" y="442912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461962" y="4593431"/>
            <a:ext cx="18359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成都万象城联名限定快闪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962" y="4822031"/>
            <a:ext cx="18359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赵露思优雅亮相开幕现场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1962" y="5050631"/>
            <a:ext cx="317504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千金轻纱叠穿概念 · 重新定义当代公主格调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3868" y="5514499"/>
            <a:ext cx="125651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限时开放至4月28日</a:t>
            </a:r>
          </a:p>
        </p:txBody>
      </p:sp>
      <p:sp>
        <p:nvSpPr>
          <p:cNvPr id="20" name="Freeform 20"/>
          <p:cNvSpPr/>
          <p:nvPr/>
        </p:nvSpPr>
        <p:spPr>
          <a:xfrm>
            <a:off x="63817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1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4" name="Group 24"/>
          <p:cNvGrpSpPr/>
          <p:nvPr/>
        </p:nvGrpSpPr>
        <p:grpSpPr>
          <a:xfrm>
            <a:off x="6382208" y="4142057"/>
            <a:ext cx="245059" cy="170389"/>
            <a:chOff x="6382208" y="4142057"/>
            <a:chExt cx="245059" cy="170389"/>
          </a:xfrm>
        </p:grpSpPr>
        <p:sp>
          <p:nvSpPr>
            <p:cNvPr id="22" name="Freeform 22"/>
            <p:cNvSpPr/>
            <p:nvPr/>
          </p:nvSpPr>
          <p:spPr>
            <a:xfrm>
              <a:off x="6420445" y="4149923"/>
              <a:ext cx="154781" cy="131564"/>
            </a:xfrm>
            <a:custGeom>
              <a:avLst/>
              <a:gdLst/>
              <a:ahLst/>
              <a:cxnLst/>
              <a:rect l="l" t="t" r="r" b="b"/>
              <a:pathLst>
                <a:path w="154781" h="131564">
                  <a:moveTo>
                    <a:pt x="154781" y="92869"/>
                  </a:moveTo>
                  <a:lnTo>
                    <a:pt x="116086" y="131564"/>
                  </a:lnTo>
                  <a:lnTo>
                    <a:pt x="54173" y="116086"/>
                  </a:lnTo>
                  <a:lnTo>
                    <a:pt x="0" y="77391"/>
                  </a:lnTo>
                  <a:lnTo>
                    <a:pt x="30956" y="15478"/>
                  </a:lnTo>
                  <a:lnTo>
                    <a:pt x="85130" y="0"/>
                  </a:lnTo>
                  <a:lnTo>
                    <a:pt x="139303" y="15478"/>
                  </a:lnTo>
                  <a:lnTo>
                    <a:pt x="100608" y="15478"/>
                  </a:lnTo>
                  <a:lnTo>
                    <a:pt x="56437" y="58324"/>
                  </a:lnTo>
                  <a:cubicBezTo>
                    <a:pt x="54774" y="59986"/>
                    <a:pt x="53957" y="62315"/>
                    <a:pt x="54216" y="64652"/>
                  </a:cubicBezTo>
                  <a:cubicBezTo>
                    <a:pt x="54476" y="66989"/>
                    <a:pt x="55784" y="69082"/>
                    <a:pt x="57772" y="70338"/>
                  </a:cubicBezTo>
                  <a:cubicBezTo>
                    <a:pt x="74711" y="81163"/>
                    <a:pt x="97706" y="80419"/>
                    <a:pt x="116086" y="61912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3" name="Freeform 23"/>
            <p:cNvSpPr/>
            <p:nvPr/>
          </p:nvSpPr>
          <p:spPr>
            <a:xfrm>
              <a:off x="6382208" y="4142057"/>
              <a:ext cx="245059" cy="170389"/>
            </a:xfrm>
            <a:custGeom>
              <a:avLst/>
              <a:gdLst/>
              <a:ahLst/>
              <a:cxnLst/>
              <a:rect l="l" t="t" r="r" b="b"/>
              <a:pathLst>
                <a:path w="245059" h="170389">
                  <a:moveTo>
                    <a:pt x="115396" y="164524"/>
                  </a:moveTo>
                  <a:cubicBezTo>
                    <a:pt x="114535" y="167969"/>
                    <a:pt x="111440" y="170386"/>
                    <a:pt x="107889" y="170386"/>
                  </a:cubicBezTo>
                  <a:cubicBezTo>
                    <a:pt x="107237" y="170389"/>
                    <a:pt x="106587" y="170311"/>
                    <a:pt x="105954" y="170154"/>
                  </a:cubicBezTo>
                  <a:lnTo>
                    <a:pt x="74998" y="162415"/>
                  </a:lnTo>
                  <a:cubicBezTo>
                    <a:pt x="74136" y="162199"/>
                    <a:pt x="73318" y="161835"/>
                    <a:pt x="72580" y="161341"/>
                  </a:cubicBezTo>
                  <a:lnTo>
                    <a:pt x="49363" y="145863"/>
                  </a:lnTo>
                  <a:cubicBezTo>
                    <a:pt x="45807" y="143491"/>
                    <a:pt x="44848" y="138686"/>
                    <a:pt x="47220" y="135130"/>
                  </a:cubicBezTo>
                  <a:cubicBezTo>
                    <a:pt x="49592" y="131575"/>
                    <a:pt x="54397" y="130615"/>
                    <a:pt x="57953" y="132987"/>
                  </a:cubicBezTo>
                  <a:lnTo>
                    <a:pt x="80048" y="147721"/>
                  </a:lnTo>
                  <a:lnTo>
                    <a:pt x="109708" y="155140"/>
                  </a:lnTo>
                  <a:cubicBezTo>
                    <a:pt x="111709" y="155626"/>
                    <a:pt x="113435" y="156889"/>
                    <a:pt x="114503" y="158650"/>
                  </a:cubicBezTo>
                  <a:cubicBezTo>
                    <a:pt x="115570" y="160411"/>
                    <a:pt x="115892" y="162525"/>
                    <a:pt x="115396" y="164524"/>
                  </a:cubicBezTo>
                  <a:close/>
                  <a:moveTo>
                    <a:pt x="243758" y="71210"/>
                  </a:moveTo>
                  <a:cubicBezTo>
                    <a:pt x="242476" y="75106"/>
                    <a:pt x="239689" y="78328"/>
                    <a:pt x="236019" y="80159"/>
                  </a:cubicBezTo>
                  <a:lnTo>
                    <a:pt x="213111" y="91612"/>
                  </a:lnTo>
                  <a:lnTo>
                    <a:pt x="159828" y="144905"/>
                  </a:lnTo>
                  <a:cubicBezTo>
                    <a:pt x="157904" y="146827"/>
                    <a:pt x="155113" y="147598"/>
                    <a:pt x="152476" y="146937"/>
                  </a:cubicBezTo>
                  <a:lnTo>
                    <a:pt x="90563" y="131459"/>
                  </a:lnTo>
                  <a:cubicBezTo>
                    <a:pt x="89622" y="131223"/>
                    <a:pt x="88733" y="130812"/>
                    <a:pt x="87942" y="130250"/>
                  </a:cubicBezTo>
                  <a:lnTo>
                    <a:pt x="34233" y="91903"/>
                  </a:lnTo>
                  <a:lnTo>
                    <a:pt x="10745" y="80159"/>
                  </a:lnTo>
                  <a:cubicBezTo>
                    <a:pt x="3101" y="76337"/>
                    <a:pt x="0" y="67044"/>
                    <a:pt x="3818" y="59399"/>
                  </a:cubicBezTo>
                  <a:lnTo>
                    <a:pt x="27858" y="11329"/>
                  </a:lnTo>
                  <a:lnTo>
                    <a:pt x="27858" y="11329"/>
                  </a:lnTo>
                  <a:cubicBezTo>
                    <a:pt x="31679" y="3685"/>
                    <a:pt x="40972" y="585"/>
                    <a:pt x="48618" y="4403"/>
                  </a:cubicBezTo>
                  <a:lnTo>
                    <a:pt x="69958" y="15044"/>
                  </a:lnTo>
                  <a:lnTo>
                    <a:pt x="121229" y="398"/>
                  </a:lnTo>
                  <a:cubicBezTo>
                    <a:pt x="122620" y="0"/>
                    <a:pt x="124095" y="0"/>
                    <a:pt x="125486" y="398"/>
                  </a:cubicBezTo>
                  <a:lnTo>
                    <a:pt x="176757" y="15044"/>
                  </a:lnTo>
                  <a:lnTo>
                    <a:pt x="198098" y="4403"/>
                  </a:lnTo>
                  <a:cubicBezTo>
                    <a:pt x="205743" y="585"/>
                    <a:pt x="215036" y="3685"/>
                    <a:pt x="218858" y="11329"/>
                  </a:cubicBezTo>
                  <a:lnTo>
                    <a:pt x="242897" y="59399"/>
                  </a:lnTo>
                  <a:cubicBezTo>
                    <a:pt x="244749" y="63063"/>
                    <a:pt x="245059" y="67316"/>
                    <a:pt x="243758" y="71210"/>
                  </a:cubicBezTo>
                  <a:close/>
                  <a:moveTo>
                    <a:pt x="199084" y="83728"/>
                  </a:moveTo>
                  <a:lnTo>
                    <a:pt x="172762" y="31083"/>
                  </a:lnTo>
                  <a:lnTo>
                    <a:pt x="141980" y="31083"/>
                  </a:lnTo>
                  <a:lnTo>
                    <a:pt x="100150" y="71713"/>
                  </a:lnTo>
                  <a:cubicBezTo>
                    <a:pt x="112397" y="79539"/>
                    <a:pt x="131600" y="81697"/>
                    <a:pt x="148829" y="64332"/>
                  </a:cubicBezTo>
                  <a:cubicBezTo>
                    <a:pt x="151616" y="61523"/>
                    <a:pt x="156072" y="61269"/>
                    <a:pt x="159161" y="63742"/>
                  </a:cubicBezTo>
                  <a:lnTo>
                    <a:pt x="192448" y="90413"/>
                  </a:lnTo>
                  <a:close/>
                  <a:moveTo>
                    <a:pt x="17661" y="66315"/>
                  </a:moveTo>
                  <a:lnTo>
                    <a:pt x="34774" y="74877"/>
                  </a:lnTo>
                  <a:lnTo>
                    <a:pt x="58814" y="26807"/>
                  </a:lnTo>
                  <a:lnTo>
                    <a:pt x="41701" y="18246"/>
                  </a:lnTo>
                  <a:close/>
                  <a:moveTo>
                    <a:pt x="181410" y="101373"/>
                  </a:moveTo>
                  <a:lnTo>
                    <a:pt x="154604" y="79907"/>
                  </a:lnTo>
                  <a:cubicBezTo>
                    <a:pt x="135702" y="95385"/>
                    <a:pt x="111701" y="97426"/>
                    <a:pt x="91811" y="84744"/>
                  </a:cubicBezTo>
                  <a:cubicBezTo>
                    <a:pt x="87848" y="82223"/>
                    <a:pt x="85244" y="78039"/>
                    <a:pt x="84733" y="73370"/>
                  </a:cubicBezTo>
                  <a:cubicBezTo>
                    <a:pt x="84221" y="68701"/>
                    <a:pt x="85857" y="64053"/>
                    <a:pt x="89180" y="60734"/>
                  </a:cubicBezTo>
                  <a:cubicBezTo>
                    <a:pt x="89203" y="60705"/>
                    <a:pt x="89229" y="60679"/>
                    <a:pt x="89257" y="60656"/>
                  </a:cubicBezTo>
                  <a:lnTo>
                    <a:pt x="132654" y="18565"/>
                  </a:lnTo>
                  <a:lnTo>
                    <a:pt x="123367" y="15915"/>
                  </a:lnTo>
                  <a:lnTo>
                    <a:pt x="74592" y="29855"/>
                  </a:lnTo>
                  <a:lnTo>
                    <a:pt x="48115" y="82800"/>
                  </a:lnTo>
                  <a:lnTo>
                    <a:pt x="95710" y="116803"/>
                  </a:lnTo>
                  <a:lnTo>
                    <a:pt x="151954" y="130859"/>
                  </a:lnTo>
                  <a:close/>
                  <a:moveTo>
                    <a:pt x="229044" y="66315"/>
                  </a:moveTo>
                  <a:lnTo>
                    <a:pt x="205034" y="18246"/>
                  </a:lnTo>
                  <a:lnTo>
                    <a:pt x="187921" y="26807"/>
                  </a:lnTo>
                  <a:lnTo>
                    <a:pt x="211960" y="74877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6686550" y="4124325"/>
            <a:ext cx="2154364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ARKET × Laila Gohar</a:t>
            </a:r>
          </a:p>
        </p:txBody>
      </p:sp>
      <p:sp>
        <p:nvSpPr>
          <p:cNvPr id="26" name="Rectangle 26"/>
          <p:cNvSpPr/>
          <p:nvPr/>
        </p:nvSpPr>
        <p:spPr>
          <a:xfrm>
            <a:off x="6381750" y="442912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7" name="TextBox 27"/>
          <p:cNvSpPr txBox="1"/>
          <p:nvPr/>
        </p:nvSpPr>
        <p:spPr>
          <a:xfrm>
            <a:off x="6367462" y="4593431"/>
            <a:ext cx="18359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米兰设计周公共艺术装置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67462" y="4822031"/>
            <a:ext cx="200025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十八世纪旋转木马极简改造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67462" y="5050631"/>
            <a:ext cx="287107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巨型蔬果雕塑 · 戏剧化表达 · 日常之美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69368" y="5514499"/>
            <a:ext cx="243130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27款联名单品 · 4月23日登陆中国内地</a:t>
            </a:r>
          </a:p>
        </p:txBody>
      </p:sp>
      <p:sp>
        <p:nvSpPr>
          <p:cNvPr id="31" name="Rectangle 31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2" name="TextBox 32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61872" y="6530816"/>
            <a:ext cx="36435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12 / 16</a:t>
            </a:r>
          </a:p>
        </p:txBody>
      </p:sp>
    </p:spTree>
  </p:cSld>
  <p:clrMapOvr>
    <a:masterClrMapping/>
  </p:clrMapOvr>
  <p:transition 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377339" y="566738"/>
            <a:ext cx="14373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潮流共振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66063" y="886778"/>
            <a:ext cx="165987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STEVE MADDEN × CROCS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507193" y="4126693"/>
            <a:ext cx="208965" cy="208965"/>
            <a:chOff x="507193" y="4126693"/>
            <a:chExt cx="208965" cy="208965"/>
          </a:xfrm>
        </p:grpSpPr>
        <p:sp>
          <p:nvSpPr>
            <p:cNvPr id="10" name="Freeform 10"/>
            <p:cNvSpPr/>
            <p:nvPr/>
          </p:nvSpPr>
          <p:spPr>
            <a:xfrm>
              <a:off x="514945" y="4134445"/>
              <a:ext cx="193492" cy="194233"/>
            </a:xfrm>
            <a:custGeom>
              <a:avLst/>
              <a:gdLst/>
              <a:ahLst/>
              <a:cxnLst/>
              <a:rect l="l" t="t" r="r" b="b"/>
              <a:pathLst>
                <a:path w="193492" h="194233">
                  <a:moveTo>
                    <a:pt x="191213" y="109314"/>
                  </a:moveTo>
                  <a:lnTo>
                    <a:pt x="109314" y="191213"/>
                  </a:lnTo>
                  <a:cubicBezTo>
                    <a:pt x="106292" y="194233"/>
                    <a:pt x="101395" y="194233"/>
                    <a:pt x="98373" y="191213"/>
                  </a:cubicBezTo>
                  <a:lnTo>
                    <a:pt x="2264" y="95132"/>
                  </a:lnTo>
                  <a:cubicBezTo>
                    <a:pt x="815" y="93682"/>
                    <a:pt x="1" y="91717"/>
                    <a:pt x="0" y="89667"/>
                  </a:cubicBezTo>
                  <a:lnTo>
                    <a:pt x="0" y="0"/>
                  </a:lnTo>
                  <a:lnTo>
                    <a:pt x="89667" y="0"/>
                  </a:lnTo>
                  <a:cubicBezTo>
                    <a:pt x="91717" y="1"/>
                    <a:pt x="93682" y="815"/>
                    <a:pt x="95132" y="2264"/>
                  </a:cubicBezTo>
                  <a:lnTo>
                    <a:pt x="191213" y="98344"/>
                  </a:lnTo>
                  <a:cubicBezTo>
                    <a:pt x="192672" y="99797"/>
                    <a:pt x="193492" y="101770"/>
                    <a:pt x="193492" y="103829"/>
                  </a:cubicBezTo>
                  <a:cubicBezTo>
                    <a:pt x="193492" y="105888"/>
                    <a:pt x="192672" y="107862"/>
                    <a:pt x="191213" y="109314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507193" y="4126693"/>
              <a:ext cx="208965" cy="208965"/>
            </a:xfrm>
            <a:custGeom>
              <a:avLst/>
              <a:gdLst/>
              <a:ahLst/>
              <a:cxnLst/>
              <a:rect l="l" t="t" r="r" b="b"/>
              <a:pathLst>
                <a:path w="208965" h="208965">
                  <a:moveTo>
                    <a:pt x="204431" y="100621"/>
                  </a:moveTo>
                  <a:lnTo>
                    <a:pt x="108360" y="4550"/>
                  </a:lnTo>
                  <a:cubicBezTo>
                    <a:pt x="105467" y="1634"/>
                    <a:pt x="101526" y="0"/>
                    <a:pt x="97419" y="13"/>
                  </a:cubicBezTo>
                  <a:lnTo>
                    <a:pt x="7752" y="13"/>
                  </a:lnTo>
                  <a:cubicBezTo>
                    <a:pt x="3478" y="13"/>
                    <a:pt x="13" y="3478"/>
                    <a:pt x="13" y="7752"/>
                  </a:cubicBezTo>
                  <a:lnTo>
                    <a:pt x="13" y="97419"/>
                  </a:lnTo>
                  <a:cubicBezTo>
                    <a:pt x="0" y="101526"/>
                    <a:pt x="1634" y="105467"/>
                    <a:pt x="4550" y="108360"/>
                  </a:cubicBezTo>
                  <a:lnTo>
                    <a:pt x="100621" y="204431"/>
                  </a:lnTo>
                  <a:cubicBezTo>
                    <a:pt x="103524" y="207334"/>
                    <a:pt x="107461" y="208965"/>
                    <a:pt x="111567" y="208965"/>
                  </a:cubicBezTo>
                  <a:cubicBezTo>
                    <a:pt x="115673" y="208965"/>
                    <a:pt x="119610" y="207334"/>
                    <a:pt x="122513" y="204431"/>
                  </a:cubicBezTo>
                  <a:lnTo>
                    <a:pt x="204431" y="122513"/>
                  </a:lnTo>
                  <a:cubicBezTo>
                    <a:pt x="207334" y="119610"/>
                    <a:pt x="208965" y="115673"/>
                    <a:pt x="208965" y="111567"/>
                  </a:cubicBezTo>
                  <a:cubicBezTo>
                    <a:pt x="208965" y="107461"/>
                    <a:pt x="207334" y="103524"/>
                    <a:pt x="204431" y="100621"/>
                  </a:cubicBezTo>
                  <a:close/>
                  <a:moveTo>
                    <a:pt x="111562" y="193490"/>
                  </a:moveTo>
                  <a:lnTo>
                    <a:pt x="15491" y="97419"/>
                  </a:lnTo>
                  <a:lnTo>
                    <a:pt x="15491" y="15491"/>
                  </a:lnTo>
                  <a:lnTo>
                    <a:pt x="97419" y="15491"/>
                  </a:lnTo>
                  <a:lnTo>
                    <a:pt x="193490" y="111562"/>
                  </a:lnTo>
                  <a:close/>
                  <a:moveTo>
                    <a:pt x="61926" y="50317"/>
                  </a:moveTo>
                  <a:cubicBezTo>
                    <a:pt x="61926" y="56728"/>
                    <a:pt x="56728" y="61926"/>
                    <a:pt x="50317" y="61926"/>
                  </a:cubicBezTo>
                  <a:cubicBezTo>
                    <a:pt x="43906" y="61926"/>
                    <a:pt x="38708" y="56728"/>
                    <a:pt x="38708" y="50317"/>
                  </a:cubicBezTo>
                  <a:cubicBezTo>
                    <a:pt x="38708" y="43906"/>
                    <a:pt x="43906" y="38708"/>
                    <a:pt x="50317" y="38708"/>
                  </a:cubicBezTo>
                  <a:cubicBezTo>
                    <a:pt x="56728" y="38708"/>
                    <a:pt x="61926" y="43906"/>
                    <a:pt x="61926" y="50317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781050" y="4124325"/>
            <a:ext cx="1544788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Steve Madden</a:t>
            </a:r>
          </a:p>
        </p:txBody>
      </p:sp>
      <p:sp>
        <p:nvSpPr>
          <p:cNvPr id="14" name="Rectangle 14"/>
          <p:cNvSpPr/>
          <p:nvPr/>
        </p:nvSpPr>
        <p:spPr>
          <a:xfrm>
            <a:off x="476250" y="442912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5" name="TextBox 15"/>
          <p:cNvSpPr txBox="1"/>
          <p:nvPr/>
        </p:nvSpPr>
        <p:spPr>
          <a:xfrm>
            <a:off x="461962" y="4593431"/>
            <a:ext cx="295322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刘柏辛 Lexie Liu 成为中国区品牌代言人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962" y="4822031"/>
            <a:ext cx="18359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「不赶潮流，踩点登场」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962" y="5050631"/>
            <a:ext cx="268212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SugarCool 甜酷调性 · 先锋自我态度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3868" y="5514499"/>
            <a:ext cx="1477232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2026春夏系列同步上新</a:t>
            </a:r>
          </a:p>
        </p:txBody>
      </p:sp>
      <p:sp>
        <p:nvSpPr>
          <p:cNvPr id="19" name="Freeform 19"/>
          <p:cNvSpPr/>
          <p:nvPr/>
        </p:nvSpPr>
        <p:spPr>
          <a:xfrm>
            <a:off x="63817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0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5334000" cy="2762250"/>
          </a:xfrm>
          <a:custGeom>
            <a:avLst/>
            <a:gdLst/>
            <a:ahLst/>
            <a:cxnLst/>
            <a:rect l="l" t="t" r="r" b="b"/>
            <a:pathLst>
              <a:path w="5334000" h="2762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667000"/>
                </a:lnTo>
                <a:cubicBezTo>
                  <a:pt x="5334000" y="2719605"/>
                  <a:pt x="5291355" y="2762250"/>
                  <a:pt x="5238750" y="2762250"/>
                </a:cubicBezTo>
                <a:lnTo>
                  <a:pt x="95250" y="2762250"/>
                </a:lnTo>
                <a:cubicBezTo>
                  <a:pt x="42645" y="2762250"/>
                  <a:pt x="0" y="2719605"/>
                  <a:pt x="0" y="2667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3" name="Group 23"/>
          <p:cNvGrpSpPr/>
          <p:nvPr/>
        </p:nvGrpSpPr>
        <p:grpSpPr>
          <a:xfrm>
            <a:off x="6382208" y="4142057"/>
            <a:ext cx="245059" cy="170389"/>
            <a:chOff x="6382208" y="4142057"/>
            <a:chExt cx="245059" cy="170389"/>
          </a:xfrm>
        </p:grpSpPr>
        <p:sp>
          <p:nvSpPr>
            <p:cNvPr id="21" name="Freeform 21"/>
            <p:cNvSpPr/>
            <p:nvPr/>
          </p:nvSpPr>
          <p:spPr>
            <a:xfrm>
              <a:off x="6420445" y="4149923"/>
              <a:ext cx="154781" cy="131564"/>
            </a:xfrm>
            <a:custGeom>
              <a:avLst/>
              <a:gdLst/>
              <a:ahLst/>
              <a:cxnLst/>
              <a:rect l="l" t="t" r="r" b="b"/>
              <a:pathLst>
                <a:path w="154781" h="131564">
                  <a:moveTo>
                    <a:pt x="154781" y="92869"/>
                  </a:moveTo>
                  <a:lnTo>
                    <a:pt x="116086" y="131564"/>
                  </a:lnTo>
                  <a:lnTo>
                    <a:pt x="54173" y="116086"/>
                  </a:lnTo>
                  <a:lnTo>
                    <a:pt x="0" y="77391"/>
                  </a:lnTo>
                  <a:lnTo>
                    <a:pt x="30956" y="15478"/>
                  </a:lnTo>
                  <a:lnTo>
                    <a:pt x="85130" y="0"/>
                  </a:lnTo>
                  <a:lnTo>
                    <a:pt x="139303" y="15478"/>
                  </a:lnTo>
                  <a:lnTo>
                    <a:pt x="100608" y="15478"/>
                  </a:lnTo>
                  <a:lnTo>
                    <a:pt x="56437" y="58324"/>
                  </a:lnTo>
                  <a:cubicBezTo>
                    <a:pt x="54774" y="59986"/>
                    <a:pt x="53957" y="62315"/>
                    <a:pt x="54216" y="64652"/>
                  </a:cubicBezTo>
                  <a:cubicBezTo>
                    <a:pt x="54476" y="66989"/>
                    <a:pt x="55784" y="69082"/>
                    <a:pt x="57772" y="70338"/>
                  </a:cubicBezTo>
                  <a:cubicBezTo>
                    <a:pt x="74711" y="81163"/>
                    <a:pt x="97706" y="80419"/>
                    <a:pt x="116086" y="61912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2" name="Freeform 22"/>
            <p:cNvSpPr/>
            <p:nvPr/>
          </p:nvSpPr>
          <p:spPr>
            <a:xfrm>
              <a:off x="6382208" y="4142057"/>
              <a:ext cx="245059" cy="170389"/>
            </a:xfrm>
            <a:custGeom>
              <a:avLst/>
              <a:gdLst/>
              <a:ahLst/>
              <a:cxnLst/>
              <a:rect l="l" t="t" r="r" b="b"/>
              <a:pathLst>
                <a:path w="245059" h="170389">
                  <a:moveTo>
                    <a:pt x="115396" y="164524"/>
                  </a:moveTo>
                  <a:cubicBezTo>
                    <a:pt x="114535" y="167969"/>
                    <a:pt x="111440" y="170386"/>
                    <a:pt x="107889" y="170386"/>
                  </a:cubicBezTo>
                  <a:cubicBezTo>
                    <a:pt x="107237" y="170389"/>
                    <a:pt x="106587" y="170311"/>
                    <a:pt x="105954" y="170154"/>
                  </a:cubicBezTo>
                  <a:lnTo>
                    <a:pt x="74998" y="162415"/>
                  </a:lnTo>
                  <a:cubicBezTo>
                    <a:pt x="74136" y="162199"/>
                    <a:pt x="73318" y="161835"/>
                    <a:pt x="72580" y="161341"/>
                  </a:cubicBezTo>
                  <a:lnTo>
                    <a:pt x="49363" y="145863"/>
                  </a:lnTo>
                  <a:cubicBezTo>
                    <a:pt x="45807" y="143491"/>
                    <a:pt x="44848" y="138686"/>
                    <a:pt x="47220" y="135130"/>
                  </a:cubicBezTo>
                  <a:cubicBezTo>
                    <a:pt x="49592" y="131575"/>
                    <a:pt x="54397" y="130615"/>
                    <a:pt x="57953" y="132987"/>
                  </a:cubicBezTo>
                  <a:lnTo>
                    <a:pt x="80048" y="147721"/>
                  </a:lnTo>
                  <a:lnTo>
                    <a:pt x="109708" y="155140"/>
                  </a:lnTo>
                  <a:cubicBezTo>
                    <a:pt x="111709" y="155626"/>
                    <a:pt x="113435" y="156889"/>
                    <a:pt x="114503" y="158650"/>
                  </a:cubicBezTo>
                  <a:cubicBezTo>
                    <a:pt x="115570" y="160411"/>
                    <a:pt x="115892" y="162525"/>
                    <a:pt x="115396" y="164524"/>
                  </a:cubicBezTo>
                  <a:close/>
                  <a:moveTo>
                    <a:pt x="243758" y="71210"/>
                  </a:moveTo>
                  <a:cubicBezTo>
                    <a:pt x="242476" y="75106"/>
                    <a:pt x="239689" y="78328"/>
                    <a:pt x="236019" y="80159"/>
                  </a:cubicBezTo>
                  <a:lnTo>
                    <a:pt x="213111" y="91612"/>
                  </a:lnTo>
                  <a:lnTo>
                    <a:pt x="159828" y="144905"/>
                  </a:lnTo>
                  <a:cubicBezTo>
                    <a:pt x="157904" y="146827"/>
                    <a:pt x="155113" y="147598"/>
                    <a:pt x="152476" y="146937"/>
                  </a:cubicBezTo>
                  <a:lnTo>
                    <a:pt x="90563" y="131459"/>
                  </a:lnTo>
                  <a:cubicBezTo>
                    <a:pt x="89622" y="131223"/>
                    <a:pt x="88733" y="130812"/>
                    <a:pt x="87942" y="130250"/>
                  </a:cubicBezTo>
                  <a:lnTo>
                    <a:pt x="34233" y="91903"/>
                  </a:lnTo>
                  <a:lnTo>
                    <a:pt x="10745" y="80159"/>
                  </a:lnTo>
                  <a:cubicBezTo>
                    <a:pt x="3101" y="76337"/>
                    <a:pt x="0" y="67044"/>
                    <a:pt x="3818" y="59399"/>
                  </a:cubicBezTo>
                  <a:lnTo>
                    <a:pt x="27858" y="11329"/>
                  </a:lnTo>
                  <a:lnTo>
                    <a:pt x="27858" y="11329"/>
                  </a:lnTo>
                  <a:cubicBezTo>
                    <a:pt x="31679" y="3685"/>
                    <a:pt x="40972" y="585"/>
                    <a:pt x="48618" y="4403"/>
                  </a:cubicBezTo>
                  <a:lnTo>
                    <a:pt x="69958" y="15044"/>
                  </a:lnTo>
                  <a:lnTo>
                    <a:pt x="121229" y="398"/>
                  </a:lnTo>
                  <a:cubicBezTo>
                    <a:pt x="122620" y="0"/>
                    <a:pt x="124095" y="0"/>
                    <a:pt x="125486" y="398"/>
                  </a:cubicBezTo>
                  <a:lnTo>
                    <a:pt x="176757" y="15044"/>
                  </a:lnTo>
                  <a:lnTo>
                    <a:pt x="198098" y="4403"/>
                  </a:lnTo>
                  <a:cubicBezTo>
                    <a:pt x="205743" y="585"/>
                    <a:pt x="215036" y="3685"/>
                    <a:pt x="218858" y="11329"/>
                  </a:cubicBezTo>
                  <a:lnTo>
                    <a:pt x="242897" y="59399"/>
                  </a:lnTo>
                  <a:cubicBezTo>
                    <a:pt x="244749" y="63063"/>
                    <a:pt x="245059" y="67316"/>
                    <a:pt x="243758" y="71210"/>
                  </a:cubicBezTo>
                  <a:close/>
                  <a:moveTo>
                    <a:pt x="199084" y="83728"/>
                  </a:moveTo>
                  <a:lnTo>
                    <a:pt x="172762" y="31083"/>
                  </a:lnTo>
                  <a:lnTo>
                    <a:pt x="141980" y="31083"/>
                  </a:lnTo>
                  <a:lnTo>
                    <a:pt x="100150" y="71713"/>
                  </a:lnTo>
                  <a:cubicBezTo>
                    <a:pt x="112397" y="79539"/>
                    <a:pt x="131600" y="81697"/>
                    <a:pt x="148829" y="64332"/>
                  </a:cubicBezTo>
                  <a:cubicBezTo>
                    <a:pt x="151616" y="61523"/>
                    <a:pt x="156072" y="61269"/>
                    <a:pt x="159161" y="63742"/>
                  </a:cubicBezTo>
                  <a:lnTo>
                    <a:pt x="192448" y="90413"/>
                  </a:lnTo>
                  <a:close/>
                  <a:moveTo>
                    <a:pt x="17661" y="66315"/>
                  </a:moveTo>
                  <a:lnTo>
                    <a:pt x="34774" y="74877"/>
                  </a:lnTo>
                  <a:lnTo>
                    <a:pt x="58814" y="26807"/>
                  </a:lnTo>
                  <a:lnTo>
                    <a:pt x="41701" y="18246"/>
                  </a:lnTo>
                  <a:close/>
                  <a:moveTo>
                    <a:pt x="181410" y="101373"/>
                  </a:moveTo>
                  <a:lnTo>
                    <a:pt x="154604" y="79907"/>
                  </a:lnTo>
                  <a:cubicBezTo>
                    <a:pt x="135702" y="95385"/>
                    <a:pt x="111701" y="97426"/>
                    <a:pt x="91811" y="84744"/>
                  </a:cubicBezTo>
                  <a:cubicBezTo>
                    <a:pt x="87848" y="82223"/>
                    <a:pt x="85244" y="78039"/>
                    <a:pt x="84733" y="73370"/>
                  </a:cubicBezTo>
                  <a:cubicBezTo>
                    <a:pt x="84221" y="68701"/>
                    <a:pt x="85857" y="64053"/>
                    <a:pt x="89180" y="60734"/>
                  </a:cubicBezTo>
                  <a:cubicBezTo>
                    <a:pt x="89203" y="60705"/>
                    <a:pt x="89229" y="60679"/>
                    <a:pt x="89257" y="60656"/>
                  </a:cubicBezTo>
                  <a:lnTo>
                    <a:pt x="132654" y="18565"/>
                  </a:lnTo>
                  <a:lnTo>
                    <a:pt x="123367" y="15915"/>
                  </a:lnTo>
                  <a:lnTo>
                    <a:pt x="74592" y="29855"/>
                  </a:lnTo>
                  <a:lnTo>
                    <a:pt x="48115" y="82800"/>
                  </a:lnTo>
                  <a:lnTo>
                    <a:pt x="95710" y="116803"/>
                  </a:lnTo>
                  <a:lnTo>
                    <a:pt x="151954" y="130859"/>
                  </a:lnTo>
                  <a:close/>
                  <a:moveTo>
                    <a:pt x="229044" y="66315"/>
                  </a:moveTo>
                  <a:lnTo>
                    <a:pt x="205034" y="18246"/>
                  </a:lnTo>
                  <a:lnTo>
                    <a:pt x="187921" y="26807"/>
                  </a:lnTo>
                  <a:lnTo>
                    <a:pt x="211960" y="74877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4" name="TextBox 24"/>
          <p:cNvSpPr txBox="1"/>
          <p:nvPr/>
        </p:nvSpPr>
        <p:spPr>
          <a:xfrm>
            <a:off x="6686550" y="4124325"/>
            <a:ext cx="1659803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Crocs × MOLLY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11540" y="4172902"/>
            <a:ext cx="120748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泡泡玛特 20 周年</a:t>
            </a:r>
          </a:p>
        </p:txBody>
      </p:sp>
      <p:sp>
        <p:nvSpPr>
          <p:cNvPr id="26" name="Rectangle 26"/>
          <p:cNvSpPr/>
          <p:nvPr/>
        </p:nvSpPr>
        <p:spPr>
          <a:xfrm>
            <a:off x="6381750" y="442912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7" name="TextBox 27"/>
          <p:cNvSpPr txBox="1"/>
          <p:nvPr/>
        </p:nvSpPr>
        <p:spPr>
          <a:xfrm>
            <a:off x="6367462" y="4593431"/>
            <a:ext cx="1178719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三款联名洞洞鞋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67462" y="4822031"/>
            <a:ext cx="310931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小画家 MOLLY · 大耳喵泡芙 · 炫光小鲸鱼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67462" y="5050631"/>
            <a:ext cx="200025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易梦玲亮相武汉沉浸式活动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69368" y="5514499"/>
            <a:ext cx="125651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4月23日起正式发售</a:t>
            </a:r>
          </a:p>
        </p:txBody>
      </p:sp>
      <p:sp>
        <p:nvSpPr>
          <p:cNvPr id="31" name="Rectangle 31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2" name="TextBox 32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61872" y="6530816"/>
            <a:ext cx="36435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13 / 16</a:t>
            </a:r>
          </a:p>
        </p:txBody>
      </p:sp>
    </p:spTree>
  </p:cSld>
  <p:clrMapOvr>
    <a:masterClrMapping/>
  </p:clrMapOvr>
  <p:transition 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032296" y="566738"/>
            <a:ext cx="2127409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本周亮点一览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07914" y="886778"/>
            <a:ext cx="13761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WEEKLY HIGHLIGHTS</a:t>
            </a:r>
          </a:p>
        </p:txBody>
      </p:sp>
      <p:sp>
        <p:nvSpPr>
          <p:cNvPr id="7" name="Freeform 7"/>
          <p:cNvSpPr/>
          <p:nvPr/>
        </p:nvSpPr>
        <p:spPr>
          <a:xfrm>
            <a:off x="476250" y="1238250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114300" y="0"/>
                </a:moveTo>
                <a:lnTo>
                  <a:pt x="3467100" y="0"/>
                </a:lnTo>
                <a:cubicBezTo>
                  <a:pt x="3530226" y="0"/>
                  <a:pt x="3581400" y="51174"/>
                  <a:pt x="3581400" y="114300"/>
                </a:cubicBezTo>
                <a:lnTo>
                  <a:pt x="3581400" y="2171700"/>
                </a:lnTo>
                <a:cubicBezTo>
                  <a:pt x="3581400" y="2234826"/>
                  <a:pt x="3530226" y="2286000"/>
                  <a:pt x="3467100" y="2286000"/>
                </a:cubicBezTo>
                <a:lnTo>
                  <a:pt x="114300" y="2286000"/>
                </a:lnTo>
                <a:cubicBezTo>
                  <a:pt x="51174" y="2286000"/>
                  <a:pt x="0" y="2234826"/>
                  <a:pt x="0" y="2171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grpSp>
        <p:nvGrpSpPr>
          <p:cNvPr id="10" name="Group 10"/>
          <p:cNvGrpSpPr/>
          <p:nvPr/>
        </p:nvGrpSpPr>
        <p:grpSpPr>
          <a:xfrm>
            <a:off x="738187" y="1490425"/>
            <a:ext cx="200026" cy="209787"/>
            <a:chOff x="738187" y="1490425"/>
            <a:chExt cx="200026" cy="209787"/>
          </a:xfrm>
        </p:grpSpPr>
        <p:sp>
          <p:nvSpPr>
            <p:cNvPr id="8" name="Freeform 8"/>
            <p:cNvSpPr/>
            <p:nvPr/>
          </p:nvSpPr>
          <p:spPr>
            <a:xfrm>
              <a:off x="746522" y="1499460"/>
              <a:ext cx="183359" cy="192418"/>
            </a:xfrm>
            <a:custGeom>
              <a:avLst/>
              <a:gdLst/>
              <a:ahLst/>
              <a:cxnLst/>
              <a:rect l="l" t="t" r="r" b="b"/>
              <a:pathLst>
                <a:path w="183359" h="192418">
                  <a:moveTo>
                    <a:pt x="183356" y="87759"/>
                  </a:moveTo>
                  <a:lnTo>
                    <a:pt x="183356" y="184084"/>
                  </a:lnTo>
                  <a:cubicBezTo>
                    <a:pt x="183356" y="188687"/>
                    <a:pt x="179625" y="192418"/>
                    <a:pt x="175022" y="192418"/>
                  </a:cubicBezTo>
                  <a:lnTo>
                    <a:pt x="125016" y="192418"/>
                  </a:lnTo>
                  <a:cubicBezTo>
                    <a:pt x="120413" y="192418"/>
                    <a:pt x="116681" y="188687"/>
                    <a:pt x="116681" y="184084"/>
                  </a:cubicBezTo>
                  <a:lnTo>
                    <a:pt x="116681" y="134078"/>
                  </a:lnTo>
                  <a:cubicBezTo>
                    <a:pt x="116681" y="129475"/>
                    <a:pt x="112950" y="125743"/>
                    <a:pt x="108347" y="125743"/>
                  </a:cubicBezTo>
                  <a:lnTo>
                    <a:pt x="75009" y="125743"/>
                  </a:lnTo>
                  <a:cubicBezTo>
                    <a:pt x="70406" y="125743"/>
                    <a:pt x="66675" y="129475"/>
                    <a:pt x="66675" y="134078"/>
                  </a:cubicBezTo>
                  <a:lnTo>
                    <a:pt x="66675" y="184084"/>
                  </a:lnTo>
                  <a:cubicBezTo>
                    <a:pt x="66675" y="188687"/>
                    <a:pt x="62944" y="192418"/>
                    <a:pt x="58341" y="192418"/>
                  </a:cubicBezTo>
                  <a:lnTo>
                    <a:pt x="8334" y="192418"/>
                  </a:lnTo>
                  <a:cubicBezTo>
                    <a:pt x="3731" y="192418"/>
                    <a:pt x="0" y="188687"/>
                    <a:pt x="0" y="184084"/>
                  </a:cubicBezTo>
                  <a:lnTo>
                    <a:pt x="0" y="87759"/>
                  </a:lnTo>
                  <a:cubicBezTo>
                    <a:pt x="0" y="85411"/>
                    <a:pt x="991" y="83171"/>
                    <a:pt x="2730" y="81592"/>
                  </a:cubicBezTo>
                  <a:lnTo>
                    <a:pt x="86073" y="2894"/>
                  </a:lnTo>
                  <a:cubicBezTo>
                    <a:pt x="89253" y="0"/>
                    <a:pt x="94113" y="0"/>
                    <a:pt x="97293" y="2894"/>
                  </a:cubicBezTo>
                  <a:lnTo>
                    <a:pt x="180637" y="81592"/>
                  </a:lnTo>
                  <a:cubicBezTo>
                    <a:pt x="182371" y="83173"/>
                    <a:pt x="183359" y="85412"/>
                    <a:pt x="183356" y="87759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738187" y="1490425"/>
              <a:ext cx="200026" cy="209787"/>
            </a:xfrm>
            <a:custGeom>
              <a:avLst/>
              <a:gdLst/>
              <a:ahLst/>
              <a:cxnLst/>
              <a:rect l="l" t="t" r="r" b="b"/>
              <a:pathLst>
                <a:path w="200026" h="209787">
                  <a:moveTo>
                    <a:pt x="194640" y="84532"/>
                  </a:moveTo>
                  <a:lnTo>
                    <a:pt x="111296" y="5897"/>
                  </a:lnTo>
                  <a:cubicBezTo>
                    <a:pt x="111255" y="5862"/>
                    <a:pt x="111217" y="5823"/>
                    <a:pt x="111181" y="5783"/>
                  </a:cubicBezTo>
                  <a:cubicBezTo>
                    <a:pt x="104823" y="0"/>
                    <a:pt x="95110" y="0"/>
                    <a:pt x="88751" y="5783"/>
                  </a:cubicBezTo>
                  <a:lnTo>
                    <a:pt x="88637" y="5897"/>
                  </a:lnTo>
                  <a:lnTo>
                    <a:pt x="5387" y="84532"/>
                  </a:lnTo>
                  <a:cubicBezTo>
                    <a:pt x="1954" y="87689"/>
                    <a:pt x="0" y="92140"/>
                    <a:pt x="1" y="96804"/>
                  </a:cubicBezTo>
                  <a:lnTo>
                    <a:pt x="1" y="193119"/>
                  </a:lnTo>
                  <a:cubicBezTo>
                    <a:pt x="1" y="202324"/>
                    <a:pt x="7464" y="209787"/>
                    <a:pt x="16669" y="209787"/>
                  </a:cubicBezTo>
                  <a:lnTo>
                    <a:pt x="66676" y="209787"/>
                  </a:lnTo>
                  <a:cubicBezTo>
                    <a:pt x="75882" y="209787"/>
                    <a:pt x="83344" y="202324"/>
                    <a:pt x="83344" y="193119"/>
                  </a:cubicBezTo>
                  <a:lnTo>
                    <a:pt x="83344" y="143112"/>
                  </a:lnTo>
                  <a:lnTo>
                    <a:pt x="116682" y="143112"/>
                  </a:lnTo>
                  <a:lnTo>
                    <a:pt x="116682" y="193119"/>
                  </a:lnTo>
                  <a:cubicBezTo>
                    <a:pt x="116682" y="202324"/>
                    <a:pt x="124145" y="209787"/>
                    <a:pt x="133351" y="209787"/>
                  </a:cubicBezTo>
                  <a:lnTo>
                    <a:pt x="183357" y="209787"/>
                  </a:lnTo>
                  <a:cubicBezTo>
                    <a:pt x="192563" y="209787"/>
                    <a:pt x="200026" y="202324"/>
                    <a:pt x="200026" y="193119"/>
                  </a:cubicBezTo>
                  <a:lnTo>
                    <a:pt x="200026" y="96804"/>
                  </a:lnTo>
                  <a:cubicBezTo>
                    <a:pt x="200026" y="92140"/>
                    <a:pt x="198073" y="87689"/>
                    <a:pt x="194640" y="84532"/>
                  </a:cubicBezTo>
                  <a:close/>
                  <a:moveTo>
                    <a:pt x="183357" y="193119"/>
                  </a:moveTo>
                  <a:lnTo>
                    <a:pt x="133351" y="193119"/>
                  </a:lnTo>
                  <a:lnTo>
                    <a:pt x="133351" y="143112"/>
                  </a:lnTo>
                  <a:cubicBezTo>
                    <a:pt x="133351" y="133906"/>
                    <a:pt x="125888" y="126444"/>
                    <a:pt x="116682" y="126444"/>
                  </a:cubicBezTo>
                  <a:lnTo>
                    <a:pt x="83344" y="126444"/>
                  </a:lnTo>
                  <a:cubicBezTo>
                    <a:pt x="74139" y="126444"/>
                    <a:pt x="66676" y="133906"/>
                    <a:pt x="66676" y="143112"/>
                  </a:cubicBezTo>
                  <a:lnTo>
                    <a:pt x="66676" y="193119"/>
                  </a:lnTo>
                  <a:lnTo>
                    <a:pt x="16669" y="193119"/>
                  </a:lnTo>
                  <a:lnTo>
                    <a:pt x="16669" y="96804"/>
                  </a:lnTo>
                  <a:lnTo>
                    <a:pt x="16784" y="96700"/>
                  </a:lnTo>
                  <a:lnTo>
                    <a:pt x="100013" y="18097"/>
                  </a:lnTo>
                  <a:lnTo>
                    <a:pt x="183253" y="96679"/>
                  </a:lnTo>
                  <a:lnTo>
                    <a:pt x="183367" y="96784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685800" y="1838325"/>
            <a:ext cx="843201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HERMÈS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0562" y="2145506"/>
            <a:ext cx="169628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家居世界 · 米兰设计周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2468" y="2390299"/>
            <a:ext cx="201834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三十根矩形立柱构筑沉浸式布景</a:t>
            </a:r>
          </a:p>
        </p:txBody>
      </p:sp>
      <p:sp>
        <p:nvSpPr>
          <p:cNvPr id="14" name="Rectangle 14"/>
          <p:cNvSpPr/>
          <p:nvPr/>
        </p:nvSpPr>
        <p:spPr>
          <a:xfrm>
            <a:off x="704850" y="2762250"/>
            <a:ext cx="762000" cy="19050"/>
          </a:xfrm>
          <a:prstGeom prst="rect">
            <a:avLst/>
          </a:prstGeom>
          <a:solidFill>
            <a:srgbClr val="8B7355"/>
          </a:solidFill>
          <a:ln>
            <a:noFill/>
          </a:ln>
        </p:spPr>
      </p:sp>
      <p:sp>
        <p:nvSpPr>
          <p:cNvPr id="15" name="TextBox 15"/>
          <p:cNvSpPr txBox="1"/>
          <p:nvPr/>
        </p:nvSpPr>
        <p:spPr>
          <a:xfrm>
            <a:off x="692468" y="2942749"/>
            <a:ext cx="132771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匠心工艺 · 隽永美学</a:t>
            </a:r>
          </a:p>
        </p:txBody>
      </p:sp>
      <p:sp>
        <p:nvSpPr>
          <p:cNvPr id="16" name="Rectangle 16"/>
          <p:cNvSpPr/>
          <p:nvPr/>
        </p:nvSpPr>
        <p:spPr>
          <a:xfrm>
            <a:off x="704850" y="3238500"/>
            <a:ext cx="31432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694372" y="3320891"/>
            <a:ext cx="10210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家居 · 工艺 · 设计</a:t>
            </a:r>
          </a:p>
        </p:txBody>
      </p:sp>
      <p:sp>
        <p:nvSpPr>
          <p:cNvPr id="18" name="Freeform 18"/>
          <p:cNvSpPr/>
          <p:nvPr/>
        </p:nvSpPr>
        <p:spPr>
          <a:xfrm>
            <a:off x="4305300" y="1238250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114300" y="0"/>
                </a:moveTo>
                <a:lnTo>
                  <a:pt x="3467100" y="0"/>
                </a:lnTo>
                <a:cubicBezTo>
                  <a:pt x="3530226" y="0"/>
                  <a:pt x="3581400" y="51174"/>
                  <a:pt x="3581400" y="114300"/>
                </a:cubicBezTo>
                <a:lnTo>
                  <a:pt x="3581400" y="2171700"/>
                </a:lnTo>
                <a:cubicBezTo>
                  <a:pt x="3581400" y="2234826"/>
                  <a:pt x="3530226" y="2286000"/>
                  <a:pt x="3467100" y="2286000"/>
                </a:cubicBezTo>
                <a:lnTo>
                  <a:pt x="114300" y="2286000"/>
                </a:lnTo>
                <a:cubicBezTo>
                  <a:pt x="51174" y="2286000"/>
                  <a:pt x="0" y="2234826"/>
                  <a:pt x="0" y="2171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grpSp>
        <p:nvGrpSpPr>
          <p:cNvPr id="21" name="Group 21"/>
          <p:cNvGrpSpPr/>
          <p:nvPr/>
        </p:nvGrpSpPr>
        <p:grpSpPr>
          <a:xfrm>
            <a:off x="4574721" y="1466850"/>
            <a:ext cx="185070" cy="241698"/>
            <a:chOff x="4574721" y="1466850"/>
            <a:chExt cx="185070" cy="241698"/>
          </a:xfrm>
        </p:grpSpPr>
        <p:sp>
          <p:nvSpPr>
            <p:cNvPr id="19" name="Freeform 19"/>
            <p:cNvSpPr/>
            <p:nvPr/>
          </p:nvSpPr>
          <p:spPr>
            <a:xfrm>
              <a:off x="4583481" y="1503553"/>
              <a:ext cx="167527" cy="196660"/>
            </a:xfrm>
            <a:custGeom>
              <a:avLst/>
              <a:gdLst/>
              <a:ahLst/>
              <a:cxnLst/>
              <a:rect l="l" t="t" r="r" b="b"/>
              <a:pathLst>
                <a:path w="167527" h="196660">
                  <a:moveTo>
                    <a:pt x="158779" y="196660"/>
                  </a:moveTo>
                  <a:lnTo>
                    <a:pt x="8760" y="196660"/>
                  </a:lnTo>
                  <a:cubicBezTo>
                    <a:pt x="5959" y="196659"/>
                    <a:pt x="3347" y="195251"/>
                    <a:pt x="1805" y="192913"/>
                  </a:cubicBezTo>
                  <a:cubicBezTo>
                    <a:pt x="264" y="190574"/>
                    <a:pt x="0" y="187618"/>
                    <a:pt x="1103" y="185044"/>
                  </a:cubicBezTo>
                  <a:lnTo>
                    <a:pt x="50432" y="79979"/>
                  </a:lnTo>
                  <a:lnTo>
                    <a:pt x="26616" y="42599"/>
                  </a:lnTo>
                  <a:cubicBezTo>
                    <a:pt x="25029" y="39958"/>
                    <a:pt x="25029" y="36656"/>
                    <a:pt x="26616" y="34015"/>
                  </a:cubicBezTo>
                  <a:lnTo>
                    <a:pt x="50432" y="0"/>
                  </a:lnTo>
                  <a:lnTo>
                    <a:pt x="57724" y="9137"/>
                  </a:lnTo>
                  <a:cubicBezTo>
                    <a:pt x="64051" y="17054"/>
                    <a:pt x="73635" y="21664"/>
                    <a:pt x="83769" y="21664"/>
                  </a:cubicBezTo>
                  <a:cubicBezTo>
                    <a:pt x="93904" y="21664"/>
                    <a:pt x="103488" y="17054"/>
                    <a:pt x="109814" y="9137"/>
                  </a:cubicBezTo>
                  <a:lnTo>
                    <a:pt x="117107" y="10"/>
                  </a:lnTo>
                  <a:lnTo>
                    <a:pt x="140922" y="34025"/>
                  </a:lnTo>
                  <a:cubicBezTo>
                    <a:pt x="142509" y="36667"/>
                    <a:pt x="142509" y="39968"/>
                    <a:pt x="140922" y="42609"/>
                  </a:cubicBezTo>
                  <a:lnTo>
                    <a:pt x="117107" y="79979"/>
                  </a:lnTo>
                  <a:lnTo>
                    <a:pt x="166425" y="185044"/>
                  </a:lnTo>
                  <a:cubicBezTo>
                    <a:pt x="167527" y="187617"/>
                    <a:pt x="167265" y="190571"/>
                    <a:pt x="165726" y="192908"/>
                  </a:cubicBezTo>
                  <a:cubicBezTo>
                    <a:pt x="164187" y="195246"/>
                    <a:pt x="161577" y="196655"/>
                    <a:pt x="158779" y="196660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0" name="Freeform 20"/>
            <p:cNvSpPr/>
            <p:nvPr/>
          </p:nvSpPr>
          <p:spPr>
            <a:xfrm>
              <a:off x="4574721" y="1466850"/>
              <a:ext cx="185070" cy="241698"/>
            </a:xfrm>
            <a:custGeom>
              <a:avLst/>
              <a:gdLst/>
              <a:ahLst/>
              <a:cxnLst/>
              <a:rect l="l" t="t" r="r" b="b"/>
              <a:pathLst>
                <a:path w="185070" h="241698">
                  <a:moveTo>
                    <a:pt x="182853" y="218465"/>
                  </a:moveTo>
                  <a:cubicBezTo>
                    <a:pt x="182821" y="218375"/>
                    <a:pt x="182783" y="218288"/>
                    <a:pt x="182738" y="218204"/>
                  </a:cubicBezTo>
                  <a:lnTo>
                    <a:pt x="135358" y="117296"/>
                  </a:lnTo>
                  <a:lnTo>
                    <a:pt x="156714" y="83771"/>
                  </a:lnTo>
                  <a:lnTo>
                    <a:pt x="156829" y="83583"/>
                  </a:lnTo>
                  <a:cubicBezTo>
                    <a:pt x="159995" y="78306"/>
                    <a:pt x="159995" y="71713"/>
                    <a:pt x="156829" y="66435"/>
                  </a:cubicBezTo>
                  <a:cubicBezTo>
                    <a:pt x="156735" y="66269"/>
                    <a:pt x="156621" y="66102"/>
                    <a:pt x="156516" y="65946"/>
                  </a:cubicBezTo>
                  <a:lnTo>
                    <a:pt x="134201" y="34067"/>
                  </a:lnTo>
                  <a:lnTo>
                    <a:pt x="134201" y="8334"/>
                  </a:lnTo>
                  <a:cubicBezTo>
                    <a:pt x="134201" y="3731"/>
                    <a:pt x="130470" y="0"/>
                    <a:pt x="125867" y="0"/>
                  </a:cubicBezTo>
                  <a:cubicBezTo>
                    <a:pt x="121264" y="0"/>
                    <a:pt x="117532" y="3731"/>
                    <a:pt x="117532" y="8334"/>
                  </a:cubicBezTo>
                  <a:lnTo>
                    <a:pt x="117532" y="33775"/>
                  </a:lnTo>
                  <a:lnTo>
                    <a:pt x="112053" y="40630"/>
                  </a:lnTo>
                  <a:cubicBezTo>
                    <a:pt x="107308" y="46561"/>
                    <a:pt x="100124" y="50013"/>
                    <a:pt x="92529" y="50013"/>
                  </a:cubicBezTo>
                  <a:cubicBezTo>
                    <a:pt x="84934" y="50013"/>
                    <a:pt x="77751" y="46561"/>
                    <a:pt x="73006" y="40630"/>
                  </a:cubicBezTo>
                  <a:lnTo>
                    <a:pt x="67526" y="33775"/>
                  </a:lnTo>
                  <a:lnTo>
                    <a:pt x="67526" y="8334"/>
                  </a:lnTo>
                  <a:cubicBezTo>
                    <a:pt x="67526" y="3731"/>
                    <a:pt x="63795" y="0"/>
                    <a:pt x="59192" y="0"/>
                  </a:cubicBezTo>
                  <a:cubicBezTo>
                    <a:pt x="54589" y="0"/>
                    <a:pt x="50857" y="3731"/>
                    <a:pt x="50857" y="8334"/>
                  </a:cubicBezTo>
                  <a:lnTo>
                    <a:pt x="50857" y="34067"/>
                  </a:lnTo>
                  <a:lnTo>
                    <a:pt x="28542" y="65946"/>
                  </a:lnTo>
                  <a:cubicBezTo>
                    <a:pt x="28438" y="66102"/>
                    <a:pt x="28323" y="66269"/>
                    <a:pt x="28230" y="66435"/>
                  </a:cubicBezTo>
                  <a:cubicBezTo>
                    <a:pt x="25064" y="71713"/>
                    <a:pt x="25064" y="78306"/>
                    <a:pt x="28230" y="83583"/>
                  </a:cubicBezTo>
                  <a:lnTo>
                    <a:pt x="28344" y="83771"/>
                  </a:lnTo>
                  <a:lnTo>
                    <a:pt x="49701" y="117296"/>
                  </a:lnTo>
                  <a:lnTo>
                    <a:pt x="2320" y="218204"/>
                  </a:lnTo>
                  <a:cubicBezTo>
                    <a:pt x="2276" y="218288"/>
                    <a:pt x="2237" y="218375"/>
                    <a:pt x="2205" y="218465"/>
                  </a:cubicBezTo>
                  <a:cubicBezTo>
                    <a:pt x="0" y="223613"/>
                    <a:pt x="528" y="229526"/>
                    <a:pt x="3611" y="234202"/>
                  </a:cubicBezTo>
                  <a:cubicBezTo>
                    <a:pt x="6693" y="238879"/>
                    <a:pt x="11919" y="241694"/>
                    <a:pt x="17520" y="241697"/>
                  </a:cubicBezTo>
                  <a:lnTo>
                    <a:pt x="167539" y="241697"/>
                  </a:lnTo>
                  <a:cubicBezTo>
                    <a:pt x="173142" y="241698"/>
                    <a:pt x="178370" y="238884"/>
                    <a:pt x="181455" y="234206"/>
                  </a:cubicBezTo>
                  <a:cubicBezTo>
                    <a:pt x="184541" y="229529"/>
                    <a:pt x="185070" y="223615"/>
                    <a:pt x="182863" y="218465"/>
                  </a:cubicBezTo>
                  <a:close/>
                  <a:moveTo>
                    <a:pt x="42523" y="75009"/>
                  </a:moveTo>
                  <a:lnTo>
                    <a:pt x="59640" y="50600"/>
                  </a:lnTo>
                  <a:lnTo>
                    <a:pt x="59984" y="51038"/>
                  </a:lnTo>
                  <a:cubicBezTo>
                    <a:pt x="67892" y="60927"/>
                    <a:pt x="79867" y="66684"/>
                    <a:pt x="92529" y="66684"/>
                  </a:cubicBezTo>
                  <a:cubicBezTo>
                    <a:pt x="105192" y="66684"/>
                    <a:pt x="117167" y="60927"/>
                    <a:pt x="125075" y="51038"/>
                  </a:cubicBezTo>
                  <a:lnTo>
                    <a:pt x="125419" y="50600"/>
                  </a:lnTo>
                  <a:lnTo>
                    <a:pt x="142535" y="75009"/>
                  </a:lnTo>
                  <a:lnTo>
                    <a:pt x="121304" y="108347"/>
                  </a:lnTo>
                  <a:lnTo>
                    <a:pt x="63765" y="108347"/>
                  </a:lnTo>
                  <a:close/>
                  <a:moveTo>
                    <a:pt x="17520" y="225028"/>
                  </a:moveTo>
                  <a:lnTo>
                    <a:pt x="64474" y="125016"/>
                  </a:lnTo>
                  <a:lnTo>
                    <a:pt x="120564" y="125016"/>
                  </a:lnTo>
                  <a:lnTo>
                    <a:pt x="167539" y="225028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4514850" y="1838325"/>
            <a:ext cx="79719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CHANEL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19612" y="2145506"/>
            <a:ext cx="136767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COCO BEACH 2026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21518" y="2390299"/>
            <a:ext cx="203970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上海限时精品店 · 度假别墅概念</a:t>
            </a:r>
          </a:p>
        </p:txBody>
      </p:sp>
      <p:sp>
        <p:nvSpPr>
          <p:cNvPr id="25" name="Rectangle 25"/>
          <p:cNvSpPr/>
          <p:nvPr/>
        </p:nvSpPr>
        <p:spPr>
          <a:xfrm>
            <a:off x="4533900" y="2762250"/>
            <a:ext cx="762000" cy="19050"/>
          </a:xfrm>
          <a:prstGeom prst="rect">
            <a:avLst/>
          </a:prstGeom>
          <a:solidFill>
            <a:srgbClr val="8B7355"/>
          </a:solidFill>
          <a:ln>
            <a:noFill/>
          </a:ln>
        </p:spPr>
      </p:sp>
      <p:sp>
        <p:nvSpPr>
          <p:cNvPr id="26" name="TextBox 26"/>
          <p:cNvSpPr txBox="1"/>
          <p:nvPr/>
        </p:nvSpPr>
        <p:spPr>
          <a:xfrm>
            <a:off x="4521518" y="2942749"/>
            <a:ext cx="165523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Matthieu Blazy 首个系列</a:t>
            </a:r>
          </a:p>
        </p:txBody>
      </p:sp>
      <p:sp>
        <p:nvSpPr>
          <p:cNvPr id="27" name="Rectangle 27"/>
          <p:cNvSpPr/>
          <p:nvPr/>
        </p:nvSpPr>
        <p:spPr>
          <a:xfrm>
            <a:off x="4533900" y="3238500"/>
            <a:ext cx="31432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8" name="TextBox 28"/>
          <p:cNvSpPr txBox="1"/>
          <p:nvPr/>
        </p:nvSpPr>
        <p:spPr>
          <a:xfrm>
            <a:off x="4523422" y="3320891"/>
            <a:ext cx="10210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时装 · 零售 · 体验</a:t>
            </a:r>
          </a:p>
        </p:txBody>
      </p:sp>
      <p:sp>
        <p:nvSpPr>
          <p:cNvPr id="29" name="Freeform 29"/>
          <p:cNvSpPr/>
          <p:nvPr/>
        </p:nvSpPr>
        <p:spPr>
          <a:xfrm>
            <a:off x="8134350" y="1238250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114300" y="0"/>
                </a:moveTo>
                <a:lnTo>
                  <a:pt x="3467100" y="0"/>
                </a:lnTo>
                <a:cubicBezTo>
                  <a:pt x="3530226" y="0"/>
                  <a:pt x="3581400" y="51174"/>
                  <a:pt x="3581400" y="114300"/>
                </a:cubicBezTo>
                <a:lnTo>
                  <a:pt x="3581400" y="2171700"/>
                </a:lnTo>
                <a:cubicBezTo>
                  <a:pt x="3581400" y="2234826"/>
                  <a:pt x="3530226" y="2286000"/>
                  <a:pt x="3467100" y="2286000"/>
                </a:cubicBezTo>
                <a:lnTo>
                  <a:pt x="114300" y="2286000"/>
                </a:lnTo>
                <a:cubicBezTo>
                  <a:pt x="51174" y="2286000"/>
                  <a:pt x="0" y="2234826"/>
                  <a:pt x="0" y="2171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grpSp>
        <p:nvGrpSpPr>
          <p:cNvPr id="32" name="Group 32"/>
          <p:cNvGrpSpPr/>
          <p:nvPr/>
        </p:nvGrpSpPr>
        <p:grpSpPr>
          <a:xfrm>
            <a:off x="8412954" y="1483519"/>
            <a:ext cx="166690" cy="233362"/>
            <a:chOff x="8412954" y="1483519"/>
            <a:chExt cx="166690" cy="233362"/>
          </a:xfrm>
        </p:grpSpPr>
        <p:sp>
          <p:nvSpPr>
            <p:cNvPr id="30" name="Freeform 30"/>
            <p:cNvSpPr/>
            <p:nvPr/>
          </p:nvSpPr>
          <p:spPr>
            <a:xfrm>
              <a:off x="8421291" y="1525191"/>
              <a:ext cx="150019" cy="150019"/>
            </a:xfrm>
            <a:custGeom>
              <a:avLst/>
              <a:gdLst/>
              <a:ahLst/>
              <a:cxnLst/>
              <a:rect l="l" t="t" r="r" b="b"/>
              <a:pathLst>
                <a:path w="150019" h="150019">
                  <a:moveTo>
                    <a:pt x="150019" y="75009"/>
                  </a:moveTo>
                  <a:cubicBezTo>
                    <a:pt x="150019" y="116436"/>
                    <a:pt x="116436" y="150019"/>
                    <a:pt x="75009" y="150019"/>
                  </a:cubicBezTo>
                  <a:cubicBezTo>
                    <a:pt x="33583" y="150019"/>
                    <a:pt x="0" y="116436"/>
                    <a:pt x="0" y="75009"/>
                  </a:cubicBezTo>
                  <a:cubicBezTo>
                    <a:pt x="0" y="33583"/>
                    <a:pt x="33583" y="0"/>
                    <a:pt x="75009" y="0"/>
                  </a:cubicBezTo>
                  <a:cubicBezTo>
                    <a:pt x="116436" y="0"/>
                    <a:pt x="150019" y="33583"/>
                    <a:pt x="150019" y="75009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31" name="Freeform 31"/>
            <p:cNvSpPr/>
            <p:nvPr/>
          </p:nvSpPr>
          <p:spPr>
            <a:xfrm>
              <a:off x="8412954" y="1483519"/>
              <a:ext cx="166690" cy="233362"/>
            </a:xfrm>
            <a:custGeom>
              <a:avLst/>
              <a:gdLst/>
              <a:ahLst/>
              <a:cxnLst/>
              <a:rect l="l" t="t" r="r" b="b"/>
              <a:pathLst>
                <a:path w="166690" h="233362">
                  <a:moveTo>
                    <a:pt x="166690" y="116681"/>
                  </a:moveTo>
                  <a:cubicBezTo>
                    <a:pt x="166684" y="90144"/>
                    <a:pt x="154031" y="65199"/>
                    <a:pt x="132623" y="49517"/>
                  </a:cubicBezTo>
                  <a:lnTo>
                    <a:pt x="126122" y="13700"/>
                  </a:lnTo>
                  <a:cubicBezTo>
                    <a:pt x="124687" y="5769"/>
                    <a:pt x="117783" y="2"/>
                    <a:pt x="109724" y="0"/>
                  </a:cubicBezTo>
                  <a:lnTo>
                    <a:pt x="56968" y="0"/>
                  </a:lnTo>
                  <a:cubicBezTo>
                    <a:pt x="48909" y="2"/>
                    <a:pt x="42005" y="5769"/>
                    <a:pt x="40570" y="13700"/>
                  </a:cubicBezTo>
                  <a:lnTo>
                    <a:pt x="34069" y="49517"/>
                  </a:lnTo>
                  <a:cubicBezTo>
                    <a:pt x="12655" y="65194"/>
                    <a:pt x="0" y="90142"/>
                    <a:pt x="0" y="116681"/>
                  </a:cubicBezTo>
                  <a:cubicBezTo>
                    <a:pt x="0" y="143220"/>
                    <a:pt x="12655" y="168169"/>
                    <a:pt x="34069" y="183846"/>
                  </a:cubicBezTo>
                  <a:lnTo>
                    <a:pt x="40570" y="219663"/>
                  </a:lnTo>
                  <a:cubicBezTo>
                    <a:pt x="42005" y="227593"/>
                    <a:pt x="48909" y="233360"/>
                    <a:pt x="56968" y="233362"/>
                  </a:cubicBezTo>
                  <a:lnTo>
                    <a:pt x="109724" y="233362"/>
                  </a:lnTo>
                  <a:cubicBezTo>
                    <a:pt x="117783" y="233360"/>
                    <a:pt x="124687" y="227593"/>
                    <a:pt x="126122" y="219663"/>
                  </a:cubicBezTo>
                  <a:lnTo>
                    <a:pt x="132623" y="183846"/>
                  </a:lnTo>
                  <a:cubicBezTo>
                    <a:pt x="154031" y="168164"/>
                    <a:pt x="166684" y="143218"/>
                    <a:pt x="166690" y="116681"/>
                  </a:cubicBezTo>
                  <a:close/>
                  <a:moveTo>
                    <a:pt x="56968" y="16669"/>
                  </a:moveTo>
                  <a:lnTo>
                    <a:pt x="109724" y="16669"/>
                  </a:lnTo>
                  <a:lnTo>
                    <a:pt x="113798" y="39119"/>
                  </a:lnTo>
                  <a:cubicBezTo>
                    <a:pt x="94228" y="31410"/>
                    <a:pt x="72464" y="31410"/>
                    <a:pt x="52894" y="39119"/>
                  </a:cubicBezTo>
                  <a:close/>
                  <a:moveTo>
                    <a:pt x="16671" y="116681"/>
                  </a:moveTo>
                  <a:cubicBezTo>
                    <a:pt x="16671" y="79858"/>
                    <a:pt x="46522" y="50006"/>
                    <a:pt x="83346" y="50006"/>
                  </a:cubicBezTo>
                  <a:cubicBezTo>
                    <a:pt x="120170" y="50006"/>
                    <a:pt x="150021" y="79858"/>
                    <a:pt x="150021" y="116681"/>
                  </a:cubicBezTo>
                  <a:cubicBezTo>
                    <a:pt x="150021" y="153505"/>
                    <a:pt x="120170" y="183356"/>
                    <a:pt x="83346" y="183356"/>
                  </a:cubicBezTo>
                  <a:cubicBezTo>
                    <a:pt x="46539" y="183316"/>
                    <a:pt x="16711" y="153488"/>
                    <a:pt x="16671" y="116681"/>
                  </a:cubicBezTo>
                  <a:close/>
                  <a:moveTo>
                    <a:pt x="109724" y="216694"/>
                  </a:moveTo>
                  <a:lnTo>
                    <a:pt x="56968" y="216694"/>
                  </a:lnTo>
                  <a:lnTo>
                    <a:pt x="52894" y="194243"/>
                  </a:lnTo>
                  <a:cubicBezTo>
                    <a:pt x="72464" y="201952"/>
                    <a:pt x="94228" y="201952"/>
                    <a:pt x="113798" y="194243"/>
                  </a:cubicBezTo>
                  <a:close/>
                  <a:moveTo>
                    <a:pt x="75012" y="116681"/>
                  </a:moveTo>
                  <a:lnTo>
                    <a:pt x="75012" y="75009"/>
                  </a:lnTo>
                  <a:cubicBezTo>
                    <a:pt x="75012" y="70406"/>
                    <a:pt x="78743" y="66675"/>
                    <a:pt x="83346" y="66675"/>
                  </a:cubicBezTo>
                  <a:cubicBezTo>
                    <a:pt x="87949" y="66675"/>
                    <a:pt x="91680" y="70406"/>
                    <a:pt x="91680" y="75009"/>
                  </a:cubicBezTo>
                  <a:lnTo>
                    <a:pt x="91680" y="108347"/>
                  </a:lnTo>
                  <a:lnTo>
                    <a:pt x="125018" y="108347"/>
                  </a:lnTo>
                  <a:cubicBezTo>
                    <a:pt x="129621" y="108347"/>
                    <a:pt x="133352" y="112078"/>
                    <a:pt x="133352" y="116681"/>
                  </a:cubicBezTo>
                  <a:cubicBezTo>
                    <a:pt x="133352" y="121284"/>
                    <a:pt x="129621" y="125016"/>
                    <a:pt x="125018" y="125016"/>
                  </a:cubicBezTo>
                  <a:lnTo>
                    <a:pt x="83346" y="125016"/>
                  </a:lnTo>
                  <a:cubicBezTo>
                    <a:pt x="78743" y="125016"/>
                    <a:pt x="75012" y="121284"/>
                    <a:pt x="75012" y="11668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33" name="TextBox 33"/>
          <p:cNvSpPr txBox="1"/>
          <p:nvPr/>
        </p:nvSpPr>
        <p:spPr>
          <a:xfrm>
            <a:off x="8343900" y="1838325"/>
            <a:ext cx="53266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DIOR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48662" y="2145506"/>
            <a:ext cx="169628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双面魅力 · 时装与时计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50568" y="2390299"/>
            <a:ext cx="209666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Coachella 亮相 · Chiffre Rouge</a:t>
            </a:r>
          </a:p>
        </p:txBody>
      </p:sp>
      <p:sp>
        <p:nvSpPr>
          <p:cNvPr id="36" name="Rectangle 36"/>
          <p:cNvSpPr/>
          <p:nvPr/>
        </p:nvSpPr>
        <p:spPr>
          <a:xfrm>
            <a:off x="8362950" y="2762250"/>
            <a:ext cx="762000" cy="19050"/>
          </a:xfrm>
          <a:prstGeom prst="rect">
            <a:avLst/>
          </a:prstGeom>
          <a:solidFill>
            <a:srgbClr val="8B7355"/>
          </a:solidFill>
          <a:ln>
            <a:noFill/>
          </a:ln>
        </p:spPr>
      </p:sp>
      <p:sp>
        <p:nvSpPr>
          <p:cNvPr id="37" name="TextBox 37"/>
          <p:cNvSpPr txBox="1"/>
          <p:nvPr/>
        </p:nvSpPr>
        <p:spPr>
          <a:xfrm>
            <a:off x="8350568" y="2942749"/>
            <a:ext cx="169083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三款限量腕表 · 4月底发售</a:t>
            </a:r>
          </a:p>
        </p:txBody>
      </p:sp>
      <p:sp>
        <p:nvSpPr>
          <p:cNvPr id="38" name="Rectangle 38"/>
          <p:cNvSpPr/>
          <p:nvPr/>
        </p:nvSpPr>
        <p:spPr>
          <a:xfrm>
            <a:off x="8362950" y="3238500"/>
            <a:ext cx="31432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9" name="TextBox 39"/>
          <p:cNvSpPr txBox="1"/>
          <p:nvPr/>
        </p:nvSpPr>
        <p:spPr>
          <a:xfrm>
            <a:off x="8352472" y="3320891"/>
            <a:ext cx="10210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时装 · 腕表 · 明星</a:t>
            </a:r>
          </a:p>
        </p:txBody>
      </p:sp>
      <p:sp>
        <p:nvSpPr>
          <p:cNvPr id="40" name="Freeform 40"/>
          <p:cNvSpPr/>
          <p:nvPr/>
        </p:nvSpPr>
        <p:spPr>
          <a:xfrm>
            <a:off x="476250" y="3762375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114300" y="0"/>
                </a:moveTo>
                <a:lnTo>
                  <a:pt x="3467100" y="0"/>
                </a:lnTo>
                <a:cubicBezTo>
                  <a:pt x="3530226" y="0"/>
                  <a:pt x="3581400" y="51174"/>
                  <a:pt x="3581400" y="114300"/>
                </a:cubicBezTo>
                <a:lnTo>
                  <a:pt x="3581400" y="2171700"/>
                </a:lnTo>
                <a:cubicBezTo>
                  <a:pt x="3581400" y="2234826"/>
                  <a:pt x="3530226" y="2286000"/>
                  <a:pt x="3467100" y="2286000"/>
                </a:cubicBezTo>
                <a:lnTo>
                  <a:pt x="114300" y="2286000"/>
                </a:lnTo>
                <a:cubicBezTo>
                  <a:pt x="51174" y="2286000"/>
                  <a:pt x="0" y="2234826"/>
                  <a:pt x="0" y="2171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grpSp>
        <p:nvGrpSpPr>
          <p:cNvPr id="43" name="Group 43"/>
          <p:cNvGrpSpPr/>
          <p:nvPr/>
        </p:nvGrpSpPr>
        <p:grpSpPr>
          <a:xfrm>
            <a:off x="738187" y="4014550"/>
            <a:ext cx="200026" cy="209787"/>
            <a:chOff x="738187" y="4014550"/>
            <a:chExt cx="200026" cy="209787"/>
          </a:xfrm>
        </p:grpSpPr>
        <p:sp>
          <p:nvSpPr>
            <p:cNvPr id="41" name="Freeform 41"/>
            <p:cNvSpPr/>
            <p:nvPr/>
          </p:nvSpPr>
          <p:spPr>
            <a:xfrm>
              <a:off x="746522" y="4023585"/>
              <a:ext cx="183359" cy="192418"/>
            </a:xfrm>
            <a:custGeom>
              <a:avLst/>
              <a:gdLst/>
              <a:ahLst/>
              <a:cxnLst/>
              <a:rect l="l" t="t" r="r" b="b"/>
              <a:pathLst>
                <a:path w="183359" h="192418">
                  <a:moveTo>
                    <a:pt x="183356" y="87759"/>
                  </a:moveTo>
                  <a:lnTo>
                    <a:pt x="183356" y="184084"/>
                  </a:lnTo>
                  <a:cubicBezTo>
                    <a:pt x="183356" y="188687"/>
                    <a:pt x="179625" y="192418"/>
                    <a:pt x="175022" y="192418"/>
                  </a:cubicBezTo>
                  <a:lnTo>
                    <a:pt x="125016" y="192418"/>
                  </a:lnTo>
                  <a:cubicBezTo>
                    <a:pt x="120413" y="192418"/>
                    <a:pt x="116681" y="188687"/>
                    <a:pt x="116681" y="184084"/>
                  </a:cubicBezTo>
                  <a:lnTo>
                    <a:pt x="116681" y="134078"/>
                  </a:lnTo>
                  <a:cubicBezTo>
                    <a:pt x="116681" y="129475"/>
                    <a:pt x="112950" y="125743"/>
                    <a:pt x="108347" y="125743"/>
                  </a:cubicBezTo>
                  <a:lnTo>
                    <a:pt x="75009" y="125743"/>
                  </a:lnTo>
                  <a:cubicBezTo>
                    <a:pt x="70406" y="125743"/>
                    <a:pt x="66675" y="129475"/>
                    <a:pt x="66675" y="134078"/>
                  </a:cubicBezTo>
                  <a:lnTo>
                    <a:pt x="66675" y="184084"/>
                  </a:lnTo>
                  <a:cubicBezTo>
                    <a:pt x="66675" y="188687"/>
                    <a:pt x="62944" y="192418"/>
                    <a:pt x="58341" y="192418"/>
                  </a:cubicBezTo>
                  <a:lnTo>
                    <a:pt x="8334" y="192418"/>
                  </a:lnTo>
                  <a:cubicBezTo>
                    <a:pt x="3731" y="192418"/>
                    <a:pt x="0" y="188687"/>
                    <a:pt x="0" y="184084"/>
                  </a:cubicBezTo>
                  <a:lnTo>
                    <a:pt x="0" y="87759"/>
                  </a:lnTo>
                  <a:cubicBezTo>
                    <a:pt x="0" y="85411"/>
                    <a:pt x="991" y="83171"/>
                    <a:pt x="2730" y="81592"/>
                  </a:cubicBezTo>
                  <a:lnTo>
                    <a:pt x="86073" y="2894"/>
                  </a:lnTo>
                  <a:cubicBezTo>
                    <a:pt x="89253" y="0"/>
                    <a:pt x="94113" y="0"/>
                    <a:pt x="97293" y="2894"/>
                  </a:cubicBezTo>
                  <a:lnTo>
                    <a:pt x="180637" y="81592"/>
                  </a:lnTo>
                  <a:cubicBezTo>
                    <a:pt x="182371" y="83173"/>
                    <a:pt x="183359" y="85412"/>
                    <a:pt x="183356" y="87759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42" name="Freeform 42"/>
            <p:cNvSpPr/>
            <p:nvPr/>
          </p:nvSpPr>
          <p:spPr>
            <a:xfrm>
              <a:off x="738187" y="4014550"/>
              <a:ext cx="200026" cy="209787"/>
            </a:xfrm>
            <a:custGeom>
              <a:avLst/>
              <a:gdLst/>
              <a:ahLst/>
              <a:cxnLst/>
              <a:rect l="l" t="t" r="r" b="b"/>
              <a:pathLst>
                <a:path w="200026" h="209787">
                  <a:moveTo>
                    <a:pt x="194640" y="84532"/>
                  </a:moveTo>
                  <a:lnTo>
                    <a:pt x="111296" y="5897"/>
                  </a:lnTo>
                  <a:cubicBezTo>
                    <a:pt x="111255" y="5862"/>
                    <a:pt x="111217" y="5823"/>
                    <a:pt x="111181" y="5783"/>
                  </a:cubicBezTo>
                  <a:cubicBezTo>
                    <a:pt x="104823" y="0"/>
                    <a:pt x="95110" y="0"/>
                    <a:pt x="88751" y="5783"/>
                  </a:cubicBezTo>
                  <a:lnTo>
                    <a:pt x="88637" y="5897"/>
                  </a:lnTo>
                  <a:lnTo>
                    <a:pt x="5387" y="84532"/>
                  </a:lnTo>
                  <a:cubicBezTo>
                    <a:pt x="1954" y="87689"/>
                    <a:pt x="0" y="92140"/>
                    <a:pt x="1" y="96804"/>
                  </a:cubicBezTo>
                  <a:lnTo>
                    <a:pt x="1" y="193119"/>
                  </a:lnTo>
                  <a:cubicBezTo>
                    <a:pt x="1" y="202324"/>
                    <a:pt x="7464" y="209787"/>
                    <a:pt x="16669" y="209787"/>
                  </a:cubicBezTo>
                  <a:lnTo>
                    <a:pt x="66676" y="209787"/>
                  </a:lnTo>
                  <a:cubicBezTo>
                    <a:pt x="75882" y="209787"/>
                    <a:pt x="83344" y="202324"/>
                    <a:pt x="83344" y="193119"/>
                  </a:cubicBezTo>
                  <a:lnTo>
                    <a:pt x="83344" y="143112"/>
                  </a:lnTo>
                  <a:lnTo>
                    <a:pt x="116682" y="143112"/>
                  </a:lnTo>
                  <a:lnTo>
                    <a:pt x="116682" y="193119"/>
                  </a:lnTo>
                  <a:cubicBezTo>
                    <a:pt x="116682" y="202324"/>
                    <a:pt x="124145" y="209787"/>
                    <a:pt x="133351" y="209787"/>
                  </a:cubicBezTo>
                  <a:lnTo>
                    <a:pt x="183357" y="209787"/>
                  </a:lnTo>
                  <a:cubicBezTo>
                    <a:pt x="192563" y="209787"/>
                    <a:pt x="200026" y="202324"/>
                    <a:pt x="200026" y="193119"/>
                  </a:cubicBezTo>
                  <a:lnTo>
                    <a:pt x="200026" y="96804"/>
                  </a:lnTo>
                  <a:cubicBezTo>
                    <a:pt x="200026" y="92140"/>
                    <a:pt x="198073" y="87689"/>
                    <a:pt x="194640" y="84532"/>
                  </a:cubicBezTo>
                  <a:close/>
                  <a:moveTo>
                    <a:pt x="183357" y="193119"/>
                  </a:moveTo>
                  <a:lnTo>
                    <a:pt x="133351" y="193119"/>
                  </a:lnTo>
                  <a:lnTo>
                    <a:pt x="133351" y="143112"/>
                  </a:lnTo>
                  <a:cubicBezTo>
                    <a:pt x="133351" y="133906"/>
                    <a:pt x="125888" y="126444"/>
                    <a:pt x="116682" y="126444"/>
                  </a:cubicBezTo>
                  <a:lnTo>
                    <a:pt x="83344" y="126444"/>
                  </a:lnTo>
                  <a:cubicBezTo>
                    <a:pt x="74139" y="126444"/>
                    <a:pt x="66676" y="133906"/>
                    <a:pt x="66676" y="143112"/>
                  </a:cubicBezTo>
                  <a:lnTo>
                    <a:pt x="66676" y="193119"/>
                  </a:lnTo>
                  <a:lnTo>
                    <a:pt x="16669" y="193119"/>
                  </a:lnTo>
                  <a:lnTo>
                    <a:pt x="16669" y="96804"/>
                  </a:lnTo>
                  <a:lnTo>
                    <a:pt x="16784" y="96700"/>
                  </a:lnTo>
                  <a:lnTo>
                    <a:pt x="100013" y="18097"/>
                  </a:lnTo>
                  <a:lnTo>
                    <a:pt x="183253" y="96679"/>
                  </a:lnTo>
                  <a:lnTo>
                    <a:pt x="183367" y="96784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44" name="TextBox 44"/>
          <p:cNvSpPr txBox="1"/>
          <p:nvPr/>
        </p:nvSpPr>
        <p:spPr>
          <a:xfrm>
            <a:off x="685800" y="4362450"/>
            <a:ext cx="1602296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LOUIS VUITTON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0562" y="4669631"/>
            <a:ext cx="212348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Objets Nomades · 旅行家居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2468" y="4914424"/>
            <a:ext cx="209666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致敬 Art Deco · Pierre Legrain</a:t>
            </a:r>
          </a:p>
        </p:txBody>
      </p:sp>
      <p:sp>
        <p:nvSpPr>
          <p:cNvPr id="47" name="Rectangle 47"/>
          <p:cNvSpPr/>
          <p:nvPr/>
        </p:nvSpPr>
        <p:spPr>
          <a:xfrm>
            <a:off x="704850" y="5286375"/>
            <a:ext cx="762000" cy="19050"/>
          </a:xfrm>
          <a:prstGeom prst="rect">
            <a:avLst/>
          </a:prstGeom>
          <a:solidFill>
            <a:srgbClr val="8B7355"/>
          </a:solidFill>
          <a:ln>
            <a:noFill/>
          </a:ln>
        </p:spPr>
      </p:sp>
      <p:sp>
        <p:nvSpPr>
          <p:cNvPr id="48" name="TextBox 48"/>
          <p:cNvSpPr txBox="1"/>
          <p:nvPr/>
        </p:nvSpPr>
        <p:spPr>
          <a:xfrm>
            <a:off x="692468" y="5466874"/>
            <a:ext cx="130635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当代设计师联袂新作</a:t>
            </a:r>
          </a:p>
        </p:txBody>
      </p:sp>
      <p:sp>
        <p:nvSpPr>
          <p:cNvPr id="49" name="Rectangle 49"/>
          <p:cNvSpPr/>
          <p:nvPr/>
        </p:nvSpPr>
        <p:spPr>
          <a:xfrm>
            <a:off x="704850" y="5762625"/>
            <a:ext cx="31432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0" name="TextBox 50"/>
          <p:cNvSpPr txBox="1"/>
          <p:nvPr/>
        </p:nvSpPr>
        <p:spPr>
          <a:xfrm>
            <a:off x="694372" y="5845016"/>
            <a:ext cx="10210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家居 · 设计 · 展览</a:t>
            </a:r>
          </a:p>
        </p:txBody>
      </p:sp>
      <p:sp>
        <p:nvSpPr>
          <p:cNvPr id="51" name="Freeform 51"/>
          <p:cNvSpPr/>
          <p:nvPr/>
        </p:nvSpPr>
        <p:spPr>
          <a:xfrm>
            <a:off x="4305300" y="3762375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114300" y="0"/>
                </a:moveTo>
                <a:lnTo>
                  <a:pt x="3467100" y="0"/>
                </a:lnTo>
                <a:cubicBezTo>
                  <a:pt x="3530226" y="0"/>
                  <a:pt x="3581400" y="51174"/>
                  <a:pt x="3581400" y="114300"/>
                </a:cubicBezTo>
                <a:lnTo>
                  <a:pt x="3581400" y="2171700"/>
                </a:lnTo>
                <a:cubicBezTo>
                  <a:pt x="3581400" y="2234826"/>
                  <a:pt x="3530226" y="2286000"/>
                  <a:pt x="3467100" y="2286000"/>
                </a:cubicBezTo>
                <a:lnTo>
                  <a:pt x="114300" y="2286000"/>
                </a:lnTo>
                <a:cubicBezTo>
                  <a:pt x="51174" y="2286000"/>
                  <a:pt x="0" y="2234826"/>
                  <a:pt x="0" y="2171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grpSp>
        <p:nvGrpSpPr>
          <p:cNvPr id="54" name="Group 54"/>
          <p:cNvGrpSpPr/>
          <p:nvPr/>
        </p:nvGrpSpPr>
        <p:grpSpPr>
          <a:xfrm>
            <a:off x="4558900" y="4015949"/>
            <a:ext cx="216767" cy="210078"/>
            <a:chOff x="4558900" y="4015949"/>
            <a:chExt cx="216767" cy="210078"/>
          </a:xfrm>
        </p:grpSpPr>
        <p:sp>
          <p:nvSpPr>
            <p:cNvPr id="52" name="Freeform 52"/>
            <p:cNvSpPr/>
            <p:nvPr/>
          </p:nvSpPr>
          <p:spPr>
            <a:xfrm>
              <a:off x="4567235" y="4023760"/>
              <a:ext cx="200094" cy="193499"/>
            </a:xfrm>
            <a:custGeom>
              <a:avLst/>
              <a:gdLst/>
              <a:ahLst/>
              <a:cxnLst/>
              <a:rect l="l" t="t" r="r" b="b"/>
              <a:pathLst>
                <a:path w="200094" h="193499">
                  <a:moveTo>
                    <a:pt x="200028" y="99700"/>
                  </a:moveTo>
                  <a:cubicBezTo>
                    <a:pt x="200094" y="107473"/>
                    <a:pt x="199259" y="115227"/>
                    <a:pt x="197538" y="122807"/>
                  </a:cubicBezTo>
                  <a:cubicBezTo>
                    <a:pt x="194938" y="134177"/>
                    <a:pt x="184823" y="142238"/>
                    <a:pt x="173160" y="142237"/>
                  </a:cubicBezTo>
                  <a:lnTo>
                    <a:pt x="125019" y="142237"/>
                  </a:lnTo>
                  <a:cubicBezTo>
                    <a:pt x="111210" y="142237"/>
                    <a:pt x="100015" y="153431"/>
                    <a:pt x="100015" y="167240"/>
                  </a:cubicBezTo>
                  <a:cubicBezTo>
                    <a:pt x="100010" y="175353"/>
                    <a:pt x="96067" y="182960"/>
                    <a:pt x="89441" y="187642"/>
                  </a:cubicBezTo>
                  <a:cubicBezTo>
                    <a:pt x="82814" y="192324"/>
                    <a:pt x="74328" y="193499"/>
                    <a:pt x="66678" y="190795"/>
                  </a:cubicBezTo>
                  <a:cubicBezTo>
                    <a:pt x="27850" y="177074"/>
                    <a:pt x="3" y="144122"/>
                    <a:pt x="3" y="100565"/>
                  </a:cubicBezTo>
                  <a:cubicBezTo>
                    <a:pt x="0" y="45734"/>
                    <a:pt x="44146" y="1123"/>
                    <a:pt x="98974" y="552"/>
                  </a:cubicBezTo>
                  <a:cubicBezTo>
                    <a:pt x="154022" y="0"/>
                    <a:pt x="199559" y="44672"/>
                    <a:pt x="200028" y="99700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53" name="Freeform 53"/>
            <p:cNvSpPr/>
            <p:nvPr/>
          </p:nvSpPr>
          <p:spPr>
            <a:xfrm>
              <a:off x="4558900" y="4015949"/>
              <a:ext cx="216767" cy="210078"/>
            </a:xfrm>
            <a:custGeom>
              <a:avLst/>
              <a:gdLst/>
              <a:ahLst/>
              <a:cxnLst/>
              <a:rect l="l" t="t" r="r" b="b"/>
              <a:pathLst>
                <a:path w="216767" h="210078">
                  <a:moveTo>
                    <a:pt x="184162" y="31168"/>
                  </a:moveTo>
                  <a:cubicBezTo>
                    <a:pt x="163989" y="11193"/>
                    <a:pt x="136739" y="0"/>
                    <a:pt x="108350" y="29"/>
                  </a:cubicBezTo>
                  <a:lnTo>
                    <a:pt x="107235" y="29"/>
                  </a:lnTo>
                  <a:cubicBezTo>
                    <a:pt x="47833" y="640"/>
                    <a:pt x="0" y="48970"/>
                    <a:pt x="3" y="108376"/>
                  </a:cubicBezTo>
                  <a:cubicBezTo>
                    <a:pt x="3" y="153173"/>
                    <a:pt x="27694" y="190740"/>
                    <a:pt x="72262" y="206482"/>
                  </a:cubicBezTo>
                  <a:cubicBezTo>
                    <a:pt x="82462" y="210078"/>
                    <a:pt x="93773" y="208503"/>
                    <a:pt x="102602" y="202256"/>
                  </a:cubicBezTo>
                  <a:cubicBezTo>
                    <a:pt x="111431" y="196009"/>
                    <a:pt x="116681" y="185867"/>
                    <a:pt x="116684" y="175051"/>
                  </a:cubicBezTo>
                  <a:cubicBezTo>
                    <a:pt x="116684" y="165845"/>
                    <a:pt x="124147" y="158382"/>
                    <a:pt x="133353" y="158382"/>
                  </a:cubicBezTo>
                  <a:lnTo>
                    <a:pt x="181495" y="158382"/>
                  </a:lnTo>
                  <a:cubicBezTo>
                    <a:pt x="197075" y="158458"/>
                    <a:pt x="210604" y="147669"/>
                    <a:pt x="213999" y="132462"/>
                  </a:cubicBezTo>
                  <a:cubicBezTo>
                    <a:pt x="215862" y="124260"/>
                    <a:pt x="216767" y="115870"/>
                    <a:pt x="216697" y="107459"/>
                  </a:cubicBezTo>
                  <a:cubicBezTo>
                    <a:pt x="216483" y="78703"/>
                    <a:pt x="204766" y="51229"/>
                    <a:pt x="184162" y="31168"/>
                  </a:cubicBezTo>
                  <a:close/>
                  <a:moveTo>
                    <a:pt x="197705" y="128795"/>
                  </a:moveTo>
                  <a:cubicBezTo>
                    <a:pt x="196000" y="136370"/>
                    <a:pt x="189259" y="141742"/>
                    <a:pt x="181495" y="141713"/>
                  </a:cubicBezTo>
                  <a:lnTo>
                    <a:pt x="133353" y="141713"/>
                  </a:lnTo>
                  <a:cubicBezTo>
                    <a:pt x="114941" y="141713"/>
                    <a:pt x="100016" y="156639"/>
                    <a:pt x="100016" y="175051"/>
                  </a:cubicBezTo>
                  <a:cubicBezTo>
                    <a:pt x="100008" y="180453"/>
                    <a:pt x="97382" y="185517"/>
                    <a:pt x="92971" y="188636"/>
                  </a:cubicBezTo>
                  <a:cubicBezTo>
                    <a:pt x="88560" y="191756"/>
                    <a:pt x="82911" y="192544"/>
                    <a:pt x="77815" y="190751"/>
                  </a:cubicBezTo>
                  <a:cubicBezTo>
                    <a:pt x="40102" y="177447"/>
                    <a:pt x="16672" y="145881"/>
                    <a:pt x="16672" y="108376"/>
                  </a:cubicBezTo>
                  <a:cubicBezTo>
                    <a:pt x="16669" y="58111"/>
                    <a:pt x="57140" y="17218"/>
                    <a:pt x="107402" y="16698"/>
                  </a:cubicBezTo>
                  <a:lnTo>
                    <a:pt x="108340" y="16698"/>
                  </a:lnTo>
                  <a:cubicBezTo>
                    <a:pt x="158587" y="16893"/>
                    <a:pt x="199392" y="57351"/>
                    <a:pt x="200018" y="107595"/>
                  </a:cubicBezTo>
                  <a:cubicBezTo>
                    <a:pt x="200080" y="114725"/>
                    <a:pt x="199318" y="121839"/>
                    <a:pt x="197747" y="128795"/>
                  </a:cubicBezTo>
                  <a:close/>
                  <a:moveTo>
                    <a:pt x="120852" y="54203"/>
                  </a:moveTo>
                  <a:cubicBezTo>
                    <a:pt x="120852" y="61107"/>
                    <a:pt x="115254" y="66704"/>
                    <a:pt x="108350" y="66704"/>
                  </a:cubicBezTo>
                  <a:cubicBezTo>
                    <a:pt x="101446" y="66704"/>
                    <a:pt x="95848" y="61107"/>
                    <a:pt x="95848" y="54203"/>
                  </a:cubicBezTo>
                  <a:cubicBezTo>
                    <a:pt x="95848" y="47298"/>
                    <a:pt x="101446" y="41701"/>
                    <a:pt x="108350" y="41701"/>
                  </a:cubicBezTo>
                  <a:cubicBezTo>
                    <a:pt x="115254" y="41701"/>
                    <a:pt x="120852" y="47298"/>
                    <a:pt x="120852" y="54203"/>
                  </a:cubicBezTo>
                  <a:close/>
                  <a:moveTo>
                    <a:pt x="75013" y="79206"/>
                  </a:moveTo>
                  <a:cubicBezTo>
                    <a:pt x="75013" y="86110"/>
                    <a:pt x="69415" y="91707"/>
                    <a:pt x="62511" y="91707"/>
                  </a:cubicBezTo>
                  <a:cubicBezTo>
                    <a:pt x="55607" y="91707"/>
                    <a:pt x="50009" y="86110"/>
                    <a:pt x="50009" y="79206"/>
                  </a:cubicBezTo>
                  <a:cubicBezTo>
                    <a:pt x="50009" y="72301"/>
                    <a:pt x="55607" y="66704"/>
                    <a:pt x="62511" y="66704"/>
                  </a:cubicBezTo>
                  <a:cubicBezTo>
                    <a:pt x="69415" y="66704"/>
                    <a:pt x="75013" y="72301"/>
                    <a:pt x="75013" y="79206"/>
                  </a:cubicBezTo>
                  <a:close/>
                  <a:moveTo>
                    <a:pt x="75013" y="137546"/>
                  </a:moveTo>
                  <a:cubicBezTo>
                    <a:pt x="75013" y="144451"/>
                    <a:pt x="69415" y="150048"/>
                    <a:pt x="62511" y="150048"/>
                  </a:cubicBezTo>
                  <a:cubicBezTo>
                    <a:pt x="55607" y="150048"/>
                    <a:pt x="50009" y="144451"/>
                    <a:pt x="50009" y="137546"/>
                  </a:cubicBezTo>
                  <a:cubicBezTo>
                    <a:pt x="50009" y="130642"/>
                    <a:pt x="55607" y="125045"/>
                    <a:pt x="62511" y="125045"/>
                  </a:cubicBezTo>
                  <a:cubicBezTo>
                    <a:pt x="69415" y="125045"/>
                    <a:pt x="75013" y="130642"/>
                    <a:pt x="75013" y="137546"/>
                  </a:cubicBezTo>
                  <a:close/>
                  <a:moveTo>
                    <a:pt x="166691" y="79206"/>
                  </a:moveTo>
                  <a:cubicBezTo>
                    <a:pt x="166691" y="86110"/>
                    <a:pt x="161094" y="91707"/>
                    <a:pt x="154189" y="91707"/>
                  </a:cubicBezTo>
                  <a:cubicBezTo>
                    <a:pt x="147285" y="91707"/>
                    <a:pt x="141688" y="86110"/>
                    <a:pt x="141688" y="79206"/>
                  </a:cubicBezTo>
                  <a:cubicBezTo>
                    <a:pt x="141688" y="72301"/>
                    <a:pt x="147285" y="66704"/>
                    <a:pt x="154189" y="66704"/>
                  </a:cubicBezTo>
                  <a:cubicBezTo>
                    <a:pt x="161094" y="66704"/>
                    <a:pt x="166691" y="72301"/>
                    <a:pt x="166691" y="79206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55" name="TextBox 55"/>
          <p:cNvSpPr txBox="1"/>
          <p:nvPr/>
        </p:nvSpPr>
        <p:spPr>
          <a:xfrm>
            <a:off x="4514850" y="4362450"/>
            <a:ext cx="61317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GUCCI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519612" y="4669631"/>
            <a:ext cx="172914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Gucci Memoria · 105年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521518" y="4914424"/>
            <a:ext cx="1484352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Demna 策划沉浸式展览</a:t>
            </a:r>
          </a:p>
        </p:txBody>
      </p:sp>
      <p:sp>
        <p:nvSpPr>
          <p:cNvPr id="58" name="Rectangle 58"/>
          <p:cNvSpPr/>
          <p:nvPr/>
        </p:nvSpPr>
        <p:spPr>
          <a:xfrm>
            <a:off x="4533900" y="5286375"/>
            <a:ext cx="762000" cy="19050"/>
          </a:xfrm>
          <a:prstGeom prst="rect">
            <a:avLst/>
          </a:prstGeom>
          <a:solidFill>
            <a:srgbClr val="8B7355"/>
          </a:solidFill>
          <a:ln>
            <a:noFill/>
          </a:ln>
        </p:spPr>
      </p:sp>
      <p:sp>
        <p:nvSpPr>
          <p:cNvPr id="59" name="TextBox 59"/>
          <p:cNvSpPr txBox="1"/>
          <p:nvPr/>
        </p:nvSpPr>
        <p:spPr>
          <a:xfrm>
            <a:off x="4521518" y="5466874"/>
            <a:ext cx="186882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十二幅挂毯 · Flora 花卉装置</a:t>
            </a:r>
          </a:p>
        </p:txBody>
      </p:sp>
      <p:sp>
        <p:nvSpPr>
          <p:cNvPr id="60" name="Rectangle 60"/>
          <p:cNvSpPr/>
          <p:nvPr/>
        </p:nvSpPr>
        <p:spPr>
          <a:xfrm>
            <a:off x="4533900" y="5762625"/>
            <a:ext cx="31432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61" name="TextBox 61"/>
          <p:cNvSpPr txBox="1"/>
          <p:nvPr/>
        </p:nvSpPr>
        <p:spPr>
          <a:xfrm>
            <a:off x="4523422" y="5845016"/>
            <a:ext cx="10210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展览 · 艺术 · 遗产</a:t>
            </a:r>
          </a:p>
        </p:txBody>
      </p:sp>
      <p:sp>
        <p:nvSpPr>
          <p:cNvPr id="62" name="Freeform 62"/>
          <p:cNvSpPr/>
          <p:nvPr/>
        </p:nvSpPr>
        <p:spPr>
          <a:xfrm>
            <a:off x="8134350" y="3762375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114300" y="0"/>
                </a:moveTo>
                <a:lnTo>
                  <a:pt x="3467100" y="0"/>
                </a:lnTo>
                <a:cubicBezTo>
                  <a:pt x="3530226" y="0"/>
                  <a:pt x="3581400" y="51174"/>
                  <a:pt x="3581400" y="114300"/>
                </a:cubicBezTo>
                <a:lnTo>
                  <a:pt x="3581400" y="2171700"/>
                </a:lnTo>
                <a:cubicBezTo>
                  <a:pt x="3581400" y="2234826"/>
                  <a:pt x="3530226" y="2286000"/>
                  <a:pt x="3467100" y="2286000"/>
                </a:cubicBezTo>
                <a:lnTo>
                  <a:pt x="114300" y="2286000"/>
                </a:lnTo>
                <a:cubicBezTo>
                  <a:pt x="51174" y="2286000"/>
                  <a:pt x="0" y="2234826"/>
                  <a:pt x="0" y="2171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grpSp>
        <p:nvGrpSpPr>
          <p:cNvPr id="65" name="Group 65"/>
          <p:cNvGrpSpPr/>
          <p:nvPr/>
        </p:nvGrpSpPr>
        <p:grpSpPr>
          <a:xfrm>
            <a:off x="8387953" y="4024312"/>
            <a:ext cx="216694" cy="191691"/>
            <a:chOff x="8387953" y="4024312"/>
            <a:chExt cx="216694" cy="191691"/>
          </a:xfrm>
        </p:grpSpPr>
        <p:sp>
          <p:nvSpPr>
            <p:cNvPr id="63" name="Freeform 63"/>
            <p:cNvSpPr/>
            <p:nvPr/>
          </p:nvSpPr>
          <p:spPr>
            <a:xfrm>
              <a:off x="8396288" y="4032647"/>
              <a:ext cx="200025" cy="175022"/>
            </a:xfrm>
            <a:custGeom>
              <a:avLst/>
              <a:gdLst/>
              <a:ahLst/>
              <a:cxnLst/>
              <a:rect l="l" t="t" r="r" b="b"/>
              <a:pathLst>
                <a:path w="200025" h="175022">
                  <a:moveTo>
                    <a:pt x="183356" y="25003"/>
                  </a:moveTo>
                  <a:lnTo>
                    <a:pt x="150019" y="25003"/>
                  </a:lnTo>
                  <a:lnTo>
                    <a:pt x="133350" y="0"/>
                  </a:lnTo>
                  <a:lnTo>
                    <a:pt x="66675" y="0"/>
                  </a:lnTo>
                  <a:lnTo>
                    <a:pt x="50006" y="25003"/>
                  </a:lnTo>
                  <a:lnTo>
                    <a:pt x="16669" y="25003"/>
                  </a:lnTo>
                  <a:cubicBezTo>
                    <a:pt x="7463" y="25003"/>
                    <a:pt x="0" y="32466"/>
                    <a:pt x="0" y="41672"/>
                  </a:cubicBezTo>
                  <a:lnTo>
                    <a:pt x="0" y="158353"/>
                  </a:lnTo>
                  <a:cubicBezTo>
                    <a:pt x="0" y="167559"/>
                    <a:pt x="7463" y="175022"/>
                    <a:pt x="16669" y="175022"/>
                  </a:cubicBezTo>
                  <a:lnTo>
                    <a:pt x="183356" y="175022"/>
                  </a:lnTo>
                  <a:cubicBezTo>
                    <a:pt x="192562" y="175022"/>
                    <a:pt x="200025" y="167559"/>
                    <a:pt x="200025" y="158353"/>
                  </a:cubicBezTo>
                  <a:lnTo>
                    <a:pt x="200025" y="41672"/>
                  </a:lnTo>
                  <a:cubicBezTo>
                    <a:pt x="200025" y="32466"/>
                    <a:pt x="192562" y="25003"/>
                    <a:pt x="183356" y="25003"/>
                  </a:cubicBezTo>
                  <a:close/>
                  <a:moveTo>
                    <a:pt x="100012" y="133350"/>
                  </a:moveTo>
                  <a:cubicBezTo>
                    <a:pt x="79299" y="133350"/>
                    <a:pt x="62508" y="116559"/>
                    <a:pt x="62508" y="95845"/>
                  </a:cubicBezTo>
                  <a:cubicBezTo>
                    <a:pt x="62508" y="75132"/>
                    <a:pt x="79299" y="58341"/>
                    <a:pt x="100012" y="58341"/>
                  </a:cubicBezTo>
                  <a:cubicBezTo>
                    <a:pt x="120726" y="58341"/>
                    <a:pt x="137517" y="75132"/>
                    <a:pt x="137517" y="95845"/>
                  </a:cubicBezTo>
                  <a:cubicBezTo>
                    <a:pt x="137517" y="116559"/>
                    <a:pt x="120726" y="133350"/>
                    <a:pt x="100012" y="133350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64" name="Freeform 64"/>
            <p:cNvSpPr/>
            <p:nvPr/>
          </p:nvSpPr>
          <p:spPr>
            <a:xfrm>
              <a:off x="8387953" y="4024312"/>
              <a:ext cx="216694" cy="191691"/>
            </a:xfrm>
            <a:custGeom>
              <a:avLst/>
              <a:gdLst/>
              <a:ahLst/>
              <a:cxnLst/>
              <a:rect l="l" t="t" r="r" b="b"/>
              <a:pathLst>
                <a:path w="216694" h="191691">
                  <a:moveTo>
                    <a:pt x="191691" y="25003"/>
                  </a:moveTo>
                  <a:lnTo>
                    <a:pt x="162812" y="25003"/>
                  </a:lnTo>
                  <a:lnTo>
                    <a:pt x="148612" y="3709"/>
                  </a:lnTo>
                  <a:cubicBezTo>
                    <a:pt x="147067" y="1393"/>
                    <a:pt x="144468" y="2"/>
                    <a:pt x="141684" y="0"/>
                  </a:cubicBezTo>
                  <a:lnTo>
                    <a:pt x="75009" y="0"/>
                  </a:lnTo>
                  <a:cubicBezTo>
                    <a:pt x="72226" y="2"/>
                    <a:pt x="69626" y="1393"/>
                    <a:pt x="68081" y="3709"/>
                  </a:cubicBezTo>
                  <a:lnTo>
                    <a:pt x="53871" y="25003"/>
                  </a:lnTo>
                  <a:lnTo>
                    <a:pt x="25003" y="25003"/>
                  </a:lnTo>
                  <a:cubicBezTo>
                    <a:pt x="11194" y="25003"/>
                    <a:pt x="0" y="36197"/>
                    <a:pt x="0" y="50006"/>
                  </a:cubicBezTo>
                  <a:lnTo>
                    <a:pt x="0" y="166688"/>
                  </a:lnTo>
                  <a:cubicBezTo>
                    <a:pt x="0" y="180496"/>
                    <a:pt x="11194" y="191691"/>
                    <a:pt x="25003" y="191691"/>
                  </a:cubicBezTo>
                  <a:lnTo>
                    <a:pt x="191691" y="191691"/>
                  </a:lnTo>
                  <a:cubicBezTo>
                    <a:pt x="205499" y="191691"/>
                    <a:pt x="216694" y="180496"/>
                    <a:pt x="216694" y="166688"/>
                  </a:cubicBezTo>
                  <a:lnTo>
                    <a:pt x="216694" y="50006"/>
                  </a:lnTo>
                  <a:cubicBezTo>
                    <a:pt x="216694" y="36197"/>
                    <a:pt x="205499" y="25003"/>
                    <a:pt x="191691" y="25003"/>
                  </a:cubicBezTo>
                  <a:close/>
                  <a:moveTo>
                    <a:pt x="200025" y="166688"/>
                  </a:moveTo>
                  <a:cubicBezTo>
                    <a:pt x="200025" y="171290"/>
                    <a:pt x="196294" y="175022"/>
                    <a:pt x="191691" y="175022"/>
                  </a:cubicBezTo>
                  <a:lnTo>
                    <a:pt x="25003" y="175022"/>
                  </a:lnTo>
                  <a:cubicBezTo>
                    <a:pt x="20400" y="175022"/>
                    <a:pt x="16669" y="171290"/>
                    <a:pt x="16669" y="166688"/>
                  </a:cubicBezTo>
                  <a:lnTo>
                    <a:pt x="16669" y="50006"/>
                  </a:lnTo>
                  <a:cubicBezTo>
                    <a:pt x="16669" y="45403"/>
                    <a:pt x="20400" y="41672"/>
                    <a:pt x="25003" y="41672"/>
                  </a:cubicBezTo>
                  <a:lnTo>
                    <a:pt x="58341" y="41672"/>
                  </a:lnTo>
                  <a:cubicBezTo>
                    <a:pt x="61128" y="41674"/>
                    <a:pt x="63732" y="40282"/>
                    <a:pt x="65279" y="37963"/>
                  </a:cubicBezTo>
                  <a:lnTo>
                    <a:pt x="79468" y="16669"/>
                  </a:lnTo>
                  <a:lnTo>
                    <a:pt x="137215" y="16669"/>
                  </a:lnTo>
                  <a:lnTo>
                    <a:pt x="151415" y="37963"/>
                  </a:lnTo>
                  <a:cubicBezTo>
                    <a:pt x="152962" y="40282"/>
                    <a:pt x="155566" y="41674"/>
                    <a:pt x="158353" y="41672"/>
                  </a:cubicBezTo>
                  <a:lnTo>
                    <a:pt x="191691" y="41672"/>
                  </a:lnTo>
                  <a:cubicBezTo>
                    <a:pt x="196294" y="41672"/>
                    <a:pt x="200025" y="45403"/>
                    <a:pt x="200025" y="50006"/>
                  </a:cubicBezTo>
                  <a:close/>
                  <a:moveTo>
                    <a:pt x="108347" y="58341"/>
                  </a:moveTo>
                  <a:cubicBezTo>
                    <a:pt x="83031" y="58341"/>
                    <a:pt x="62508" y="78863"/>
                    <a:pt x="62508" y="104180"/>
                  </a:cubicBezTo>
                  <a:cubicBezTo>
                    <a:pt x="62508" y="129496"/>
                    <a:pt x="83031" y="150019"/>
                    <a:pt x="108347" y="150019"/>
                  </a:cubicBezTo>
                  <a:cubicBezTo>
                    <a:pt x="133663" y="150019"/>
                    <a:pt x="154186" y="129496"/>
                    <a:pt x="154186" y="104180"/>
                  </a:cubicBezTo>
                  <a:cubicBezTo>
                    <a:pt x="154157" y="78875"/>
                    <a:pt x="133651" y="58369"/>
                    <a:pt x="108347" y="58341"/>
                  </a:cubicBezTo>
                  <a:close/>
                  <a:moveTo>
                    <a:pt x="108347" y="133350"/>
                  </a:moveTo>
                  <a:cubicBezTo>
                    <a:pt x="92237" y="133350"/>
                    <a:pt x="79177" y="120290"/>
                    <a:pt x="79177" y="104180"/>
                  </a:cubicBezTo>
                  <a:cubicBezTo>
                    <a:pt x="79177" y="88069"/>
                    <a:pt x="92237" y="75009"/>
                    <a:pt x="108347" y="75009"/>
                  </a:cubicBezTo>
                  <a:cubicBezTo>
                    <a:pt x="124457" y="75009"/>
                    <a:pt x="137517" y="88069"/>
                    <a:pt x="137517" y="104180"/>
                  </a:cubicBezTo>
                  <a:cubicBezTo>
                    <a:pt x="137517" y="120290"/>
                    <a:pt x="124457" y="133350"/>
                    <a:pt x="108347" y="133350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66" name="TextBox 66"/>
          <p:cNvSpPr txBox="1"/>
          <p:nvPr/>
        </p:nvSpPr>
        <p:spPr>
          <a:xfrm>
            <a:off x="8343900" y="4362450"/>
            <a:ext cx="101572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McQUEEN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348662" y="4669631"/>
            <a:ext cx="153197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表象之下 · 上海首展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350568" y="4914424"/>
            <a:ext cx="170507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Manta 手袋复刻 2010 经典</a:t>
            </a:r>
          </a:p>
        </p:txBody>
      </p:sp>
      <p:sp>
        <p:nvSpPr>
          <p:cNvPr id="69" name="Rectangle 69"/>
          <p:cNvSpPr/>
          <p:nvPr/>
        </p:nvSpPr>
        <p:spPr>
          <a:xfrm>
            <a:off x="8362950" y="5286375"/>
            <a:ext cx="762000" cy="19050"/>
          </a:xfrm>
          <a:prstGeom prst="rect">
            <a:avLst/>
          </a:prstGeom>
          <a:solidFill>
            <a:srgbClr val="8B7355"/>
          </a:solidFill>
          <a:ln>
            <a:noFill/>
          </a:ln>
        </p:spPr>
      </p:sp>
      <p:sp>
        <p:nvSpPr>
          <p:cNvPr id="70" name="TextBox 70"/>
          <p:cNvSpPr txBox="1"/>
          <p:nvPr/>
        </p:nvSpPr>
        <p:spPr>
          <a:xfrm>
            <a:off x="8350568" y="5466874"/>
            <a:ext cx="174067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Seán McGirr 创意总监首秀</a:t>
            </a:r>
          </a:p>
        </p:txBody>
      </p:sp>
      <p:sp>
        <p:nvSpPr>
          <p:cNvPr id="71" name="Rectangle 71"/>
          <p:cNvSpPr/>
          <p:nvPr/>
        </p:nvSpPr>
        <p:spPr>
          <a:xfrm>
            <a:off x="8362950" y="5762625"/>
            <a:ext cx="314325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72" name="TextBox 72"/>
          <p:cNvSpPr txBox="1"/>
          <p:nvPr/>
        </p:nvSpPr>
        <p:spPr>
          <a:xfrm>
            <a:off x="8352472" y="5845016"/>
            <a:ext cx="102103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展览 · 艺术 · 先锋</a:t>
            </a:r>
          </a:p>
        </p:txBody>
      </p:sp>
      <p:sp>
        <p:nvSpPr>
          <p:cNvPr id="73" name="Rectangle 73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74" name="TextBox 74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1361872" y="6530816"/>
            <a:ext cx="36435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14 / 16</a:t>
            </a:r>
          </a:p>
        </p:txBody>
      </p:sp>
    </p:spTree>
  </p:cSld>
  <p:clrMapOvr>
    <a:masterClrMapping/>
  </p:clrMapOvr>
  <p:transition dur="4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032296" y="614362"/>
            <a:ext cx="2127409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本期品牌全景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0756" y="982028"/>
            <a:ext cx="123048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BRAND PANORAMA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3655" y="1549008"/>
            <a:ext cx="251946" cy="192048"/>
            <a:chOff x="483655" y="1549008"/>
            <a:chExt cx="251946" cy="192048"/>
          </a:xfrm>
        </p:grpSpPr>
        <p:sp>
          <p:nvSpPr>
            <p:cNvPr id="7" name="Freeform 7"/>
            <p:cNvSpPr/>
            <p:nvPr/>
          </p:nvSpPr>
          <p:spPr>
            <a:xfrm>
              <a:off x="492580" y="1557384"/>
              <a:ext cx="234026" cy="174975"/>
            </a:xfrm>
            <a:custGeom>
              <a:avLst/>
              <a:gdLst/>
              <a:ahLst/>
              <a:cxnLst/>
              <a:rect l="l" t="t" r="r" b="b"/>
              <a:pathLst>
                <a:path w="234026" h="174975">
                  <a:moveTo>
                    <a:pt x="233472" y="56857"/>
                  </a:moveTo>
                  <a:lnTo>
                    <a:pt x="194925" y="174975"/>
                  </a:lnTo>
                  <a:cubicBezTo>
                    <a:pt x="194925" y="174975"/>
                    <a:pt x="167026" y="158307"/>
                    <a:pt x="117020" y="158307"/>
                  </a:cubicBezTo>
                  <a:cubicBezTo>
                    <a:pt x="67013" y="158307"/>
                    <a:pt x="39114" y="174975"/>
                    <a:pt x="39114" y="174975"/>
                  </a:cubicBezTo>
                  <a:lnTo>
                    <a:pt x="567" y="56867"/>
                  </a:lnTo>
                  <a:cubicBezTo>
                    <a:pt x="0" y="55224"/>
                    <a:pt x="485" y="53401"/>
                    <a:pt x="1794" y="52257"/>
                  </a:cubicBezTo>
                  <a:cubicBezTo>
                    <a:pt x="3103" y="51113"/>
                    <a:pt x="4974" y="50876"/>
                    <a:pt x="6527" y="51658"/>
                  </a:cubicBezTo>
                  <a:lnTo>
                    <a:pt x="62169" y="79391"/>
                  </a:lnTo>
                  <a:cubicBezTo>
                    <a:pt x="64169" y="80390"/>
                    <a:pt x="66601" y="79682"/>
                    <a:pt x="67753" y="77765"/>
                  </a:cubicBezTo>
                  <a:lnTo>
                    <a:pt x="113352" y="2037"/>
                  </a:lnTo>
                  <a:cubicBezTo>
                    <a:pt x="114132" y="771"/>
                    <a:pt x="115512" y="0"/>
                    <a:pt x="116999" y="0"/>
                  </a:cubicBezTo>
                  <a:cubicBezTo>
                    <a:pt x="118485" y="0"/>
                    <a:pt x="119866" y="771"/>
                    <a:pt x="120645" y="2037"/>
                  </a:cubicBezTo>
                  <a:lnTo>
                    <a:pt x="166244" y="77817"/>
                  </a:lnTo>
                  <a:cubicBezTo>
                    <a:pt x="167399" y="79724"/>
                    <a:pt x="169820" y="80430"/>
                    <a:pt x="171818" y="79443"/>
                  </a:cubicBezTo>
                  <a:lnTo>
                    <a:pt x="227481" y="51689"/>
                  </a:lnTo>
                  <a:cubicBezTo>
                    <a:pt x="229028" y="50900"/>
                    <a:pt x="230899" y="51125"/>
                    <a:pt x="232213" y="52259"/>
                  </a:cubicBezTo>
                  <a:cubicBezTo>
                    <a:pt x="233528" y="53393"/>
                    <a:pt x="234026" y="55211"/>
                    <a:pt x="233472" y="56857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8" name="Freeform 8"/>
            <p:cNvSpPr/>
            <p:nvPr/>
          </p:nvSpPr>
          <p:spPr>
            <a:xfrm>
              <a:off x="483655" y="1549008"/>
              <a:ext cx="251946" cy="192048"/>
            </a:xfrm>
            <a:custGeom>
              <a:avLst/>
              <a:gdLst/>
              <a:ahLst/>
              <a:cxnLst/>
              <a:rect l="l" t="t" r="r" b="b"/>
              <a:pathLst>
                <a:path w="251946" h="192048">
                  <a:moveTo>
                    <a:pt x="246627" y="54367"/>
                  </a:moveTo>
                  <a:cubicBezTo>
                    <a:pt x="242781" y="51014"/>
                    <a:pt x="237292" y="50315"/>
                    <a:pt x="232729" y="52596"/>
                  </a:cubicBezTo>
                  <a:lnTo>
                    <a:pt x="180420" y="78641"/>
                  </a:lnTo>
                  <a:lnTo>
                    <a:pt x="136748" y="6101"/>
                  </a:lnTo>
                  <a:cubicBezTo>
                    <a:pt x="134465" y="2314"/>
                    <a:pt x="130366" y="0"/>
                    <a:pt x="125945" y="0"/>
                  </a:cubicBezTo>
                  <a:cubicBezTo>
                    <a:pt x="121524" y="0"/>
                    <a:pt x="117425" y="2314"/>
                    <a:pt x="115141" y="6101"/>
                  </a:cubicBezTo>
                  <a:lnTo>
                    <a:pt x="71469" y="78672"/>
                  </a:lnTo>
                  <a:lnTo>
                    <a:pt x="19182" y="52627"/>
                  </a:lnTo>
                  <a:cubicBezTo>
                    <a:pt x="14630" y="50367"/>
                    <a:pt x="9168" y="51058"/>
                    <a:pt x="5322" y="54380"/>
                  </a:cubicBezTo>
                  <a:cubicBezTo>
                    <a:pt x="1477" y="57702"/>
                    <a:pt x="0" y="63006"/>
                    <a:pt x="1575" y="67837"/>
                  </a:cubicBezTo>
                  <a:lnTo>
                    <a:pt x="40122" y="185936"/>
                  </a:lnTo>
                  <a:cubicBezTo>
                    <a:pt x="40907" y="188339"/>
                    <a:pt x="42740" y="190256"/>
                    <a:pt x="45106" y="191147"/>
                  </a:cubicBezTo>
                  <a:cubicBezTo>
                    <a:pt x="47472" y="192038"/>
                    <a:pt x="50114" y="191807"/>
                    <a:pt x="52290" y="190519"/>
                  </a:cubicBezTo>
                  <a:cubicBezTo>
                    <a:pt x="52550" y="190363"/>
                    <a:pt x="79189" y="175017"/>
                    <a:pt x="125945" y="175017"/>
                  </a:cubicBezTo>
                  <a:cubicBezTo>
                    <a:pt x="172701" y="175017"/>
                    <a:pt x="199339" y="190363"/>
                    <a:pt x="199579" y="190509"/>
                  </a:cubicBezTo>
                  <a:cubicBezTo>
                    <a:pt x="201756" y="191809"/>
                    <a:pt x="204406" y="192048"/>
                    <a:pt x="206780" y="191158"/>
                  </a:cubicBezTo>
                  <a:cubicBezTo>
                    <a:pt x="209154" y="190268"/>
                    <a:pt x="210993" y="188346"/>
                    <a:pt x="211779" y="185936"/>
                  </a:cubicBezTo>
                  <a:lnTo>
                    <a:pt x="250325" y="67869"/>
                  </a:lnTo>
                  <a:cubicBezTo>
                    <a:pt x="251946" y="63035"/>
                    <a:pt x="250485" y="57700"/>
                    <a:pt x="246627" y="54367"/>
                  </a:cubicBezTo>
                  <a:close/>
                  <a:moveTo>
                    <a:pt x="198871" y="171715"/>
                  </a:moveTo>
                  <a:cubicBezTo>
                    <a:pt x="186369" y="166412"/>
                    <a:pt x="161449" y="158349"/>
                    <a:pt x="125945" y="158349"/>
                  </a:cubicBezTo>
                  <a:cubicBezTo>
                    <a:pt x="90440" y="158349"/>
                    <a:pt x="65521" y="166412"/>
                    <a:pt x="53019" y="171715"/>
                  </a:cubicBezTo>
                  <a:lnTo>
                    <a:pt x="20421" y="71880"/>
                  </a:lnTo>
                  <a:lnTo>
                    <a:pt x="67375" y="95289"/>
                  </a:lnTo>
                  <a:cubicBezTo>
                    <a:pt x="73266" y="98194"/>
                    <a:pt x="80401" y="96119"/>
                    <a:pt x="83815" y="90507"/>
                  </a:cubicBezTo>
                  <a:lnTo>
                    <a:pt x="125945" y="20477"/>
                  </a:lnTo>
                  <a:lnTo>
                    <a:pt x="168075" y="90486"/>
                  </a:lnTo>
                  <a:cubicBezTo>
                    <a:pt x="171492" y="96088"/>
                    <a:pt x="178615" y="98161"/>
                    <a:pt x="184504" y="95268"/>
                  </a:cubicBezTo>
                  <a:lnTo>
                    <a:pt x="231468" y="71880"/>
                  </a:lnTo>
                  <a:close/>
                  <a:moveTo>
                    <a:pt x="175816" y="138377"/>
                  </a:moveTo>
                  <a:cubicBezTo>
                    <a:pt x="175114" y="142357"/>
                    <a:pt x="171658" y="145260"/>
                    <a:pt x="167617" y="145264"/>
                  </a:cubicBezTo>
                  <a:cubicBezTo>
                    <a:pt x="167128" y="145263"/>
                    <a:pt x="166640" y="145221"/>
                    <a:pt x="166158" y="145139"/>
                  </a:cubicBezTo>
                  <a:cubicBezTo>
                    <a:pt x="139537" y="140569"/>
                    <a:pt x="112332" y="140569"/>
                    <a:pt x="85711" y="145139"/>
                  </a:cubicBezTo>
                  <a:cubicBezTo>
                    <a:pt x="81177" y="145939"/>
                    <a:pt x="76853" y="142911"/>
                    <a:pt x="76053" y="138377"/>
                  </a:cubicBezTo>
                  <a:cubicBezTo>
                    <a:pt x="75253" y="133844"/>
                    <a:pt x="78281" y="129520"/>
                    <a:pt x="82815" y="128720"/>
                  </a:cubicBezTo>
                  <a:cubicBezTo>
                    <a:pt x="111352" y="123817"/>
                    <a:pt x="140517" y="123817"/>
                    <a:pt x="169054" y="128720"/>
                  </a:cubicBezTo>
                  <a:cubicBezTo>
                    <a:pt x="173579" y="129514"/>
                    <a:pt x="176607" y="133820"/>
                    <a:pt x="175826" y="138346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842010" y="1604010"/>
            <a:ext cx="11346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顶级奢侈品牌</a:t>
            </a:r>
          </a:p>
        </p:txBody>
      </p:sp>
      <p:sp>
        <p:nvSpPr>
          <p:cNvPr id="11" name="Freeform 11"/>
          <p:cNvSpPr/>
          <p:nvPr/>
        </p:nvSpPr>
        <p:spPr>
          <a:xfrm>
            <a:off x="476250" y="1905000"/>
            <a:ext cx="11239500" cy="952500"/>
          </a:xfrm>
          <a:custGeom>
            <a:avLst/>
            <a:gdLst/>
            <a:ahLst/>
            <a:cxnLst/>
            <a:rect l="l" t="t" r="r" b="b"/>
            <a:pathLst>
              <a:path w="11239500" h="952500">
                <a:moveTo>
                  <a:pt x="95250" y="0"/>
                </a:moveTo>
                <a:lnTo>
                  <a:pt x="11144250" y="0"/>
                </a:lnTo>
                <a:cubicBezTo>
                  <a:pt x="11196855" y="0"/>
                  <a:pt x="11239500" y="42645"/>
                  <a:pt x="11239500" y="95250"/>
                </a:cubicBezTo>
                <a:lnTo>
                  <a:pt x="11239500" y="857250"/>
                </a:lnTo>
                <a:cubicBezTo>
                  <a:pt x="11239500" y="909855"/>
                  <a:pt x="11196855" y="952500"/>
                  <a:pt x="111442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12" name="TextBox 12"/>
          <p:cNvSpPr txBox="1"/>
          <p:nvPr/>
        </p:nvSpPr>
        <p:spPr>
          <a:xfrm>
            <a:off x="869740" y="2298382"/>
            <a:ext cx="92752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HERMÈS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0543" y="2298382"/>
            <a:ext cx="876914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CHANEL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41036" y="2298382"/>
            <a:ext cx="585928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DIOR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38737" y="2298382"/>
            <a:ext cx="1762525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LOUIS VUITTON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9255" y="2298382"/>
            <a:ext cx="674489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GUCCI</a:t>
            </a:r>
          </a:p>
        </p:txBody>
      </p:sp>
      <p:sp>
        <p:nvSpPr>
          <p:cNvPr id="17" name="Rectangle 17"/>
          <p:cNvSpPr/>
          <p:nvPr/>
        </p:nvSpPr>
        <p:spPr>
          <a:xfrm>
            <a:off x="2381250" y="2190750"/>
            <a:ext cx="9525" cy="38100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8" name="Rectangle 18"/>
          <p:cNvSpPr/>
          <p:nvPr/>
        </p:nvSpPr>
        <p:spPr>
          <a:xfrm>
            <a:off x="4381500" y="2190750"/>
            <a:ext cx="9525" cy="38100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9" name="Rectangle 19"/>
          <p:cNvSpPr/>
          <p:nvPr/>
        </p:nvSpPr>
        <p:spPr>
          <a:xfrm>
            <a:off x="6286500" y="2190750"/>
            <a:ext cx="9525" cy="38100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0" name="Rectangle 20"/>
          <p:cNvSpPr/>
          <p:nvPr/>
        </p:nvSpPr>
        <p:spPr>
          <a:xfrm>
            <a:off x="8953500" y="2190750"/>
            <a:ext cx="9525" cy="38100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grpSp>
        <p:nvGrpSpPr>
          <p:cNvPr id="23" name="Group 23"/>
          <p:cNvGrpSpPr/>
          <p:nvPr/>
        </p:nvGrpSpPr>
        <p:grpSpPr>
          <a:xfrm>
            <a:off x="491373" y="3158311"/>
            <a:ext cx="236558" cy="236579"/>
            <a:chOff x="491373" y="3158311"/>
            <a:chExt cx="236558" cy="236579"/>
          </a:xfrm>
        </p:grpSpPr>
        <p:sp>
          <p:nvSpPr>
            <p:cNvPr id="21" name="Freeform 21"/>
            <p:cNvSpPr/>
            <p:nvPr/>
          </p:nvSpPr>
          <p:spPr>
            <a:xfrm>
              <a:off x="501356" y="3168304"/>
              <a:ext cx="217405" cy="216592"/>
            </a:xfrm>
            <a:custGeom>
              <a:avLst/>
              <a:gdLst/>
              <a:ahLst/>
              <a:cxnLst/>
              <a:rect l="l" t="t" r="r" b="b"/>
              <a:pathLst>
                <a:path w="217405" h="216592">
                  <a:moveTo>
                    <a:pt x="214163" y="114151"/>
                  </a:moveTo>
                  <a:lnTo>
                    <a:pt x="114151" y="214163"/>
                  </a:lnTo>
                  <a:cubicBezTo>
                    <a:pt x="112599" y="215718"/>
                    <a:pt x="110493" y="216592"/>
                    <a:pt x="108296" y="216592"/>
                  </a:cubicBezTo>
                  <a:cubicBezTo>
                    <a:pt x="106099" y="216592"/>
                    <a:pt x="103993" y="215718"/>
                    <a:pt x="102441" y="214163"/>
                  </a:cubicBezTo>
                  <a:lnTo>
                    <a:pt x="2429" y="114151"/>
                  </a:lnTo>
                  <a:cubicBezTo>
                    <a:pt x="874" y="112599"/>
                    <a:pt x="0" y="110493"/>
                    <a:pt x="0" y="108296"/>
                  </a:cubicBezTo>
                  <a:cubicBezTo>
                    <a:pt x="0" y="106099"/>
                    <a:pt x="874" y="103993"/>
                    <a:pt x="2429" y="102441"/>
                  </a:cubicBezTo>
                  <a:lnTo>
                    <a:pt x="102493" y="2429"/>
                  </a:lnTo>
                  <a:cubicBezTo>
                    <a:pt x="104045" y="874"/>
                    <a:pt x="106151" y="0"/>
                    <a:pt x="108348" y="0"/>
                  </a:cubicBezTo>
                  <a:cubicBezTo>
                    <a:pt x="110545" y="0"/>
                    <a:pt x="112651" y="874"/>
                    <a:pt x="114203" y="2429"/>
                  </a:cubicBezTo>
                  <a:lnTo>
                    <a:pt x="214215" y="102493"/>
                  </a:lnTo>
                  <a:cubicBezTo>
                    <a:pt x="217405" y="105733"/>
                    <a:pt x="217381" y="110940"/>
                    <a:pt x="214163" y="114151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2" name="Freeform 22"/>
            <p:cNvSpPr/>
            <p:nvPr/>
          </p:nvSpPr>
          <p:spPr>
            <a:xfrm>
              <a:off x="491373" y="3158311"/>
              <a:ext cx="236558" cy="236579"/>
            </a:xfrm>
            <a:custGeom>
              <a:avLst/>
              <a:gdLst/>
              <a:ahLst/>
              <a:cxnLst/>
              <a:rect l="l" t="t" r="r" b="b"/>
              <a:pathLst>
                <a:path w="236558" h="236579">
                  <a:moveTo>
                    <a:pt x="230043" y="106538"/>
                  </a:moveTo>
                  <a:lnTo>
                    <a:pt x="129978" y="6463"/>
                  </a:lnTo>
                  <a:cubicBezTo>
                    <a:pt x="123477" y="0"/>
                    <a:pt x="112977" y="0"/>
                    <a:pt x="106475" y="6463"/>
                  </a:cubicBezTo>
                  <a:lnTo>
                    <a:pt x="6463" y="106538"/>
                  </a:lnTo>
                  <a:cubicBezTo>
                    <a:pt x="0" y="113039"/>
                    <a:pt x="0" y="123539"/>
                    <a:pt x="6463" y="130041"/>
                  </a:cubicBezTo>
                  <a:lnTo>
                    <a:pt x="106527" y="230116"/>
                  </a:lnTo>
                  <a:lnTo>
                    <a:pt x="106527" y="230116"/>
                  </a:lnTo>
                  <a:cubicBezTo>
                    <a:pt x="113029" y="236579"/>
                    <a:pt x="123529" y="236579"/>
                    <a:pt x="130030" y="230116"/>
                  </a:cubicBezTo>
                  <a:lnTo>
                    <a:pt x="230095" y="130041"/>
                  </a:lnTo>
                  <a:cubicBezTo>
                    <a:pt x="236558" y="123539"/>
                    <a:pt x="236558" y="113039"/>
                    <a:pt x="230095" y="106538"/>
                  </a:cubicBezTo>
                  <a:close/>
                  <a:moveTo>
                    <a:pt x="118227" y="218302"/>
                  </a:moveTo>
                  <a:lnTo>
                    <a:pt x="118227" y="218302"/>
                  </a:lnTo>
                  <a:lnTo>
                    <a:pt x="18214" y="118289"/>
                  </a:lnTo>
                  <a:lnTo>
                    <a:pt x="118227" y="18277"/>
                  </a:lnTo>
                  <a:lnTo>
                    <a:pt x="218239" y="118289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4" name="TextBox 24"/>
          <p:cNvSpPr txBox="1"/>
          <p:nvPr/>
        </p:nvSpPr>
        <p:spPr>
          <a:xfrm>
            <a:off x="842010" y="3223260"/>
            <a:ext cx="153026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轻奢 / 设计师品牌</a:t>
            </a:r>
          </a:p>
        </p:txBody>
      </p:sp>
      <p:sp>
        <p:nvSpPr>
          <p:cNvPr id="25" name="Freeform 25"/>
          <p:cNvSpPr/>
          <p:nvPr/>
        </p:nvSpPr>
        <p:spPr>
          <a:xfrm>
            <a:off x="476250" y="3524250"/>
            <a:ext cx="11239500" cy="952500"/>
          </a:xfrm>
          <a:custGeom>
            <a:avLst/>
            <a:gdLst/>
            <a:ahLst/>
            <a:cxnLst/>
            <a:rect l="l" t="t" r="r" b="b"/>
            <a:pathLst>
              <a:path w="11239500" h="952500">
                <a:moveTo>
                  <a:pt x="95250" y="0"/>
                </a:moveTo>
                <a:lnTo>
                  <a:pt x="11144250" y="0"/>
                </a:lnTo>
                <a:cubicBezTo>
                  <a:pt x="11196855" y="0"/>
                  <a:pt x="11239500" y="42645"/>
                  <a:pt x="11239500" y="95250"/>
                </a:cubicBezTo>
                <a:lnTo>
                  <a:pt x="11239500" y="857250"/>
                </a:lnTo>
                <a:cubicBezTo>
                  <a:pt x="11239500" y="909855"/>
                  <a:pt x="11196855" y="952500"/>
                  <a:pt x="111442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26" name="TextBox 26"/>
          <p:cNvSpPr txBox="1"/>
          <p:nvPr/>
        </p:nvSpPr>
        <p:spPr>
          <a:xfrm>
            <a:off x="973907" y="3950018"/>
            <a:ext cx="852535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Vhernier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20675" y="3950018"/>
            <a:ext cx="635651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CELINE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296656" y="3950018"/>
            <a:ext cx="150318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Bottega Veneta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12374" y="3950018"/>
            <a:ext cx="87225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McQueen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7299" y="3950018"/>
            <a:ext cx="93140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Max Mara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13896" y="3950018"/>
            <a:ext cx="527209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Chloé</a:t>
            </a:r>
          </a:p>
        </p:txBody>
      </p:sp>
      <p:sp>
        <p:nvSpPr>
          <p:cNvPr id="32" name="Rectangle 32"/>
          <p:cNvSpPr/>
          <p:nvPr/>
        </p:nvSpPr>
        <p:spPr>
          <a:xfrm>
            <a:off x="2314575" y="3905250"/>
            <a:ext cx="9525" cy="2857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3" name="Rectangle 33"/>
          <p:cNvSpPr/>
          <p:nvPr/>
        </p:nvSpPr>
        <p:spPr>
          <a:xfrm>
            <a:off x="4152900" y="3905250"/>
            <a:ext cx="9525" cy="2857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4" name="Rectangle 34"/>
          <p:cNvSpPr/>
          <p:nvPr/>
        </p:nvSpPr>
        <p:spPr>
          <a:xfrm>
            <a:off x="6057900" y="3905250"/>
            <a:ext cx="9525" cy="2857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5" name="Rectangle 35"/>
          <p:cNvSpPr/>
          <p:nvPr/>
        </p:nvSpPr>
        <p:spPr>
          <a:xfrm>
            <a:off x="7962900" y="3905250"/>
            <a:ext cx="9525" cy="2857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6" name="Rectangle 36"/>
          <p:cNvSpPr/>
          <p:nvPr/>
        </p:nvSpPr>
        <p:spPr>
          <a:xfrm>
            <a:off x="9620250" y="3905250"/>
            <a:ext cx="9525" cy="2857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grpSp>
        <p:nvGrpSpPr>
          <p:cNvPr id="39" name="Group 39"/>
          <p:cNvGrpSpPr/>
          <p:nvPr/>
        </p:nvGrpSpPr>
        <p:grpSpPr>
          <a:xfrm>
            <a:off x="492918" y="4770834"/>
            <a:ext cx="241698" cy="241739"/>
            <a:chOff x="492918" y="4770834"/>
            <a:chExt cx="241698" cy="241739"/>
          </a:xfrm>
        </p:grpSpPr>
        <p:sp>
          <p:nvSpPr>
            <p:cNvPr id="37" name="Freeform 37"/>
            <p:cNvSpPr/>
            <p:nvPr/>
          </p:nvSpPr>
          <p:spPr>
            <a:xfrm>
              <a:off x="501339" y="4820885"/>
              <a:ext cx="183268" cy="183268"/>
            </a:xfrm>
            <a:custGeom>
              <a:avLst/>
              <a:gdLst/>
              <a:ahLst/>
              <a:cxnLst/>
              <a:rect l="l" t="t" r="r" b="b"/>
              <a:pathLst>
                <a:path w="183268" h="183268">
                  <a:moveTo>
                    <a:pt x="177874" y="99374"/>
                  </a:moveTo>
                  <a:lnTo>
                    <a:pt x="124055" y="119169"/>
                  </a:lnTo>
                  <a:cubicBezTo>
                    <a:pt x="121786" y="119999"/>
                    <a:pt x="119999" y="121786"/>
                    <a:pt x="119169" y="124055"/>
                  </a:cubicBezTo>
                  <a:lnTo>
                    <a:pt x="99374" y="177874"/>
                  </a:lnTo>
                  <a:cubicBezTo>
                    <a:pt x="98178" y="181115"/>
                    <a:pt x="95089" y="183268"/>
                    <a:pt x="91634" y="183268"/>
                  </a:cubicBezTo>
                  <a:cubicBezTo>
                    <a:pt x="88179" y="183268"/>
                    <a:pt x="85090" y="181115"/>
                    <a:pt x="83893" y="177874"/>
                  </a:cubicBezTo>
                  <a:lnTo>
                    <a:pt x="64099" y="124055"/>
                  </a:lnTo>
                  <a:cubicBezTo>
                    <a:pt x="63269" y="121786"/>
                    <a:pt x="61481" y="119999"/>
                    <a:pt x="59213" y="119169"/>
                  </a:cubicBezTo>
                  <a:lnTo>
                    <a:pt x="5394" y="99374"/>
                  </a:lnTo>
                  <a:cubicBezTo>
                    <a:pt x="2153" y="98178"/>
                    <a:pt x="0" y="95089"/>
                    <a:pt x="0" y="91634"/>
                  </a:cubicBezTo>
                  <a:cubicBezTo>
                    <a:pt x="0" y="88179"/>
                    <a:pt x="2153" y="85090"/>
                    <a:pt x="5394" y="83893"/>
                  </a:cubicBezTo>
                  <a:lnTo>
                    <a:pt x="59213" y="64099"/>
                  </a:lnTo>
                  <a:cubicBezTo>
                    <a:pt x="61481" y="63269"/>
                    <a:pt x="63269" y="61481"/>
                    <a:pt x="64099" y="59213"/>
                  </a:cubicBezTo>
                  <a:lnTo>
                    <a:pt x="83893" y="5394"/>
                  </a:lnTo>
                  <a:cubicBezTo>
                    <a:pt x="85090" y="2153"/>
                    <a:pt x="88179" y="0"/>
                    <a:pt x="91634" y="0"/>
                  </a:cubicBezTo>
                  <a:cubicBezTo>
                    <a:pt x="95089" y="0"/>
                    <a:pt x="98178" y="2153"/>
                    <a:pt x="99374" y="5394"/>
                  </a:cubicBezTo>
                  <a:lnTo>
                    <a:pt x="119169" y="59213"/>
                  </a:lnTo>
                  <a:cubicBezTo>
                    <a:pt x="119999" y="61481"/>
                    <a:pt x="121786" y="63269"/>
                    <a:pt x="124055" y="64099"/>
                  </a:cubicBezTo>
                  <a:lnTo>
                    <a:pt x="177874" y="83893"/>
                  </a:lnTo>
                  <a:cubicBezTo>
                    <a:pt x="181115" y="85090"/>
                    <a:pt x="183268" y="88179"/>
                    <a:pt x="183268" y="91634"/>
                  </a:cubicBezTo>
                  <a:cubicBezTo>
                    <a:pt x="183268" y="95089"/>
                    <a:pt x="181115" y="98178"/>
                    <a:pt x="177874" y="99374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38" name="Freeform 38"/>
            <p:cNvSpPr/>
            <p:nvPr/>
          </p:nvSpPr>
          <p:spPr>
            <a:xfrm>
              <a:off x="492918" y="4770834"/>
              <a:ext cx="241698" cy="241739"/>
            </a:xfrm>
            <a:custGeom>
              <a:avLst/>
              <a:gdLst/>
              <a:ahLst/>
              <a:cxnLst/>
              <a:rect l="l" t="t" r="r" b="b"/>
              <a:pathLst>
                <a:path w="241698" h="241739">
                  <a:moveTo>
                    <a:pt x="189170" y="126120"/>
                  </a:moveTo>
                  <a:lnTo>
                    <a:pt x="135403" y="106326"/>
                  </a:lnTo>
                  <a:lnTo>
                    <a:pt x="115609" y="52517"/>
                  </a:lnTo>
                  <a:cubicBezTo>
                    <a:pt x="113208" y="45994"/>
                    <a:pt x="106995" y="41661"/>
                    <a:pt x="100044" y="41661"/>
                  </a:cubicBezTo>
                  <a:cubicBezTo>
                    <a:pt x="93094" y="41661"/>
                    <a:pt x="86881" y="45994"/>
                    <a:pt x="84480" y="52517"/>
                  </a:cubicBezTo>
                  <a:lnTo>
                    <a:pt x="64665" y="106263"/>
                  </a:lnTo>
                  <a:lnTo>
                    <a:pt x="10856" y="126057"/>
                  </a:lnTo>
                  <a:cubicBezTo>
                    <a:pt x="4334" y="128458"/>
                    <a:pt x="0" y="134671"/>
                    <a:pt x="0" y="141622"/>
                  </a:cubicBezTo>
                  <a:cubicBezTo>
                    <a:pt x="0" y="148572"/>
                    <a:pt x="4334" y="154785"/>
                    <a:pt x="10856" y="157186"/>
                  </a:cubicBezTo>
                  <a:lnTo>
                    <a:pt x="64592" y="177105"/>
                  </a:lnTo>
                  <a:lnTo>
                    <a:pt x="84386" y="230883"/>
                  </a:lnTo>
                  <a:cubicBezTo>
                    <a:pt x="86787" y="237406"/>
                    <a:pt x="93000" y="241739"/>
                    <a:pt x="99951" y="241739"/>
                  </a:cubicBezTo>
                  <a:cubicBezTo>
                    <a:pt x="106901" y="241739"/>
                    <a:pt x="113114" y="237406"/>
                    <a:pt x="115515" y="230883"/>
                  </a:cubicBezTo>
                  <a:lnTo>
                    <a:pt x="135309" y="177116"/>
                  </a:lnTo>
                  <a:lnTo>
                    <a:pt x="189118" y="157322"/>
                  </a:lnTo>
                  <a:cubicBezTo>
                    <a:pt x="195641" y="154921"/>
                    <a:pt x="199974" y="148708"/>
                    <a:pt x="199974" y="141757"/>
                  </a:cubicBezTo>
                  <a:cubicBezTo>
                    <a:pt x="199974" y="134807"/>
                    <a:pt x="195641" y="128594"/>
                    <a:pt x="189118" y="126193"/>
                  </a:cubicBezTo>
                  <a:close/>
                  <a:moveTo>
                    <a:pt x="129590" y="161479"/>
                  </a:moveTo>
                  <a:cubicBezTo>
                    <a:pt x="125031" y="163152"/>
                    <a:pt x="121439" y="166744"/>
                    <a:pt x="119766" y="171303"/>
                  </a:cubicBezTo>
                  <a:lnTo>
                    <a:pt x="99972" y="224914"/>
                  </a:lnTo>
                  <a:lnTo>
                    <a:pt x="80219" y="171261"/>
                  </a:lnTo>
                  <a:cubicBezTo>
                    <a:pt x="78545" y="166727"/>
                    <a:pt x="74970" y="163153"/>
                    <a:pt x="70437" y="161479"/>
                  </a:cubicBezTo>
                  <a:lnTo>
                    <a:pt x="70437" y="161479"/>
                  </a:lnTo>
                  <a:lnTo>
                    <a:pt x="16826" y="141684"/>
                  </a:lnTo>
                  <a:lnTo>
                    <a:pt x="70437" y="121890"/>
                  </a:lnTo>
                  <a:cubicBezTo>
                    <a:pt x="74970" y="120216"/>
                    <a:pt x="78545" y="116642"/>
                    <a:pt x="80219" y="112108"/>
                  </a:cubicBezTo>
                  <a:lnTo>
                    <a:pt x="100013" y="58497"/>
                  </a:lnTo>
                  <a:lnTo>
                    <a:pt x="119807" y="112108"/>
                  </a:lnTo>
                  <a:cubicBezTo>
                    <a:pt x="121480" y="116666"/>
                    <a:pt x="125073" y="120259"/>
                    <a:pt x="129631" y="121932"/>
                  </a:cubicBezTo>
                  <a:lnTo>
                    <a:pt x="183242" y="141726"/>
                  </a:lnTo>
                  <a:close/>
                  <a:moveTo>
                    <a:pt x="133351" y="33338"/>
                  </a:moveTo>
                  <a:cubicBezTo>
                    <a:pt x="133351" y="28735"/>
                    <a:pt x="137082" y="25003"/>
                    <a:pt x="141685" y="25003"/>
                  </a:cubicBezTo>
                  <a:lnTo>
                    <a:pt x="158354" y="25003"/>
                  </a:lnTo>
                  <a:lnTo>
                    <a:pt x="158354" y="8334"/>
                  </a:lnTo>
                  <a:cubicBezTo>
                    <a:pt x="158354" y="3731"/>
                    <a:pt x="162085" y="0"/>
                    <a:pt x="166688" y="0"/>
                  </a:cubicBezTo>
                  <a:cubicBezTo>
                    <a:pt x="171291" y="0"/>
                    <a:pt x="175023" y="3731"/>
                    <a:pt x="175023" y="8334"/>
                  </a:cubicBezTo>
                  <a:lnTo>
                    <a:pt x="175023" y="25003"/>
                  </a:lnTo>
                  <a:lnTo>
                    <a:pt x="191691" y="25003"/>
                  </a:lnTo>
                  <a:cubicBezTo>
                    <a:pt x="196294" y="25003"/>
                    <a:pt x="200026" y="28735"/>
                    <a:pt x="200026" y="33338"/>
                  </a:cubicBezTo>
                  <a:cubicBezTo>
                    <a:pt x="200026" y="37940"/>
                    <a:pt x="196294" y="41672"/>
                    <a:pt x="191691" y="41672"/>
                  </a:cubicBezTo>
                  <a:lnTo>
                    <a:pt x="175023" y="41672"/>
                  </a:lnTo>
                  <a:lnTo>
                    <a:pt x="175023" y="58341"/>
                  </a:lnTo>
                  <a:cubicBezTo>
                    <a:pt x="175023" y="62944"/>
                    <a:pt x="171291" y="66675"/>
                    <a:pt x="166688" y="66675"/>
                  </a:cubicBezTo>
                  <a:cubicBezTo>
                    <a:pt x="162085" y="66675"/>
                    <a:pt x="158354" y="62944"/>
                    <a:pt x="158354" y="58341"/>
                  </a:cubicBezTo>
                  <a:lnTo>
                    <a:pt x="158354" y="41672"/>
                  </a:lnTo>
                  <a:lnTo>
                    <a:pt x="141685" y="41672"/>
                  </a:lnTo>
                  <a:cubicBezTo>
                    <a:pt x="137082" y="41672"/>
                    <a:pt x="133351" y="37940"/>
                    <a:pt x="133351" y="33338"/>
                  </a:cubicBezTo>
                  <a:close/>
                  <a:moveTo>
                    <a:pt x="241698" y="83344"/>
                  </a:moveTo>
                  <a:cubicBezTo>
                    <a:pt x="241698" y="87947"/>
                    <a:pt x="237966" y="91678"/>
                    <a:pt x="233363" y="91678"/>
                  </a:cubicBezTo>
                  <a:lnTo>
                    <a:pt x="225029" y="91678"/>
                  </a:lnTo>
                  <a:lnTo>
                    <a:pt x="225029" y="100012"/>
                  </a:lnTo>
                  <a:cubicBezTo>
                    <a:pt x="225029" y="104615"/>
                    <a:pt x="221297" y="108347"/>
                    <a:pt x="216694" y="108347"/>
                  </a:cubicBezTo>
                  <a:cubicBezTo>
                    <a:pt x="212091" y="108347"/>
                    <a:pt x="208360" y="104615"/>
                    <a:pt x="208360" y="100012"/>
                  </a:cubicBezTo>
                  <a:lnTo>
                    <a:pt x="208360" y="91678"/>
                  </a:lnTo>
                  <a:lnTo>
                    <a:pt x="200026" y="91678"/>
                  </a:lnTo>
                  <a:cubicBezTo>
                    <a:pt x="195423" y="91678"/>
                    <a:pt x="191691" y="87947"/>
                    <a:pt x="191691" y="83344"/>
                  </a:cubicBezTo>
                  <a:cubicBezTo>
                    <a:pt x="191691" y="78741"/>
                    <a:pt x="195423" y="75009"/>
                    <a:pt x="200026" y="75009"/>
                  </a:cubicBezTo>
                  <a:lnTo>
                    <a:pt x="208360" y="75009"/>
                  </a:lnTo>
                  <a:lnTo>
                    <a:pt x="208360" y="66675"/>
                  </a:lnTo>
                  <a:cubicBezTo>
                    <a:pt x="208360" y="62072"/>
                    <a:pt x="212091" y="58341"/>
                    <a:pt x="216694" y="58341"/>
                  </a:cubicBezTo>
                  <a:cubicBezTo>
                    <a:pt x="221297" y="58341"/>
                    <a:pt x="225029" y="62072"/>
                    <a:pt x="225029" y="66675"/>
                  </a:cubicBezTo>
                  <a:lnTo>
                    <a:pt x="225029" y="75009"/>
                  </a:lnTo>
                  <a:lnTo>
                    <a:pt x="233363" y="75009"/>
                  </a:lnTo>
                  <a:cubicBezTo>
                    <a:pt x="237966" y="75009"/>
                    <a:pt x="241698" y="78741"/>
                    <a:pt x="241698" y="83344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40" name="TextBox 40"/>
          <p:cNvSpPr txBox="1"/>
          <p:nvPr/>
        </p:nvSpPr>
        <p:spPr>
          <a:xfrm>
            <a:off x="842010" y="4842510"/>
            <a:ext cx="134624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潮流 / 生活方式</a:t>
            </a:r>
          </a:p>
        </p:txBody>
      </p:sp>
      <p:sp>
        <p:nvSpPr>
          <p:cNvPr id="41" name="Freeform 41"/>
          <p:cNvSpPr/>
          <p:nvPr/>
        </p:nvSpPr>
        <p:spPr>
          <a:xfrm>
            <a:off x="476250" y="5143500"/>
            <a:ext cx="11239500" cy="952500"/>
          </a:xfrm>
          <a:custGeom>
            <a:avLst/>
            <a:gdLst/>
            <a:ahLst/>
            <a:cxnLst/>
            <a:rect l="l" t="t" r="r" b="b"/>
            <a:pathLst>
              <a:path w="11239500" h="952500">
                <a:moveTo>
                  <a:pt x="95250" y="0"/>
                </a:moveTo>
                <a:lnTo>
                  <a:pt x="11144250" y="0"/>
                </a:lnTo>
                <a:cubicBezTo>
                  <a:pt x="11196855" y="0"/>
                  <a:pt x="11239500" y="42645"/>
                  <a:pt x="11239500" y="95250"/>
                </a:cubicBezTo>
                <a:lnTo>
                  <a:pt x="11239500" y="857250"/>
                </a:lnTo>
                <a:cubicBezTo>
                  <a:pt x="11239500" y="909855"/>
                  <a:pt x="11196855" y="952500"/>
                  <a:pt x="111442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42" name="TextBox 42"/>
          <p:cNvSpPr txBox="1"/>
          <p:nvPr/>
        </p:nvSpPr>
        <p:spPr>
          <a:xfrm>
            <a:off x="937260" y="5585460"/>
            <a:ext cx="66141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TAD FAB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175510" y="5585460"/>
            <a:ext cx="88925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Apede Mod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604260" y="5585460"/>
            <a:ext cx="45110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BOSS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56760" y="5585460"/>
            <a:ext cx="51244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fresh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414010" y="5585460"/>
            <a:ext cx="54749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JORYA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66510" y="5585460"/>
            <a:ext cx="51244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ARKET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414260" y="5585460"/>
            <a:ext cx="117843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Steve Madden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938260" y="5585460"/>
            <a:ext cx="51244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Crocs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4404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27279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22529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08254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98754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606790" y="5601652"/>
            <a:ext cx="1110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7355"/>
                </a:solidFill>
                <a:latin typeface="Georgia"/>
                <a:ea typeface="SimSun"/>
                <a:cs typeface="Georgia"/>
              </a:rPr>
              <a:t>·</a:t>
            </a:r>
          </a:p>
        </p:txBody>
      </p:sp>
      <p:sp>
        <p:nvSpPr>
          <p:cNvPr id="57" name="Rectangle 57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8" name="TextBox 58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361872" y="6530816"/>
            <a:ext cx="36435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15 / 16</a:t>
            </a:r>
          </a:p>
        </p:txBody>
      </p:sp>
    </p:spTree>
  </p:cSld>
  <p:clrMapOvr>
    <a:masterClrMapping/>
  </p:clrMapOvr>
  <p:transition dur="4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6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20000">
                <a:srgbClr val="C9A96E">
                  <a:alpha val="30000"/>
                </a:srgbClr>
              </a:gs>
              <a:gs pos="80000">
                <a:srgbClr val="E8D5B5">
                  <a:alpha val="30000"/>
                </a:srgbClr>
              </a:gs>
              <a:gs pos="100000">
                <a:srgbClr val="E8D5B5">
                  <a:alpha val="0"/>
                </a:srgbClr>
              </a:gs>
            </a:gsLst>
            <a:lin ang="0" scaled="1"/>
          </a:gra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765794" y="2233620"/>
            <a:ext cx="431907" cy="329226"/>
            <a:chOff x="5765794" y="2233620"/>
            <a:chExt cx="431907" cy="329226"/>
          </a:xfrm>
        </p:grpSpPr>
        <p:sp>
          <p:nvSpPr>
            <p:cNvPr id="5" name="Freeform 5"/>
            <p:cNvSpPr/>
            <p:nvPr/>
          </p:nvSpPr>
          <p:spPr>
            <a:xfrm>
              <a:off x="5781095" y="2247980"/>
              <a:ext cx="401187" cy="299958"/>
            </a:xfrm>
            <a:custGeom>
              <a:avLst/>
              <a:gdLst/>
              <a:ahLst/>
              <a:cxnLst/>
              <a:rect l="l" t="t" r="r" b="b"/>
              <a:pathLst>
                <a:path w="401187" h="299958">
                  <a:moveTo>
                    <a:pt x="400237" y="97468"/>
                  </a:moveTo>
                  <a:lnTo>
                    <a:pt x="334157" y="299958"/>
                  </a:lnTo>
                  <a:cubicBezTo>
                    <a:pt x="334157" y="299958"/>
                    <a:pt x="286330" y="271383"/>
                    <a:pt x="200605" y="271383"/>
                  </a:cubicBezTo>
                  <a:cubicBezTo>
                    <a:pt x="114880" y="271383"/>
                    <a:pt x="67052" y="299958"/>
                    <a:pt x="67052" y="299958"/>
                  </a:cubicBezTo>
                  <a:lnTo>
                    <a:pt x="973" y="97486"/>
                  </a:lnTo>
                  <a:cubicBezTo>
                    <a:pt x="0" y="94669"/>
                    <a:pt x="831" y="91544"/>
                    <a:pt x="3075" y="89583"/>
                  </a:cubicBezTo>
                  <a:cubicBezTo>
                    <a:pt x="5319" y="87622"/>
                    <a:pt x="8527" y="87216"/>
                    <a:pt x="11188" y="88557"/>
                  </a:cubicBezTo>
                  <a:lnTo>
                    <a:pt x="106575" y="136098"/>
                  </a:lnTo>
                  <a:cubicBezTo>
                    <a:pt x="110004" y="137811"/>
                    <a:pt x="114174" y="136598"/>
                    <a:pt x="116148" y="133312"/>
                  </a:cubicBezTo>
                  <a:lnTo>
                    <a:pt x="194318" y="3492"/>
                  </a:lnTo>
                  <a:cubicBezTo>
                    <a:pt x="195654" y="1322"/>
                    <a:pt x="198021" y="0"/>
                    <a:pt x="200569" y="0"/>
                  </a:cubicBezTo>
                  <a:cubicBezTo>
                    <a:pt x="203118" y="0"/>
                    <a:pt x="205484" y="1322"/>
                    <a:pt x="206820" y="3492"/>
                  </a:cubicBezTo>
                  <a:lnTo>
                    <a:pt x="284990" y="133401"/>
                  </a:lnTo>
                  <a:cubicBezTo>
                    <a:pt x="286969" y="136670"/>
                    <a:pt x="291120" y="137880"/>
                    <a:pt x="294545" y="136187"/>
                  </a:cubicBezTo>
                  <a:lnTo>
                    <a:pt x="389968" y="88610"/>
                  </a:lnTo>
                  <a:cubicBezTo>
                    <a:pt x="392619" y="87256"/>
                    <a:pt x="395826" y="87643"/>
                    <a:pt x="398080" y="89587"/>
                  </a:cubicBezTo>
                  <a:cubicBezTo>
                    <a:pt x="400334" y="91531"/>
                    <a:pt x="401187" y="94647"/>
                    <a:pt x="400237" y="97468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6" name="Freeform 6"/>
            <p:cNvSpPr/>
            <p:nvPr/>
          </p:nvSpPr>
          <p:spPr>
            <a:xfrm>
              <a:off x="5765794" y="2233620"/>
              <a:ext cx="431907" cy="329226"/>
            </a:xfrm>
            <a:custGeom>
              <a:avLst/>
              <a:gdLst/>
              <a:ahLst/>
              <a:cxnLst/>
              <a:rect l="l" t="t" r="r" b="b"/>
              <a:pathLst>
                <a:path w="431907" h="329226">
                  <a:moveTo>
                    <a:pt x="422789" y="93201"/>
                  </a:moveTo>
                  <a:cubicBezTo>
                    <a:pt x="416197" y="87453"/>
                    <a:pt x="406787" y="86254"/>
                    <a:pt x="398964" y="90164"/>
                  </a:cubicBezTo>
                  <a:lnTo>
                    <a:pt x="309292" y="134813"/>
                  </a:lnTo>
                  <a:lnTo>
                    <a:pt x="234426" y="10458"/>
                  </a:lnTo>
                  <a:cubicBezTo>
                    <a:pt x="230511" y="3968"/>
                    <a:pt x="223485" y="0"/>
                    <a:pt x="215906" y="0"/>
                  </a:cubicBezTo>
                  <a:cubicBezTo>
                    <a:pt x="208326" y="0"/>
                    <a:pt x="201300" y="3968"/>
                    <a:pt x="197385" y="10458"/>
                  </a:cubicBezTo>
                  <a:lnTo>
                    <a:pt x="122519" y="134866"/>
                  </a:lnTo>
                  <a:lnTo>
                    <a:pt x="32883" y="90218"/>
                  </a:lnTo>
                  <a:cubicBezTo>
                    <a:pt x="25081" y="86343"/>
                    <a:pt x="15716" y="87528"/>
                    <a:pt x="9124" y="93222"/>
                  </a:cubicBezTo>
                  <a:cubicBezTo>
                    <a:pt x="2532" y="98917"/>
                    <a:pt x="0" y="108011"/>
                    <a:pt x="2700" y="116293"/>
                  </a:cubicBezTo>
                  <a:lnTo>
                    <a:pt x="68780" y="318747"/>
                  </a:lnTo>
                  <a:cubicBezTo>
                    <a:pt x="70126" y="322866"/>
                    <a:pt x="73269" y="326153"/>
                    <a:pt x="77325" y="327680"/>
                  </a:cubicBezTo>
                  <a:cubicBezTo>
                    <a:pt x="81380" y="329208"/>
                    <a:pt x="85910" y="328813"/>
                    <a:pt x="89640" y="326605"/>
                  </a:cubicBezTo>
                  <a:cubicBezTo>
                    <a:pt x="90086" y="326337"/>
                    <a:pt x="135753" y="300030"/>
                    <a:pt x="215906" y="300030"/>
                  </a:cubicBezTo>
                  <a:cubicBezTo>
                    <a:pt x="296058" y="300030"/>
                    <a:pt x="341725" y="326337"/>
                    <a:pt x="342136" y="326587"/>
                  </a:cubicBezTo>
                  <a:cubicBezTo>
                    <a:pt x="345867" y="328816"/>
                    <a:pt x="350410" y="329226"/>
                    <a:pt x="354479" y="327700"/>
                  </a:cubicBezTo>
                  <a:cubicBezTo>
                    <a:pt x="358549" y="326174"/>
                    <a:pt x="361703" y="322879"/>
                    <a:pt x="363049" y="318747"/>
                  </a:cubicBezTo>
                  <a:lnTo>
                    <a:pt x="429129" y="116346"/>
                  </a:lnTo>
                  <a:cubicBezTo>
                    <a:pt x="431907" y="108059"/>
                    <a:pt x="429402" y="98915"/>
                    <a:pt x="422789" y="93201"/>
                  </a:cubicBezTo>
                  <a:close/>
                  <a:moveTo>
                    <a:pt x="340921" y="294369"/>
                  </a:moveTo>
                  <a:cubicBezTo>
                    <a:pt x="319490" y="285278"/>
                    <a:pt x="276770" y="271455"/>
                    <a:pt x="215906" y="271455"/>
                  </a:cubicBezTo>
                  <a:cubicBezTo>
                    <a:pt x="155041" y="271455"/>
                    <a:pt x="112321" y="285278"/>
                    <a:pt x="90890" y="294369"/>
                  </a:cubicBezTo>
                  <a:lnTo>
                    <a:pt x="35008" y="123222"/>
                  </a:lnTo>
                  <a:lnTo>
                    <a:pt x="115500" y="163352"/>
                  </a:lnTo>
                  <a:cubicBezTo>
                    <a:pt x="125599" y="168333"/>
                    <a:pt x="137830" y="164775"/>
                    <a:pt x="143682" y="155155"/>
                  </a:cubicBezTo>
                  <a:lnTo>
                    <a:pt x="215906" y="35104"/>
                  </a:lnTo>
                  <a:lnTo>
                    <a:pt x="288129" y="155119"/>
                  </a:lnTo>
                  <a:cubicBezTo>
                    <a:pt x="293985" y="164722"/>
                    <a:pt x="306198" y="168277"/>
                    <a:pt x="316293" y="163316"/>
                  </a:cubicBezTo>
                  <a:lnTo>
                    <a:pt x="396803" y="123222"/>
                  </a:lnTo>
                  <a:close/>
                  <a:moveTo>
                    <a:pt x="301398" y="237219"/>
                  </a:moveTo>
                  <a:cubicBezTo>
                    <a:pt x="300195" y="244041"/>
                    <a:pt x="294270" y="249016"/>
                    <a:pt x="287343" y="249024"/>
                  </a:cubicBezTo>
                  <a:cubicBezTo>
                    <a:pt x="286505" y="249022"/>
                    <a:pt x="285669" y="248951"/>
                    <a:pt x="284843" y="248809"/>
                  </a:cubicBezTo>
                  <a:cubicBezTo>
                    <a:pt x="239206" y="240975"/>
                    <a:pt x="192569" y="240975"/>
                    <a:pt x="146933" y="248809"/>
                  </a:cubicBezTo>
                  <a:cubicBezTo>
                    <a:pt x="139160" y="250180"/>
                    <a:pt x="131748" y="244991"/>
                    <a:pt x="130377" y="237219"/>
                  </a:cubicBezTo>
                  <a:cubicBezTo>
                    <a:pt x="129006" y="229446"/>
                    <a:pt x="134195" y="222034"/>
                    <a:pt x="141968" y="220663"/>
                  </a:cubicBezTo>
                  <a:cubicBezTo>
                    <a:pt x="190889" y="212257"/>
                    <a:pt x="240886" y="212257"/>
                    <a:pt x="289808" y="220663"/>
                  </a:cubicBezTo>
                  <a:cubicBezTo>
                    <a:pt x="297564" y="222025"/>
                    <a:pt x="302755" y="229405"/>
                    <a:pt x="301416" y="237165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697711" y="2754630"/>
            <a:ext cx="2796578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9" name="Rectangle 9"/>
          <p:cNvSpPr/>
          <p:nvPr/>
        </p:nvSpPr>
        <p:spPr>
          <a:xfrm>
            <a:off x="4191000" y="3333750"/>
            <a:ext cx="3810000" cy="14288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20000">
                <a:srgbClr val="C9A96E"/>
              </a:gs>
              <a:gs pos="80000">
                <a:srgbClr val="E8D5B5"/>
              </a:gs>
              <a:gs pos="100000">
                <a:srgbClr val="E8D5B5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10" name="TextBox 10"/>
          <p:cNvSpPr txBox="1"/>
          <p:nvPr/>
        </p:nvSpPr>
        <p:spPr>
          <a:xfrm>
            <a:off x="4749641" y="3584258"/>
            <a:ext cx="2692717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美学周鉴，解锁潮流序章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45952" y="4061460"/>
            <a:ext cx="230009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9E9690"/>
                </a:solidFill>
                <a:latin typeface="Georgia"/>
                <a:ea typeface="SimSun"/>
                <a:cs typeface="Georgia"/>
              </a:rPr>
              <a:t>下期见 · See You Next Week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631406" y="4387453"/>
            <a:ext cx="172641" cy="172671"/>
            <a:chOff x="3631406" y="4387453"/>
            <a:chExt cx="172641" cy="172671"/>
          </a:xfrm>
        </p:grpSpPr>
        <p:sp>
          <p:nvSpPr>
            <p:cNvPr id="12" name="Freeform 12"/>
            <p:cNvSpPr/>
            <p:nvPr/>
          </p:nvSpPr>
          <p:spPr>
            <a:xfrm>
              <a:off x="3637421" y="4423204"/>
              <a:ext cx="130905" cy="130905"/>
            </a:xfrm>
            <a:custGeom>
              <a:avLst/>
              <a:gdLst/>
              <a:ahLst/>
              <a:cxnLst/>
              <a:rect l="l" t="t" r="r" b="b"/>
              <a:pathLst>
                <a:path w="130905" h="130905">
                  <a:moveTo>
                    <a:pt x="127053" y="70982"/>
                  </a:moveTo>
                  <a:lnTo>
                    <a:pt x="88610" y="85120"/>
                  </a:lnTo>
                  <a:cubicBezTo>
                    <a:pt x="86990" y="85714"/>
                    <a:pt x="85714" y="86990"/>
                    <a:pt x="85120" y="88610"/>
                  </a:cubicBezTo>
                  <a:lnTo>
                    <a:pt x="70982" y="127053"/>
                  </a:lnTo>
                  <a:cubicBezTo>
                    <a:pt x="70127" y="129368"/>
                    <a:pt x="67921" y="130905"/>
                    <a:pt x="65453" y="130905"/>
                  </a:cubicBezTo>
                  <a:cubicBezTo>
                    <a:pt x="62985" y="130905"/>
                    <a:pt x="60778" y="129368"/>
                    <a:pt x="59924" y="127053"/>
                  </a:cubicBezTo>
                  <a:lnTo>
                    <a:pt x="45785" y="88610"/>
                  </a:lnTo>
                  <a:cubicBezTo>
                    <a:pt x="45192" y="86990"/>
                    <a:pt x="43915" y="85714"/>
                    <a:pt x="42295" y="85120"/>
                  </a:cubicBezTo>
                  <a:lnTo>
                    <a:pt x="3853" y="70982"/>
                  </a:lnTo>
                  <a:cubicBezTo>
                    <a:pt x="1538" y="70127"/>
                    <a:pt x="0" y="67921"/>
                    <a:pt x="0" y="65453"/>
                  </a:cubicBezTo>
                  <a:cubicBezTo>
                    <a:pt x="0" y="62985"/>
                    <a:pt x="1538" y="60778"/>
                    <a:pt x="3853" y="59924"/>
                  </a:cubicBezTo>
                  <a:lnTo>
                    <a:pt x="42295" y="45785"/>
                  </a:lnTo>
                  <a:cubicBezTo>
                    <a:pt x="43915" y="45192"/>
                    <a:pt x="45192" y="43915"/>
                    <a:pt x="45785" y="42295"/>
                  </a:cubicBezTo>
                  <a:lnTo>
                    <a:pt x="59924" y="3853"/>
                  </a:lnTo>
                  <a:cubicBezTo>
                    <a:pt x="60778" y="1538"/>
                    <a:pt x="62985" y="0"/>
                    <a:pt x="65453" y="0"/>
                  </a:cubicBezTo>
                  <a:cubicBezTo>
                    <a:pt x="67921" y="0"/>
                    <a:pt x="70127" y="1538"/>
                    <a:pt x="70982" y="3853"/>
                  </a:cubicBezTo>
                  <a:lnTo>
                    <a:pt x="85120" y="42295"/>
                  </a:lnTo>
                  <a:cubicBezTo>
                    <a:pt x="85714" y="43915"/>
                    <a:pt x="86990" y="45192"/>
                    <a:pt x="88610" y="45785"/>
                  </a:cubicBezTo>
                  <a:lnTo>
                    <a:pt x="127053" y="59924"/>
                  </a:lnTo>
                  <a:cubicBezTo>
                    <a:pt x="129368" y="60778"/>
                    <a:pt x="130905" y="62985"/>
                    <a:pt x="130905" y="65453"/>
                  </a:cubicBezTo>
                  <a:cubicBezTo>
                    <a:pt x="130905" y="67921"/>
                    <a:pt x="129368" y="70127"/>
                    <a:pt x="127053" y="70982"/>
                  </a:cubicBezTo>
                  <a:close/>
                </a:path>
              </a:pathLst>
            </a:custGeom>
            <a:solidFill>
              <a:srgbClr val="8B7355">
                <a:alpha val="20000"/>
              </a:srgbClr>
            </a:solidFill>
            <a:ln>
              <a:noFill/>
            </a:ln>
          </p:spPr>
        </p:sp>
        <p:sp>
          <p:nvSpPr>
            <p:cNvPr id="13" name="Freeform 13"/>
            <p:cNvSpPr/>
            <p:nvPr/>
          </p:nvSpPr>
          <p:spPr>
            <a:xfrm>
              <a:off x="3631406" y="4387453"/>
              <a:ext cx="172641" cy="172671"/>
            </a:xfrm>
            <a:custGeom>
              <a:avLst/>
              <a:gdLst/>
              <a:ahLst/>
              <a:cxnLst/>
              <a:rect l="l" t="t" r="r" b="b"/>
              <a:pathLst>
                <a:path w="172641" h="172671">
                  <a:moveTo>
                    <a:pt x="135122" y="90086"/>
                  </a:moveTo>
                  <a:lnTo>
                    <a:pt x="96716" y="75947"/>
                  </a:lnTo>
                  <a:lnTo>
                    <a:pt x="82578" y="37512"/>
                  </a:lnTo>
                  <a:cubicBezTo>
                    <a:pt x="80863" y="32853"/>
                    <a:pt x="76425" y="29758"/>
                    <a:pt x="71460" y="29758"/>
                  </a:cubicBezTo>
                  <a:cubicBezTo>
                    <a:pt x="66496" y="29758"/>
                    <a:pt x="62058" y="32853"/>
                    <a:pt x="60343" y="37512"/>
                  </a:cubicBezTo>
                  <a:lnTo>
                    <a:pt x="46189" y="75902"/>
                  </a:lnTo>
                  <a:lnTo>
                    <a:pt x="7754" y="90041"/>
                  </a:lnTo>
                  <a:cubicBezTo>
                    <a:pt x="3095" y="91756"/>
                    <a:pt x="0" y="96194"/>
                    <a:pt x="0" y="101158"/>
                  </a:cubicBezTo>
                  <a:cubicBezTo>
                    <a:pt x="0" y="106123"/>
                    <a:pt x="3095" y="110561"/>
                    <a:pt x="7754" y="112276"/>
                  </a:cubicBezTo>
                  <a:lnTo>
                    <a:pt x="46137" y="126504"/>
                  </a:lnTo>
                  <a:lnTo>
                    <a:pt x="60276" y="164916"/>
                  </a:lnTo>
                  <a:cubicBezTo>
                    <a:pt x="61991" y="169575"/>
                    <a:pt x="66429" y="172671"/>
                    <a:pt x="71393" y="172671"/>
                  </a:cubicBezTo>
                  <a:cubicBezTo>
                    <a:pt x="76358" y="172671"/>
                    <a:pt x="80796" y="169575"/>
                    <a:pt x="82511" y="164916"/>
                  </a:cubicBezTo>
                  <a:lnTo>
                    <a:pt x="96649" y="126511"/>
                  </a:lnTo>
                  <a:lnTo>
                    <a:pt x="135084" y="112373"/>
                  </a:lnTo>
                  <a:cubicBezTo>
                    <a:pt x="139743" y="110658"/>
                    <a:pt x="142839" y="106220"/>
                    <a:pt x="142839" y="101255"/>
                  </a:cubicBezTo>
                  <a:cubicBezTo>
                    <a:pt x="142839" y="96291"/>
                    <a:pt x="139743" y="91853"/>
                    <a:pt x="135084" y="90138"/>
                  </a:cubicBezTo>
                  <a:close/>
                  <a:moveTo>
                    <a:pt x="92564" y="115342"/>
                  </a:moveTo>
                  <a:cubicBezTo>
                    <a:pt x="89308" y="116537"/>
                    <a:pt x="86742" y="119103"/>
                    <a:pt x="85547" y="122359"/>
                  </a:cubicBezTo>
                  <a:lnTo>
                    <a:pt x="71408" y="160653"/>
                  </a:lnTo>
                  <a:lnTo>
                    <a:pt x="57299" y="122329"/>
                  </a:lnTo>
                  <a:cubicBezTo>
                    <a:pt x="56103" y="119091"/>
                    <a:pt x="53550" y="116538"/>
                    <a:pt x="50312" y="115342"/>
                  </a:cubicBezTo>
                  <a:lnTo>
                    <a:pt x="50312" y="115342"/>
                  </a:lnTo>
                  <a:lnTo>
                    <a:pt x="12018" y="101203"/>
                  </a:lnTo>
                  <a:lnTo>
                    <a:pt x="50312" y="87064"/>
                  </a:lnTo>
                  <a:cubicBezTo>
                    <a:pt x="53550" y="85869"/>
                    <a:pt x="56103" y="83315"/>
                    <a:pt x="57299" y="80077"/>
                  </a:cubicBezTo>
                  <a:lnTo>
                    <a:pt x="71438" y="41783"/>
                  </a:lnTo>
                  <a:lnTo>
                    <a:pt x="85577" y="80077"/>
                  </a:lnTo>
                  <a:cubicBezTo>
                    <a:pt x="86772" y="83333"/>
                    <a:pt x="89338" y="85899"/>
                    <a:pt x="92594" y="87094"/>
                  </a:cubicBezTo>
                  <a:lnTo>
                    <a:pt x="130887" y="101233"/>
                  </a:lnTo>
                  <a:close/>
                  <a:moveTo>
                    <a:pt x="95250" y="23812"/>
                  </a:moveTo>
                  <a:cubicBezTo>
                    <a:pt x="95250" y="20525"/>
                    <a:pt x="97916" y="17859"/>
                    <a:pt x="101204" y="17859"/>
                  </a:cubicBezTo>
                  <a:lnTo>
                    <a:pt x="113110" y="17859"/>
                  </a:lnTo>
                  <a:lnTo>
                    <a:pt x="113110" y="5953"/>
                  </a:lnTo>
                  <a:cubicBezTo>
                    <a:pt x="113110" y="2665"/>
                    <a:pt x="115775" y="0"/>
                    <a:pt x="119063" y="0"/>
                  </a:cubicBezTo>
                  <a:cubicBezTo>
                    <a:pt x="122351" y="0"/>
                    <a:pt x="125016" y="2665"/>
                    <a:pt x="125016" y="5953"/>
                  </a:cubicBezTo>
                  <a:lnTo>
                    <a:pt x="125016" y="17859"/>
                  </a:lnTo>
                  <a:lnTo>
                    <a:pt x="136922" y="17859"/>
                  </a:lnTo>
                  <a:cubicBezTo>
                    <a:pt x="140210" y="17859"/>
                    <a:pt x="142875" y="20525"/>
                    <a:pt x="142875" y="23812"/>
                  </a:cubicBezTo>
                  <a:cubicBezTo>
                    <a:pt x="142875" y="27100"/>
                    <a:pt x="140210" y="29766"/>
                    <a:pt x="136922" y="29766"/>
                  </a:cubicBezTo>
                  <a:lnTo>
                    <a:pt x="125016" y="29766"/>
                  </a:lnTo>
                  <a:lnTo>
                    <a:pt x="125016" y="41672"/>
                  </a:lnTo>
                  <a:cubicBezTo>
                    <a:pt x="125016" y="44960"/>
                    <a:pt x="122351" y="47625"/>
                    <a:pt x="119063" y="47625"/>
                  </a:cubicBezTo>
                  <a:cubicBezTo>
                    <a:pt x="115775" y="47625"/>
                    <a:pt x="113110" y="44960"/>
                    <a:pt x="113110" y="41672"/>
                  </a:cubicBezTo>
                  <a:lnTo>
                    <a:pt x="113110" y="29766"/>
                  </a:lnTo>
                  <a:lnTo>
                    <a:pt x="101204" y="29766"/>
                  </a:lnTo>
                  <a:cubicBezTo>
                    <a:pt x="97916" y="29766"/>
                    <a:pt x="95250" y="27100"/>
                    <a:pt x="95250" y="23812"/>
                  </a:cubicBezTo>
                  <a:close/>
                  <a:moveTo>
                    <a:pt x="172641" y="59531"/>
                  </a:moveTo>
                  <a:cubicBezTo>
                    <a:pt x="172641" y="62819"/>
                    <a:pt x="169976" y="65484"/>
                    <a:pt x="166688" y="65484"/>
                  </a:cubicBezTo>
                  <a:lnTo>
                    <a:pt x="160735" y="65484"/>
                  </a:lnTo>
                  <a:lnTo>
                    <a:pt x="160735" y="71438"/>
                  </a:lnTo>
                  <a:cubicBezTo>
                    <a:pt x="160735" y="74725"/>
                    <a:pt x="158070" y="77391"/>
                    <a:pt x="154782" y="77391"/>
                  </a:cubicBezTo>
                  <a:cubicBezTo>
                    <a:pt x="151494" y="77391"/>
                    <a:pt x="148829" y="74725"/>
                    <a:pt x="148829" y="71438"/>
                  </a:cubicBezTo>
                  <a:lnTo>
                    <a:pt x="148829" y="65484"/>
                  </a:lnTo>
                  <a:lnTo>
                    <a:pt x="142875" y="65484"/>
                  </a:lnTo>
                  <a:cubicBezTo>
                    <a:pt x="139588" y="65484"/>
                    <a:pt x="136922" y="62819"/>
                    <a:pt x="136922" y="59531"/>
                  </a:cubicBezTo>
                  <a:cubicBezTo>
                    <a:pt x="136922" y="56243"/>
                    <a:pt x="139588" y="53578"/>
                    <a:pt x="142875" y="53578"/>
                  </a:cubicBezTo>
                  <a:lnTo>
                    <a:pt x="148829" y="53578"/>
                  </a:lnTo>
                  <a:lnTo>
                    <a:pt x="148829" y="47625"/>
                  </a:lnTo>
                  <a:cubicBezTo>
                    <a:pt x="148829" y="44337"/>
                    <a:pt x="151494" y="41672"/>
                    <a:pt x="154782" y="41672"/>
                  </a:cubicBezTo>
                  <a:cubicBezTo>
                    <a:pt x="158070" y="41672"/>
                    <a:pt x="160735" y="44337"/>
                    <a:pt x="160735" y="47625"/>
                  </a:cubicBezTo>
                  <a:lnTo>
                    <a:pt x="160735" y="53578"/>
                  </a:lnTo>
                  <a:lnTo>
                    <a:pt x="166688" y="53578"/>
                  </a:lnTo>
                  <a:cubicBezTo>
                    <a:pt x="169976" y="53578"/>
                    <a:pt x="172641" y="56243"/>
                    <a:pt x="172641" y="59531"/>
                  </a:cubicBezTo>
                  <a:close/>
                </a:path>
              </a:pathLst>
            </a:custGeom>
            <a:solidFill>
              <a:srgbClr val="8B7355"/>
            </a:solidFill>
            <a:ln>
              <a:noFill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8298656" y="4387453"/>
            <a:ext cx="172641" cy="172671"/>
            <a:chOff x="8298656" y="4387453"/>
            <a:chExt cx="172641" cy="172671"/>
          </a:xfrm>
        </p:grpSpPr>
        <p:sp>
          <p:nvSpPr>
            <p:cNvPr id="15" name="Freeform 15"/>
            <p:cNvSpPr/>
            <p:nvPr/>
          </p:nvSpPr>
          <p:spPr>
            <a:xfrm>
              <a:off x="8304671" y="4423204"/>
              <a:ext cx="130905" cy="130905"/>
            </a:xfrm>
            <a:custGeom>
              <a:avLst/>
              <a:gdLst/>
              <a:ahLst/>
              <a:cxnLst/>
              <a:rect l="l" t="t" r="r" b="b"/>
              <a:pathLst>
                <a:path w="130905" h="130905">
                  <a:moveTo>
                    <a:pt x="127053" y="70982"/>
                  </a:moveTo>
                  <a:lnTo>
                    <a:pt x="88610" y="85120"/>
                  </a:lnTo>
                  <a:cubicBezTo>
                    <a:pt x="86990" y="85714"/>
                    <a:pt x="85714" y="86990"/>
                    <a:pt x="85120" y="88610"/>
                  </a:cubicBezTo>
                  <a:lnTo>
                    <a:pt x="70982" y="127053"/>
                  </a:lnTo>
                  <a:cubicBezTo>
                    <a:pt x="70127" y="129368"/>
                    <a:pt x="67921" y="130905"/>
                    <a:pt x="65453" y="130905"/>
                  </a:cubicBezTo>
                  <a:cubicBezTo>
                    <a:pt x="62985" y="130905"/>
                    <a:pt x="60778" y="129368"/>
                    <a:pt x="59924" y="127053"/>
                  </a:cubicBezTo>
                  <a:lnTo>
                    <a:pt x="45785" y="88610"/>
                  </a:lnTo>
                  <a:cubicBezTo>
                    <a:pt x="45192" y="86990"/>
                    <a:pt x="43915" y="85714"/>
                    <a:pt x="42295" y="85120"/>
                  </a:cubicBezTo>
                  <a:lnTo>
                    <a:pt x="3853" y="70982"/>
                  </a:lnTo>
                  <a:cubicBezTo>
                    <a:pt x="1538" y="70127"/>
                    <a:pt x="0" y="67921"/>
                    <a:pt x="0" y="65453"/>
                  </a:cubicBezTo>
                  <a:cubicBezTo>
                    <a:pt x="0" y="62985"/>
                    <a:pt x="1538" y="60778"/>
                    <a:pt x="3853" y="59924"/>
                  </a:cubicBezTo>
                  <a:lnTo>
                    <a:pt x="42295" y="45785"/>
                  </a:lnTo>
                  <a:cubicBezTo>
                    <a:pt x="43915" y="45192"/>
                    <a:pt x="45192" y="43915"/>
                    <a:pt x="45785" y="42295"/>
                  </a:cubicBezTo>
                  <a:lnTo>
                    <a:pt x="59924" y="3853"/>
                  </a:lnTo>
                  <a:cubicBezTo>
                    <a:pt x="60778" y="1538"/>
                    <a:pt x="62985" y="0"/>
                    <a:pt x="65453" y="0"/>
                  </a:cubicBezTo>
                  <a:cubicBezTo>
                    <a:pt x="67921" y="0"/>
                    <a:pt x="70127" y="1538"/>
                    <a:pt x="70982" y="3853"/>
                  </a:cubicBezTo>
                  <a:lnTo>
                    <a:pt x="85120" y="42295"/>
                  </a:lnTo>
                  <a:cubicBezTo>
                    <a:pt x="85714" y="43915"/>
                    <a:pt x="86990" y="45192"/>
                    <a:pt x="88610" y="45785"/>
                  </a:cubicBezTo>
                  <a:lnTo>
                    <a:pt x="127053" y="59924"/>
                  </a:lnTo>
                  <a:cubicBezTo>
                    <a:pt x="129368" y="60778"/>
                    <a:pt x="130905" y="62985"/>
                    <a:pt x="130905" y="65453"/>
                  </a:cubicBezTo>
                  <a:cubicBezTo>
                    <a:pt x="130905" y="67921"/>
                    <a:pt x="129368" y="70127"/>
                    <a:pt x="127053" y="70982"/>
                  </a:cubicBezTo>
                  <a:close/>
                </a:path>
              </a:pathLst>
            </a:custGeom>
            <a:solidFill>
              <a:srgbClr val="8B7355">
                <a:alpha val="20000"/>
              </a:srgbClr>
            </a:solidFill>
            <a:ln>
              <a:noFill/>
            </a:ln>
          </p:spPr>
        </p:sp>
        <p:sp>
          <p:nvSpPr>
            <p:cNvPr id="16" name="Freeform 16"/>
            <p:cNvSpPr/>
            <p:nvPr/>
          </p:nvSpPr>
          <p:spPr>
            <a:xfrm>
              <a:off x="8298656" y="4387453"/>
              <a:ext cx="172641" cy="172671"/>
            </a:xfrm>
            <a:custGeom>
              <a:avLst/>
              <a:gdLst/>
              <a:ahLst/>
              <a:cxnLst/>
              <a:rect l="l" t="t" r="r" b="b"/>
              <a:pathLst>
                <a:path w="172641" h="172671">
                  <a:moveTo>
                    <a:pt x="135122" y="90086"/>
                  </a:moveTo>
                  <a:lnTo>
                    <a:pt x="96716" y="75947"/>
                  </a:lnTo>
                  <a:lnTo>
                    <a:pt x="82578" y="37512"/>
                  </a:lnTo>
                  <a:cubicBezTo>
                    <a:pt x="80863" y="32853"/>
                    <a:pt x="76425" y="29758"/>
                    <a:pt x="71460" y="29758"/>
                  </a:cubicBezTo>
                  <a:cubicBezTo>
                    <a:pt x="66496" y="29758"/>
                    <a:pt x="62058" y="32853"/>
                    <a:pt x="60343" y="37512"/>
                  </a:cubicBezTo>
                  <a:lnTo>
                    <a:pt x="46189" y="75902"/>
                  </a:lnTo>
                  <a:lnTo>
                    <a:pt x="7754" y="90041"/>
                  </a:lnTo>
                  <a:cubicBezTo>
                    <a:pt x="3095" y="91756"/>
                    <a:pt x="0" y="96194"/>
                    <a:pt x="0" y="101158"/>
                  </a:cubicBezTo>
                  <a:cubicBezTo>
                    <a:pt x="0" y="106123"/>
                    <a:pt x="3095" y="110561"/>
                    <a:pt x="7754" y="112276"/>
                  </a:cubicBezTo>
                  <a:lnTo>
                    <a:pt x="46137" y="126504"/>
                  </a:lnTo>
                  <a:lnTo>
                    <a:pt x="60276" y="164916"/>
                  </a:lnTo>
                  <a:cubicBezTo>
                    <a:pt x="61991" y="169575"/>
                    <a:pt x="66429" y="172671"/>
                    <a:pt x="71393" y="172671"/>
                  </a:cubicBezTo>
                  <a:cubicBezTo>
                    <a:pt x="76358" y="172671"/>
                    <a:pt x="80796" y="169575"/>
                    <a:pt x="82511" y="164916"/>
                  </a:cubicBezTo>
                  <a:lnTo>
                    <a:pt x="96649" y="126511"/>
                  </a:lnTo>
                  <a:lnTo>
                    <a:pt x="135084" y="112373"/>
                  </a:lnTo>
                  <a:cubicBezTo>
                    <a:pt x="139743" y="110658"/>
                    <a:pt x="142839" y="106220"/>
                    <a:pt x="142839" y="101255"/>
                  </a:cubicBezTo>
                  <a:cubicBezTo>
                    <a:pt x="142839" y="96291"/>
                    <a:pt x="139743" y="91853"/>
                    <a:pt x="135084" y="90138"/>
                  </a:cubicBezTo>
                  <a:close/>
                  <a:moveTo>
                    <a:pt x="92564" y="115342"/>
                  </a:moveTo>
                  <a:cubicBezTo>
                    <a:pt x="89308" y="116537"/>
                    <a:pt x="86742" y="119103"/>
                    <a:pt x="85547" y="122359"/>
                  </a:cubicBezTo>
                  <a:lnTo>
                    <a:pt x="71408" y="160653"/>
                  </a:lnTo>
                  <a:lnTo>
                    <a:pt x="57299" y="122329"/>
                  </a:lnTo>
                  <a:cubicBezTo>
                    <a:pt x="56103" y="119091"/>
                    <a:pt x="53550" y="116538"/>
                    <a:pt x="50312" y="115342"/>
                  </a:cubicBezTo>
                  <a:lnTo>
                    <a:pt x="50312" y="115342"/>
                  </a:lnTo>
                  <a:lnTo>
                    <a:pt x="12018" y="101203"/>
                  </a:lnTo>
                  <a:lnTo>
                    <a:pt x="50312" y="87064"/>
                  </a:lnTo>
                  <a:cubicBezTo>
                    <a:pt x="53550" y="85869"/>
                    <a:pt x="56103" y="83315"/>
                    <a:pt x="57299" y="80077"/>
                  </a:cubicBezTo>
                  <a:lnTo>
                    <a:pt x="71438" y="41783"/>
                  </a:lnTo>
                  <a:lnTo>
                    <a:pt x="85577" y="80077"/>
                  </a:lnTo>
                  <a:cubicBezTo>
                    <a:pt x="86772" y="83333"/>
                    <a:pt x="89338" y="85899"/>
                    <a:pt x="92594" y="87094"/>
                  </a:cubicBezTo>
                  <a:lnTo>
                    <a:pt x="130887" y="101233"/>
                  </a:lnTo>
                  <a:close/>
                  <a:moveTo>
                    <a:pt x="95250" y="23812"/>
                  </a:moveTo>
                  <a:cubicBezTo>
                    <a:pt x="95250" y="20525"/>
                    <a:pt x="97916" y="17859"/>
                    <a:pt x="101204" y="17859"/>
                  </a:cubicBezTo>
                  <a:lnTo>
                    <a:pt x="113110" y="17859"/>
                  </a:lnTo>
                  <a:lnTo>
                    <a:pt x="113110" y="5953"/>
                  </a:lnTo>
                  <a:cubicBezTo>
                    <a:pt x="113110" y="2665"/>
                    <a:pt x="115775" y="0"/>
                    <a:pt x="119063" y="0"/>
                  </a:cubicBezTo>
                  <a:cubicBezTo>
                    <a:pt x="122351" y="0"/>
                    <a:pt x="125016" y="2665"/>
                    <a:pt x="125016" y="5953"/>
                  </a:cubicBezTo>
                  <a:lnTo>
                    <a:pt x="125016" y="17859"/>
                  </a:lnTo>
                  <a:lnTo>
                    <a:pt x="136922" y="17859"/>
                  </a:lnTo>
                  <a:cubicBezTo>
                    <a:pt x="140210" y="17859"/>
                    <a:pt x="142875" y="20525"/>
                    <a:pt x="142875" y="23812"/>
                  </a:cubicBezTo>
                  <a:cubicBezTo>
                    <a:pt x="142875" y="27100"/>
                    <a:pt x="140210" y="29766"/>
                    <a:pt x="136922" y="29766"/>
                  </a:cubicBezTo>
                  <a:lnTo>
                    <a:pt x="125016" y="29766"/>
                  </a:lnTo>
                  <a:lnTo>
                    <a:pt x="125016" y="41672"/>
                  </a:lnTo>
                  <a:cubicBezTo>
                    <a:pt x="125016" y="44960"/>
                    <a:pt x="122351" y="47625"/>
                    <a:pt x="119063" y="47625"/>
                  </a:cubicBezTo>
                  <a:cubicBezTo>
                    <a:pt x="115775" y="47625"/>
                    <a:pt x="113110" y="44960"/>
                    <a:pt x="113110" y="41672"/>
                  </a:cubicBezTo>
                  <a:lnTo>
                    <a:pt x="113110" y="29766"/>
                  </a:lnTo>
                  <a:lnTo>
                    <a:pt x="101204" y="29766"/>
                  </a:lnTo>
                  <a:cubicBezTo>
                    <a:pt x="97916" y="29766"/>
                    <a:pt x="95250" y="27100"/>
                    <a:pt x="95250" y="23812"/>
                  </a:cubicBezTo>
                  <a:close/>
                  <a:moveTo>
                    <a:pt x="172641" y="59531"/>
                  </a:moveTo>
                  <a:cubicBezTo>
                    <a:pt x="172641" y="62819"/>
                    <a:pt x="169976" y="65484"/>
                    <a:pt x="166688" y="65484"/>
                  </a:cubicBezTo>
                  <a:lnTo>
                    <a:pt x="160735" y="65484"/>
                  </a:lnTo>
                  <a:lnTo>
                    <a:pt x="160735" y="71438"/>
                  </a:lnTo>
                  <a:cubicBezTo>
                    <a:pt x="160735" y="74725"/>
                    <a:pt x="158070" y="77391"/>
                    <a:pt x="154782" y="77391"/>
                  </a:cubicBezTo>
                  <a:cubicBezTo>
                    <a:pt x="151494" y="77391"/>
                    <a:pt x="148829" y="74725"/>
                    <a:pt x="148829" y="71438"/>
                  </a:cubicBezTo>
                  <a:lnTo>
                    <a:pt x="148829" y="65484"/>
                  </a:lnTo>
                  <a:lnTo>
                    <a:pt x="142875" y="65484"/>
                  </a:lnTo>
                  <a:cubicBezTo>
                    <a:pt x="139588" y="65484"/>
                    <a:pt x="136922" y="62819"/>
                    <a:pt x="136922" y="59531"/>
                  </a:cubicBezTo>
                  <a:cubicBezTo>
                    <a:pt x="136922" y="56243"/>
                    <a:pt x="139588" y="53578"/>
                    <a:pt x="142875" y="53578"/>
                  </a:cubicBezTo>
                  <a:lnTo>
                    <a:pt x="148829" y="53578"/>
                  </a:lnTo>
                  <a:lnTo>
                    <a:pt x="148829" y="47625"/>
                  </a:lnTo>
                  <a:cubicBezTo>
                    <a:pt x="148829" y="44337"/>
                    <a:pt x="151494" y="41672"/>
                    <a:pt x="154782" y="41672"/>
                  </a:cubicBezTo>
                  <a:cubicBezTo>
                    <a:pt x="158070" y="41672"/>
                    <a:pt x="160735" y="44337"/>
                    <a:pt x="160735" y="47625"/>
                  </a:cubicBezTo>
                  <a:lnTo>
                    <a:pt x="160735" y="53578"/>
                  </a:lnTo>
                  <a:lnTo>
                    <a:pt x="166688" y="53578"/>
                  </a:lnTo>
                  <a:cubicBezTo>
                    <a:pt x="169976" y="53578"/>
                    <a:pt x="172641" y="56243"/>
                    <a:pt x="172641" y="59531"/>
                  </a:cubicBezTo>
                  <a:close/>
                </a:path>
              </a:pathLst>
            </a:custGeom>
            <a:solidFill>
              <a:srgbClr val="8B7355"/>
            </a:solidFill>
            <a:ln>
              <a:noFill/>
            </a:ln>
          </p:spPr>
        </p:sp>
      </p:grpSp>
      <p:sp>
        <p:nvSpPr>
          <p:cNvPr id="18" name="Rectangle 18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20000">
                <a:srgbClr val="C9A96E">
                  <a:alpha val="30000"/>
                </a:srgbClr>
              </a:gs>
              <a:gs pos="80000">
                <a:srgbClr val="E8D5B5">
                  <a:alpha val="30000"/>
                </a:srgbClr>
              </a:gs>
              <a:gs pos="100000">
                <a:srgbClr val="E8D5B5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19" name="TextBox 19"/>
          <p:cNvSpPr txBox="1"/>
          <p:nvPr/>
        </p:nvSpPr>
        <p:spPr>
          <a:xfrm>
            <a:off x="4883622" y="6530816"/>
            <a:ext cx="242475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8B7355"/>
                </a:solidFill>
                <a:latin typeface="Arial"/>
                <a:ea typeface="Microsoft YaHei"/>
                <a:cs typeface="Arial"/>
              </a:rPr>
              <a:t>NEWS Café · 美学周鉴 · 2026年4月 · 第16期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Freeform 3"/>
          <p:cNvSpPr/>
          <p:nvPr/>
        </p:nvSpPr>
        <p:spPr>
          <a:xfrm>
            <a:off x="5143500" y="476250"/>
            <a:ext cx="6667500" cy="5905500"/>
          </a:xfrm>
          <a:custGeom>
            <a:avLst/>
            <a:gdLst/>
            <a:ahLst/>
            <a:cxnLst/>
            <a:rect l="l" t="t" r="r" b="b"/>
            <a:pathLst>
              <a:path w="6667500" h="5905500">
                <a:moveTo>
                  <a:pt x="114300" y="0"/>
                </a:moveTo>
                <a:lnTo>
                  <a:pt x="6553200" y="0"/>
                </a:lnTo>
                <a:cubicBezTo>
                  <a:pt x="6616326" y="0"/>
                  <a:pt x="6667500" y="51174"/>
                  <a:pt x="6667500" y="114300"/>
                </a:cubicBezTo>
                <a:lnTo>
                  <a:pt x="6667500" y="5791200"/>
                </a:lnTo>
                <a:cubicBezTo>
                  <a:pt x="6667500" y="5854326"/>
                  <a:pt x="6616326" y="5905500"/>
                  <a:pt x="6553200" y="5905500"/>
                </a:cubicBezTo>
                <a:lnTo>
                  <a:pt x="114300" y="5905500"/>
                </a:lnTo>
                <a:cubicBezTo>
                  <a:pt x="51174" y="5905500"/>
                  <a:pt x="0" y="5854326"/>
                  <a:pt x="0" y="5791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476250"/>
            <a:ext cx="6667500" cy="5905500"/>
          </a:xfrm>
          <a:custGeom>
            <a:avLst/>
            <a:gdLst/>
            <a:ahLst/>
            <a:cxnLst/>
            <a:rect l="l" t="t" r="r" b="b"/>
            <a:pathLst>
              <a:path w="6667500" h="5905500">
                <a:moveTo>
                  <a:pt x="114300" y="0"/>
                </a:moveTo>
                <a:lnTo>
                  <a:pt x="6553200" y="0"/>
                </a:lnTo>
                <a:cubicBezTo>
                  <a:pt x="6616326" y="0"/>
                  <a:pt x="6667500" y="51174"/>
                  <a:pt x="6667500" y="114300"/>
                </a:cubicBezTo>
                <a:lnTo>
                  <a:pt x="6667500" y="5791200"/>
                </a:lnTo>
                <a:cubicBezTo>
                  <a:pt x="6667500" y="5854326"/>
                  <a:pt x="6616326" y="5905500"/>
                  <a:pt x="6553200" y="5905500"/>
                </a:cubicBezTo>
                <a:lnTo>
                  <a:pt x="114300" y="5905500"/>
                </a:lnTo>
                <a:cubicBezTo>
                  <a:pt x="51174" y="5905500"/>
                  <a:pt x="0" y="5854326"/>
                  <a:pt x="0" y="5791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</p:spPr>
      </p:pic>
      <p:sp>
        <p:nvSpPr>
          <p:cNvPr id="5" name="Freeform 5"/>
          <p:cNvSpPr/>
          <p:nvPr/>
        </p:nvSpPr>
        <p:spPr>
          <a:xfrm>
            <a:off x="5143500" y="476250"/>
            <a:ext cx="6667500" cy="5905500"/>
          </a:xfrm>
          <a:custGeom>
            <a:avLst/>
            <a:gdLst/>
            <a:ahLst/>
            <a:cxnLst/>
            <a:rect l="l" t="t" r="r" b="b"/>
            <a:pathLst>
              <a:path w="6667500" h="5905500">
                <a:moveTo>
                  <a:pt x="114300" y="0"/>
                </a:moveTo>
                <a:lnTo>
                  <a:pt x="6553200" y="0"/>
                </a:lnTo>
                <a:cubicBezTo>
                  <a:pt x="6616326" y="0"/>
                  <a:pt x="6667500" y="51174"/>
                  <a:pt x="6667500" y="114300"/>
                </a:cubicBezTo>
                <a:lnTo>
                  <a:pt x="6667500" y="5791200"/>
                </a:lnTo>
                <a:cubicBezTo>
                  <a:pt x="6667500" y="5854326"/>
                  <a:pt x="6616326" y="5905500"/>
                  <a:pt x="6553200" y="5905500"/>
                </a:cubicBezTo>
                <a:lnTo>
                  <a:pt x="114300" y="5905500"/>
                </a:lnTo>
                <a:cubicBezTo>
                  <a:pt x="51174" y="5905500"/>
                  <a:pt x="0" y="5854326"/>
                  <a:pt x="0" y="5791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0A0A0A">
              <a:alpha val="15000"/>
            </a:srgbClr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7" name="Rectangle 7"/>
          <p:cNvSpPr/>
          <p:nvPr/>
        </p:nvSpPr>
        <p:spPr>
          <a:xfrm>
            <a:off x="476250" y="428625"/>
            <a:ext cx="4381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762000"/>
            <a:ext cx="571500" cy="209550"/>
          </a:xfrm>
          <a:custGeom>
            <a:avLst/>
            <a:gdLst/>
            <a:ahLst/>
            <a:cxnLst/>
            <a:rect l="l" t="t" r="r" b="b"/>
            <a:pathLst>
              <a:path w="571500" h="209550">
                <a:moveTo>
                  <a:pt x="28575" y="0"/>
                </a:moveTo>
                <a:lnTo>
                  <a:pt x="542925" y="0"/>
                </a:lnTo>
                <a:cubicBezTo>
                  <a:pt x="558707" y="0"/>
                  <a:pt x="571500" y="12793"/>
                  <a:pt x="571500" y="28575"/>
                </a:cubicBezTo>
                <a:lnTo>
                  <a:pt x="571500" y="180975"/>
                </a:lnTo>
                <a:cubicBezTo>
                  <a:pt x="571500" y="196757"/>
                  <a:pt x="558707" y="209550"/>
                  <a:pt x="542925" y="209550"/>
                </a:cubicBezTo>
                <a:lnTo>
                  <a:pt x="28575" y="209550"/>
                </a:lnTo>
                <a:cubicBezTo>
                  <a:pt x="12793" y="209550"/>
                  <a:pt x="0" y="196757"/>
                  <a:pt x="0" y="1809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C9A96E">
              <a:alpha val="15000"/>
            </a:srgbClr>
          </a:solidFill>
          <a:ln>
            <a:noFill/>
          </a:ln>
        </p:spPr>
      </p:sp>
      <p:sp>
        <p:nvSpPr>
          <p:cNvPr id="9" name="TextBox 9"/>
          <p:cNvSpPr txBox="1"/>
          <p:nvPr/>
        </p:nvSpPr>
        <p:spPr>
          <a:xfrm>
            <a:off x="631031" y="825341"/>
            <a:ext cx="261937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家居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19112" y="1173311"/>
            <a:ext cx="257177" cy="269727"/>
            <a:chOff x="519112" y="1173311"/>
            <a:chExt cx="257177" cy="269727"/>
          </a:xfrm>
        </p:grpSpPr>
        <p:sp>
          <p:nvSpPr>
            <p:cNvPr id="10" name="Freeform 10"/>
            <p:cNvSpPr/>
            <p:nvPr/>
          </p:nvSpPr>
          <p:spPr>
            <a:xfrm>
              <a:off x="529828" y="1184927"/>
              <a:ext cx="235747" cy="247395"/>
            </a:xfrm>
            <a:custGeom>
              <a:avLst/>
              <a:gdLst/>
              <a:ahLst/>
              <a:cxnLst/>
              <a:rect l="l" t="t" r="r" b="b"/>
              <a:pathLst>
                <a:path w="235747" h="247395">
                  <a:moveTo>
                    <a:pt x="235744" y="112833"/>
                  </a:moveTo>
                  <a:lnTo>
                    <a:pt x="235744" y="236679"/>
                  </a:lnTo>
                  <a:cubicBezTo>
                    <a:pt x="235744" y="242597"/>
                    <a:pt x="230946" y="247395"/>
                    <a:pt x="225028" y="247395"/>
                  </a:cubicBezTo>
                  <a:lnTo>
                    <a:pt x="160734" y="247395"/>
                  </a:lnTo>
                  <a:cubicBezTo>
                    <a:pt x="154816" y="247395"/>
                    <a:pt x="150019" y="242597"/>
                    <a:pt x="150019" y="236679"/>
                  </a:cubicBezTo>
                  <a:lnTo>
                    <a:pt x="150019" y="172385"/>
                  </a:lnTo>
                  <a:cubicBezTo>
                    <a:pt x="150019" y="166467"/>
                    <a:pt x="145221" y="161670"/>
                    <a:pt x="139303" y="161670"/>
                  </a:cubicBezTo>
                  <a:lnTo>
                    <a:pt x="96441" y="161670"/>
                  </a:lnTo>
                  <a:cubicBezTo>
                    <a:pt x="90523" y="161670"/>
                    <a:pt x="85725" y="166467"/>
                    <a:pt x="85725" y="172385"/>
                  </a:cubicBezTo>
                  <a:lnTo>
                    <a:pt x="85725" y="236679"/>
                  </a:lnTo>
                  <a:cubicBezTo>
                    <a:pt x="85725" y="242597"/>
                    <a:pt x="80927" y="247395"/>
                    <a:pt x="75009" y="247395"/>
                  </a:cubicBezTo>
                  <a:lnTo>
                    <a:pt x="10716" y="247395"/>
                  </a:lnTo>
                  <a:cubicBezTo>
                    <a:pt x="4798" y="247395"/>
                    <a:pt x="0" y="242597"/>
                    <a:pt x="0" y="236679"/>
                  </a:cubicBezTo>
                  <a:lnTo>
                    <a:pt x="0" y="112833"/>
                  </a:lnTo>
                  <a:cubicBezTo>
                    <a:pt x="0" y="109814"/>
                    <a:pt x="1275" y="106934"/>
                    <a:pt x="3509" y="104904"/>
                  </a:cubicBezTo>
                  <a:lnTo>
                    <a:pt x="110666" y="3721"/>
                  </a:lnTo>
                  <a:cubicBezTo>
                    <a:pt x="114754" y="0"/>
                    <a:pt x="121003" y="0"/>
                    <a:pt x="125092" y="3721"/>
                  </a:cubicBezTo>
                  <a:lnTo>
                    <a:pt x="232248" y="104904"/>
                  </a:lnTo>
                  <a:cubicBezTo>
                    <a:pt x="234478" y="106937"/>
                    <a:pt x="235747" y="109816"/>
                    <a:pt x="235744" y="112833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519112" y="1173311"/>
              <a:ext cx="257177" cy="269727"/>
            </a:xfrm>
            <a:custGeom>
              <a:avLst/>
              <a:gdLst/>
              <a:ahLst/>
              <a:cxnLst/>
              <a:rect l="l" t="t" r="r" b="b"/>
              <a:pathLst>
                <a:path w="257177" h="269727">
                  <a:moveTo>
                    <a:pt x="250251" y="108684"/>
                  </a:moveTo>
                  <a:lnTo>
                    <a:pt x="143095" y="7582"/>
                  </a:lnTo>
                  <a:cubicBezTo>
                    <a:pt x="143042" y="7536"/>
                    <a:pt x="142993" y="7487"/>
                    <a:pt x="142947" y="7435"/>
                  </a:cubicBezTo>
                  <a:cubicBezTo>
                    <a:pt x="134772" y="0"/>
                    <a:pt x="122284" y="0"/>
                    <a:pt x="114109" y="7435"/>
                  </a:cubicBezTo>
                  <a:lnTo>
                    <a:pt x="113962" y="7582"/>
                  </a:lnTo>
                  <a:lnTo>
                    <a:pt x="6926" y="108684"/>
                  </a:lnTo>
                  <a:cubicBezTo>
                    <a:pt x="2512" y="112743"/>
                    <a:pt x="0" y="118466"/>
                    <a:pt x="1" y="124463"/>
                  </a:cubicBezTo>
                  <a:lnTo>
                    <a:pt x="1" y="248295"/>
                  </a:lnTo>
                  <a:cubicBezTo>
                    <a:pt x="1" y="260131"/>
                    <a:pt x="9596" y="269727"/>
                    <a:pt x="21432" y="269727"/>
                  </a:cubicBezTo>
                  <a:lnTo>
                    <a:pt x="85726" y="269727"/>
                  </a:lnTo>
                  <a:cubicBezTo>
                    <a:pt x="97562" y="269727"/>
                    <a:pt x="107157" y="260131"/>
                    <a:pt x="107157" y="248295"/>
                  </a:cubicBezTo>
                  <a:lnTo>
                    <a:pt x="107157" y="184002"/>
                  </a:lnTo>
                  <a:lnTo>
                    <a:pt x="150020" y="184002"/>
                  </a:lnTo>
                  <a:lnTo>
                    <a:pt x="150020" y="248295"/>
                  </a:lnTo>
                  <a:cubicBezTo>
                    <a:pt x="150020" y="260131"/>
                    <a:pt x="159615" y="269727"/>
                    <a:pt x="171451" y="269727"/>
                  </a:cubicBezTo>
                  <a:lnTo>
                    <a:pt x="235745" y="269727"/>
                  </a:lnTo>
                  <a:cubicBezTo>
                    <a:pt x="247581" y="269727"/>
                    <a:pt x="257176" y="260131"/>
                    <a:pt x="257176" y="248295"/>
                  </a:cubicBezTo>
                  <a:lnTo>
                    <a:pt x="257176" y="124463"/>
                  </a:lnTo>
                  <a:cubicBezTo>
                    <a:pt x="257177" y="118466"/>
                    <a:pt x="254665" y="112743"/>
                    <a:pt x="250251" y="108684"/>
                  </a:cubicBezTo>
                  <a:close/>
                  <a:moveTo>
                    <a:pt x="235745" y="248295"/>
                  </a:moveTo>
                  <a:lnTo>
                    <a:pt x="171451" y="248295"/>
                  </a:lnTo>
                  <a:lnTo>
                    <a:pt x="171451" y="184002"/>
                  </a:lnTo>
                  <a:cubicBezTo>
                    <a:pt x="171451" y="172165"/>
                    <a:pt x="161856" y="162570"/>
                    <a:pt x="150020" y="162570"/>
                  </a:cubicBezTo>
                  <a:lnTo>
                    <a:pt x="107157" y="162570"/>
                  </a:lnTo>
                  <a:cubicBezTo>
                    <a:pt x="95321" y="162570"/>
                    <a:pt x="85726" y="172165"/>
                    <a:pt x="85726" y="184002"/>
                  </a:cubicBezTo>
                  <a:lnTo>
                    <a:pt x="85726" y="248295"/>
                  </a:lnTo>
                  <a:lnTo>
                    <a:pt x="21432" y="248295"/>
                  </a:lnTo>
                  <a:lnTo>
                    <a:pt x="21432" y="124463"/>
                  </a:lnTo>
                  <a:lnTo>
                    <a:pt x="21580" y="124329"/>
                  </a:lnTo>
                  <a:lnTo>
                    <a:pt x="128588" y="23267"/>
                  </a:lnTo>
                  <a:lnTo>
                    <a:pt x="235611" y="124302"/>
                  </a:lnTo>
                  <a:lnTo>
                    <a:pt x="235758" y="124436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441960" y="1613535"/>
            <a:ext cx="1517761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HERMÈS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3390" y="2044065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家居世界</a:t>
            </a:r>
          </a:p>
        </p:txBody>
      </p:sp>
      <p:sp>
        <p:nvSpPr>
          <p:cNvPr id="15" name="Rectangle 15"/>
          <p:cNvSpPr/>
          <p:nvPr/>
        </p:nvSpPr>
        <p:spPr>
          <a:xfrm>
            <a:off x="476250" y="2428875"/>
            <a:ext cx="1143000" cy="1905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459105" y="2664142"/>
            <a:ext cx="3149537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米兰设计周期间，Hermès 发布全新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105" y="2949892"/>
            <a:ext cx="318897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家居系列。三十根饰以木质几何图案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9105" y="3235642"/>
            <a:ext cx="259746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的矩形立柱构筑沉浸式布景。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9105" y="3711892"/>
            <a:ext cx="318897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金属于锻打中见柔韧，皮革于镶嵌中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105" y="3997642"/>
            <a:ext cx="318897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显韵律，织物与大理石材于匠艺雕琢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9105" y="4283392"/>
            <a:ext cx="1217295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间迸发异彩。</a:t>
            </a:r>
          </a:p>
        </p:txBody>
      </p:sp>
      <p:sp>
        <p:nvSpPr>
          <p:cNvPr id="22" name="Freeform 22"/>
          <p:cNvSpPr/>
          <p:nvPr/>
        </p:nvSpPr>
        <p:spPr>
          <a:xfrm>
            <a:off x="476250" y="4953000"/>
            <a:ext cx="4381500" cy="457200"/>
          </a:xfrm>
          <a:custGeom>
            <a:avLst/>
            <a:gdLst/>
            <a:ahLst/>
            <a:cxnLst/>
            <a:rect l="l" t="t" r="r" b="b"/>
            <a:pathLst>
              <a:path w="4381500" h="457200">
                <a:moveTo>
                  <a:pt x="76200" y="0"/>
                </a:moveTo>
                <a:lnTo>
                  <a:pt x="4305300" y="0"/>
                </a:lnTo>
                <a:cubicBezTo>
                  <a:pt x="4347384" y="0"/>
                  <a:pt x="4381500" y="34116"/>
                  <a:pt x="4381500" y="76200"/>
                </a:cubicBezTo>
                <a:lnTo>
                  <a:pt x="4381500" y="381000"/>
                </a:lnTo>
                <a:cubicBezTo>
                  <a:pt x="4381500" y="423084"/>
                  <a:pt x="4347384" y="457200"/>
                  <a:pt x="4305300" y="457200"/>
                </a:cubicBezTo>
                <a:lnTo>
                  <a:pt x="76200" y="457200"/>
                </a:lnTo>
                <a:cubicBezTo>
                  <a:pt x="34116" y="457200"/>
                  <a:pt x="0" y="423084"/>
                  <a:pt x="0" y="3810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23" name="Rectangle 23"/>
          <p:cNvSpPr/>
          <p:nvPr/>
        </p:nvSpPr>
        <p:spPr>
          <a:xfrm>
            <a:off x="476250" y="4953000"/>
            <a:ext cx="28575" cy="4572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24" name="TextBox 24"/>
          <p:cNvSpPr txBox="1"/>
          <p:nvPr/>
        </p:nvSpPr>
        <p:spPr>
          <a:xfrm>
            <a:off x="651510" y="5109210"/>
            <a:ext cx="28346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i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延续匠心工艺与隽永美学的恒久追寻</a:t>
            </a:r>
          </a:p>
        </p:txBody>
      </p:sp>
      <p:sp>
        <p:nvSpPr>
          <p:cNvPr id="25" name="Rectangle 25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6" name="TextBox 26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02 / 16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8"/>
            <a:ext cx="12192000" cy="6852285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0">
                <a:srgbClr val="0A0A0A">
                  <a:alpha val="80000"/>
                </a:srgbClr>
              </a:gs>
              <a:gs pos="30000">
                <a:srgbClr val="0A0A0A">
                  <a:alpha val="15000"/>
                </a:srgbClr>
              </a:gs>
              <a:gs pos="100000">
                <a:srgbClr val="0A0A0A">
                  <a:alpha val="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5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rgbClr val="0A0A0A">
                  <a:alpha val="20000"/>
                </a:srgbClr>
              </a:gs>
              <a:gs pos="80000">
                <a:srgbClr val="0A0A0A">
                  <a:alpha val="75000"/>
                </a:srgbClr>
              </a:gs>
              <a:gs pos="100000">
                <a:srgbClr val="0A0A0A">
                  <a:alpha val="9500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8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7" name="Rectangle 7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C9A96E">
              <a:alpha val="20000"/>
            </a:srgbClr>
          </a:solidFill>
          <a:ln>
            <a:noFill/>
          </a:ln>
        </p:spPr>
      </p:sp>
      <p:sp>
        <p:nvSpPr>
          <p:cNvPr id="8" name="TextBox 8"/>
          <p:cNvSpPr txBox="1"/>
          <p:nvPr/>
        </p:nvSpPr>
        <p:spPr>
          <a:xfrm>
            <a:off x="748665" y="5220652"/>
            <a:ext cx="53273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CHANEL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7710" y="5423535"/>
            <a:ext cx="3443102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COCO BEACH 2026</a:t>
            </a:r>
          </a:p>
        </p:txBody>
      </p:sp>
      <p:sp>
        <p:nvSpPr>
          <p:cNvPr id="10" name="Rectangle 10"/>
          <p:cNvSpPr/>
          <p:nvPr/>
        </p:nvSpPr>
        <p:spPr>
          <a:xfrm>
            <a:off x="762000" y="5857875"/>
            <a:ext cx="762000" cy="1905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11" name="TextBox 11"/>
          <p:cNvSpPr txBox="1"/>
          <p:nvPr/>
        </p:nvSpPr>
        <p:spPr>
          <a:xfrm>
            <a:off x="746760" y="6042660"/>
            <a:ext cx="391248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D5B5"/>
                </a:solidFill>
                <a:latin typeface="Arial"/>
                <a:ea typeface="Microsoft YaHei"/>
                <a:cs typeface="Arial"/>
              </a:rPr>
              <a:t>上海市中心限时精品店启幕 · 面朝花园的度假别墅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8665" y="6344602"/>
            <a:ext cx="50643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Matthieu Blazy 创作的首个 COCO BEACH 系列 · 田园风光与黑色沙滩灵感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286152" y="5334000"/>
            <a:ext cx="211508" cy="276226"/>
            <a:chOff x="11286152" y="5334000"/>
            <a:chExt cx="211508" cy="276226"/>
          </a:xfrm>
        </p:grpSpPr>
        <p:sp>
          <p:nvSpPr>
            <p:cNvPr id="13" name="Freeform 13"/>
            <p:cNvSpPr/>
            <p:nvPr/>
          </p:nvSpPr>
          <p:spPr>
            <a:xfrm>
              <a:off x="11296164" y="5375946"/>
              <a:ext cx="191460" cy="224754"/>
            </a:xfrm>
            <a:custGeom>
              <a:avLst/>
              <a:gdLst/>
              <a:ahLst/>
              <a:cxnLst/>
              <a:rect l="l" t="t" r="r" b="b"/>
              <a:pathLst>
                <a:path w="191460" h="224754">
                  <a:moveTo>
                    <a:pt x="181461" y="224754"/>
                  </a:moveTo>
                  <a:lnTo>
                    <a:pt x="10011" y="224754"/>
                  </a:lnTo>
                  <a:cubicBezTo>
                    <a:pt x="6811" y="224753"/>
                    <a:pt x="3825" y="223144"/>
                    <a:pt x="2063" y="220472"/>
                  </a:cubicBezTo>
                  <a:cubicBezTo>
                    <a:pt x="302" y="217799"/>
                    <a:pt x="0" y="214421"/>
                    <a:pt x="1260" y="211479"/>
                  </a:cubicBezTo>
                  <a:lnTo>
                    <a:pt x="57636" y="91404"/>
                  </a:lnTo>
                  <a:lnTo>
                    <a:pt x="30419" y="48685"/>
                  </a:lnTo>
                  <a:cubicBezTo>
                    <a:pt x="28605" y="45666"/>
                    <a:pt x="28605" y="41893"/>
                    <a:pt x="30419" y="38874"/>
                  </a:cubicBezTo>
                  <a:lnTo>
                    <a:pt x="57636" y="0"/>
                  </a:lnTo>
                  <a:lnTo>
                    <a:pt x="65971" y="10442"/>
                  </a:lnTo>
                  <a:cubicBezTo>
                    <a:pt x="73201" y="19490"/>
                    <a:pt x="84154" y="24759"/>
                    <a:pt x="95736" y="24759"/>
                  </a:cubicBezTo>
                  <a:cubicBezTo>
                    <a:pt x="107319" y="24759"/>
                    <a:pt x="118272" y="19490"/>
                    <a:pt x="125502" y="10442"/>
                  </a:cubicBezTo>
                  <a:lnTo>
                    <a:pt x="133836" y="12"/>
                  </a:lnTo>
                  <a:lnTo>
                    <a:pt x="161054" y="38886"/>
                  </a:lnTo>
                  <a:cubicBezTo>
                    <a:pt x="162868" y="41905"/>
                    <a:pt x="162868" y="45678"/>
                    <a:pt x="161054" y="48697"/>
                  </a:cubicBezTo>
                  <a:lnTo>
                    <a:pt x="133836" y="91404"/>
                  </a:lnTo>
                  <a:lnTo>
                    <a:pt x="190201" y="211479"/>
                  </a:lnTo>
                  <a:cubicBezTo>
                    <a:pt x="191460" y="214419"/>
                    <a:pt x="191160" y="217795"/>
                    <a:pt x="189401" y="220467"/>
                  </a:cubicBezTo>
                  <a:cubicBezTo>
                    <a:pt x="187642" y="223138"/>
                    <a:pt x="184660" y="224749"/>
                    <a:pt x="181461" y="224754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4" name="Freeform 14"/>
            <p:cNvSpPr/>
            <p:nvPr/>
          </p:nvSpPr>
          <p:spPr>
            <a:xfrm>
              <a:off x="11286152" y="5334000"/>
              <a:ext cx="211508" cy="276226"/>
            </a:xfrm>
            <a:custGeom>
              <a:avLst/>
              <a:gdLst/>
              <a:ahLst/>
              <a:cxnLst/>
              <a:rect l="l" t="t" r="r" b="b"/>
              <a:pathLst>
                <a:path w="211508" h="276226">
                  <a:moveTo>
                    <a:pt x="208975" y="249674"/>
                  </a:moveTo>
                  <a:cubicBezTo>
                    <a:pt x="208938" y="249572"/>
                    <a:pt x="208895" y="249472"/>
                    <a:pt x="208844" y="249376"/>
                  </a:cubicBezTo>
                  <a:lnTo>
                    <a:pt x="154694" y="134052"/>
                  </a:lnTo>
                  <a:lnTo>
                    <a:pt x="179102" y="95738"/>
                  </a:lnTo>
                  <a:lnTo>
                    <a:pt x="179233" y="95524"/>
                  </a:lnTo>
                  <a:cubicBezTo>
                    <a:pt x="182851" y="89492"/>
                    <a:pt x="182851" y="81958"/>
                    <a:pt x="179233" y="75926"/>
                  </a:cubicBezTo>
                  <a:cubicBezTo>
                    <a:pt x="179126" y="75736"/>
                    <a:pt x="178995" y="75545"/>
                    <a:pt x="178876" y="75367"/>
                  </a:cubicBezTo>
                  <a:lnTo>
                    <a:pt x="153373" y="38933"/>
                  </a:lnTo>
                  <a:lnTo>
                    <a:pt x="153373" y="9525"/>
                  </a:lnTo>
                  <a:cubicBezTo>
                    <a:pt x="153373" y="4264"/>
                    <a:pt x="149108" y="0"/>
                    <a:pt x="143848" y="0"/>
                  </a:cubicBezTo>
                  <a:cubicBezTo>
                    <a:pt x="138587" y="0"/>
                    <a:pt x="134323" y="4264"/>
                    <a:pt x="134323" y="9525"/>
                  </a:cubicBezTo>
                  <a:lnTo>
                    <a:pt x="134323" y="38600"/>
                  </a:lnTo>
                  <a:lnTo>
                    <a:pt x="128060" y="46434"/>
                  </a:lnTo>
                  <a:cubicBezTo>
                    <a:pt x="122637" y="53212"/>
                    <a:pt x="114428" y="57157"/>
                    <a:pt x="105748" y="57157"/>
                  </a:cubicBezTo>
                  <a:cubicBezTo>
                    <a:pt x="97068" y="57157"/>
                    <a:pt x="88858" y="53212"/>
                    <a:pt x="83435" y="46434"/>
                  </a:cubicBezTo>
                  <a:lnTo>
                    <a:pt x="77173" y="38600"/>
                  </a:lnTo>
                  <a:lnTo>
                    <a:pt x="77173" y="9525"/>
                  </a:lnTo>
                  <a:cubicBezTo>
                    <a:pt x="77173" y="4264"/>
                    <a:pt x="72908" y="0"/>
                    <a:pt x="67648" y="0"/>
                  </a:cubicBezTo>
                  <a:cubicBezTo>
                    <a:pt x="62387" y="0"/>
                    <a:pt x="58123" y="4264"/>
                    <a:pt x="58123" y="9525"/>
                  </a:cubicBezTo>
                  <a:lnTo>
                    <a:pt x="58123" y="38933"/>
                  </a:lnTo>
                  <a:lnTo>
                    <a:pt x="32620" y="75367"/>
                  </a:lnTo>
                  <a:cubicBezTo>
                    <a:pt x="32500" y="75545"/>
                    <a:pt x="32369" y="75736"/>
                    <a:pt x="32262" y="75926"/>
                  </a:cubicBezTo>
                  <a:cubicBezTo>
                    <a:pt x="28644" y="81958"/>
                    <a:pt x="28644" y="89492"/>
                    <a:pt x="32262" y="95524"/>
                  </a:cubicBezTo>
                  <a:lnTo>
                    <a:pt x="32393" y="95738"/>
                  </a:lnTo>
                  <a:lnTo>
                    <a:pt x="56801" y="134052"/>
                  </a:lnTo>
                  <a:lnTo>
                    <a:pt x="2651" y="249376"/>
                  </a:lnTo>
                  <a:cubicBezTo>
                    <a:pt x="2601" y="249472"/>
                    <a:pt x="2557" y="249572"/>
                    <a:pt x="2521" y="249674"/>
                  </a:cubicBezTo>
                  <a:cubicBezTo>
                    <a:pt x="0" y="255558"/>
                    <a:pt x="603" y="262315"/>
                    <a:pt x="4126" y="267660"/>
                  </a:cubicBezTo>
                  <a:cubicBezTo>
                    <a:pt x="7650" y="273004"/>
                    <a:pt x="13621" y="276222"/>
                    <a:pt x="20023" y="276225"/>
                  </a:cubicBezTo>
                  <a:lnTo>
                    <a:pt x="191473" y="276225"/>
                  </a:lnTo>
                  <a:cubicBezTo>
                    <a:pt x="197876" y="276226"/>
                    <a:pt x="203852" y="273010"/>
                    <a:pt x="207378" y="267665"/>
                  </a:cubicBezTo>
                  <a:cubicBezTo>
                    <a:pt x="210904" y="262319"/>
                    <a:pt x="211508" y="255560"/>
                    <a:pt x="208987" y="249674"/>
                  </a:cubicBezTo>
                  <a:close/>
                  <a:moveTo>
                    <a:pt x="48598" y="85725"/>
                  </a:moveTo>
                  <a:lnTo>
                    <a:pt x="68160" y="57829"/>
                  </a:lnTo>
                  <a:lnTo>
                    <a:pt x="68553" y="58329"/>
                  </a:lnTo>
                  <a:cubicBezTo>
                    <a:pt x="77590" y="69631"/>
                    <a:pt x="91277" y="76210"/>
                    <a:pt x="105748" y="76210"/>
                  </a:cubicBezTo>
                  <a:cubicBezTo>
                    <a:pt x="120219" y="76210"/>
                    <a:pt x="133905" y="69631"/>
                    <a:pt x="142943" y="58329"/>
                  </a:cubicBezTo>
                  <a:lnTo>
                    <a:pt x="143336" y="57829"/>
                  </a:lnTo>
                  <a:lnTo>
                    <a:pt x="162898" y="85725"/>
                  </a:lnTo>
                  <a:lnTo>
                    <a:pt x="138633" y="123825"/>
                  </a:lnTo>
                  <a:lnTo>
                    <a:pt x="72875" y="123825"/>
                  </a:lnTo>
                  <a:close/>
                  <a:moveTo>
                    <a:pt x="20023" y="257175"/>
                  </a:moveTo>
                  <a:lnTo>
                    <a:pt x="73684" y="142875"/>
                  </a:lnTo>
                  <a:lnTo>
                    <a:pt x="137787" y="142875"/>
                  </a:lnTo>
                  <a:lnTo>
                    <a:pt x="191473" y="257175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03 / 16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4989165" y="566738"/>
            <a:ext cx="221367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Dior 双面魅力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83003" y="886778"/>
            <a:ext cx="26259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HAUTE COUTURE · HAUTE HORLOGERIE</a:t>
            </a:r>
          </a:p>
        </p:txBody>
      </p:sp>
      <p:sp>
        <p:nvSpPr>
          <p:cNvPr id="7" name="Freeform 7"/>
          <p:cNvSpPr/>
          <p:nvPr/>
        </p:nvSpPr>
        <p:spPr>
          <a:xfrm>
            <a:off x="476250" y="1143000"/>
            <a:ext cx="2667000" cy="2667000"/>
          </a:xfrm>
          <a:custGeom>
            <a:avLst/>
            <a:gdLst/>
            <a:ahLst/>
            <a:cxnLst/>
            <a:rect l="l" t="t" r="r" b="b"/>
            <a:pathLst>
              <a:path w="2667000" h="2667000">
                <a:moveTo>
                  <a:pt x="95250" y="0"/>
                </a:moveTo>
                <a:lnTo>
                  <a:pt x="2571750" y="0"/>
                </a:lnTo>
                <a:cubicBezTo>
                  <a:pt x="2624355" y="0"/>
                  <a:pt x="2667000" y="42645"/>
                  <a:pt x="2667000" y="95250"/>
                </a:cubicBezTo>
                <a:lnTo>
                  <a:pt x="2667000" y="2571750"/>
                </a:lnTo>
                <a:cubicBezTo>
                  <a:pt x="2667000" y="2624355"/>
                  <a:pt x="2624355" y="2667000"/>
                  <a:pt x="2571750" y="2667000"/>
                </a:cubicBezTo>
                <a:lnTo>
                  <a:pt x="95250" y="2667000"/>
                </a:lnTo>
                <a:cubicBezTo>
                  <a:pt x="42645" y="2667000"/>
                  <a:pt x="0" y="2624355"/>
                  <a:pt x="0" y="2571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8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2667000" cy="2667000"/>
          </a:xfrm>
          <a:custGeom>
            <a:avLst/>
            <a:gdLst/>
            <a:ahLst/>
            <a:cxnLst/>
            <a:rect l="l" t="t" r="r" b="b"/>
            <a:pathLst>
              <a:path w="2667000" h="2667000">
                <a:moveTo>
                  <a:pt x="95250" y="0"/>
                </a:moveTo>
                <a:lnTo>
                  <a:pt x="2571750" y="0"/>
                </a:lnTo>
                <a:cubicBezTo>
                  <a:pt x="2624355" y="0"/>
                  <a:pt x="2667000" y="42645"/>
                  <a:pt x="2667000" y="95250"/>
                </a:cubicBezTo>
                <a:lnTo>
                  <a:pt x="2667000" y="2571750"/>
                </a:lnTo>
                <a:cubicBezTo>
                  <a:pt x="2667000" y="2624355"/>
                  <a:pt x="2624355" y="2667000"/>
                  <a:pt x="2571750" y="2667000"/>
                </a:cubicBezTo>
                <a:lnTo>
                  <a:pt x="95250" y="2667000"/>
                </a:lnTo>
                <a:cubicBezTo>
                  <a:pt x="42645" y="2667000"/>
                  <a:pt x="0" y="2624355"/>
                  <a:pt x="0" y="2571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1" name="Group 11"/>
          <p:cNvGrpSpPr/>
          <p:nvPr/>
        </p:nvGrpSpPr>
        <p:grpSpPr>
          <a:xfrm>
            <a:off x="517071" y="4000500"/>
            <a:ext cx="185070" cy="241698"/>
            <a:chOff x="517071" y="4000500"/>
            <a:chExt cx="185070" cy="241698"/>
          </a:xfrm>
        </p:grpSpPr>
        <p:sp>
          <p:nvSpPr>
            <p:cNvPr id="9" name="Freeform 9"/>
            <p:cNvSpPr/>
            <p:nvPr/>
          </p:nvSpPr>
          <p:spPr>
            <a:xfrm>
              <a:off x="525831" y="4037203"/>
              <a:ext cx="167527" cy="196660"/>
            </a:xfrm>
            <a:custGeom>
              <a:avLst/>
              <a:gdLst/>
              <a:ahLst/>
              <a:cxnLst/>
              <a:rect l="l" t="t" r="r" b="b"/>
              <a:pathLst>
                <a:path w="167527" h="196660">
                  <a:moveTo>
                    <a:pt x="158779" y="196660"/>
                  </a:moveTo>
                  <a:lnTo>
                    <a:pt x="8760" y="196660"/>
                  </a:lnTo>
                  <a:cubicBezTo>
                    <a:pt x="5959" y="196659"/>
                    <a:pt x="3347" y="195251"/>
                    <a:pt x="1805" y="192913"/>
                  </a:cubicBezTo>
                  <a:cubicBezTo>
                    <a:pt x="264" y="190574"/>
                    <a:pt x="0" y="187618"/>
                    <a:pt x="1103" y="185044"/>
                  </a:cubicBezTo>
                  <a:lnTo>
                    <a:pt x="50432" y="79979"/>
                  </a:lnTo>
                  <a:lnTo>
                    <a:pt x="26616" y="42599"/>
                  </a:lnTo>
                  <a:cubicBezTo>
                    <a:pt x="25029" y="39958"/>
                    <a:pt x="25029" y="36656"/>
                    <a:pt x="26616" y="34015"/>
                  </a:cubicBezTo>
                  <a:lnTo>
                    <a:pt x="50432" y="0"/>
                  </a:lnTo>
                  <a:lnTo>
                    <a:pt x="57724" y="9137"/>
                  </a:lnTo>
                  <a:cubicBezTo>
                    <a:pt x="64051" y="17054"/>
                    <a:pt x="73635" y="21664"/>
                    <a:pt x="83769" y="21664"/>
                  </a:cubicBezTo>
                  <a:cubicBezTo>
                    <a:pt x="93904" y="21664"/>
                    <a:pt x="103488" y="17054"/>
                    <a:pt x="109814" y="9137"/>
                  </a:cubicBezTo>
                  <a:lnTo>
                    <a:pt x="117107" y="10"/>
                  </a:lnTo>
                  <a:lnTo>
                    <a:pt x="140922" y="34025"/>
                  </a:lnTo>
                  <a:cubicBezTo>
                    <a:pt x="142509" y="36667"/>
                    <a:pt x="142509" y="39968"/>
                    <a:pt x="140922" y="42609"/>
                  </a:cubicBezTo>
                  <a:lnTo>
                    <a:pt x="117107" y="79979"/>
                  </a:lnTo>
                  <a:lnTo>
                    <a:pt x="166425" y="185044"/>
                  </a:lnTo>
                  <a:cubicBezTo>
                    <a:pt x="167527" y="187617"/>
                    <a:pt x="167265" y="190571"/>
                    <a:pt x="165726" y="192908"/>
                  </a:cubicBezTo>
                  <a:cubicBezTo>
                    <a:pt x="164187" y="195246"/>
                    <a:pt x="161577" y="196655"/>
                    <a:pt x="158779" y="196660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0" name="Freeform 10"/>
            <p:cNvSpPr/>
            <p:nvPr/>
          </p:nvSpPr>
          <p:spPr>
            <a:xfrm>
              <a:off x="517071" y="4000500"/>
              <a:ext cx="185070" cy="241698"/>
            </a:xfrm>
            <a:custGeom>
              <a:avLst/>
              <a:gdLst/>
              <a:ahLst/>
              <a:cxnLst/>
              <a:rect l="l" t="t" r="r" b="b"/>
              <a:pathLst>
                <a:path w="185070" h="241698">
                  <a:moveTo>
                    <a:pt x="182853" y="218465"/>
                  </a:moveTo>
                  <a:cubicBezTo>
                    <a:pt x="182821" y="218375"/>
                    <a:pt x="182783" y="218288"/>
                    <a:pt x="182738" y="218204"/>
                  </a:cubicBezTo>
                  <a:lnTo>
                    <a:pt x="135358" y="117296"/>
                  </a:lnTo>
                  <a:lnTo>
                    <a:pt x="156714" y="83771"/>
                  </a:lnTo>
                  <a:lnTo>
                    <a:pt x="156829" y="83583"/>
                  </a:lnTo>
                  <a:cubicBezTo>
                    <a:pt x="159995" y="78306"/>
                    <a:pt x="159995" y="71713"/>
                    <a:pt x="156829" y="66435"/>
                  </a:cubicBezTo>
                  <a:cubicBezTo>
                    <a:pt x="156735" y="66269"/>
                    <a:pt x="156621" y="66102"/>
                    <a:pt x="156516" y="65946"/>
                  </a:cubicBezTo>
                  <a:lnTo>
                    <a:pt x="134201" y="34067"/>
                  </a:lnTo>
                  <a:lnTo>
                    <a:pt x="134201" y="8334"/>
                  </a:lnTo>
                  <a:cubicBezTo>
                    <a:pt x="134201" y="3731"/>
                    <a:pt x="130470" y="0"/>
                    <a:pt x="125867" y="0"/>
                  </a:cubicBezTo>
                  <a:cubicBezTo>
                    <a:pt x="121264" y="0"/>
                    <a:pt x="117532" y="3731"/>
                    <a:pt x="117532" y="8334"/>
                  </a:cubicBezTo>
                  <a:lnTo>
                    <a:pt x="117532" y="33775"/>
                  </a:lnTo>
                  <a:lnTo>
                    <a:pt x="112053" y="40630"/>
                  </a:lnTo>
                  <a:cubicBezTo>
                    <a:pt x="107308" y="46561"/>
                    <a:pt x="100124" y="50013"/>
                    <a:pt x="92529" y="50013"/>
                  </a:cubicBezTo>
                  <a:cubicBezTo>
                    <a:pt x="84934" y="50013"/>
                    <a:pt x="77751" y="46561"/>
                    <a:pt x="73006" y="40630"/>
                  </a:cubicBezTo>
                  <a:lnTo>
                    <a:pt x="67526" y="33775"/>
                  </a:lnTo>
                  <a:lnTo>
                    <a:pt x="67526" y="8334"/>
                  </a:lnTo>
                  <a:cubicBezTo>
                    <a:pt x="67526" y="3731"/>
                    <a:pt x="63795" y="0"/>
                    <a:pt x="59192" y="0"/>
                  </a:cubicBezTo>
                  <a:cubicBezTo>
                    <a:pt x="54589" y="0"/>
                    <a:pt x="50857" y="3731"/>
                    <a:pt x="50857" y="8334"/>
                  </a:cubicBezTo>
                  <a:lnTo>
                    <a:pt x="50857" y="34067"/>
                  </a:lnTo>
                  <a:lnTo>
                    <a:pt x="28542" y="65946"/>
                  </a:lnTo>
                  <a:cubicBezTo>
                    <a:pt x="28438" y="66102"/>
                    <a:pt x="28323" y="66269"/>
                    <a:pt x="28230" y="66435"/>
                  </a:cubicBezTo>
                  <a:cubicBezTo>
                    <a:pt x="25064" y="71713"/>
                    <a:pt x="25064" y="78306"/>
                    <a:pt x="28230" y="83583"/>
                  </a:cubicBezTo>
                  <a:lnTo>
                    <a:pt x="28344" y="83771"/>
                  </a:lnTo>
                  <a:lnTo>
                    <a:pt x="49701" y="117296"/>
                  </a:lnTo>
                  <a:lnTo>
                    <a:pt x="2320" y="218204"/>
                  </a:lnTo>
                  <a:cubicBezTo>
                    <a:pt x="2276" y="218288"/>
                    <a:pt x="2237" y="218375"/>
                    <a:pt x="2205" y="218465"/>
                  </a:cubicBezTo>
                  <a:cubicBezTo>
                    <a:pt x="0" y="223613"/>
                    <a:pt x="528" y="229526"/>
                    <a:pt x="3611" y="234202"/>
                  </a:cubicBezTo>
                  <a:cubicBezTo>
                    <a:pt x="6693" y="238879"/>
                    <a:pt x="11919" y="241694"/>
                    <a:pt x="17520" y="241697"/>
                  </a:cubicBezTo>
                  <a:lnTo>
                    <a:pt x="167539" y="241697"/>
                  </a:lnTo>
                  <a:cubicBezTo>
                    <a:pt x="173142" y="241698"/>
                    <a:pt x="178370" y="238884"/>
                    <a:pt x="181455" y="234206"/>
                  </a:cubicBezTo>
                  <a:cubicBezTo>
                    <a:pt x="184541" y="229529"/>
                    <a:pt x="185070" y="223615"/>
                    <a:pt x="182863" y="218465"/>
                  </a:cubicBezTo>
                  <a:close/>
                  <a:moveTo>
                    <a:pt x="42523" y="75009"/>
                  </a:moveTo>
                  <a:lnTo>
                    <a:pt x="59640" y="50600"/>
                  </a:lnTo>
                  <a:lnTo>
                    <a:pt x="59984" y="51038"/>
                  </a:lnTo>
                  <a:cubicBezTo>
                    <a:pt x="67892" y="60927"/>
                    <a:pt x="79867" y="66684"/>
                    <a:pt x="92529" y="66684"/>
                  </a:cubicBezTo>
                  <a:cubicBezTo>
                    <a:pt x="105192" y="66684"/>
                    <a:pt x="117167" y="60927"/>
                    <a:pt x="125075" y="51038"/>
                  </a:cubicBezTo>
                  <a:lnTo>
                    <a:pt x="125419" y="50600"/>
                  </a:lnTo>
                  <a:lnTo>
                    <a:pt x="142535" y="75009"/>
                  </a:lnTo>
                  <a:lnTo>
                    <a:pt x="121304" y="108347"/>
                  </a:lnTo>
                  <a:lnTo>
                    <a:pt x="63765" y="108347"/>
                  </a:lnTo>
                  <a:close/>
                  <a:moveTo>
                    <a:pt x="17520" y="225028"/>
                  </a:moveTo>
                  <a:lnTo>
                    <a:pt x="64474" y="125016"/>
                  </a:lnTo>
                  <a:lnTo>
                    <a:pt x="120564" y="125016"/>
                  </a:lnTo>
                  <a:lnTo>
                    <a:pt x="167539" y="225028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800100" y="4048125"/>
            <a:ext cx="1786318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时装 · Coachella</a:t>
            </a:r>
          </a:p>
        </p:txBody>
      </p:sp>
      <p:sp>
        <p:nvSpPr>
          <p:cNvPr id="13" name="Rectangle 13"/>
          <p:cNvSpPr/>
          <p:nvPr/>
        </p:nvSpPr>
        <p:spPr>
          <a:xfrm>
            <a:off x="476250" y="4362450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461010" y="4537710"/>
            <a:ext cx="363207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Sabrina Carpenter 身着 Jonathan Anderson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1010" y="4785360"/>
            <a:ext cx="354444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匠心打造的多款礼服亮相 Coachella 音乐节，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010" y="5033010"/>
            <a:ext cx="21336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传承与蜕变在光影间交汇。</a:t>
            </a:r>
          </a:p>
        </p:txBody>
      </p:sp>
      <p:sp>
        <p:nvSpPr>
          <p:cNvPr id="17" name="Rectangle 17"/>
          <p:cNvSpPr/>
          <p:nvPr/>
        </p:nvSpPr>
        <p:spPr>
          <a:xfrm>
            <a:off x="6000750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8" name="Freeform 18"/>
          <p:cNvSpPr/>
          <p:nvPr/>
        </p:nvSpPr>
        <p:spPr>
          <a:xfrm>
            <a:off x="6381750" y="1143000"/>
            <a:ext cx="2667000" cy="2667000"/>
          </a:xfrm>
          <a:custGeom>
            <a:avLst/>
            <a:gdLst/>
            <a:ahLst/>
            <a:cxnLst/>
            <a:rect l="l" t="t" r="r" b="b"/>
            <a:pathLst>
              <a:path w="2667000" h="2667000">
                <a:moveTo>
                  <a:pt x="95250" y="0"/>
                </a:moveTo>
                <a:lnTo>
                  <a:pt x="2571750" y="0"/>
                </a:lnTo>
                <a:cubicBezTo>
                  <a:pt x="2624355" y="0"/>
                  <a:pt x="2667000" y="42645"/>
                  <a:pt x="2667000" y="95250"/>
                </a:cubicBezTo>
                <a:lnTo>
                  <a:pt x="2667000" y="2571750"/>
                </a:lnTo>
                <a:cubicBezTo>
                  <a:pt x="2667000" y="2624355"/>
                  <a:pt x="2624355" y="2667000"/>
                  <a:pt x="2571750" y="2667000"/>
                </a:cubicBezTo>
                <a:lnTo>
                  <a:pt x="95250" y="2667000"/>
                </a:lnTo>
                <a:cubicBezTo>
                  <a:pt x="42645" y="2667000"/>
                  <a:pt x="0" y="2624355"/>
                  <a:pt x="0" y="2571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19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2667000" cy="2667000"/>
          </a:xfrm>
          <a:custGeom>
            <a:avLst/>
            <a:gdLst/>
            <a:ahLst/>
            <a:cxnLst/>
            <a:rect l="l" t="t" r="r" b="b"/>
            <a:pathLst>
              <a:path w="2667000" h="2667000">
                <a:moveTo>
                  <a:pt x="95250" y="0"/>
                </a:moveTo>
                <a:lnTo>
                  <a:pt x="2571750" y="0"/>
                </a:lnTo>
                <a:cubicBezTo>
                  <a:pt x="2624355" y="0"/>
                  <a:pt x="2667000" y="42645"/>
                  <a:pt x="2667000" y="95250"/>
                </a:cubicBezTo>
                <a:lnTo>
                  <a:pt x="2667000" y="2571750"/>
                </a:lnTo>
                <a:cubicBezTo>
                  <a:pt x="2667000" y="2624355"/>
                  <a:pt x="2624355" y="2667000"/>
                  <a:pt x="2571750" y="2667000"/>
                </a:cubicBezTo>
                <a:lnTo>
                  <a:pt x="95250" y="2667000"/>
                </a:lnTo>
                <a:cubicBezTo>
                  <a:pt x="42645" y="2667000"/>
                  <a:pt x="0" y="2624355"/>
                  <a:pt x="0" y="2571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2" name="Group 22"/>
          <p:cNvGrpSpPr/>
          <p:nvPr/>
        </p:nvGrpSpPr>
        <p:grpSpPr>
          <a:xfrm>
            <a:off x="6431754" y="4017169"/>
            <a:ext cx="166690" cy="233362"/>
            <a:chOff x="6431754" y="4017169"/>
            <a:chExt cx="166690" cy="233362"/>
          </a:xfrm>
        </p:grpSpPr>
        <p:sp>
          <p:nvSpPr>
            <p:cNvPr id="20" name="Freeform 20"/>
            <p:cNvSpPr/>
            <p:nvPr/>
          </p:nvSpPr>
          <p:spPr>
            <a:xfrm>
              <a:off x="6440091" y="4058841"/>
              <a:ext cx="150019" cy="150019"/>
            </a:xfrm>
            <a:custGeom>
              <a:avLst/>
              <a:gdLst/>
              <a:ahLst/>
              <a:cxnLst/>
              <a:rect l="l" t="t" r="r" b="b"/>
              <a:pathLst>
                <a:path w="150019" h="150019">
                  <a:moveTo>
                    <a:pt x="150019" y="75009"/>
                  </a:moveTo>
                  <a:cubicBezTo>
                    <a:pt x="150019" y="116436"/>
                    <a:pt x="116436" y="150019"/>
                    <a:pt x="75009" y="150019"/>
                  </a:cubicBezTo>
                  <a:cubicBezTo>
                    <a:pt x="33583" y="150019"/>
                    <a:pt x="0" y="116436"/>
                    <a:pt x="0" y="75009"/>
                  </a:cubicBezTo>
                  <a:cubicBezTo>
                    <a:pt x="0" y="33583"/>
                    <a:pt x="33583" y="0"/>
                    <a:pt x="75009" y="0"/>
                  </a:cubicBezTo>
                  <a:cubicBezTo>
                    <a:pt x="116436" y="0"/>
                    <a:pt x="150019" y="33583"/>
                    <a:pt x="150019" y="75009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6431754" y="4017169"/>
              <a:ext cx="166690" cy="233362"/>
            </a:xfrm>
            <a:custGeom>
              <a:avLst/>
              <a:gdLst/>
              <a:ahLst/>
              <a:cxnLst/>
              <a:rect l="l" t="t" r="r" b="b"/>
              <a:pathLst>
                <a:path w="166690" h="233362">
                  <a:moveTo>
                    <a:pt x="166690" y="116681"/>
                  </a:moveTo>
                  <a:cubicBezTo>
                    <a:pt x="166684" y="90144"/>
                    <a:pt x="154031" y="65199"/>
                    <a:pt x="132623" y="49517"/>
                  </a:cubicBezTo>
                  <a:lnTo>
                    <a:pt x="126122" y="13700"/>
                  </a:lnTo>
                  <a:cubicBezTo>
                    <a:pt x="124687" y="5769"/>
                    <a:pt x="117783" y="2"/>
                    <a:pt x="109724" y="0"/>
                  </a:cubicBezTo>
                  <a:lnTo>
                    <a:pt x="56968" y="0"/>
                  </a:lnTo>
                  <a:cubicBezTo>
                    <a:pt x="48909" y="2"/>
                    <a:pt x="42005" y="5769"/>
                    <a:pt x="40570" y="13700"/>
                  </a:cubicBezTo>
                  <a:lnTo>
                    <a:pt x="34069" y="49517"/>
                  </a:lnTo>
                  <a:cubicBezTo>
                    <a:pt x="12655" y="65194"/>
                    <a:pt x="0" y="90142"/>
                    <a:pt x="0" y="116681"/>
                  </a:cubicBezTo>
                  <a:cubicBezTo>
                    <a:pt x="0" y="143220"/>
                    <a:pt x="12655" y="168169"/>
                    <a:pt x="34069" y="183846"/>
                  </a:cubicBezTo>
                  <a:lnTo>
                    <a:pt x="40570" y="219663"/>
                  </a:lnTo>
                  <a:cubicBezTo>
                    <a:pt x="42005" y="227593"/>
                    <a:pt x="48909" y="233360"/>
                    <a:pt x="56968" y="233362"/>
                  </a:cubicBezTo>
                  <a:lnTo>
                    <a:pt x="109724" y="233362"/>
                  </a:lnTo>
                  <a:cubicBezTo>
                    <a:pt x="117783" y="233360"/>
                    <a:pt x="124687" y="227593"/>
                    <a:pt x="126122" y="219663"/>
                  </a:cubicBezTo>
                  <a:lnTo>
                    <a:pt x="132623" y="183846"/>
                  </a:lnTo>
                  <a:cubicBezTo>
                    <a:pt x="154031" y="168164"/>
                    <a:pt x="166684" y="143218"/>
                    <a:pt x="166690" y="116681"/>
                  </a:cubicBezTo>
                  <a:close/>
                  <a:moveTo>
                    <a:pt x="56968" y="16669"/>
                  </a:moveTo>
                  <a:lnTo>
                    <a:pt x="109724" y="16669"/>
                  </a:lnTo>
                  <a:lnTo>
                    <a:pt x="113798" y="39119"/>
                  </a:lnTo>
                  <a:cubicBezTo>
                    <a:pt x="94228" y="31410"/>
                    <a:pt x="72464" y="31410"/>
                    <a:pt x="52894" y="39119"/>
                  </a:cubicBezTo>
                  <a:close/>
                  <a:moveTo>
                    <a:pt x="16671" y="116681"/>
                  </a:moveTo>
                  <a:cubicBezTo>
                    <a:pt x="16671" y="79858"/>
                    <a:pt x="46522" y="50006"/>
                    <a:pt x="83346" y="50006"/>
                  </a:cubicBezTo>
                  <a:cubicBezTo>
                    <a:pt x="120170" y="50006"/>
                    <a:pt x="150021" y="79858"/>
                    <a:pt x="150021" y="116681"/>
                  </a:cubicBezTo>
                  <a:cubicBezTo>
                    <a:pt x="150021" y="153505"/>
                    <a:pt x="120170" y="183356"/>
                    <a:pt x="83346" y="183356"/>
                  </a:cubicBezTo>
                  <a:cubicBezTo>
                    <a:pt x="46539" y="183316"/>
                    <a:pt x="16711" y="153488"/>
                    <a:pt x="16671" y="116681"/>
                  </a:cubicBezTo>
                  <a:close/>
                  <a:moveTo>
                    <a:pt x="109724" y="216694"/>
                  </a:moveTo>
                  <a:lnTo>
                    <a:pt x="56968" y="216694"/>
                  </a:lnTo>
                  <a:lnTo>
                    <a:pt x="52894" y="194243"/>
                  </a:lnTo>
                  <a:cubicBezTo>
                    <a:pt x="72464" y="201952"/>
                    <a:pt x="94228" y="201952"/>
                    <a:pt x="113798" y="194243"/>
                  </a:cubicBezTo>
                  <a:close/>
                  <a:moveTo>
                    <a:pt x="75012" y="116681"/>
                  </a:moveTo>
                  <a:lnTo>
                    <a:pt x="75012" y="75009"/>
                  </a:lnTo>
                  <a:cubicBezTo>
                    <a:pt x="75012" y="70406"/>
                    <a:pt x="78743" y="66675"/>
                    <a:pt x="83346" y="66675"/>
                  </a:cubicBezTo>
                  <a:cubicBezTo>
                    <a:pt x="87949" y="66675"/>
                    <a:pt x="91680" y="70406"/>
                    <a:pt x="91680" y="75009"/>
                  </a:cubicBezTo>
                  <a:lnTo>
                    <a:pt x="91680" y="108347"/>
                  </a:lnTo>
                  <a:lnTo>
                    <a:pt x="125018" y="108347"/>
                  </a:lnTo>
                  <a:cubicBezTo>
                    <a:pt x="129621" y="108347"/>
                    <a:pt x="133352" y="112078"/>
                    <a:pt x="133352" y="116681"/>
                  </a:cubicBezTo>
                  <a:cubicBezTo>
                    <a:pt x="133352" y="121284"/>
                    <a:pt x="129621" y="125016"/>
                    <a:pt x="125018" y="125016"/>
                  </a:cubicBezTo>
                  <a:lnTo>
                    <a:pt x="83346" y="125016"/>
                  </a:lnTo>
                  <a:cubicBezTo>
                    <a:pt x="78743" y="125016"/>
                    <a:pt x="75012" y="121284"/>
                    <a:pt x="75012" y="11668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3" name="TextBox 23"/>
          <p:cNvSpPr txBox="1"/>
          <p:nvPr/>
        </p:nvSpPr>
        <p:spPr>
          <a:xfrm>
            <a:off x="6705600" y="4048125"/>
            <a:ext cx="229238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时计 · Chiffre Rouge</a:t>
            </a:r>
          </a:p>
        </p:txBody>
      </p:sp>
      <p:sp>
        <p:nvSpPr>
          <p:cNvPr id="24" name="Rectangle 24"/>
          <p:cNvSpPr/>
          <p:nvPr/>
        </p:nvSpPr>
        <p:spPr>
          <a:xfrm>
            <a:off x="6381750" y="4362450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5" name="TextBox 25"/>
          <p:cNvSpPr txBox="1"/>
          <p:nvPr/>
        </p:nvSpPr>
        <p:spPr>
          <a:xfrm>
            <a:off x="6366510" y="4537710"/>
            <a:ext cx="335165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Chiffre Rouge 腕表系列焕新归来，推出三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66510" y="4785360"/>
            <a:ext cx="336042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款限量臻品。醒目红色秒针，致敬迪奥先生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66510" y="5033010"/>
            <a:ext cx="21336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心中炽热浓烈的生命之色。</a:t>
            </a:r>
          </a:p>
        </p:txBody>
      </p:sp>
      <p:sp>
        <p:nvSpPr>
          <p:cNvPr id="28" name="Freeform 28"/>
          <p:cNvSpPr/>
          <p:nvPr/>
        </p:nvSpPr>
        <p:spPr>
          <a:xfrm>
            <a:off x="6381750" y="5524500"/>
            <a:ext cx="5334000" cy="419100"/>
          </a:xfrm>
          <a:custGeom>
            <a:avLst/>
            <a:gdLst/>
            <a:ahLst/>
            <a:cxnLst/>
            <a:rect l="l" t="t" r="r" b="b"/>
            <a:pathLst>
              <a:path w="5334000" h="419100">
                <a:moveTo>
                  <a:pt x="57150" y="0"/>
                </a:moveTo>
                <a:lnTo>
                  <a:pt x="5276850" y="0"/>
                </a:lnTo>
                <a:cubicBezTo>
                  <a:pt x="5308413" y="0"/>
                  <a:pt x="5334000" y="25587"/>
                  <a:pt x="5334000" y="57150"/>
                </a:cubicBezTo>
                <a:lnTo>
                  <a:pt x="5334000" y="361950"/>
                </a:lnTo>
                <a:cubicBezTo>
                  <a:pt x="5334000" y="393513"/>
                  <a:pt x="5308413" y="419100"/>
                  <a:pt x="5276850" y="419100"/>
                </a:cubicBezTo>
                <a:lnTo>
                  <a:pt x="57150" y="419100"/>
                </a:lnTo>
                <a:cubicBezTo>
                  <a:pt x="25587" y="419100"/>
                  <a:pt x="0" y="393513"/>
                  <a:pt x="0" y="3619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29" name="Rectangle 29"/>
          <p:cNvSpPr/>
          <p:nvPr/>
        </p:nvSpPr>
        <p:spPr>
          <a:xfrm>
            <a:off x="6381750" y="5524500"/>
            <a:ext cx="28575" cy="4191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30" name="TextBox 30"/>
          <p:cNvSpPr txBox="1"/>
          <p:nvPr/>
        </p:nvSpPr>
        <p:spPr>
          <a:xfrm>
            <a:off x="6558915" y="5668328"/>
            <a:ext cx="357678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Georgia"/>
                <a:ea typeface="SimSun"/>
                <a:cs typeface="Georgia"/>
              </a:rPr>
              <a:t>钟爱的数字 "8" 化作浪漫护身符 · 2026年4月底发售</a:t>
            </a:r>
          </a:p>
        </p:txBody>
      </p:sp>
      <p:sp>
        <p:nvSpPr>
          <p:cNvPr id="31" name="Freeform 31"/>
          <p:cNvSpPr/>
          <p:nvPr/>
        </p:nvSpPr>
        <p:spPr>
          <a:xfrm>
            <a:off x="476250" y="5524500"/>
            <a:ext cx="5334000" cy="419100"/>
          </a:xfrm>
          <a:custGeom>
            <a:avLst/>
            <a:gdLst/>
            <a:ahLst/>
            <a:cxnLst/>
            <a:rect l="l" t="t" r="r" b="b"/>
            <a:pathLst>
              <a:path w="5334000" h="419100">
                <a:moveTo>
                  <a:pt x="57150" y="0"/>
                </a:moveTo>
                <a:lnTo>
                  <a:pt x="5276850" y="0"/>
                </a:lnTo>
                <a:cubicBezTo>
                  <a:pt x="5308413" y="0"/>
                  <a:pt x="5334000" y="25587"/>
                  <a:pt x="5334000" y="57150"/>
                </a:cubicBezTo>
                <a:lnTo>
                  <a:pt x="5334000" y="361950"/>
                </a:lnTo>
                <a:cubicBezTo>
                  <a:pt x="5334000" y="393513"/>
                  <a:pt x="5308413" y="419100"/>
                  <a:pt x="5276850" y="419100"/>
                </a:cubicBezTo>
                <a:lnTo>
                  <a:pt x="57150" y="419100"/>
                </a:lnTo>
                <a:cubicBezTo>
                  <a:pt x="25587" y="419100"/>
                  <a:pt x="0" y="393513"/>
                  <a:pt x="0" y="3619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32" name="Rectangle 32"/>
          <p:cNvSpPr/>
          <p:nvPr/>
        </p:nvSpPr>
        <p:spPr>
          <a:xfrm>
            <a:off x="476250" y="5524500"/>
            <a:ext cx="28575" cy="4191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33" name="TextBox 33"/>
          <p:cNvSpPr txBox="1"/>
          <p:nvPr/>
        </p:nvSpPr>
        <p:spPr>
          <a:xfrm>
            <a:off x="653415" y="5668328"/>
            <a:ext cx="394482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Georgia"/>
                <a:ea typeface="SimSun"/>
                <a:cs typeface="Georgia"/>
              </a:rPr>
              <a:t>创意总监 Jonathan Anderson · 高级订制精神的现代诠释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133522" y="3673316"/>
            <a:ext cx="167168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41mm 计时码表 · 38mm 玫瑰金</a:t>
            </a:r>
          </a:p>
        </p:txBody>
      </p:sp>
      <p:sp>
        <p:nvSpPr>
          <p:cNvPr id="35" name="Rectangle 35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6" name="TextBox 36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04 / 16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8"/>
            <a:ext cx="12192000" cy="6852285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40000">
                <a:srgbClr val="0A0A0A">
                  <a:alpha val="50000"/>
                </a:srgbClr>
              </a:gs>
              <a:gs pos="70000">
                <a:srgbClr val="0A0A0A">
                  <a:alpha val="88000"/>
                </a:srgbClr>
              </a:gs>
              <a:gs pos="100000">
                <a:srgbClr val="0A0A0A">
                  <a:alpha val="96000"/>
                </a:srgbClr>
              </a:gs>
            </a:gsLst>
            <a:lin ang="10800000" scaled="1"/>
          </a:gra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8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6" name="Rectangle 6"/>
          <p:cNvSpPr/>
          <p:nvPr/>
        </p:nvSpPr>
        <p:spPr>
          <a:xfrm>
            <a:off x="476250" y="428625"/>
            <a:ext cx="4762500" cy="9525"/>
          </a:xfrm>
          <a:prstGeom prst="rect">
            <a:avLst/>
          </a:prstGeom>
          <a:solidFill>
            <a:srgbClr val="C9A96E">
              <a:alpha val="25000"/>
            </a:srgbClr>
          </a:solidFill>
          <a:ln>
            <a:noFill/>
          </a:ln>
        </p:spPr>
      </p:sp>
      <p:sp>
        <p:nvSpPr>
          <p:cNvPr id="7" name="TextBox 7"/>
          <p:cNvSpPr txBox="1"/>
          <p:nvPr/>
        </p:nvSpPr>
        <p:spPr>
          <a:xfrm>
            <a:off x="653415" y="1220152"/>
            <a:ext cx="106946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LOUIS VUITTON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4849" y="1550943"/>
            <a:ext cx="228602" cy="239757"/>
            <a:chOff x="704849" y="1550943"/>
            <a:chExt cx="228602" cy="239757"/>
          </a:xfrm>
        </p:grpSpPr>
        <p:sp>
          <p:nvSpPr>
            <p:cNvPr id="8" name="Freeform 8"/>
            <p:cNvSpPr/>
            <p:nvPr/>
          </p:nvSpPr>
          <p:spPr>
            <a:xfrm>
              <a:off x="714375" y="1561269"/>
              <a:ext cx="209553" cy="219906"/>
            </a:xfrm>
            <a:custGeom>
              <a:avLst/>
              <a:gdLst/>
              <a:ahLst/>
              <a:cxnLst/>
              <a:rect l="l" t="t" r="r" b="b"/>
              <a:pathLst>
                <a:path w="209553" h="219906">
                  <a:moveTo>
                    <a:pt x="209550" y="100296"/>
                  </a:moveTo>
                  <a:lnTo>
                    <a:pt x="209550" y="210381"/>
                  </a:lnTo>
                  <a:cubicBezTo>
                    <a:pt x="209550" y="215642"/>
                    <a:pt x="205286" y="219906"/>
                    <a:pt x="200025" y="219906"/>
                  </a:cubicBezTo>
                  <a:lnTo>
                    <a:pt x="142875" y="219906"/>
                  </a:lnTo>
                  <a:cubicBezTo>
                    <a:pt x="137614" y="219906"/>
                    <a:pt x="133350" y="215642"/>
                    <a:pt x="133350" y="210381"/>
                  </a:cubicBezTo>
                  <a:lnTo>
                    <a:pt x="133350" y="153231"/>
                  </a:lnTo>
                  <a:cubicBezTo>
                    <a:pt x="133350" y="147971"/>
                    <a:pt x="129086" y="143706"/>
                    <a:pt x="123825" y="143706"/>
                  </a:cubicBezTo>
                  <a:lnTo>
                    <a:pt x="85725" y="143706"/>
                  </a:lnTo>
                  <a:cubicBezTo>
                    <a:pt x="80464" y="143706"/>
                    <a:pt x="76200" y="147971"/>
                    <a:pt x="76200" y="153231"/>
                  </a:cubicBezTo>
                  <a:lnTo>
                    <a:pt x="76200" y="210381"/>
                  </a:lnTo>
                  <a:cubicBezTo>
                    <a:pt x="76200" y="215642"/>
                    <a:pt x="71936" y="219906"/>
                    <a:pt x="66675" y="219906"/>
                  </a:cubicBezTo>
                  <a:lnTo>
                    <a:pt x="9525" y="219906"/>
                  </a:lnTo>
                  <a:cubicBezTo>
                    <a:pt x="4264" y="219906"/>
                    <a:pt x="0" y="215642"/>
                    <a:pt x="0" y="210381"/>
                  </a:cubicBezTo>
                  <a:lnTo>
                    <a:pt x="0" y="100296"/>
                  </a:lnTo>
                  <a:cubicBezTo>
                    <a:pt x="0" y="97612"/>
                    <a:pt x="1133" y="95053"/>
                    <a:pt x="3119" y="93248"/>
                  </a:cubicBezTo>
                  <a:lnTo>
                    <a:pt x="98369" y="3308"/>
                  </a:lnTo>
                  <a:cubicBezTo>
                    <a:pt x="102004" y="0"/>
                    <a:pt x="107558" y="0"/>
                    <a:pt x="111192" y="3308"/>
                  </a:cubicBezTo>
                  <a:lnTo>
                    <a:pt x="206442" y="93248"/>
                  </a:lnTo>
                  <a:cubicBezTo>
                    <a:pt x="208425" y="95055"/>
                    <a:pt x="209553" y="97614"/>
                    <a:pt x="209550" y="100296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704849" y="1550943"/>
              <a:ext cx="228602" cy="239757"/>
            </a:xfrm>
            <a:custGeom>
              <a:avLst/>
              <a:gdLst/>
              <a:ahLst/>
              <a:cxnLst/>
              <a:rect l="l" t="t" r="r" b="b"/>
              <a:pathLst>
                <a:path w="228602" h="239757">
                  <a:moveTo>
                    <a:pt x="222445" y="96608"/>
                  </a:moveTo>
                  <a:lnTo>
                    <a:pt x="127195" y="6740"/>
                  </a:lnTo>
                  <a:cubicBezTo>
                    <a:pt x="127149" y="6699"/>
                    <a:pt x="127105" y="6655"/>
                    <a:pt x="127064" y="6609"/>
                  </a:cubicBezTo>
                  <a:cubicBezTo>
                    <a:pt x="119797" y="0"/>
                    <a:pt x="108697" y="0"/>
                    <a:pt x="101430" y="6609"/>
                  </a:cubicBezTo>
                  <a:lnTo>
                    <a:pt x="101299" y="6740"/>
                  </a:lnTo>
                  <a:lnTo>
                    <a:pt x="6156" y="96608"/>
                  </a:lnTo>
                  <a:cubicBezTo>
                    <a:pt x="2233" y="100216"/>
                    <a:pt x="0" y="105303"/>
                    <a:pt x="1" y="110634"/>
                  </a:cubicBezTo>
                  <a:lnTo>
                    <a:pt x="1" y="220707"/>
                  </a:lnTo>
                  <a:cubicBezTo>
                    <a:pt x="1" y="231228"/>
                    <a:pt x="8530" y="239757"/>
                    <a:pt x="19051" y="239757"/>
                  </a:cubicBezTo>
                  <a:lnTo>
                    <a:pt x="76201" y="239757"/>
                  </a:lnTo>
                  <a:cubicBezTo>
                    <a:pt x="86722" y="239757"/>
                    <a:pt x="95251" y="231228"/>
                    <a:pt x="95251" y="220707"/>
                  </a:cubicBezTo>
                  <a:lnTo>
                    <a:pt x="95251" y="163557"/>
                  </a:lnTo>
                  <a:lnTo>
                    <a:pt x="133351" y="163557"/>
                  </a:lnTo>
                  <a:lnTo>
                    <a:pt x="133351" y="220707"/>
                  </a:lnTo>
                  <a:cubicBezTo>
                    <a:pt x="133351" y="231228"/>
                    <a:pt x="141880" y="239757"/>
                    <a:pt x="152401" y="239757"/>
                  </a:cubicBezTo>
                  <a:lnTo>
                    <a:pt x="209551" y="239757"/>
                  </a:lnTo>
                  <a:cubicBezTo>
                    <a:pt x="220072" y="239757"/>
                    <a:pt x="228601" y="231228"/>
                    <a:pt x="228601" y="220707"/>
                  </a:cubicBezTo>
                  <a:lnTo>
                    <a:pt x="228601" y="110634"/>
                  </a:lnTo>
                  <a:cubicBezTo>
                    <a:pt x="228602" y="105303"/>
                    <a:pt x="226369" y="100216"/>
                    <a:pt x="222445" y="96608"/>
                  </a:cubicBezTo>
                  <a:close/>
                  <a:moveTo>
                    <a:pt x="209551" y="220707"/>
                  </a:moveTo>
                  <a:lnTo>
                    <a:pt x="152401" y="220707"/>
                  </a:lnTo>
                  <a:lnTo>
                    <a:pt x="152401" y="163557"/>
                  </a:lnTo>
                  <a:cubicBezTo>
                    <a:pt x="152401" y="153036"/>
                    <a:pt x="143872" y="144507"/>
                    <a:pt x="133351" y="144507"/>
                  </a:cubicBezTo>
                  <a:lnTo>
                    <a:pt x="95251" y="144507"/>
                  </a:lnTo>
                  <a:cubicBezTo>
                    <a:pt x="84730" y="144507"/>
                    <a:pt x="76201" y="153036"/>
                    <a:pt x="76201" y="163557"/>
                  </a:cubicBezTo>
                  <a:lnTo>
                    <a:pt x="76201" y="220707"/>
                  </a:lnTo>
                  <a:lnTo>
                    <a:pt x="19051" y="220707"/>
                  </a:lnTo>
                  <a:lnTo>
                    <a:pt x="19051" y="110634"/>
                  </a:lnTo>
                  <a:lnTo>
                    <a:pt x="19182" y="110515"/>
                  </a:lnTo>
                  <a:lnTo>
                    <a:pt x="114301" y="20682"/>
                  </a:lnTo>
                  <a:lnTo>
                    <a:pt x="209432" y="110491"/>
                  </a:lnTo>
                  <a:lnTo>
                    <a:pt x="209563" y="11061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632460" y="1994535"/>
            <a:ext cx="3215373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Objets Nomades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5795" y="2441258"/>
            <a:ext cx="1487805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旅行家居系列</a:t>
            </a:r>
          </a:p>
        </p:txBody>
      </p:sp>
      <p:sp>
        <p:nvSpPr>
          <p:cNvPr id="13" name="Rectangle 13"/>
          <p:cNvSpPr/>
          <p:nvPr/>
        </p:nvSpPr>
        <p:spPr>
          <a:xfrm>
            <a:off x="666750" y="2809875"/>
            <a:ext cx="952500" cy="1905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650558" y="3053239"/>
            <a:ext cx="3011805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米兰设计周推出全新旅行家居系列，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0558" y="3319939"/>
            <a:ext cx="3337679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以展览形式致敬 Art Deco 与当代设计。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0558" y="3815239"/>
            <a:ext cx="3216640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聚焦 Pierre Legrain Hommage 系列，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0558" y="4081939"/>
            <a:ext cx="3198019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重现装饰艺术大师的经典家具与配饰。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0558" y="4577239"/>
            <a:ext cx="3160776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坎帕纳工作室、Raw Edges 及 Franck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0558" y="4843939"/>
            <a:ext cx="3123533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Genser 等当代设计师联袂呈现新作。</a:t>
            </a:r>
          </a:p>
        </p:txBody>
      </p:sp>
      <p:sp>
        <p:nvSpPr>
          <p:cNvPr id="20" name="Rectangle 20"/>
          <p:cNvSpPr/>
          <p:nvPr/>
        </p:nvSpPr>
        <p:spPr>
          <a:xfrm>
            <a:off x="666750" y="5476875"/>
            <a:ext cx="4191000" cy="190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1" name="TextBox 21"/>
          <p:cNvSpPr txBox="1"/>
          <p:nvPr/>
        </p:nvSpPr>
        <p:spPr>
          <a:xfrm>
            <a:off x="652462" y="5669756"/>
            <a:ext cx="323254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i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Collar 休闲椅 · Aqua 餐桌 · Flower Puzzle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4368" y="5914549"/>
            <a:ext cx="2303145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精湛工艺与创意交融的生活艺术体验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05 / 16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Freeform 5"/>
          <p:cNvSpPr/>
          <p:nvPr/>
        </p:nvSpPr>
        <p:spPr>
          <a:xfrm>
            <a:off x="4095750" y="571500"/>
            <a:ext cx="7715250" cy="5715000"/>
          </a:xfrm>
          <a:custGeom>
            <a:avLst/>
            <a:gdLst/>
            <a:ahLst/>
            <a:cxnLst/>
            <a:rect l="l" t="t" r="r" b="b"/>
            <a:pathLst>
              <a:path w="7715250" h="5715000">
                <a:moveTo>
                  <a:pt x="114300" y="0"/>
                </a:moveTo>
                <a:lnTo>
                  <a:pt x="7600950" y="0"/>
                </a:lnTo>
                <a:cubicBezTo>
                  <a:pt x="7664076" y="0"/>
                  <a:pt x="7715250" y="51174"/>
                  <a:pt x="7715250" y="114300"/>
                </a:cubicBezTo>
                <a:lnTo>
                  <a:pt x="7715250" y="5600700"/>
                </a:lnTo>
                <a:cubicBezTo>
                  <a:pt x="7715250" y="5663826"/>
                  <a:pt x="7664076" y="5715000"/>
                  <a:pt x="7600950" y="5715000"/>
                </a:cubicBezTo>
                <a:lnTo>
                  <a:pt x="114300" y="5715000"/>
                </a:lnTo>
                <a:cubicBezTo>
                  <a:pt x="51174" y="5715000"/>
                  <a:pt x="0" y="5663826"/>
                  <a:pt x="0" y="5600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6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571500"/>
            <a:ext cx="7715250" cy="5715000"/>
          </a:xfrm>
          <a:custGeom>
            <a:avLst/>
            <a:gdLst/>
            <a:ahLst/>
            <a:cxnLst/>
            <a:rect l="l" t="t" r="r" b="b"/>
            <a:pathLst>
              <a:path w="7715250" h="5715000">
                <a:moveTo>
                  <a:pt x="114300" y="0"/>
                </a:moveTo>
                <a:lnTo>
                  <a:pt x="7600950" y="0"/>
                </a:lnTo>
                <a:cubicBezTo>
                  <a:pt x="7664076" y="0"/>
                  <a:pt x="7715250" y="51174"/>
                  <a:pt x="7715250" y="114300"/>
                </a:cubicBezTo>
                <a:lnTo>
                  <a:pt x="7715250" y="5600700"/>
                </a:lnTo>
                <a:cubicBezTo>
                  <a:pt x="7715250" y="5663826"/>
                  <a:pt x="7664076" y="5715000"/>
                  <a:pt x="7600950" y="5715000"/>
                </a:cubicBezTo>
                <a:lnTo>
                  <a:pt x="114300" y="5715000"/>
                </a:lnTo>
                <a:cubicBezTo>
                  <a:pt x="51174" y="5715000"/>
                  <a:pt x="0" y="5663826"/>
                  <a:pt x="0" y="5600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</p:spPr>
      </p:pic>
      <p:sp>
        <p:nvSpPr>
          <p:cNvPr id="7" name="Freeform 7"/>
          <p:cNvSpPr/>
          <p:nvPr/>
        </p:nvSpPr>
        <p:spPr>
          <a:xfrm>
            <a:off x="4095750" y="571500"/>
            <a:ext cx="7715250" cy="5715000"/>
          </a:xfrm>
          <a:custGeom>
            <a:avLst/>
            <a:gdLst/>
            <a:ahLst/>
            <a:cxnLst/>
            <a:rect l="l" t="t" r="r" b="b"/>
            <a:pathLst>
              <a:path w="7715250" h="5715000">
                <a:moveTo>
                  <a:pt x="114300" y="0"/>
                </a:moveTo>
                <a:lnTo>
                  <a:pt x="7600950" y="0"/>
                </a:lnTo>
                <a:cubicBezTo>
                  <a:pt x="7664076" y="0"/>
                  <a:pt x="7715250" y="51174"/>
                  <a:pt x="7715250" y="114300"/>
                </a:cubicBezTo>
                <a:lnTo>
                  <a:pt x="7715250" y="5600700"/>
                </a:lnTo>
                <a:cubicBezTo>
                  <a:pt x="7715250" y="5663826"/>
                  <a:pt x="7664076" y="5715000"/>
                  <a:pt x="7600950" y="5715000"/>
                </a:cubicBezTo>
                <a:lnTo>
                  <a:pt x="114300" y="5715000"/>
                </a:lnTo>
                <a:cubicBezTo>
                  <a:pt x="51174" y="5715000"/>
                  <a:pt x="0" y="5663826"/>
                  <a:pt x="0" y="5600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0A0A0A">
              <a:alpha val="10000"/>
            </a:srgbClr>
          </a:solidFill>
          <a:ln>
            <a:noFill/>
          </a:ln>
        </p:spPr>
      </p:sp>
      <p:grpSp>
        <p:nvGrpSpPr>
          <p:cNvPr id="10" name="Group 10"/>
          <p:cNvGrpSpPr/>
          <p:nvPr/>
        </p:nvGrpSpPr>
        <p:grpSpPr>
          <a:xfrm>
            <a:off x="504821" y="742917"/>
            <a:ext cx="247734" cy="240089"/>
            <a:chOff x="504821" y="742917"/>
            <a:chExt cx="247734" cy="240089"/>
          </a:xfrm>
        </p:grpSpPr>
        <p:sp>
          <p:nvSpPr>
            <p:cNvPr id="8" name="Freeform 8"/>
            <p:cNvSpPr/>
            <p:nvPr/>
          </p:nvSpPr>
          <p:spPr>
            <a:xfrm>
              <a:off x="514347" y="751844"/>
              <a:ext cx="228679" cy="221142"/>
            </a:xfrm>
            <a:custGeom>
              <a:avLst/>
              <a:gdLst/>
              <a:ahLst/>
              <a:cxnLst/>
              <a:rect l="l" t="t" r="r" b="b"/>
              <a:pathLst>
                <a:path w="228679" h="221142">
                  <a:moveTo>
                    <a:pt x="228603" y="113943"/>
                  </a:moveTo>
                  <a:cubicBezTo>
                    <a:pt x="228679" y="122826"/>
                    <a:pt x="227724" y="131688"/>
                    <a:pt x="225758" y="140351"/>
                  </a:cubicBezTo>
                  <a:cubicBezTo>
                    <a:pt x="222787" y="153345"/>
                    <a:pt x="211226" y="162558"/>
                    <a:pt x="197897" y="162556"/>
                  </a:cubicBezTo>
                  <a:lnTo>
                    <a:pt x="142878" y="162556"/>
                  </a:lnTo>
                  <a:cubicBezTo>
                    <a:pt x="127097" y="162556"/>
                    <a:pt x="114303" y="175349"/>
                    <a:pt x="114303" y="191131"/>
                  </a:cubicBezTo>
                  <a:cubicBezTo>
                    <a:pt x="114297" y="200404"/>
                    <a:pt x="109791" y="209097"/>
                    <a:pt x="102218" y="214448"/>
                  </a:cubicBezTo>
                  <a:cubicBezTo>
                    <a:pt x="94645" y="219799"/>
                    <a:pt x="84946" y="221142"/>
                    <a:pt x="76203" y="218051"/>
                  </a:cubicBezTo>
                  <a:cubicBezTo>
                    <a:pt x="31829" y="202371"/>
                    <a:pt x="3" y="164711"/>
                    <a:pt x="3" y="114931"/>
                  </a:cubicBezTo>
                  <a:cubicBezTo>
                    <a:pt x="0" y="52267"/>
                    <a:pt x="50452" y="1284"/>
                    <a:pt x="113113" y="631"/>
                  </a:cubicBezTo>
                  <a:cubicBezTo>
                    <a:pt x="176025" y="0"/>
                    <a:pt x="228068" y="51054"/>
                    <a:pt x="228603" y="113943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504821" y="742917"/>
              <a:ext cx="247734" cy="240089"/>
            </a:xfrm>
            <a:custGeom>
              <a:avLst/>
              <a:gdLst/>
              <a:ahLst/>
              <a:cxnLst/>
              <a:rect l="l" t="t" r="r" b="b"/>
              <a:pathLst>
                <a:path w="247734" h="240089">
                  <a:moveTo>
                    <a:pt x="210470" y="35621"/>
                  </a:moveTo>
                  <a:cubicBezTo>
                    <a:pt x="187416" y="12792"/>
                    <a:pt x="156273" y="0"/>
                    <a:pt x="123829" y="33"/>
                  </a:cubicBezTo>
                  <a:lnTo>
                    <a:pt x="122555" y="33"/>
                  </a:lnTo>
                  <a:cubicBezTo>
                    <a:pt x="54666" y="732"/>
                    <a:pt x="0" y="55966"/>
                    <a:pt x="4" y="123858"/>
                  </a:cubicBezTo>
                  <a:cubicBezTo>
                    <a:pt x="4" y="175055"/>
                    <a:pt x="31650" y="217989"/>
                    <a:pt x="82585" y="235979"/>
                  </a:cubicBezTo>
                  <a:cubicBezTo>
                    <a:pt x="94243" y="240089"/>
                    <a:pt x="107170" y="238289"/>
                    <a:pt x="117260" y="231149"/>
                  </a:cubicBezTo>
                  <a:cubicBezTo>
                    <a:pt x="127350" y="224010"/>
                    <a:pt x="133350" y="212419"/>
                    <a:pt x="133354" y="200058"/>
                  </a:cubicBezTo>
                  <a:cubicBezTo>
                    <a:pt x="133354" y="189537"/>
                    <a:pt x="141883" y="181008"/>
                    <a:pt x="152404" y="181008"/>
                  </a:cubicBezTo>
                  <a:lnTo>
                    <a:pt x="207422" y="181008"/>
                  </a:lnTo>
                  <a:cubicBezTo>
                    <a:pt x="225229" y="181094"/>
                    <a:pt x="240691" y="168765"/>
                    <a:pt x="244570" y="151386"/>
                  </a:cubicBezTo>
                  <a:cubicBezTo>
                    <a:pt x="246699" y="142012"/>
                    <a:pt x="247734" y="132423"/>
                    <a:pt x="247654" y="122811"/>
                  </a:cubicBezTo>
                  <a:cubicBezTo>
                    <a:pt x="247409" y="89946"/>
                    <a:pt x="234018" y="58548"/>
                    <a:pt x="210470" y="35621"/>
                  </a:cubicBezTo>
                  <a:close/>
                  <a:moveTo>
                    <a:pt x="225948" y="147195"/>
                  </a:moveTo>
                  <a:cubicBezTo>
                    <a:pt x="224000" y="155851"/>
                    <a:pt x="216296" y="161991"/>
                    <a:pt x="207422" y="161958"/>
                  </a:cubicBezTo>
                  <a:lnTo>
                    <a:pt x="152404" y="161958"/>
                  </a:lnTo>
                  <a:cubicBezTo>
                    <a:pt x="131362" y="161958"/>
                    <a:pt x="114304" y="179016"/>
                    <a:pt x="114304" y="200058"/>
                  </a:cubicBezTo>
                  <a:cubicBezTo>
                    <a:pt x="114295" y="206232"/>
                    <a:pt x="111294" y="212019"/>
                    <a:pt x="106253" y="215584"/>
                  </a:cubicBezTo>
                  <a:cubicBezTo>
                    <a:pt x="101212" y="219149"/>
                    <a:pt x="94756" y="220050"/>
                    <a:pt x="88931" y="218001"/>
                  </a:cubicBezTo>
                  <a:cubicBezTo>
                    <a:pt x="45831" y="202797"/>
                    <a:pt x="19054" y="166721"/>
                    <a:pt x="19054" y="123858"/>
                  </a:cubicBezTo>
                  <a:cubicBezTo>
                    <a:pt x="19051" y="66413"/>
                    <a:pt x="65303" y="19677"/>
                    <a:pt x="122745" y="19083"/>
                  </a:cubicBezTo>
                  <a:lnTo>
                    <a:pt x="123817" y="19083"/>
                  </a:lnTo>
                  <a:cubicBezTo>
                    <a:pt x="181242" y="19306"/>
                    <a:pt x="227877" y="65544"/>
                    <a:pt x="228592" y="122965"/>
                  </a:cubicBezTo>
                  <a:cubicBezTo>
                    <a:pt x="228663" y="131115"/>
                    <a:pt x="227792" y="139245"/>
                    <a:pt x="225996" y="147195"/>
                  </a:cubicBezTo>
                  <a:close/>
                  <a:moveTo>
                    <a:pt x="138116" y="61946"/>
                  </a:moveTo>
                  <a:cubicBezTo>
                    <a:pt x="138116" y="69837"/>
                    <a:pt x="131719" y="76233"/>
                    <a:pt x="123829" y="76233"/>
                  </a:cubicBezTo>
                  <a:cubicBezTo>
                    <a:pt x="115938" y="76233"/>
                    <a:pt x="109541" y="69837"/>
                    <a:pt x="109541" y="61946"/>
                  </a:cubicBezTo>
                  <a:cubicBezTo>
                    <a:pt x="109541" y="54055"/>
                    <a:pt x="115938" y="47658"/>
                    <a:pt x="123829" y="47658"/>
                  </a:cubicBezTo>
                  <a:cubicBezTo>
                    <a:pt x="131719" y="47658"/>
                    <a:pt x="138116" y="54055"/>
                    <a:pt x="138116" y="61946"/>
                  </a:cubicBezTo>
                  <a:close/>
                  <a:moveTo>
                    <a:pt x="85729" y="90521"/>
                  </a:moveTo>
                  <a:cubicBezTo>
                    <a:pt x="85729" y="98412"/>
                    <a:pt x="79332" y="104808"/>
                    <a:pt x="71441" y="104808"/>
                  </a:cubicBezTo>
                  <a:cubicBezTo>
                    <a:pt x="63550" y="104808"/>
                    <a:pt x="57154" y="98412"/>
                    <a:pt x="57154" y="90521"/>
                  </a:cubicBezTo>
                  <a:cubicBezTo>
                    <a:pt x="57154" y="82630"/>
                    <a:pt x="63550" y="76233"/>
                    <a:pt x="71441" y="76233"/>
                  </a:cubicBezTo>
                  <a:cubicBezTo>
                    <a:pt x="79332" y="76233"/>
                    <a:pt x="85729" y="82630"/>
                    <a:pt x="85729" y="90521"/>
                  </a:cubicBezTo>
                  <a:close/>
                  <a:moveTo>
                    <a:pt x="85729" y="157196"/>
                  </a:moveTo>
                  <a:cubicBezTo>
                    <a:pt x="85729" y="165087"/>
                    <a:pt x="79332" y="171483"/>
                    <a:pt x="71441" y="171483"/>
                  </a:cubicBezTo>
                  <a:cubicBezTo>
                    <a:pt x="63550" y="171483"/>
                    <a:pt x="57154" y="165087"/>
                    <a:pt x="57154" y="157196"/>
                  </a:cubicBezTo>
                  <a:cubicBezTo>
                    <a:pt x="57154" y="149305"/>
                    <a:pt x="63550" y="142908"/>
                    <a:pt x="71441" y="142908"/>
                  </a:cubicBezTo>
                  <a:cubicBezTo>
                    <a:pt x="79332" y="142908"/>
                    <a:pt x="85729" y="149305"/>
                    <a:pt x="85729" y="157196"/>
                  </a:cubicBezTo>
                  <a:close/>
                  <a:moveTo>
                    <a:pt x="190504" y="90521"/>
                  </a:moveTo>
                  <a:cubicBezTo>
                    <a:pt x="190504" y="98412"/>
                    <a:pt x="184107" y="104808"/>
                    <a:pt x="176216" y="104808"/>
                  </a:cubicBezTo>
                  <a:cubicBezTo>
                    <a:pt x="168325" y="104808"/>
                    <a:pt x="161929" y="98412"/>
                    <a:pt x="161929" y="90521"/>
                  </a:cubicBezTo>
                  <a:cubicBezTo>
                    <a:pt x="161929" y="82630"/>
                    <a:pt x="168325" y="76233"/>
                    <a:pt x="176216" y="76233"/>
                  </a:cubicBezTo>
                  <a:cubicBezTo>
                    <a:pt x="184107" y="76233"/>
                    <a:pt x="190504" y="82630"/>
                    <a:pt x="190504" y="9052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462915" y="1220152"/>
            <a:ext cx="41005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GUCCI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7675" y="1471612"/>
            <a:ext cx="2403443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Gucci Memoria</a:t>
            </a:r>
          </a:p>
        </p:txBody>
      </p:sp>
      <p:sp>
        <p:nvSpPr>
          <p:cNvPr id="13" name="Rectangle 13"/>
          <p:cNvSpPr/>
          <p:nvPr/>
        </p:nvSpPr>
        <p:spPr>
          <a:xfrm>
            <a:off x="476250" y="1885950"/>
            <a:ext cx="762000" cy="1905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461010" y="2108835"/>
            <a:ext cx="19583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米兰圣辛普利齐亚诺回廊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1010" y="2356485"/>
            <a:ext cx="143256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启幕沉浸式展览。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010" y="2823210"/>
            <a:ext cx="205473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由 Demna 策划，追溯品牌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10" y="3070860"/>
            <a:ext cx="137998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105 年发展历程。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1010" y="3537585"/>
            <a:ext cx="19583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十二幅挂毯凝练品牌关键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010" y="3785235"/>
            <a:ext cx="19583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发展节点与历任创意总监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1010" y="4032885"/>
            <a:ext cx="10820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的设计愿景。</a:t>
            </a:r>
          </a:p>
        </p:txBody>
      </p:sp>
      <p:sp>
        <p:nvSpPr>
          <p:cNvPr id="21" name="Freeform 21"/>
          <p:cNvSpPr/>
          <p:nvPr/>
        </p:nvSpPr>
        <p:spPr>
          <a:xfrm>
            <a:off x="476250" y="466725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524000" h="1143000">
                <a:moveTo>
                  <a:pt x="76200" y="0"/>
                </a:moveTo>
                <a:lnTo>
                  <a:pt x="1447800" y="0"/>
                </a:lnTo>
                <a:cubicBezTo>
                  <a:pt x="1489884" y="0"/>
                  <a:pt x="1524000" y="34116"/>
                  <a:pt x="1524000" y="76200"/>
                </a:cubicBezTo>
                <a:lnTo>
                  <a:pt x="1524000" y="1066800"/>
                </a:lnTo>
                <a:cubicBezTo>
                  <a:pt x="1524000" y="1108884"/>
                  <a:pt x="1489884" y="1143000"/>
                  <a:pt x="1447800" y="1143000"/>
                </a:cubicBezTo>
                <a:lnTo>
                  <a:pt x="76200" y="1143000"/>
                </a:lnTo>
                <a:cubicBezTo>
                  <a:pt x="34116" y="1143000"/>
                  <a:pt x="0" y="1108884"/>
                  <a:pt x="0" y="1066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2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66725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524000" h="1143000">
                <a:moveTo>
                  <a:pt x="76200" y="0"/>
                </a:moveTo>
                <a:lnTo>
                  <a:pt x="1447800" y="0"/>
                </a:lnTo>
                <a:cubicBezTo>
                  <a:pt x="1489884" y="0"/>
                  <a:pt x="1524000" y="34116"/>
                  <a:pt x="1524000" y="76200"/>
                </a:cubicBezTo>
                <a:lnTo>
                  <a:pt x="1524000" y="1066800"/>
                </a:lnTo>
                <a:cubicBezTo>
                  <a:pt x="1524000" y="1108884"/>
                  <a:pt x="1489884" y="1143000"/>
                  <a:pt x="1447800" y="1143000"/>
                </a:cubicBezTo>
                <a:lnTo>
                  <a:pt x="76200" y="1143000"/>
                </a:lnTo>
                <a:cubicBezTo>
                  <a:pt x="34116" y="1143000"/>
                  <a:pt x="0" y="1108884"/>
                  <a:pt x="0" y="1066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</p:spPr>
      </p:pic>
      <p:sp>
        <p:nvSpPr>
          <p:cNvPr id="23" name="TextBox 23"/>
          <p:cNvSpPr txBox="1"/>
          <p:nvPr/>
        </p:nvSpPr>
        <p:spPr>
          <a:xfrm>
            <a:off x="2178368" y="4942999"/>
            <a:ext cx="99307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Flora 花卉主题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78368" y="5133499"/>
            <a:ext cx="59436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花园装置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78368" y="5495449"/>
            <a:ext cx="1163955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手袋配饰专享预售</a:t>
            </a:r>
          </a:p>
        </p:txBody>
      </p:sp>
      <p:sp>
        <p:nvSpPr>
          <p:cNvPr id="26" name="Rectangle 26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7" name="TextBox 27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06 / 16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4488853" y="566738"/>
            <a:ext cx="3214295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珠宝新境 · 法式灵韵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2418" y="886778"/>
            <a:ext cx="13071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VHERNIER × CELINE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5334000" cy="2952750"/>
          </a:xfrm>
          <a:custGeom>
            <a:avLst/>
            <a:gdLst/>
            <a:ahLst/>
            <a:cxnLst/>
            <a:rect l="l" t="t" r="r" b="b"/>
            <a:pathLst>
              <a:path w="5334000" h="29527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857500"/>
                </a:lnTo>
                <a:cubicBezTo>
                  <a:pt x="5334000" y="2910105"/>
                  <a:pt x="5291355" y="2952750"/>
                  <a:pt x="5238750" y="2952750"/>
                </a:cubicBezTo>
                <a:lnTo>
                  <a:pt x="95250" y="2952750"/>
                </a:lnTo>
                <a:cubicBezTo>
                  <a:pt x="42645" y="2952750"/>
                  <a:pt x="0" y="2910105"/>
                  <a:pt x="0" y="28575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5334000" cy="2952750"/>
          </a:xfrm>
          <a:custGeom>
            <a:avLst/>
            <a:gdLst/>
            <a:ahLst/>
            <a:cxnLst/>
            <a:rect l="l" t="t" r="r" b="b"/>
            <a:pathLst>
              <a:path w="5334000" h="29527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857500"/>
                </a:lnTo>
                <a:cubicBezTo>
                  <a:pt x="5334000" y="2910105"/>
                  <a:pt x="5291355" y="2952750"/>
                  <a:pt x="5238750" y="2952750"/>
                </a:cubicBezTo>
                <a:lnTo>
                  <a:pt x="95250" y="2952750"/>
                </a:lnTo>
                <a:cubicBezTo>
                  <a:pt x="42645" y="2952750"/>
                  <a:pt x="0" y="2910105"/>
                  <a:pt x="0" y="28575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490293" y="4300235"/>
            <a:ext cx="219661" cy="219680"/>
            <a:chOff x="490293" y="4300235"/>
            <a:chExt cx="219661" cy="219680"/>
          </a:xfrm>
        </p:grpSpPr>
        <p:sp>
          <p:nvSpPr>
            <p:cNvPr id="10" name="Freeform 10"/>
            <p:cNvSpPr/>
            <p:nvPr/>
          </p:nvSpPr>
          <p:spPr>
            <a:xfrm>
              <a:off x="499563" y="4309514"/>
              <a:ext cx="201876" cy="201121"/>
            </a:xfrm>
            <a:custGeom>
              <a:avLst/>
              <a:gdLst/>
              <a:ahLst/>
              <a:cxnLst/>
              <a:rect l="l" t="t" r="r" b="b"/>
              <a:pathLst>
                <a:path w="201876" h="201121">
                  <a:moveTo>
                    <a:pt x="198866" y="105997"/>
                  </a:moveTo>
                  <a:lnTo>
                    <a:pt x="105997" y="198866"/>
                  </a:lnTo>
                  <a:cubicBezTo>
                    <a:pt x="104556" y="200310"/>
                    <a:pt x="102600" y="201121"/>
                    <a:pt x="100561" y="201121"/>
                  </a:cubicBezTo>
                  <a:cubicBezTo>
                    <a:pt x="98521" y="201121"/>
                    <a:pt x="96565" y="200310"/>
                    <a:pt x="95124" y="198866"/>
                  </a:cubicBezTo>
                  <a:lnTo>
                    <a:pt x="2255" y="105997"/>
                  </a:lnTo>
                  <a:cubicBezTo>
                    <a:pt x="811" y="104556"/>
                    <a:pt x="0" y="102600"/>
                    <a:pt x="0" y="100561"/>
                  </a:cubicBezTo>
                  <a:cubicBezTo>
                    <a:pt x="0" y="98521"/>
                    <a:pt x="811" y="96565"/>
                    <a:pt x="2255" y="95124"/>
                  </a:cubicBezTo>
                  <a:lnTo>
                    <a:pt x="95172" y="2255"/>
                  </a:lnTo>
                  <a:cubicBezTo>
                    <a:pt x="96613" y="811"/>
                    <a:pt x="98569" y="0"/>
                    <a:pt x="100609" y="0"/>
                  </a:cubicBezTo>
                  <a:cubicBezTo>
                    <a:pt x="102649" y="0"/>
                    <a:pt x="104605" y="811"/>
                    <a:pt x="106046" y="2255"/>
                  </a:cubicBezTo>
                  <a:lnTo>
                    <a:pt x="198914" y="95172"/>
                  </a:lnTo>
                  <a:cubicBezTo>
                    <a:pt x="201876" y="98181"/>
                    <a:pt x="201854" y="103015"/>
                    <a:pt x="198866" y="105997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490293" y="4300235"/>
              <a:ext cx="219661" cy="219680"/>
            </a:xfrm>
            <a:custGeom>
              <a:avLst/>
              <a:gdLst/>
              <a:ahLst/>
              <a:cxnLst/>
              <a:rect l="l" t="t" r="r" b="b"/>
              <a:pathLst>
                <a:path w="219661" h="219680">
                  <a:moveTo>
                    <a:pt x="213611" y="98928"/>
                  </a:moveTo>
                  <a:lnTo>
                    <a:pt x="120694" y="6001"/>
                  </a:lnTo>
                  <a:cubicBezTo>
                    <a:pt x="114657" y="0"/>
                    <a:pt x="104907" y="0"/>
                    <a:pt x="98870" y="6001"/>
                  </a:cubicBezTo>
                  <a:lnTo>
                    <a:pt x="6001" y="98928"/>
                  </a:lnTo>
                  <a:cubicBezTo>
                    <a:pt x="0" y="104965"/>
                    <a:pt x="0" y="114715"/>
                    <a:pt x="6001" y="120752"/>
                  </a:cubicBezTo>
                  <a:lnTo>
                    <a:pt x="98918" y="213679"/>
                  </a:lnTo>
                  <a:lnTo>
                    <a:pt x="98918" y="213679"/>
                  </a:lnTo>
                  <a:cubicBezTo>
                    <a:pt x="104955" y="219680"/>
                    <a:pt x="114705" y="219680"/>
                    <a:pt x="120743" y="213679"/>
                  </a:cubicBezTo>
                  <a:lnTo>
                    <a:pt x="213660" y="120752"/>
                  </a:lnTo>
                  <a:cubicBezTo>
                    <a:pt x="219661" y="114715"/>
                    <a:pt x="219661" y="104965"/>
                    <a:pt x="213660" y="98928"/>
                  </a:cubicBezTo>
                  <a:close/>
                  <a:moveTo>
                    <a:pt x="109782" y="202709"/>
                  </a:moveTo>
                  <a:lnTo>
                    <a:pt x="109782" y="202709"/>
                  </a:lnTo>
                  <a:lnTo>
                    <a:pt x="16913" y="109840"/>
                  </a:lnTo>
                  <a:lnTo>
                    <a:pt x="109782" y="16971"/>
                  </a:lnTo>
                  <a:lnTo>
                    <a:pt x="202651" y="10984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781050" y="4314825"/>
            <a:ext cx="992719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Vhernier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6415" y="4363402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意大利高级珠宝</a:t>
            </a:r>
          </a:p>
        </p:txBody>
      </p:sp>
      <p:sp>
        <p:nvSpPr>
          <p:cNvPr id="15" name="Rectangle 15"/>
          <p:cNvSpPr/>
          <p:nvPr/>
        </p:nvSpPr>
        <p:spPr>
          <a:xfrm>
            <a:off x="476250" y="461962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461010" y="4775835"/>
            <a:ext cx="17830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正式进驻中国内地市场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10" y="5013960"/>
            <a:ext cx="303618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北京王府半岛 · 上海半岛双店同步开幕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1010" y="5252085"/>
            <a:ext cx="293103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创立于 1984 年，米兰纯粹设计为核心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010" y="5490210"/>
            <a:ext cx="37635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雕塑感造型 · 精湛意大利手工 · 黄金标志性材质</a:t>
            </a:r>
          </a:p>
        </p:txBody>
      </p:sp>
      <p:sp>
        <p:nvSpPr>
          <p:cNvPr id="20" name="Freeform 20"/>
          <p:cNvSpPr/>
          <p:nvPr/>
        </p:nvSpPr>
        <p:spPr>
          <a:xfrm>
            <a:off x="6381750" y="1143000"/>
            <a:ext cx="2857500" cy="4000500"/>
          </a:xfrm>
          <a:custGeom>
            <a:avLst/>
            <a:gdLst/>
            <a:ahLst/>
            <a:cxnLst/>
            <a:rect l="l" t="t" r="r" b="b"/>
            <a:pathLst>
              <a:path w="2857500" h="4000500">
                <a:moveTo>
                  <a:pt x="95250" y="0"/>
                </a:moveTo>
                <a:lnTo>
                  <a:pt x="2762250" y="0"/>
                </a:lnTo>
                <a:cubicBezTo>
                  <a:pt x="2814855" y="0"/>
                  <a:pt x="2857500" y="42645"/>
                  <a:pt x="2857500" y="95250"/>
                </a:cubicBezTo>
                <a:lnTo>
                  <a:pt x="2857500" y="3905250"/>
                </a:lnTo>
                <a:cubicBezTo>
                  <a:pt x="2857500" y="3957855"/>
                  <a:pt x="2814855" y="4000500"/>
                  <a:pt x="2762250" y="4000500"/>
                </a:cubicBezTo>
                <a:lnTo>
                  <a:pt x="95250" y="4000500"/>
                </a:lnTo>
                <a:cubicBezTo>
                  <a:pt x="42645" y="4000500"/>
                  <a:pt x="0" y="3957855"/>
                  <a:pt x="0" y="3905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1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2857500" cy="4000500"/>
          </a:xfrm>
          <a:custGeom>
            <a:avLst/>
            <a:gdLst/>
            <a:ahLst/>
            <a:cxnLst/>
            <a:rect l="l" t="t" r="r" b="b"/>
            <a:pathLst>
              <a:path w="2857500" h="4000500">
                <a:moveTo>
                  <a:pt x="95250" y="0"/>
                </a:moveTo>
                <a:lnTo>
                  <a:pt x="2762250" y="0"/>
                </a:lnTo>
                <a:cubicBezTo>
                  <a:pt x="2814855" y="0"/>
                  <a:pt x="2857500" y="42645"/>
                  <a:pt x="2857500" y="95250"/>
                </a:cubicBezTo>
                <a:lnTo>
                  <a:pt x="2857500" y="3905250"/>
                </a:lnTo>
                <a:cubicBezTo>
                  <a:pt x="2857500" y="3957855"/>
                  <a:pt x="2814855" y="4000500"/>
                  <a:pt x="2762250" y="4000500"/>
                </a:cubicBezTo>
                <a:lnTo>
                  <a:pt x="95250" y="4000500"/>
                </a:lnTo>
                <a:cubicBezTo>
                  <a:pt x="42645" y="4000500"/>
                  <a:pt x="0" y="3957855"/>
                  <a:pt x="0" y="3905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4" name="Group 24"/>
          <p:cNvGrpSpPr/>
          <p:nvPr/>
        </p:nvGrpSpPr>
        <p:grpSpPr>
          <a:xfrm>
            <a:off x="9445227" y="1245989"/>
            <a:ext cx="224433" cy="224472"/>
            <a:chOff x="9445227" y="1245989"/>
            <a:chExt cx="224433" cy="224472"/>
          </a:xfrm>
        </p:grpSpPr>
        <p:sp>
          <p:nvSpPr>
            <p:cNvPr id="22" name="Freeform 22"/>
            <p:cNvSpPr/>
            <p:nvPr/>
          </p:nvSpPr>
          <p:spPr>
            <a:xfrm>
              <a:off x="9453047" y="1292465"/>
              <a:ext cx="170177" cy="170177"/>
            </a:xfrm>
            <a:custGeom>
              <a:avLst/>
              <a:gdLst/>
              <a:ahLst/>
              <a:cxnLst/>
              <a:rect l="l" t="t" r="r" b="b"/>
              <a:pathLst>
                <a:path w="170177" h="170177">
                  <a:moveTo>
                    <a:pt x="165168" y="92276"/>
                  </a:moveTo>
                  <a:lnTo>
                    <a:pt x="115193" y="110656"/>
                  </a:lnTo>
                  <a:cubicBezTo>
                    <a:pt x="113087" y="111428"/>
                    <a:pt x="111428" y="113087"/>
                    <a:pt x="110656" y="115193"/>
                  </a:cubicBezTo>
                  <a:lnTo>
                    <a:pt x="92276" y="165168"/>
                  </a:lnTo>
                  <a:cubicBezTo>
                    <a:pt x="91165" y="168178"/>
                    <a:pt x="88297" y="170177"/>
                    <a:pt x="85089" y="170177"/>
                  </a:cubicBezTo>
                  <a:cubicBezTo>
                    <a:pt x="81880" y="170177"/>
                    <a:pt x="79012" y="168178"/>
                    <a:pt x="77901" y="165168"/>
                  </a:cubicBezTo>
                  <a:lnTo>
                    <a:pt x="59521" y="115193"/>
                  </a:lnTo>
                  <a:cubicBezTo>
                    <a:pt x="58749" y="113087"/>
                    <a:pt x="57090" y="111428"/>
                    <a:pt x="54984" y="110656"/>
                  </a:cubicBezTo>
                  <a:lnTo>
                    <a:pt x="5009" y="92276"/>
                  </a:lnTo>
                  <a:cubicBezTo>
                    <a:pt x="1999" y="91165"/>
                    <a:pt x="0" y="88297"/>
                    <a:pt x="0" y="85089"/>
                  </a:cubicBezTo>
                  <a:cubicBezTo>
                    <a:pt x="0" y="81880"/>
                    <a:pt x="1999" y="79012"/>
                    <a:pt x="5009" y="77901"/>
                  </a:cubicBezTo>
                  <a:lnTo>
                    <a:pt x="54984" y="59521"/>
                  </a:lnTo>
                  <a:cubicBezTo>
                    <a:pt x="57090" y="58749"/>
                    <a:pt x="58749" y="57090"/>
                    <a:pt x="59521" y="54984"/>
                  </a:cubicBezTo>
                  <a:lnTo>
                    <a:pt x="77901" y="5009"/>
                  </a:lnTo>
                  <a:cubicBezTo>
                    <a:pt x="79012" y="1999"/>
                    <a:pt x="81880" y="0"/>
                    <a:pt x="85089" y="0"/>
                  </a:cubicBezTo>
                  <a:cubicBezTo>
                    <a:pt x="88297" y="0"/>
                    <a:pt x="91165" y="1999"/>
                    <a:pt x="92276" y="5009"/>
                  </a:cubicBezTo>
                  <a:lnTo>
                    <a:pt x="110656" y="54984"/>
                  </a:lnTo>
                  <a:cubicBezTo>
                    <a:pt x="111428" y="57090"/>
                    <a:pt x="113087" y="58749"/>
                    <a:pt x="115193" y="59521"/>
                  </a:cubicBezTo>
                  <a:lnTo>
                    <a:pt x="165168" y="77901"/>
                  </a:lnTo>
                  <a:cubicBezTo>
                    <a:pt x="168178" y="79012"/>
                    <a:pt x="170177" y="81880"/>
                    <a:pt x="170177" y="85089"/>
                  </a:cubicBezTo>
                  <a:cubicBezTo>
                    <a:pt x="170177" y="88297"/>
                    <a:pt x="168178" y="91165"/>
                    <a:pt x="165168" y="92276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3" name="Freeform 23"/>
            <p:cNvSpPr/>
            <p:nvPr/>
          </p:nvSpPr>
          <p:spPr>
            <a:xfrm>
              <a:off x="9445227" y="1245989"/>
              <a:ext cx="224433" cy="224472"/>
            </a:xfrm>
            <a:custGeom>
              <a:avLst/>
              <a:gdLst/>
              <a:ahLst/>
              <a:cxnLst/>
              <a:rect l="l" t="t" r="r" b="b"/>
              <a:pathLst>
                <a:path w="224433" h="224472">
                  <a:moveTo>
                    <a:pt x="175658" y="117111"/>
                  </a:moveTo>
                  <a:lnTo>
                    <a:pt x="125731" y="98731"/>
                  </a:lnTo>
                  <a:lnTo>
                    <a:pt x="107351" y="48766"/>
                  </a:lnTo>
                  <a:cubicBezTo>
                    <a:pt x="105122" y="42709"/>
                    <a:pt x="99352" y="38685"/>
                    <a:pt x="92898" y="38685"/>
                  </a:cubicBezTo>
                  <a:cubicBezTo>
                    <a:pt x="86444" y="38685"/>
                    <a:pt x="80675" y="42709"/>
                    <a:pt x="78446" y="48766"/>
                  </a:cubicBezTo>
                  <a:lnTo>
                    <a:pt x="60046" y="98673"/>
                  </a:lnTo>
                  <a:lnTo>
                    <a:pt x="10081" y="117053"/>
                  </a:lnTo>
                  <a:cubicBezTo>
                    <a:pt x="4024" y="119283"/>
                    <a:pt x="0" y="125052"/>
                    <a:pt x="0" y="131506"/>
                  </a:cubicBezTo>
                  <a:cubicBezTo>
                    <a:pt x="0" y="137960"/>
                    <a:pt x="4024" y="143729"/>
                    <a:pt x="10081" y="145959"/>
                  </a:cubicBezTo>
                  <a:lnTo>
                    <a:pt x="59978" y="164455"/>
                  </a:lnTo>
                  <a:lnTo>
                    <a:pt x="78359" y="214391"/>
                  </a:lnTo>
                  <a:cubicBezTo>
                    <a:pt x="80588" y="220448"/>
                    <a:pt x="86357" y="224472"/>
                    <a:pt x="92811" y="224472"/>
                  </a:cubicBezTo>
                  <a:cubicBezTo>
                    <a:pt x="99265" y="224472"/>
                    <a:pt x="105035" y="220448"/>
                    <a:pt x="107264" y="214391"/>
                  </a:cubicBezTo>
                  <a:lnTo>
                    <a:pt x="125644" y="164465"/>
                  </a:lnTo>
                  <a:lnTo>
                    <a:pt x="175610" y="146084"/>
                  </a:lnTo>
                  <a:cubicBezTo>
                    <a:pt x="181666" y="143855"/>
                    <a:pt x="185690" y="138086"/>
                    <a:pt x="185690" y="131632"/>
                  </a:cubicBezTo>
                  <a:cubicBezTo>
                    <a:pt x="185690" y="125178"/>
                    <a:pt x="181666" y="119408"/>
                    <a:pt x="175610" y="117179"/>
                  </a:cubicBezTo>
                  <a:close/>
                  <a:moveTo>
                    <a:pt x="120333" y="149944"/>
                  </a:moveTo>
                  <a:cubicBezTo>
                    <a:pt x="116100" y="151498"/>
                    <a:pt x="112765" y="154834"/>
                    <a:pt x="111211" y="159067"/>
                  </a:cubicBezTo>
                  <a:lnTo>
                    <a:pt x="92831" y="208848"/>
                  </a:lnTo>
                  <a:lnTo>
                    <a:pt x="74489" y="159028"/>
                  </a:lnTo>
                  <a:cubicBezTo>
                    <a:pt x="72934" y="154818"/>
                    <a:pt x="69615" y="151499"/>
                    <a:pt x="65405" y="149944"/>
                  </a:cubicBezTo>
                  <a:lnTo>
                    <a:pt x="65405" y="149944"/>
                  </a:lnTo>
                  <a:lnTo>
                    <a:pt x="15624" y="131564"/>
                  </a:lnTo>
                  <a:lnTo>
                    <a:pt x="65405" y="113184"/>
                  </a:lnTo>
                  <a:cubicBezTo>
                    <a:pt x="69615" y="111629"/>
                    <a:pt x="72934" y="108310"/>
                    <a:pt x="74489" y="104100"/>
                  </a:cubicBezTo>
                  <a:lnTo>
                    <a:pt x="92869" y="54319"/>
                  </a:lnTo>
                  <a:lnTo>
                    <a:pt x="111250" y="104100"/>
                  </a:lnTo>
                  <a:cubicBezTo>
                    <a:pt x="112803" y="108333"/>
                    <a:pt x="116139" y="111669"/>
                    <a:pt x="120372" y="113222"/>
                  </a:cubicBezTo>
                  <a:lnTo>
                    <a:pt x="170154" y="131603"/>
                  </a:lnTo>
                  <a:close/>
                  <a:moveTo>
                    <a:pt x="123826" y="30956"/>
                  </a:moveTo>
                  <a:cubicBezTo>
                    <a:pt x="123826" y="26682"/>
                    <a:pt x="127291" y="23217"/>
                    <a:pt x="131565" y="23217"/>
                  </a:cubicBezTo>
                  <a:lnTo>
                    <a:pt x="147043" y="23217"/>
                  </a:lnTo>
                  <a:lnTo>
                    <a:pt x="147043" y="7739"/>
                  </a:lnTo>
                  <a:cubicBezTo>
                    <a:pt x="147043" y="3465"/>
                    <a:pt x="150508" y="0"/>
                    <a:pt x="154782" y="0"/>
                  </a:cubicBezTo>
                  <a:cubicBezTo>
                    <a:pt x="159056" y="0"/>
                    <a:pt x="162521" y="3465"/>
                    <a:pt x="162521" y="7739"/>
                  </a:cubicBezTo>
                  <a:lnTo>
                    <a:pt x="162521" y="23217"/>
                  </a:lnTo>
                  <a:lnTo>
                    <a:pt x="177999" y="23217"/>
                  </a:lnTo>
                  <a:cubicBezTo>
                    <a:pt x="182273" y="23217"/>
                    <a:pt x="185738" y="26682"/>
                    <a:pt x="185738" y="30956"/>
                  </a:cubicBezTo>
                  <a:cubicBezTo>
                    <a:pt x="185738" y="35230"/>
                    <a:pt x="182273" y="38695"/>
                    <a:pt x="177999" y="38695"/>
                  </a:cubicBezTo>
                  <a:lnTo>
                    <a:pt x="162521" y="38695"/>
                  </a:lnTo>
                  <a:lnTo>
                    <a:pt x="162521" y="54173"/>
                  </a:lnTo>
                  <a:cubicBezTo>
                    <a:pt x="162521" y="58448"/>
                    <a:pt x="159056" y="61912"/>
                    <a:pt x="154782" y="61912"/>
                  </a:cubicBezTo>
                  <a:cubicBezTo>
                    <a:pt x="150508" y="61912"/>
                    <a:pt x="147043" y="58448"/>
                    <a:pt x="147043" y="54173"/>
                  </a:cubicBezTo>
                  <a:lnTo>
                    <a:pt x="147043" y="38695"/>
                  </a:lnTo>
                  <a:lnTo>
                    <a:pt x="131565" y="38695"/>
                  </a:lnTo>
                  <a:cubicBezTo>
                    <a:pt x="127291" y="38695"/>
                    <a:pt x="123826" y="35230"/>
                    <a:pt x="123826" y="30956"/>
                  </a:cubicBezTo>
                  <a:close/>
                  <a:moveTo>
                    <a:pt x="224433" y="77391"/>
                  </a:moveTo>
                  <a:cubicBezTo>
                    <a:pt x="224433" y="81665"/>
                    <a:pt x="220969" y="85130"/>
                    <a:pt x="216694" y="85130"/>
                  </a:cubicBezTo>
                  <a:lnTo>
                    <a:pt x="208955" y="85130"/>
                  </a:lnTo>
                  <a:lnTo>
                    <a:pt x="208955" y="92869"/>
                  </a:lnTo>
                  <a:cubicBezTo>
                    <a:pt x="208955" y="97143"/>
                    <a:pt x="205490" y="100608"/>
                    <a:pt x="201216" y="100608"/>
                  </a:cubicBezTo>
                  <a:cubicBezTo>
                    <a:pt x="196942" y="100608"/>
                    <a:pt x="193477" y="97143"/>
                    <a:pt x="193477" y="92869"/>
                  </a:cubicBezTo>
                  <a:lnTo>
                    <a:pt x="193477" y="85130"/>
                  </a:lnTo>
                  <a:lnTo>
                    <a:pt x="185738" y="85130"/>
                  </a:lnTo>
                  <a:cubicBezTo>
                    <a:pt x="181464" y="85130"/>
                    <a:pt x="177999" y="81665"/>
                    <a:pt x="177999" y="77391"/>
                  </a:cubicBezTo>
                  <a:cubicBezTo>
                    <a:pt x="177999" y="73116"/>
                    <a:pt x="181464" y="69652"/>
                    <a:pt x="185738" y="69652"/>
                  </a:cubicBezTo>
                  <a:lnTo>
                    <a:pt x="193477" y="69652"/>
                  </a:lnTo>
                  <a:lnTo>
                    <a:pt x="193477" y="61912"/>
                  </a:lnTo>
                  <a:cubicBezTo>
                    <a:pt x="193477" y="57638"/>
                    <a:pt x="196942" y="54173"/>
                    <a:pt x="201216" y="54173"/>
                  </a:cubicBezTo>
                  <a:cubicBezTo>
                    <a:pt x="205490" y="54173"/>
                    <a:pt x="208955" y="57638"/>
                    <a:pt x="208955" y="61912"/>
                  </a:cubicBezTo>
                  <a:lnTo>
                    <a:pt x="208955" y="69652"/>
                  </a:lnTo>
                  <a:lnTo>
                    <a:pt x="216694" y="69652"/>
                  </a:lnTo>
                  <a:cubicBezTo>
                    <a:pt x="220969" y="69652"/>
                    <a:pt x="224433" y="73116"/>
                    <a:pt x="224433" y="7739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9410700" y="1600200"/>
            <a:ext cx="739688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CELINE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6415" y="1886902"/>
            <a:ext cx="93911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Été 夏日系列</a:t>
            </a:r>
          </a:p>
        </p:txBody>
      </p:sp>
      <p:sp>
        <p:nvSpPr>
          <p:cNvPr id="27" name="Rectangle 27"/>
          <p:cNvSpPr/>
          <p:nvPr/>
        </p:nvSpPr>
        <p:spPr>
          <a:xfrm>
            <a:off x="9429750" y="2143125"/>
            <a:ext cx="2286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8" name="TextBox 28"/>
          <p:cNvSpPr txBox="1"/>
          <p:nvPr/>
        </p:nvSpPr>
        <p:spPr>
          <a:xfrm>
            <a:off x="9414510" y="2299335"/>
            <a:ext cx="166039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Été CELINE 广告大片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14510" y="2537460"/>
            <a:ext cx="143256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灵感源自海滨假日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14510" y="2775585"/>
            <a:ext cx="10820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尽显法式海岸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14510" y="3013710"/>
            <a:ext cx="12573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独有的随性魅力</a:t>
            </a:r>
          </a:p>
        </p:txBody>
      </p:sp>
      <p:sp>
        <p:nvSpPr>
          <p:cNvPr id="32" name="Freeform 32"/>
          <p:cNvSpPr/>
          <p:nvPr/>
        </p:nvSpPr>
        <p:spPr>
          <a:xfrm>
            <a:off x="9429750" y="3619500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57150" y="0"/>
                </a:moveTo>
                <a:lnTo>
                  <a:pt x="2228850" y="0"/>
                </a:lnTo>
                <a:cubicBezTo>
                  <a:pt x="2260413" y="0"/>
                  <a:pt x="2286000" y="25587"/>
                  <a:pt x="2286000" y="57150"/>
                </a:cubicBezTo>
                <a:lnTo>
                  <a:pt x="2286000" y="323850"/>
                </a:lnTo>
                <a:cubicBezTo>
                  <a:pt x="2286000" y="355413"/>
                  <a:pt x="2260413" y="381000"/>
                  <a:pt x="2228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33" name="Rectangle 33"/>
          <p:cNvSpPr/>
          <p:nvPr/>
        </p:nvSpPr>
        <p:spPr>
          <a:xfrm>
            <a:off x="9429750" y="3619500"/>
            <a:ext cx="28575" cy="3810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34" name="TextBox 34"/>
          <p:cNvSpPr txBox="1"/>
          <p:nvPr/>
        </p:nvSpPr>
        <p:spPr>
          <a:xfrm>
            <a:off x="9607868" y="3752374"/>
            <a:ext cx="1163955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i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致敬法式生活美学</a:t>
            </a:r>
          </a:p>
        </p:txBody>
      </p:sp>
      <p:sp>
        <p:nvSpPr>
          <p:cNvPr id="35" name="Rectangle 35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6" name="TextBox 36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07 / 16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4859774" y="566738"/>
            <a:ext cx="247245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艺术的两种表达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82040" y="886778"/>
            <a:ext cx="20279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BOTTEGA VENETA × McQUEEN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2571750" cy="3619500"/>
          </a:xfrm>
          <a:custGeom>
            <a:avLst/>
            <a:gdLst/>
            <a:ahLst/>
            <a:cxnLst/>
            <a:rect l="l" t="t" r="r" b="b"/>
            <a:pathLst>
              <a:path w="2571750" h="3619500">
                <a:moveTo>
                  <a:pt x="95250" y="0"/>
                </a:moveTo>
                <a:lnTo>
                  <a:pt x="2476500" y="0"/>
                </a:lnTo>
                <a:cubicBezTo>
                  <a:pt x="2529105" y="0"/>
                  <a:pt x="2571750" y="42645"/>
                  <a:pt x="2571750" y="95250"/>
                </a:cubicBezTo>
                <a:lnTo>
                  <a:pt x="2571750" y="3524250"/>
                </a:lnTo>
                <a:cubicBezTo>
                  <a:pt x="2571750" y="3576855"/>
                  <a:pt x="2529105" y="3619500"/>
                  <a:pt x="2476500" y="3619500"/>
                </a:cubicBezTo>
                <a:lnTo>
                  <a:pt x="95250" y="3619500"/>
                </a:lnTo>
                <a:cubicBezTo>
                  <a:pt x="42645" y="3619500"/>
                  <a:pt x="0" y="3576855"/>
                  <a:pt x="0" y="3524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3261717" y="1269206"/>
            <a:ext cx="201216" cy="177998"/>
            <a:chOff x="3261717" y="1269206"/>
            <a:chExt cx="201216" cy="177998"/>
          </a:xfrm>
        </p:grpSpPr>
        <p:sp>
          <p:nvSpPr>
            <p:cNvPr id="10" name="Freeform 10"/>
            <p:cNvSpPr/>
            <p:nvPr/>
          </p:nvSpPr>
          <p:spPr>
            <a:xfrm>
              <a:off x="3269456" y="1276945"/>
              <a:ext cx="185738" cy="162520"/>
            </a:xfrm>
            <a:custGeom>
              <a:avLst/>
              <a:gdLst/>
              <a:ahLst/>
              <a:cxnLst/>
              <a:rect l="l" t="t" r="r" b="b"/>
              <a:pathLst>
                <a:path w="185738" h="162520">
                  <a:moveTo>
                    <a:pt x="170259" y="23217"/>
                  </a:moveTo>
                  <a:lnTo>
                    <a:pt x="139303" y="23217"/>
                  </a:lnTo>
                  <a:lnTo>
                    <a:pt x="123825" y="0"/>
                  </a:lnTo>
                  <a:lnTo>
                    <a:pt x="61912" y="0"/>
                  </a:lnTo>
                  <a:lnTo>
                    <a:pt x="46434" y="23217"/>
                  </a:lnTo>
                  <a:lnTo>
                    <a:pt x="15478" y="23217"/>
                  </a:lnTo>
                  <a:cubicBezTo>
                    <a:pt x="6930" y="23217"/>
                    <a:pt x="0" y="30147"/>
                    <a:pt x="0" y="38695"/>
                  </a:cubicBezTo>
                  <a:lnTo>
                    <a:pt x="0" y="147042"/>
                  </a:lnTo>
                  <a:cubicBezTo>
                    <a:pt x="0" y="155591"/>
                    <a:pt x="6930" y="162520"/>
                    <a:pt x="15478" y="162520"/>
                  </a:cubicBezTo>
                  <a:lnTo>
                    <a:pt x="170259" y="162520"/>
                  </a:lnTo>
                  <a:cubicBezTo>
                    <a:pt x="178808" y="162520"/>
                    <a:pt x="185738" y="155591"/>
                    <a:pt x="185738" y="147042"/>
                  </a:cubicBezTo>
                  <a:lnTo>
                    <a:pt x="185738" y="38695"/>
                  </a:lnTo>
                  <a:cubicBezTo>
                    <a:pt x="185738" y="30147"/>
                    <a:pt x="178808" y="23217"/>
                    <a:pt x="170259" y="23217"/>
                  </a:cubicBezTo>
                  <a:close/>
                  <a:moveTo>
                    <a:pt x="92869" y="123825"/>
                  </a:moveTo>
                  <a:cubicBezTo>
                    <a:pt x="73635" y="123825"/>
                    <a:pt x="58043" y="108233"/>
                    <a:pt x="58043" y="88999"/>
                  </a:cubicBezTo>
                  <a:cubicBezTo>
                    <a:pt x="58043" y="69765"/>
                    <a:pt x="73635" y="54173"/>
                    <a:pt x="92869" y="54173"/>
                  </a:cubicBezTo>
                  <a:cubicBezTo>
                    <a:pt x="112102" y="54173"/>
                    <a:pt x="127695" y="69765"/>
                    <a:pt x="127695" y="88999"/>
                  </a:cubicBezTo>
                  <a:cubicBezTo>
                    <a:pt x="127695" y="108233"/>
                    <a:pt x="112102" y="123825"/>
                    <a:pt x="92869" y="123825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3261717" y="1269206"/>
              <a:ext cx="201216" cy="177998"/>
            </a:xfrm>
            <a:custGeom>
              <a:avLst/>
              <a:gdLst/>
              <a:ahLst/>
              <a:cxnLst/>
              <a:rect l="l" t="t" r="r" b="b"/>
              <a:pathLst>
                <a:path w="201216" h="177998">
                  <a:moveTo>
                    <a:pt x="177998" y="23217"/>
                  </a:moveTo>
                  <a:lnTo>
                    <a:pt x="151183" y="23217"/>
                  </a:lnTo>
                  <a:lnTo>
                    <a:pt x="137997" y="3444"/>
                  </a:lnTo>
                  <a:cubicBezTo>
                    <a:pt x="136563" y="1294"/>
                    <a:pt x="134149" y="2"/>
                    <a:pt x="131564" y="0"/>
                  </a:cubicBezTo>
                  <a:lnTo>
                    <a:pt x="69652" y="0"/>
                  </a:lnTo>
                  <a:cubicBezTo>
                    <a:pt x="67067" y="2"/>
                    <a:pt x="64653" y="1294"/>
                    <a:pt x="63218" y="3444"/>
                  </a:cubicBezTo>
                  <a:lnTo>
                    <a:pt x="50023" y="23217"/>
                  </a:lnTo>
                  <a:lnTo>
                    <a:pt x="23217" y="23217"/>
                  </a:lnTo>
                  <a:cubicBezTo>
                    <a:pt x="10395" y="23217"/>
                    <a:pt x="0" y="33612"/>
                    <a:pt x="0" y="46434"/>
                  </a:cubicBezTo>
                  <a:lnTo>
                    <a:pt x="0" y="154781"/>
                  </a:lnTo>
                  <a:cubicBezTo>
                    <a:pt x="0" y="167604"/>
                    <a:pt x="10395" y="177998"/>
                    <a:pt x="23217" y="177998"/>
                  </a:cubicBezTo>
                  <a:lnTo>
                    <a:pt x="177998" y="177998"/>
                  </a:lnTo>
                  <a:cubicBezTo>
                    <a:pt x="190821" y="177998"/>
                    <a:pt x="201216" y="167604"/>
                    <a:pt x="201216" y="154781"/>
                  </a:cubicBezTo>
                  <a:lnTo>
                    <a:pt x="201216" y="46434"/>
                  </a:lnTo>
                  <a:cubicBezTo>
                    <a:pt x="201216" y="33612"/>
                    <a:pt x="190821" y="23217"/>
                    <a:pt x="177998" y="23217"/>
                  </a:cubicBezTo>
                  <a:close/>
                  <a:moveTo>
                    <a:pt x="185738" y="154781"/>
                  </a:moveTo>
                  <a:cubicBezTo>
                    <a:pt x="185738" y="159055"/>
                    <a:pt x="182273" y="162520"/>
                    <a:pt x="177998" y="162520"/>
                  </a:cubicBezTo>
                  <a:lnTo>
                    <a:pt x="23217" y="162520"/>
                  </a:lnTo>
                  <a:cubicBezTo>
                    <a:pt x="18943" y="162520"/>
                    <a:pt x="15478" y="159055"/>
                    <a:pt x="15478" y="154781"/>
                  </a:cubicBezTo>
                  <a:lnTo>
                    <a:pt x="15478" y="46434"/>
                  </a:lnTo>
                  <a:cubicBezTo>
                    <a:pt x="15478" y="42160"/>
                    <a:pt x="18943" y="38695"/>
                    <a:pt x="23217" y="38695"/>
                  </a:cubicBezTo>
                  <a:lnTo>
                    <a:pt x="54173" y="38695"/>
                  </a:lnTo>
                  <a:cubicBezTo>
                    <a:pt x="56762" y="38697"/>
                    <a:pt x="59180" y="37405"/>
                    <a:pt x="60616" y="35251"/>
                  </a:cubicBezTo>
                  <a:lnTo>
                    <a:pt x="73792" y="15478"/>
                  </a:lnTo>
                  <a:lnTo>
                    <a:pt x="127414" y="15478"/>
                  </a:lnTo>
                  <a:lnTo>
                    <a:pt x="140599" y="35251"/>
                  </a:lnTo>
                  <a:cubicBezTo>
                    <a:pt x="142036" y="37405"/>
                    <a:pt x="144454" y="38697"/>
                    <a:pt x="147042" y="38695"/>
                  </a:cubicBezTo>
                  <a:lnTo>
                    <a:pt x="177998" y="38695"/>
                  </a:lnTo>
                  <a:cubicBezTo>
                    <a:pt x="182273" y="38695"/>
                    <a:pt x="185738" y="42160"/>
                    <a:pt x="185738" y="46434"/>
                  </a:cubicBezTo>
                  <a:close/>
                  <a:moveTo>
                    <a:pt x="100608" y="54173"/>
                  </a:moveTo>
                  <a:cubicBezTo>
                    <a:pt x="77100" y="54173"/>
                    <a:pt x="58043" y="73230"/>
                    <a:pt x="58043" y="96738"/>
                  </a:cubicBezTo>
                  <a:cubicBezTo>
                    <a:pt x="58043" y="120246"/>
                    <a:pt x="77100" y="139303"/>
                    <a:pt x="100608" y="139303"/>
                  </a:cubicBezTo>
                  <a:cubicBezTo>
                    <a:pt x="124116" y="139303"/>
                    <a:pt x="143173" y="120246"/>
                    <a:pt x="143173" y="96738"/>
                  </a:cubicBezTo>
                  <a:cubicBezTo>
                    <a:pt x="143146" y="73241"/>
                    <a:pt x="124105" y="54200"/>
                    <a:pt x="100608" y="54173"/>
                  </a:cubicBezTo>
                  <a:close/>
                  <a:moveTo>
                    <a:pt x="100608" y="123825"/>
                  </a:moveTo>
                  <a:cubicBezTo>
                    <a:pt x="85648" y="123825"/>
                    <a:pt x="73521" y="111698"/>
                    <a:pt x="73521" y="96738"/>
                  </a:cubicBezTo>
                  <a:cubicBezTo>
                    <a:pt x="73521" y="81779"/>
                    <a:pt x="85648" y="69652"/>
                    <a:pt x="100608" y="69652"/>
                  </a:cubicBezTo>
                  <a:cubicBezTo>
                    <a:pt x="115567" y="69652"/>
                    <a:pt x="127695" y="81779"/>
                    <a:pt x="127695" y="96738"/>
                  </a:cubicBezTo>
                  <a:cubicBezTo>
                    <a:pt x="127695" y="111698"/>
                    <a:pt x="115567" y="123825"/>
                    <a:pt x="100608" y="123825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3219450" y="1600200"/>
            <a:ext cx="1751814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Bottega Veneta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25165" y="1886902"/>
            <a:ext cx="9621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for the Arts</a:t>
            </a:r>
          </a:p>
        </p:txBody>
      </p:sp>
      <p:sp>
        <p:nvSpPr>
          <p:cNvPr id="15" name="Rectangle 15"/>
          <p:cNvSpPr/>
          <p:nvPr/>
        </p:nvSpPr>
        <p:spPr>
          <a:xfrm>
            <a:off x="3238500" y="2114550"/>
            <a:ext cx="2667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3224212" y="2259806"/>
            <a:ext cx="200025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艺术摄影集，携手英国摄影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24212" y="2488406"/>
            <a:ext cx="144982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师 Peter Fraser。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24212" y="2774156"/>
            <a:ext cx="1671638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以威尼斯为灵感舞台，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24212" y="3002756"/>
            <a:ext cx="190166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27 张影像聚焦纹理、形态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24212" y="3231356"/>
            <a:ext cx="68580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与色彩。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24212" y="3517106"/>
            <a:ext cx="200025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诠释品牌标志性编织美学，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24212" y="3745706"/>
            <a:ext cx="150733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致敬威尼托发源地。</a:t>
            </a:r>
          </a:p>
        </p:txBody>
      </p:sp>
      <p:sp>
        <p:nvSpPr>
          <p:cNvPr id="23" name="Freeform 23"/>
          <p:cNvSpPr/>
          <p:nvPr/>
        </p:nvSpPr>
        <p:spPr>
          <a:xfrm>
            <a:off x="6381750" y="1143000"/>
            <a:ext cx="5334000" cy="2857500"/>
          </a:xfrm>
          <a:custGeom>
            <a:avLst/>
            <a:gdLst/>
            <a:ahLst/>
            <a:cxnLst/>
            <a:rect l="l" t="t" r="r" b="b"/>
            <a:pathLst>
              <a:path w="5334000" h="285750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762250"/>
                </a:lnTo>
                <a:cubicBezTo>
                  <a:pt x="5334000" y="2814855"/>
                  <a:pt x="5291355" y="2857500"/>
                  <a:pt x="5238750" y="2857500"/>
                </a:cubicBezTo>
                <a:lnTo>
                  <a:pt x="95250" y="2857500"/>
                </a:lnTo>
                <a:cubicBezTo>
                  <a:pt x="42645" y="2857500"/>
                  <a:pt x="0" y="2814855"/>
                  <a:pt x="0" y="2762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4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5334000" cy="2857500"/>
          </a:xfrm>
          <a:custGeom>
            <a:avLst/>
            <a:gdLst/>
            <a:ahLst/>
            <a:cxnLst/>
            <a:rect l="l" t="t" r="r" b="b"/>
            <a:pathLst>
              <a:path w="5334000" h="285750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762250"/>
                </a:lnTo>
                <a:cubicBezTo>
                  <a:pt x="5334000" y="2814855"/>
                  <a:pt x="5291355" y="2857500"/>
                  <a:pt x="5238750" y="2857500"/>
                </a:cubicBezTo>
                <a:lnTo>
                  <a:pt x="95250" y="2857500"/>
                </a:lnTo>
                <a:cubicBezTo>
                  <a:pt x="42645" y="2857500"/>
                  <a:pt x="0" y="2814855"/>
                  <a:pt x="0" y="2762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7" name="Group 27"/>
          <p:cNvGrpSpPr/>
          <p:nvPr/>
        </p:nvGrpSpPr>
        <p:grpSpPr>
          <a:xfrm>
            <a:off x="6404964" y="4214190"/>
            <a:ext cx="201284" cy="195073"/>
            <a:chOff x="6404964" y="4214190"/>
            <a:chExt cx="201284" cy="195073"/>
          </a:xfrm>
        </p:grpSpPr>
        <p:sp>
          <p:nvSpPr>
            <p:cNvPr id="25" name="Freeform 25"/>
            <p:cNvSpPr/>
            <p:nvPr/>
          </p:nvSpPr>
          <p:spPr>
            <a:xfrm>
              <a:off x="6412703" y="4221444"/>
              <a:ext cx="185802" cy="179678"/>
            </a:xfrm>
            <a:custGeom>
              <a:avLst/>
              <a:gdLst/>
              <a:ahLst/>
              <a:cxnLst/>
              <a:rect l="l" t="t" r="r" b="b"/>
              <a:pathLst>
                <a:path w="185802" h="179678">
                  <a:moveTo>
                    <a:pt x="185740" y="92579"/>
                  </a:moveTo>
                  <a:cubicBezTo>
                    <a:pt x="185802" y="99796"/>
                    <a:pt x="185026" y="106996"/>
                    <a:pt x="183428" y="114035"/>
                  </a:cubicBezTo>
                  <a:cubicBezTo>
                    <a:pt x="181014" y="124593"/>
                    <a:pt x="171621" y="132079"/>
                    <a:pt x="160791" y="132077"/>
                  </a:cubicBezTo>
                  <a:lnTo>
                    <a:pt x="116089" y="132077"/>
                  </a:lnTo>
                  <a:cubicBezTo>
                    <a:pt x="103266" y="132077"/>
                    <a:pt x="92872" y="142471"/>
                    <a:pt x="92872" y="155294"/>
                  </a:cubicBezTo>
                  <a:cubicBezTo>
                    <a:pt x="92866" y="162828"/>
                    <a:pt x="89205" y="169891"/>
                    <a:pt x="83052" y="174239"/>
                  </a:cubicBezTo>
                  <a:cubicBezTo>
                    <a:pt x="76899" y="178586"/>
                    <a:pt x="69019" y="179678"/>
                    <a:pt x="61915" y="177166"/>
                  </a:cubicBezTo>
                  <a:cubicBezTo>
                    <a:pt x="25861" y="164426"/>
                    <a:pt x="3" y="133828"/>
                    <a:pt x="3" y="93381"/>
                  </a:cubicBezTo>
                  <a:cubicBezTo>
                    <a:pt x="0" y="42467"/>
                    <a:pt x="40992" y="1043"/>
                    <a:pt x="91904" y="513"/>
                  </a:cubicBezTo>
                  <a:cubicBezTo>
                    <a:pt x="143021" y="0"/>
                    <a:pt x="185305" y="41481"/>
                    <a:pt x="185740" y="92579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6" name="Freeform 26"/>
            <p:cNvSpPr/>
            <p:nvPr/>
          </p:nvSpPr>
          <p:spPr>
            <a:xfrm>
              <a:off x="6404964" y="4214190"/>
              <a:ext cx="201284" cy="195073"/>
            </a:xfrm>
            <a:custGeom>
              <a:avLst/>
              <a:gdLst/>
              <a:ahLst/>
              <a:cxnLst/>
              <a:rect l="l" t="t" r="r" b="b"/>
              <a:pathLst>
                <a:path w="201284" h="195073">
                  <a:moveTo>
                    <a:pt x="171007" y="28942"/>
                  </a:moveTo>
                  <a:cubicBezTo>
                    <a:pt x="152276" y="10393"/>
                    <a:pt x="126972" y="0"/>
                    <a:pt x="100611" y="27"/>
                  </a:cubicBezTo>
                  <a:lnTo>
                    <a:pt x="99576" y="27"/>
                  </a:lnTo>
                  <a:cubicBezTo>
                    <a:pt x="44416" y="595"/>
                    <a:pt x="0" y="45472"/>
                    <a:pt x="3" y="100635"/>
                  </a:cubicBezTo>
                  <a:cubicBezTo>
                    <a:pt x="3" y="142232"/>
                    <a:pt x="25716" y="177116"/>
                    <a:pt x="67101" y="191733"/>
                  </a:cubicBezTo>
                  <a:cubicBezTo>
                    <a:pt x="76572" y="195073"/>
                    <a:pt x="87075" y="193610"/>
                    <a:pt x="95274" y="187809"/>
                  </a:cubicBezTo>
                  <a:cubicBezTo>
                    <a:pt x="103472" y="182008"/>
                    <a:pt x="108347" y="172590"/>
                    <a:pt x="108350" y="162547"/>
                  </a:cubicBezTo>
                  <a:cubicBezTo>
                    <a:pt x="108350" y="153999"/>
                    <a:pt x="115280" y="147069"/>
                    <a:pt x="123828" y="147069"/>
                  </a:cubicBezTo>
                  <a:lnTo>
                    <a:pt x="168531" y="147069"/>
                  </a:lnTo>
                  <a:cubicBezTo>
                    <a:pt x="182999" y="147139"/>
                    <a:pt x="195561" y="137121"/>
                    <a:pt x="198713" y="123001"/>
                  </a:cubicBezTo>
                  <a:cubicBezTo>
                    <a:pt x="200443" y="115385"/>
                    <a:pt x="201284" y="107593"/>
                    <a:pt x="201219" y="99784"/>
                  </a:cubicBezTo>
                  <a:cubicBezTo>
                    <a:pt x="201020" y="73081"/>
                    <a:pt x="190140" y="47570"/>
                    <a:pt x="171007" y="28942"/>
                  </a:cubicBezTo>
                  <a:close/>
                  <a:moveTo>
                    <a:pt x="183583" y="119596"/>
                  </a:moveTo>
                  <a:cubicBezTo>
                    <a:pt x="182000" y="126629"/>
                    <a:pt x="175740" y="131617"/>
                    <a:pt x="168531" y="131591"/>
                  </a:cubicBezTo>
                  <a:lnTo>
                    <a:pt x="123828" y="131591"/>
                  </a:lnTo>
                  <a:cubicBezTo>
                    <a:pt x="106731" y="131591"/>
                    <a:pt x="92872" y="145451"/>
                    <a:pt x="92872" y="162547"/>
                  </a:cubicBezTo>
                  <a:cubicBezTo>
                    <a:pt x="92864" y="167564"/>
                    <a:pt x="90426" y="172266"/>
                    <a:pt x="86330" y="175162"/>
                  </a:cubicBezTo>
                  <a:cubicBezTo>
                    <a:pt x="82235" y="178059"/>
                    <a:pt x="76989" y="178791"/>
                    <a:pt x="72257" y="177126"/>
                  </a:cubicBezTo>
                  <a:cubicBezTo>
                    <a:pt x="37237" y="164772"/>
                    <a:pt x="15481" y="135461"/>
                    <a:pt x="15481" y="100635"/>
                  </a:cubicBezTo>
                  <a:cubicBezTo>
                    <a:pt x="15479" y="53961"/>
                    <a:pt x="53059" y="15988"/>
                    <a:pt x="99730" y="15505"/>
                  </a:cubicBezTo>
                  <a:lnTo>
                    <a:pt x="100601" y="15505"/>
                  </a:lnTo>
                  <a:cubicBezTo>
                    <a:pt x="147259" y="15686"/>
                    <a:pt x="185150" y="53254"/>
                    <a:pt x="185731" y="99909"/>
                  </a:cubicBezTo>
                  <a:cubicBezTo>
                    <a:pt x="185788" y="106531"/>
                    <a:pt x="185081" y="113137"/>
                    <a:pt x="183622" y="119596"/>
                  </a:cubicBezTo>
                  <a:close/>
                  <a:moveTo>
                    <a:pt x="112219" y="50331"/>
                  </a:moveTo>
                  <a:cubicBezTo>
                    <a:pt x="112219" y="56742"/>
                    <a:pt x="107022" y="61940"/>
                    <a:pt x="100611" y="61940"/>
                  </a:cubicBezTo>
                  <a:cubicBezTo>
                    <a:pt x="94199" y="61940"/>
                    <a:pt x="89002" y="56742"/>
                    <a:pt x="89002" y="50331"/>
                  </a:cubicBezTo>
                  <a:cubicBezTo>
                    <a:pt x="89002" y="43920"/>
                    <a:pt x="94199" y="38722"/>
                    <a:pt x="100611" y="38722"/>
                  </a:cubicBezTo>
                  <a:cubicBezTo>
                    <a:pt x="107022" y="38722"/>
                    <a:pt x="112219" y="43920"/>
                    <a:pt x="112219" y="50331"/>
                  </a:cubicBezTo>
                  <a:close/>
                  <a:moveTo>
                    <a:pt x="69654" y="73548"/>
                  </a:moveTo>
                  <a:cubicBezTo>
                    <a:pt x="69654" y="79959"/>
                    <a:pt x="64457" y="85157"/>
                    <a:pt x="58046" y="85157"/>
                  </a:cubicBezTo>
                  <a:cubicBezTo>
                    <a:pt x="51635" y="85157"/>
                    <a:pt x="46437" y="79959"/>
                    <a:pt x="46437" y="73548"/>
                  </a:cubicBezTo>
                  <a:cubicBezTo>
                    <a:pt x="46437" y="67137"/>
                    <a:pt x="51635" y="61940"/>
                    <a:pt x="58046" y="61940"/>
                  </a:cubicBezTo>
                  <a:cubicBezTo>
                    <a:pt x="64457" y="61940"/>
                    <a:pt x="69654" y="67137"/>
                    <a:pt x="69654" y="73548"/>
                  </a:cubicBezTo>
                  <a:close/>
                  <a:moveTo>
                    <a:pt x="69654" y="127722"/>
                  </a:moveTo>
                  <a:cubicBezTo>
                    <a:pt x="69654" y="134133"/>
                    <a:pt x="64457" y="139330"/>
                    <a:pt x="58046" y="139330"/>
                  </a:cubicBezTo>
                  <a:cubicBezTo>
                    <a:pt x="51635" y="139330"/>
                    <a:pt x="46437" y="134133"/>
                    <a:pt x="46437" y="127722"/>
                  </a:cubicBezTo>
                  <a:cubicBezTo>
                    <a:pt x="46437" y="121310"/>
                    <a:pt x="51635" y="116113"/>
                    <a:pt x="58046" y="116113"/>
                  </a:cubicBezTo>
                  <a:cubicBezTo>
                    <a:pt x="64457" y="116113"/>
                    <a:pt x="69654" y="121310"/>
                    <a:pt x="69654" y="127722"/>
                  </a:cubicBezTo>
                  <a:close/>
                  <a:moveTo>
                    <a:pt x="154784" y="73548"/>
                  </a:moveTo>
                  <a:cubicBezTo>
                    <a:pt x="154784" y="79959"/>
                    <a:pt x="149587" y="85157"/>
                    <a:pt x="143176" y="85157"/>
                  </a:cubicBezTo>
                  <a:cubicBezTo>
                    <a:pt x="136764" y="85157"/>
                    <a:pt x="131567" y="79959"/>
                    <a:pt x="131567" y="73548"/>
                  </a:cubicBezTo>
                  <a:cubicBezTo>
                    <a:pt x="131567" y="67137"/>
                    <a:pt x="136764" y="61940"/>
                    <a:pt x="143176" y="61940"/>
                  </a:cubicBezTo>
                  <a:cubicBezTo>
                    <a:pt x="149587" y="61940"/>
                    <a:pt x="154784" y="67137"/>
                    <a:pt x="154784" y="73548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6686550" y="4219575"/>
            <a:ext cx="101572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McQueen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97165" y="4268152"/>
            <a:ext cx="64008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表象之下</a:t>
            </a:r>
          </a:p>
        </p:txBody>
      </p:sp>
      <p:sp>
        <p:nvSpPr>
          <p:cNvPr id="30" name="Rectangle 30"/>
          <p:cNvSpPr/>
          <p:nvPr/>
        </p:nvSpPr>
        <p:spPr>
          <a:xfrm>
            <a:off x="6381750" y="452437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1" name="TextBox 31"/>
          <p:cNvSpPr txBox="1"/>
          <p:nvPr/>
        </p:nvSpPr>
        <p:spPr>
          <a:xfrm>
            <a:off x="6367462" y="4688681"/>
            <a:ext cx="330648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上海 Fotografiska 影像艺术中心沉浸式展览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67462" y="4917281"/>
            <a:ext cx="216455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探寻品牌艺术根源与二元美学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67462" y="5145881"/>
            <a:ext cx="3281839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Manta 手袋复刻 2010 年经典，以蝠鲼为灵感</a:t>
            </a:r>
          </a:p>
        </p:txBody>
      </p:sp>
      <p:sp>
        <p:nvSpPr>
          <p:cNvPr id="34" name="Freeform 34"/>
          <p:cNvSpPr/>
          <p:nvPr/>
        </p:nvSpPr>
        <p:spPr>
          <a:xfrm>
            <a:off x="6381750" y="5619750"/>
            <a:ext cx="5334000" cy="381000"/>
          </a:xfrm>
          <a:custGeom>
            <a:avLst/>
            <a:gdLst/>
            <a:ahLst/>
            <a:cxnLst/>
            <a:rect l="l" t="t" r="r" b="b"/>
            <a:pathLst>
              <a:path w="5334000" h="381000">
                <a:moveTo>
                  <a:pt x="57150" y="0"/>
                </a:moveTo>
                <a:lnTo>
                  <a:pt x="5276850" y="0"/>
                </a:lnTo>
                <a:cubicBezTo>
                  <a:pt x="5308413" y="0"/>
                  <a:pt x="5334000" y="25587"/>
                  <a:pt x="5334000" y="57150"/>
                </a:cubicBezTo>
                <a:lnTo>
                  <a:pt x="5334000" y="323850"/>
                </a:lnTo>
                <a:cubicBezTo>
                  <a:pt x="5334000" y="355413"/>
                  <a:pt x="5308413" y="381000"/>
                  <a:pt x="5276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sp>
        <p:nvSpPr>
          <p:cNvPr id="35" name="Rectangle 35"/>
          <p:cNvSpPr/>
          <p:nvPr/>
        </p:nvSpPr>
        <p:spPr>
          <a:xfrm>
            <a:off x="6381750" y="5619750"/>
            <a:ext cx="28575" cy="3810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36" name="TextBox 36"/>
          <p:cNvSpPr txBox="1"/>
          <p:nvPr/>
        </p:nvSpPr>
        <p:spPr>
          <a:xfrm>
            <a:off x="6559868" y="5752624"/>
            <a:ext cx="408312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创意总监 Seán McGirr 上海首秀 · 郭采洁、屈楚萧、周雨彤出席</a:t>
            </a:r>
          </a:p>
        </p:txBody>
      </p:sp>
      <p:sp>
        <p:nvSpPr>
          <p:cNvPr id="37" name="Rectangle 37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8" name="TextBox 38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08 / 16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0A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465772" y="244316"/>
            <a:ext cx="611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C9A96E">
                    <a:alpha val="70000"/>
                  </a:srgbClr>
                </a:solidFill>
                <a:latin typeface="Georgia"/>
                <a:ea typeface="SimSun"/>
                <a:cs typeface="Georgia"/>
              </a:rPr>
              <a:t>NEWS CAFÉ</a:t>
            </a:r>
          </a:p>
        </p:txBody>
      </p:sp>
      <p:sp>
        <p:nvSpPr>
          <p:cNvPr id="4" name="Rectangle 4"/>
          <p:cNvSpPr/>
          <p:nvPr/>
        </p:nvSpPr>
        <p:spPr>
          <a:xfrm>
            <a:off x="476250" y="428625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5377339" y="566738"/>
            <a:ext cx="14373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250" b="1" dirty="0">
                <a:solidFill>
                  <a:srgbClr val="F5F0EB"/>
                </a:solidFill>
                <a:latin typeface="Georgia"/>
                <a:ea typeface="SimSun"/>
                <a:cs typeface="Georgia"/>
              </a:rPr>
              <a:t>传承新章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19415" y="886778"/>
            <a:ext cx="135316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C9A96E"/>
                </a:solidFill>
                <a:latin typeface="Georgia"/>
                <a:ea typeface="SimSun"/>
                <a:cs typeface="Georgia"/>
              </a:rPr>
              <a:t>MAX MARA × CHLOÉ</a:t>
            </a:r>
          </a:p>
        </p:txBody>
      </p:sp>
      <p:sp>
        <p:nvSpPr>
          <p:cNvPr id="7" name="Rectangle 7"/>
          <p:cNvSpPr/>
          <p:nvPr/>
        </p:nvSpPr>
        <p:spPr>
          <a:xfrm>
            <a:off x="6048375" y="1143000"/>
            <a:ext cx="9525" cy="5048250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8" name="Freeform 8"/>
          <p:cNvSpPr/>
          <p:nvPr/>
        </p:nvSpPr>
        <p:spPr>
          <a:xfrm>
            <a:off x="476250" y="1143000"/>
            <a:ext cx="5334000" cy="2667000"/>
          </a:xfrm>
          <a:custGeom>
            <a:avLst/>
            <a:gdLst/>
            <a:ahLst/>
            <a:cxnLst/>
            <a:rect l="l" t="t" r="r" b="b"/>
            <a:pathLst>
              <a:path w="5334000" h="266700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571750"/>
                </a:lnTo>
                <a:cubicBezTo>
                  <a:pt x="5334000" y="2624355"/>
                  <a:pt x="5291355" y="2667000"/>
                  <a:pt x="5238750" y="2667000"/>
                </a:cubicBezTo>
                <a:lnTo>
                  <a:pt x="95250" y="2667000"/>
                </a:lnTo>
                <a:cubicBezTo>
                  <a:pt x="42645" y="2667000"/>
                  <a:pt x="0" y="2624355"/>
                  <a:pt x="0" y="2571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3000"/>
            <a:ext cx="5334000" cy="2667000"/>
          </a:xfrm>
          <a:custGeom>
            <a:avLst/>
            <a:gdLst/>
            <a:ahLst/>
            <a:cxnLst/>
            <a:rect l="l" t="t" r="r" b="b"/>
            <a:pathLst>
              <a:path w="5334000" h="266700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2571750"/>
                </a:lnTo>
                <a:cubicBezTo>
                  <a:pt x="5334000" y="2624355"/>
                  <a:pt x="5291355" y="2667000"/>
                  <a:pt x="5238750" y="2667000"/>
                </a:cubicBezTo>
                <a:lnTo>
                  <a:pt x="95250" y="2667000"/>
                </a:lnTo>
                <a:cubicBezTo>
                  <a:pt x="42645" y="2667000"/>
                  <a:pt x="0" y="2624355"/>
                  <a:pt x="0" y="2571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12" name="Group 12"/>
          <p:cNvGrpSpPr/>
          <p:nvPr/>
        </p:nvGrpSpPr>
        <p:grpSpPr>
          <a:xfrm>
            <a:off x="495526" y="4035208"/>
            <a:ext cx="213583" cy="178466"/>
            <a:chOff x="495526" y="4035208"/>
            <a:chExt cx="213583" cy="178466"/>
          </a:xfrm>
        </p:grpSpPr>
        <p:sp>
          <p:nvSpPr>
            <p:cNvPr id="10" name="Freeform 10"/>
            <p:cNvSpPr/>
            <p:nvPr/>
          </p:nvSpPr>
          <p:spPr>
            <a:xfrm>
              <a:off x="504562" y="4044292"/>
              <a:ext cx="59463" cy="160066"/>
            </a:xfrm>
            <a:custGeom>
              <a:avLst/>
              <a:gdLst/>
              <a:ahLst/>
              <a:cxnLst/>
              <a:rect l="l" t="t" r="r" b="b"/>
              <a:pathLst>
                <a:path w="59463" h="160066">
                  <a:moveTo>
                    <a:pt x="10577" y="48883"/>
                  </a:moveTo>
                  <a:cubicBezTo>
                    <a:pt x="0" y="38305"/>
                    <a:pt x="1" y="21155"/>
                    <a:pt x="10579" y="10578"/>
                  </a:cubicBezTo>
                  <a:cubicBezTo>
                    <a:pt x="21156" y="0"/>
                    <a:pt x="38306" y="0"/>
                    <a:pt x="48884" y="10578"/>
                  </a:cubicBezTo>
                  <a:cubicBezTo>
                    <a:pt x="59462" y="21155"/>
                    <a:pt x="59463" y="38305"/>
                    <a:pt x="48886" y="48883"/>
                  </a:cubicBezTo>
                  <a:cubicBezTo>
                    <a:pt x="43806" y="53964"/>
                    <a:pt x="36916" y="56818"/>
                    <a:pt x="29731" y="56818"/>
                  </a:cubicBezTo>
                  <a:cubicBezTo>
                    <a:pt x="22547" y="56818"/>
                    <a:pt x="15657" y="53964"/>
                    <a:pt x="10577" y="48883"/>
                  </a:cubicBezTo>
                  <a:close/>
                  <a:moveTo>
                    <a:pt x="10577" y="111183"/>
                  </a:moveTo>
                  <a:cubicBezTo>
                    <a:pt x="0" y="121761"/>
                    <a:pt x="1" y="138911"/>
                    <a:pt x="10579" y="149489"/>
                  </a:cubicBezTo>
                  <a:cubicBezTo>
                    <a:pt x="21156" y="160066"/>
                    <a:pt x="38306" y="160066"/>
                    <a:pt x="48884" y="149489"/>
                  </a:cubicBezTo>
                  <a:cubicBezTo>
                    <a:pt x="59462" y="138911"/>
                    <a:pt x="59463" y="121761"/>
                    <a:pt x="48886" y="111183"/>
                  </a:cubicBezTo>
                  <a:cubicBezTo>
                    <a:pt x="43806" y="106102"/>
                    <a:pt x="36916" y="103248"/>
                    <a:pt x="29731" y="103248"/>
                  </a:cubicBezTo>
                  <a:cubicBezTo>
                    <a:pt x="22547" y="103248"/>
                    <a:pt x="15657" y="106102"/>
                    <a:pt x="10577" y="111183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495526" y="4035208"/>
              <a:ext cx="213583" cy="178466"/>
            </a:xfrm>
            <a:custGeom>
              <a:avLst/>
              <a:gdLst/>
              <a:ahLst/>
              <a:cxnLst/>
              <a:rect l="l" t="t" r="r" b="b"/>
              <a:pathLst>
                <a:path w="213583" h="178466">
                  <a:moveTo>
                    <a:pt x="133309" y="74732"/>
                  </a:moveTo>
                  <a:cubicBezTo>
                    <a:pt x="132147" y="73036"/>
                    <a:pt x="131708" y="70949"/>
                    <a:pt x="132087" y="68929"/>
                  </a:cubicBezTo>
                  <a:cubicBezTo>
                    <a:pt x="132466" y="66909"/>
                    <a:pt x="133633" y="65123"/>
                    <a:pt x="135331" y="63965"/>
                  </a:cubicBezTo>
                  <a:lnTo>
                    <a:pt x="200784" y="19175"/>
                  </a:lnTo>
                  <a:cubicBezTo>
                    <a:pt x="204306" y="16996"/>
                    <a:pt x="208919" y="17976"/>
                    <a:pt x="211251" y="21399"/>
                  </a:cubicBezTo>
                  <a:cubicBezTo>
                    <a:pt x="213583" y="24822"/>
                    <a:pt x="212807" y="29474"/>
                    <a:pt x="209490" y="31954"/>
                  </a:cubicBezTo>
                  <a:lnTo>
                    <a:pt x="144027" y="76744"/>
                  </a:lnTo>
                  <a:cubicBezTo>
                    <a:pt x="142745" y="77628"/>
                    <a:pt x="141223" y="78101"/>
                    <a:pt x="139665" y="78098"/>
                  </a:cubicBezTo>
                  <a:cubicBezTo>
                    <a:pt x="137122" y="78088"/>
                    <a:pt x="134746" y="76830"/>
                    <a:pt x="133309" y="74732"/>
                  </a:cubicBezTo>
                  <a:close/>
                  <a:moveTo>
                    <a:pt x="211541" y="157046"/>
                  </a:moveTo>
                  <a:cubicBezTo>
                    <a:pt x="209126" y="160572"/>
                    <a:pt x="204310" y="161473"/>
                    <a:pt x="200784" y="159058"/>
                  </a:cubicBezTo>
                  <a:lnTo>
                    <a:pt x="112288" y="98500"/>
                  </a:lnTo>
                  <a:lnTo>
                    <a:pt x="71164" y="126632"/>
                  </a:lnTo>
                  <a:cubicBezTo>
                    <a:pt x="77660" y="143129"/>
                    <a:pt x="70726" y="161873"/>
                    <a:pt x="55056" y="170170"/>
                  </a:cubicBezTo>
                  <a:cubicBezTo>
                    <a:pt x="39387" y="178466"/>
                    <a:pt x="19986" y="173666"/>
                    <a:pt x="9993" y="159021"/>
                  </a:cubicBezTo>
                  <a:cubicBezTo>
                    <a:pt x="0" y="144375"/>
                    <a:pt x="2605" y="124560"/>
                    <a:pt x="16044" y="112995"/>
                  </a:cubicBezTo>
                  <a:cubicBezTo>
                    <a:pt x="29483" y="101430"/>
                    <a:pt x="49465" y="101807"/>
                    <a:pt x="62458" y="113872"/>
                  </a:cubicBezTo>
                  <a:lnTo>
                    <a:pt x="98580" y="89117"/>
                  </a:lnTo>
                  <a:lnTo>
                    <a:pt x="62409" y="64361"/>
                  </a:lnTo>
                  <a:cubicBezTo>
                    <a:pt x="49461" y="76363"/>
                    <a:pt x="29564" y="76726"/>
                    <a:pt x="16187" y="65204"/>
                  </a:cubicBezTo>
                  <a:cubicBezTo>
                    <a:pt x="2810" y="53682"/>
                    <a:pt x="220" y="33951"/>
                    <a:pt x="10171" y="19367"/>
                  </a:cubicBezTo>
                  <a:cubicBezTo>
                    <a:pt x="20122" y="4784"/>
                    <a:pt x="39439" y="0"/>
                    <a:pt x="55046" y="8255"/>
                  </a:cubicBezTo>
                  <a:cubicBezTo>
                    <a:pt x="70652" y="16509"/>
                    <a:pt x="77570" y="35168"/>
                    <a:pt x="71116" y="51602"/>
                  </a:cubicBezTo>
                  <a:lnTo>
                    <a:pt x="209452" y="146279"/>
                  </a:lnTo>
                  <a:cubicBezTo>
                    <a:pt x="211160" y="147427"/>
                    <a:pt x="212341" y="149208"/>
                    <a:pt x="212733" y="151229"/>
                  </a:cubicBezTo>
                  <a:cubicBezTo>
                    <a:pt x="213125" y="153249"/>
                    <a:pt x="212696" y="155343"/>
                    <a:pt x="211541" y="157046"/>
                  </a:cubicBezTo>
                  <a:close/>
                  <a:moveTo>
                    <a:pt x="58114" y="139421"/>
                  </a:moveTo>
                  <a:cubicBezTo>
                    <a:pt x="58116" y="130190"/>
                    <a:pt x="51597" y="122244"/>
                    <a:pt x="42545" y="120441"/>
                  </a:cubicBezTo>
                  <a:cubicBezTo>
                    <a:pt x="33492" y="118639"/>
                    <a:pt x="24427" y="123482"/>
                    <a:pt x="20893" y="132009"/>
                  </a:cubicBezTo>
                  <a:cubicBezTo>
                    <a:pt x="17359" y="140536"/>
                    <a:pt x="20341" y="150372"/>
                    <a:pt x="28015" y="155502"/>
                  </a:cubicBezTo>
                  <a:cubicBezTo>
                    <a:pt x="35689" y="160631"/>
                    <a:pt x="45917" y="159625"/>
                    <a:pt x="52445" y="153099"/>
                  </a:cubicBezTo>
                  <a:cubicBezTo>
                    <a:pt x="56088" y="149481"/>
                    <a:pt x="58129" y="144555"/>
                    <a:pt x="58114" y="139421"/>
                  </a:cubicBezTo>
                  <a:close/>
                  <a:moveTo>
                    <a:pt x="52445" y="52482"/>
                  </a:moveTo>
                  <a:cubicBezTo>
                    <a:pt x="57980" y="46949"/>
                    <a:pt x="59636" y="38627"/>
                    <a:pt x="56642" y="31396"/>
                  </a:cubicBezTo>
                  <a:cubicBezTo>
                    <a:pt x="53648" y="24166"/>
                    <a:pt x="46592" y="19451"/>
                    <a:pt x="38767" y="19451"/>
                  </a:cubicBezTo>
                  <a:cubicBezTo>
                    <a:pt x="30941" y="19451"/>
                    <a:pt x="23885" y="24166"/>
                    <a:pt x="20891" y="31396"/>
                  </a:cubicBezTo>
                  <a:cubicBezTo>
                    <a:pt x="17897" y="38627"/>
                    <a:pt x="19553" y="46949"/>
                    <a:pt x="25088" y="52482"/>
                  </a:cubicBezTo>
                  <a:cubicBezTo>
                    <a:pt x="28697" y="56145"/>
                    <a:pt x="33624" y="58207"/>
                    <a:pt x="38767" y="58207"/>
                  </a:cubicBezTo>
                  <a:cubicBezTo>
                    <a:pt x="43909" y="58207"/>
                    <a:pt x="48836" y="56145"/>
                    <a:pt x="52445" y="52482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781050" y="4029075"/>
            <a:ext cx="1084731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Max Mara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6915" y="4077652"/>
            <a:ext cx="54806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75 周年</a:t>
            </a:r>
          </a:p>
        </p:txBody>
      </p:sp>
      <p:sp>
        <p:nvSpPr>
          <p:cNvPr id="15" name="Rectangle 15"/>
          <p:cNvSpPr/>
          <p:nvPr/>
        </p:nvSpPr>
        <p:spPr>
          <a:xfrm>
            <a:off x="476250" y="4333875"/>
            <a:ext cx="53340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461962" y="4498181"/>
            <a:ext cx="175379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2027 早春系列全球首秀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962" y="4726781"/>
            <a:ext cx="228778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2026年6月16日 · 上海龙美术馆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1962" y="5117306"/>
            <a:ext cx="264104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"THE MAX!" 75 周年品牌珍藏档案展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962" y="5345906"/>
            <a:ext cx="316682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策展人 Olivier Saillard · 6月17日公众开放</a:t>
            </a:r>
          </a:p>
        </p:txBody>
      </p:sp>
      <p:sp>
        <p:nvSpPr>
          <p:cNvPr id="20" name="Freeform 20"/>
          <p:cNvSpPr/>
          <p:nvPr/>
        </p:nvSpPr>
        <p:spPr>
          <a:xfrm>
            <a:off x="6381750" y="1143000"/>
            <a:ext cx="2667000" cy="3810000"/>
          </a:xfrm>
          <a:custGeom>
            <a:avLst/>
            <a:gdLst/>
            <a:ahLst/>
            <a:cxnLst/>
            <a:rect l="l" t="t" r="r" b="b"/>
            <a:pathLst>
              <a:path w="2667000" h="3810000">
                <a:moveTo>
                  <a:pt x="95250" y="0"/>
                </a:moveTo>
                <a:lnTo>
                  <a:pt x="2571750" y="0"/>
                </a:lnTo>
                <a:cubicBezTo>
                  <a:pt x="2624355" y="0"/>
                  <a:pt x="2667000" y="42645"/>
                  <a:pt x="2667000" y="95250"/>
                </a:cubicBezTo>
                <a:lnTo>
                  <a:pt x="2667000" y="3714750"/>
                </a:lnTo>
                <a:cubicBezTo>
                  <a:pt x="2667000" y="3767355"/>
                  <a:pt x="2624355" y="3810000"/>
                  <a:pt x="2571750" y="3810000"/>
                </a:cubicBezTo>
                <a:lnTo>
                  <a:pt x="95250" y="3810000"/>
                </a:lnTo>
                <a:cubicBezTo>
                  <a:pt x="42645" y="3810000"/>
                  <a:pt x="0" y="3767355"/>
                  <a:pt x="0" y="3714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</p:sp>
      <p:pic>
        <p:nvPicPr>
          <p:cNvPr id="21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143000"/>
            <a:ext cx="2667000" cy="3810000"/>
          </a:xfrm>
          <a:custGeom>
            <a:avLst/>
            <a:gdLst/>
            <a:ahLst/>
            <a:cxnLst/>
            <a:rect l="l" t="t" r="r" b="b"/>
            <a:pathLst>
              <a:path w="2667000" h="3810000">
                <a:moveTo>
                  <a:pt x="95250" y="0"/>
                </a:moveTo>
                <a:lnTo>
                  <a:pt x="2571750" y="0"/>
                </a:lnTo>
                <a:cubicBezTo>
                  <a:pt x="2624355" y="0"/>
                  <a:pt x="2667000" y="42645"/>
                  <a:pt x="2667000" y="95250"/>
                </a:cubicBezTo>
                <a:lnTo>
                  <a:pt x="2667000" y="3714750"/>
                </a:lnTo>
                <a:cubicBezTo>
                  <a:pt x="2667000" y="3767355"/>
                  <a:pt x="2624355" y="3810000"/>
                  <a:pt x="2571750" y="3810000"/>
                </a:cubicBezTo>
                <a:lnTo>
                  <a:pt x="95250" y="3810000"/>
                </a:lnTo>
                <a:cubicBezTo>
                  <a:pt x="42645" y="3810000"/>
                  <a:pt x="0" y="3767355"/>
                  <a:pt x="0" y="3714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</p:spPr>
      </p:pic>
      <p:grpSp>
        <p:nvGrpSpPr>
          <p:cNvPr id="24" name="Group 24"/>
          <p:cNvGrpSpPr/>
          <p:nvPr/>
        </p:nvGrpSpPr>
        <p:grpSpPr>
          <a:xfrm>
            <a:off x="9254727" y="1245989"/>
            <a:ext cx="224433" cy="224472"/>
            <a:chOff x="9254727" y="1245989"/>
            <a:chExt cx="224433" cy="224472"/>
          </a:xfrm>
        </p:grpSpPr>
        <p:sp>
          <p:nvSpPr>
            <p:cNvPr id="22" name="Freeform 22"/>
            <p:cNvSpPr/>
            <p:nvPr/>
          </p:nvSpPr>
          <p:spPr>
            <a:xfrm>
              <a:off x="9262547" y="1292465"/>
              <a:ext cx="170177" cy="170177"/>
            </a:xfrm>
            <a:custGeom>
              <a:avLst/>
              <a:gdLst/>
              <a:ahLst/>
              <a:cxnLst/>
              <a:rect l="l" t="t" r="r" b="b"/>
              <a:pathLst>
                <a:path w="170177" h="170177">
                  <a:moveTo>
                    <a:pt x="165168" y="92276"/>
                  </a:moveTo>
                  <a:lnTo>
                    <a:pt x="115193" y="110656"/>
                  </a:lnTo>
                  <a:cubicBezTo>
                    <a:pt x="113087" y="111428"/>
                    <a:pt x="111428" y="113087"/>
                    <a:pt x="110656" y="115193"/>
                  </a:cubicBezTo>
                  <a:lnTo>
                    <a:pt x="92276" y="165168"/>
                  </a:lnTo>
                  <a:cubicBezTo>
                    <a:pt x="91165" y="168178"/>
                    <a:pt x="88297" y="170177"/>
                    <a:pt x="85089" y="170177"/>
                  </a:cubicBezTo>
                  <a:cubicBezTo>
                    <a:pt x="81880" y="170177"/>
                    <a:pt x="79012" y="168178"/>
                    <a:pt x="77901" y="165168"/>
                  </a:cubicBezTo>
                  <a:lnTo>
                    <a:pt x="59521" y="115193"/>
                  </a:lnTo>
                  <a:cubicBezTo>
                    <a:pt x="58749" y="113087"/>
                    <a:pt x="57090" y="111428"/>
                    <a:pt x="54984" y="110656"/>
                  </a:cubicBezTo>
                  <a:lnTo>
                    <a:pt x="5009" y="92276"/>
                  </a:lnTo>
                  <a:cubicBezTo>
                    <a:pt x="1999" y="91165"/>
                    <a:pt x="0" y="88297"/>
                    <a:pt x="0" y="85089"/>
                  </a:cubicBezTo>
                  <a:cubicBezTo>
                    <a:pt x="0" y="81880"/>
                    <a:pt x="1999" y="79012"/>
                    <a:pt x="5009" y="77901"/>
                  </a:cubicBezTo>
                  <a:lnTo>
                    <a:pt x="54984" y="59521"/>
                  </a:lnTo>
                  <a:cubicBezTo>
                    <a:pt x="57090" y="58749"/>
                    <a:pt x="58749" y="57090"/>
                    <a:pt x="59521" y="54984"/>
                  </a:cubicBezTo>
                  <a:lnTo>
                    <a:pt x="77901" y="5009"/>
                  </a:lnTo>
                  <a:cubicBezTo>
                    <a:pt x="79012" y="1999"/>
                    <a:pt x="81880" y="0"/>
                    <a:pt x="85089" y="0"/>
                  </a:cubicBezTo>
                  <a:cubicBezTo>
                    <a:pt x="88297" y="0"/>
                    <a:pt x="91165" y="1999"/>
                    <a:pt x="92276" y="5009"/>
                  </a:cubicBezTo>
                  <a:lnTo>
                    <a:pt x="110656" y="54984"/>
                  </a:lnTo>
                  <a:cubicBezTo>
                    <a:pt x="111428" y="57090"/>
                    <a:pt x="113087" y="58749"/>
                    <a:pt x="115193" y="59521"/>
                  </a:cubicBezTo>
                  <a:lnTo>
                    <a:pt x="165168" y="77901"/>
                  </a:lnTo>
                  <a:cubicBezTo>
                    <a:pt x="168178" y="79012"/>
                    <a:pt x="170177" y="81880"/>
                    <a:pt x="170177" y="85089"/>
                  </a:cubicBezTo>
                  <a:cubicBezTo>
                    <a:pt x="170177" y="88297"/>
                    <a:pt x="168178" y="91165"/>
                    <a:pt x="165168" y="92276"/>
                  </a:cubicBezTo>
                  <a:close/>
                </a:path>
              </a:pathLst>
            </a:custGeom>
            <a:solidFill>
              <a:srgbClr val="C9A96E">
                <a:alpha val="20000"/>
              </a:srgbClr>
            </a:solidFill>
            <a:ln>
              <a:noFill/>
            </a:ln>
          </p:spPr>
        </p:sp>
        <p:sp>
          <p:nvSpPr>
            <p:cNvPr id="23" name="Freeform 23"/>
            <p:cNvSpPr/>
            <p:nvPr/>
          </p:nvSpPr>
          <p:spPr>
            <a:xfrm>
              <a:off x="9254727" y="1245989"/>
              <a:ext cx="224433" cy="224472"/>
            </a:xfrm>
            <a:custGeom>
              <a:avLst/>
              <a:gdLst/>
              <a:ahLst/>
              <a:cxnLst/>
              <a:rect l="l" t="t" r="r" b="b"/>
              <a:pathLst>
                <a:path w="224433" h="224472">
                  <a:moveTo>
                    <a:pt x="175658" y="117111"/>
                  </a:moveTo>
                  <a:lnTo>
                    <a:pt x="125731" y="98731"/>
                  </a:lnTo>
                  <a:lnTo>
                    <a:pt x="107351" y="48766"/>
                  </a:lnTo>
                  <a:cubicBezTo>
                    <a:pt x="105122" y="42709"/>
                    <a:pt x="99352" y="38685"/>
                    <a:pt x="92898" y="38685"/>
                  </a:cubicBezTo>
                  <a:cubicBezTo>
                    <a:pt x="86444" y="38685"/>
                    <a:pt x="80675" y="42709"/>
                    <a:pt x="78446" y="48766"/>
                  </a:cubicBezTo>
                  <a:lnTo>
                    <a:pt x="60046" y="98673"/>
                  </a:lnTo>
                  <a:lnTo>
                    <a:pt x="10081" y="117053"/>
                  </a:lnTo>
                  <a:cubicBezTo>
                    <a:pt x="4024" y="119283"/>
                    <a:pt x="0" y="125052"/>
                    <a:pt x="0" y="131506"/>
                  </a:cubicBezTo>
                  <a:cubicBezTo>
                    <a:pt x="0" y="137960"/>
                    <a:pt x="4024" y="143729"/>
                    <a:pt x="10081" y="145959"/>
                  </a:cubicBezTo>
                  <a:lnTo>
                    <a:pt x="59978" y="164455"/>
                  </a:lnTo>
                  <a:lnTo>
                    <a:pt x="78359" y="214391"/>
                  </a:lnTo>
                  <a:cubicBezTo>
                    <a:pt x="80588" y="220448"/>
                    <a:pt x="86357" y="224472"/>
                    <a:pt x="92811" y="224472"/>
                  </a:cubicBezTo>
                  <a:cubicBezTo>
                    <a:pt x="99265" y="224472"/>
                    <a:pt x="105035" y="220448"/>
                    <a:pt x="107264" y="214391"/>
                  </a:cubicBezTo>
                  <a:lnTo>
                    <a:pt x="125644" y="164465"/>
                  </a:lnTo>
                  <a:lnTo>
                    <a:pt x="175610" y="146084"/>
                  </a:lnTo>
                  <a:cubicBezTo>
                    <a:pt x="181666" y="143855"/>
                    <a:pt x="185690" y="138086"/>
                    <a:pt x="185690" y="131632"/>
                  </a:cubicBezTo>
                  <a:cubicBezTo>
                    <a:pt x="185690" y="125178"/>
                    <a:pt x="181666" y="119408"/>
                    <a:pt x="175610" y="117179"/>
                  </a:cubicBezTo>
                  <a:close/>
                  <a:moveTo>
                    <a:pt x="120333" y="149944"/>
                  </a:moveTo>
                  <a:cubicBezTo>
                    <a:pt x="116100" y="151498"/>
                    <a:pt x="112765" y="154834"/>
                    <a:pt x="111211" y="159067"/>
                  </a:cubicBezTo>
                  <a:lnTo>
                    <a:pt x="92831" y="208848"/>
                  </a:lnTo>
                  <a:lnTo>
                    <a:pt x="74489" y="159028"/>
                  </a:lnTo>
                  <a:cubicBezTo>
                    <a:pt x="72934" y="154818"/>
                    <a:pt x="69615" y="151499"/>
                    <a:pt x="65405" y="149944"/>
                  </a:cubicBezTo>
                  <a:lnTo>
                    <a:pt x="65405" y="149944"/>
                  </a:lnTo>
                  <a:lnTo>
                    <a:pt x="15624" y="131564"/>
                  </a:lnTo>
                  <a:lnTo>
                    <a:pt x="65405" y="113184"/>
                  </a:lnTo>
                  <a:cubicBezTo>
                    <a:pt x="69615" y="111629"/>
                    <a:pt x="72934" y="108310"/>
                    <a:pt x="74489" y="104100"/>
                  </a:cubicBezTo>
                  <a:lnTo>
                    <a:pt x="92869" y="54319"/>
                  </a:lnTo>
                  <a:lnTo>
                    <a:pt x="111250" y="104100"/>
                  </a:lnTo>
                  <a:cubicBezTo>
                    <a:pt x="112803" y="108333"/>
                    <a:pt x="116139" y="111669"/>
                    <a:pt x="120372" y="113222"/>
                  </a:cubicBezTo>
                  <a:lnTo>
                    <a:pt x="170154" y="131603"/>
                  </a:lnTo>
                  <a:close/>
                  <a:moveTo>
                    <a:pt x="123826" y="30956"/>
                  </a:moveTo>
                  <a:cubicBezTo>
                    <a:pt x="123826" y="26682"/>
                    <a:pt x="127291" y="23217"/>
                    <a:pt x="131565" y="23217"/>
                  </a:cubicBezTo>
                  <a:lnTo>
                    <a:pt x="147043" y="23217"/>
                  </a:lnTo>
                  <a:lnTo>
                    <a:pt x="147043" y="7739"/>
                  </a:lnTo>
                  <a:cubicBezTo>
                    <a:pt x="147043" y="3465"/>
                    <a:pt x="150508" y="0"/>
                    <a:pt x="154782" y="0"/>
                  </a:cubicBezTo>
                  <a:cubicBezTo>
                    <a:pt x="159056" y="0"/>
                    <a:pt x="162521" y="3465"/>
                    <a:pt x="162521" y="7739"/>
                  </a:cubicBezTo>
                  <a:lnTo>
                    <a:pt x="162521" y="23217"/>
                  </a:lnTo>
                  <a:lnTo>
                    <a:pt x="177999" y="23217"/>
                  </a:lnTo>
                  <a:cubicBezTo>
                    <a:pt x="182273" y="23217"/>
                    <a:pt x="185738" y="26682"/>
                    <a:pt x="185738" y="30956"/>
                  </a:cubicBezTo>
                  <a:cubicBezTo>
                    <a:pt x="185738" y="35230"/>
                    <a:pt x="182273" y="38695"/>
                    <a:pt x="177999" y="38695"/>
                  </a:cubicBezTo>
                  <a:lnTo>
                    <a:pt x="162521" y="38695"/>
                  </a:lnTo>
                  <a:lnTo>
                    <a:pt x="162521" y="54173"/>
                  </a:lnTo>
                  <a:cubicBezTo>
                    <a:pt x="162521" y="58448"/>
                    <a:pt x="159056" y="61912"/>
                    <a:pt x="154782" y="61912"/>
                  </a:cubicBezTo>
                  <a:cubicBezTo>
                    <a:pt x="150508" y="61912"/>
                    <a:pt x="147043" y="58448"/>
                    <a:pt x="147043" y="54173"/>
                  </a:cubicBezTo>
                  <a:lnTo>
                    <a:pt x="147043" y="38695"/>
                  </a:lnTo>
                  <a:lnTo>
                    <a:pt x="131565" y="38695"/>
                  </a:lnTo>
                  <a:cubicBezTo>
                    <a:pt x="127291" y="38695"/>
                    <a:pt x="123826" y="35230"/>
                    <a:pt x="123826" y="30956"/>
                  </a:cubicBezTo>
                  <a:close/>
                  <a:moveTo>
                    <a:pt x="224433" y="77391"/>
                  </a:moveTo>
                  <a:cubicBezTo>
                    <a:pt x="224433" y="81665"/>
                    <a:pt x="220969" y="85130"/>
                    <a:pt x="216694" y="85130"/>
                  </a:cubicBezTo>
                  <a:lnTo>
                    <a:pt x="208955" y="85130"/>
                  </a:lnTo>
                  <a:lnTo>
                    <a:pt x="208955" y="92869"/>
                  </a:lnTo>
                  <a:cubicBezTo>
                    <a:pt x="208955" y="97143"/>
                    <a:pt x="205490" y="100608"/>
                    <a:pt x="201216" y="100608"/>
                  </a:cubicBezTo>
                  <a:cubicBezTo>
                    <a:pt x="196942" y="100608"/>
                    <a:pt x="193477" y="97143"/>
                    <a:pt x="193477" y="92869"/>
                  </a:cubicBezTo>
                  <a:lnTo>
                    <a:pt x="193477" y="85130"/>
                  </a:lnTo>
                  <a:lnTo>
                    <a:pt x="185738" y="85130"/>
                  </a:lnTo>
                  <a:cubicBezTo>
                    <a:pt x="181464" y="85130"/>
                    <a:pt x="177999" y="81665"/>
                    <a:pt x="177999" y="77391"/>
                  </a:cubicBezTo>
                  <a:cubicBezTo>
                    <a:pt x="177999" y="73116"/>
                    <a:pt x="181464" y="69652"/>
                    <a:pt x="185738" y="69652"/>
                  </a:cubicBezTo>
                  <a:lnTo>
                    <a:pt x="193477" y="69652"/>
                  </a:lnTo>
                  <a:lnTo>
                    <a:pt x="193477" y="61912"/>
                  </a:lnTo>
                  <a:cubicBezTo>
                    <a:pt x="193477" y="57638"/>
                    <a:pt x="196942" y="54173"/>
                    <a:pt x="201216" y="54173"/>
                  </a:cubicBezTo>
                  <a:cubicBezTo>
                    <a:pt x="205490" y="54173"/>
                    <a:pt x="208955" y="57638"/>
                    <a:pt x="208955" y="61912"/>
                  </a:cubicBezTo>
                  <a:lnTo>
                    <a:pt x="208955" y="69652"/>
                  </a:lnTo>
                  <a:lnTo>
                    <a:pt x="216694" y="69652"/>
                  </a:lnTo>
                  <a:cubicBezTo>
                    <a:pt x="220969" y="69652"/>
                    <a:pt x="224433" y="73116"/>
                    <a:pt x="224433" y="77391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9220200" y="1600200"/>
            <a:ext cx="61317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D5B5"/>
                </a:solidFill>
                <a:latin typeface="Georgia"/>
                <a:ea typeface="SimSun"/>
                <a:cs typeface="Georgia"/>
              </a:rPr>
              <a:t>Chloé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25915" y="1886902"/>
            <a:ext cx="9621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× Poltronova</a:t>
            </a:r>
          </a:p>
        </p:txBody>
      </p:sp>
      <p:sp>
        <p:nvSpPr>
          <p:cNvPr id="27" name="Rectangle 27"/>
          <p:cNvSpPr/>
          <p:nvPr/>
        </p:nvSpPr>
        <p:spPr>
          <a:xfrm>
            <a:off x="9239250" y="2143125"/>
            <a:ext cx="2476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28" name="TextBox 28"/>
          <p:cNvSpPr txBox="1"/>
          <p:nvPr/>
        </p:nvSpPr>
        <p:spPr>
          <a:xfrm>
            <a:off x="9224962" y="2307431"/>
            <a:ext cx="135945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经典 Tomato 座椅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24962" y="2536031"/>
            <a:ext cx="85010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限量复刻版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24962" y="2821781"/>
            <a:ext cx="173736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1970年 Christian Adam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24962" y="3050381"/>
            <a:ext cx="134302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设计的标志性藏品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24962" y="3336131"/>
            <a:ext cx="150733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意大利激进设计运动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24962" y="3564731"/>
            <a:ext cx="85010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F5F0EB"/>
                </a:solidFill>
                <a:latin typeface="Arial"/>
                <a:ea typeface="Microsoft YaHei"/>
                <a:cs typeface="Arial"/>
              </a:rPr>
              <a:t>的历史见证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226868" y="4085749"/>
            <a:ext cx="1940028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奶油白 · 浅棕褐 · 沙色 · 黑色</a:t>
            </a:r>
          </a:p>
        </p:txBody>
      </p:sp>
      <p:sp>
        <p:nvSpPr>
          <p:cNvPr id="35" name="Rectangle 35"/>
          <p:cNvSpPr/>
          <p:nvPr/>
        </p:nvSpPr>
        <p:spPr>
          <a:xfrm>
            <a:off x="476250" y="6381750"/>
            <a:ext cx="11239500" cy="9525"/>
          </a:xfrm>
          <a:prstGeom prst="rect">
            <a:avLst/>
          </a:prstGeom>
          <a:solidFill>
            <a:srgbClr val="2A2520"/>
          </a:solidFill>
          <a:ln>
            <a:noFill/>
          </a:ln>
        </p:spPr>
      </p:sp>
      <p:sp>
        <p:nvSpPr>
          <p:cNvPr id="36" name="TextBox 36"/>
          <p:cNvSpPr txBox="1"/>
          <p:nvPr/>
        </p:nvSpPr>
        <p:spPr>
          <a:xfrm>
            <a:off x="465772" y="6530816"/>
            <a:ext cx="123189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NEWS Café · 美学周鉴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31750" y="6530816"/>
            <a:ext cx="3944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E9690"/>
                </a:solidFill>
                <a:latin typeface="Arial"/>
                <a:ea typeface="Microsoft YaHei"/>
                <a:cs typeface="Arial"/>
              </a:rPr>
              <a:t>09 / 16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