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png" ContentType="image/png"/>
  <Default Extension="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2192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/Relationships>
</file>

<file path=ppt/notesSlides/_rels/notesSlide1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.xml"/>
</Relationships>
</file>

<file path=ppt/notesSlides/_rels/notesSlide10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0.xml"/>
</Relationships>
</file>

<file path=ppt/notesSlides/_rels/notesSlide2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.xml"/>
</Relationships>
</file>

<file path=ppt/notesSlides/_rels/notesSlide3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3.xml"/>
</Relationships>
</file>

<file path=ppt/notesSlides/_rels/notesSlide4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4.xml"/>
</Relationships>
</file>

<file path=ppt/notesSlides/_rels/notesSlide5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5.xml"/>
</Relationships>
</file>

<file path=ppt/notesSlides/_rels/notesSlide6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6.xml"/>
</Relationships>
</file>

<file path=ppt/notesSlides/_rels/notesSlide7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7.xml"/>
</Relationships>
</file>

<file path=ppt/notesSlides/_rels/notesSlide8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8.xml"/>
</Relationships>
</file>

<file path=ppt/notesSlides/_rels/notesSlide9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9.xml"/>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Good morning / afternoon. Thank you for making time for this presentation.</a:t>
            </a:r>
          </a:p>
          <a:p>
            <a:endParaRPr lang="zh-CN" dirty="0"/>
          </a:p>
          <a:p>
            <a:r>
              <a:rPr lang="zh-CN" dirty="0"/>
              <a:t>Today, I'm presenting a strategic framework for the Kimsoong Customer Loyalty Programme — a programme designed to transform our customer relationships across European operations.</a:t>
            </a:r>
          </a:p>
          <a:p>
            <a:endParaRPr lang="zh-CN" dirty="0"/>
          </a:p>
          <a:p>
            <a:r>
              <a:rPr lang="zh-CN" dirty="0"/>
              <a:t>[Pause]</a:t>
            </a:r>
          </a:p>
          <a:p>
            <a:endParaRPr lang="zh-CN" dirty="0"/>
          </a:p>
          <a:p>
            <a:r>
              <a:rPr lang="zh-CN" dirty="0"/>
              <a:t>The challenge is clear, and the opportunity is significant. Let's walk through it together.</a:t>
            </a:r>
          </a:p>
          <a:p>
            <a:endParaRPr lang="zh-CN" dirty="0"/>
          </a:p>
          <a:p>
            <a:r>
              <a:rPr lang="zh-CN" dirty="0"/>
              <a:t>Key points: ① Strategic loyalty programme proposal ② Targeting European HQ senior management ③ Data-driven, phased approach</a:t>
            </a:r>
          </a:p>
          <a:p>
            <a:r>
              <a:rPr lang="zh-CN" dirty="0"/>
              <a:t>Duration: 1 minute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[Transition] Let me close with the strategic imperative.</a:t>
            </a:r>
          </a:p>
          <a:p>
            <a:endParaRPr lang="zh-CN" dirty="0"/>
          </a:p>
          <a:p>
            <a:r>
              <a:rPr lang="zh-CN" dirty="0"/>
              <a:t>Customer retention is the highest-ROI growth lever for Kimsoong Europe. [Pause]</a:t>
            </a:r>
          </a:p>
          <a:p>
            <a:endParaRPr lang="zh-CN" dirty="0"/>
          </a:p>
          <a:p>
            <a:r>
              <a:rPr lang="zh-CN" dirty="0"/>
              <a:t>Three things must happen: Fix after-sales service first — it's the number one reason customers leave. Build data capability — our 40% questionnaire return rate is a strategic blind spot. And phase financial incentives after the service foundation is in place.</a:t>
            </a:r>
          </a:p>
          <a:p>
            <a:endParaRPr lang="zh-CN" dirty="0"/>
          </a:p>
          <a:p>
            <a:r>
              <a:rPr lang="zh-CN" dirty="0"/>
              <a:t>[Pause] Transforming 15% repeat buyers into 30% or more is achievable within 12 months. The framework is ready. The data supports it. The cost model is shared.</a:t>
            </a:r>
          </a:p>
          <a:p>
            <a:endParaRPr lang="zh-CN" dirty="0"/>
          </a:p>
          <a:p>
            <a:r>
              <a:rPr lang="zh-CN" dirty="0"/>
              <a:t>[Scan Room] We are asking for approval to launch Phase 1 quick wins in Q1. The investment is minimal, the data returns are immediate, and it sets the foundation for everything that follows.</a:t>
            </a:r>
          </a:p>
          <a:p>
            <a:endParaRPr lang="zh-CN" dirty="0"/>
          </a:p>
          <a:p>
            <a:r>
              <a:rPr lang="zh-CN" dirty="0"/>
              <a:t>Thank you.</a:t>
            </a:r>
          </a:p>
          <a:p>
            <a:endParaRPr lang="zh-CN" dirty="0"/>
          </a:p>
          <a:p>
            <a:r>
              <a:rPr lang="zh-CN" dirty="0"/>
              <a:t>Key points: ① Customer retention = highest-ROI growth lever ② Three imperatives: service → data → incentives ③ Requesting Q1 launch approval</a:t>
            </a:r>
          </a:p>
          <a:p>
            <a:r>
              <a:rPr lang="zh-CN" dirty="0"/>
              <a:t>Duration: 2 minutes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[Transition] Let me begin with why this matters — the numbers speak for themselves.</a:t>
            </a:r>
          </a:p>
          <a:p>
            <a:endParaRPr lang="zh-CN" dirty="0"/>
          </a:p>
          <a:p>
            <a:r>
              <a:rPr lang="zh-CN" dirty="0"/>
              <a:t>Only 15% of our customers come back for a second purchase. [Pause] That's against an industry benchmark of roughly 40%. [Data] We're losing 85 out of every 100 customers after their first transaction.</a:t>
            </a:r>
          </a:p>
          <a:p>
            <a:endParaRPr lang="zh-CN" dirty="0"/>
          </a:p>
          <a:p>
            <a:r>
              <a:rPr lang="zh-CN" dirty="0"/>
              <a:t>78% rate our after-sales care as Fair or Poor. And 52% — more than half — leave us for a competitor's model. [Benchmark] The cost of acquiring a new customer is 5 to 7 times the cost of retaining an existing one. With only 15% repeat purchases, we're leaving significant lifetime value on the table.</a:t>
            </a:r>
          </a:p>
          <a:p>
            <a:endParaRPr lang="zh-CN" dirty="0"/>
          </a:p>
          <a:p>
            <a:r>
              <a:rPr lang="zh-CN" dirty="0"/>
              <a:t>[Scan Room] Every lost customer represents 3 to 4 potential vehicle purchases over the next decade.</a:t>
            </a:r>
          </a:p>
          <a:p>
            <a:endParaRPr lang="zh-CN" dirty="0"/>
          </a:p>
          <a:p>
            <a:r>
              <a:rPr lang="zh-CN" dirty="0"/>
              <a:t>Key points: ① 15% repeat rate vs 40% industry benchmark ② 78% after-sales dissatisfaction ③ 52% lost to competitors — addressable churn</a:t>
            </a:r>
          </a:p>
          <a:p>
            <a:r>
              <a:rPr lang="zh-CN" dirty="0"/>
              <a:t>Duration: 2 minutes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[Transition] But here's the encouraging part — our brand foundation is strong.</a:t>
            </a:r>
          </a:p>
          <a:p>
            <a:endParaRPr lang="zh-CN" dirty="0"/>
          </a:p>
          <a:p>
            <a:r>
              <a:rPr lang="zh-CN" dirty="0"/>
              <a:t>Kimsoong has built genuine brand equity. Our reputation for reliability at competitive prices, our standard "extras" package, and our eco-conscious image are real differentiators. We've grown market share at the lower end for ten consecutive years.</a:t>
            </a:r>
          </a:p>
          <a:p>
            <a:endParaRPr lang="zh-CN" dirty="0"/>
          </a:p>
          <a:p>
            <a:r>
              <a:rPr lang="zh-CN" dirty="0"/>
              <a:t>[Data] We have franchises across most European countries, covering sales, service, tyres, and used cars. And our R&amp;D pipeline includes the eco-car with alternative power source — perfectly aligned with the environmental consciousness of our customer base.</a:t>
            </a:r>
          </a:p>
          <a:p>
            <a:endParaRPr lang="zh-CN" dirty="0"/>
          </a:p>
          <a:p>
            <a:r>
              <a:rPr lang="zh-CN" dirty="0"/>
              <a:t>[Pause] The gap is not in product appeal. It's in post-purchase experience. Brand equity is high — we need to match it with service excellence.</a:t>
            </a:r>
          </a:p>
          <a:p>
            <a:endParaRPr lang="zh-CN" dirty="0"/>
          </a:p>
          <a:p>
            <a:r>
              <a:rPr lang="zh-CN" dirty="0"/>
              <a:t>Key points: ① Strong brand assets (reliability, value, eco-image) ② Pan-European franchise network ③ Gap is service, not product</a:t>
            </a:r>
          </a:p>
          <a:p>
            <a:r>
              <a:rPr lang="zh-CN" dirty="0"/>
              <a:t>Duration: 2 minutes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[Transition] Who exactly are our customers? The data reveals a high-potential demographic.</a:t>
            </a:r>
          </a:p>
          <a:p>
            <a:endParaRPr lang="zh-CN" dirty="0"/>
          </a:p>
          <a:p>
            <a:r>
              <a:rPr lang="zh-CN" dirty="0"/>
              <a:t>[Data] 75% of Kimsoong buyers are under 40 — 48% are under 30. These are young professionals with potentially 3 to 4 vehicle purchase cycles ahead of them. The gender split is near-even at 52% male, 48% female.</a:t>
            </a:r>
          </a:p>
          <a:p>
            <a:endParaRPr lang="zh-CN" dirty="0"/>
          </a:p>
          <a:p>
            <a:r>
              <a:rPr lang="zh-CN" dirty="0"/>
              <a:t>82% sit in the middle income bracket — price-sensitive but financially stable. 90% are working professionals — employed or self-employed. [Benchmark] This is exactly the demographic that responds to value-driven loyalty incentives.</a:t>
            </a:r>
          </a:p>
          <a:p>
            <a:endParaRPr lang="zh-CN" dirty="0"/>
          </a:p>
          <a:p>
            <a:r>
              <a:rPr lang="zh-CN" dirty="0"/>
              <a:t>And here's a strategic alignment point: Environment ranks fourth in customer interests. [Pause] Our eco-brand positioning is not just marketing — it resonates with who our customers actually are.</a:t>
            </a:r>
          </a:p>
          <a:p>
            <a:endParaRPr lang="zh-CN" dirty="0"/>
          </a:p>
          <a:p>
            <a:r>
              <a:rPr lang="zh-CN" dirty="0"/>
              <a:t>Key points: ① 75% under 40 — long customer lifetime potential ② 82% middle income — ideal for value-driven incentives ③ Environment interest aligns with eco-brand strategy</a:t>
            </a:r>
          </a:p>
          <a:p>
            <a:r>
              <a:rPr lang="zh-CN" dirty="0"/>
              <a:t>Duration: 2 minutes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[Transition] Now, let's map what customers want against what they're actually getting.</a:t>
            </a:r>
          </a:p>
          <a:p>
            <a:endParaRPr lang="zh-CN" dirty="0"/>
          </a:p>
          <a:p>
            <a:r>
              <a:rPr lang="zh-CN" dirty="0"/>
              <a:t>This matrix plots customer priority ranking against satisfaction level. [Data] Economy and price — our top two customer priorities — show strong satisfaction. Reliability, ranked third, also performs well. Kimsoong's value proposition is working where it matters most.</a:t>
            </a:r>
          </a:p>
          <a:p>
            <a:endParaRPr lang="zh-CN" dirty="0"/>
          </a:p>
          <a:p>
            <a:r>
              <a:rPr lang="zh-CN" dirty="0"/>
              <a:t>[Pause] But look at after-sales service. It ranks fourth in customer priorities — meaning customers genuinely care about it. Yet only 33% rate it as Good or above. 61% rate it merely Fair, and 6% rate it Poor. [Benchmark] That's a 67% dissatisfaction rate on a high-priority service element.</a:t>
            </a:r>
          </a:p>
          <a:p>
            <a:endParaRPr lang="zh-CN" dirty="0"/>
          </a:p>
          <a:p>
            <a:r>
              <a:rPr lang="zh-CN" dirty="0"/>
              <a:t>One data quality note: our questionnaire return rate is only 40%. [Scan Room] The real picture could be even worse than what we're seeing.</a:t>
            </a:r>
          </a:p>
          <a:p>
            <a:endParaRPr lang="zh-CN" dirty="0"/>
          </a:p>
          <a:p>
            <a:r>
              <a:rPr lang="zh-CN" dirty="0"/>
              <a:t>Key points: ① After-sales: high priority, critically low satisfaction ② 67% dissatisfied (Fair + Poor combined) ③ 40% questionnaire return rate — data quality gap</a:t>
            </a:r>
          </a:p>
          <a:p>
            <a:r>
              <a:rPr lang="zh-CN" dirty="0"/>
              <a:t>Duration: 2 minutes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[Transition] Let's decompose why customers don't come back.</a:t>
            </a:r>
          </a:p>
          <a:p>
            <a:endParaRPr lang="zh-CN" dirty="0"/>
          </a:p>
          <a:p>
            <a:r>
              <a:rPr lang="zh-CN" dirty="0"/>
              <a:t>[Data] 52% bought a competitor's model — that's our largest single driver. 26% were disappointed with our service. Together, that's 78% of all customer loss. [Pause] And both of these are within our control.</a:t>
            </a:r>
          </a:p>
          <a:p>
            <a:endParaRPr lang="zh-CN" dirty="0"/>
          </a:p>
          <a:p>
            <a:r>
              <a:rPr lang="zh-CN" dirty="0"/>
              <a:t>The remaining 22% — relocated, no longer driving, or unknown — are largely uncontrollable. But 78% is addressable. [Benchmark] That means for every 100 customers we lose, we have the potential to retain 78 of them through better service and competitive positioning.</a:t>
            </a:r>
          </a:p>
          <a:p>
            <a:endParaRPr lang="zh-CN" dirty="0"/>
          </a:p>
          <a:p>
            <a:r>
              <a:rPr lang="zh-CN" dirty="0"/>
              <a:t>[Pause] The loyalty programme must target both levers: enhance the competitive value proposition to prevent switching, and fundamentally improve the after-sales experience to eliminate service-driven churn.</a:t>
            </a:r>
          </a:p>
          <a:p>
            <a:endParaRPr lang="zh-CN" dirty="0"/>
          </a:p>
          <a:p>
            <a:r>
              <a:rPr lang="zh-CN" dirty="0"/>
              <a:t>Key points: ① 78% of churn is addressable ② Two levers: competitive positioning + service excellence ③ Only 13% of losses are truly uncontrollable</a:t>
            </a:r>
          </a:p>
          <a:p>
            <a:r>
              <a:rPr lang="zh-CN" dirty="0"/>
              <a:t>Duration: 2 minutes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[Transition] Based on this diagnosis, we propose a four-pillar strategic framework.</a:t>
            </a:r>
          </a:p>
          <a:p>
            <a:endParaRPr lang="zh-CN" dirty="0"/>
          </a:p>
          <a:p>
            <a:r>
              <a:rPr lang="zh-CN" dirty="0"/>
              <a:t>At the centre is the Customer Loyalty Programme itself. It radiates into four interconnected objectives. [Pause]</a:t>
            </a:r>
          </a:p>
          <a:p>
            <a:endParaRPr lang="zh-CN" dirty="0"/>
          </a:p>
          <a:p>
            <a:r>
              <a:rPr lang="zh-CN" dirty="0"/>
              <a:t>First: Build long-term relationships to increase profits — moving from transactional to relational. Second: Increase customer loyalty — our target is to move repeat buyer rate from 15% to 30% or above. Third: Accurate buyer profiling — data-driven decisions require better data. Fourth: Staff engagement — because service excellence requires frontline buy-in.</a:t>
            </a:r>
          </a:p>
          <a:p>
            <a:endParaRPr lang="zh-CN" dirty="0"/>
          </a:p>
          <a:p>
            <a:r>
              <a:rPr lang="zh-CN" dirty="0"/>
              <a:t>The cost model is pragmatic: 50/50 shared between head office and European franchises. This minimises per-unit investment risk while ensuring aligned incentives.</a:t>
            </a:r>
          </a:p>
          <a:p>
            <a:endParaRPr lang="zh-CN" dirty="0"/>
          </a:p>
          <a:p>
            <a:r>
              <a:rPr lang="zh-CN" dirty="0"/>
              <a:t>[Scan Room]</a:t>
            </a:r>
          </a:p>
          <a:p>
            <a:endParaRPr lang="zh-CN" dirty="0"/>
          </a:p>
          <a:p>
            <a:r>
              <a:rPr lang="zh-CN" dirty="0"/>
              <a:t>Key points: ① Four pillars: Relationships, Loyalty, Profiling, Engagement ② Target: 15% → 30%+ repeat rate ③ 50/50 cost-sharing model</a:t>
            </a:r>
          </a:p>
          <a:p>
            <a:r>
              <a:rPr lang="zh-CN" dirty="0"/>
              <a:t>Duration: 2 minutes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[Transition] Let me walk you through the five specific initiatives we're recommending, in priority order.</a:t>
            </a:r>
          </a:p>
          <a:p>
            <a:endParaRPr lang="zh-CN" dirty="0"/>
          </a:p>
          <a:p>
            <a:r>
              <a:rPr lang="zh-CN" dirty="0"/>
              <a:t>Number one — and this is our flagship recommendation — 3-Year Free After-Sales Service. [Pause] This directly addresses the number one pain point. Impact is high, cost is medium-to-high, but it targets the 26% service churn directly.</a:t>
            </a:r>
          </a:p>
          <a:p>
            <a:endParaRPr lang="zh-CN" dirty="0"/>
          </a:p>
          <a:p>
            <a:r>
              <a:rPr lang="zh-CN" dirty="0"/>
              <a:t>Number two: 20% Loyalty Discount for existing customers buying new models. A powerful financial incentive to counter the competitor pull.</a:t>
            </a:r>
          </a:p>
          <a:p>
            <a:endParaRPr lang="zh-CN" dirty="0"/>
          </a:p>
          <a:p>
            <a:r>
              <a:rPr lang="zh-CN" dirty="0"/>
              <a:t>Number three: Enhanced Trade-in Programme. Generous trade-in offers lock customers into our ecosystem.</a:t>
            </a:r>
          </a:p>
          <a:p>
            <a:endParaRPr lang="zh-CN" dirty="0"/>
          </a:p>
          <a:p>
            <a:r>
              <a:rPr lang="zh-CN" dirty="0"/>
              <a:t>Number four: Customer Magazine. Low cost, builds emotional connection and brand community.</a:t>
            </a:r>
          </a:p>
          <a:p>
            <a:endParaRPr lang="zh-CN" dirty="0"/>
          </a:p>
          <a:p>
            <a:r>
              <a:rPr lang="zh-CN" dirty="0"/>
              <a:t>[Pause] And number five — this one has the highest ROI of all — the Questionnaire Incentive. A premium branded pen for completing lifestyle questionnaires. Very low cost, but it could move our response rate from 40% to 70%. [Data] Better data means better decisions.</a:t>
            </a:r>
          </a:p>
          <a:p>
            <a:endParaRPr lang="zh-CN" dirty="0"/>
          </a:p>
          <a:p>
            <a:r>
              <a:rPr lang="zh-CN" dirty="0"/>
              <a:t>[Scan Room] The strategic sequence matters: lead with service, follow with incentives.</a:t>
            </a:r>
          </a:p>
          <a:p>
            <a:endParaRPr lang="zh-CN" dirty="0"/>
          </a:p>
          <a:p>
            <a:r>
              <a:rPr lang="zh-CN" dirty="0"/>
              <a:t>Key points: ① Flagship: 3-Year Free After-Sales Service ② Highest ROI: Branded pen questionnaire incentive ③ Sequence: service first, then financial incentives</a:t>
            </a:r>
          </a:p>
          <a:p>
            <a:r>
              <a:rPr lang="zh-CN" dirty="0"/>
              <a:t>Duration: 3 minutes</a:t>
            </a:r>
          </a:p>
          <a:p>
            <a:r>
              <a:rPr lang="zh-CN" dirty="0"/>
              <a:t>Flex: [If time is tight, focus on initiatives 1 and 5, skip detail on 3 and 4]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[Transition] Now, how do we execute this? We propose a phased 12-month rollout.</a:t>
            </a:r>
          </a:p>
          <a:p>
            <a:endParaRPr lang="zh-CN" dirty="0"/>
          </a:p>
          <a:p>
            <a:r>
              <a:rPr lang="zh-CN" dirty="0"/>
              <a:t>Phase 1, Q1: Quick Wins. Launch the customer magazine and deploy the questionnaire incentive. Both are low-cost, immediately actionable, and start building our data foundation.</a:t>
            </a:r>
          </a:p>
          <a:p>
            <a:endParaRPr lang="zh-CN" dirty="0"/>
          </a:p>
          <a:p>
            <a:r>
              <a:rPr lang="zh-CN" dirty="0"/>
              <a:t>Phase 2, Q2: Service Uplift. Roll out the 3-Year Free After-Sales Service across all franchise locations. This is the core transformation — it requires staff training and operational alignment.</a:t>
            </a:r>
          </a:p>
          <a:p>
            <a:endParaRPr lang="zh-CN" dirty="0"/>
          </a:p>
          <a:p>
            <a:r>
              <a:rPr lang="zh-CN" dirty="0"/>
              <a:t>Phase 3, Q3: Financial Incentives. Activate the 20% loyalty discount and the enhanced trade-in programme. By this point, the service foundation is in place.</a:t>
            </a:r>
          </a:p>
          <a:p>
            <a:endParaRPr lang="zh-CN" dirty="0"/>
          </a:p>
          <a:p>
            <a:r>
              <a:rPr lang="zh-CN" dirty="0"/>
              <a:t>Phase 4, Q4: Evaluate and Optimize. Measure KPIs, refine the programme, and prepare for Year 2.</a:t>
            </a:r>
          </a:p>
          <a:p>
            <a:endParaRPr lang="zh-CN" dirty="0"/>
          </a:p>
          <a:p>
            <a:r>
              <a:rPr lang="zh-CN" dirty="0"/>
              <a:t>[Data] Our 12-month targets: repeat buyer rate from 15% to 30%, satisfaction from 33% to 60% Good or above, questionnaire return from 40% to 70%. [Pause] All achievable with disciplined execution.</a:t>
            </a:r>
          </a:p>
          <a:p>
            <a:endParaRPr lang="zh-CN" dirty="0"/>
          </a:p>
          <a:p>
            <a:r>
              <a:rPr lang="zh-CN" dirty="0"/>
              <a:t>Key points: ① Quick wins in Q1 build data foundation ② Core service fix in Q2 ③ Three KPI targets: 30% repeat, 60% satisfaction, 70% questionnaire return</a:t>
            </a:r>
          </a:p>
          <a:p>
            <a:r>
              <a:rPr lang="zh-CN" dirty="0"/>
              <a:t>Duration: 2 minutes</a:t>
            </a: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1_img1.png"/>
  <Relationship Id="rId3" Type="http://schemas.openxmlformats.org/officeDocument/2006/relationships/notesSlide" Target="../notesSlides/notesSlide1.xml"/>
</Relationships>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10_img1.png"/>
  <Relationship Id="rId3" Type="http://schemas.openxmlformats.org/officeDocument/2006/relationships/notesSlide" Target="../notesSlides/notesSlide10.xml"/>
</Relationships>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.xml"/>
</Relationships>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3_img1.png"/>
  <Relationship Id="rId3" Type="http://schemas.openxmlformats.org/officeDocument/2006/relationships/notesSlide" Target="../notesSlides/notesSlide3.xml"/>
</Relationships>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.xml"/>
</Relationships>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.xml"/>
</Relationships>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6.xml"/>
</Relationships>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7.xml"/>
</Relationships>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8.xml"/>
</Relationships>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A3A5C">
                  <a:alpha val="85000"/>
                </a:srgbClr>
              </a:gs>
              <a:gs pos="100000">
                <a:srgbClr val="0D1F33">
                  <a:alpha val="92000"/>
                </a:srgbClr>
              </a:gs>
            </a:gsLst>
            <a:lin ang="2700000" scaled="1"/>
          </a:gradFill>
          <a:ln>
            <a:noFill/>
          </a:ln>
        </p:spPr>
      </p:sp>
      <p:sp>
        <p:nvSpPr>
          <p:cNvPr id="4" name="Rectangle 4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gradFill>
            <a:gsLst>
              <a:gs pos="0">
                <a:srgbClr val="E8A838"/>
              </a:gs>
              <a:gs pos="100000">
                <a:srgbClr val="2D8A4E"/>
              </a:gs>
            </a:gsLst>
            <a:lin ang="0" scaled="1"/>
          </a:gradFill>
          <a:ln>
            <a:noFill/>
          </a:ln>
        </p:spPr>
      </p:sp>
      <p:sp>
        <p:nvSpPr>
          <p:cNvPr id="5" name="Rectangle 5"/>
          <p:cNvSpPr/>
          <p:nvPr/>
        </p:nvSpPr>
        <p:spPr>
          <a:xfrm>
            <a:off x="762000" y="1714500"/>
            <a:ext cx="38100" cy="2667000"/>
          </a:xfrm>
          <a:prstGeom prst="rect">
            <a:avLst/>
          </a:prstGeom>
          <a:solidFill>
            <a:srgbClr val="E8A838">
              <a:alpha val="80000"/>
            </a:srgbClr>
          </a:solidFill>
          <a:ln>
            <a:noFill/>
          </a:ln>
        </p:spPr>
      </p:sp>
      <p:sp>
        <p:nvSpPr>
          <p:cNvPr id="6" name="TextBox 6"/>
          <p:cNvSpPr txBox="1"/>
          <p:nvPr/>
        </p:nvSpPr>
        <p:spPr>
          <a:xfrm>
            <a:off x="996315" y="2134552"/>
            <a:ext cx="5847838" cy="8229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405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Kimsoong Customer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6315" y="2744152"/>
            <a:ext cx="5847838" cy="8229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405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Loyalty Programme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4890" y="3710940"/>
            <a:ext cx="7104317" cy="3657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800" dirty="0">
                <a:solidFill>
                  <a:srgbClr val="FFFFFF">
                    <a:alpha val="85000"/>
                  </a:srgbClr>
                </a:solidFill>
                <a:latin typeface="Arial"/>
                <a:ea typeface="Microsoft YaHei"/>
                <a:cs typeface="Arial"/>
              </a:rPr>
              <a:t>Strategic Framework for Customer Retention &amp; Growth</a:t>
            </a:r>
          </a:p>
        </p:txBody>
      </p:sp>
      <p:sp>
        <p:nvSpPr>
          <p:cNvPr id="9" name="Rectangle 9"/>
          <p:cNvSpPr/>
          <p:nvPr/>
        </p:nvSpPr>
        <p:spPr>
          <a:xfrm>
            <a:off x="1047750" y="4095750"/>
            <a:ext cx="4953000" cy="28575"/>
          </a:xfrm>
          <a:prstGeom prst="rect">
            <a:avLst/>
          </a:prstGeom>
          <a:gradFill>
            <a:gsLst>
              <a:gs pos="0">
                <a:srgbClr val="E8A838"/>
              </a:gs>
              <a:gs pos="100000">
                <a:srgbClr val="2D8A4E"/>
              </a:gs>
            </a:gsLst>
            <a:lin ang="0" scaled="1"/>
          </a:gradFill>
          <a:ln>
            <a:noFill/>
          </a:ln>
        </p:spPr>
      </p:sp>
      <p:sp>
        <p:nvSpPr>
          <p:cNvPr id="10" name="Rectangle 10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D1F33">
              <a:alpha val="50000"/>
            </a:srgbClr>
          </a:solidFill>
          <a:ln>
            <a:noFill/>
          </a:ln>
        </p:spPr>
      </p:sp>
      <p:sp>
        <p:nvSpPr>
          <p:cNvPr id="11" name="TextBox 11"/>
          <p:cNvSpPr txBox="1"/>
          <p:nvPr/>
        </p:nvSpPr>
        <p:spPr>
          <a:xfrm>
            <a:off x="1034415" y="6363652"/>
            <a:ext cx="3983164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FFFFFF">
                    <a:alpha val="70000"/>
                  </a:srgbClr>
                </a:solidFill>
                <a:latin typeface="Arial"/>
                <a:ea typeface="Microsoft YaHei"/>
                <a:cs typeface="Arial"/>
              </a:rPr>
              <a:t>European Headquarters</a:t>
            </a:r>
            <a:r>
              <a:rPr lang="zh-CN" sz="1050" dirty="0">
                <a:solidFill>
                  <a:srgbClr val="FFFFFF">
                    <a:alpha val="70000"/>
                  </a:srgbClr>
                </a:solidFill>
                <a:latin typeface="Arial"/>
                <a:ea typeface="Microsoft YaHei"/>
                <a:cs typeface="Arial"/>
              </a:rPr>
              <a:t>|</a:t>
            </a:r>
            <a:r>
              <a:rPr lang="zh-CN" sz="1050" dirty="0">
                <a:solidFill>
                  <a:srgbClr val="FFFFFF">
                    <a:alpha val="70000"/>
                  </a:srgbClr>
                </a:solidFill>
                <a:latin typeface="Arial"/>
                <a:ea typeface="Microsoft YaHei"/>
                <a:cs typeface="Arial"/>
              </a:rPr>
              <a:t>Strategic Proposal</a:t>
            </a:r>
            <a:r>
              <a:rPr lang="zh-CN" sz="1050" dirty="0">
                <a:solidFill>
                  <a:srgbClr val="FFFFFF">
                    <a:alpha val="70000"/>
                  </a:srgbClr>
                </a:solidFill>
                <a:latin typeface="Arial"/>
                <a:ea typeface="Microsoft YaHei"/>
                <a:cs typeface="Arial"/>
              </a:rPr>
              <a:t>|</a:t>
            </a:r>
            <a:r>
              <a:rPr lang="zh-CN" sz="1050" dirty="0">
                <a:solidFill>
                  <a:srgbClr val="FFFFFF">
                    <a:alpha val="70000"/>
                  </a:srgbClr>
                </a:solidFill>
                <a:latin typeface="Arial"/>
                <a:ea typeface="Microsoft YaHei"/>
                <a:cs typeface="Arial"/>
              </a:rPr>
              <a:t>April 2026</a:t>
            </a:r>
          </a:p>
        </p:txBody>
      </p:sp>
      <p:sp>
        <p:nvSpPr>
          <p:cNvPr id="12" name="Freeform 12"/>
          <p:cNvSpPr/>
          <p:nvPr/>
        </p:nvSpPr>
        <p:spPr>
          <a:xfrm>
            <a:off x="10887075" y="6357937"/>
            <a:ext cx="285750" cy="214307"/>
          </a:xfrm>
          <a:custGeom>
            <a:avLst/>
            <a:gdLst/>
            <a:ahLst/>
            <a:cxnLst/>
            <a:rect l="l" t="t" r="r" b="b"/>
            <a:pathLst>
              <a:path w="285750" h="214307">
                <a:moveTo>
                  <a:pt x="171450" y="0"/>
                </a:moveTo>
                <a:cubicBezTo>
                  <a:pt x="175148" y="0"/>
                  <a:pt x="178703" y="1434"/>
                  <a:pt x="181366" y="4001"/>
                </a:cubicBezTo>
                <a:lnTo>
                  <a:pt x="182609" y="5358"/>
                </a:lnTo>
                <a:lnTo>
                  <a:pt x="235458" y="71438"/>
                </a:lnTo>
                <a:lnTo>
                  <a:pt x="242888" y="71438"/>
                </a:lnTo>
                <a:cubicBezTo>
                  <a:pt x="265584" y="71436"/>
                  <a:pt x="284347" y="89128"/>
                  <a:pt x="285679" y="111785"/>
                </a:cubicBezTo>
                <a:lnTo>
                  <a:pt x="285750" y="114300"/>
                </a:lnTo>
                <a:lnTo>
                  <a:pt x="285750" y="171450"/>
                </a:lnTo>
                <a:cubicBezTo>
                  <a:pt x="285750" y="179341"/>
                  <a:pt x="279353" y="185738"/>
                  <a:pt x="271462" y="185738"/>
                </a:cubicBezTo>
                <a:lnTo>
                  <a:pt x="254732" y="185738"/>
                </a:lnTo>
                <a:cubicBezTo>
                  <a:pt x="248671" y="202861"/>
                  <a:pt x="232477" y="214307"/>
                  <a:pt x="214312" y="214307"/>
                </a:cubicBezTo>
                <a:cubicBezTo>
                  <a:pt x="196148" y="214307"/>
                  <a:pt x="179954" y="202861"/>
                  <a:pt x="173893" y="185738"/>
                </a:cubicBezTo>
                <a:lnTo>
                  <a:pt x="111857" y="185738"/>
                </a:lnTo>
                <a:cubicBezTo>
                  <a:pt x="105796" y="202861"/>
                  <a:pt x="89602" y="214307"/>
                  <a:pt x="71438" y="214307"/>
                </a:cubicBezTo>
                <a:cubicBezTo>
                  <a:pt x="53273" y="214307"/>
                  <a:pt x="37079" y="202861"/>
                  <a:pt x="31018" y="185738"/>
                </a:cubicBezTo>
                <a:lnTo>
                  <a:pt x="14288" y="185738"/>
                </a:lnTo>
                <a:cubicBezTo>
                  <a:pt x="6397" y="185738"/>
                  <a:pt x="0" y="179341"/>
                  <a:pt x="0" y="171450"/>
                </a:cubicBezTo>
                <a:lnTo>
                  <a:pt x="0" y="85725"/>
                </a:lnTo>
                <a:lnTo>
                  <a:pt x="100" y="84053"/>
                </a:lnTo>
                <a:lnTo>
                  <a:pt x="214" y="83253"/>
                </a:lnTo>
                <a:lnTo>
                  <a:pt x="457" y="82139"/>
                </a:lnTo>
                <a:lnTo>
                  <a:pt x="629" y="81625"/>
                </a:lnTo>
                <a:lnTo>
                  <a:pt x="829" y="80910"/>
                </a:lnTo>
                <a:lnTo>
                  <a:pt x="29604" y="8987"/>
                </a:lnTo>
                <a:cubicBezTo>
                  <a:pt x="31771" y="3563"/>
                  <a:pt x="37021" y="4"/>
                  <a:pt x="42862" y="0"/>
                </a:cubicBezTo>
                <a:close/>
                <a:moveTo>
                  <a:pt x="71438" y="157163"/>
                </a:moveTo>
                <a:cubicBezTo>
                  <a:pt x="63547" y="157163"/>
                  <a:pt x="57150" y="163559"/>
                  <a:pt x="57150" y="171450"/>
                </a:cubicBezTo>
                <a:cubicBezTo>
                  <a:pt x="57150" y="179341"/>
                  <a:pt x="63547" y="185738"/>
                  <a:pt x="71438" y="185738"/>
                </a:cubicBezTo>
                <a:cubicBezTo>
                  <a:pt x="79328" y="185738"/>
                  <a:pt x="85725" y="179341"/>
                  <a:pt x="85725" y="171450"/>
                </a:cubicBezTo>
                <a:cubicBezTo>
                  <a:pt x="85725" y="163559"/>
                  <a:pt x="79328" y="157163"/>
                  <a:pt x="71438" y="157163"/>
                </a:cubicBezTo>
                <a:moveTo>
                  <a:pt x="214312" y="157163"/>
                </a:moveTo>
                <a:cubicBezTo>
                  <a:pt x="206422" y="157163"/>
                  <a:pt x="200025" y="163559"/>
                  <a:pt x="200025" y="171450"/>
                </a:cubicBezTo>
                <a:cubicBezTo>
                  <a:pt x="200025" y="179341"/>
                  <a:pt x="206422" y="185738"/>
                  <a:pt x="214312" y="185738"/>
                </a:cubicBezTo>
                <a:cubicBezTo>
                  <a:pt x="222203" y="185738"/>
                  <a:pt x="228600" y="179341"/>
                  <a:pt x="228600" y="171450"/>
                </a:cubicBezTo>
                <a:cubicBezTo>
                  <a:pt x="228600" y="163559"/>
                  <a:pt x="222203" y="157163"/>
                  <a:pt x="214312" y="157163"/>
                </a:cubicBezTo>
                <a:moveTo>
                  <a:pt x="128588" y="28575"/>
                </a:moveTo>
                <a:lnTo>
                  <a:pt x="52521" y="28575"/>
                </a:lnTo>
                <a:lnTo>
                  <a:pt x="35376" y="71438"/>
                </a:lnTo>
                <a:lnTo>
                  <a:pt x="128588" y="71438"/>
                </a:lnTo>
                <a:close/>
                <a:moveTo>
                  <a:pt x="164592" y="28575"/>
                </a:moveTo>
                <a:lnTo>
                  <a:pt x="157162" y="28575"/>
                </a:lnTo>
                <a:lnTo>
                  <a:pt x="157162" y="71438"/>
                </a:lnTo>
                <a:lnTo>
                  <a:pt x="198882" y="71438"/>
                </a:lnTo>
                <a:close/>
              </a:path>
            </a:pathLst>
          </a:custGeom>
          <a:solidFill>
            <a:srgbClr val="E8A838"/>
          </a:solidFill>
          <a:ln>
            <a:noFill/>
          </a:ln>
        </p:spPr>
      </p:sp>
      <p:sp>
        <p:nvSpPr>
          <p:cNvPr id="13" name="TextBox 13"/>
          <p:cNvSpPr txBox="1"/>
          <p:nvPr/>
        </p:nvSpPr>
        <p:spPr>
          <a:xfrm>
            <a:off x="10730389" y="6396038"/>
            <a:ext cx="709136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750" dirty="0">
                <a:solidFill>
                  <a:srgbClr val="FFFFFF">
                    <a:alpha val="40000"/>
                  </a:srgbClr>
                </a:solidFill>
                <a:latin typeface="Arial"/>
                <a:ea typeface="Microsoft YaHei"/>
                <a:cs typeface="Arial"/>
              </a:rPr>
              <a:t>CONFIDENTIAL</a:t>
            </a:r>
          </a:p>
        </p:txBody>
      </p:sp>
    </p:spTree>
  </p:cSld>
  <p:clrMapOvr>
    <a:masterClrMapping/>
  </p:clrMapOvr>
  <p:transition dur="4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A3A5C">
                  <a:alpha val="92000"/>
                </a:srgbClr>
              </a:gs>
              <a:gs pos="100000">
                <a:srgbClr val="0D1F33">
                  <a:alpha val="96000"/>
                </a:srgbClr>
              </a:gs>
            </a:gsLst>
            <a:lin ang="2700000" scaled="1"/>
          </a:gradFill>
          <a:ln>
            <a:noFill/>
          </a:ln>
        </p:spPr>
      </p:sp>
      <p:sp>
        <p:nvSpPr>
          <p:cNvPr id="4" name="Rectangle 4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gradFill>
            <a:gsLst>
              <a:gs pos="0">
                <a:srgbClr val="E8A838"/>
              </a:gs>
              <a:gs pos="100000">
                <a:srgbClr val="2D8A4E"/>
              </a:gs>
            </a:gsLst>
            <a:lin ang="0" scaled="1"/>
          </a:gradFill>
          <a:ln>
            <a:noFill/>
          </a:ln>
        </p:spPr>
      </p:sp>
      <p:sp>
        <p:nvSpPr>
          <p:cNvPr id="5" name="Ellipse 5"/>
          <p:cNvSpPr/>
          <p:nvPr/>
        </p:nvSpPr>
        <p:spPr>
          <a:xfrm>
            <a:off x="3429000" y="762000"/>
            <a:ext cx="5334000" cy="5334000"/>
          </a:xfrm>
          <a:prstGeom prst="ellipse">
            <a:avLst/>
          </a:prstGeom>
          <a:solidFill>
            <a:srgbClr val="FFFFFF">
              <a:alpha val="2000"/>
            </a:srgbClr>
          </a:solidFill>
          <a:ln>
            <a:noFill/>
          </a:ln>
        </p:spPr>
      </p:sp>
      <p:sp>
        <p:nvSpPr>
          <p:cNvPr id="6" name="Ellipse 6"/>
          <p:cNvSpPr/>
          <p:nvPr/>
        </p:nvSpPr>
        <p:spPr>
          <a:xfrm>
            <a:off x="4191000" y="1524000"/>
            <a:ext cx="3810000" cy="3810000"/>
          </a:xfrm>
          <a:prstGeom prst="ellipse">
            <a:avLst/>
          </a:prstGeom>
          <a:solidFill>
            <a:srgbClr val="FFFFFF">
              <a:alpha val="2000"/>
            </a:srgbClr>
          </a:solidFill>
          <a:ln>
            <a:noFill/>
          </a:ln>
        </p:spPr>
      </p:sp>
      <p:sp>
        <p:nvSpPr>
          <p:cNvPr id="7" name="TextBox 7"/>
          <p:cNvSpPr txBox="1"/>
          <p:nvPr/>
        </p:nvSpPr>
        <p:spPr>
          <a:xfrm>
            <a:off x="2179975" y="1327785"/>
            <a:ext cx="7832050" cy="548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27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Customer Retention Is the Highest-ROI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94027" y="1784985"/>
            <a:ext cx="7003947" cy="548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27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Growth Lever for Kimsoong Europe</a:t>
            </a:r>
          </a:p>
        </p:txBody>
      </p:sp>
      <p:sp>
        <p:nvSpPr>
          <p:cNvPr id="9" name="Rectangle 9"/>
          <p:cNvSpPr/>
          <p:nvPr/>
        </p:nvSpPr>
        <p:spPr>
          <a:xfrm>
            <a:off x="3619500" y="2266950"/>
            <a:ext cx="4953000" cy="28575"/>
          </a:xfrm>
          <a:prstGeom prst="rect">
            <a:avLst/>
          </a:prstGeom>
          <a:gradFill>
            <a:gsLst>
              <a:gs pos="0">
                <a:srgbClr val="E8A838"/>
              </a:gs>
              <a:gs pos="100000">
                <a:srgbClr val="2D8A4E"/>
              </a:gs>
            </a:gsLst>
            <a:lin ang="0" scaled="1"/>
          </a:gradFill>
          <a:ln>
            <a:noFill/>
          </a:ln>
        </p:spPr>
      </p:sp>
      <p:sp>
        <p:nvSpPr>
          <p:cNvPr id="10" name="TextBox 10"/>
          <p:cNvSpPr txBox="1"/>
          <p:nvPr/>
        </p:nvSpPr>
        <p:spPr>
          <a:xfrm>
            <a:off x="3097530" y="2552700"/>
            <a:ext cx="5996940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500" i="1" dirty="0">
                <a:solidFill>
                  <a:srgbClr val="FFFFFF">
                    <a:alpha val="85000"/>
                  </a:srgbClr>
                </a:solidFill>
                <a:latin typeface="Georgia"/>
                <a:ea typeface="SimSun"/>
                <a:cs typeface="Georgia"/>
              </a:rPr>
              <a:t>"Transforming 15% repeat buyers into 30%+ is achievable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82704" y="2809875"/>
            <a:ext cx="7026592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500" i="1" dirty="0">
                <a:solidFill>
                  <a:srgbClr val="FFFFFF">
                    <a:alpha val="85000"/>
                  </a:srgbClr>
                </a:solidFill>
                <a:latin typeface="Georgia"/>
                <a:ea typeface="SimSun"/>
                <a:cs typeface="Georgia"/>
              </a:rPr>
              <a:t>within 12 months with a phased, data-driven loyalty programme."</a:t>
            </a:r>
          </a:p>
        </p:txBody>
      </p:sp>
      <p:sp>
        <p:nvSpPr>
          <p:cNvPr id="12" name="Freeform 12"/>
          <p:cNvSpPr/>
          <p:nvPr/>
        </p:nvSpPr>
        <p:spPr>
          <a:xfrm>
            <a:off x="1619250" y="3381375"/>
            <a:ext cx="8953500" cy="1905000"/>
          </a:xfrm>
          <a:custGeom>
            <a:avLst/>
            <a:gdLst/>
            <a:ahLst/>
            <a:cxnLst/>
            <a:rect l="l" t="t" r="r" b="b"/>
            <a:pathLst>
              <a:path w="8953500" h="1905000">
                <a:moveTo>
                  <a:pt x="95250" y="0"/>
                </a:moveTo>
                <a:lnTo>
                  <a:pt x="8858250" y="0"/>
                </a:lnTo>
                <a:cubicBezTo>
                  <a:pt x="8910855" y="0"/>
                  <a:pt x="8953500" y="42645"/>
                  <a:pt x="8953500" y="95250"/>
                </a:cubicBezTo>
                <a:lnTo>
                  <a:pt x="8953500" y="1809750"/>
                </a:lnTo>
                <a:cubicBezTo>
                  <a:pt x="8953500" y="1862355"/>
                  <a:pt x="8910855" y="1905000"/>
                  <a:pt x="8858250" y="1905000"/>
                </a:cubicBezTo>
                <a:lnTo>
                  <a:pt x="95250" y="1905000"/>
                </a:lnTo>
                <a:cubicBezTo>
                  <a:pt x="42645" y="1905000"/>
                  <a:pt x="0" y="1862355"/>
                  <a:pt x="0" y="180975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</a:ln>
        </p:spPr>
      </p:sp>
      <p:sp>
        <p:nvSpPr>
          <p:cNvPr id="13" name="Freeform 13"/>
          <p:cNvSpPr/>
          <p:nvPr/>
        </p:nvSpPr>
        <p:spPr>
          <a:xfrm>
            <a:off x="2022356" y="3648075"/>
            <a:ext cx="298675" cy="285903"/>
          </a:xfrm>
          <a:custGeom>
            <a:avLst/>
            <a:gdLst/>
            <a:ahLst/>
            <a:cxnLst/>
            <a:rect l="l" t="t" r="r" b="b"/>
            <a:pathLst>
              <a:path w="298675" h="285903">
                <a:moveTo>
                  <a:pt x="149316" y="0"/>
                </a:moveTo>
                <a:lnTo>
                  <a:pt x="151002" y="100"/>
                </a:lnTo>
                <a:lnTo>
                  <a:pt x="151845" y="214"/>
                </a:lnTo>
                <a:lnTo>
                  <a:pt x="152716" y="400"/>
                </a:lnTo>
                <a:lnTo>
                  <a:pt x="154302" y="886"/>
                </a:lnTo>
                <a:cubicBezTo>
                  <a:pt x="155397" y="1290"/>
                  <a:pt x="156439" y="1827"/>
                  <a:pt x="157402" y="2486"/>
                </a:cubicBezTo>
                <a:lnTo>
                  <a:pt x="158888" y="3658"/>
                </a:lnTo>
                <a:lnTo>
                  <a:pt x="162532" y="6772"/>
                </a:lnTo>
                <a:cubicBezTo>
                  <a:pt x="191354" y="30712"/>
                  <a:pt x="227781" y="43567"/>
                  <a:pt x="265245" y="43020"/>
                </a:cubicBezTo>
                <a:lnTo>
                  <a:pt x="270131" y="42877"/>
                </a:lnTo>
                <a:cubicBezTo>
                  <a:pt x="276705" y="42577"/>
                  <a:pt x="282634" y="46807"/>
                  <a:pt x="284490" y="53121"/>
                </a:cubicBezTo>
                <a:cubicBezTo>
                  <a:pt x="298675" y="101374"/>
                  <a:pt x="292685" y="153316"/>
                  <a:pt x="267890" y="197074"/>
                </a:cubicBezTo>
                <a:cubicBezTo>
                  <a:pt x="243095" y="240832"/>
                  <a:pt x="201614" y="272664"/>
                  <a:pt x="152930" y="285293"/>
                </a:cubicBezTo>
                <a:cubicBezTo>
                  <a:pt x="150579" y="285903"/>
                  <a:pt x="148110" y="285903"/>
                  <a:pt x="145758" y="285293"/>
                </a:cubicBezTo>
                <a:cubicBezTo>
                  <a:pt x="97072" y="272667"/>
                  <a:pt x="55588" y="240837"/>
                  <a:pt x="30790" y="197078"/>
                </a:cubicBezTo>
                <a:cubicBezTo>
                  <a:pt x="5992" y="153320"/>
                  <a:pt x="0" y="101376"/>
                  <a:pt x="14185" y="53121"/>
                </a:cubicBezTo>
                <a:cubicBezTo>
                  <a:pt x="16040" y="46807"/>
                  <a:pt x="21969" y="42577"/>
                  <a:pt x="28543" y="42877"/>
                </a:cubicBezTo>
                <a:cubicBezTo>
                  <a:pt x="67655" y="44665"/>
                  <a:pt x="106026" y="31790"/>
                  <a:pt x="136143" y="6772"/>
                </a:cubicBezTo>
                <a:lnTo>
                  <a:pt x="139900" y="3558"/>
                </a:lnTo>
                <a:lnTo>
                  <a:pt x="141272" y="2486"/>
                </a:lnTo>
                <a:cubicBezTo>
                  <a:pt x="142236" y="1827"/>
                  <a:pt x="143277" y="1290"/>
                  <a:pt x="144372" y="886"/>
                </a:cubicBezTo>
                <a:lnTo>
                  <a:pt x="145972" y="400"/>
                </a:lnTo>
                <a:cubicBezTo>
                  <a:pt x="146532" y="265"/>
                  <a:pt x="147100" y="165"/>
                  <a:pt x="147673" y="100"/>
                </a:cubicBezTo>
                <a:lnTo>
                  <a:pt x="149316" y="0"/>
                </a:lnTo>
                <a:close/>
                <a:moveTo>
                  <a:pt x="202322" y="104199"/>
                </a:moveTo>
                <a:cubicBezTo>
                  <a:pt x="199642" y="101516"/>
                  <a:pt x="196006" y="100008"/>
                  <a:pt x="192214" y="100008"/>
                </a:cubicBezTo>
                <a:cubicBezTo>
                  <a:pt x="188422" y="100008"/>
                  <a:pt x="184785" y="101516"/>
                  <a:pt x="182106" y="104199"/>
                </a:cubicBezTo>
                <a:lnTo>
                  <a:pt x="135057" y="151233"/>
                </a:lnTo>
                <a:lnTo>
                  <a:pt x="116583" y="132774"/>
                </a:lnTo>
                <a:lnTo>
                  <a:pt x="115240" y="131588"/>
                </a:lnTo>
                <a:cubicBezTo>
                  <a:pt x="109280" y="126980"/>
                  <a:pt x="100766" y="127791"/>
                  <a:pt x="95784" y="133441"/>
                </a:cubicBezTo>
                <a:cubicBezTo>
                  <a:pt x="90802" y="139092"/>
                  <a:pt x="91063" y="147640"/>
                  <a:pt x="96381" y="152976"/>
                </a:cubicBezTo>
                <a:lnTo>
                  <a:pt x="124956" y="181551"/>
                </a:lnTo>
                <a:lnTo>
                  <a:pt x="126299" y="182737"/>
                </a:lnTo>
                <a:cubicBezTo>
                  <a:pt x="131986" y="187149"/>
                  <a:pt x="140068" y="186641"/>
                  <a:pt x="145158" y="181551"/>
                </a:cubicBezTo>
                <a:lnTo>
                  <a:pt x="202308" y="124401"/>
                </a:lnTo>
                <a:lnTo>
                  <a:pt x="203494" y="123058"/>
                </a:lnTo>
                <a:cubicBezTo>
                  <a:pt x="207906" y="117371"/>
                  <a:pt x="207398" y="109289"/>
                  <a:pt x="202308" y="104199"/>
                </a:cubicBezTo>
                <a:close/>
              </a:path>
            </a:pathLst>
          </a:custGeom>
          <a:solidFill>
            <a:srgbClr val="E8A838"/>
          </a:solidFill>
          <a:ln>
            <a:noFill/>
          </a:ln>
        </p:spPr>
      </p:sp>
      <p:sp>
        <p:nvSpPr>
          <p:cNvPr id="14" name="TextBox 14"/>
          <p:cNvSpPr txBox="1"/>
          <p:nvPr/>
        </p:nvSpPr>
        <p:spPr>
          <a:xfrm>
            <a:off x="2459355" y="3635692"/>
            <a:ext cx="96398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350" b="1" dirty="0">
                <a:solidFill>
                  <a:srgbClr val="E8A838"/>
                </a:solidFill>
                <a:latin typeface="Arial"/>
                <a:ea typeface="Microsoft YaHei"/>
                <a:cs typeface="Arial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697480" y="3635692"/>
            <a:ext cx="2974057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35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Fix after-sales service first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63165" y="3887152"/>
            <a:ext cx="5570363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FFFFFF">
                    <a:alpha val="70000"/>
                  </a:srgbClr>
                </a:solidFill>
                <a:latin typeface="Arial"/>
                <a:ea typeface="Microsoft YaHei"/>
                <a:cs typeface="Arial"/>
              </a:rPr>
              <a:t>It's the #1 reason customers leave — 26% churn is directly service-related</a:t>
            </a:r>
          </a:p>
        </p:txBody>
      </p:sp>
      <p:sp>
        <p:nvSpPr>
          <p:cNvPr id="17" name="Line 17"/>
          <p:cNvSpPr/>
          <p:nvPr/>
        </p:nvSpPr>
        <p:spPr>
          <a:xfrm>
            <a:off x="2000250" y="4171950"/>
            <a:ext cx="8191500" cy="9525"/>
          </a:xfrm>
          <a:custGeom>
            <a:avLst/>
            <a:gdLst/>
            <a:ahLst/>
            <a:cxnLst/>
            <a:rect l="l" t="t" r="r" b="b"/>
            <a:pathLst>
              <a:path w="8191500" h="9525">
                <a:moveTo>
                  <a:pt x="0" y="0"/>
                </a:moveTo>
                <a:lnTo>
                  <a:pt x="8191500" y="0"/>
                </a:lnTo>
              </a:path>
            </a:pathLst>
          </a:custGeom>
          <a:noFill/>
          <a:ln w="4762">
            <a:solidFill>
              <a:srgbClr val="FFFFFF">
                <a:alpha val="15000"/>
              </a:srgbClr>
            </a:solidFill>
          </a:ln>
        </p:spPr>
      </p:sp>
      <p:sp>
        <p:nvSpPr>
          <p:cNvPr id="18" name="Freeform 18"/>
          <p:cNvSpPr/>
          <p:nvPr/>
        </p:nvSpPr>
        <p:spPr>
          <a:xfrm>
            <a:off x="2057397" y="4333875"/>
            <a:ext cx="228606" cy="285750"/>
          </a:xfrm>
          <a:custGeom>
            <a:avLst/>
            <a:gdLst/>
            <a:ahLst/>
            <a:cxnLst/>
            <a:rect l="l" t="t" r="r" b="b"/>
            <a:pathLst>
              <a:path w="228606" h="285750">
                <a:moveTo>
                  <a:pt x="199985" y="31004"/>
                </a:moveTo>
                <a:cubicBezTo>
                  <a:pt x="217136" y="37047"/>
                  <a:pt x="228606" y="53254"/>
                  <a:pt x="228603" y="71438"/>
                </a:cubicBezTo>
                <a:lnTo>
                  <a:pt x="228603" y="242888"/>
                </a:lnTo>
                <a:cubicBezTo>
                  <a:pt x="228603" y="266560"/>
                  <a:pt x="209413" y="285750"/>
                  <a:pt x="185741" y="285750"/>
                </a:cubicBezTo>
                <a:lnTo>
                  <a:pt x="42866" y="285750"/>
                </a:lnTo>
                <a:cubicBezTo>
                  <a:pt x="19193" y="285750"/>
                  <a:pt x="3" y="266560"/>
                  <a:pt x="3" y="242888"/>
                </a:cubicBezTo>
                <a:lnTo>
                  <a:pt x="3" y="71438"/>
                </a:lnTo>
                <a:cubicBezTo>
                  <a:pt x="0" y="53254"/>
                  <a:pt x="11471" y="37047"/>
                  <a:pt x="28621" y="31004"/>
                </a:cubicBezTo>
                <a:cubicBezTo>
                  <a:pt x="29922" y="61598"/>
                  <a:pt x="55106" y="85730"/>
                  <a:pt x="85728" y="85725"/>
                </a:cubicBezTo>
                <a:lnTo>
                  <a:pt x="142878" y="85725"/>
                </a:lnTo>
                <a:cubicBezTo>
                  <a:pt x="172214" y="85728"/>
                  <a:pt x="196787" y="63519"/>
                  <a:pt x="199742" y="34333"/>
                </a:cubicBezTo>
                <a:close/>
                <a:moveTo>
                  <a:pt x="71441" y="128588"/>
                </a:moveTo>
                <a:cubicBezTo>
                  <a:pt x="63550" y="128588"/>
                  <a:pt x="57153" y="134984"/>
                  <a:pt x="57153" y="142875"/>
                </a:cubicBezTo>
                <a:lnTo>
                  <a:pt x="57153" y="214312"/>
                </a:lnTo>
                <a:cubicBezTo>
                  <a:pt x="57153" y="222203"/>
                  <a:pt x="63550" y="228600"/>
                  <a:pt x="71441" y="228600"/>
                </a:cubicBezTo>
                <a:cubicBezTo>
                  <a:pt x="79331" y="228600"/>
                  <a:pt x="85728" y="222203"/>
                  <a:pt x="85728" y="214312"/>
                </a:cubicBezTo>
                <a:lnTo>
                  <a:pt x="85728" y="142875"/>
                </a:lnTo>
                <a:cubicBezTo>
                  <a:pt x="85728" y="134984"/>
                  <a:pt x="79331" y="128588"/>
                  <a:pt x="71441" y="128588"/>
                </a:cubicBezTo>
                <a:moveTo>
                  <a:pt x="114303" y="185738"/>
                </a:moveTo>
                <a:cubicBezTo>
                  <a:pt x="106412" y="185738"/>
                  <a:pt x="100016" y="192134"/>
                  <a:pt x="100016" y="200025"/>
                </a:cubicBezTo>
                <a:lnTo>
                  <a:pt x="100016" y="214312"/>
                </a:lnTo>
                <a:cubicBezTo>
                  <a:pt x="100016" y="222203"/>
                  <a:pt x="106412" y="228600"/>
                  <a:pt x="114303" y="228600"/>
                </a:cubicBezTo>
                <a:cubicBezTo>
                  <a:pt x="122194" y="228600"/>
                  <a:pt x="128591" y="222203"/>
                  <a:pt x="128591" y="214312"/>
                </a:cubicBezTo>
                <a:lnTo>
                  <a:pt x="128591" y="200025"/>
                </a:lnTo>
                <a:cubicBezTo>
                  <a:pt x="128591" y="192134"/>
                  <a:pt x="122194" y="185738"/>
                  <a:pt x="114303" y="185738"/>
                </a:cubicBezTo>
                <a:moveTo>
                  <a:pt x="157166" y="157162"/>
                </a:moveTo>
                <a:cubicBezTo>
                  <a:pt x="149275" y="157162"/>
                  <a:pt x="142878" y="163559"/>
                  <a:pt x="142878" y="171450"/>
                </a:cubicBezTo>
                <a:lnTo>
                  <a:pt x="142878" y="214312"/>
                </a:lnTo>
                <a:cubicBezTo>
                  <a:pt x="142878" y="222203"/>
                  <a:pt x="149275" y="228600"/>
                  <a:pt x="157166" y="228600"/>
                </a:cubicBezTo>
                <a:cubicBezTo>
                  <a:pt x="165056" y="228600"/>
                  <a:pt x="171453" y="222203"/>
                  <a:pt x="171453" y="214312"/>
                </a:cubicBezTo>
                <a:lnTo>
                  <a:pt x="171453" y="171450"/>
                </a:lnTo>
                <a:cubicBezTo>
                  <a:pt x="171453" y="163559"/>
                  <a:pt x="165056" y="157162"/>
                  <a:pt x="157166" y="157162"/>
                </a:cubicBezTo>
                <a:moveTo>
                  <a:pt x="142878" y="0"/>
                </a:moveTo>
                <a:cubicBezTo>
                  <a:pt x="158660" y="0"/>
                  <a:pt x="171453" y="12793"/>
                  <a:pt x="171453" y="28575"/>
                </a:cubicBezTo>
                <a:cubicBezTo>
                  <a:pt x="171453" y="44357"/>
                  <a:pt x="158660" y="57150"/>
                  <a:pt x="142878" y="57150"/>
                </a:cubicBezTo>
                <a:lnTo>
                  <a:pt x="85728" y="57150"/>
                </a:lnTo>
                <a:cubicBezTo>
                  <a:pt x="69947" y="57150"/>
                  <a:pt x="57153" y="44357"/>
                  <a:pt x="57153" y="28575"/>
                </a:cubicBezTo>
                <a:cubicBezTo>
                  <a:pt x="57153" y="12793"/>
                  <a:pt x="69947" y="0"/>
                  <a:pt x="85728" y="0"/>
                </a:cubicBezTo>
                <a:close/>
              </a:path>
            </a:pathLst>
          </a:custGeom>
          <a:solidFill>
            <a:srgbClr val="2D8A4E"/>
          </a:solidFill>
          <a:ln>
            <a:noFill/>
          </a:ln>
        </p:spPr>
      </p:sp>
      <p:sp>
        <p:nvSpPr>
          <p:cNvPr id="19" name="TextBox 19"/>
          <p:cNvSpPr txBox="1"/>
          <p:nvPr/>
        </p:nvSpPr>
        <p:spPr>
          <a:xfrm>
            <a:off x="2459355" y="4321492"/>
            <a:ext cx="148154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350" b="1" dirty="0">
                <a:solidFill>
                  <a:srgbClr val="2D8A4E"/>
                </a:solidFill>
                <a:latin typeface="Arial"/>
                <a:ea typeface="Microsoft YaHei"/>
                <a:cs typeface="Arial"/>
              </a:rPr>
              <a:t>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697480" y="4321492"/>
            <a:ext cx="2063144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35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Build data capability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463165" y="4572952"/>
            <a:ext cx="783231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FFFFFF">
                    <a:alpha val="70000"/>
                  </a:srgbClr>
                </a:solidFill>
                <a:latin typeface="Arial"/>
                <a:ea typeface="Microsoft YaHei"/>
                <a:cs typeface="Arial"/>
              </a:rPr>
              <a:t>40% questionnaire return rate is a strategic blind spot — the branded pen closes this gap at minimal cost</a:t>
            </a:r>
          </a:p>
        </p:txBody>
      </p:sp>
      <p:sp>
        <p:nvSpPr>
          <p:cNvPr id="22" name="Line 22"/>
          <p:cNvSpPr/>
          <p:nvPr/>
        </p:nvSpPr>
        <p:spPr>
          <a:xfrm>
            <a:off x="2000250" y="4857750"/>
            <a:ext cx="8191500" cy="9525"/>
          </a:xfrm>
          <a:custGeom>
            <a:avLst/>
            <a:gdLst/>
            <a:ahLst/>
            <a:cxnLst/>
            <a:rect l="l" t="t" r="r" b="b"/>
            <a:pathLst>
              <a:path w="8191500" h="9525">
                <a:moveTo>
                  <a:pt x="0" y="0"/>
                </a:moveTo>
                <a:lnTo>
                  <a:pt x="8191500" y="0"/>
                </a:lnTo>
              </a:path>
            </a:pathLst>
          </a:custGeom>
          <a:noFill/>
          <a:ln w="4762">
            <a:solidFill>
              <a:srgbClr val="FFFFFF">
                <a:alpha val="15000"/>
              </a:srgbClr>
            </a:solidFill>
          </a:ln>
        </p:spPr>
      </p:sp>
      <p:sp>
        <p:nvSpPr>
          <p:cNvPr id="23" name="Freeform 23"/>
          <p:cNvSpPr/>
          <p:nvPr/>
        </p:nvSpPr>
        <p:spPr>
          <a:xfrm>
            <a:off x="2028825" y="5013275"/>
            <a:ext cx="300466" cy="300958"/>
          </a:xfrm>
          <a:custGeom>
            <a:avLst/>
            <a:gdLst/>
            <a:ahLst/>
            <a:cxnLst/>
            <a:rect l="l" t="t" r="r" b="b"/>
            <a:pathLst>
              <a:path w="300466" h="300958">
                <a:moveTo>
                  <a:pt x="214312" y="25545"/>
                </a:moveTo>
                <a:cubicBezTo>
                  <a:pt x="273854" y="59924"/>
                  <a:pt x="300466" y="131835"/>
                  <a:pt x="277649" y="196693"/>
                </a:cubicBezTo>
                <a:cubicBezTo>
                  <a:pt x="254832" y="261550"/>
                  <a:pt x="189056" y="300958"/>
                  <a:pt x="121104" y="290484"/>
                </a:cubicBezTo>
                <a:cubicBezTo>
                  <a:pt x="53153" y="280009"/>
                  <a:pt x="2298" y="222622"/>
                  <a:pt x="71" y="153904"/>
                </a:cubicBezTo>
                <a:lnTo>
                  <a:pt x="0" y="149275"/>
                </a:lnTo>
                <a:lnTo>
                  <a:pt x="71" y="144646"/>
                </a:lnTo>
                <a:cubicBezTo>
                  <a:pt x="1699" y="94454"/>
                  <a:pt x="29558" y="48801"/>
                  <a:pt x="73450" y="24400"/>
                </a:cubicBezTo>
                <a:cubicBezTo>
                  <a:pt x="117343" y="0"/>
                  <a:pt x="170823" y="435"/>
                  <a:pt x="214312" y="25545"/>
                </a:cubicBezTo>
                <a:close/>
                <a:moveTo>
                  <a:pt x="142875" y="63550"/>
                </a:moveTo>
                <a:cubicBezTo>
                  <a:pt x="135632" y="63551"/>
                  <a:pt x="129535" y="68972"/>
                  <a:pt x="128688" y="76166"/>
                </a:cubicBezTo>
                <a:lnTo>
                  <a:pt x="128588" y="77837"/>
                </a:lnTo>
                <a:lnTo>
                  <a:pt x="128588" y="149275"/>
                </a:lnTo>
                <a:lnTo>
                  <a:pt x="128716" y="151147"/>
                </a:lnTo>
                <a:cubicBezTo>
                  <a:pt x="129042" y="153625"/>
                  <a:pt x="130012" y="155975"/>
                  <a:pt x="131531" y="157962"/>
                </a:cubicBezTo>
                <a:lnTo>
                  <a:pt x="132774" y="159390"/>
                </a:lnTo>
                <a:lnTo>
                  <a:pt x="175636" y="202253"/>
                </a:lnTo>
                <a:lnTo>
                  <a:pt x="176979" y="203425"/>
                </a:lnTo>
                <a:cubicBezTo>
                  <a:pt x="182133" y="207423"/>
                  <a:pt x="189342" y="207423"/>
                  <a:pt x="194496" y="203425"/>
                </a:cubicBezTo>
                <a:lnTo>
                  <a:pt x="195839" y="202239"/>
                </a:lnTo>
                <a:lnTo>
                  <a:pt x="197025" y="200896"/>
                </a:lnTo>
                <a:cubicBezTo>
                  <a:pt x="201024" y="195742"/>
                  <a:pt x="201024" y="188533"/>
                  <a:pt x="197025" y="183379"/>
                </a:cubicBezTo>
                <a:lnTo>
                  <a:pt x="195839" y="182036"/>
                </a:lnTo>
                <a:lnTo>
                  <a:pt x="157162" y="143346"/>
                </a:lnTo>
                <a:lnTo>
                  <a:pt x="157162" y="77837"/>
                </a:lnTo>
                <a:lnTo>
                  <a:pt x="157062" y="76166"/>
                </a:lnTo>
                <a:cubicBezTo>
                  <a:pt x="156215" y="68972"/>
                  <a:pt x="150118" y="63551"/>
                  <a:pt x="142875" y="635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" name="TextBox 24"/>
          <p:cNvSpPr txBox="1"/>
          <p:nvPr/>
        </p:nvSpPr>
        <p:spPr>
          <a:xfrm>
            <a:off x="2459355" y="5007292"/>
            <a:ext cx="148154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35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697480" y="5007292"/>
            <a:ext cx="5220288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35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Phase financial incentives after service foundation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463165" y="5182552"/>
            <a:ext cx="6797183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FFFFFF">
                    <a:alpha val="70000"/>
                  </a:srgbClr>
                </a:solidFill>
                <a:latin typeface="Arial"/>
                <a:ea typeface="Microsoft YaHei"/>
                <a:cs typeface="Arial"/>
              </a:rPr>
              <a:t>Discounts and trade-ins amplify — but cannot substitute for — a strong service experience</a:t>
            </a:r>
          </a:p>
        </p:txBody>
      </p:sp>
      <p:sp>
        <p:nvSpPr>
          <p:cNvPr id="27" name="Freeform 27"/>
          <p:cNvSpPr/>
          <p:nvPr/>
        </p:nvSpPr>
        <p:spPr>
          <a:xfrm>
            <a:off x="3905250" y="5619750"/>
            <a:ext cx="4381500" cy="476250"/>
          </a:xfrm>
          <a:custGeom>
            <a:avLst/>
            <a:gdLst/>
            <a:ahLst/>
            <a:cxnLst/>
            <a:rect l="l" t="t" r="r" b="b"/>
            <a:pathLst>
              <a:path w="4381500" h="476250">
                <a:moveTo>
                  <a:pt x="238125" y="0"/>
                </a:moveTo>
                <a:lnTo>
                  <a:pt x="4143375" y="0"/>
                </a:lnTo>
                <a:cubicBezTo>
                  <a:pt x="4274888" y="0"/>
                  <a:pt x="4381500" y="106612"/>
                  <a:pt x="4381500" y="238125"/>
                </a:cubicBezTo>
                <a:lnTo>
                  <a:pt x="4381500" y="238125"/>
                </a:lnTo>
                <a:cubicBezTo>
                  <a:pt x="4381500" y="369638"/>
                  <a:pt x="4274888" y="476250"/>
                  <a:pt x="4143375" y="476250"/>
                </a:cubicBezTo>
                <a:lnTo>
                  <a:pt x="238125" y="476250"/>
                </a:lnTo>
                <a:cubicBezTo>
                  <a:pt x="106612" y="476250"/>
                  <a:pt x="0" y="369638"/>
                  <a:pt x="0" y="238125"/>
                </a:cubicBezTo>
                <a:lnTo>
                  <a:pt x="0" y="238125"/>
                </a:lnTo>
                <a:cubicBezTo>
                  <a:pt x="0" y="106612"/>
                  <a:pt x="106612" y="0"/>
                  <a:pt x="238125" y="0"/>
                </a:cubicBezTo>
                <a:close/>
              </a:path>
            </a:pathLst>
          </a:custGeom>
          <a:solidFill>
            <a:srgbClr val="E8A838"/>
          </a:solidFill>
          <a:ln>
            <a:noFill/>
          </a:ln>
          <a:effectLst>
            <a:outerShdw blurRad="114300" dist="28575" dir="5400000" algn="ctr" rotWithShape="0">
              <a:srgbClr val="000000">
                <a:alpha val="9000"/>
              </a:srgbClr>
            </a:outerShdw>
          </a:effectLst>
        </p:spPr>
      </p:sp>
      <p:sp>
        <p:nvSpPr>
          <p:cNvPr id="28" name="TextBox 28"/>
          <p:cNvSpPr txBox="1"/>
          <p:nvPr/>
        </p:nvSpPr>
        <p:spPr>
          <a:xfrm>
            <a:off x="4081055" y="5769292"/>
            <a:ext cx="4029889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35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Approve Q1 Launch of Phase 1 Quick Wins</a:t>
            </a:r>
          </a:p>
        </p:txBody>
      </p:sp>
      <p:sp>
        <p:nvSpPr>
          <p:cNvPr id="29" name="Line 29"/>
          <p:cNvSpPr/>
          <p:nvPr/>
        </p:nvSpPr>
        <p:spPr>
          <a:xfrm>
            <a:off x="571500" y="6381750"/>
            <a:ext cx="11049000" cy="9525"/>
          </a:xfrm>
          <a:custGeom>
            <a:avLst/>
            <a:gdLst/>
            <a:ahLst/>
            <a:cxnLst/>
            <a:rect l="l" t="t" r="r" b="b"/>
            <a:pathLst>
              <a:path w="11049000" h="9525">
                <a:moveTo>
                  <a:pt x="0" y="0"/>
                </a:moveTo>
                <a:lnTo>
                  <a:pt x="11049000" y="0"/>
                </a:lnTo>
              </a:path>
            </a:pathLst>
          </a:custGeom>
          <a:noFill/>
          <a:ln w="2858">
            <a:solidFill>
              <a:srgbClr val="FFFFFF">
                <a:alpha val="20000"/>
              </a:srgbClr>
            </a:solidFill>
          </a:ln>
        </p:spPr>
      </p:sp>
      <p:sp>
        <p:nvSpPr>
          <p:cNvPr id="30" name="TextBox 30"/>
          <p:cNvSpPr txBox="1"/>
          <p:nvPr/>
        </p:nvSpPr>
        <p:spPr>
          <a:xfrm>
            <a:off x="561022" y="6578441"/>
            <a:ext cx="3864626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FFFFFF">
                    <a:alpha val="40000"/>
                  </a:srgbClr>
                </a:solidFill>
                <a:latin typeface="Arial"/>
                <a:ea typeface="Microsoft YaHei"/>
                <a:cs typeface="Arial"/>
              </a:rPr>
              <a:t>Kimsoong Customer Services Department | European Headquarters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467975" y="6586538"/>
            <a:ext cx="709136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750" dirty="0">
                <a:solidFill>
                  <a:srgbClr val="FFFFFF">
                    <a:alpha val="30000"/>
                  </a:srgbClr>
                </a:solidFill>
                <a:latin typeface="Arial"/>
                <a:ea typeface="Microsoft YaHei"/>
                <a:cs typeface="Arial"/>
              </a:rPr>
              <a:t>CONFIDENTIAL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507605" y="6578441"/>
            <a:ext cx="123373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825" dirty="0">
                <a:solidFill>
                  <a:srgbClr val="FFFFFF">
                    <a:alpha val="40000"/>
                  </a:srgbClr>
                </a:solidFill>
                <a:latin typeface="Arial"/>
                <a:ea typeface="Microsoft YaHei"/>
                <a:cs typeface="Arial"/>
              </a:rPr>
              <a:t>10</a:t>
            </a:r>
          </a:p>
        </p:txBody>
      </p:sp>
    </p:spTree>
  </p:cSld>
  <p:clrMapOvr>
    <a:masterClrMapping/>
  </p:clrMapOvr>
  <p:transition dur="4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gradFill>
            <a:gsLst>
              <a:gs pos="0">
                <a:srgbClr val="1A3A5C"/>
              </a:gs>
              <a:gs pos="100000">
                <a:srgbClr val="2D8A4E"/>
              </a:gs>
            </a:gsLst>
            <a:lin ang="0" scaled="1"/>
          </a:gra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2925" y="309562"/>
            <a:ext cx="9338810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25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Only 15% of Customers Return — A Critical Retention Gap</a:t>
            </a:r>
          </a:p>
        </p:txBody>
      </p:sp>
      <p:sp>
        <p:nvSpPr>
          <p:cNvPr id="5" name="Freeform 5"/>
          <p:cNvSpPr/>
          <p:nvPr/>
        </p:nvSpPr>
        <p:spPr>
          <a:xfrm>
            <a:off x="571500" y="742950"/>
            <a:ext cx="11049000" cy="476250"/>
          </a:xfrm>
          <a:custGeom>
            <a:avLst/>
            <a:gdLst/>
            <a:ahLst/>
            <a:cxnLst/>
            <a:rect l="l" t="t" r="r" b="b"/>
            <a:pathLst>
              <a:path w="11049000" h="476250">
                <a:moveTo>
                  <a:pt x="38100" y="0"/>
                </a:moveTo>
                <a:lnTo>
                  <a:pt x="11010900" y="0"/>
                </a:lnTo>
                <a:cubicBezTo>
                  <a:pt x="11031942" y="0"/>
                  <a:pt x="11049000" y="17058"/>
                  <a:pt x="11049000" y="38100"/>
                </a:cubicBezTo>
                <a:lnTo>
                  <a:pt x="11049000" y="438150"/>
                </a:lnTo>
                <a:cubicBezTo>
                  <a:pt x="11049000" y="459192"/>
                  <a:pt x="11031942" y="476250"/>
                  <a:pt x="11010900" y="476250"/>
                </a:cubicBezTo>
                <a:lnTo>
                  <a:pt x="38100" y="476250"/>
                </a:lnTo>
                <a:cubicBezTo>
                  <a:pt x="17058" y="476250"/>
                  <a:pt x="0" y="459192"/>
                  <a:pt x="0" y="438150"/>
                </a:cubicBezTo>
                <a:lnTo>
                  <a:pt x="0" y="38100"/>
                </a:lnTo>
                <a:cubicBezTo>
                  <a:pt x="0" y="17058"/>
                  <a:pt x="17058" y="0"/>
                  <a:pt x="38100" y="0"/>
                </a:cubicBezTo>
                <a:close/>
              </a:path>
            </a:pathLst>
          </a:custGeom>
          <a:solidFill>
            <a:srgbClr val="1A3A5C"/>
          </a:solidFill>
          <a:ln>
            <a:noFill/>
          </a:ln>
        </p:spPr>
      </p:sp>
      <p:sp>
        <p:nvSpPr>
          <p:cNvPr id="6" name="TextBox 6"/>
          <p:cNvSpPr txBox="1"/>
          <p:nvPr/>
        </p:nvSpPr>
        <p:spPr>
          <a:xfrm>
            <a:off x="748665" y="915352"/>
            <a:ext cx="1217218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The cost of acquiring a new customer is 5-7x retaining an existing one. With only 15% repeat purchases, Kimsoong is leaving significant lifetime value on the table.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47248" y="1893570"/>
            <a:ext cx="1296505" cy="1097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5400" b="1" dirty="0">
                <a:solidFill>
                  <a:srgbClr val="E74C3C"/>
                </a:solidFill>
                <a:latin typeface="Arial"/>
                <a:ea typeface="Microsoft YaHei"/>
                <a:cs typeface="Arial"/>
              </a:rPr>
              <a:t>15%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05889" y="2711768"/>
            <a:ext cx="1779222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350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Repeat Buyer Rate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4864" y="2982278"/>
            <a:ext cx="2181273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vs. industry benchmark ~40%</a:t>
            </a:r>
          </a:p>
        </p:txBody>
      </p:sp>
      <p:sp>
        <p:nvSpPr>
          <p:cNvPr id="10" name="Freeform 10"/>
          <p:cNvSpPr/>
          <p:nvPr/>
        </p:nvSpPr>
        <p:spPr>
          <a:xfrm>
            <a:off x="1883251" y="3270313"/>
            <a:ext cx="424277" cy="368160"/>
          </a:xfrm>
          <a:custGeom>
            <a:avLst/>
            <a:gdLst/>
            <a:ahLst/>
            <a:cxnLst/>
            <a:rect l="l" t="t" r="r" b="b"/>
            <a:pathLst>
              <a:path w="424277" h="368160">
                <a:moveTo>
                  <a:pt x="212249" y="0"/>
                </a:moveTo>
                <a:cubicBezTo>
                  <a:pt x="230442" y="0"/>
                  <a:pt x="247397" y="8896"/>
                  <a:pt x="257779" y="23755"/>
                </a:cubicBezTo>
                <a:lnTo>
                  <a:pt x="259779" y="26803"/>
                </a:lnTo>
                <a:lnTo>
                  <a:pt x="414351" y="284893"/>
                </a:lnTo>
                <a:cubicBezTo>
                  <a:pt x="423900" y="301431"/>
                  <a:pt x="424277" y="321716"/>
                  <a:pt x="415351" y="338598"/>
                </a:cubicBezTo>
                <a:cubicBezTo>
                  <a:pt x="406424" y="355480"/>
                  <a:pt x="389446" y="366589"/>
                  <a:pt x="370402" y="368008"/>
                </a:cubicBezTo>
                <a:lnTo>
                  <a:pt x="366688" y="368160"/>
                </a:lnTo>
                <a:lnTo>
                  <a:pt x="57601" y="368160"/>
                </a:lnTo>
                <a:cubicBezTo>
                  <a:pt x="38539" y="367946"/>
                  <a:pt x="20920" y="357965"/>
                  <a:pt x="10936" y="341724"/>
                </a:cubicBezTo>
                <a:cubicBezTo>
                  <a:pt x="952" y="325484"/>
                  <a:pt x="0" y="305257"/>
                  <a:pt x="8414" y="288150"/>
                </a:cubicBezTo>
                <a:lnTo>
                  <a:pt x="10300" y="284626"/>
                </a:lnTo>
                <a:lnTo>
                  <a:pt x="164796" y="26727"/>
                </a:lnTo>
                <a:cubicBezTo>
                  <a:pt x="174856" y="10138"/>
                  <a:pt x="192848" y="4"/>
                  <a:pt x="212249" y="0"/>
                </a:cubicBezTo>
                <a:close/>
                <a:moveTo>
                  <a:pt x="212440" y="253937"/>
                </a:moveTo>
                <a:lnTo>
                  <a:pt x="210021" y="254070"/>
                </a:lnTo>
                <a:cubicBezTo>
                  <a:pt x="200437" y="255210"/>
                  <a:pt x="193221" y="263336"/>
                  <a:pt x="193221" y="272987"/>
                </a:cubicBezTo>
                <a:cubicBezTo>
                  <a:pt x="193221" y="282637"/>
                  <a:pt x="200437" y="290763"/>
                  <a:pt x="210021" y="291903"/>
                </a:cubicBezTo>
                <a:lnTo>
                  <a:pt x="212249" y="292037"/>
                </a:lnTo>
                <a:lnTo>
                  <a:pt x="214669" y="291903"/>
                </a:lnTo>
                <a:cubicBezTo>
                  <a:pt x="224252" y="290763"/>
                  <a:pt x="231469" y="282637"/>
                  <a:pt x="231469" y="272987"/>
                </a:cubicBezTo>
                <a:cubicBezTo>
                  <a:pt x="231469" y="263336"/>
                  <a:pt x="224252" y="255210"/>
                  <a:pt x="214669" y="254070"/>
                </a:cubicBezTo>
                <a:lnTo>
                  <a:pt x="212440" y="253937"/>
                </a:lnTo>
                <a:close/>
                <a:moveTo>
                  <a:pt x="212249" y="120587"/>
                </a:moveTo>
                <a:cubicBezTo>
                  <a:pt x="202592" y="120588"/>
                  <a:pt x="194463" y="127816"/>
                  <a:pt x="193333" y="137408"/>
                </a:cubicBezTo>
                <a:lnTo>
                  <a:pt x="193199" y="139637"/>
                </a:lnTo>
                <a:lnTo>
                  <a:pt x="193199" y="215837"/>
                </a:lnTo>
                <a:lnTo>
                  <a:pt x="193333" y="218065"/>
                </a:lnTo>
                <a:cubicBezTo>
                  <a:pt x="194473" y="227648"/>
                  <a:pt x="202599" y="234865"/>
                  <a:pt x="212249" y="234865"/>
                </a:cubicBezTo>
                <a:cubicBezTo>
                  <a:pt x="221900" y="234865"/>
                  <a:pt x="230026" y="227648"/>
                  <a:pt x="231166" y="218065"/>
                </a:cubicBezTo>
                <a:lnTo>
                  <a:pt x="231299" y="215837"/>
                </a:lnTo>
                <a:lnTo>
                  <a:pt x="231299" y="139637"/>
                </a:lnTo>
                <a:lnTo>
                  <a:pt x="231166" y="137408"/>
                </a:lnTo>
                <a:cubicBezTo>
                  <a:pt x="230036" y="127816"/>
                  <a:pt x="221907" y="120588"/>
                  <a:pt x="212249" y="120587"/>
                </a:cubicBezTo>
                <a:close/>
              </a:path>
            </a:pathLst>
          </a:custGeom>
          <a:solidFill>
            <a:srgbClr val="E74C3C"/>
          </a:solidFill>
          <a:ln>
            <a:noFill/>
          </a:ln>
        </p:spPr>
      </p:sp>
      <p:sp>
        <p:nvSpPr>
          <p:cNvPr id="11" name="TextBox 11"/>
          <p:cNvSpPr txBox="1"/>
          <p:nvPr/>
        </p:nvSpPr>
        <p:spPr>
          <a:xfrm>
            <a:off x="5344235" y="1893570"/>
            <a:ext cx="1503531" cy="1097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5400" b="1" dirty="0">
                <a:solidFill>
                  <a:srgbClr val="E8A838"/>
                </a:solidFill>
                <a:latin typeface="Arial"/>
                <a:ea typeface="Microsoft YaHei"/>
                <a:cs typeface="Arial"/>
              </a:rPr>
              <a:t>78%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624745" y="2711768"/>
            <a:ext cx="2942511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350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Fair / Poor After-sales Rating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637318" y="2982278"/>
            <a:ext cx="291736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Only 33% rate service as Good or above</a:t>
            </a:r>
          </a:p>
        </p:txBody>
      </p:sp>
      <p:sp>
        <p:nvSpPr>
          <p:cNvPr id="14" name="Freeform 14"/>
          <p:cNvSpPr/>
          <p:nvPr/>
        </p:nvSpPr>
        <p:spPr>
          <a:xfrm>
            <a:off x="5885459" y="3257589"/>
            <a:ext cx="420873" cy="401123"/>
          </a:xfrm>
          <a:custGeom>
            <a:avLst/>
            <a:gdLst/>
            <a:ahLst/>
            <a:cxnLst/>
            <a:rect l="l" t="t" r="r" b="b"/>
            <a:pathLst>
              <a:path w="420873" h="401123">
                <a:moveTo>
                  <a:pt x="138970" y="120738"/>
                </a:moveTo>
                <a:lnTo>
                  <a:pt x="17431" y="138360"/>
                </a:lnTo>
                <a:lnTo>
                  <a:pt x="15279" y="138798"/>
                </a:lnTo>
                <a:cubicBezTo>
                  <a:pt x="8644" y="140559"/>
                  <a:pt x="3470" y="145753"/>
                  <a:pt x="1735" y="152394"/>
                </a:cubicBezTo>
                <a:cubicBezTo>
                  <a:pt x="0" y="159035"/>
                  <a:pt x="1972" y="166097"/>
                  <a:pt x="6897" y="170878"/>
                </a:cubicBezTo>
                <a:lnTo>
                  <a:pt x="94946" y="256584"/>
                </a:lnTo>
                <a:lnTo>
                  <a:pt x="74181" y="377647"/>
                </a:lnTo>
                <a:lnTo>
                  <a:pt x="73934" y="379742"/>
                </a:lnTo>
                <a:cubicBezTo>
                  <a:pt x="73527" y="386604"/>
                  <a:pt x="76850" y="393153"/>
                  <a:pt x="82627" y="396878"/>
                </a:cubicBezTo>
                <a:cubicBezTo>
                  <a:pt x="88404" y="400603"/>
                  <a:pt x="95740" y="400927"/>
                  <a:pt x="101823" y="397725"/>
                </a:cubicBezTo>
                <a:lnTo>
                  <a:pt x="210522" y="340575"/>
                </a:lnTo>
                <a:lnTo>
                  <a:pt x="318974" y="397725"/>
                </a:lnTo>
                <a:lnTo>
                  <a:pt x="320879" y="398602"/>
                </a:lnTo>
                <a:cubicBezTo>
                  <a:pt x="327281" y="401123"/>
                  <a:pt x="334545" y="399997"/>
                  <a:pt x="339883" y="395654"/>
                </a:cubicBezTo>
                <a:cubicBezTo>
                  <a:pt x="345220" y="391311"/>
                  <a:pt x="347801" y="384428"/>
                  <a:pt x="346634" y="377647"/>
                </a:cubicBezTo>
                <a:lnTo>
                  <a:pt x="325851" y="256584"/>
                </a:lnTo>
                <a:lnTo>
                  <a:pt x="413938" y="170859"/>
                </a:lnTo>
                <a:lnTo>
                  <a:pt x="415424" y="169240"/>
                </a:lnTo>
                <a:cubicBezTo>
                  <a:pt x="419745" y="163918"/>
                  <a:pt x="420873" y="156684"/>
                  <a:pt x="418378" y="150299"/>
                </a:cubicBezTo>
                <a:cubicBezTo>
                  <a:pt x="415883" y="143913"/>
                  <a:pt x="410150" y="139361"/>
                  <a:pt x="403365" y="138379"/>
                </a:cubicBezTo>
                <a:lnTo>
                  <a:pt x="281826" y="120738"/>
                </a:lnTo>
                <a:lnTo>
                  <a:pt x="227496" y="10629"/>
                </a:lnTo>
                <a:cubicBezTo>
                  <a:pt x="224289" y="4121"/>
                  <a:pt x="217663" y="0"/>
                  <a:pt x="210408" y="0"/>
                </a:cubicBezTo>
                <a:cubicBezTo>
                  <a:pt x="203152" y="0"/>
                  <a:pt x="196527" y="4121"/>
                  <a:pt x="193320" y="10629"/>
                </a:cubicBezTo>
                <a:lnTo>
                  <a:pt x="138970" y="120738"/>
                </a:lnTo>
                <a:close/>
              </a:path>
            </a:pathLst>
          </a:custGeom>
          <a:solidFill>
            <a:srgbClr val="E8A838"/>
          </a:solidFill>
          <a:ln>
            <a:noFill/>
          </a:ln>
        </p:spPr>
      </p:sp>
      <p:sp>
        <p:nvSpPr>
          <p:cNvPr id="15" name="TextBox 15"/>
          <p:cNvSpPr txBox="1"/>
          <p:nvPr/>
        </p:nvSpPr>
        <p:spPr>
          <a:xfrm>
            <a:off x="9344735" y="1893570"/>
            <a:ext cx="1503531" cy="1097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540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52%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103376" y="2711768"/>
            <a:ext cx="1986248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350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Lost to Competitors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814173" y="2982278"/>
            <a:ext cx="2564654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Largest driver of customer churn</a:t>
            </a:r>
          </a:p>
        </p:txBody>
      </p:sp>
      <p:sp>
        <p:nvSpPr>
          <p:cNvPr id="18" name="Freeform 18"/>
          <p:cNvSpPr/>
          <p:nvPr/>
        </p:nvSpPr>
        <p:spPr>
          <a:xfrm>
            <a:off x="9900122" y="3276810"/>
            <a:ext cx="393137" cy="387049"/>
          </a:xfrm>
          <a:custGeom>
            <a:avLst/>
            <a:gdLst/>
            <a:ahLst/>
            <a:cxnLst/>
            <a:rect l="l" t="t" r="r" b="b"/>
            <a:pathLst>
              <a:path w="393137" h="387049">
                <a:moveTo>
                  <a:pt x="196568" y="0"/>
                </a:moveTo>
                <a:cubicBezTo>
                  <a:pt x="211385" y="1"/>
                  <a:pt x="225695" y="5398"/>
                  <a:pt x="236821" y="15183"/>
                </a:cubicBezTo>
                <a:lnTo>
                  <a:pt x="239755" y="17945"/>
                </a:lnTo>
                <a:lnTo>
                  <a:pt x="253052" y="31242"/>
                </a:lnTo>
                <a:cubicBezTo>
                  <a:pt x="256701" y="34867"/>
                  <a:pt x="261466" y="37156"/>
                  <a:pt x="266577" y="37738"/>
                </a:cubicBezTo>
                <a:lnTo>
                  <a:pt x="269149" y="37890"/>
                </a:lnTo>
                <a:lnTo>
                  <a:pt x="288199" y="37890"/>
                </a:lnTo>
                <a:cubicBezTo>
                  <a:pt x="320521" y="37889"/>
                  <a:pt x="347225" y="63114"/>
                  <a:pt x="349064" y="95383"/>
                </a:cubicBezTo>
                <a:lnTo>
                  <a:pt x="349159" y="98850"/>
                </a:lnTo>
                <a:lnTo>
                  <a:pt x="349159" y="117900"/>
                </a:lnTo>
                <a:cubicBezTo>
                  <a:pt x="349159" y="123044"/>
                  <a:pt x="350912" y="128054"/>
                  <a:pt x="354074" y="132055"/>
                </a:cubicBezTo>
                <a:lnTo>
                  <a:pt x="355788" y="133960"/>
                </a:lnTo>
                <a:lnTo>
                  <a:pt x="369066" y="147256"/>
                </a:lnTo>
                <a:cubicBezTo>
                  <a:pt x="391910" y="169971"/>
                  <a:pt x="393137" y="206539"/>
                  <a:pt x="371867" y="230734"/>
                </a:cubicBezTo>
                <a:lnTo>
                  <a:pt x="369104" y="233667"/>
                </a:lnTo>
                <a:lnTo>
                  <a:pt x="355807" y="246964"/>
                </a:lnTo>
                <a:cubicBezTo>
                  <a:pt x="352182" y="250613"/>
                  <a:pt x="349893" y="255379"/>
                  <a:pt x="349311" y="260490"/>
                </a:cubicBezTo>
                <a:lnTo>
                  <a:pt x="349159" y="263061"/>
                </a:lnTo>
                <a:lnTo>
                  <a:pt x="349159" y="282111"/>
                </a:lnTo>
                <a:cubicBezTo>
                  <a:pt x="349161" y="314433"/>
                  <a:pt x="323935" y="341138"/>
                  <a:pt x="291666" y="342976"/>
                </a:cubicBezTo>
                <a:lnTo>
                  <a:pt x="288199" y="343071"/>
                </a:lnTo>
                <a:lnTo>
                  <a:pt x="269149" y="343071"/>
                </a:lnTo>
                <a:cubicBezTo>
                  <a:pt x="264013" y="343073"/>
                  <a:pt x="259027" y="344804"/>
                  <a:pt x="254995" y="347986"/>
                </a:cubicBezTo>
                <a:lnTo>
                  <a:pt x="253090" y="349701"/>
                </a:lnTo>
                <a:lnTo>
                  <a:pt x="239793" y="362979"/>
                </a:lnTo>
                <a:cubicBezTo>
                  <a:pt x="217078" y="385823"/>
                  <a:pt x="180510" y="387049"/>
                  <a:pt x="156316" y="365779"/>
                </a:cubicBezTo>
                <a:lnTo>
                  <a:pt x="153382" y="363017"/>
                </a:lnTo>
                <a:lnTo>
                  <a:pt x="140085" y="349720"/>
                </a:lnTo>
                <a:cubicBezTo>
                  <a:pt x="136436" y="346094"/>
                  <a:pt x="131671" y="343806"/>
                  <a:pt x="126560" y="343224"/>
                </a:cubicBezTo>
                <a:lnTo>
                  <a:pt x="123988" y="343071"/>
                </a:lnTo>
                <a:lnTo>
                  <a:pt x="104938" y="343071"/>
                </a:lnTo>
                <a:cubicBezTo>
                  <a:pt x="72616" y="343073"/>
                  <a:pt x="45911" y="317848"/>
                  <a:pt x="44073" y="285579"/>
                </a:cubicBezTo>
                <a:lnTo>
                  <a:pt x="43978" y="282111"/>
                </a:lnTo>
                <a:lnTo>
                  <a:pt x="43978" y="263061"/>
                </a:lnTo>
                <a:cubicBezTo>
                  <a:pt x="43976" y="257925"/>
                  <a:pt x="42245" y="252939"/>
                  <a:pt x="39063" y="248907"/>
                </a:cubicBezTo>
                <a:lnTo>
                  <a:pt x="37349" y="247002"/>
                </a:lnTo>
                <a:lnTo>
                  <a:pt x="24071" y="233705"/>
                </a:lnTo>
                <a:cubicBezTo>
                  <a:pt x="1227" y="210991"/>
                  <a:pt x="0" y="174423"/>
                  <a:pt x="21270" y="150228"/>
                </a:cubicBezTo>
                <a:lnTo>
                  <a:pt x="24033" y="147295"/>
                </a:lnTo>
                <a:lnTo>
                  <a:pt x="37329" y="133998"/>
                </a:lnTo>
                <a:cubicBezTo>
                  <a:pt x="40955" y="130348"/>
                  <a:pt x="43244" y="125583"/>
                  <a:pt x="43826" y="120472"/>
                </a:cubicBezTo>
                <a:lnTo>
                  <a:pt x="43978" y="117900"/>
                </a:lnTo>
                <a:lnTo>
                  <a:pt x="43978" y="98850"/>
                </a:lnTo>
                <a:lnTo>
                  <a:pt x="44073" y="95383"/>
                </a:lnTo>
                <a:cubicBezTo>
                  <a:pt x="45834" y="64442"/>
                  <a:pt x="70530" y="39747"/>
                  <a:pt x="101471" y="37986"/>
                </a:cubicBezTo>
                <a:lnTo>
                  <a:pt x="104938" y="37890"/>
                </a:lnTo>
                <a:lnTo>
                  <a:pt x="123988" y="37890"/>
                </a:lnTo>
                <a:cubicBezTo>
                  <a:pt x="129124" y="37889"/>
                  <a:pt x="134110" y="36157"/>
                  <a:pt x="138142" y="32976"/>
                </a:cubicBezTo>
                <a:lnTo>
                  <a:pt x="140047" y="31261"/>
                </a:lnTo>
                <a:lnTo>
                  <a:pt x="153344" y="17983"/>
                </a:lnTo>
                <a:cubicBezTo>
                  <a:pt x="164784" y="6475"/>
                  <a:pt x="180341" y="2"/>
                  <a:pt x="196568" y="0"/>
                </a:cubicBezTo>
                <a:close/>
              </a:path>
            </a:pathLst>
          </a:custGeom>
          <a:solidFill>
            <a:srgbClr val="1A3A5C"/>
          </a:solidFill>
          <a:ln>
            <a:noFill/>
          </a:ln>
        </p:spPr>
      </p:sp>
      <p:sp>
        <p:nvSpPr>
          <p:cNvPr id="19" name="Line 19"/>
          <p:cNvSpPr/>
          <p:nvPr/>
        </p:nvSpPr>
        <p:spPr>
          <a:xfrm>
            <a:off x="571500" y="4095750"/>
            <a:ext cx="11049000" cy="9525"/>
          </a:xfrm>
          <a:custGeom>
            <a:avLst/>
            <a:gdLst/>
            <a:ahLst/>
            <a:cxnLst/>
            <a:rect l="l" t="t" r="r" b="b"/>
            <a:pathLst>
              <a:path w="11049000" h="9525">
                <a:moveTo>
                  <a:pt x="0" y="0"/>
                </a:moveTo>
                <a:lnTo>
                  <a:pt x="11049000" y="0"/>
                </a:lnTo>
              </a:path>
            </a:pathLst>
          </a:custGeom>
          <a:noFill/>
          <a:ln w="9525">
            <a:solidFill>
              <a:srgbClr val="D5DDE5"/>
            </a:solidFill>
          </a:ln>
        </p:spPr>
      </p:sp>
      <p:sp>
        <p:nvSpPr>
          <p:cNvPr id="20" name="TextBox 20"/>
          <p:cNvSpPr txBox="1"/>
          <p:nvPr/>
        </p:nvSpPr>
        <p:spPr>
          <a:xfrm>
            <a:off x="2080760" y="4489132"/>
            <a:ext cx="8030480" cy="335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650" i="1" dirty="0">
                <a:solidFill>
                  <a:srgbClr val="1A3A5C"/>
                </a:solidFill>
                <a:latin typeface="Georgia"/>
                <a:ea typeface="SimSun"/>
                <a:cs typeface="Georgia"/>
              </a:rPr>
              <a:t>"With 85% of customers not returning, every lost buyer represents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827806" y="4774882"/>
            <a:ext cx="6536388" cy="335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650" i="1" dirty="0">
                <a:solidFill>
                  <a:srgbClr val="1A3A5C"/>
                </a:solidFill>
                <a:latin typeface="Georgia"/>
                <a:ea typeface="SimSun"/>
                <a:cs typeface="Georgia"/>
              </a:rPr>
              <a:t>3-4 potential vehicle purchases over the next decade."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728079" y="5315902"/>
            <a:ext cx="673584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Questionnaire return rate: only 40% — current customer data is incomplete and unreliable</a:t>
            </a:r>
          </a:p>
        </p:txBody>
      </p:sp>
      <p:sp>
        <p:nvSpPr>
          <p:cNvPr id="23" name="Line 23"/>
          <p:cNvSpPr/>
          <p:nvPr/>
        </p:nvSpPr>
        <p:spPr>
          <a:xfrm>
            <a:off x="571500" y="6572250"/>
            <a:ext cx="11049000" cy="9525"/>
          </a:xfrm>
          <a:custGeom>
            <a:avLst/>
            <a:gdLst/>
            <a:ahLst/>
            <a:cxnLst/>
            <a:rect l="l" t="t" r="r" b="b"/>
            <a:pathLst>
              <a:path w="11049000" h="9525">
                <a:moveTo>
                  <a:pt x="0" y="0"/>
                </a:moveTo>
                <a:lnTo>
                  <a:pt x="11049000" y="0"/>
                </a:lnTo>
              </a:path>
            </a:pathLst>
          </a:custGeom>
          <a:noFill/>
          <a:ln w="4762">
            <a:solidFill>
              <a:srgbClr val="D5DDE5"/>
            </a:solidFill>
          </a:ln>
        </p:spPr>
      </p:sp>
      <p:sp>
        <p:nvSpPr>
          <p:cNvPr id="24" name="TextBox 24"/>
          <p:cNvSpPr txBox="1"/>
          <p:nvPr/>
        </p:nvSpPr>
        <p:spPr>
          <a:xfrm>
            <a:off x="561022" y="6673691"/>
            <a:ext cx="2828401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95A5A6"/>
                </a:solidFill>
                <a:latin typeface="Arial"/>
                <a:ea typeface="Microsoft YaHei"/>
                <a:cs typeface="Arial"/>
              </a:rPr>
              <a:t>Source: Kimsoong Customer Service Department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467975" y="6681788"/>
            <a:ext cx="709136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750" dirty="0">
                <a:solidFill>
                  <a:srgbClr val="95A5A6"/>
                </a:solidFill>
                <a:latin typeface="Arial"/>
                <a:ea typeface="Microsoft YaHei"/>
                <a:cs typeface="Arial"/>
              </a:rPr>
              <a:t>CONFIDENTIAL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543752" y="6673691"/>
            <a:ext cx="87225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825" dirty="0">
                <a:solidFill>
                  <a:srgbClr val="95A5A6"/>
                </a:solidFill>
                <a:latin typeface="Arial"/>
                <a:ea typeface="Microsoft YaHei"/>
                <a:cs typeface="Arial"/>
              </a:rPr>
              <a:t>2</a:t>
            </a:r>
          </a:p>
        </p:txBody>
      </p:sp>
    </p:spTree>
  </p:cSld>
  <p:clrMapOvr>
    <a:masterClrMapping/>
  </p:clrMapOvr>
  <p:transition dur="4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gradFill>
            <a:gsLst>
              <a:gs pos="0">
                <a:srgbClr val="1A3A5C"/>
              </a:gs>
              <a:gs pos="100000">
                <a:srgbClr val="2D8A4E"/>
              </a:gs>
            </a:gsLst>
            <a:lin ang="0" scaled="1"/>
          </a:gra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2925" y="309562"/>
            <a:ext cx="10391192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25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Strong Brand Assets Provide Foundation for Loyalty Strategy</a:t>
            </a:r>
          </a:p>
        </p:txBody>
      </p:sp>
      <p:sp>
        <p:nvSpPr>
          <p:cNvPr id="5" name="Freeform 5"/>
          <p:cNvSpPr/>
          <p:nvPr/>
        </p:nvSpPr>
        <p:spPr>
          <a:xfrm>
            <a:off x="571500" y="742950"/>
            <a:ext cx="11049000" cy="428625"/>
          </a:xfrm>
          <a:custGeom>
            <a:avLst/>
            <a:gdLst/>
            <a:ahLst/>
            <a:cxnLst/>
            <a:rect l="l" t="t" r="r" b="b"/>
            <a:pathLst>
              <a:path w="11049000" h="428625">
                <a:moveTo>
                  <a:pt x="38100" y="0"/>
                </a:moveTo>
                <a:lnTo>
                  <a:pt x="11010900" y="0"/>
                </a:lnTo>
                <a:cubicBezTo>
                  <a:pt x="11031942" y="0"/>
                  <a:pt x="11049000" y="17058"/>
                  <a:pt x="11049000" y="38100"/>
                </a:cubicBezTo>
                <a:lnTo>
                  <a:pt x="11049000" y="390525"/>
                </a:lnTo>
                <a:cubicBezTo>
                  <a:pt x="11049000" y="411567"/>
                  <a:pt x="11031942" y="428625"/>
                  <a:pt x="11010900" y="428625"/>
                </a:cubicBezTo>
                <a:lnTo>
                  <a:pt x="38100" y="428625"/>
                </a:lnTo>
                <a:cubicBezTo>
                  <a:pt x="17058" y="428625"/>
                  <a:pt x="0" y="411567"/>
                  <a:pt x="0" y="390525"/>
                </a:cubicBezTo>
                <a:lnTo>
                  <a:pt x="0" y="38100"/>
                </a:lnTo>
                <a:cubicBezTo>
                  <a:pt x="0" y="17058"/>
                  <a:pt x="17058" y="0"/>
                  <a:pt x="38100" y="0"/>
                </a:cubicBezTo>
                <a:close/>
              </a:path>
            </a:pathLst>
          </a:custGeom>
          <a:solidFill>
            <a:srgbClr val="1A3A5C"/>
          </a:solidFill>
          <a:ln>
            <a:noFill/>
          </a:ln>
        </p:spPr>
      </p:sp>
      <p:sp>
        <p:nvSpPr>
          <p:cNvPr id="6" name="TextBox 6"/>
          <p:cNvSpPr txBox="1"/>
          <p:nvPr/>
        </p:nvSpPr>
        <p:spPr>
          <a:xfrm>
            <a:off x="748665" y="896302"/>
            <a:ext cx="12593907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Brand equity is high — the gap is in post-purchase experience, not product appeal. Kimsoong's eco-conscious image and value positioning are strategic differentiators.</a:t>
            </a:r>
          </a:p>
        </p:txBody>
      </p:sp>
      <p:sp>
        <p:nvSpPr>
          <p:cNvPr id="7" name="Freeform 7"/>
          <p:cNvSpPr/>
          <p:nvPr/>
        </p:nvSpPr>
        <p:spPr>
          <a:xfrm>
            <a:off x="571500" y="1381125"/>
            <a:ext cx="4381500" cy="3619500"/>
          </a:xfrm>
          <a:custGeom>
            <a:avLst/>
            <a:gdLst/>
            <a:ahLst/>
            <a:cxnLst/>
            <a:rect l="l" t="t" r="r" b="b"/>
            <a:pathLst>
              <a:path w="4381500" h="3619500">
                <a:moveTo>
                  <a:pt x="76200" y="0"/>
                </a:moveTo>
                <a:lnTo>
                  <a:pt x="4305300" y="0"/>
                </a:lnTo>
                <a:cubicBezTo>
                  <a:pt x="4347384" y="0"/>
                  <a:pt x="4381500" y="34116"/>
                  <a:pt x="4381500" y="76200"/>
                </a:cubicBezTo>
                <a:lnTo>
                  <a:pt x="4381500" y="3543300"/>
                </a:lnTo>
                <a:cubicBezTo>
                  <a:pt x="4381500" y="3585384"/>
                  <a:pt x="4347384" y="3619500"/>
                  <a:pt x="4305300" y="3619500"/>
                </a:cubicBezTo>
                <a:lnTo>
                  <a:pt x="76200" y="3619500"/>
                </a:lnTo>
                <a:cubicBezTo>
                  <a:pt x="34116" y="3619500"/>
                  <a:pt x="0" y="3585384"/>
                  <a:pt x="0" y="354330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F4F6F8"/>
          </a:solidFill>
          <a:ln>
            <a:noFill/>
          </a:ln>
          <a:effectLst>
            <a:outerShdw blurRad="76200" dist="19050" dir="5400000" algn="ctr" rotWithShape="0">
              <a:srgbClr val="000000">
                <a:alpha val="6000"/>
              </a:srgbClr>
            </a:outerShdw>
          </a:effectLst>
        </p:spPr>
      </p:sp>
      <p:pic>
        <p:nvPicPr>
          <p:cNvPr id="8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381125"/>
            <a:ext cx="4381500" cy="36195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5304900" y="1458387"/>
            <a:ext cx="218537" cy="207426"/>
            <a:chOff x="5304900" y="1458387"/>
            <a:chExt cx="218537" cy="207426"/>
          </a:xfrm>
        </p:grpSpPr>
        <p:sp>
          <p:nvSpPr>
            <p:cNvPr id="9" name="Freeform 9"/>
            <p:cNvSpPr/>
            <p:nvPr/>
          </p:nvSpPr>
          <p:spPr>
            <a:xfrm>
              <a:off x="5453062" y="1591737"/>
              <a:ext cx="70375" cy="74076"/>
            </a:xfrm>
            <a:custGeom>
              <a:avLst/>
              <a:gdLst/>
              <a:ahLst/>
              <a:cxnLst/>
              <a:rect l="l" t="t" r="r" b="b"/>
              <a:pathLst>
                <a:path w="70375" h="74076">
                  <a:moveTo>
                    <a:pt x="11112" y="48150"/>
                  </a:moveTo>
                  <a:cubicBezTo>
                    <a:pt x="4975" y="48150"/>
                    <a:pt x="0" y="43175"/>
                    <a:pt x="0" y="37038"/>
                  </a:cubicBezTo>
                  <a:cubicBezTo>
                    <a:pt x="0" y="30901"/>
                    <a:pt x="4975" y="25925"/>
                    <a:pt x="11112" y="25925"/>
                  </a:cubicBezTo>
                  <a:cubicBezTo>
                    <a:pt x="17250" y="25925"/>
                    <a:pt x="22225" y="20950"/>
                    <a:pt x="22225" y="14813"/>
                  </a:cubicBezTo>
                  <a:cubicBezTo>
                    <a:pt x="22225" y="0"/>
                    <a:pt x="44450" y="0"/>
                    <a:pt x="44450" y="14813"/>
                  </a:cubicBezTo>
                  <a:cubicBezTo>
                    <a:pt x="44450" y="20950"/>
                    <a:pt x="49425" y="25925"/>
                    <a:pt x="55563" y="25925"/>
                  </a:cubicBezTo>
                  <a:cubicBezTo>
                    <a:pt x="70375" y="25925"/>
                    <a:pt x="70375" y="48150"/>
                    <a:pt x="55563" y="48150"/>
                  </a:cubicBezTo>
                  <a:cubicBezTo>
                    <a:pt x="49425" y="48150"/>
                    <a:pt x="44450" y="53126"/>
                    <a:pt x="44450" y="59263"/>
                  </a:cubicBezTo>
                  <a:cubicBezTo>
                    <a:pt x="44450" y="74076"/>
                    <a:pt x="22225" y="74076"/>
                    <a:pt x="22225" y="59263"/>
                  </a:cubicBezTo>
                  <a:cubicBezTo>
                    <a:pt x="22225" y="53126"/>
                    <a:pt x="17250" y="48150"/>
                    <a:pt x="11112" y="48150"/>
                  </a:cubicBezTo>
                </a:path>
              </a:pathLst>
            </a:custGeom>
            <a:solidFill>
              <a:srgbClr val="E8A838"/>
            </a:solidFill>
            <a:ln>
              <a:noFill/>
            </a:ln>
          </p:spPr>
        </p:sp>
        <p:sp>
          <p:nvSpPr>
            <p:cNvPr id="10" name="Freeform 10"/>
            <p:cNvSpPr/>
            <p:nvPr/>
          </p:nvSpPr>
          <p:spPr>
            <a:xfrm>
              <a:off x="5304900" y="1480612"/>
              <a:ext cx="162976" cy="159275"/>
            </a:xfrm>
            <a:custGeom>
              <a:avLst/>
              <a:gdLst/>
              <a:ahLst/>
              <a:cxnLst/>
              <a:rect l="l" t="t" r="r" b="b"/>
              <a:pathLst>
                <a:path w="162976" h="159275">
                  <a:moveTo>
                    <a:pt x="14813" y="70375"/>
                  </a:moveTo>
                  <a:cubicBezTo>
                    <a:pt x="45499" y="70375"/>
                    <a:pt x="70375" y="45499"/>
                    <a:pt x="70375" y="14813"/>
                  </a:cubicBezTo>
                  <a:cubicBezTo>
                    <a:pt x="70375" y="0"/>
                    <a:pt x="92600" y="0"/>
                    <a:pt x="92600" y="14813"/>
                  </a:cubicBezTo>
                  <a:cubicBezTo>
                    <a:pt x="92600" y="45499"/>
                    <a:pt x="117477" y="70375"/>
                    <a:pt x="148163" y="70375"/>
                  </a:cubicBezTo>
                  <a:cubicBezTo>
                    <a:pt x="162976" y="70375"/>
                    <a:pt x="162976" y="92600"/>
                    <a:pt x="148163" y="92600"/>
                  </a:cubicBezTo>
                  <a:cubicBezTo>
                    <a:pt x="117477" y="92600"/>
                    <a:pt x="92600" y="117477"/>
                    <a:pt x="92600" y="148163"/>
                  </a:cubicBezTo>
                  <a:cubicBezTo>
                    <a:pt x="92600" y="154300"/>
                    <a:pt x="87625" y="159275"/>
                    <a:pt x="81488" y="159275"/>
                  </a:cubicBezTo>
                  <a:cubicBezTo>
                    <a:pt x="75351" y="159275"/>
                    <a:pt x="70375" y="154300"/>
                    <a:pt x="70375" y="148163"/>
                  </a:cubicBezTo>
                  <a:cubicBezTo>
                    <a:pt x="70375" y="117477"/>
                    <a:pt x="45499" y="92600"/>
                    <a:pt x="14813" y="92600"/>
                  </a:cubicBezTo>
                  <a:cubicBezTo>
                    <a:pt x="0" y="92600"/>
                    <a:pt x="0" y="70375"/>
                    <a:pt x="14813" y="70375"/>
                  </a:cubicBezTo>
                </a:path>
              </a:pathLst>
            </a:custGeom>
            <a:solidFill>
              <a:srgbClr val="E8A838"/>
            </a:solidFill>
            <a:ln>
              <a:noFill/>
            </a:ln>
          </p:spPr>
        </p:sp>
        <p:sp>
          <p:nvSpPr>
            <p:cNvPr id="11" name="Freeform 11"/>
            <p:cNvSpPr/>
            <p:nvPr/>
          </p:nvSpPr>
          <p:spPr>
            <a:xfrm>
              <a:off x="5453062" y="1458387"/>
              <a:ext cx="70375" cy="74076"/>
            </a:xfrm>
            <a:custGeom>
              <a:avLst/>
              <a:gdLst/>
              <a:ahLst/>
              <a:cxnLst/>
              <a:rect l="l" t="t" r="r" b="b"/>
              <a:pathLst>
                <a:path w="70375" h="74076">
                  <a:moveTo>
                    <a:pt x="11112" y="48150"/>
                  </a:moveTo>
                  <a:cubicBezTo>
                    <a:pt x="4975" y="48150"/>
                    <a:pt x="0" y="43175"/>
                    <a:pt x="0" y="37038"/>
                  </a:cubicBezTo>
                  <a:cubicBezTo>
                    <a:pt x="0" y="30901"/>
                    <a:pt x="4975" y="25925"/>
                    <a:pt x="11112" y="25925"/>
                  </a:cubicBezTo>
                  <a:cubicBezTo>
                    <a:pt x="17250" y="25925"/>
                    <a:pt x="22225" y="20950"/>
                    <a:pt x="22225" y="14813"/>
                  </a:cubicBezTo>
                  <a:cubicBezTo>
                    <a:pt x="22225" y="0"/>
                    <a:pt x="44450" y="0"/>
                    <a:pt x="44450" y="14813"/>
                  </a:cubicBezTo>
                  <a:cubicBezTo>
                    <a:pt x="44450" y="20950"/>
                    <a:pt x="49425" y="25925"/>
                    <a:pt x="55563" y="25925"/>
                  </a:cubicBezTo>
                  <a:cubicBezTo>
                    <a:pt x="70375" y="25925"/>
                    <a:pt x="70375" y="48150"/>
                    <a:pt x="55563" y="48150"/>
                  </a:cubicBezTo>
                  <a:cubicBezTo>
                    <a:pt x="49425" y="48150"/>
                    <a:pt x="44450" y="53126"/>
                    <a:pt x="44450" y="59263"/>
                  </a:cubicBezTo>
                  <a:cubicBezTo>
                    <a:pt x="44450" y="74076"/>
                    <a:pt x="22225" y="74076"/>
                    <a:pt x="22225" y="59263"/>
                  </a:cubicBezTo>
                  <a:cubicBezTo>
                    <a:pt x="22225" y="53126"/>
                    <a:pt x="17250" y="48150"/>
                    <a:pt x="11112" y="48150"/>
                  </a:cubicBezTo>
                </a:path>
              </a:pathLst>
            </a:custGeom>
            <a:solidFill>
              <a:srgbClr val="E8A838"/>
            </a:solidFill>
            <a:ln>
              <a:noFill/>
            </a:ln>
          </p:spPr>
        </p:sp>
      </p:grpSp>
      <p:sp>
        <p:nvSpPr>
          <p:cNvPr id="13" name="TextBox 13"/>
          <p:cNvSpPr txBox="1"/>
          <p:nvPr/>
        </p:nvSpPr>
        <p:spPr>
          <a:xfrm>
            <a:off x="5619750" y="1476375"/>
            <a:ext cx="1878330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50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Brand Strengths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623560" y="1756410"/>
            <a:ext cx="4227957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• Reputation for reliability at competitive prices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23560" y="1985010"/>
            <a:ext cx="4972812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• Standard "extras" included (competitors charge extra)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23560" y="2213610"/>
            <a:ext cx="3080004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• Strong eco-conscious brand image</a:t>
            </a:r>
          </a:p>
        </p:txBody>
      </p:sp>
      <p:sp>
        <p:nvSpPr>
          <p:cNvPr id="17" name="Freeform 17"/>
          <p:cNvSpPr/>
          <p:nvPr/>
        </p:nvSpPr>
        <p:spPr>
          <a:xfrm>
            <a:off x="5308600" y="2627312"/>
            <a:ext cx="222250" cy="166683"/>
          </a:xfrm>
          <a:custGeom>
            <a:avLst/>
            <a:gdLst/>
            <a:ahLst/>
            <a:cxnLst/>
            <a:rect l="l" t="t" r="r" b="b"/>
            <a:pathLst>
              <a:path w="222250" h="166683">
                <a:moveTo>
                  <a:pt x="133350" y="0"/>
                </a:moveTo>
                <a:cubicBezTo>
                  <a:pt x="136227" y="0"/>
                  <a:pt x="138991" y="1115"/>
                  <a:pt x="141062" y="3112"/>
                </a:cubicBezTo>
                <a:lnTo>
                  <a:pt x="142029" y="4167"/>
                </a:lnTo>
                <a:lnTo>
                  <a:pt x="183134" y="55563"/>
                </a:lnTo>
                <a:lnTo>
                  <a:pt x="188912" y="55563"/>
                </a:lnTo>
                <a:cubicBezTo>
                  <a:pt x="206565" y="55562"/>
                  <a:pt x="221159" y="69322"/>
                  <a:pt x="222194" y="86944"/>
                </a:cubicBezTo>
                <a:lnTo>
                  <a:pt x="222250" y="88900"/>
                </a:lnTo>
                <a:lnTo>
                  <a:pt x="222250" y="133350"/>
                </a:lnTo>
                <a:cubicBezTo>
                  <a:pt x="222250" y="139487"/>
                  <a:pt x="217275" y="144463"/>
                  <a:pt x="211137" y="144463"/>
                </a:cubicBezTo>
                <a:lnTo>
                  <a:pt x="198125" y="144463"/>
                </a:lnTo>
                <a:cubicBezTo>
                  <a:pt x="193410" y="157781"/>
                  <a:pt x="180816" y="166683"/>
                  <a:pt x="166688" y="166683"/>
                </a:cubicBezTo>
                <a:cubicBezTo>
                  <a:pt x="152559" y="166683"/>
                  <a:pt x="139965" y="157781"/>
                  <a:pt x="135250" y="144463"/>
                </a:cubicBezTo>
                <a:lnTo>
                  <a:pt x="87000" y="144463"/>
                </a:lnTo>
                <a:cubicBezTo>
                  <a:pt x="82285" y="157781"/>
                  <a:pt x="69691" y="166683"/>
                  <a:pt x="55562" y="166683"/>
                </a:cubicBezTo>
                <a:cubicBezTo>
                  <a:pt x="41434" y="166683"/>
                  <a:pt x="28840" y="157781"/>
                  <a:pt x="24125" y="144463"/>
                </a:cubicBezTo>
                <a:lnTo>
                  <a:pt x="11112" y="144463"/>
                </a:lnTo>
                <a:cubicBezTo>
                  <a:pt x="4975" y="144463"/>
                  <a:pt x="0" y="139487"/>
                  <a:pt x="0" y="133350"/>
                </a:cubicBezTo>
                <a:lnTo>
                  <a:pt x="0" y="66675"/>
                </a:lnTo>
                <a:lnTo>
                  <a:pt x="78" y="65375"/>
                </a:lnTo>
                <a:lnTo>
                  <a:pt x="167" y="64753"/>
                </a:lnTo>
                <a:lnTo>
                  <a:pt x="356" y="63886"/>
                </a:lnTo>
                <a:lnTo>
                  <a:pt x="489" y="63486"/>
                </a:lnTo>
                <a:lnTo>
                  <a:pt x="645" y="62930"/>
                </a:lnTo>
                <a:lnTo>
                  <a:pt x="23025" y="6990"/>
                </a:lnTo>
                <a:cubicBezTo>
                  <a:pt x="24711" y="2771"/>
                  <a:pt x="28794" y="3"/>
                  <a:pt x="33338" y="0"/>
                </a:cubicBezTo>
                <a:close/>
                <a:moveTo>
                  <a:pt x="55562" y="122238"/>
                </a:moveTo>
                <a:cubicBezTo>
                  <a:pt x="49425" y="122238"/>
                  <a:pt x="44450" y="127213"/>
                  <a:pt x="44450" y="133350"/>
                </a:cubicBezTo>
                <a:cubicBezTo>
                  <a:pt x="44450" y="139487"/>
                  <a:pt x="49425" y="144463"/>
                  <a:pt x="55562" y="144463"/>
                </a:cubicBezTo>
                <a:cubicBezTo>
                  <a:pt x="61700" y="144463"/>
                  <a:pt x="66675" y="139487"/>
                  <a:pt x="66675" y="133350"/>
                </a:cubicBezTo>
                <a:cubicBezTo>
                  <a:pt x="66675" y="127213"/>
                  <a:pt x="61700" y="122238"/>
                  <a:pt x="55562" y="122238"/>
                </a:cubicBezTo>
                <a:moveTo>
                  <a:pt x="166688" y="122238"/>
                </a:moveTo>
                <a:cubicBezTo>
                  <a:pt x="160550" y="122238"/>
                  <a:pt x="155575" y="127213"/>
                  <a:pt x="155575" y="133350"/>
                </a:cubicBezTo>
                <a:cubicBezTo>
                  <a:pt x="155575" y="139487"/>
                  <a:pt x="160550" y="144463"/>
                  <a:pt x="166688" y="144463"/>
                </a:cubicBezTo>
                <a:cubicBezTo>
                  <a:pt x="172825" y="144463"/>
                  <a:pt x="177800" y="139487"/>
                  <a:pt x="177800" y="133350"/>
                </a:cubicBezTo>
                <a:cubicBezTo>
                  <a:pt x="177800" y="127213"/>
                  <a:pt x="172825" y="122238"/>
                  <a:pt x="166688" y="122238"/>
                </a:cubicBezTo>
                <a:moveTo>
                  <a:pt x="100012" y="22225"/>
                </a:moveTo>
                <a:lnTo>
                  <a:pt x="40850" y="22225"/>
                </a:lnTo>
                <a:lnTo>
                  <a:pt x="27515" y="55563"/>
                </a:lnTo>
                <a:lnTo>
                  <a:pt x="100012" y="55563"/>
                </a:lnTo>
                <a:close/>
                <a:moveTo>
                  <a:pt x="128016" y="22225"/>
                </a:moveTo>
                <a:lnTo>
                  <a:pt x="122237" y="22225"/>
                </a:lnTo>
                <a:lnTo>
                  <a:pt x="122237" y="55563"/>
                </a:lnTo>
                <a:lnTo>
                  <a:pt x="154686" y="55563"/>
                </a:lnTo>
                <a:close/>
              </a:path>
            </a:pathLst>
          </a:custGeom>
          <a:solidFill>
            <a:srgbClr val="1A3A5C"/>
          </a:solidFill>
          <a:ln>
            <a:noFill/>
          </a:ln>
        </p:spPr>
      </p:sp>
      <p:sp>
        <p:nvSpPr>
          <p:cNvPr id="18" name="TextBox 18"/>
          <p:cNvSpPr txBox="1"/>
          <p:nvPr/>
        </p:nvSpPr>
        <p:spPr>
          <a:xfrm>
            <a:off x="5619750" y="2619375"/>
            <a:ext cx="2200370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50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European Footprint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623560" y="2899410"/>
            <a:ext cx="4631055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• HQ near Paris; franchises across most EU countries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23560" y="3128010"/>
            <a:ext cx="4026408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• Sales + Service + Tyres/Exhausts + Used Cars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623560" y="3356610"/>
            <a:ext cx="3789807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• 10-year market share growth at lower end</a:t>
            </a:r>
          </a:p>
        </p:txBody>
      </p:sp>
      <p:sp>
        <p:nvSpPr>
          <p:cNvPr id="22" name="Freeform 22"/>
          <p:cNvSpPr/>
          <p:nvPr/>
        </p:nvSpPr>
        <p:spPr>
          <a:xfrm>
            <a:off x="5305171" y="3737097"/>
            <a:ext cx="229330" cy="225779"/>
          </a:xfrm>
          <a:custGeom>
            <a:avLst/>
            <a:gdLst/>
            <a:ahLst/>
            <a:cxnLst/>
            <a:rect l="l" t="t" r="r" b="b"/>
            <a:pathLst>
              <a:path w="229330" h="225779">
                <a:moveTo>
                  <a:pt x="114665" y="0"/>
                </a:moveTo>
                <a:cubicBezTo>
                  <a:pt x="123308" y="1"/>
                  <a:pt x="131655" y="3149"/>
                  <a:pt x="138146" y="8857"/>
                </a:cubicBezTo>
                <a:lnTo>
                  <a:pt x="139857" y="10468"/>
                </a:lnTo>
                <a:lnTo>
                  <a:pt x="147613" y="18225"/>
                </a:lnTo>
                <a:cubicBezTo>
                  <a:pt x="149742" y="20339"/>
                  <a:pt x="152522" y="21674"/>
                  <a:pt x="155503" y="22014"/>
                </a:cubicBezTo>
                <a:lnTo>
                  <a:pt x="157004" y="22103"/>
                </a:lnTo>
                <a:lnTo>
                  <a:pt x="168116" y="22103"/>
                </a:lnTo>
                <a:cubicBezTo>
                  <a:pt x="186970" y="22102"/>
                  <a:pt x="202548" y="36816"/>
                  <a:pt x="203620" y="55640"/>
                </a:cubicBezTo>
                <a:lnTo>
                  <a:pt x="203676" y="57663"/>
                </a:lnTo>
                <a:lnTo>
                  <a:pt x="203676" y="68775"/>
                </a:lnTo>
                <a:cubicBezTo>
                  <a:pt x="203676" y="71776"/>
                  <a:pt x="204698" y="74698"/>
                  <a:pt x="206543" y="77032"/>
                </a:cubicBezTo>
                <a:lnTo>
                  <a:pt x="207543" y="78143"/>
                </a:lnTo>
                <a:lnTo>
                  <a:pt x="215289" y="85900"/>
                </a:lnTo>
                <a:cubicBezTo>
                  <a:pt x="228614" y="99150"/>
                  <a:pt x="229330" y="120481"/>
                  <a:pt x="216922" y="134595"/>
                </a:cubicBezTo>
                <a:lnTo>
                  <a:pt x="215311" y="136306"/>
                </a:lnTo>
                <a:lnTo>
                  <a:pt x="207554" y="144062"/>
                </a:lnTo>
                <a:cubicBezTo>
                  <a:pt x="205439" y="146191"/>
                  <a:pt x="204104" y="148971"/>
                  <a:pt x="203765" y="151952"/>
                </a:cubicBezTo>
                <a:lnTo>
                  <a:pt x="203676" y="153453"/>
                </a:lnTo>
                <a:lnTo>
                  <a:pt x="203676" y="164565"/>
                </a:lnTo>
                <a:cubicBezTo>
                  <a:pt x="203677" y="183419"/>
                  <a:pt x="188962" y="198997"/>
                  <a:pt x="170139" y="200069"/>
                </a:cubicBezTo>
                <a:lnTo>
                  <a:pt x="168116" y="200125"/>
                </a:lnTo>
                <a:lnTo>
                  <a:pt x="157004" y="200125"/>
                </a:lnTo>
                <a:cubicBezTo>
                  <a:pt x="154007" y="200126"/>
                  <a:pt x="151099" y="201136"/>
                  <a:pt x="148747" y="202992"/>
                </a:cubicBezTo>
                <a:lnTo>
                  <a:pt x="147636" y="203992"/>
                </a:lnTo>
                <a:lnTo>
                  <a:pt x="139879" y="211738"/>
                </a:lnTo>
                <a:cubicBezTo>
                  <a:pt x="126629" y="225063"/>
                  <a:pt x="105298" y="225779"/>
                  <a:pt x="91184" y="213371"/>
                </a:cubicBezTo>
                <a:lnTo>
                  <a:pt x="89473" y="211760"/>
                </a:lnTo>
                <a:lnTo>
                  <a:pt x="81716" y="204003"/>
                </a:lnTo>
                <a:cubicBezTo>
                  <a:pt x="79588" y="201888"/>
                  <a:pt x="76808" y="200553"/>
                  <a:pt x="73826" y="200214"/>
                </a:cubicBezTo>
                <a:lnTo>
                  <a:pt x="72326" y="200125"/>
                </a:lnTo>
                <a:lnTo>
                  <a:pt x="61214" y="200125"/>
                </a:lnTo>
                <a:cubicBezTo>
                  <a:pt x="42359" y="200126"/>
                  <a:pt x="26782" y="185411"/>
                  <a:pt x="25709" y="166587"/>
                </a:cubicBezTo>
                <a:lnTo>
                  <a:pt x="25654" y="164565"/>
                </a:lnTo>
                <a:lnTo>
                  <a:pt x="25654" y="153453"/>
                </a:lnTo>
                <a:cubicBezTo>
                  <a:pt x="25653" y="150456"/>
                  <a:pt x="24643" y="147548"/>
                  <a:pt x="22787" y="145196"/>
                </a:cubicBezTo>
                <a:lnTo>
                  <a:pt x="21787" y="144085"/>
                </a:lnTo>
                <a:lnTo>
                  <a:pt x="14041" y="136328"/>
                </a:lnTo>
                <a:cubicBezTo>
                  <a:pt x="716" y="123078"/>
                  <a:pt x="0" y="101747"/>
                  <a:pt x="12408" y="87633"/>
                </a:cubicBezTo>
                <a:lnTo>
                  <a:pt x="14019" y="85922"/>
                </a:lnTo>
                <a:lnTo>
                  <a:pt x="21776" y="78165"/>
                </a:lnTo>
                <a:cubicBezTo>
                  <a:pt x="23890" y="76037"/>
                  <a:pt x="25225" y="73257"/>
                  <a:pt x="25565" y="70275"/>
                </a:cubicBezTo>
                <a:lnTo>
                  <a:pt x="25654" y="68775"/>
                </a:lnTo>
                <a:lnTo>
                  <a:pt x="25654" y="57663"/>
                </a:lnTo>
                <a:lnTo>
                  <a:pt x="25709" y="55640"/>
                </a:lnTo>
                <a:cubicBezTo>
                  <a:pt x="26737" y="37591"/>
                  <a:pt x="41142" y="23186"/>
                  <a:pt x="59191" y="22158"/>
                </a:cubicBezTo>
                <a:lnTo>
                  <a:pt x="61214" y="22103"/>
                </a:lnTo>
                <a:lnTo>
                  <a:pt x="72326" y="22103"/>
                </a:lnTo>
                <a:cubicBezTo>
                  <a:pt x="75322" y="22102"/>
                  <a:pt x="78231" y="21092"/>
                  <a:pt x="80583" y="19236"/>
                </a:cubicBezTo>
                <a:lnTo>
                  <a:pt x="81694" y="18236"/>
                </a:lnTo>
                <a:lnTo>
                  <a:pt x="89451" y="10490"/>
                </a:lnTo>
                <a:cubicBezTo>
                  <a:pt x="96124" y="3777"/>
                  <a:pt x="105199" y="1"/>
                  <a:pt x="114665" y="0"/>
                </a:cubicBezTo>
                <a:close/>
              </a:path>
            </a:pathLst>
          </a:custGeom>
          <a:solidFill>
            <a:srgbClr val="2D8A4E"/>
          </a:solidFill>
          <a:ln>
            <a:noFill/>
          </a:ln>
        </p:spPr>
      </p:sp>
      <p:sp>
        <p:nvSpPr>
          <p:cNvPr id="23" name="TextBox 23"/>
          <p:cNvSpPr txBox="1"/>
          <p:nvPr/>
        </p:nvSpPr>
        <p:spPr>
          <a:xfrm>
            <a:off x="5619750" y="3762375"/>
            <a:ext cx="1326261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50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R&amp;D Pipeline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623560" y="4042410"/>
            <a:ext cx="5007864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• "Eco-car" with alternative power source in development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623560" y="4271010"/>
            <a:ext cx="3658362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• Major donations to environmental groups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623560" y="4499610"/>
            <a:ext cx="4893945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• Positions brand for future green regulation compliance</a:t>
            </a:r>
          </a:p>
        </p:txBody>
      </p:sp>
      <p:sp>
        <p:nvSpPr>
          <p:cNvPr id="27" name="Freeform 27"/>
          <p:cNvSpPr/>
          <p:nvPr/>
        </p:nvSpPr>
        <p:spPr>
          <a:xfrm>
            <a:off x="571500" y="5191125"/>
            <a:ext cx="11049000" cy="523875"/>
          </a:xfrm>
          <a:custGeom>
            <a:avLst/>
            <a:gdLst/>
            <a:ahLst/>
            <a:cxnLst/>
            <a:rect l="l" t="t" r="r" b="b"/>
            <a:pathLst>
              <a:path w="11049000" h="523875">
                <a:moveTo>
                  <a:pt x="57150" y="0"/>
                </a:moveTo>
                <a:lnTo>
                  <a:pt x="10991850" y="0"/>
                </a:lnTo>
                <a:cubicBezTo>
                  <a:pt x="11023413" y="0"/>
                  <a:pt x="11049000" y="25587"/>
                  <a:pt x="11049000" y="57150"/>
                </a:cubicBezTo>
                <a:lnTo>
                  <a:pt x="11049000" y="466725"/>
                </a:lnTo>
                <a:cubicBezTo>
                  <a:pt x="11049000" y="498288"/>
                  <a:pt x="11023413" y="523875"/>
                  <a:pt x="10991850" y="523875"/>
                </a:cubicBezTo>
                <a:lnTo>
                  <a:pt x="57150" y="523875"/>
                </a:lnTo>
                <a:cubicBezTo>
                  <a:pt x="25587" y="523875"/>
                  <a:pt x="0" y="498288"/>
                  <a:pt x="0" y="466725"/>
                </a:cubicBezTo>
                <a:lnTo>
                  <a:pt x="0" y="57150"/>
                </a:lnTo>
                <a:cubicBezTo>
                  <a:pt x="0" y="25587"/>
                  <a:pt x="25587" y="0"/>
                  <a:pt x="57150" y="0"/>
                </a:cubicBezTo>
                <a:close/>
              </a:path>
            </a:pathLst>
          </a:custGeom>
          <a:solidFill>
            <a:srgbClr val="F4F6F8"/>
          </a:solidFill>
          <a:ln w="9525">
            <a:solidFill>
              <a:srgbClr val="D5DDE5"/>
            </a:solidFill>
          </a:ln>
        </p:spPr>
      </p:sp>
      <p:sp>
        <p:nvSpPr>
          <p:cNvPr id="28" name="Freeform 28"/>
          <p:cNvSpPr/>
          <p:nvPr/>
        </p:nvSpPr>
        <p:spPr>
          <a:xfrm>
            <a:off x="784224" y="5332197"/>
            <a:ext cx="233994" cy="234907"/>
          </a:xfrm>
          <a:custGeom>
            <a:avLst/>
            <a:gdLst/>
            <a:ahLst/>
            <a:cxnLst/>
            <a:rect l="l" t="t" r="r" b="b"/>
            <a:pathLst>
              <a:path w="233994" h="234907">
                <a:moveTo>
                  <a:pt x="166689" y="19868"/>
                </a:moveTo>
                <a:cubicBezTo>
                  <a:pt x="213392" y="46833"/>
                  <a:pt x="233994" y="103437"/>
                  <a:pt x="215549" y="154113"/>
                </a:cubicBezTo>
                <a:cubicBezTo>
                  <a:pt x="197104" y="204790"/>
                  <a:pt x="144937" y="234907"/>
                  <a:pt x="91828" y="225542"/>
                </a:cubicBezTo>
                <a:cubicBezTo>
                  <a:pt x="38719" y="216176"/>
                  <a:pt x="0" y="170031"/>
                  <a:pt x="1" y="116103"/>
                </a:cubicBezTo>
                <a:lnTo>
                  <a:pt x="57" y="112502"/>
                </a:lnTo>
                <a:cubicBezTo>
                  <a:pt x="1323" y="73464"/>
                  <a:pt x="22991" y="37956"/>
                  <a:pt x="57130" y="18978"/>
                </a:cubicBezTo>
                <a:cubicBezTo>
                  <a:pt x="91268" y="0"/>
                  <a:pt x="132863" y="338"/>
                  <a:pt x="166689" y="19868"/>
                </a:cubicBezTo>
                <a:close/>
                <a:moveTo>
                  <a:pt x="111126" y="49428"/>
                </a:moveTo>
                <a:cubicBezTo>
                  <a:pt x="104989" y="49428"/>
                  <a:pt x="100014" y="54403"/>
                  <a:pt x="100014" y="60540"/>
                </a:cubicBezTo>
                <a:cubicBezTo>
                  <a:pt x="81602" y="60540"/>
                  <a:pt x="66676" y="75466"/>
                  <a:pt x="66676" y="93878"/>
                </a:cubicBezTo>
                <a:cubicBezTo>
                  <a:pt x="66676" y="112290"/>
                  <a:pt x="81602" y="127215"/>
                  <a:pt x="100014" y="127215"/>
                </a:cubicBezTo>
                <a:lnTo>
                  <a:pt x="100014" y="149440"/>
                </a:lnTo>
                <a:cubicBezTo>
                  <a:pt x="96274" y="149640"/>
                  <a:pt x="92675" y="147986"/>
                  <a:pt x="90390" y="145017"/>
                </a:cubicBezTo>
                <a:lnTo>
                  <a:pt x="89635" y="143895"/>
                </a:lnTo>
                <a:cubicBezTo>
                  <a:pt x="86474" y="138798"/>
                  <a:pt x="79839" y="137128"/>
                  <a:pt x="74643" y="140123"/>
                </a:cubicBezTo>
                <a:cubicBezTo>
                  <a:pt x="69446" y="143117"/>
                  <a:pt x="67563" y="149695"/>
                  <a:pt x="70388" y="154985"/>
                </a:cubicBezTo>
                <a:cubicBezTo>
                  <a:pt x="76155" y="164987"/>
                  <a:pt x="86686" y="171293"/>
                  <a:pt x="98225" y="171654"/>
                </a:cubicBezTo>
                <a:lnTo>
                  <a:pt x="100014" y="171654"/>
                </a:lnTo>
                <a:cubicBezTo>
                  <a:pt x="100009" y="177292"/>
                  <a:pt x="104227" y="182040"/>
                  <a:pt x="109826" y="182700"/>
                </a:cubicBezTo>
                <a:lnTo>
                  <a:pt x="111126" y="182778"/>
                </a:lnTo>
                <a:cubicBezTo>
                  <a:pt x="117264" y="182778"/>
                  <a:pt x="122239" y="177802"/>
                  <a:pt x="122239" y="171665"/>
                </a:cubicBezTo>
                <a:lnTo>
                  <a:pt x="124195" y="171610"/>
                </a:lnTo>
                <a:cubicBezTo>
                  <a:pt x="142208" y="170569"/>
                  <a:pt x="156124" y="155385"/>
                  <a:pt x="155594" y="137349"/>
                </a:cubicBezTo>
                <a:cubicBezTo>
                  <a:pt x="155065" y="119314"/>
                  <a:pt x="140282" y="104973"/>
                  <a:pt x="122239" y="104990"/>
                </a:cubicBezTo>
                <a:lnTo>
                  <a:pt x="122239" y="82765"/>
                </a:lnTo>
                <a:cubicBezTo>
                  <a:pt x="126217" y="82632"/>
                  <a:pt x="129695" y="84321"/>
                  <a:pt x="131862" y="87188"/>
                </a:cubicBezTo>
                <a:lnTo>
                  <a:pt x="132618" y="88310"/>
                </a:lnTo>
                <a:cubicBezTo>
                  <a:pt x="135779" y="93408"/>
                  <a:pt x="142414" y="95077"/>
                  <a:pt x="147610" y="92083"/>
                </a:cubicBezTo>
                <a:cubicBezTo>
                  <a:pt x="152807" y="89088"/>
                  <a:pt x="154690" y="82511"/>
                  <a:pt x="151865" y="77220"/>
                </a:cubicBezTo>
                <a:cubicBezTo>
                  <a:pt x="146101" y="67214"/>
                  <a:pt x="135569" y="60904"/>
                  <a:pt x="124028" y="60540"/>
                </a:cubicBezTo>
                <a:lnTo>
                  <a:pt x="122239" y="60540"/>
                </a:lnTo>
                <a:cubicBezTo>
                  <a:pt x="122239" y="54403"/>
                  <a:pt x="117264" y="49428"/>
                  <a:pt x="111126" y="49428"/>
                </a:cubicBezTo>
                <a:close/>
                <a:moveTo>
                  <a:pt x="122239" y="127215"/>
                </a:moveTo>
                <a:cubicBezTo>
                  <a:pt x="128376" y="127215"/>
                  <a:pt x="133351" y="132190"/>
                  <a:pt x="133351" y="138328"/>
                </a:cubicBezTo>
                <a:cubicBezTo>
                  <a:pt x="133351" y="144465"/>
                  <a:pt x="128376" y="149440"/>
                  <a:pt x="122239" y="149440"/>
                </a:cubicBezTo>
                <a:lnTo>
                  <a:pt x="122239" y="127215"/>
                </a:lnTo>
                <a:close/>
                <a:moveTo>
                  <a:pt x="100014" y="82765"/>
                </a:moveTo>
                <a:lnTo>
                  <a:pt x="100014" y="104990"/>
                </a:lnTo>
                <a:cubicBezTo>
                  <a:pt x="93877" y="104990"/>
                  <a:pt x="88901" y="100015"/>
                  <a:pt x="88901" y="93878"/>
                </a:cubicBezTo>
                <a:cubicBezTo>
                  <a:pt x="88901" y="87740"/>
                  <a:pt x="93877" y="82765"/>
                  <a:pt x="100014" y="82765"/>
                </a:cubicBezTo>
                <a:close/>
              </a:path>
            </a:pathLst>
          </a:custGeom>
          <a:solidFill>
            <a:srgbClr val="E8A838"/>
          </a:solidFill>
          <a:ln>
            <a:noFill/>
          </a:ln>
        </p:spPr>
      </p:sp>
      <p:sp>
        <p:nvSpPr>
          <p:cNvPr id="29" name="TextBox 29"/>
          <p:cNvSpPr txBox="1"/>
          <p:nvPr/>
        </p:nvSpPr>
        <p:spPr>
          <a:xfrm>
            <a:off x="1108710" y="5385435"/>
            <a:ext cx="2846032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Loyalty Programme Cost Model: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794760" y="5385435"/>
            <a:ext cx="8793480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50/50 cost-sharing between head office and European franchises — minimises per-unit investment risk</a:t>
            </a:r>
          </a:p>
        </p:txBody>
      </p:sp>
      <p:sp>
        <p:nvSpPr>
          <p:cNvPr id="31" name="Freeform 31"/>
          <p:cNvSpPr/>
          <p:nvPr/>
        </p:nvSpPr>
        <p:spPr>
          <a:xfrm>
            <a:off x="571500" y="5857875"/>
            <a:ext cx="11049000" cy="381000"/>
          </a:xfrm>
          <a:custGeom>
            <a:avLst/>
            <a:gdLst/>
            <a:ahLst/>
            <a:cxnLst/>
            <a:rect l="l" t="t" r="r" b="b"/>
            <a:pathLst>
              <a:path w="11049000" h="381000">
                <a:moveTo>
                  <a:pt x="38100" y="0"/>
                </a:moveTo>
                <a:lnTo>
                  <a:pt x="11010900" y="0"/>
                </a:lnTo>
                <a:cubicBezTo>
                  <a:pt x="11031942" y="0"/>
                  <a:pt x="11049000" y="17058"/>
                  <a:pt x="11049000" y="38100"/>
                </a:cubicBezTo>
                <a:lnTo>
                  <a:pt x="11049000" y="342900"/>
                </a:lnTo>
                <a:cubicBezTo>
                  <a:pt x="11049000" y="363942"/>
                  <a:pt x="11031942" y="381000"/>
                  <a:pt x="11010900" y="381000"/>
                </a:cubicBezTo>
                <a:lnTo>
                  <a:pt x="38100" y="381000"/>
                </a:lnTo>
                <a:cubicBezTo>
                  <a:pt x="17058" y="381000"/>
                  <a:pt x="0" y="363942"/>
                  <a:pt x="0" y="342900"/>
                </a:cubicBezTo>
                <a:lnTo>
                  <a:pt x="0" y="38100"/>
                </a:lnTo>
                <a:cubicBezTo>
                  <a:pt x="0" y="17058"/>
                  <a:pt x="17058" y="0"/>
                  <a:pt x="38100" y="0"/>
                </a:cubicBezTo>
                <a:close/>
              </a:path>
            </a:pathLst>
          </a:custGeom>
          <a:solidFill>
            <a:srgbClr val="E74C3C">
              <a:alpha val="8000"/>
            </a:srgbClr>
          </a:solidFill>
          <a:ln w="9525">
            <a:solidFill>
              <a:srgbClr val="E74C3C">
                <a:alpha val="30000"/>
              </a:srgbClr>
            </a:solidFill>
          </a:ln>
        </p:spPr>
      </p:sp>
      <p:sp>
        <p:nvSpPr>
          <p:cNvPr id="32" name="Freeform 32"/>
          <p:cNvSpPr/>
          <p:nvPr/>
        </p:nvSpPr>
        <p:spPr>
          <a:xfrm>
            <a:off x="770175" y="5930932"/>
            <a:ext cx="212139" cy="184080"/>
          </a:xfrm>
          <a:custGeom>
            <a:avLst/>
            <a:gdLst/>
            <a:ahLst/>
            <a:cxnLst/>
            <a:rect l="l" t="t" r="r" b="b"/>
            <a:pathLst>
              <a:path w="212139" h="184080">
                <a:moveTo>
                  <a:pt x="106125" y="0"/>
                </a:moveTo>
                <a:cubicBezTo>
                  <a:pt x="115221" y="0"/>
                  <a:pt x="123698" y="4448"/>
                  <a:pt x="128889" y="11878"/>
                </a:cubicBezTo>
                <a:lnTo>
                  <a:pt x="129890" y="13402"/>
                </a:lnTo>
                <a:lnTo>
                  <a:pt x="207175" y="142446"/>
                </a:lnTo>
                <a:cubicBezTo>
                  <a:pt x="211950" y="150715"/>
                  <a:pt x="212139" y="160858"/>
                  <a:pt x="207675" y="169299"/>
                </a:cubicBezTo>
                <a:cubicBezTo>
                  <a:pt x="203212" y="177740"/>
                  <a:pt x="194723" y="183294"/>
                  <a:pt x="185201" y="184004"/>
                </a:cubicBezTo>
                <a:lnTo>
                  <a:pt x="183344" y="184080"/>
                </a:lnTo>
                <a:lnTo>
                  <a:pt x="28801" y="184080"/>
                </a:lnTo>
                <a:cubicBezTo>
                  <a:pt x="19269" y="183973"/>
                  <a:pt x="10460" y="178982"/>
                  <a:pt x="5468" y="170862"/>
                </a:cubicBezTo>
                <a:cubicBezTo>
                  <a:pt x="476" y="162742"/>
                  <a:pt x="0" y="152628"/>
                  <a:pt x="4207" y="144075"/>
                </a:cubicBezTo>
                <a:lnTo>
                  <a:pt x="5150" y="142313"/>
                </a:lnTo>
                <a:lnTo>
                  <a:pt x="82398" y="13364"/>
                </a:lnTo>
                <a:cubicBezTo>
                  <a:pt x="87428" y="5069"/>
                  <a:pt x="96424" y="2"/>
                  <a:pt x="106125" y="0"/>
                </a:cubicBezTo>
                <a:close/>
                <a:moveTo>
                  <a:pt x="106220" y="126968"/>
                </a:moveTo>
                <a:lnTo>
                  <a:pt x="105010" y="127035"/>
                </a:lnTo>
                <a:cubicBezTo>
                  <a:pt x="100219" y="127605"/>
                  <a:pt x="96610" y="131668"/>
                  <a:pt x="96610" y="136493"/>
                </a:cubicBezTo>
                <a:cubicBezTo>
                  <a:pt x="96610" y="141319"/>
                  <a:pt x="100219" y="145382"/>
                  <a:pt x="105010" y="145952"/>
                </a:cubicBezTo>
                <a:lnTo>
                  <a:pt x="106125" y="146018"/>
                </a:lnTo>
                <a:lnTo>
                  <a:pt x="107334" y="145952"/>
                </a:lnTo>
                <a:cubicBezTo>
                  <a:pt x="112126" y="145382"/>
                  <a:pt x="115734" y="141319"/>
                  <a:pt x="115734" y="136493"/>
                </a:cubicBezTo>
                <a:cubicBezTo>
                  <a:pt x="115734" y="131668"/>
                  <a:pt x="112126" y="127605"/>
                  <a:pt x="107334" y="127035"/>
                </a:cubicBezTo>
                <a:lnTo>
                  <a:pt x="106220" y="126968"/>
                </a:lnTo>
                <a:close/>
                <a:moveTo>
                  <a:pt x="106125" y="60293"/>
                </a:moveTo>
                <a:cubicBezTo>
                  <a:pt x="101296" y="60294"/>
                  <a:pt x="97231" y="63908"/>
                  <a:pt x="96666" y="68704"/>
                </a:cubicBezTo>
                <a:lnTo>
                  <a:pt x="96600" y="69818"/>
                </a:lnTo>
                <a:lnTo>
                  <a:pt x="96600" y="107918"/>
                </a:lnTo>
                <a:lnTo>
                  <a:pt x="96666" y="109033"/>
                </a:lnTo>
                <a:cubicBezTo>
                  <a:pt x="97236" y="113824"/>
                  <a:pt x="101299" y="117433"/>
                  <a:pt x="106125" y="117433"/>
                </a:cubicBezTo>
                <a:cubicBezTo>
                  <a:pt x="110950" y="117433"/>
                  <a:pt x="115013" y="113824"/>
                  <a:pt x="115583" y="109033"/>
                </a:cubicBezTo>
                <a:lnTo>
                  <a:pt x="115650" y="107918"/>
                </a:lnTo>
                <a:lnTo>
                  <a:pt x="115650" y="69818"/>
                </a:lnTo>
                <a:lnTo>
                  <a:pt x="115583" y="68704"/>
                </a:lnTo>
                <a:cubicBezTo>
                  <a:pt x="115018" y="63908"/>
                  <a:pt x="110954" y="60294"/>
                  <a:pt x="106125" y="60293"/>
                </a:cubicBezTo>
                <a:close/>
              </a:path>
            </a:pathLst>
          </a:custGeom>
          <a:solidFill>
            <a:srgbClr val="E74C3C"/>
          </a:solidFill>
          <a:ln>
            <a:noFill/>
          </a:ln>
        </p:spPr>
      </p:sp>
      <p:sp>
        <p:nvSpPr>
          <p:cNvPr id="33" name="TextBox 33"/>
          <p:cNvSpPr txBox="1"/>
          <p:nvPr/>
        </p:nvSpPr>
        <p:spPr>
          <a:xfrm>
            <a:off x="1053465" y="5992178"/>
            <a:ext cx="1274576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b="1" dirty="0">
                <a:solidFill>
                  <a:srgbClr val="E74C3C"/>
                </a:solidFill>
                <a:latin typeface="Arial"/>
                <a:ea typeface="Microsoft YaHei"/>
                <a:cs typeface="Arial"/>
              </a:rPr>
              <a:t>Key Constraint: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272665" y="5992178"/>
            <a:ext cx="737992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Profit pressure means objectives must be achieved at low cost — high-ROI initiatives are essential</a:t>
            </a:r>
          </a:p>
        </p:txBody>
      </p:sp>
      <p:sp>
        <p:nvSpPr>
          <p:cNvPr id="35" name="Line 35"/>
          <p:cNvSpPr/>
          <p:nvPr/>
        </p:nvSpPr>
        <p:spPr>
          <a:xfrm>
            <a:off x="571500" y="6572250"/>
            <a:ext cx="11049000" cy="9525"/>
          </a:xfrm>
          <a:custGeom>
            <a:avLst/>
            <a:gdLst/>
            <a:ahLst/>
            <a:cxnLst/>
            <a:rect l="l" t="t" r="r" b="b"/>
            <a:pathLst>
              <a:path w="11049000" h="9525">
                <a:moveTo>
                  <a:pt x="0" y="0"/>
                </a:moveTo>
                <a:lnTo>
                  <a:pt x="11049000" y="0"/>
                </a:lnTo>
              </a:path>
            </a:pathLst>
          </a:custGeom>
          <a:noFill/>
          <a:ln w="4762">
            <a:solidFill>
              <a:srgbClr val="D5DDE5"/>
            </a:solidFill>
          </a:ln>
        </p:spPr>
      </p:sp>
      <p:sp>
        <p:nvSpPr>
          <p:cNvPr id="36" name="TextBox 36"/>
          <p:cNvSpPr txBox="1"/>
          <p:nvPr/>
        </p:nvSpPr>
        <p:spPr>
          <a:xfrm>
            <a:off x="561022" y="6673691"/>
            <a:ext cx="2310289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95A5A6"/>
                </a:solidFill>
                <a:latin typeface="Arial"/>
                <a:ea typeface="Microsoft YaHei"/>
                <a:cs typeface="Arial"/>
              </a:rPr>
              <a:t>Source: Kimsoong European HQ Briefing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467975" y="6681788"/>
            <a:ext cx="709136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750" dirty="0">
                <a:solidFill>
                  <a:srgbClr val="95A5A6"/>
                </a:solidFill>
                <a:latin typeface="Arial"/>
                <a:ea typeface="Microsoft YaHei"/>
                <a:cs typeface="Arial"/>
              </a:rPr>
              <a:t>CONFIDENTIAL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543752" y="6673691"/>
            <a:ext cx="87225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825" dirty="0">
                <a:solidFill>
                  <a:srgbClr val="95A5A6"/>
                </a:solidFill>
                <a:latin typeface="Arial"/>
                <a:ea typeface="Microsoft YaHei"/>
                <a:cs typeface="Arial"/>
              </a:rPr>
              <a:t>3</a:t>
            </a:r>
          </a:p>
        </p:txBody>
      </p:sp>
    </p:spTree>
  </p:cSld>
  <p:clrMapOvr>
    <a:masterClrMapping/>
  </p:clrMapOvr>
  <p:transition dur="4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gradFill>
            <a:gsLst>
              <a:gs pos="0">
                <a:srgbClr val="1A3A5C"/>
              </a:gs>
              <a:gs pos="100000">
                <a:srgbClr val="2D8A4E"/>
              </a:gs>
            </a:gsLst>
            <a:lin ang="0" scaled="1"/>
          </a:gra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2925" y="309562"/>
            <a:ext cx="10632722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25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Young, Employed, Middle-Income — High Lifetime Value Potential</a:t>
            </a:r>
          </a:p>
        </p:txBody>
      </p:sp>
      <p:sp>
        <p:nvSpPr>
          <p:cNvPr id="5" name="Freeform 5"/>
          <p:cNvSpPr/>
          <p:nvPr/>
        </p:nvSpPr>
        <p:spPr>
          <a:xfrm>
            <a:off x="571500" y="742950"/>
            <a:ext cx="11049000" cy="428625"/>
          </a:xfrm>
          <a:custGeom>
            <a:avLst/>
            <a:gdLst/>
            <a:ahLst/>
            <a:cxnLst/>
            <a:rect l="l" t="t" r="r" b="b"/>
            <a:pathLst>
              <a:path w="11049000" h="428625">
                <a:moveTo>
                  <a:pt x="38100" y="0"/>
                </a:moveTo>
                <a:lnTo>
                  <a:pt x="11010900" y="0"/>
                </a:lnTo>
                <a:cubicBezTo>
                  <a:pt x="11031942" y="0"/>
                  <a:pt x="11049000" y="17058"/>
                  <a:pt x="11049000" y="38100"/>
                </a:cubicBezTo>
                <a:lnTo>
                  <a:pt x="11049000" y="390525"/>
                </a:lnTo>
                <a:cubicBezTo>
                  <a:pt x="11049000" y="411567"/>
                  <a:pt x="11031942" y="428625"/>
                  <a:pt x="11010900" y="428625"/>
                </a:cubicBezTo>
                <a:lnTo>
                  <a:pt x="38100" y="428625"/>
                </a:lnTo>
                <a:cubicBezTo>
                  <a:pt x="17058" y="428625"/>
                  <a:pt x="0" y="411567"/>
                  <a:pt x="0" y="390525"/>
                </a:cubicBezTo>
                <a:lnTo>
                  <a:pt x="0" y="38100"/>
                </a:lnTo>
                <a:cubicBezTo>
                  <a:pt x="0" y="17058"/>
                  <a:pt x="17058" y="0"/>
                  <a:pt x="38100" y="0"/>
                </a:cubicBezTo>
                <a:close/>
              </a:path>
            </a:pathLst>
          </a:custGeom>
          <a:solidFill>
            <a:srgbClr val="1A3A5C"/>
          </a:solidFill>
          <a:ln>
            <a:noFill/>
          </a:ln>
        </p:spPr>
      </p:sp>
      <p:sp>
        <p:nvSpPr>
          <p:cNvPr id="6" name="TextBox 6"/>
          <p:cNvSpPr txBox="1"/>
          <p:nvPr/>
        </p:nvSpPr>
        <p:spPr>
          <a:xfrm>
            <a:off x="748665" y="896302"/>
            <a:ext cx="1093770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75% of Kimsoong buyers are under 40 and employed — a demographic with 3-4 vehicle purchase cycles ahead. Gender split is near-even (52M / 48F).</a:t>
            </a:r>
          </a:p>
        </p:txBody>
      </p:sp>
      <p:sp>
        <p:nvSpPr>
          <p:cNvPr id="7" name="Freeform 7"/>
          <p:cNvSpPr/>
          <p:nvPr/>
        </p:nvSpPr>
        <p:spPr>
          <a:xfrm>
            <a:off x="571500" y="1333500"/>
            <a:ext cx="5286375" cy="2476500"/>
          </a:xfrm>
          <a:custGeom>
            <a:avLst/>
            <a:gdLst/>
            <a:ahLst/>
            <a:cxnLst/>
            <a:rect l="l" t="t" r="r" b="b"/>
            <a:pathLst>
              <a:path w="5286375" h="2476500">
                <a:moveTo>
                  <a:pt x="76200" y="0"/>
                </a:moveTo>
                <a:lnTo>
                  <a:pt x="5210175" y="0"/>
                </a:lnTo>
                <a:cubicBezTo>
                  <a:pt x="5252259" y="0"/>
                  <a:pt x="5286375" y="34116"/>
                  <a:pt x="5286375" y="76200"/>
                </a:cubicBezTo>
                <a:lnTo>
                  <a:pt x="5286375" y="2400300"/>
                </a:lnTo>
                <a:cubicBezTo>
                  <a:pt x="5286375" y="2442384"/>
                  <a:pt x="5252259" y="2476500"/>
                  <a:pt x="5210175" y="2476500"/>
                </a:cubicBezTo>
                <a:lnTo>
                  <a:pt x="76200" y="2476500"/>
                </a:lnTo>
                <a:cubicBezTo>
                  <a:pt x="34116" y="2476500"/>
                  <a:pt x="0" y="2442384"/>
                  <a:pt x="0" y="240030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F4F6F8"/>
          </a:solidFill>
          <a:ln>
            <a:noFill/>
          </a:ln>
          <a:effectLst>
            <a:outerShdw blurRad="76200" dist="19050" dir="5400000" algn="ctr" rotWithShape="0">
              <a:srgbClr val="000000">
                <a:alpha val="6000"/>
              </a:srgbClr>
            </a:outerShdw>
          </a:effectLst>
        </p:spPr>
      </p:sp>
      <p:grpSp>
        <p:nvGrpSpPr>
          <p:cNvPr id="10" name="Group 10"/>
          <p:cNvGrpSpPr/>
          <p:nvPr/>
        </p:nvGrpSpPr>
        <p:grpSpPr>
          <a:xfrm>
            <a:off x="776094" y="1494630"/>
            <a:ext cx="176247" cy="176212"/>
            <a:chOff x="776094" y="1494630"/>
            <a:chExt cx="176247" cy="176212"/>
          </a:xfrm>
        </p:grpSpPr>
        <p:sp>
          <p:nvSpPr>
            <p:cNvPr id="8" name="Freeform 8"/>
            <p:cNvSpPr/>
            <p:nvPr/>
          </p:nvSpPr>
          <p:spPr>
            <a:xfrm>
              <a:off x="776094" y="1494630"/>
              <a:ext cx="176247" cy="176212"/>
            </a:xfrm>
            <a:custGeom>
              <a:avLst/>
              <a:gdLst/>
              <a:ahLst/>
              <a:cxnLst/>
              <a:rect l="l" t="t" r="r" b="b"/>
              <a:pathLst>
                <a:path w="176247" h="176212">
                  <a:moveTo>
                    <a:pt x="72197" y="1015"/>
                  </a:moveTo>
                  <a:cubicBezTo>
                    <a:pt x="80811" y="0"/>
                    <a:pt x="88753" y="5792"/>
                    <a:pt x="90419" y="14304"/>
                  </a:cubicBezTo>
                  <a:lnTo>
                    <a:pt x="90637" y="15762"/>
                  </a:lnTo>
                  <a:lnTo>
                    <a:pt x="90681" y="16670"/>
                  </a:lnTo>
                  <a:lnTo>
                    <a:pt x="90681" y="77789"/>
                  </a:lnTo>
                  <a:cubicBezTo>
                    <a:pt x="90681" y="82216"/>
                    <a:pt x="93994" y="85941"/>
                    <a:pt x="98391" y="86459"/>
                  </a:cubicBezTo>
                  <a:lnTo>
                    <a:pt x="99412" y="86520"/>
                  </a:lnTo>
                  <a:lnTo>
                    <a:pt x="158785" y="86520"/>
                  </a:lnTo>
                  <a:cubicBezTo>
                    <a:pt x="168429" y="86520"/>
                    <a:pt x="176247" y="94339"/>
                    <a:pt x="176247" y="103983"/>
                  </a:cubicBezTo>
                  <a:cubicBezTo>
                    <a:pt x="176247" y="104647"/>
                    <a:pt x="176171" y="105309"/>
                    <a:pt x="176020" y="105956"/>
                  </a:cubicBezTo>
                  <a:cubicBezTo>
                    <a:pt x="166353" y="147665"/>
                    <a:pt x="127868" y="176212"/>
                    <a:pt x="85148" y="173361"/>
                  </a:cubicBezTo>
                  <a:cubicBezTo>
                    <a:pt x="42429" y="170510"/>
                    <a:pt x="8078" y="137103"/>
                    <a:pt x="4039" y="94479"/>
                  </a:cubicBezTo>
                  <a:cubicBezTo>
                    <a:pt x="0" y="51855"/>
                    <a:pt x="27464" y="12591"/>
                    <a:pt x="68888" y="1766"/>
                  </a:cubicBezTo>
                  <a:lnTo>
                    <a:pt x="71245" y="1181"/>
                  </a:lnTo>
                  <a:lnTo>
                    <a:pt x="72206" y="1006"/>
                  </a:lnTo>
                  <a:close/>
                </a:path>
              </a:pathLst>
            </a:custGeom>
            <a:solidFill>
              <a:srgbClr val="1A3A5C"/>
            </a:solidFill>
            <a:ln>
              <a:noFill/>
            </a:ln>
          </p:spPr>
        </p:sp>
        <p:sp>
          <p:nvSpPr>
            <p:cNvPr id="9" name="Freeform 9"/>
            <p:cNvSpPr/>
            <p:nvPr/>
          </p:nvSpPr>
          <p:spPr>
            <a:xfrm>
              <a:off x="884237" y="1497757"/>
              <a:ext cx="65927" cy="65930"/>
            </a:xfrm>
            <a:custGeom>
              <a:avLst/>
              <a:gdLst/>
              <a:ahLst/>
              <a:cxnLst/>
              <a:rect l="l" t="t" r="r" b="b"/>
              <a:pathLst>
                <a:path w="65927" h="65930">
                  <a:moveTo>
                    <a:pt x="0" y="9177"/>
                  </a:moveTo>
                  <a:lnTo>
                    <a:pt x="0" y="57199"/>
                  </a:lnTo>
                  <a:cubicBezTo>
                    <a:pt x="0" y="62021"/>
                    <a:pt x="3909" y="65930"/>
                    <a:pt x="8731" y="65930"/>
                  </a:cubicBezTo>
                  <a:lnTo>
                    <a:pt x="56753" y="65930"/>
                  </a:lnTo>
                  <a:cubicBezTo>
                    <a:pt x="59585" y="65930"/>
                    <a:pt x="62241" y="64555"/>
                    <a:pt x="63877" y="62244"/>
                  </a:cubicBezTo>
                  <a:cubicBezTo>
                    <a:pt x="65513" y="59933"/>
                    <a:pt x="65927" y="56972"/>
                    <a:pt x="64987" y="54300"/>
                  </a:cubicBezTo>
                  <a:cubicBezTo>
                    <a:pt x="56203" y="29353"/>
                    <a:pt x="36585" y="9731"/>
                    <a:pt x="11639" y="944"/>
                  </a:cubicBezTo>
                  <a:cubicBezTo>
                    <a:pt x="8967" y="0"/>
                    <a:pt x="6003" y="412"/>
                    <a:pt x="3689" y="2049"/>
                  </a:cubicBezTo>
                  <a:cubicBezTo>
                    <a:pt x="1375" y="3685"/>
                    <a:pt x="0" y="6343"/>
                    <a:pt x="0" y="9177"/>
                  </a:cubicBezTo>
                  <a:close/>
                </a:path>
              </a:pathLst>
            </a:custGeom>
            <a:solidFill>
              <a:srgbClr val="1A3A5C"/>
            </a:solidFill>
            <a:ln>
              <a:noFill/>
            </a:ln>
          </p:spPr>
        </p:sp>
      </p:grpSp>
      <p:sp>
        <p:nvSpPr>
          <p:cNvPr id="11" name="TextBox 11"/>
          <p:cNvSpPr txBox="1"/>
          <p:nvPr/>
        </p:nvSpPr>
        <p:spPr>
          <a:xfrm>
            <a:off x="1030605" y="1502092"/>
            <a:ext cx="1649092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35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Age Distribution</a:t>
            </a:r>
          </a:p>
        </p:txBody>
      </p:sp>
      <p:sp>
        <p:nvSpPr>
          <p:cNvPr id="12" name="Freeform 12"/>
          <p:cNvSpPr/>
          <p:nvPr/>
        </p:nvSpPr>
        <p:spPr>
          <a:xfrm>
            <a:off x="2190750" y="2000250"/>
            <a:ext cx="883949" cy="1707737"/>
          </a:xfrm>
          <a:custGeom>
            <a:avLst/>
            <a:gdLst/>
            <a:ahLst/>
            <a:cxnLst/>
            <a:rect l="l" t="t" r="r" b="b"/>
            <a:pathLst>
              <a:path w="883949" h="1707737">
                <a:moveTo>
                  <a:pt x="0" y="0"/>
                </a:moveTo>
                <a:cubicBezTo>
                  <a:pt x="452536" y="13"/>
                  <a:pt x="827119" y="351779"/>
                  <a:pt x="855534" y="803423"/>
                </a:cubicBezTo>
                <a:cubicBezTo>
                  <a:pt x="883949" y="1255066"/>
                  <a:pt x="556408" y="1651007"/>
                  <a:pt x="107442" y="1707737"/>
                </a:cubicBezTo>
                <a:lnTo>
                  <a:pt x="65627" y="1377029"/>
                </a:lnTo>
                <a:cubicBezTo>
                  <a:pt x="340122" y="1342502"/>
                  <a:pt x="540453" y="1100485"/>
                  <a:pt x="523090" y="824372"/>
                </a:cubicBezTo>
                <a:cubicBezTo>
                  <a:pt x="505727" y="548260"/>
                  <a:pt x="276658" y="333244"/>
                  <a:pt x="0" y="333375"/>
                </a:cubicBezTo>
                <a:close/>
              </a:path>
            </a:pathLst>
          </a:custGeom>
          <a:solidFill>
            <a:srgbClr val="1A3A5C"/>
          </a:solidFill>
          <a:ln>
            <a:noFill/>
          </a:ln>
        </p:spPr>
      </p:sp>
      <p:sp>
        <p:nvSpPr>
          <p:cNvPr id="13" name="Freeform 13"/>
          <p:cNvSpPr/>
          <p:nvPr/>
        </p:nvSpPr>
        <p:spPr>
          <a:xfrm>
            <a:off x="1333500" y="2857500"/>
            <a:ext cx="964692" cy="881329"/>
          </a:xfrm>
          <a:custGeom>
            <a:avLst/>
            <a:gdLst/>
            <a:ahLst/>
            <a:cxnLst/>
            <a:rect l="l" t="t" r="r" b="b"/>
            <a:pathLst>
              <a:path w="964692" h="881329">
                <a:moveTo>
                  <a:pt x="964692" y="850487"/>
                </a:moveTo>
                <a:cubicBezTo>
                  <a:pt x="720551" y="881329"/>
                  <a:pt x="474930" y="805767"/>
                  <a:pt x="290342" y="643031"/>
                </a:cubicBezTo>
                <a:cubicBezTo>
                  <a:pt x="105753" y="480295"/>
                  <a:pt x="1" y="246081"/>
                  <a:pt x="0" y="0"/>
                </a:cubicBezTo>
                <a:lnTo>
                  <a:pt x="333375" y="0"/>
                </a:lnTo>
                <a:cubicBezTo>
                  <a:pt x="333366" y="150383"/>
                  <a:pt x="397984" y="293518"/>
                  <a:pt x="510782" y="392975"/>
                </a:cubicBezTo>
                <a:cubicBezTo>
                  <a:pt x="623580" y="492432"/>
                  <a:pt x="773679" y="538618"/>
                  <a:pt x="922877" y="519779"/>
                </a:cubicBezTo>
                <a:close/>
              </a:path>
            </a:pathLst>
          </a:custGeom>
          <a:solidFill>
            <a:srgbClr val="E8A838"/>
          </a:solidFill>
          <a:ln>
            <a:noFill/>
          </a:ln>
        </p:spPr>
      </p:sp>
      <p:sp>
        <p:nvSpPr>
          <p:cNvPr id="14" name="Freeform 14"/>
          <p:cNvSpPr/>
          <p:nvPr/>
        </p:nvSpPr>
        <p:spPr>
          <a:xfrm>
            <a:off x="1333500" y="2163985"/>
            <a:ext cx="549307" cy="693515"/>
          </a:xfrm>
          <a:custGeom>
            <a:avLst/>
            <a:gdLst/>
            <a:ahLst/>
            <a:cxnLst/>
            <a:rect l="l" t="t" r="r" b="b"/>
            <a:pathLst>
              <a:path w="549307" h="693515">
                <a:moveTo>
                  <a:pt x="0" y="693515"/>
                </a:moveTo>
                <a:cubicBezTo>
                  <a:pt x="6" y="419109"/>
                  <a:pt x="131377" y="161290"/>
                  <a:pt x="353377" y="0"/>
                </a:cubicBezTo>
                <a:lnTo>
                  <a:pt x="549307" y="269653"/>
                </a:lnTo>
                <a:cubicBezTo>
                  <a:pt x="413634" y="368233"/>
                  <a:pt x="333359" y="525810"/>
                  <a:pt x="333375" y="693515"/>
                </a:cubicBezTo>
                <a:close/>
              </a:path>
            </a:pathLst>
          </a:custGeom>
          <a:solidFill>
            <a:srgbClr val="2D8A4E"/>
          </a:solidFill>
          <a:ln>
            <a:noFill/>
          </a:ln>
        </p:spPr>
      </p:sp>
      <p:sp>
        <p:nvSpPr>
          <p:cNvPr id="15" name="Freeform 15"/>
          <p:cNvSpPr/>
          <p:nvPr/>
        </p:nvSpPr>
        <p:spPr>
          <a:xfrm>
            <a:off x="1686878" y="2000250"/>
            <a:ext cx="503873" cy="433388"/>
          </a:xfrm>
          <a:custGeom>
            <a:avLst/>
            <a:gdLst/>
            <a:ahLst/>
            <a:cxnLst/>
            <a:rect l="l" t="t" r="r" b="b"/>
            <a:pathLst>
              <a:path w="503873" h="433388">
                <a:moveTo>
                  <a:pt x="0" y="163735"/>
                </a:moveTo>
                <a:cubicBezTo>
                  <a:pt x="146456" y="57322"/>
                  <a:pt x="322840" y="6"/>
                  <a:pt x="503873" y="0"/>
                </a:cubicBezTo>
                <a:lnTo>
                  <a:pt x="503873" y="333375"/>
                </a:lnTo>
                <a:cubicBezTo>
                  <a:pt x="393239" y="333360"/>
                  <a:pt x="285442" y="368370"/>
                  <a:pt x="195929" y="433388"/>
                </a:cubicBezTo>
                <a:close/>
              </a:path>
            </a:pathLst>
          </a:custGeom>
          <a:solidFill>
            <a:srgbClr val="D5DDE5"/>
          </a:solidFill>
          <a:ln>
            <a:noFill/>
          </a:ln>
        </p:spPr>
      </p:sp>
      <p:sp>
        <p:nvSpPr>
          <p:cNvPr id="16" name="Ellipse 16"/>
          <p:cNvSpPr/>
          <p:nvPr/>
        </p:nvSpPr>
        <p:spPr>
          <a:xfrm>
            <a:off x="1666875" y="2333625"/>
            <a:ext cx="1047750" cy="10477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7" name="TextBox 17"/>
          <p:cNvSpPr txBox="1"/>
          <p:nvPr/>
        </p:nvSpPr>
        <p:spPr>
          <a:xfrm>
            <a:off x="1940162" y="2625090"/>
            <a:ext cx="501177" cy="3657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80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75%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930253" y="2920841"/>
            <a:ext cx="520994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Under 40</a:t>
            </a:r>
          </a:p>
        </p:txBody>
      </p:sp>
      <p:sp>
        <p:nvSpPr>
          <p:cNvPr id="19" name="Freeform 19"/>
          <p:cNvSpPr/>
          <p:nvPr/>
        </p:nvSpPr>
        <p:spPr>
          <a:xfrm>
            <a:off x="3333750" y="20002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9050" y="0"/>
                </a:moveTo>
                <a:lnTo>
                  <a:pt x="95250" y="0"/>
                </a:lnTo>
                <a:cubicBezTo>
                  <a:pt x="105771" y="0"/>
                  <a:pt x="114300" y="8529"/>
                  <a:pt x="114300" y="19050"/>
                </a:cubicBezTo>
                <a:lnTo>
                  <a:pt x="114300" y="95250"/>
                </a:lnTo>
                <a:cubicBezTo>
                  <a:pt x="114300" y="105771"/>
                  <a:pt x="105771" y="114300"/>
                  <a:pt x="95250" y="114300"/>
                </a:cubicBezTo>
                <a:lnTo>
                  <a:pt x="19050" y="114300"/>
                </a:lnTo>
                <a:cubicBezTo>
                  <a:pt x="8529" y="114300"/>
                  <a:pt x="0" y="105771"/>
                  <a:pt x="0" y="95250"/>
                </a:cubicBezTo>
                <a:lnTo>
                  <a:pt x="0" y="19050"/>
                </a:lnTo>
                <a:cubicBezTo>
                  <a:pt x="0" y="8529"/>
                  <a:pt x="8529" y="0"/>
                  <a:pt x="19050" y="0"/>
                </a:cubicBezTo>
                <a:close/>
              </a:path>
            </a:pathLst>
          </a:custGeom>
          <a:solidFill>
            <a:srgbClr val="1A3A5C"/>
          </a:solidFill>
          <a:ln>
            <a:noFill/>
          </a:ln>
        </p:spPr>
      </p:sp>
      <p:sp>
        <p:nvSpPr>
          <p:cNvPr id="20" name="TextBox 20"/>
          <p:cNvSpPr txBox="1"/>
          <p:nvPr/>
        </p:nvSpPr>
        <p:spPr>
          <a:xfrm>
            <a:off x="3510915" y="1991678"/>
            <a:ext cx="663083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Under 30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634122" y="1975485"/>
            <a:ext cx="334118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20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48%</a:t>
            </a:r>
          </a:p>
        </p:txBody>
      </p:sp>
      <p:sp>
        <p:nvSpPr>
          <p:cNvPr id="22" name="Freeform 22"/>
          <p:cNvSpPr/>
          <p:nvPr/>
        </p:nvSpPr>
        <p:spPr>
          <a:xfrm>
            <a:off x="3333750" y="22860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9050" y="0"/>
                </a:moveTo>
                <a:lnTo>
                  <a:pt x="95250" y="0"/>
                </a:lnTo>
                <a:cubicBezTo>
                  <a:pt x="105771" y="0"/>
                  <a:pt x="114300" y="8529"/>
                  <a:pt x="114300" y="19050"/>
                </a:cubicBezTo>
                <a:lnTo>
                  <a:pt x="114300" y="95250"/>
                </a:lnTo>
                <a:cubicBezTo>
                  <a:pt x="114300" y="105771"/>
                  <a:pt x="105771" y="114300"/>
                  <a:pt x="95250" y="114300"/>
                </a:cubicBezTo>
                <a:lnTo>
                  <a:pt x="19050" y="114300"/>
                </a:lnTo>
                <a:cubicBezTo>
                  <a:pt x="8529" y="114300"/>
                  <a:pt x="0" y="105771"/>
                  <a:pt x="0" y="95250"/>
                </a:cubicBezTo>
                <a:lnTo>
                  <a:pt x="0" y="19050"/>
                </a:lnTo>
                <a:cubicBezTo>
                  <a:pt x="0" y="8529"/>
                  <a:pt x="8529" y="0"/>
                  <a:pt x="19050" y="0"/>
                </a:cubicBezTo>
                <a:close/>
              </a:path>
            </a:pathLst>
          </a:custGeom>
          <a:solidFill>
            <a:srgbClr val="E8A838"/>
          </a:solidFill>
          <a:ln>
            <a:noFill/>
          </a:ln>
        </p:spPr>
      </p:sp>
      <p:sp>
        <p:nvSpPr>
          <p:cNvPr id="23" name="TextBox 23"/>
          <p:cNvSpPr txBox="1"/>
          <p:nvPr/>
        </p:nvSpPr>
        <p:spPr>
          <a:xfrm>
            <a:off x="3510915" y="2277428"/>
            <a:ext cx="410051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31–40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634122" y="2261235"/>
            <a:ext cx="334118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200" b="1" dirty="0">
                <a:solidFill>
                  <a:srgbClr val="E8A838"/>
                </a:solidFill>
                <a:latin typeface="Arial"/>
                <a:ea typeface="Microsoft YaHei"/>
                <a:cs typeface="Arial"/>
              </a:rPr>
              <a:t>27%</a:t>
            </a:r>
          </a:p>
        </p:txBody>
      </p:sp>
      <p:sp>
        <p:nvSpPr>
          <p:cNvPr id="25" name="Freeform 25"/>
          <p:cNvSpPr/>
          <p:nvPr/>
        </p:nvSpPr>
        <p:spPr>
          <a:xfrm>
            <a:off x="3333750" y="25717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9050" y="0"/>
                </a:moveTo>
                <a:lnTo>
                  <a:pt x="95250" y="0"/>
                </a:lnTo>
                <a:cubicBezTo>
                  <a:pt x="105771" y="0"/>
                  <a:pt x="114300" y="8529"/>
                  <a:pt x="114300" y="19050"/>
                </a:cubicBezTo>
                <a:lnTo>
                  <a:pt x="114300" y="95250"/>
                </a:lnTo>
                <a:cubicBezTo>
                  <a:pt x="114300" y="105771"/>
                  <a:pt x="105771" y="114300"/>
                  <a:pt x="95250" y="114300"/>
                </a:cubicBezTo>
                <a:lnTo>
                  <a:pt x="19050" y="114300"/>
                </a:lnTo>
                <a:cubicBezTo>
                  <a:pt x="8529" y="114300"/>
                  <a:pt x="0" y="105771"/>
                  <a:pt x="0" y="95250"/>
                </a:cubicBezTo>
                <a:lnTo>
                  <a:pt x="0" y="19050"/>
                </a:lnTo>
                <a:cubicBezTo>
                  <a:pt x="0" y="8529"/>
                  <a:pt x="8529" y="0"/>
                  <a:pt x="19050" y="0"/>
                </a:cubicBezTo>
                <a:close/>
              </a:path>
            </a:pathLst>
          </a:custGeom>
          <a:solidFill>
            <a:srgbClr val="2D8A4E"/>
          </a:solidFill>
          <a:ln>
            <a:noFill/>
          </a:ln>
        </p:spPr>
      </p:sp>
      <p:sp>
        <p:nvSpPr>
          <p:cNvPr id="26" name="TextBox 26"/>
          <p:cNvSpPr txBox="1"/>
          <p:nvPr/>
        </p:nvSpPr>
        <p:spPr>
          <a:xfrm>
            <a:off x="3510915" y="2563178"/>
            <a:ext cx="410051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41–50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680128" y="2546985"/>
            <a:ext cx="288112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200" b="1" dirty="0">
                <a:solidFill>
                  <a:srgbClr val="2D8A4E"/>
                </a:solidFill>
                <a:latin typeface="Arial"/>
                <a:ea typeface="Microsoft YaHei"/>
                <a:cs typeface="Arial"/>
              </a:rPr>
              <a:t>15%</a:t>
            </a:r>
          </a:p>
        </p:txBody>
      </p:sp>
      <p:sp>
        <p:nvSpPr>
          <p:cNvPr id="28" name="Freeform 28"/>
          <p:cNvSpPr/>
          <p:nvPr/>
        </p:nvSpPr>
        <p:spPr>
          <a:xfrm>
            <a:off x="3333750" y="28575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9050" y="0"/>
                </a:moveTo>
                <a:lnTo>
                  <a:pt x="95250" y="0"/>
                </a:lnTo>
                <a:cubicBezTo>
                  <a:pt x="105771" y="0"/>
                  <a:pt x="114300" y="8529"/>
                  <a:pt x="114300" y="19050"/>
                </a:cubicBezTo>
                <a:lnTo>
                  <a:pt x="114300" y="95250"/>
                </a:lnTo>
                <a:cubicBezTo>
                  <a:pt x="114300" y="105771"/>
                  <a:pt x="105771" y="114300"/>
                  <a:pt x="95250" y="114300"/>
                </a:cubicBezTo>
                <a:lnTo>
                  <a:pt x="19050" y="114300"/>
                </a:lnTo>
                <a:cubicBezTo>
                  <a:pt x="8529" y="114300"/>
                  <a:pt x="0" y="105771"/>
                  <a:pt x="0" y="95250"/>
                </a:cubicBezTo>
                <a:lnTo>
                  <a:pt x="0" y="19050"/>
                </a:lnTo>
                <a:cubicBezTo>
                  <a:pt x="0" y="8529"/>
                  <a:pt x="8529" y="0"/>
                  <a:pt x="19050" y="0"/>
                </a:cubicBezTo>
                <a:close/>
              </a:path>
            </a:pathLst>
          </a:custGeom>
          <a:solidFill>
            <a:srgbClr val="D5DDE5"/>
          </a:solidFill>
          <a:ln>
            <a:noFill/>
          </a:ln>
        </p:spPr>
      </p:sp>
      <p:sp>
        <p:nvSpPr>
          <p:cNvPr id="29" name="TextBox 29"/>
          <p:cNvSpPr txBox="1"/>
          <p:nvPr/>
        </p:nvSpPr>
        <p:spPr>
          <a:xfrm>
            <a:off x="3510915" y="2848928"/>
            <a:ext cx="60941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Over 50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680128" y="2832735"/>
            <a:ext cx="288112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200" b="1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10%</a:t>
            </a:r>
          </a:p>
        </p:txBody>
      </p:sp>
      <p:sp>
        <p:nvSpPr>
          <p:cNvPr id="31" name="Freeform 31"/>
          <p:cNvSpPr/>
          <p:nvPr/>
        </p:nvSpPr>
        <p:spPr>
          <a:xfrm>
            <a:off x="3333750" y="3286125"/>
            <a:ext cx="2333625" cy="342900"/>
          </a:xfrm>
          <a:custGeom>
            <a:avLst/>
            <a:gdLst/>
            <a:ahLst/>
            <a:cxnLst/>
            <a:rect l="l" t="t" r="r" b="b"/>
            <a:pathLst>
              <a:path w="2333625" h="342900">
                <a:moveTo>
                  <a:pt x="38100" y="0"/>
                </a:moveTo>
                <a:lnTo>
                  <a:pt x="2295525" y="0"/>
                </a:lnTo>
                <a:cubicBezTo>
                  <a:pt x="2316567" y="0"/>
                  <a:pt x="2333625" y="17058"/>
                  <a:pt x="2333625" y="38100"/>
                </a:cubicBezTo>
                <a:lnTo>
                  <a:pt x="2333625" y="304800"/>
                </a:lnTo>
                <a:cubicBezTo>
                  <a:pt x="2333625" y="325842"/>
                  <a:pt x="2316567" y="342900"/>
                  <a:pt x="2295525" y="342900"/>
                </a:cubicBezTo>
                <a:lnTo>
                  <a:pt x="38100" y="342900"/>
                </a:lnTo>
                <a:cubicBezTo>
                  <a:pt x="17058" y="342900"/>
                  <a:pt x="0" y="325842"/>
                  <a:pt x="0" y="304800"/>
                </a:cubicBezTo>
                <a:lnTo>
                  <a:pt x="0" y="38100"/>
                </a:lnTo>
                <a:cubicBezTo>
                  <a:pt x="0" y="17058"/>
                  <a:pt x="17058" y="0"/>
                  <a:pt x="38100" y="0"/>
                </a:cubicBezTo>
                <a:close/>
              </a:path>
            </a:pathLst>
          </a:custGeom>
          <a:solidFill>
            <a:srgbClr val="1A3A5C">
              <a:alpha val="6000"/>
            </a:srgbClr>
          </a:solidFill>
          <a:ln>
            <a:noFill/>
          </a:ln>
        </p:spPr>
      </p:sp>
      <p:sp>
        <p:nvSpPr>
          <p:cNvPr id="32" name="TextBox 32"/>
          <p:cNvSpPr txBox="1"/>
          <p:nvPr/>
        </p:nvSpPr>
        <p:spPr>
          <a:xfrm>
            <a:off x="3465195" y="3408045"/>
            <a:ext cx="2541675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0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↑ Young base = long customer lifetime</a:t>
            </a:r>
          </a:p>
        </p:txBody>
      </p:sp>
      <p:sp>
        <p:nvSpPr>
          <p:cNvPr id="33" name="Freeform 33"/>
          <p:cNvSpPr/>
          <p:nvPr/>
        </p:nvSpPr>
        <p:spPr>
          <a:xfrm>
            <a:off x="6048375" y="1333500"/>
            <a:ext cx="5572125" cy="2476500"/>
          </a:xfrm>
          <a:custGeom>
            <a:avLst/>
            <a:gdLst/>
            <a:ahLst/>
            <a:cxnLst/>
            <a:rect l="l" t="t" r="r" b="b"/>
            <a:pathLst>
              <a:path w="5572125" h="2476500">
                <a:moveTo>
                  <a:pt x="76200" y="0"/>
                </a:moveTo>
                <a:lnTo>
                  <a:pt x="5495925" y="0"/>
                </a:lnTo>
                <a:cubicBezTo>
                  <a:pt x="5538009" y="0"/>
                  <a:pt x="5572125" y="34116"/>
                  <a:pt x="5572125" y="76200"/>
                </a:cubicBezTo>
                <a:lnTo>
                  <a:pt x="5572125" y="2400300"/>
                </a:lnTo>
                <a:cubicBezTo>
                  <a:pt x="5572125" y="2442384"/>
                  <a:pt x="5538009" y="2476500"/>
                  <a:pt x="5495925" y="2476500"/>
                </a:cubicBezTo>
                <a:lnTo>
                  <a:pt x="76200" y="2476500"/>
                </a:lnTo>
                <a:cubicBezTo>
                  <a:pt x="34116" y="2476500"/>
                  <a:pt x="0" y="2442384"/>
                  <a:pt x="0" y="240030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F4F6F8"/>
          </a:solidFill>
          <a:ln>
            <a:noFill/>
          </a:ln>
          <a:effectLst>
            <a:outerShdw blurRad="76200" dist="19050" dir="5400000" algn="ctr" rotWithShape="0">
              <a:srgbClr val="000000">
                <a:alpha val="6000"/>
              </a:srgbClr>
            </a:outerShdw>
          </a:effectLst>
        </p:spPr>
      </p:sp>
      <p:sp>
        <p:nvSpPr>
          <p:cNvPr id="34" name="Freeform 34"/>
          <p:cNvSpPr/>
          <p:nvPr/>
        </p:nvSpPr>
        <p:spPr>
          <a:xfrm>
            <a:off x="6256336" y="1489926"/>
            <a:ext cx="183853" cy="184570"/>
          </a:xfrm>
          <a:custGeom>
            <a:avLst/>
            <a:gdLst/>
            <a:ahLst/>
            <a:cxnLst/>
            <a:rect l="l" t="t" r="r" b="b"/>
            <a:pathLst>
              <a:path w="183853" h="184570">
                <a:moveTo>
                  <a:pt x="130970" y="15611"/>
                </a:moveTo>
                <a:cubicBezTo>
                  <a:pt x="167665" y="36797"/>
                  <a:pt x="183853" y="81272"/>
                  <a:pt x="169360" y="121089"/>
                </a:cubicBezTo>
                <a:cubicBezTo>
                  <a:pt x="154868" y="160906"/>
                  <a:pt x="113879" y="184570"/>
                  <a:pt x="72150" y="177212"/>
                </a:cubicBezTo>
                <a:cubicBezTo>
                  <a:pt x="30422" y="169853"/>
                  <a:pt x="0" y="133596"/>
                  <a:pt x="1" y="91224"/>
                </a:cubicBezTo>
                <a:lnTo>
                  <a:pt x="45" y="88395"/>
                </a:lnTo>
                <a:cubicBezTo>
                  <a:pt x="1039" y="57722"/>
                  <a:pt x="18064" y="29823"/>
                  <a:pt x="44887" y="14911"/>
                </a:cubicBezTo>
                <a:cubicBezTo>
                  <a:pt x="71711" y="0"/>
                  <a:pt x="104393" y="266"/>
                  <a:pt x="130970" y="15611"/>
                </a:cubicBezTo>
                <a:close/>
                <a:moveTo>
                  <a:pt x="87314" y="38836"/>
                </a:moveTo>
                <a:cubicBezTo>
                  <a:pt x="82491" y="38836"/>
                  <a:pt x="78582" y="42745"/>
                  <a:pt x="78582" y="47567"/>
                </a:cubicBezTo>
                <a:cubicBezTo>
                  <a:pt x="64116" y="47567"/>
                  <a:pt x="52389" y="59295"/>
                  <a:pt x="52389" y="73761"/>
                </a:cubicBezTo>
                <a:cubicBezTo>
                  <a:pt x="52389" y="88227"/>
                  <a:pt x="64116" y="99955"/>
                  <a:pt x="78582" y="99955"/>
                </a:cubicBezTo>
                <a:lnTo>
                  <a:pt x="78582" y="117417"/>
                </a:lnTo>
                <a:cubicBezTo>
                  <a:pt x="75644" y="117574"/>
                  <a:pt x="72816" y="116274"/>
                  <a:pt x="71021" y="113942"/>
                </a:cubicBezTo>
                <a:lnTo>
                  <a:pt x="70427" y="113060"/>
                </a:lnTo>
                <a:cubicBezTo>
                  <a:pt x="67944" y="109055"/>
                  <a:pt x="62731" y="107744"/>
                  <a:pt x="58648" y="110096"/>
                </a:cubicBezTo>
                <a:cubicBezTo>
                  <a:pt x="54565" y="112449"/>
                  <a:pt x="53085" y="117617"/>
                  <a:pt x="55305" y="121774"/>
                </a:cubicBezTo>
                <a:cubicBezTo>
                  <a:pt x="59836" y="129632"/>
                  <a:pt x="68110" y="134587"/>
                  <a:pt x="77177" y="134871"/>
                </a:cubicBezTo>
                <a:lnTo>
                  <a:pt x="78582" y="134871"/>
                </a:lnTo>
                <a:cubicBezTo>
                  <a:pt x="78578" y="139301"/>
                  <a:pt x="81893" y="143032"/>
                  <a:pt x="86292" y="143550"/>
                </a:cubicBezTo>
                <a:lnTo>
                  <a:pt x="87314" y="143611"/>
                </a:lnTo>
                <a:cubicBezTo>
                  <a:pt x="92136" y="143611"/>
                  <a:pt x="96045" y="139702"/>
                  <a:pt x="96045" y="134880"/>
                </a:cubicBezTo>
                <a:lnTo>
                  <a:pt x="97582" y="134836"/>
                </a:lnTo>
                <a:cubicBezTo>
                  <a:pt x="111735" y="134018"/>
                  <a:pt x="122669" y="122088"/>
                  <a:pt x="122253" y="107917"/>
                </a:cubicBezTo>
                <a:cubicBezTo>
                  <a:pt x="121837" y="93747"/>
                  <a:pt x="110222" y="82479"/>
                  <a:pt x="96045" y="82492"/>
                </a:cubicBezTo>
                <a:lnTo>
                  <a:pt x="96045" y="65030"/>
                </a:lnTo>
                <a:cubicBezTo>
                  <a:pt x="99171" y="64925"/>
                  <a:pt x="101903" y="66252"/>
                  <a:pt x="103606" y="68505"/>
                </a:cubicBezTo>
                <a:lnTo>
                  <a:pt x="104200" y="69387"/>
                </a:lnTo>
                <a:cubicBezTo>
                  <a:pt x="106683" y="73392"/>
                  <a:pt x="111896" y="74703"/>
                  <a:pt x="115979" y="72351"/>
                </a:cubicBezTo>
                <a:cubicBezTo>
                  <a:pt x="120062" y="69998"/>
                  <a:pt x="121542" y="64830"/>
                  <a:pt x="119322" y="60673"/>
                </a:cubicBezTo>
                <a:cubicBezTo>
                  <a:pt x="114793" y="52811"/>
                  <a:pt x="106519" y="47853"/>
                  <a:pt x="97451" y="47567"/>
                </a:cubicBezTo>
                <a:lnTo>
                  <a:pt x="96045" y="47567"/>
                </a:lnTo>
                <a:cubicBezTo>
                  <a:pt x="96045" y="42745"/>
                  <a:pt x="92136" y="38836"/>
                  <a:pt x="87314" y="38836"/>
                </a:cubicBezTo>
                <a:close/>
                <a:moveTo>
                  <a:pt x="96045" y="99955"/>
                </a:moveTo>
                <a:cubicBezTo>
                  <a:pt x="100867" y="99955"/>
                  <a:pt x="104776" y="103864"/>
                  <a:pt x="104776" y="108686"/>
                </a:cubicBezTo>
                <a:cubicBezTo>
                  <a:pt x="104776" y="113508"/>
                  <a:pt x="100867" y="117417"/>
                  <a:pt x="96045" y="117417"/>
                </a:cubicBezTo>
                <a:lnTo>
                  <a:pt x="96045" y="99955"/>
                </a:lnTo>
                <a:close/>
                <a:moveTo>
                  <a:pt x="78582" y="65030"/>
                </a:moveTo>
                <a:lnTo>
                  <a:pt x="78582" y="82492"/>
                </a:lnTo>
                <a:cubicBezTo>
                  <a:pt x="73760" y="82492"/>
                  <a:pt x="69851" y="78583"/>
                  <a:pt x="69851" y="73761"/>
                </a:cubicBezTo>
                <a:cubicBezTo>
                  <a:pt x="69851" y="68939"/>
                  <a:pt x="73760" y="65030"/>
                  <a:pt x="78582" y="65030"/>
                </a:cubicBezTo>
                <a:close/>
              </a:path>
            </a:pathLst>
          </a:custGeom>
          <a:solidFill>
            <a:srgbClr val="E8A838"/>
          </a:solidFill>
          <a:ln>
            <a:noFill/>
          </a:ln>
        </p:spPr>
      </p:sp>
      <p:sp>
        <p:nvSpPr>
          <p:cNvPr id="35" name="TextBox 35"/>
          <p:cNvSpPr txBox="1"/>
          <p:nvPr/>
        </p:nvSpPr>
        <p:spPr>
          <a:xfrm>
            <a:off x="6507480" y="1502092"/>
            <a:ext cx="1980333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35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Income Distribution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368415" y="1944052"/>
            <a:ext cx="49439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Higher</a:t>
            </a:r>
          </a:p>
        </p:txBody>
      </p:sp>
      <p:sp>
        <p:nvSpPr>
          <p:cNvPr id="37" name="Freeform 37"/>
          <p:cNvSpPr/>
          <p:nvPr/>
        </p:nvSpPr>
        <p:spPr>
          <a:xfrm>
            <a:off x="7239000" y="19240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28575" y="0"/>
                </a:moveTo>
                <a:lnTo>
                  <a:pt x="161925" y="0"/>
                </a:lnTo>
                <a:cubicBezTo>
                  <a:pt x="177707" y="0"/>
                  <a:pt x="190500" y="12793"/>
                  <a:pt x="190500" y="28575"/>
                </a:cubicBezTo>
                <a:lnTo>
                  <a:pt x="190500" y="161925"/>
                </a:lnTo>
                <a:cubicBezTo>
                  <a:pt x="190500" y="177707"/>
                  <a:pt x="177707" y="190500"/>
                  <a:pt x="161925" y="190500"/>
                </a:cubicBezTo>
                <a:lnTo>
                  <a:pt x="28575" y="190500"/>
                </a:lnTo>
                <a:cubicBezTo>
                  <a:pt x="12793" y="190500"/>
                  <a:pt x="0" y="177707"/>
                  <a:pt x="0" y="161925"/>
                </a:cubicBezTo>
                <a:lnTo>
                  <a:pt x="0" y="28575"/>
                </a:lnTo>
                <a:cubicBezTo>
                  <a:pt x="0" y="12793"/>
                  <a:pt x="12793" y="0"/>
                  <a:pt x="28575" y="0"/>
                </a:cubicBezTo>
                <a:close/>
              </a:path>
            </a:pathLst>
          </a:custGeom>
          <a:solidFill>
            <a:srgbClr val="1A3A5C">
              <a:alpha val="25000"/>
            </a:srgbClr>
          </a:solidFill>
          <a:ln>
            <a:noFill/>
          </a:ln>
        </p:spPr>
      </p:sp>
      <p:sp>
        <p:nvSpPr>
          <p:cNvPr id="38" name="TextBox 38"/>
          <p:cNvSpPr txBox="1"/>
          <p:nvPr/>
        </p:nvSpPr>
        <p:spPr>
          <a:xfrm>
            <a:off x="7511415" y="1953578"/>
            <a:ext cx="19535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5%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368415" y="2363152"/>
            <a:ext cx="50973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b="1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Middle</a:t>
            </a:r>
          </a:p>
        </p:txBody>
      </p:sp>
      <p:sp>
        <p:nvSpPr>
          <p:cNvPr id="40" name="Freeform 40"/>
          <p:cNvSpPr/>
          <p:nvPr/>
        </p:nvSpPr>
        <p:spPr>
          <a:xfrm>
            <a:off x="7239000" y="2343150"/>
            <a:ext cx="3124200" cy="209550"/>
          </a:xfrm>
          <a:custGeom>
            <a:avLst/>
            <a:gdLst/>
            <a:ahLst/>
            <a:cxnLst/>
            <a:rect l="l" t="t" r="r" b="b"/>
            <a:pathLst>
              <a:path w="3124200" h="209550">
                <a:moveTo>
                  <a:pt x="28575" y="0"/>
                </a:moveTo>
                <a:lnTo>
                  <a:pt x="3095625" y="0"/>
                </a:lnTo>
                <a:cubicBezTo>
                  <a:pt x="3111407" y="0"/>
                  <a:pt x="3124200" y="12793"/>
                  <a:pt x="3124200" y="28575"/>
                </a:cubicBezTo>
                <a:lnTo>
                  <a:pt x="3124200" y="180975"/>
                </a:lnTo>
                <a:cubicBezTo>
                  <a:pt x="3124200" y="196757"/>
                  <a:pt x="3111407" y="209550"/>
                  <a:pt x="3095625" y="209550"/>
                </a:cubicBezTo>
                <a:lnTo>
                  <a:pt x="28575" y="209550"/>
                </a:lnTo>
                <a:cubicBezTo>
                  <a:pt x="12793" y="209550"/>
                  <a:pt x="0" y="196757"/>
                  <a:pt x="0" y="180975"/>
                </a:cubicBezTo>
                <a:lnTo>
                  <a:pt x="0" y="28575"/>
                </a:lnTo>
                <a:cubicBezTo>
                  <a:pt x="0" y="12793"/>
                  <a:pt x="12793" y="0"/>
                  <a:pt x="28575" y="0"/>
                </a:cubicBezTo>
                <a:close/>
              </a:path>
            </a:pathLst>
          </a:custGeom>
          <a:solidFill>
            <a:srgbClr val="E8A838"/>
          </a:solidFill>
          <a:ln>
            <a:noFill/>
          </a:ln>
        </p:spPr>
      </p:sp>
      <p:sp>
        <p:nvSpPr>
          <p:cNvPr id="41" name="TextBox 41"/>
          <p:cNvSpPr txBox="1"/>
          <p:nvPr/>
        </p:nvSpPr>
        <p:spPr>
          <a:xfrm>
            <a:off x="10462260" y="2366010"/>
            <a:ext cx="334118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b="1" dirty="0">
                <a:solidFill>
                  <a:srgbClr val="E8A838"/>
                </a:solidFill>
                <a:latin typeface="Arial"/>
                <a:ea typeface="Microsoft YaHei"/>
                <a:cs typeface="Arial"/>
              </a:rPr>
              <a:t>82%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368415" y="2782252"/>
            <a:ext cx="47906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Lower</a:t>
            </a:r>
          </a:p>
        </p:txBody>
      </p:sp>
      <p:sp>
        <p:nvSpPr>
          <p:cNvPr id="43" name="Freeform 43"/>
          <p:cNvSpPr/>
          <p:nvPr/>
        </p:nvSpPr>
        <p:spPr>
          <a:xfrm>
            <a:off x="7239000" y="2762250"/>
            <a:ext cx="609600" cy="190500"/>
          </a:xfrm>
          <a:custGeom>
            <a:avLst/>
            <a:gdLst/>
            <a:ahLst/>
            <a:cxnLst/>
            <a:rect l="l" t="t" r="r" b="b"/>
            <a:pathLst>
              <a:path w="609600" h="190500">
                <a:moveTo>
                  <a:pt x="28575" y="0"/>
                </a:moveTo>
                <a:lnTo>
                  <a:pt x="581025" y="0"/>
                </a:lnTo>
                <a:cubicBezTo>
                  <a:pt x="596807" y="0"/>
                  <a:pt x="609600" y="12793"/>
                  <a:pt x="609600" y="28575"/>
                </a:cubicBezTo>
                <a:lnTo>
                  <a:pt x="609600" y="161925"/>
                </a:lnTo>
                <a:cubicBezTo>
                  <a:pt x="609600" y="177707"/>
                  <a:pt x="596807" y="190500"/>
                  <a:pt x="581025" y="190500"/>
                </a:cubicBezTo>
                <a:lnTo>
                  <a:pt x="28575" y="190500"/>
                </a:lnTo>
                <a:cubicBezTo>
                  <a:pt x="12793" y="190500"/>
                  <a:pt x="0" y="177707"/>
                  <a:pt x="0" y="161925"/>
                </a:cubicBezTo>
                <a:lnTo>
                  <a:pt x="0" y="28575"/>
                </a:lnTo>
                <a:cubicBezTo>
                  <a:pt x="0" y="12793"/>
                  <a:pt x="12793" y="0"/>
                  <a:pt x="28575" y="0"/>
                </a:cubicBezTo>
                <a:close/>
              </a:path>
            </a:pathLst>
          </a:custGeom>
          <a:solidFill>
            <a:srgbClr val="1A3A5C">
              <a:alpha val="40000"/>
            </a:srgbClr>
          </a:solidFill>
          <a:ln>
            <a:noFill/>
          </a:ln>
        </p:spPr>
      </p:sp>
      <p:sp>
        <p:nvSpPr>
          <p:cNvPr id="44" name="TextBox 44"/>
          <p:cNvSpPr txBox="1"/>
          <p:nvPr/>
        </p:nvSpPr>
        <p:spPr>
          <a:xfrm>
            <a:off x="7930515" y="2791778"/>
            <a:ext cx="241364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16%</a:t>
            </a:r>
          </a:p>
        </p:txBody>
      </p:sp>
      <p:sp>
        <p:nvSpPr>
          <p:cNvPr id="45" name="Freeform 45"/>
          <p:cNvSpPr/>
          <p:nvPr/>
        </p:nvSpPr>
        <p:spPr>
          <a:xfrm>
            <a:off x="6286500" y="3190875"/>
            <a:ext cx="5143500" cy="476250"/>
          </a:xfrm>
          <a:custGeom>
            <a:avLst/>
            <a:gdLst/>
            <a:ahLst/>
            <a:cxnLst/>
            <a:rect l="l" t="t" r="r" b="b"/>
            <a:pathLst>
              <a:path w="5143500" h="476250">
                <a:moveTo>
                  <a:pt x="38100" y="0"/>
                </a:moveTo>
                <a:lnTo>
                  <a:pt x="5105400" y="0"/>
                </a:lnTo>
                <a:cubicBezTo>
                  <a:pt x="5126442" y="0"/>
                  <a:pt x="5143500" y="17058"/>
                  <a:pt x="5143500" y="38100"/>
                </a:cubicBezTo>
                <a:lnTo>
                  <a:pt x="5143500" y="438150"/>
                </a:lnTo>
                <a:cubicBezTo>
                  <a:pt x="5143500" y="459192"/>
                  <a:pt x="5126442" y="476250"/>
                  <a:pt x="5105400" y="476250"/>
                </a:cubicBezTo>
                <a:lnTo>
                  <a:pt x="38100" y="476250"/>
                </a:lnTo>
                <a:cubicBezTo>
                  <a:pt x="17058" y="476250"/>
                  <a:pt x="0" y="459192"/>
                  <a:pt x="0" y="438150"/>
                </a:cubicBezTo>
                <a:lnTo>
                  <a:pt x="0" y="38100"/>
                </a:lnTo>
                <a:cubicBezTo>
                  <a:pt x="0" y="17058"/>
                  <a:pt x="17058" y="0"/>
                  <a:pt x="38100" y="0"/>
                </a:cubicBezTo>
                <a:close/>
              </a:path>
            </a:pathLst>
          </a:custGeom>
          <a:solidFill>
            <a:srgbClr val="E8A838">
              <a:alpha val="8000"/>
            </a:srgbClr>
          </a:solidFill>
          <a:ln>
            <a:noFill/>
          </a:ln>
        </p:spPr>
      </p:sp>
      <p:sp>
        <p:nvSpPr>
          <p:cNvPr id="46" name="TextBox 46"/>
          <p:cNvSpPr txBox="1"/>
          <p:nvPr/>
        </p:nvSpPr>
        <p:spPr>
          <a:xfrm>
            <a:off x="6464618" y="3285649"/>
            <a:ext cx="4263620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82% middle income — price-sensitive but financially stable.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465570" y="3465195"/>
            <a:ext cx="4196239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0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Ideal for value-driven loyalty incentives (discounts, trade-ins).</a:t>
            </a:r>
          </a:p>
        </p:txBody>
      </p:sp>
      <p:sp>
        <p:nvSpPr>
          <p:cNvPr id="48" name="Freeform 48"/>
          <p:cNvSpPr/>
          <p:nvPr/>
        </p:nvSpPr>
        <p:spPr>
          <a:xfrm>
            <a:off x="571500" y="4000500"/>
            <a:ext cx="5286375" cy="2476500"/>
          </a:xfrm>
          <a:custGeom>
            <a:avLst/>
            <a:gdLst/>
            <a:ahLst/>
            <a:cxnLst/>
            <a:rect l="l" t="t" r="r" b="b"/>
            <a:pathLst>
              <a:path w="5286375" h="2476500">
                <a:moveTo>
                  <a:pt x="76200" y="0"/>
                </a:moveTo>
                <a:lnTo>
                  <a:pt x="5210175" y="0"/>
                </a:lnTo>
                <a:cubicBezTo>
                  <a:pt x="5252259" y="0"/>
                  <a:pt x="5286375" y="34116"/>
                  <a:pt x="5286375" y="76200"/>
                </a:cubicBezTo>
                <a:lnTo>
                  <a:pt x="5286375" y="2400300"/>
                </a:lnTo>
                <a:cubicBezTo>
                  <a:pt x="5286375" y="2442384"/>
                  <a:pt x="5252259" y="2476500"/>
                  <a:pt x="5210175" y="2476500"/>
                </a:cubicBezTo>
                <a:lnTo>
                  <a:pt x="76200" y="2476500"/>
                </a:lnTo>
                <a:cubicBezTo>
                  <a:pt x="34116" y="2476500"/>
                  <a:pt x="0" y="2442384"/>
                  <a:pt x="0" y="240030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F4F6F8"/>
          </a:solidFill>
          <a:ln>
            <a:noFill/>
          </a:ln>
          <a:effectLst>
            <a:outerShdw blurRad="76200" dist="19050" dir="5400000" algn="ctr" rotWithShape="0">
              <a:srgbClr val="000000">
                <a:alpha val="6000"/>
              </a:srgbClr>
            </a:outerShdw>
          </a:effectLst>
        </p:spPr>
      </p:sp>
      <p:grpSp>
        <p:nvGrpSpPr>
          <p:cNvPr id="51" name="Group 51"/>
          <p:cNvGrpSpPr/>
          <p:nvPr/>
        </p:nvGrpSpPr>
        <p:grpSpPr>
          <a:xfrm>
            <a:off x="805656" y="4160838"/>
            <a:ext cx="122237" cy="174624"/>
            <a:chOff x="805656" y="4160838"/>
            <a:chExt cx="122237" cy="174624"/>
          </a:xfrm>
        </p:grpSpPr>
        <p:sp>
          <p:nvSpPr>
            <p:cNvPr id="49" name="Freeform 49"/>
            <p:cNvSpPr/>
            <p:nvPr/>
          </p:nvSpPr>
          <p:spPr>
            <a:xfrm>
              <a:off x="823119" y="4160838"/>
              <a:ext cx="87312" cy="87313"/>
            </a:xfrm>
            <a:custGeom>
              <a:avLst/>
              <a:gdLst/>
              <a:ahLst/>
              <a:cxnLst/>
              <a:rect l="l" t="t" r="r" b="b"/>
              <a:pathLst>
                <a:path w="87312" h="87313">
                  <a:moveTo>
                    <a:pt x="43656" y="0"/>
                  </a:moveTo>
                  <a:cubicBezTo>
                    <a:pt x="67767" y="0"/>
                    <a:pt x="87312" y="19546"/>
                    <a:pt x="87312" y="43656"/>
                  </a:cubicBezTo>
                  <a:cubicBezTo>
                    <a:pt x="87312" y="67767"/>
                    <a:pt x="67767" y="87313"/>
                    <a:pt x="43656" y="87313"/>
                  </a:cubicBezTo>
                  <a:cubicBezTo>
                    <a:pt x="19546" y="87313"/>
                    <a:pt x="0" y="67767"/>
                    <a:pt x="0" y="43656"/>
                  </a:cubicBezTo>
                  <a:lnTo>
                    <a:pt x="44" y="41762"/>
                  </a:lnTo>
                  <a:cubicBezTo>
                    <a:pt x="1058" y="18411"/>
                    <a:pt x="20283" y="1"/>
                    <a:pt x="43656" y="0"/>
                  </a:cubicBezTo>
                  <a:close/>
                </a:path>
              </a:pathLst>
            </a:custGeom>
            <a:solidFill>
              <a:srgbClr val="1A3A5C"/>
            </a:solidFill>
            <a:ln>
              <a:noFill/>
            </a:ln>
          </p:spPr>
        </p:sp>
        <p:sp>
          <p:nvSpPr>
            <p:cNvPr id="50" name="Freeform 50"/>
            <p:cNvSpPr/>
            <p:nvPr/>
          </p:nvSpPr>
          <p:spPr>
            <a:xfrm>
              <a:off x="805656" y="4265612"/>
              <a:ext cx="122237" cy="69850"/>
            </a:xfrm>
            <a:custGeom>
              <a:avLst/>
              <a:gdLst/>
              <a:ahLst/>
              <a:cxnLst/>
              <a:rect l="l" t="t" r="r" b="b"/>
              <a:pathLst>
                <a:path w="122237" h="69850">
                  <a:moveTo>
                    <a:pt x="78581" y="0"/>
                  </a:moveTo>
                  <a:cubicBezTo>
                    <a:pt x="102692" y="0"/>
                    <a:pt x="122237" y="19546"/>
                    <a:pt x="122237" y="43656"/>
                  </a:cubicBezTo>
                  <a:lnTo>
                    <a:pt x="122237" y="52388"/>
                  </a:lnTo>
                  <a:cubicBezTo>
                    <a:pt x="122237" y="62032"/>
                    <a:pt x="114419" y="69850"/>
                    <a:pt x="104775" y="69850"/>
                  </a:cubicBezTo>
                  <a:lnTo>
                    <a:pt x="17463" y="69850"/>
                  </a:lnTo>
                  <a:cubicBezTo>
                    <a:pt x="7818" y="69850"/>
                    <a:pt x="0" y="62032"/>
                    <a:pt x="0" y="52388"/>
                  </a:cubicBezTo>
                  <a:lnTo>
                    <a:pt x="0" y="43656"/>
                  </a:lnTo>
                  <a:cubicBezTo>
                    <a:pt x="0" y="19546"/>
                    <a:pt x="19546" y="0"/>
                    <a:pt x="43656" y="0"/>
                  </a:cubicBezTo>
                  <a:lnTo>
                    <a:pt x="78581" y="0"/>
                  </a:lnTo>
                  <a:close/>
                </a:path>
              </a:pathLst>
            </a:custGeom>
            <a:solidFill>
              <a:srgbClr val="1A3A5C"/>
            </a:solidFill>
            <a:ln>
              <a:noFill/>
            </a:ln>
          </p:spPr>
        </p:sp>
      </p:grpSp>
      <p:sp>
        <p:nvSpPr>
          <p:cNvPr id="52" name="TextBox 52"/>
          <p:cNvSpPr txBox="1"/>
          <p:nvPr/>
        </p:nvSpPr>
        <p:spPr>
          <a:xfrm>
            <a:off x="1030605" y="4169092"/>
            <a:ext cx="2290872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35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Occupation Breakdown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748665" y="4630102"/>
            <a:ext cx="693753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Employed</a:t>
            </a:r>
          </a:p>
        </p:txBody>
      </p:sp>
      <p:sp>
        <p:nvSpPr>
          <p:cNvPr id="54" name="Freeform 54"/>
          <p:cNvSpPr/>
          <p:nvPr/>
        </p:nvSpPr>
        <p:spPr>
          <a:xfrm>
            <a:off x="1905000" y="4610100"/>
            <a:ext cx="3143250" cy="190500"/>
          </a:xfrm>
          <a:custGeom>
            <a:avLst/>
            <a:gdLst/>
            <a:ahLst/>
            <a:cxnLst/>
            <a:rect l="l" t="t" r="r" b="b"/>
            <a:pathLst>
              <a:path w="3143250" h="190500">
                <a:moveTo>
                  <a:pt x="28575" y="0"/>
                </a:moveTo>
                <a:lnTo>
                  <a:pt x="3114675" y="0"/>
                </a:lnTo>
                <a:cubicBezTo>
                  <a:pt x="3130457" y="0"/>
                  <a:pt x="3143250" y="12793"/>
                  <a:pt x="3143250" y="28575"/>
                </a:cubicBezTo>
                <a:lnTo>
                  <a:pt x="3143250" y="161925"/>
                </a:lnTo>
                <a:cubicBezTo>
                  <a:pt x="3143250" y="177707"/>
                  <a:pt x="3130457" y="190500"/>
                  <a:pt x="3114675" y="190500"/>
                </a:cubicBezTo>
                <a:lnTo>
                  <a:pt x="28575" y="190500"/>
                </a:lnTo>
                <a:cubicBezTo>
                  <a:pt x="12793" y="190500"/>
                  <a:pt x="0" y="177707"/>
                  <a:pt x="0" y="161925"/>
                </a:cubicBezTo>
                <a:lnTo>
                  <a:pt x="0" y="28575"/>
                </a:lnTo>
                <a:cubicBezTo>
                  <a:pt x="0" y="12793"/>
                  <a:pt x="12793" y="0"/>
                  <a:pt x="28575" y="0"/>
                </a:cubicBezTo>
                <a:close/>
              </a:path>
            </a:pathLst>
          </a:custGeom>
          <a:solidFill>
            <a:srgbClr val="1A3A5C"/>
          </a:solidFill>
          <a:ln>
            <a:noFill/>
          </a:ln>
        </p:spPr>
      </p:sp>
      <p:sp>
        <p:nvSpPr>
          <p:cNvPr id="55" name="TextBox 55"/>
          <p:cNvSpPr txBox="1"/>
          <p:nvPr/>
        </p:nvSpPr>
        <p:spPr>
          <a:xfrm>
            <a:off x="5128260" y="4623435"/>
            <a:ext cx="334118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75%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748665" y="4973002"/>
            <a:ext cx="107713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Self-employed</a:t>
            </a:r>
          </a:p>
        </p:txBody>
      </p:sp>
      <p:sp>
        <p:nvSpPr>
          <p:cNvPr id="57" name="Freeform 57"/>
          <p:cNvSpPr/>
          <p:nvPr/>
        </p:nvSpPr>
        <p:spPr>
          <a:xfrm>
            <a:off x="1905000" y="4953000"/>
            <a:ext cx="628650" cy="190500"/>
          </a:xfrm>
          <a:custGeom>
            <a:avLst/>
            <a:gdLst/>
            <a:ahLst/>
            <a:cxnLst/>
            <a:rect l="l" t="t" r="r" b="b"/>
            <a:pathLst>
              <a:path w="628650" h="190500">
                <a:moveTo>
                  <a:pt x="28575" y="0"/>
                </a:moveTo>
                <a:lnTo>
                  <a:pt x="600075" y="0"/>
                </a:lnTo>
                <a:cubicBezTo>
                  <a:pt x="615857" y="0"/>
                  <a:pt x="628650" y="12793"/>
                  <a:pt x="628650" y="28575"/>
                </a:cubicBezTo>
                <a:lnTo>
                  <a:pt x="628650" y="161925"/>
                </a:lnTo>
                <a:cubicBezTo>
                  <a:pt x="628650" y="177707"/>
                  <a:pt x="615857" y="190500"/>
                  <a:pt x="600075" y="190500"/>
                </a:cubicBezTo>
                <a:lnTo>
                  <a:pt x="28575" y="190500"/>
                </a:lnTo>
                <a:cubicBezTo>
                  <a:pt x="12793" y="190500"/>
                  <a:pt x="0" y="177707"/>
                  <a:pt x="0" y="161925"/>
                </a:cubicBezTo>
                <a:lnTo>
                  <a:pt x="0" y="28575"/>
                </a:lnTo>
                <a:cubicBezTo>
                  <a:pt x="0" y="12793"/>
                  <a:pt x="12793" y="0"/>
                  <a:pt x="28575" y="0"/>
                </a:cubicBezTo>
                <a:close/>
              </a:path>
            </a:pathLst>
          </a:custGeom>
          <a:solidFill>
            <a:srgbClr val="E8A838"/>
          </a:solidFill>
          <a:ln>
            <a:noFill/>
          </a:ln>
        </p:spPr>
      </p:sp>
      <p:sp>
        <p:nvSpPr>
          <p:cNvPr id="58" name="TextBox 58"/>
          <p:cNvSpPr txBox="1"/>
          <p:nvPr/>
        </p:nvSpPr>
        <p:spPr>
          <a:xfrm>
            <a:off x="2615565" y="4982528"/>
            <a:ext cx="241364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E8A838"/>
                </a:solidFill>
                <a:latin typeface="Arial"/>
                <a:ea typeface="Microsoft YaHei"/>
                <a:cs typeface="Arial"/>
              </a:rPr>
              <a:t>15%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748665" y="5296852"/>
            <a:ext cx="617077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Student</a:t>
            </a:r>
          </a:p>
        </p:txBody>
      </p:sp>
      <p:sp>
        <p:nvSpPr>
          <p:cNvPr id="60" name="Freeform 60"/>
          <p:cNvSpPr/>
          <p:nvPr/>
        </p:nvSpPr>
        <p:spPr>
          <a:xfrm>
            <a:off x="1905000" y="5276850"/>
            <a:ext cx="333375" cy="190500"/>
          </a:xfrm>
          <a:custGeom>
            <a:avLst/>
            <a:gdLst/>
            <a:ahLst/>
            <a:cxnLst/>
            <a:rect l="l" t="t" r="r" b="b"/>
            <a:pathLst>
              <a:path w="333375" h="190500">
                <a:moveTo>
                  <a:pt x="28575" y="0"/>
                </a:moveTo>
                <a:lnTo>
                  <a:pt x="304800" y="0"/>
                </a:lnTo>
                <a:cubicBezTo>
                  <a:pt x="320582" y="0"/>
                  <a:pt x="333375" y="12793"/>
                  <a:pt x="333375" y="28575"/>
                </a:cubicBezTo>
                <a:lnTo>
                  <a:pt x="333375" y="161925"/>
                </a:lnTo>
                <a:cubicBezTo>
                  <a:pt x="333375" y="177707"/>
                  <a:pt x="320582" y="190500"/>
                  <a:pt x="304800" y="190500"/>
                </a:cubicBezTo>
                <a:lnTo>
                  <a:pt x="28575" y="190500"/>
                </a:lnTo>
                <a:cubicBezTo>
                  <a:pt x="12793" y="190500"/>
                  <a:pt x="0" y="177707"/>
                  <a:pt x="0" y="161925"/>
                </a:cubicBezTo>
                <a:lnTo>
                  <a:pt x="0" y="28575"/>
                </a:lnTo>
                <a:cubicBezTo>
                  <a:pt x="0" y="12793"/>
                  <a:pt x="12793" y="0"/>
                  <a:pt x="28575" y="0"/>
                </a:cubicBezTo>
                <a:close/>
              </a:path>
            </a:pathLst>
          </a:custGeom>
          <a:solidFill>
            <a:srgbClr val="2D8A4E"/>
          </a:solidFill>
          <a:ln>
            <a:noFill/>
          </a:ln>
        </p:spPr>
      </p:sp>
      <p:sp>
        <p:nvSpPr>
          <p:cNvPr id="61" name="TextBox 61"/>
          <p:cNvSpPr txBox="1"/>
          <p:nvPr/>
        </p:nvSpPr>
        <p:spPr>
          <a:xfrm>
            <a:off x="2320290" y="5306378"/>
            <a:ext cx="19535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2D8A4E"/>
                </a:solidFill>
                <a:latin typeface="Arial"/>
                <a:ea typeface="Microsoft YaHei"/>
                <a:cs typeface="Arial"/>
              </a:rPr>
              <a:t>8%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748665" y="5620702"/>
            <a:ext cx="578739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Retired</a:t>
            </a:r>
          </a:p>
        </p:txBody>
      </p:sp>
      <p:sp>
        <p:nvSpPr>
          <p:cNvPr id="63" name="Freeform 63"/>
          <p:cNvSpPr/>
          <p:nvPr/>
        </p:nvSpPr>
        <p:spPr>
          <a:xfrm>
            <a:off x="1905000" y="5600700"/>
            <a:ext cx="85725" cy="190500"/>
          </a:xfrm>
          <a:custGeom>
            <a:avLst/>
            <a:gdLst/>
            <a:ahLst/>
            <a:cxnLst/>
            <a:rect l="l" t="t" r="r" b="b"/>
            <a:pathLst>
              <a:path w="85725" h="190500">
                <a:moveTo>
                  <a:pt x="28575" y="0"/>
                </a:moveTo>
                <a:lnTo>
                  <a:pt x="57150" y="0"/>
                </a:lnTo>
                <a:cubicBezTo>
                  <a:pt x="72932" y="0"/>
                  <a:pt x="85725" y="12793"/>
                  <a:pt x="85725" y="28575"/>
                </a:cubicBezTo>
                <a:lnTo>
                  <a:pt x="85725" y="161925"/>
                </a:lnTo>
                <a:cubicBezTo>
                  <a:pt x="85725" y="177707"/>
                  <a:pt x="72932" y="190500"/>
                  <a:pt x="57150" y="190500"/>
                </a:cubicBezTo>
                <a:lnTo>
                  <a:pt x="28575" y="190500"/>
                </a:lnTo>
                <a:cubicBezTo>
                  <a:pt x="12793" y="190500"/>
                  <a:pt x="0" y="177707"/>
                  <a:pt x="0" y="161925"/>
                </a:cubicBezTo>
                <a:lnTo>
                  <a:pt x="0" y="28575"/>
                </a:lnTo>
                <a:cubicBezTo>
                  <a:pt x="0" y="12793"/>
                  <a:pt x="12793" y="0"/>
                  <a:pt x="28575" y="0"/>
                </a:cubicBezTo>
                <a:close/>
              </a:path>
            </a:pathLst>
          </a:custGeom>
          <a:solidFill>
            <a:srgbClr val="D5DDE5"/>
          </a:solidFill>
          <a:ln>
            <a:noFill/>
          </a:ln>
        </p:spPr>
      </p:sp>
      <p:sp>
        <p:nvSpPr>
          <p:cNvPr id="64" name="TextBox 64"/>
          <p:cNvSpPr txBox="1"/>
          <p:nvPr/>
        </p:nvSpPr>
        <p:spPr>
          <a:xfrm>
            <a:off x="2082165" y="5630228"/>
            <a:ext cx="19535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95A5A6"/>
                </a:solidFill>
                <a:latin typeface="Arial"/>
                <a:ea typeface="Microsoft YaHei"/>
                <a:cs typeface="Arial"/>
              </a:rPr>
              <a:t>2%</a:t>
            </a:r>
          </a:p>
        </p:txBody>
      </p:sp>
      <p:sp>
        <p:nvSpPr>
          <p:cNvPr id="65" name="Freeform 65"/>
          <p:cNvSpPr/>
          <p:nvPr/>
        </p:nvSpPr>
        <p:spPr>
          <a:xfrm>
            <a:off x="762000" y="6000750"/>
            <a:ext cx="4905375" cy="304800"/>
          </a:xfrm>
          <a:custGeom>
            <a:avLst/>
            <a:gdLst/>
            <a:ahLst/>
            <a:cxnLst/>
            <a:rect l="l" t="t" r="r" b="b"/>
            <a:pathLst>
              <a:path w="4905375" h="304800">
                <a:moveTo>
                  <a:pt x="38100" y="0"/>
                </a:moveTo>
                <a:lnTo>
                  <a:pt x="4867275" y="0"/>
                </a:lnTo>
                <a:cubicBezTo>
                  <a:pt x="4888317" y="0"/>
                  <a:pt x="4905375" y="17058"/>
                  <a:pt x="4905375" y="38100"/>
                </a:cubicBezTo>
                <a:lnTo>
                  <a:pt x="4905375" y="266700"/>
                </a:lnTo>
                <a:cubicBezTo>
                  <a:pt x="4905375" y="287742"/>
                  <a:pt x="4888317" y="304800"/>
                  <a:pt x="4867275" y="304800"/>
                </a:cubicBezTo>
                <a:lnTo>
                  <a:pt x="38100" y="304800"/>
                </a:lnTo>
                <a:cubicBezTo>
                  <a:pt x="17058" y="304800"/>
                  <a:pt x="0" y="287742"/>
                  <a:pt x="0" y="266700"/>
                </a:cubicBezTo>
                <a:lnTo>
                  <a:pt x="0" y="38100"/>
                </a:lnTo>
                <a:cubicBezTo>
                  <a:pt x="0" y="17058"/>
                  <a:pt x="17058" y="0"/>
                  <a:pt x="38100" y="0"/>
                </a:cubicBezTo>
                <a:close/>
              </a:path>
            </a:pathLst>
          </a:custGeom>
          <a:solidFill>
            <a:srgbClr val="1A3A5C">
              <a:alpha val="6000"/>
            </a:srgbClr>
          </a:solidFill>
          <a:ln>
            <a:noFill/>
          </a:ln>
        </p:spPr>
      </p:sp>
      <p:sp>
        <p:nvSpPr>
          <p:cNvPr id="66" name="TextBox 66"/>
          <p:cNvSpPr txBox="1"/>
          <p:nvPr/>
        </p:nvSpPr>
        <p:spPr>
          <a:xfrm>
            <a:off x="893445" y="6103620"/>
            <a:ext cx="5702270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0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90% are working professionals — active economic participants with purchasing power</a:t>
            </a:r>
          </a:p>
        </p:txBody>
      </p:sp>
      <p:sp>
        <p:nvSpPr>
          <p:cNvPr id="67" name="Freeform 67"/>
          <p:cNvSpPr/>
          <p:nvPr/>
        </p:nvSpPr>
        <p:spPr>
          <a:xfrm>
            <a:off x="6048375" y="4000500"/>
            <a:ext cx="5572125" cy="2476500"/>
          </a:xfrm>
          <a:custGeom>
            <a:avLst/>
            <a:gdLst/>
            <a:ahLst/>
            <a:cxnLst/>
            <a:rect l="l" t="t" r="r" b="b"/>
            <a:pathLst>
              <a:path w="5572125" h="2476500">
                <a:moveTo>
                  <a:pt x="76200" y="0"/>
                </a:moveTo>
                <a:lnTo>
                  <a:pt x="5495925" y="0"/>
                </a:lnTo>
                <a:cubicBezTo>
                  <a:pt x="5538009" y="0"/>
                  <a:pt x="5572125" y="34116"/>
                  <a:pt x="5572125" y="76200"/>
                </a:cubicBezTo>
                <a:lnTo>
                  <a:pt x="5572125" y="2400300"/>
                </a:lnTo>
                <a:cubicBezTo>
                  <a:pt x="5572125" y="2442384"/>
                  <a:pt x="5538009" y="2476500"/>
                  <a:pt x="5495925" y="2476500"/>
                </a:cubicBezTo>
                <a:lnTo>
                  <a:pt x="76200" y="2476500"/>
                </a:lnTo>
                <a:cubicBezTo>
                  <a:pt x="34116" y="2476500"/>
                  <a:pt x="0" y="2442384"/>
                  <a:pt x="0" y="240030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F4F6F8"/>
          </a:solidFill>
          <a:ln>
            <a:noFill/>
          </a:ln>
          <a:effectLst>
            <a:outerShdw blurRad="76200" dist="19050" dir="5400000" algn="ctr" rotWithShape="0">
              <a:srgbClr val="000000">
                <a:alpha val="6000"/>
              </a:srgbClr>
            </a:outerShdw>
          </a:effectLst>
        </p:spPr>
      </p:sp>
      <p:sp>
        <p:nvSpPr>
          <p:cNvPr id="68" name="Freeform 68"/>
          <p:cNvSpPr/>
          <p:nvPr/>
        </p:nvSpPr>
        <p:spPr>
          <a:xfrm>
            <a:off x="6252734" y="4167548"/>
            <a:ext cx="181598" cy="160038"/>
          </a:xfrm>
          <a:custGeom>
            <a:avLst/>
            <a:gdLst/>
            <a:ahLst/>
            <a:cxnLst/>
            <a:rect l="l" t="t" r="r" b="b"/>
            <a:pathLst>
              <a:path w="181598" h="160038">
                <a:moveTo>
                  <a:pt x="47077" y="2667"/>
                </a:moveTo>
                <a:cubicBezTo>
                  <a:pt x="62729" y="0"/>
                  <a:pt x="78747" y="4576"/>
                  <a:pt x="90628" y="15109"/>
                </a:cubicBezTo>
                <a:lnTo>
                  <a:pt x="90951" y="15397"/>
                </a:lnTo>
                <a:lnTo>
                  <a:pt x="91248" y="15135"/>
                </a:lnTo>
                <a:cubicBezTo>
                  <a:pt x="102574" y="5196"/>
                  <a:pt x="117631" y="615"/>
                  <a:pt x="132573" y="2562"/>
                </a:cubicBezTo>
                <a:lnTo>
                  <a:pt x="134721" y="2877"/>
                </a:lnTo>
                <a:cubicBezTo>
                  <a:pt x="153689" y="6151"/>
                  <a:pt x="169332" y="19564"/>
                  <a:pt x="175465" y="37809"/>
                </a:cubicBezTo>
                <a:cubicBezTo>
                  <a:pt x="181598" y="56054"/>
                  <a:pt x="177231" y="76192"/>
                  <a:pt x="164093" y="90259"/>
                </a:cubicBezTo>
                <a:lnTo>
                  <a:pt x="162521" y="91874"/>
                </a:lnTo>
                <a:lnTo>
                  <a:pt x="162102" y="92232"/>
                </a:lnTo>
                <a:lnTo>
                  <a:pt x="97055" y="156660"/>
                </a:lnTo>
                <a:cubicBezTo>
                  <a:pt x="93950" y="159733"/>
                  <a:pt x="89053" y="160038"/>
                  <a:pt x="85590" y="157376"/>
                </a:cubicBezTo>
                <a:lnTo>
                  <a:pt x="84770" y="156660"/>
                </a:lnTo>
                <a:lnTo>
                  <a:pt x="19346" y="91857"/>
                </a:lnTo>
                <a:cubicBezTo>
                  <a:pt x="5214" y="78106"/>
                  <a:pt x="0" y="57585"/>
                  <a:pt x="5854" y="38756"/>
                </a:cubicBezTo>
                <a:cubicBezTo>
                  <a:pt x="11708" y="19927"/>
                  <a:pt x="27639" y="5980"/>
                  <a:pt x="47077" y="2667"/>
                </a:cubicBezTo>
                <a:close/>
              </a:path>
            </a:pathLst>
          </a:custGeom>
          <a:solidFill>
            <a:srgbClr val="E74C3C"/>
          </a:solidFill>
          <a:ln>
            <a:noFill/>
          </a:ln>
        </p:spPr>
      </p:sp>
      <p:sp>
        <p:nvSpPr>
          <p:cNvPr id="69" name="TextBox 69"/>
          <p:cNvSpPr txBox="1"/>
          <p:nvPr/>
        </p:nvSpPr>
        <p:spPr>
          <a:xfrm>
            <a:off x="6507480" y="4169092"/>
            <a:ext cx="2994760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35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Customer Interests (Ranked)</a:t>
            </a:r>
          </a:p>
        </p:txBody>
      </p:sp>
      <p:sp>
        <p:nvSpPr>
          <p:cNvPr id="70" name="Ellipse 70"/>
          <p:cNvSpPr/>
          <p:nvPr/>
        </p:nvSpPr>
        <p:spPr>
          <a:xfrm>
            <a:off x="6286500" y="4552950"/>
            <a:ext cx="228600" cy="228600"/>
          </a:xfrm>
          <a:prstGeom prst="ellipse">
            <a:avLst/>
          </a:prstGeom>
          <a:solidFill>
            <a:srgbClr val="E8A838"/>
          </a:solidFill>
          <a:ln>
            <a:noFill/>
          </a:ln>
        </p:spPr>
      </p:sp>
      <p:sp>
        <p:nvSpPr>
          <p:cNvPr id="71" name="TextBox 71"/>
          <p:cNvSpPr txBox="1"/>
          <p:nvPr/>
        </p:nvSpPr>
        <p:spPr>
          <a:xfrm>
            <a:off x="6371345" y="4625816"/>
            <a:ext cx="58910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1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96062" y="4593431"/>
            <a:ext cx="1359456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Eating / Drinking</a:t>
            </a:r>
          </a:p>
        </p:txBody>
      </p:sp>
      <p:sp>
        <p:nvSpPr>
          <p:cNvPr id="73" name="Ellipse 73"/>
          <p:cNvSpPr/>
          <p:nvPr/>
        </p:nvSpPr>
        <p:spPr>
          <a:xfrm>
            <a:off x="6286500" y="4857750"/>
            <a:ext cx="228600" cy="228600"/>
          </a:xfrm>
          <a:prstGeom prst="ellipse">
            <a:avLst/>
          </a:prstGeom>
          <a:solidFill>
            <a:srgbClr val="E8A838"/>
          </a:solidFill>
          <a:ln>
            <a:noFill/>
          </a:ln>
        </p:spPr>
      </p:sp>
      <p:sp>
        <p:nvSpPr>
          <p:cNvPr id="74" name="TextBox 74"/>
          <p:cNvSpPr txBox="1"/>
          <p:nvPr/>
        </p:nvSpPr>
        <p:spPr>
          <a:xfrm>
            <a:off x="6355531" y="4930616"/>
            <a:ext cx="90539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2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6596062" y="4898231"/>
            <a:ext cx="480417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Sport</a:t>
            </a:r>
          </a:p>
        </p:txBody>
      </p:sp>
      <p:sp>
        <p:nvSpPr>
          <p:cNvPr id="76" name="Ellipse 76"/>
          <p:cNvSpPr/>
          <p:nvPr/>
        </p:nvSpPr>
        <p:spPr>
          <a:xfrm>
            <a:off x="6286500" y="5162550"/>
            <a:ext cx="228600" cy="228600"/>
          </a:xfrm>
          <a:prstGeom prst="ellipse">
            <a:avLst/>
          </a:prstGeom>
          <a:solidFill>
            <a:srgbClr val="E8A838"/>
          </a:solidFill>
          <a:ln>
            <a:noFill/>
          </a:ln>
        </p:spPr>
      </p:sp>
      <p:sp>
        <p:nvSpPr>
          <p:cNvPr id="77" name="TextBox 77"/>
          <p:cNvSpPr txBox="1"/>
          <p:nvPr/>
        </p:nvSpPr>
        <p:spPr>
          <a:xfrm>
            <a:off x="6355531" y="5235416"/>
            <a:ext cx="90539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3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6596062" y="5203031"/>
            <a:ext cx="529709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Travel</a:t>
            </a:r>
          </a:p>
        </p:txBody>
      </p:sp>
      <p:sp>
        <p:nvSpPr>
          <p:cNvPr id="79" name="Ellipse 79"/>
          <p:cNvSpPr/>
          <p:nvPr/>
        </p:nvSpPr>
        <p:spPr>
          <a:xfrm>
            <a:off x="6286500" y="5467350"/>
            <a:ext cx="228600" cy="228600"/>
          </a:xfrm>
          <a:prstGeom prst="ellipse">
            <a:avLst/>
          </a:prstGeom>
          <a:solidFill>
            <a:srgbClr val="2D8A4E"/>
          </a:solidFill>
          <a:ln>
            <a:noFill/>
          </a:ln>
        </p:spPr>
      </p:sp>
      <p:sp>
        <p:nvSpPr>
          <p:cNvPr id="80" name="TextBox 80"/>
          <p:cNvSpPr txBox="1"/>
          <p:nvPr/>
        </p:nvSpPr>
        <p:spPr>
          <a:xfrm>
            <a:off x="6355531" y="5540216"/>
            <a:ext cx="90539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4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6596062" y="5507831"/>
            <a:ext cx="1210348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b="1" dirty="0">
                <a:solidFill>
                  <a:srgbClr val="2D8A4E"/>
                </a:solidFill>
                <a:latin typeface="Arial"/>
                <a:ea typeface="Microsoft YaHei"/>
                <a:cs typeface="Arial"/>
              </a:rPr>
              <a:t>Environment ★</a:t>
            </a:r>
          </a:p>
        </p:txBody>
      </p:sp>
      <p:sp>
        <p:nvSpPr>
          <p:cNvPr id="82" name="Ellipse 82"/>
          <p:cNvSpPr/>
          <p:nvPr/>
        </p:nvSpPr>
        <p:spPr>
          <a:xfrm>
            <a:off x="8267700" y="4552950"/>
            <a:ext cx="228600" cy="228600"/>
          </a:xfrm>
          <a:prstGeom prst="ellipse">
            <a:avLst/>
          </a:prstGeom>
          <a:solidFill>
            <a:srgbClr val="D5DDE5"/>
          </a:solidFill>
          <a:ln>
            <a:noFill/>
          </a:ln>
        </p:spPr>
      </p:sp>
      <p:sp>
        <p:nvSpPr>
          <p:cNvPr id="83" name="TextBox 83"/>
          <p:cNvSpPr txBox="1"/>
          <p:nvPr/>
        </p:nvSpPr>
        <p:spPr>
          <a:xfrm>
            <a:off x="8336731" y="4625816"/>
            <a:ext cx="90539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5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8577262" y="4593431"/>
            <a:ext cx="1310164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Health / Fitness</a:t>
            </a:r>
          </a:p>
        </p:txBody>
      </p:sp>
      <p:sp>
        <p:nvSpPr>
          <p:cNvPr id="85" name="Ellipse 85"/>
          <p:cNvSpPr/>
          <p:nvPr/>
        </p:nvSpPr>
        <p:spPr>
          <a:xfrm>
            <a:off x="8267700" y="4857750"/>
            <a:ext cx="228600" cy="228600"/>
          </a:xfrm>
          <a:prstGeom prst="ellipse">
            <a:avLst/>
          </a:prstGeom>
          <a:solidFill>
            <a:srgbClr val="D5DDE5"/>
          </a:solidFill>
          <a:ln>
            <a:noFill/>
          </a:ln>
        </p:spPr>
      </p:sp>
      <p:sp>
        <p:nvSpPr>
          <p:cNvPr id="86" name="TextBox 86"/>
          <p:cNvSpPr txBox="1"/>
          <p:nvPr/>
        </p:nvSpPr>
        <p:spPr>
          <a:xfrm>
            <a:off x="8336731" y="4930616"/>
            <a:ext cx="90539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6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8577262" y="4898231"/>
            <a:ext cx="620078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Reading</a:t>
            </a:r>
          </a:p>
        </p:txBody>
      </p:sp>
      <p:sp>
        <p:nvSpPr>
          <p:cNvPr id="88" name="Ellipse 88"/>
          <p:cNvSpPr/>
          <p:nvPr/>
        </p:nvSpPr>
        <p:spPr>
          <a:xfrm>
            <a:off x="8267700" y="5162550"/>
            <a:ext cx="228600" cy="228600"/>
          </a:xfrm>
          <a:prstGeom prst="ellipse">
            <a:avLst/>
          </a:prstGeom>
          <a:solidFill>
            <a:srgbClr val="D5DDE5"/>
          </a:solidFill>
          <a:ln>
            <a:noFill/>
          </a:ln>
        </p:spPr>
      </p:sp>
      <p:sp>
        <p:nvSpPr>
          <p:cNvPr id="89" name="TextBox 89"/>
          <p:cNvSpPr txBox="1"/>
          <p:nvPr/>
        </p:nvSpPr>
        <p:spPr>
          <a:xfrm>
            <a:off x="8336731" y="5235416"/>
            <a:ext cx="90539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7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8577262" y="5203031"/>
            <a:ext cx="710446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The Arts</a:t>
            </a:r>
          </a:p>
        </p:txBody>
      </p:sp>
      <p:sp>
        <p:nvSpPr>
          <p:cNvPr id="91" name="Ellipse 91"/>
          <p:cNvSpPr/>
          <p:nvPr/>
        </p:nvSpPr>
        <p:spPr>
          <a:xfrm>
            <a:off x="8267700" y="5467350"/>
            <a:ext cx="228600" cy="228600"/>
          </a:xfrm>
          <a:prstGeom prst="ellipse">
            <a:avLst/>
          </a:prstGeom>
          <a:solidFill>
            <a:srgbClr val="D5DDE5"/>
          </a:solidFill>
          <a:ln>
            <a:noFill/>
          </a:ln>
        </p:spPr>
      </p:sp>
      <p:sp>
        <p:nvSpPr>
          <p:cNvPr id="92" name="TextBox 92"/>
          <p:cNvSpPr txBox="1"/>
          <p:nvPr/>
        </p:nvSpPr>
        <p:spPr>
          <a:xfrm>
            <a:off x="8336731" y="5540216"/>
            <a:ext cx="90539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8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8577262" y="5507831"/>
            <a:ext cx="628293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Politics</a:t>
            </a:r>
          </a:p>
        </p:txBody>
      </p:sp>
      <p:sp>
        <p:nvSpPr>
          <p:cNvPr id="94" name="Freeform 94"/>
          <p:cNvSpPr/>
          <p:nvPr/>
        </p:nvSpPr>
        <p:spPr>
          <a:xfrm>
            <a:off x="6238875" y="5886450"/>
            <a:ext cx="5191125" cy="428625"/>
          </a:xfrm>
          <a:custGeom>
            <a:avLst/>
            <a:gdLst/>
            <a:ahLst/>
            <a:cxnLst/>
            <a:rect l="l" t="t" r="r" b="b"/>
            <a:pathLst>
              <a:path w="5191125" h="428625">
                <a:moveTo>
                  <a:pt x="38100" y="0"/>
                </a:moveTo>
                <a:lnTo>
                  <a:pt x="5153025" y="0"/>
                </a:lnTo>
                <a:cubicBezTo>
                  <a:pt x="5174067" y="0"/>
                  <a:pt x="5191125" y="17058"/>
                  <a:pt x="5191125" y="38100"/>
                </a:cubicBezTo>
                <a:lnTo>
                  <a:pt x="5191125" y="390525"/>
                </a:lnTo>
                <a:cubicBezTo>
                  <a:pt x="5191125" y="411567"/>
                  <a:pt x="5174067" y="428625"/>
                  <a:pt x="5153025" y="428625"/>
                </a:cubicBezTo>
                <a:lnTo>
                  <a:pt x="38100" y="428625"/>
                </a:lnTo>
                <a:cubicBezTo>
                  <a:pt x="17058" y="428625"/>
                  <a:pt x="0" y="411567"/>
                  <a:pt x="0" y="390525"/>
                </a:cubicBezTo>
                <a:lnTo>
                  <a:pt x="0" y="38100"/>
                </a:lnTo>
                <a:cubicBezTo>
                  <a:pt x="0" y="17058"/>
                  <a:pt x="17058" y="0"/>
                  <a:pt x="38100" y="0"/>
                </a:cubicBezTo>
                <a:close/>
              </a:path>
            </a:pathLst>
          </a:custGeom>
          <a:solidFill>
            <a:srgbClr val="2D8A4E">
              <a:alpha val="8000"/>
            </a:srgbClr>
          </a:solidFill>
          <a:ln>
            <a:noFill/>
          </a:ln>
        </p:spPr>
      </p:sp>
      <p:sp>
        <p:nvSpPr>
          <p:cNvPr id="95" name="TextBox 95"/>
          <p:cNvSpPr txBox="1"/>
          <p:nvPr/>
        </p:nvSpPr>
        <p:spPr>
          <a:xfrm>
            <a:off x="6416992" y="5962174"/>
            <a:ext cx="4271096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b="1" dirty="0">
                <a:solidFill>
                  <a:srgbClr val="2D8A4E"/>
                </a:solidFill>
                <a:latin typeface="Arial"/>
                <a:ea typeface="Microsoft YaHei"/>
                <a:cs typeface="Arial"/>
              </a:rPr>
              <a:t>Environment ranks #4 — aligns with Kimsoong's eco-brand.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6417945" y="6132195"/>
            <a:ext cx="4695730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0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Loyalty programme can leverage eco-positioning for deeper engagement.</a:t>
            </a:r>
          </a:p>
        </p:txBody>
      </p:sp>
      <p:sp>
        <p:nvSpPr>
          <p:cNvPr id="97" name="Line 97"/>
          <p:cNvSpPr/>
          <p:nvPr/>
        </p:nvSpPr>
        <p:spPr>
          <a:xfrm>
            <a:off x="571500" y="6572250"/>
            <a:ext cx="11049000" cy="9525"/>
          </a:xfrm>
          <a:custGeom>
            <a:avLst/>
            <a:gdLst/>
            <a:ahLst/>
            <a:cxnLst/>
            <a:rect l="l" t="t" r="r" b="b"/>
            <a:pathLst>
              <a:path w="11049000" h="9525">
                <a:moveTo>
                  <a:pt x="0" y="0"/>
                </a:moveTo>
                <a:lnTo>
                  <a:pt x="11049000" y="0"/>
                </a:lnTo>
              </a:path>
            </a:pathLst>
          </a:custGeom>
          <a:noFill/>
          <a:ln w="4762">
            <a:solidFill>
              <a:srgbClr val="D5DDE5"/>
            </a:solidFill>
          </a:ln>
        </p:spPr>
      </p:sp>
      <p:sp>
        <p:nvSpPr>
          <p:cNvPr id="98" name="TextBox 98"/>
          <p:cNvSpPr txBox="1"/>
          <p:nvPr/>
        </p:nvSpPr>
        <p:spPr>
          <a:xfrm>
            <a:off x="561022" y="6673691"/>
            <a:ext cx="3864626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95A5A6"/>
                </a:solidFill>
                <a:latin typeface="Arial"/>
                <a:ea typeface="Microsoft YaHei"/>
                <a:cs typeface="Arial"/>
              </a:rPr>
              <a:t>Source: Kimsoong Customer Questionnaire (n=40% response rate)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10467975" y="6681788"/>
            <a:ext cx="709136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750" dirty="0">
                <a:solidFill>
                  <a:srgbClr val="95A5A6"/>
                </a:solidFill>
                <a:latin typeface="Arial"/>
                <a:ea typeface="Microsoft YaHei"/>
                <a:cs typeface="Arial"/>
              </a:rPr>
              <a:t>CONFIDENTIAL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11543752" y="6673691"/>
            <a:ext cx="87225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825" dirty="0">
                <a:solidFill>
                  <a:srgbClr val="95A5A6"/>
                </a:solidFill>
                <a:latin typeface="Arial"/>
                <a:ea typeface="Microsoft YaHei"/>
                <a:cs typeface="Arial"/>
              </a:rPr>
              <a:t>4</a:t>
            </a:r>
          </a:p>
        </p:txBody>
      </p:sp>
    </p:spTree>
  </p:cSld>
  <p:clrMapOvr>
    <a:masterClrMapping/>
  </p:clrMapOvr>
  <p:transition dur="4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gradFill>
            <a:gsLst>
              <a:gs pos="0">
                <a:srgbClr val="1A3A5C"/>
              </a:gs>
              <a:gs pos="100000">
                <a:srgbClr val="2D8A4E"/>
              </a:gs>
            </a:gsLst>
            <a:lin ang="0" scaled="1"/>
          </a:gra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2925" y="309562"/>
            <a:ext cx="11150286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25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After-Sales Service: High Importance, Critically Low Satisfaction</a:t>
            </a:r>
          </a:p>
        </p:txBody>
      </p:sp>
      <p:sp>
        <p:nvSpPr>
          <p:cNvPr id="5" name="Freeform 5"/>
          <p:cNvSpPr/>
          <p:nvPr/>
        </p:nvSpPr>
        <p:spPr>
          <a:xfrm>
            <a:off x="571500" y="742950"/>
            <a:ext cx="11049000" cy="428625"/>
          </a:xfrm>
          <a:custGeom>
            <a:avLst/>
            <a:gdLst/>
            <a:ahLst/>
            <a:cxnLst/>
            <a:rect l="l" t="t" r="r" b="b"/>
            <a:pathLst>
              <a:path w="11049000" h="428625">
                <a:moveTo>
                  <a:pt x="38100" y="0"/>
                </a:moveTo>
                <a:lnTo>
                  <a:pt x="11010900" y="0"/>
                </a:lnTo>
                <a:cubicBezTo>
                  <a:pt x="11031942" y="0"/>
                  <a:pt x="11049000" y="17058"/>
                  <a:pt x="11049000" y="38100"/>
                </a:cubicBezTo>
                <a:lnTo>
                  <a:pt x="11049000" y="390525"/>
                </a:lnTo>
                <a:cubicBezTo>
                  <a:pt x="11049000" y="411567"/>
                  <a:pt x="11031942" y="428625"/>
                  <a:pt x="11010900" y="428625"/>
                </a:cubicBezTo>
                <a:lnTo>
                  <a:pt x="38100" y="428625"/>
                </a:lnTo>
                <a:cubicBezTo>
                  <a:pt x="17058" y="428625"/>
                  <a:pt x="0" y="411567"/>
                  <a:pt x="0" y="390525"/>
                </a:cubicBezTo>
                <a:lnTo>
                  <a:pt x="0" y="38100"/>
                </a:lnTo>
                <a:cubicBezTo>
                  <a:pt x="0" y="17058"/>
                  <a:pt x="17058" y="0"/>
                  <a:pt x="38100" y="0"/>
                </a:cubicBezTo>
                <a:close/>
              </a:path>
            </a:pathLst>
          </a:custGeom>
          <a:solidFill>
            <a:srgbClr val="1A3A5C"/>
          </a:solidFill>
          <a:ln>
            <a:noFill/>
          </a:ln>
        </p:spPr>
      </p:sp>
      <p:sp>
        <p:nvSpPr>
          <p:cNvPr id="6" name="TextBox 6"/>
          <p:cNvSpPr txBox="1"/>
          <p:nvPr/>
        </p:nvSpPr>
        <p:spPr>
          <a:xfrm>
            <a:off x="748665" y="839152"/>
            <a:ext cx="1030128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After-sales ranks #4 in customer priorities but only 33% rate it Good or above — the single largest gap between what customers want and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8665" y="991552"/>
            <a:ext cx="4542901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what they receive. This is the strategic intervention point.</a:t>
            </a:r>
          </a:p>
        </p:txBody>
      </p:sp>
      <p:sp>
        <p:nvSpPr>
          <p:cNvPr id="8" name="Line 8"/>
          <p:cNvSpPr/>
          <p:nvPr/>
        </p:nvSpPr>
        <p:spPr>
          <a:xfrm>
            <a:off x="1524000" y="1428750"/>
            <a:ext cx="9525" cy="4381500"/>
          </a:xfrm>
          <a:custGeom>
            <a:avLst/>
            <a:gdLst/>
            <a:ahLst/>
            <a:cxnLst/>
            <a:rect l="l" t="t" r="r" b="b"/>
            <a:pathLst>
              <a:path w="9525" h="4381500">
                <a:moveTo>
                  <a:pt x="0" y="0"/>
                </a:moveTo>
                <a:lnTo>
                  <a:pt x="0" y="4381500"/>
                </a:lnTo>
              </a:path>
            </a:pathLst>
          </a:custGeom>
          <a:noFill/>
          <a:ln w="19050">
            <a:solidFill>
              <a:srgbClr val="1A3A5C"/>
            </a:solidFill>
          </a:ln>
        </p:spPr>
      </p:sp>
      <p:sp>
        <p:nvSpPr>
          <p:cNvPr id="9" name="Line 9"/>
          <p:cNvSpPr/>
          <p:nvPr/>
        </p:nvSpPr>
        <p:spPr>
          <a:xfrm>
            <a:off x="1524000" y="5810250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0" y="0"/>
                </a:moveTo>
                <a:lnTo>
                  <a:pt x="8001000" y="0"/>
                </a:lnTo>
              </a:path>
            </a:pathLst>
          </a:custGeom>
          <a:noFill/>
          <a:ln w="19050">
            <a:solidFill>
              <a:srgbClr val="1A3A5C"/>
            </a:solidFill>
          </a:ln>
        </p:spPr>
      </p:sp>
      <p:sp>
        <p:nvSpPr>
          <p:cNvPr id="10" name="TextBox 10"/>
          <p:cNvSpPr txBox="1"/>
          <p:nvPr/>
        </p:nvSpPr>
        <p:spPr>
          <a:xfrm rot="-5400000">
            <a:off x="-727815" y="3585210"/>
            <a:ext cx="2027130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20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Satisfaction Level (%)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65752" y="1522095"/>
            <a:ext cx="279178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90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100%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05186" y="2569845"/>
            <a:ext cx="239744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90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75%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05186" y="3617595"/>
            <a:ext cx="239744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90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50%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05186" y="4665345"/>
            <a:ext cx="239744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90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25%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77480" y="5694045"/>
            <a:ext cx="167449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90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0%</a:t>
            </a:r>
          </a:p>
        </p:txBody>
      </p:sp>
      <p:sp>
        <p:nvSpPr>
          <p:cNvPr id="16" name="Line 16"/>
          <p:cNvSpPr/>
          <p:nvPr/>
        </p:nvSpPr>
        <p:spPr>
          <a:xfrm>
            <a:off x="1524000" y="2667000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0" y="0"/>
                </a:moveTo>
                <a:lnTo>
                  <a:pt x="8001000" y="0"/>
                </a:lnTo>
              </a:path>
            </a:pathLst>
          </a:custGeom>
          <a:noFill/>
          <a:ln w="4762">
            <a:solidFill>
              <a:srgbClr val="D5DDE5"/>
            </a:solidFill>
            <a:prstDash val="dash"/>
          </a:ln>
        </p:spPr>
      </p:sp>
      <p:sp>
        <p:nvSpPr>
          <p:cNvPr id="17" name="Line 17"/>
          <p:cNvSpPr/>
          <p:nvPr/>
        </p:nvSpPr>
        <p:spPr>
          <a:xfrm>
            <a:off x="1524000" y="3714750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0" y="0"/>
                </a:moveTo>
                <a:lnTo>
                  <a:pt x="8001000" y="0"/>
                </a:lnTo>
              </a:path>
            </a:pathLst>
          </a:custGeom>
          <a:noFill/>
          <a:ln w="9525">
            <a:solidFill>
              <a:srgbClr val="D5DDE5"/>
            </a:solidFill>
            <a:prstDash val="dash"/>
          </a:ln>
        </p:spPr>
      </p:sp>
      <p:sp>
        <p:nvSpPr>
          <p:cNvPr id="18" name="Line 18"/>
          <p:cNvSpPr/>
          <p:nvPr/>
        </p:nvSpPr>
        <p:spPr>
          <a:xfrm>
            <a:off x="1524000" y="4762500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0" y="0"/>
                </a:moveTo>
                <a:lnTo>
                  <a:pt x="8001000" y="0"/>
                </a:lnTo>
              </a:path>
            </a:pathLst>
          </a:custGeom>
          <a:noFill/>
          <a:ln w="4762">
            <a:solidFill>
              <a:srgbClr val="D5DDE5"/>
            </a:solidFill>
            <a:prstDash val="dash"/>
          </a:ln>
        </p:spPr>
      </p:sp>
      <p:sp>
        <p:nvSpPr>
          <p:cNvPr id="19" name="TextBox 19"/>
          <p:cNvSpPr txBox="1"/>
          <p:nvPr/>
        </p:nvSpPr>
        <p:spPr>
          <a:xfrm>
            <a:off x="3747240" y="6042660"/>
            <a:ext cx="3554520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20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Customer Priority Ranking (1 = Highest)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599706" y="5922645"/>
            <a:ext cx="134588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0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#1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726275" y="5922645"/>
            <a:ext cx="167449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0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#2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69275" y="5922645"/>
            <a:ext cx="167449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0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#3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012275" y="5922645"/>
            <a:ext cx="167449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0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#4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155275" y="5922645"/>
            <a:ext cx="167449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0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#5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298275" y="5922645"/>
            <a:ext cx="167449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0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#6</a:t>
            </a:r>
          </a:p>
        </p:txBody>
      </p:sp>
      <p:sp>
        <p:nvSpPr>
          <p:cNvPr id="26" name="Rectangle 26"/>
          <p:cNvSpPr/>
          <p:nvPr/>
        </p:nvSpPr>
        <p:spPr>
          <a:xfrm>
            <a:off x="1524000" y="1428750"/>
            <a:ext cx="4000500" cy="2190750"/>
          </a:xfrm>
          <a:prstGeom prst="rect">
            <a:avLst/>
          </a:prstGeom>
          <a:solidFill>
            <a:srgbClr val="2D8A4E">
              <a:alpha val="5000"/>
            </a:srgbClr>
          </a:solidFill>
          <a:ln>
            <a:noFill/>
          </a:ln>
        </p:spPr>
      </p:sp>
      <p:sp>
        <p:nvSpPr>
          <p:cNvPr id="27" name="Rectangle 27"/>
          <p:cNvSpPr/>
          <p:nvPr/>
        </p:nvSpPr>
        <p:spPr>
          <a:xfrm>
            <a:off x="1524000" y="3619500"/>
            <a:ext cx="4000500" cy="2190750"/>
          </a:xfrm>
          <a:prstGeom prst="rect">
            <a:avLst/>
          </a:prstGeom>
          <a:solidFill>
            <a:srgbClr val="E74C3C">
              <a:alpha val="6000"/>
            </a:srgbClr>
          </a:solidFill>
          <a:ln>
            <a:noFill/>
          </a:ln>
        </p:spPr>
      </p:sp>
      <p:sp>
        <p:nvSpPr>
          <p:cNvPr id="28" name="TextBox 28"/>
          <p:cNvSpPr txBox="1"/>
          <p:nvPr/>
        </p:nvSpPr>
        <p:spPr>
          <a:xfrm>
            <a:off x="2872675" y="5514499"/>
            <a:ext cx="1303150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75" b="1" dirty="0">
                <a:solidFill>
                  <a:srgbClr val="E74C3C">
                    <a:alpha val="40000"/>
                  </a:srgbClr>
                </a:solidFill>
                <a:latin typeface="Arial"/>
                <a:ea typeface="Microsoft YaHei"/>
                <a:cs typeface="Arial"/>
              </a:rPr>
              <a:t>CRITICAL GAP ZONE</a:t>
            </a:r>
          </a:p>
        </p:txBody>
      </p:sp>
      <p:sp>
        <p:nvSpPr>
          <p:cNvPr id="29" name="Ellipse 29"/>
          <p:cNvSpPr/>
          <p:nvPr/>
        </p:nvSpPr>
        <p:spPr>
          <a:xfrm>
            <a:off x="2381250" y="2019300"/>
            <a:ext cx="571500" cy="571500"/>
          </a:xfrm>
          <a:prstGeom prst="ellipse">
            <a:avLst/>
          </a:prstGeom>
          <a:solidFill>
            <a:srgbClr val="2D8A4E"/>
          </a:solidFill>
          <a:ln>
            <a:noFill/>
          </a:ln>
          <a:effectLst>
            <a:outerShdw blurRad="76200" dist="19050" dir="5400000" algn="ctr" rotWithShape="0">
              <a:srgbClr val="000000">
                <a:alpha val="15000"/>
              </a:srgbClr>
            </a:outerShdw>
          </a:effectLst>
        </p:spPr>
      </p:sp>
      <p:sp>
        <p:nvSpPr>
          <p:cNvPr id="30" name="TextBox 30"/>
          <p:cNvSpPr txBox="1"/>
          <p:nvPr/>
        </p:nvSpPr>
        <p:spPr>
          <a:xfrm>
            <a:off x="2351842" y="2161699"/>
            <a:ext cx="630316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75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Economy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523982" y="2330291"/>
            <a:ext cx="286036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~80%</a:t>
            </a:r>
          </a:p>
        </p:txBody>
      </p:sp>
      <p:sp>
        <p:nvSpPr>
          <p:cNvPr id="32" name="Ellipse 32"/>
          <p:cNvSpPr/>
          <p:nvPr/>
        </p:nvSpPr>
        <p:spPr>
          <a:xfrm>
            <a:off x="3543300" y="2257425"/>
            <a:ext cx="533400" cy="533400"/>
          </a:xfrm>
          <a:prstGeom prst="ellipse">
            <a:avLst/>
          </a:prstGeom>
          <a:solidFill>
            <a:srgbClr val="2D8A4E"/>
          </a:solidFill>
          <a:ln>
            <a:noFill/>
          </a:ln>
          <a:effectLst>
            <a:outerShdw blurRad="76200" dist="19050" dir="5400000" algn="ctr" rotWithShape="0">
              <a:srgbClr val="000000">
                <a:alpha val="15000"/>
              </a:srgbClr>
            </a:outerShdw>
          </a:effectLst>
        </p:spPr>
      </p:sp>
      <p:sp>
        <p:nvSpPr>
          <p:cNvPr id="33" name="TextBox 33"/>
          <p:cNvSpPr txBox="1"/>
          <p:nvPr/>
        </p:nvSpPr>
        <p:spPr>
          <a:xfrm>
            <a:off x="3610719" y="2380774"/>
            <a:ext cx="398562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75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Price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666982" y="2549366"/>
            <a:ext cx="286036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~75%</a:t>
            </a:r>
          </a:p>
        </p:txBody>
      </p:sp>
      <p:sp>
        <p:nvSpPr>
          <p:cNvPr id="35" name="Ellipse 35"/>
          <p:cNvSpPr/>
          <p:nvPr/>
        </p:nvSpPr>
        <p:spPr>
          <a:xfrm>
            <a:off x="4705350" y="2495550"/>
            <a:ext cx="495300" cy="495300"/>
          </a:xfrm>
          <a:prstGeom prst="ellipse">
            <a:avLst/>
          </a:prstGeom>
          <a:solidFill>
            <a:srgbClr val="E8A838"/>
          </a:solidFill>
          <a:ln>
            <a:noFill/>
          </a:ln>
          <a:effectLst>
            <a:outerShdw blurRad="76200" dist="19050" dir="5400000" algn="ctr" rotWithShape="0">
              <a:srgbClr val="000000">
                <a:alpha val="15000"/>
              </a:srgbClr>
            </a:outerShdw>
          </a:effectLst>
        </p:spPr>
      </p:sp>
      <p:sp>
        <p:nvSpPr>
          <p:cNvPr id="36" name="TextBox 36"/>
          <p:cNvSpPr txBox="1"/>
          <p:nvPr/>
        </p:nvSpPr>
        <p:spPr>
          <a:xfrm>
            <a:off x="4610329" y="2607945"/>
            <a:ext cx="685343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Reliability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809982" y="2768441"/>
            <a:ext cx="286036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~70%</a:t>
            </a:r>
          </a:p>
        </p:txBody>
      </p:sp>
      <p:sp>
        <p:nvSpPr>
          <p:cNvPr id="38" name="Ellipse 38"/>
          <p:cNvSpPr/>
          <p:nvPr/>
        </p:nvSpPr>
        <p:spPr>
          <a:xfrm>
            <a:off x="5753100" y="4019550"/>
            <a:ext cx="685800" cy="685800"/>
          </a:xfrm>
          <a:prstGeom prst="ellipse">
            <a:avLst/>
          </a:prstGeom>
          <a:solidFill>
            <a:srgbClr val="E74C3C"/>
          </a:solidFill>
          <a:ln>
            <a:noFill/>
          </a:ln>
          <a:effectLst>
            <a:outerShdw blurRad="76200" dist="19050" dir="5400000" algn="ctr" rotWithShape="0">
              <a:srgbClr val="000000">
                <a:alpha val="15000"/>
              </a:srgbClr>
            </a:outerShdw>
          </a:effectLst>
        </p:spPr>
      </p:sp>
      <p:sp>
        <p:nvSpPr>
          <p:cNvPr id="39" name="TextBox 39"/>
          <p:cNvSpPr txBox="1"/>
          <p:nvPr/>
        </p:nvSpPr>
        <p:spPr>
          <a:xfrm>
            <a:off x="5836912" y="4190524"/>
            <a:ext cx="518177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75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After-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896719" y="4333399"/>
            <a:ext cx="398562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75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Sales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976128" y="4493895"/>
            <a:ext cx="239744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00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33%</a:t>
            </a:r>
          </a:p>
        </p:txBody>
      </p:sp>
      <p:sp>
        <p:nvSpPr>
          <p:cNvPr id="42" name="Line 42"/>
          <p:cNvSpPr/>
          <p:nvPr/>
        </p:nvSpPr>
        <p:spPr>
          <a:xfrm>
            <a:off x="6096000" y="2743200"/>
            <a:ext cx="9525" cy="1257300"/>
          </a:xfrm>
          <a:custGeom>
            <a:avLst/>
            <a:gdLst/>
            <a:ahLst/>
            <a:cxnLst/>
            <a:rect l="l" t="t" r="r" b="b"/>
            <a:pathLst>
              <a:path w="9525" h="1257300">
                <a:moveTo>
                  <a:pt x="0" y="0"/>
                </a:moveTo>
                <a:lnTo>
                  <a:pt x="0" y="1257300"/>
                </a:lnTo>
              </a:path>
            </a:pathLst>
          </a:custGeom>
          <a:noFill/>
          <a:ln w="19050">
            <a:solidFill>
              <a:srgbClr val="E74C3C"/>
            </a:solidFill>
            <a:prstDash val="dash"/>
          </a:ln>
        </p:spPr>
      </p:sp>
      <p:sp>
        <p:nvSpPr>
          <p:cNvPr id="43" name="TextBox 43"/>
          <p:cNvSpPr txBox="1"/>
          <p:nvPr/>
        </p:nvSpPr>
        <p:spPr>
          <a:xfrm>
            <a:off x="6235065" y="3315652"/>
            <a:ext cx="292353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b="1" dirty="0">
                <a:solidFill>
                  <a:srgbClr val="E74C3C"/>
                </a:solidFill>
                <a:latin typeface="Arial"/>
                <a:ea typeface="Microsoft YaHei"/>
                <a:cs typeface="Arial"/>
              </a:rPr>
              <a:t>GAP</a:t>
            </a:r>
          </a:p>
        </p:txBody>
      </p:sp>
      <p:sp>
        <p:nvSpPr>
          <p:cNvPr id="44" name="Ellipse 44"/>
          <p:cNvSpPr/>
          <p:nvPr/>
        </p:nvSpPr>
        <p:spPr>
          <a:xfrm>
            <a:off x="7029450" y="3190875"/>
            <a:ext cx="419100" cy="419100"/>
          </a:xfrm>
          <a:prstGeom prst="ellipse">
            <a:avLst/>
          </a:prstGeom>
          <a:solidFill>
            <a:srgbClr val="5D6D7E"/>
          </a:solidFill>
          <a:ln>
            <a:noFill/>
          </a:ln>
          <a:effectLst>
            <a:outerShdw blurRad="76200" dist="19050" dir="5400000" algn="ctr" rotWithShape="0">
              <a:srgbClr val="000000">
                <a:alpha val="15000"/>
              </a:srgbClr>
            </a:outerShdw>
          </a:effectLst>
        </p:spPr>
      </p:sp>
      <p:sp>
        <p:nvSpPr>
          <p:cNvPr id="45" name="TextBox 45"/>
          <p:cNvSpPr txBox="1"/>
          <p:nvPr/>
        </p:nvSpPr>
        <p:spPr>
          <a:xfrm>
            <a:off x="6937536" y="3273266"/>
            <a:ext cx="602928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Warranty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7108984" y="3414712"/>
            <a:ext cx="260032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750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~55%</a:t>
            </a:r>
          </a:p>
        </p:txBody>
      </p:sp>
      <p:sp>
        <p:nvSpPr>
          <p:cNvPr id="47" name="Ellipse 47"/>
          <p:cNvSpPr/>
          <p:nvPr/>
        </p:nvSpPr>
        <p:spPr>
          <a:xfrm>
            <a:off x="8191500" y="2990850"/>
            <a:ext cx="381000" cy="381000"/>
          </a:xfrm>
          <a:prstGeom prst="ellipse">
            <a:avLst/>
          </a:prstGeom>
          <a:solidFill>
            <a:srgbClr val="5D6D7E"/>
          </a:solidFill>
          <a:ln>
            <a:noFill/>
          </a:ln>
          <a:effectLst>
            <a:outerShdw blurRad="76200" dist="19050" dir="5400000" algn="ctr" rotWithShape="0">
              <a:srgbClr val="000000">
                <a:alpha val="15000"/>
              </a:srgbClr>
            </a:outerShdw>
          </a:effectLst>
        </p:spPr>
      </p:sp>
      <p:sp>
        <p:nvSpPr>
          <p:cNvPr id="48" name="TextBox 48"/>
          <p:cNvSpPr txBox="1"/>
          <p:nvPr/>
        </p:nvSpPr>
        <p:spPr>
          <a:xfrm>
            <a:off x="8197563" y="3054191"/>
            <a:ext cx="368873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Perf.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251984" y="3195638"/>
            <a:ext cx="260032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750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~60%</a:t>
            </a:r>
          </a:p>
        </p:txBody>
      </p:sp>
      <p:sp>
        <p:nvSpPr>
          <p:cNvPr id="50" name="Freeform 50"/>
          <p:cNvSpPr/>
          <p:nvPr/>
        </p:nvSpPr>
        <p:spPr>
          <a:xfrm>
            <a:off x="9715500" y="1428750"/>
            <a:ext cx="2095500" cy="3048000"/>
          </a:xfrm>
          <a:custGeom>
            <a:avLst/>
            <a:gdLst/>
            <a:ahLst/>
            <a:cxnLst/>
            <a:rect l="l" t="t" r="r" b="b"/>
            <a:pathLst>
              <a:path w="2095500" h="3048000">
                <a:moveTo>
                  <a:pt x="76200" y="0"/>
                </a:moveTo>
                <a:lnTo>
                  <a:pt x="2019300" y="0"/>
                </a:lnTo>
                <a:cubicBezTo>
                  <a:pt x="2061384" y="0"/>
                  <a:pt x="2095500" y="34116"/>
                  <a:pt x="2095500" y="76200"/>
                </a:cubicBezTo>
                <a:lnTo>
                  <a:pt x="2095500" y="2971800"/>
                </a:lnTo>
                <a:cubicBezTo>
                  <a:pt x="2095500" y="3013884"/>
                  <a:pt x="2061384" y="3048000"/>
                  <a:pt x="2019300" y="3048000"/>
                </a:cubicBezTo>
                <a:lnTo>
                  <a:pt x="76200" y="3048000"/>
                </a:lnTo>
                <a:cubicBezTo>
                  <a:pt x="34116" y="3048000"/>
                  <a:pt x="0" y="3013884"/>
                  <a:pt x="0" y="297180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F4F6F8"/>
          </a:solidFill>
          <a:ln w="9525">
            <a:solidFill>
              <a:srgbClr val="D5DDE5"/>
            </a:solidFill>
          </a:ln>
        </p:spPr>
      </p:sp>
      <p:sp>
        <p:nvSpPr>
          <p:cNvPr id="51" name="TextBox 51"/>
          <p:cNvSpPr txBox="1"/>
          <p:nvPr/>
        </p:nvSpPr>
        <p:spPr>
          <a:xfrm>
            <a:off x="9906105" y="1584960"/>
            <a:ext cx="1714290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20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After-Sales Rating</a:t>
            </a:r>
          </a:p>
        </p:txBody>
      </p:sp>
      <p:sp>
        <p:nvSpPr>
          <p:cNvPr id="52" name="Line 52"/>
          <p:cNvSpPr/>
          <p:nvPr/>
        </p:nvSpPr>
        <p:spPr>
          <a:xfrm>
            <a:off x="9858375" y="1828800"/>
            <a:ext cx="1809750" cy="9525"/>
          </a:xfrm>
          <a:custGeom>
            <a:avLst/>
            <a:gdLst/>
            <a:ahLst/>
            <a:cxnLst/>
            <a:rect l="l" t="t" r="r" b="b"/>
            <a:pathLst>
              <a:path w="1809750" h="9525">
                <a:moveTo>
                  <a:pt x="0" y="0"/>
                </a:moveTo>
                <a:lnTo>
                  <a:pt x="1809750" y="0"/>
                </a:lnTo>
              </a:path>
            </a:pathLst>
          </a:custGeom>
          <a:noFill/>
          <a:ln w="9525">
            <a:solidFill>
              <a:srgbClr val="D5DDE5"/>
            </a:solidFill>
          </a:ln>
        </p:spPr>
      </p:sp>
      <p:sp>
        <p:nvSpPr>
          <p:cNvPr id="53" name="TextBox 53"/>
          <p:cNvSpPr txBox="1"/>
          <p:nvPr/>
        </p:nvSpPr>
        <p:spPr>
          <a:xfrm>
            <a:off x="9893618" y="1990249"/>
            <a:ext cx="658439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Excellent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334793" y="1982152"/>
            <a:ext cx="20379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b="1" dirty="0">
                <a:solidFill>
                  <a:srgbClr val="27AE60"/>
                </a:solidFill>
                <a:latin typeface="Arial"/>
                <a:ea typeface="Microsoft YaHei"/>
                <a:cs typeface="Arial"/>
              </a:rPr>
              <a:t>4%</a:t>
            </a:r>
          </a:p>
        </p:txBody>
      </p:sp>
      <p:sp>
        <p:nvSpPr>
          <p:cNvPr id="55" name="Freeform 55"/>
          <p:cNvSpPr/>
          <p:nvPr/>
        </p:nvSpPr>
        <p:spPr>
          <a:xfrm>
            <a:off x="9906000" y="2171700"/>
            <a:ext cx="180975" cy="57150"/>
          </a:xfrm>
          <a:custGeom>
            <a:avLst/>
            <a:gdLst/>
            <a:ahLst/>
            <a:cxnLst/>
            <a:rect l="l" t="t" r="r" b="b"/>
            <a:pathLst>
              <a:path w="180975" h="57150">
                <a:moveTo>
                  <a:pt x="28575" y="0"/>
                </a:moveTo>
                <a:lnTo>
                  <a:pt x="152400" y="0"/>
                </a:lnTo>
                <a:cubicBezTo>
                  <a:pt x="168182" y="0"/>
                  <a:pt x="180975" y="12793"/>
                  <a:pt x="180975" y="28575"/>
                </a:cubicBezTo>
                <a:lnTo>
                  <a:pt x="180975" y="28575"/>
                </a:lnTo>
                <a:cubicBezTo>
                  <a:pt x="180975" y="44357"/>
                  <a:pt x="168182" y="57150"/>
                  <a:pt x="152400" y="57150"/>
                </a:cubicBezTo>
                <a:lnTo>
                  <a:pt x="28575" y="57150"/>
                </a:lnTo>
                <a:cubicBezTo>
                  <a:pt x="12793" y="57150"/>
                  <a:pt x="0" y="44357"/>
                  <a:pt x="0" y="28575"/>
                </a:cubicBezTo>
                <a:lnTo>
                  <a:pt x="0" y="28575"/>
                </a:lnTo>
                <a:cubicBezTo>
                  <a:pt x="0" y="12793"/>
                  <a:pt x="12793" y="0"/>
                  <a:pt x="28575" y="0"/>
                </a:cubicBezTo>
                <a:close/>
              </a:path>
            </a:pathLst>
          </a:custGeom>
          <a:solidFill>
            <a:srgbClr val="27AE60"/>
          </a:solidFill>
          <a:ln>
            <a:noFill/>
          </a:ln>
        </p:spPr>
      </p:sp>
      <p:sp>
        <p:nvSpPr>
          <p:cNvPr id="56" name="TextBox 56"/>
          <p:cNvSpPr txBox="1"/>
          <p:nvPr/>
        </p:nvSpPr>
        <p:spPr>
          <a:xfrm>
            <a:off x="9893618" y="2333149"/>
            <a:ext cx="694039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Very Good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1286487" y="2325052"/>
            <a:ext cx="25209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b="1" dirty="0">
                <a:solidFill>
                  <a:srgbClr val="27AE60"/>
                </a:solidFill>
                <a:latin typeface="Arial"/>
                <a:ea typeface="Microsoft YaHei"/>
                <a:cs typeface="Arial"/>
              </a:rPr>
              <a:t>12%</a:t>
            </a:r>
          </a:p>
        </p:txBody>
      </p:sp>
      <p:sp>
        <p:nvSpPr>
          <p:cNvPr id="58" name="Freeform 58"/>
          <p:cNvSpPr/>
          <p:nvPr/>
        </p:nvSpPr>
        <p:spPr>
          <a:xfrm>
            <a:off x="9906000" y="2514600"/>
            <a:ext cx="542925" cy="57150"/>
          </a:xfrm>
          <a:custGeom>
            <a:avLst/>
            <a:gdLst/>
            <a:ahLst/>
            <a:cxnLst/>
            <a:rect l="l" t="t" r="r" b="b"/>
            <a:pathLst>
              <a:path w="542925" h="57150">
                <a:moveTo>
                  <a:pt x="28575" y="0"/>
                </a:moveTo>
                <a:lnTo>
                  <a:pt x="514350" y="0"/>
                </a:lnTo>
                <a:cubicBezTo>
                  <a:pt x="530132" y="0"/>
                  <a:pt x="542925" y="12793"/>
                  <a:pt x="542925" y="28575"/>
                </a:cubicBezTo>
                <a:lnTo>
                  <a:pt x="542925" y="28575"/>
                </a:lnTo>
                <a:cubicBezTo>
                  <a:pt x="542925" y="44357"/>
                  <a:pt x="530132" y="57150"/>
                  <a:pt x="514350" y="57150"/>
                </a:cubicBezTo>
                <a:lnTo>
                  <a:pt x="28575" y="57150"/>
                </a:lnTo>
                <a:cubicBezTo>
                  <a:pt x="12793" y="57150"/>
                  <a:pt x="0" y="44357"/>
                  <a:pt x="0" y="28575"/>
                </a:cubicBezTo>
                <a:lnTo>
                  <a:pt x="0" y="28575"/>
                </a:lnTo>
                <a:cubicBezTo>
                  <a:pt x="0" y="12793"/>
                  <a:pt x="12793" y="0"/>
                  <a:pt x="28575" y="0"/>
                </a:cubicBezTo>
                <a:close/>
              </a:path>
            </a:pathLst>
          </a:custGeom>
          <a:solidFill>
            <a:srgbClr val="27AE60"/>
          </a:solidFill>
          <a:ln>
            <a:noFill/>
          </a:ln>
        </p:spPr>
      </p:sp>
      <p:sp>
        <p:nvSpPr>
          <p:cNvPr id="59" name="TextBox 59"/>
          <p:cNvSpPr txBox="1"/>
          <p:nvPr/>
        </p:nvSpPr>
        <p:spPr>
          <a:xfrm>
            <a:off x="9893618" y="2676049"/>
            <a:ext cx="338042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Good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1286487" y="2667952"/>
            <a:ext cx="25209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b="1" dirty="0">
                <a:solidFill>
                  <a:srgbClr val="E8A838"/>
                </a:solidFill>
                <a:latin typeface="Arial"/>
                <a:ea typeface="Microsoft YaHei"/>
                <a:cs typeface="Arial"/>
              </a:rPr>
              <a:t>17%</a:t>
            </a:r>
          </a:p>
        </p:txBody>
      </p:sp>
      <p:sp>
        <p:nvSpPr>
          <p:cNvPr id="61" name="Freeform 61"/>
          <p:cNvSpPr/>
          <p:nvPr/>
        </p:nvSpPr>
        <p:spPr>
          <a:xfrm>
            <a:off x="9906000" y="2857500"/>
            <a:ext cx="771525" cy="57150"/>
          </a:xfrm>
          <a:custGeom>
            <a:avLst/>
            <a:gdLst/>
            <a:ahLst/>
            <a:cxnLst/>
            <a:rect l="l" t="t" r="r" b="b"/>
            <a:pathLst>
              <a:path w="771525" h="57150">
                <a:moveTo>
                  <a:pt x="28575" y="0"/>
                </a:moveTo>
                <a:lnTo>
                  <a:pt x="742950" y="0"/>
                </a:lnTo>
                <a:cubicBezTo>
                  <a:pt x="758732" y="0"/>
                  <a:pt x="771525" y="12793"/>
                  <a:pt x="771525" y="28575"/>
                </a:cubicBezTo>
                <a:lnTo>
                  <a:pt x="771525" y="28575"/>
                </a:lnTo>
                <a:cubicBezTo>
                  <a:pt x="771525" y="44357"/>
                  <a:pt x="758732" y="57150"/>
                  <a:pt x="742950" y="57150"/>
                </a:cubicBezTo>
                <a:lnTo>
                  <a:pt x="28575" y="57150"/>
                </a:lnTo>
                <a:cubicBezTo>
                  <a:pt x="12793" y="57150"/>
                  <a:pt x="0" y="44357"/>
                  <a:pt x="0" y="28575"/>
                </a:cubicBezTo>
                <a:lnTo>
                  <a:pt x="0" y="28575"/>
                </a:lnTo>
                <a:cubicBezTo>
                  <a:pt x="0" y="12793"/>
                  <a:pt x="12793" y="0"/>
                  <a:pt x="28575" y="0"/>
                </a:cubicBezTo>
                <a:close/>
              </a:path>
            </a:pathLst>
          </a:custGeom>
          <a:solidFill>
            <a:srgbClr val="E8A838"/>
          </a:solidFill>
          <a:ln>
            <a:noFill/>
          </a:ln>
        </p:spPr>
      </p:sp>
      <p:sp>
        <p:nvSpPr>
          <p:cNvPr id="62" name="Line 62"/>
          <p:cNvSpPr/>
          <p:nvPr/>
        </p:nvSpPr>
        <p:spPr>
          <a:xfrm>
            <a:off x="9858375" y="3009900"/>
            <a:ext cx="1809750" cy="9525"/>
          </a:xfrm>
          <a:custGeom>
            <a:avLst/>
            <a:gdLst/>
            <a:ahLst/>
            <a:cxnLst/>
            <a:rect l="l" t="t" r="r" b="b"/>
            <a:pathLst>
              <a:path w="1809750" h="9525">
                <a:moveTo>
                  <a:pt x="0" y="0"/>
                </a:moveTo>
                <a:lnTo>
                  <a:pt x="1809750" y="0"/>
                </a:lnTo>
              </a:path>
            </a:pathLst>
          </a:custGeom>
          <a:noFill/>
          <a:ln w="9525">
            <a:solidFill>
              <a:srgbClr val="E74C3C"/>
            </a:solidFill>
            <a:custDash>
              <a:ds d="400000" sp="300000"/>
            </a:custDash>
          </a:ln>
        </p:spPr>
      </p:sp>
      <p:sp>
        <p:nvSpPr>
          <p:cNvPr id="63" name="TextBox 63"/>
          <p:cNvSpPr txBox="1"/>
          <p:nvPr/>
        </p:nvSpPr>
        <p:spPr>
          <a:xfrm>
            <a:off x="10224569" y="3073241"/>
            <a:ext cx="107736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b="1" dirty="0">
                <a:solidFill>
                  <a:srgbClr val="E74C3C"/>
                </a:solidFill>
                <a:latin typeface="Arial"/>
                <a:ea typeface="Microsoft YaHei"/>
                <a:cs typeface="Arial"/>
              </a:rPr>
              <a:t>— 33% threshold —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9893618" y="3304699"/>
            <a:ext cx="316326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b="1" dirty="0">
                <a:solidFill>
                  <a:srgbClr val="E74C3C"/>
                </a:solidFill>
                <a:latin typeface="Arial"/>
                <a:ea typeface="Microsoft YaHei"/>
                <a:cs typeface="Arial"/>
              </a:rPr>
              <a:t>Fair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1286487" y="3296602"/>
            <a:ext cx="25209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b="1" dirty="0">
                <a:solidFill>
                  <a:srgbClr val="E74C3C"/>
                </a:solidFill>
                <a:latin typeface="Arial"/>
                <a:ea typeface="Microsoft YaHei"/>
                <a:cs typeface="Arial"/>
              </a:rPr>
              <a:t>61%</a:t>
            </a:r>
          </a:p>
        </p:txBody>
      </p:sp>
      <p:sp>
        <p:nvSpPr>
          <p:cNvPr id="66" name="Freeform 66"/>
          <p:cNvSpPr/>
          <p:nvPr/>
        </p:nvSpPr>
        <p:spPr>
          <a:xfrm>
            <a:off x="9906000" y="3486150"/>
            <a:ext cx="1619250" cy="57150"/>
          </a:xfrm>
          <a:custGeom>
            <a:avLst/>
            <a:gdLst/>
            <a:ahLst/>
            <a:cxnLst/>
            <a:rect l="l" t="t" r="r" b="b"/>
            <a:pathLst>
              <a:path w="1619250" h="57150">
                <a:moveTo>
                  <a:pt x="28575" y="0"/>
                </a:moveTo>
                <a:lnTo>
                  <a:pt x="1590675" y="0"/>
                </a:lnTo>
                <a:cubicBezTo>
                  <a:pt x="1606457" y="0"/>
                  <a:pt x="1619250" y="12793"/>
                  <a:pt x="1619250" y="28575"/>
                </a:cubicBezTo>
                <a:lnTo>
                  <a:pt x="1619250" y="28575"/>
                </a:lnTo>
                <a:cubicBezTo>
                  <a:pt x="1619250" y="44357"/>
                  <a:pt x="1606457" y="57150"/>
                  <a:pt x="1590675" y="57150"/>
                </a:cubicBezTo>
                <a:lnTo>
                  <a:pt x="28575" y="57150"/>
                </a:lnTo>
                <a:cubicBezTo>
                  <a:pt x="12793" y="57150"/>
                  <a:pt x="0" y="44357"/>
                  <a:pt x="0" y="28575"/>
                </a:cubicBezTo>
                <a:lnTo>
                  <a:pt x="0" y="28575"/>
                </a:lnTo>
                <a:cubicBezTo>
                  <a:pt x="0" y="12793"/>
                  <a:pt x="12793" y="0"/>
                  <a:pt x="28575" y="0"/>
                </a:cubicBezTo>
                <a:close/>
              </a:path>
            </a:pathLst>
          </a:custGeom>
          <a:solidFill>
            <a:srgbClr val="E74C3C"/>
          </a:solidFill>
          <a:ln>
            <a:noFill/>
          </a:ln>
        </p:spPr>
      </p:sp>
      <p:sp>
        <p:nvSpPr>
          <p:cNvPr id="67" name="TextBox 67"/>
          <p:cNvSpPr txBox="1"/>
          <p:nvPr/>
        </p:nvSpPr>
        <p:spPr>
          <a:xfrm>
            <a:off x="9893618" y="3647599"/>
            <a:ext cx="353706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b="1" dirty="0">
                <a:solidFill>
                  <a:srgbClr val="E74C3C"/>
                </a:solidFill>
                <a:latin typeface="Arial"/>
                <a:ea typeface="Microsoft YaHei"/>
                <a:cs typeface="Arial"/>
              </a:rPr>
              <a:t>Poor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1334793" y="3639502"/>
            <a:ext cx="20379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b="1" dirty="0">
                <a:solidFill>
                  <a:srgbClr val="E74C3C"/>
                </a:solidFill>
                <a:latin typeface="Arial"/>
                <a:ea typeface="Microsoft YaHei"/>
                <a:cs typeface="Arial"/>
              </a:rPr>
              <a:t>6%</a:t>
            </a:r>
          </a:p>
        </p:txBody>
      </p:sp>
      <p:sp>
        <p:nvSpPr>
          <p:cNvPr id="69" name="Freeform 69"/>
          <p:cNvSpPr/>
          <p:nvPr/>
        </p:nvSpPr>
        <p:spPr>
          <a:xfrm>
            <a:off x="9906000" y="3829050"/>
            <a:ext cx="276225" cy="57150"/>
          </a:xfrm>
          <a:custGeom>
            <a:avLst/>
            <a:gdLst/>
            <a:ahLst/>
            <a:cxnLst/>
            <a:rect l="l" t="t" r="r" b="b"/>
            <a:pathLst>
              <a:path w="276225" h="57150">
                <a:moveTo>
                  <a:pt x="28575" y="0"/>
                </a:moveTo>
                <a:lnTo>
                  <a:pt x="247650" y="0"/>
                </a:lnTo>
                <a:cubicBezTo>
                  <a:pt x="263432" y="0"/>
                  <a:pt x="276225" y="12793"/>
                  <a:pt x="276225" y="28575"/>
                </a:cubicBezTo>
                <a:lnTo>
                  <a:pt x="276225" y="28575"/>
                </a:lnTo>
                <a:cubicBezTo>
                  <a:pt x="276225" y="44357"/>
                  <a:pt x="263432" y="57150"/>
                  <a:pt x="247650" y="57150"/>
                </a:cubicBezTo>
                <a:lnTo>
                  <a:pt x="28575" y="57150"/>
                </a:lnTo>
                <a:cubicBezTo>
                  <a:pt x="12793" y="57150"/>
                  <a:pt x="0" y="44357"/>
                  <a:pt x="0" y="28575"/>
                </a:cubicBezTo>
                <a:lnTo>
                  <a:pt x="0" y="28575"/>
                </a:lnTo>
                <a:cubicBezTo>
                  <a:pt x="0" y="12793"/>
                  <a:pt x="12793" y="0"/>
                  <a:pt x="28575" y="0"/>
                </a:cubicBezTo>
                <a:close/>
              </a:path>
            </a:pathLst>
          </a:custGeom>
          <a:solidFill>
            <a:srgbClr val="E74C3C"/>
          </a:solidFill>
          <a:ln>
            <a:noFill/>
          </a:ln>
        </p:spPr>
      </p:sp>
      <p:sp>
        <p:nvSpPr>
          <p:cNvPr id="70" name="Freeform 70"/>
          <p:cNvSpPr/>
          <p:nvPr/>
        </p:nvSpPr>
        <p:spPr>
          <a:xfrm>
            <a:off x="9810750" y="4000500"/>
            <a:ext cx="1905000" cy="381000"/>
          </a:xfrm>
          <a:custGeom>
            <a:avLst/>
            <a:gdLst/>
            <a:ahLst/>
            <a:cxnLst/>
            <a:rect l="l" t="t" r="r" b="b"/>
            <a:pathLst>
              <a:path w="1905000" h="381000">
                <a:moveTo>
                  <a:pt x="38100" y="0"/>
                </a:moveTo>
                <a:lnTo>
                  <a:pt x="1866900" y="0"/>
                </a:lnTo>
                <a:cubicBezTo>
                  <a:pt x="1887942" y="0"/>
                  <a:pt x="1905000" y="17058"/>
                  <a:pt x="1905000" y="38100"/>
                </a:cubicBezTo>
                <a:lnTo>
                  <a:pt x="1905000" y="342900"/>
                </a:lnTo>
                <a:cubicBezTo>
                  <a:pt x="1905000" y="363942"/>
                  <a:pt x="1887942" y="381000"/>
                  <a:pt x="1866900" y="381000"/>
                </a:cubicBezTo>
                <a:lnTo>
                  <a:pt x="38100" y="381000"/>
                </a:lnTo>
                <a:cubicBezTo>
                  <a:pt x="17058" y="381000"/>
                  <a:pt x="0" y="363942"/>
                  <a:pt x="0" y="342900"/>
                </a:cubicBezTo>
                <a:lnTo>
                  <a:pt x="0" y="38100"/>
                </a:lnTo>
                <a:cubicBezTo>
                  <a:pt x="0" y="17058"/>
                  <a:pt x="17058" y="0"/>
                  <a:pt x="38100" y="0"/>
                </a:cubicBezTo>
                <a:close/>
              </a:path>
            </a:pathLst>
          </a:custGeom>
          <a:solidFill>
            <a:srgbClr val="E74C3C">
              <a:alpha val="8000"/>
            </a:srgbClr>
          </a:solidFill>
          <a:ln>
            <a:noFill/>
          </a:ln>
        </p:spPr>
      </p:sp>
      <p:sp>
        <p:nvSpPr>
          <p:cNvPr id="71" name="TextBox 71"/>
          <p:cNvSpPr txBox="1"/>
          <p:nvPr/>
        </p:nvSpPr>
        <p:spPr>
          <a:xfrm>
            <a:off x="10167745" y="4085749"/>
            <a:ext cx="1191011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75" b="1" dirty="0">
                <a:solidFill>
                  <a:srgbClr val="E74C3C"/>
                </a:solidFill>
                <a:latin typeface="Arial"/>
                <a:ea typeface="Microsoft YaHei"/>
                <a:cs typeface="Arial"/>
              </a:rPr>
              <a:t>67% Dissatisfied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0087058" y="4244816"/>
            <a:ext cx="1352383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(Fair + Poor combined)</a:t>
            </a:r>
          </a:p>
        </p:txBody>
      </p:sp>
      <p:sp>
        <p:nvSpPr>
          <p:cNvPr id="73" name="Freeform 73"/>
          <p:cNvSpPr/>
          <p:nvPr/>
        </p:nvSpPr>
        <p:spPr>
          <a:xfrm>
            <a:off x="9715500" y="4762500"/>
            <a:ext cx="2095500" cy="533400"/>
          </a:xfrm>
          <a:custGeom>
            <a:avLst/>
            <a:gdLst/>
            <a:ahLst/>
            <a:cxnLst/>
            <a:rect l="l" t="t" r="r" b="b"/>
            <a:pathLst>
              <a:path w="2095500" h="533400">
                <a:moveTo>
                  <a:pt x="57150" y="0"/>
                </a:moveTo>
                <a:lnTo>
                  <a:pt x="2038350" y="0"/>
                </a:lnTo>
                <a:cubicBezTo>
                  <a:pt x="2069913" y="0"/>
                  <a:pt x="2095500" y="25587"/>
                  <a:pt x="2095500" y="57150"/>
                </a:cubicBezTo>
                <a:lnTo>
                  <a:pt x="2095500" y="476250"/>
                </a:lnTo>
                <a:cubicBezTo>
                  <a:pt x="2095500" y="507813"/>
                  <a:pt x="2069913" y="533400"/>
                  <a:pt x="2038350" y="533400"/>
                </a:cubicBezTo>
                <a:lnTo>
                  <a:pt x="57150" y="533400"/>
                </a:lnTo>
                <a:cubicBezTo>
                  <a:pt x="25587" y="533400"/>
                  <a:pt x="0" y="507813"/>
                  <a:pt x="0" y="476250"/>
                </a:cubicBezTo>
                <a:lnTo>
                  <a:pt x="0" y="57150"/>
                </a:lnTo>
                <a:cubicBezTo>
                  <a:pt x="0" y="25587"/>
                  <a:pt x="25587" y="0"/>
                  <a:pt x="57150" y="0"/>
                </a:cubicBezTo>
                <a:close/>
              </a:path>
            </a:pathLst>
          </a:custGeom>
          <a:solidFill>
            <a:srgbClr val="E8A838">
              <a:alpha val="8000"/>
            </a:srgbClr>
          </a:solidFill>
          <a:ln w="9525">
            <a:solidFill>
              <a:srgbClr val="E8A838">
                <a:alpha val="30000"/>
              </a:srgbClr>
            </a:solidFill>
          </a:ln>
        </p:spPr>
      </p:sp>
      <p:sp>
        <p:nvSpPr>
          <p:cNvPr id="74" name="Freeform 74"/>
          <p:cNvSpPr/>
          <p:nvPr/>
        </p:nvSpPr>
        <p:spPr>
          <a:xfrm>
            <a:off x="9865188" y="4861481"/>
            <a:ext cx="176782" cy="153400"/>
          </a:xfrm>
          <a:custGeom>
            <a:avLst/>
            <a:gdLst/>
            <a:ahLst/>
            <a:cxnLst/>
            <a:rect l="l" t="t" r="r" b="b"/>
            <a:pathLst>
              <a:path w="176782" h="153400">
                <a:moveTo>
                  <a:pt x="88437" y="0"/>
                </a:moveTo>
                <a:cubicBezTo>
                  <a:pt x="96018" y="0"/>
                  <a:pt x="103082" y="3707"/>
                  <a:pt x="107408" y="9898"/>
                </a:cubicBezTo>
                <a:lnTo>
                  <a:pt x="108241" y="11168"/>
                </a:lnTo>
                <a:lnTo>
                  <a:pt x="172646" y="118705"/>
                </a:lnTo>
                <a:cubicBezTo>
                  <a:pt x="176625" y="125596"/>
                  <a:pt x="176782" y="134048"/>
                  <a:pt x="173063" y="141083"/>
                </a:cubicBezTo>
                <a:cubicBezTo>
                  <a:pt x="169343" y="148117"/>
                  <a:pt x="162269" y="152745"/>
                  <a:pt x="154334" y="153337"/>
                </a:cubicBezTo>
                <a:lnTo>
                  <a:pt x="152787" y="153400"/>
                </a:lnTo>
                <a:lnTo>
                  <a:pt x="24001" y="153400"/>
                </a:lnTo>
                <a:cubicBezTo>
                  <a:pt x="16058" y="153311"/>
                  <a:pt x="8717" y="149152"/>
                  <a:pt x="4557" y="142385"/>
                </a:cubicBezTo>
                <a:cubicBezTo>
                  <a:pt x="397" y="135618"/>
                  <a:pt x="0" y="127190"/>
                  <a:pt x="3506" y="120063"/>
                </a:cubicBezTo>
                <a:lnTo>
                  <a:pt x="4292" y="118594"/>
                </a:lnTo>
                <a:lnTo>
                  <a:pt x="68665" y="11136"/>
                </a:lnTo>
                <a:cubicBezTo>
                  <a:pt x="72857" y="4224"/>
                  <a:pt x="80353" y="2"/>
                  <a:pt x="88437" y="0"/>
                </a:cubicBezTo>
                <a:close/>
                <a:moveTo>
                  <a:pt x="88517" y="105807"/>
                </a:moveTo>
                <a:lnTo>
                  <a:pt x="87509" y="105862"/>
                </a:lnTo>
                <a:cubicBezTo>
                  <a:pt x="83516" y="106337"/>
                  <a:pt x="80509" y="109723"/>
                  <a:pt x="80509" y="113744"/>
                </a:cubicBezTo>
                <a:cubicBezTo>
                  <a:pt x="80509" y="117765"/>
                  <a:pt x="83516" y="121151"/>
                  <a:pt x="87509" y="121626"/>
                </a:cubicBezTo>
                <a:lnTo>
                  <a:pt x="88437" y="121682"/>
                </a:lnTo>
                <a:lnTo>
                  <a:pt x="89445" y="121626"/>
                </a:lnTo>
                <a:cubicBezTo>
                  <a:pt x="93438" y="121151"/>
                  <a:pt x="96445" y="117765"/>
                  <a:pt x="96445" y="113744"/>
                </a:cubicBezTo>
                <a:cubicBezTo>
                  <a:pt x="96445" y="109723"/>
                  <a:pt x="93438" y="106337"/>
                  <a:pt x="89445" y="105862"/>
                </a:cubicBezTo>
                <a:lnTo>
                  <a:pt x="88517" y="105807"/>
                </a:lnTo>
                <a:close/>
                <a:moveTo>
                  <a:pt x="88437" y="50244"/>
                </a:moveTo>
                <a:cubicBezTo>
                  <a:pt x="84413" y="50245"/>
                  <a:pt x="81026" y="53257"/>
                  <a:pt x="80555" y="57253"/>
                </a:cubicBezTo>
                <a:lnTo>
                  <a:pt x="80500" y="58182"/>
                </a:lnTo>
                <a:lnTo>
                  <a:pt x="80500" y="89932"/>
                </a:lnTo>
                <a:lnTo>
                  <a:pt x="80555" y="90861"/>
                </a:lnTo>
                <a:cubicBezTo>
                  <a:pt x="81030" y="94854"/>
                  <a:pt x="84416" y="97861"/>
                  <a:pt x="88437" y="97861"/>
                </a:cubicBezTo>
                <a:cubicBezTo>
                  <a:pt x="92458" y="97861"/>
                  <a:pt x="95844" y="94854"/>
                  <a:pt x="96319" y="90861"/>
                </a:cubicBezTo>
                <a:lnTo>
                  <a:pt x="96375" y="89932"/>
                </a:lnTo>
                <a:lnTo>
                  <a:pt x="96375" y="58182"/>
                </a:lnTo>
                <a:lnTo>
                  <a:pt x="96319" y="57253"/>
                </a:lnTo>
                <a:cubicBezTo>
                  <a:pt x="95848" y="53257"/>
                  <a:pt x="92461" y="50245"/>
                  <a:pt x="88437" y="50244"/>
                </a:cubicBezTo>
                <a:close/>
              </a:path>
            </a:pathLst>
          </a:custGeom>
          <a:solidFill>
            <a:srgbClr val="E8A838"/>
          </a:solidFill>
          <a:ln>
            <a:noFill/>
          </a:ln>
        </p:spPr>
      </p:sp>
      <p:sp>
        <p:nvSpPr>
          <p:cNvPr id="75" name="TextBox 75"/>
          <p:cNvSpPr txBox="1"/>
          <p:nvPr/>
        </p:nvSpPr>
        <p:spPr>
          <a:xfrm>
            <a:off x="10104120" y="4884420"/>
            <a:ext cx="1423735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00" b="1" dirty="0">
                <a:solidFill>
                  <a:srgbClr val="E8A838"/>
                </a:solidFill>
                <a:latin typeface="Arial"/>
                <a:ea typeface="Microsoft YaHei"/>
                <a:cs typeface="Arial"/>
              </a:rPr>
              <a:t>Data Quality Warning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9847898" y="5083016"/>
            <a:ext cx="178615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Only 40% questionnaire return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9847898" y="5197316"/>
            <a:ext cx="1798201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rate — potential response bias</a:t>
            </a:r>
          </a:p>
        </p:txBody>
      </p:sp>
      <p:sp>
        <p:nvSpPr>
          <p:cNvPr id="78" name="Line 78"/>
          <p:cNvSpPr/>
          <p:nvPr/>
        </p:nvSpPr>
        <p:spPr>
          <a:xfrm>
            <a:off x="571500" y="6572250"/>
            <a:ext cx="11049000" cy="9525"/>
          </a:xfrm>
          <a:custGeom>
            <a:avLst/>
            <a:gdLst/>
            <a:ahLst/>
            <a:cxnLst/>
            <a:rect l="l" t="t" r="r" b="b"/>
            <a:pathLst>
              <a:path w="11049000" h="9525">
                <a:moveTo>
                  <a:pt x="0" y="0"/>
                </a:moveTo>
                <a:lnTo>
                  <a:pt x="11049000" y="0"/>
                </a:lnTo>
              </a:path>
            </a:pathLst>
          </a:custGeom>
          <a:noFill/>
          <a:ln w="4762">
            <a:solidFill>
              <a:srgbClr val="D5DDE5"/>
            </a:solidFill>
          </a:ln>
        </p:spPr>
      </p:sp>
      <p:sp>
        <p:nvSpPr>
          <p:cNvPr id="79" name="TextBox 79"/>
          <p:cNvSpPr txBox="1"/>
          <p:nvPr/>
        </p:nvSpPr>
        <p:spPr>
          <a:xfrm>
            <a:off x="561022" y="6673691"/>
            <a:ext cx="405741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95A5A6"/>
                </a:solidFill>
                <a:latin typeface="Arial"/>
                <a:ea typeface="Microsoft YaHei"/>
                <a:cs typeface="Arial"/>
              </a:rPr>
              <a:t>Source: Customer Priority Survey &amp; After-Sales Satisfaction Survey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0467975" y="6681788"/>
            <a:ext cx="709136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750" dirty="0">
                <a:solidFill>
                  <a:srgbClr val="95A5A6"/>
                </a:solidFill>
                <a:latin typeface="Arial"/>
                <a:ea typeface="Microsoft YaHei"/>
                <a:cs typeface="Arial"/>
              </a:rPr>
              <a:t>CONFIDENTIAL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1543752" y="6673691"/>
            <a:ext cx="87225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825" dirty="0">
                <a:solidFill>
                  <a:srgbClr val="95A5A6"/>
                </a:solidFill>
                <a:latin typeface="Arial"/>
                <a:ea typeface="Microsoft YaHei"/>
                <a:cs typeface="Arial"/>
              </a:rPr>
              <a:t>5</a:t>
            </a:r>
          </a:p>
        </p:txBody>
      </p:sp>
    </p:spTree>
  </p:cSld>
  <p:clrMapOvr>
    <a:masterClrMapping/>
  </p:clrMapOvr>
  <p:transition dur="4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gradFill>
            <a:gsLst>
              <a:gs pos="0">
                <a:srgbClr val="1A3A5C"/>
              </a:gs>
              <a:gs pos="100000">
                <a:srgbClr val="2D8A4E"/>
              </a:gs>
            </a:gsLst>
            <a:lin ang="0" scaled="1"/>
          </a:gra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2925" y="309562"/>
            <a:ext cx="12254424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25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78% of Customer Loss Is Addressable — Competitors and Service Dominate</a:t>
            </a:r>
          </a:p>
        </p:txBody>
      </p:sp>
      <p:sp>
        <p:nvSpPr>
          <p:cNvPr id="5" name="Freeform 5"/>
          <p:cNvSpPr/>
          <p:nvPr/>
        </p:nvSpPr>
        <p:spPr>
          <a:xfrm>
            <a:off x="571500" y="742950"/>
            <a:ext cx="11049000" cy="428625"/>
          </a:xfrm>
          <a:custGeom>
            <a:avLst/>
            <a:gdLst/>
            <a:ahLst/>
            <a:cxnLst/>
            <a:rect l="l" t="t" r="r" b="b"/>
            <a:pathLst>
              <a:path w="11049000" h="428625">
                <a:moveTo>
                  <a:pt x="38100" y="0"/>
                </a:moveTo>
                <a:lnTo>
                  <a:pt x="11010900" y="0"/>
                </a:lnTo>
                <a:cubicBezTo>
                  <a:pt x="11031942" y="0"/>
                  <a:pt x="11049000" y="17058"/>
                  <a:pt x="11049000" y="38100"/>
                </a:cubicBezTo>
                <a:lnTo>
                  <a:pt x="11049000" y="390525"/>
                </a:lnTo>
                <a:cubicBezTo>
                  <a:pt x="11049000" y="411567"/>
                  <a:pt x="11031942" y="428625"/>
                  <a:pt x="11010900" y="428625"/>
                </a:cubicBezTo>
                <a:lnTo>
                  <a:pt x="38100" y="428625"/>
                </a:lnTo>
                <a:cubicBezTo>
                  <a:pt x="17058" y="428625"/>
                  <a:pt x="0" y="411567"/>
                  <a:pt x="0" y="390525"/>
                </a:cubicBezTo>
                <a:lnTo>
                  <a:pt x="0" y="38100"/>
                </a:lnTo>
                <a:cubicBezTo>
                  <a:pt x="0" y="17058"/>
                  <a:pt x="17058" y="0"/>
                  <a:pt x="38100" y="0"/>
                </a:cubicBezTo>
                <a:close/>
              </a:path>
            </a:pathLst>
          </a:custGeom>
          <a:solidFill>
            <a:srgbClr val="1A3A5C"/>
          </a:solidFill>
          <a:ln>
            <a:noFill/>
          </a:ln>
        </p:spPr>
      </p:sp>
      <p:sp>
        <p:nvSpPr>
          <p:cNvPr id="6" name="TextBox 6"/>
          <p:cNvSpPr txBox="1"/>
          <p:nvPr/>
        </p:nvSpPr>
        <p:spPr>
          <a:xfrm>
            <a:off x="748665" y="839152"/>
            <a:ext cx="9779889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78% of churn is within Kimsoong's control. Service improvement and competitive positioning are the two levers. Only 13% of losses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8665" y="991552"/>
            <a:ext cx="430520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(relocation + no longer driving) are truly uncontrollable.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56260" y="1584960"/>
            <a:ext cx="2579199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Reason for Not Repurchasing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56260" y="2108835"/>
            <a:ext cx="2335149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Bought competitor's model</a:t>
            </a:r>
          </a:p>
        </p:txBody>
      </p:sp>
      <p:sp>
        <p:nvSpPr>
          <p:cNvPr id="10" name="Freeform 10"/>
          <p:cNvSpPr/>
          <p:nvPr/>
        </p:nvSpPr>
        <p:spPr>
          <a:xfrm>
            <a:off x="2952750" y="2076450"/>
            <a:ext cx="4457700" cy="266700"/>
          </a:xfrm>
          <a:custGeom>
            <a:avLst/>
            <a:gdLst/>
            <a:ahLst/>
            <a:cxnLst/>
            <a:rect l="l" t="t" r="r" b="b"/>
            <a:pathLst>
              <a:path w="4457700" h="266700">
                <a:moveTo>
                  <a:pt x="38100" y="0"/>
                </a:moveTo>
                <a:lnTo>
                  <a:pt x="4419600" y="0"/>
                </a:lnTo>
                <a:cubicBezTo>
                  <a:pt x="4440642" y="0"/>
                  <a:pt x="4457700" y="17058"/>
                  <a:pt x="4457700" y="38100"/>
                </a:cubicBezTo>
                <a:lnTo>
                  <a:pt x="4457700" y="228600"/>
                </a:lnTo>
                <a:cubicBezTo>
                  <a:pt x="4457700" y="249642"/>
                  <a:pt x="4440642" y="266700"/>
                  <a:pt x="4419600" y="266700"/>
                </a:cubicBezTo>
                <a:lnTo>
                  <a:pt x="38100" y="266700"/>
                </a:lnTo>
                <a:cubicBezTo>
                  <a:pt x="17058" y="266700"/>
                  <a:pt x="0" y="249642"/>
                  <a:pt x="0" y="228600"/>
                </a:cubicBezTo>
                <a:lnTo>
                  <a:pt x="0" y="38100"/>
                </a:lnTo>
                <a:cubicBezTo>
                  <a:pt x="0" y="17058"/>
                  <a:pt x="17058" y="0"/>
                  <a:pt x="38100" y="0"/>
                </a:cubicBezTo>
                <a:close/>
              </a:path>
            </a:pathLst>
          </a:custGeom>
          <a:solidFill>
            <a:srgbClr val="E74C3C"/>
          </a:solidFill>
          <a:ln>
            <a:noFill/>
          </a:ln>
          <a:effectLst>
            <a:outerShdw blurRad="57150" dist="19050" dir="5400000" algn="ctr" rotWithShape="0">
              <a:srgbClr val="000000">
                <a:alpha val="7500"/>
              </a:srgbClr>
            </a:outerShdw>
          </a:effectLst>
        </p:spPr>
      </p:sp>
      <p:sp>
        <p:nvSpPr>
          <p:cNvPr id="11" name="TextBox 11"/>
          <p:cNvSpPr txBox="1"/>
          <p:nvPr/>
        </p:nvSpPr>
        <p:spPr>
          <a:xfrm>
            <a:off x="7505700" y="2105025"/>
            <a:ext cx="417647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500" b="1" dirty="0">
                <a:solidFill>
                  <a:srgbClr val="E74C3C"/>
                </a:solidFill>
                <a:latin typeface="Arial"/>
                <a:ea typeface="Microsoft YaHei"/>
                <a:cs typeface="Arial"/>
              </a:rPr>
              <a:t>52%</a:t>
            </a:r>
          </a:p>
        </p:txBody>
      </p:sp>
      <p:sp>
        <p:nvSpPr>
          <p:cNvPr id="12" name="Freeform 12"/>
          <p:cNvSpPr/>
          <p:nvPr/>
        </p:nvSpPr>
        <p:spPr>
          <a:xfrm>
            <a:off x="7961550" y="2111407"/>
            <a:ext cx="212139" cy="184080"/>
          </a:xfrm>
          <a:custGeom>
            <a:avLst/>
            <a:gdLst/>
            <a:ahLst/>
            <a:cxnLst/>
            <a:rect l="l" t="t" r="r" b="b"/>
            <a:pathLst>
              <a:path w="212139" h="184080">
                <a:moveTo>
                  <a:pt x="106125" y="0"/>
                </a:moveTo>
                <a:cubicBezTo>
                  <a:pt x="115221" y="0"/>
                  <a:pt x="123698" y="4448"/>
                  <a:pt x="128889" y="11878"/>
                </a:cubicBezTo>
                <a:lnTo>
                  <a:pt x="129890" y="13402"/>
                </a:lnTo>
                <a:lnTo>
                  <a:pt x="207175" y="142446"/>
                </a:lnTo>
                <a:cubicBezTo>
                  <a:pt x="211950" y="150715"/>
                  <a:pt x="212139" y="160858"/>
                  <a:pt x="207675" y="169299"/>
                </a:cubicBezTo>
                <a:cubicBezTo>
                  <a:pt x="203212" y="177740"/>
                  <a:pt x="194723" y="183294"/>
                  <a:pt x="185201" y="184004"/>
                </a:cubicBezTo>
                <a:lnTo>
                  <a:pt x="183344" y="184080"/>
                </a:lnTo>
                <a:lnTo>
                  <a:pt x="28801" y="184080"/>
                </a:lnTo>
                <a:cubicBezTo>
                  <a:pt x="19269" y="183973"/>
                  <a:pt x="10460" y="178982"/>
                  <a:pt x="5468" y="170862"/>
                </a:cubicBezTo>
                <a:cubicBezTo>
                  <a:pt x="476" y="162742"/>
                  <a:pt x="0" y="152628"/>
                  <a:pt x="4207" y="144075"/>
                </a:cubicBezTo>
                <a:lnTo>
                  <a:pt x="5150" y="142313"/>
                </a:lnTo>
                <a:lnTo>
                  <a:pt x="82398" y="13364"/>
                </a:lnTo>
                <a:cubicBezTo>
                  <a:pt x="87428" y="5069"/>
                  <a:pt x="96424" y="2"/>
                  <a:pt x="106125" y="0"/>
                </a:cubicBezTo>
                <a:close/>
                <a:moveTo>
                  <a:pt x="106220" y="126968"/>
                </a:moveTo>
                <a:lnTo>
                  <a:pt x="105010" y="127035"/>
                </a:lnTo>
                <a:cubicBezTo>
                  <a:pt x="100219" y="127605"/>
                  <a:pt x="96610" y="131668"/>
                  <a:pt x="96610" y="136493"/>
                </a:cubicBezTo>
                <a:cubicBezTo>
                  <a:pt x="96610" y="141319"/>
                  <a:pt x="100219" y="145382"/>
                  <a:pt x="105010" y="145952"/>
                </a:cubicBezTo>
                <a:lnTo>
                  <a:pt x="106125" y="146018"/>
                </a:lnTo>
                <a:lnTo>
                  <a:pt x="107334" y="145952"/>
                </a:lnTo>
                <a:cubicBezTo>
                  <a:pt x="112126" y="145382"/>
                  <a:pt x="115734" y="141319"/>
                  <a:pt x="115734" y="136493"/>
                </a:cubicBezTo>
                <a:cubicBezTo>
                  <a:pt x="115734" y="131668"/>
                  <a:pt x="112126" y="127605"/>
                  <a:pt x="107334" y="127035"/>
                </a:cubicBezTo>
                <a:lnTo>
                  <a:pt x="106220" y="126968"/>
                </a:lnTo>
                <a:close/>
                <a:moveTo>
                  <a:pt x="106125" y="60293"/>
                </a:moveTo>
                <a:cubicBezTo>
                  <a:pt x="101296" y="60294"/>
                  <a:pt x="97231" y="63908"/>
                  <a:pt x="96666" y="68704"/>
                </a:cubicBezTo>
                <a:lnTo>
                  <a:pt x="96600" y="69818"/>
                </a:lnTo>
                <a:lnTo>
                  <a:pt x="96600" y="107918"/>
                </a:lnTo>
                <a:lnTo>
                  <a:pt x="96666" y="109033"/>
                </a:lnTo>
                <a:cubicBezTo>
                  <a:pt x="97236" y="113824"/>
                  <a:pt x="101299" y="117433"/>
                  <a:pt x="106125" y="117433"/>
                </a:cubicBezTo>
                <a:cubicBezTo>
                  <a:pt x="110950" y="117433"/>
                  <a:pt x="115013" y="113824"/>
                  <a:pt x="115583" y="109033"/>
                </a:cubicBezTo>
                <a:lnTo>
                  <a:pt x="115650" y="107918"/>
                </a:lnTo>
                <a:lnTo>
                  <a:pt x="115650" y="69818"/>
                </a:lnTo>
                <a:lnTo>
                  <a:pt x="115583" y="68704"/>
                </a:lnTo>
                <a:cubicBezTo>
                  <a:pt x="115018" y="63908"/>
                  <a:pt x="110954" y="60294"/>
                  <a:pt x="106125" y="60293"/>
                </a:cubicBezTo>
                <a:close/>
              </a:path>
            </a:pathLst>
          </a:custGeom>
          <a:solidFill>
            <a:srgbClr val="E74C3C"/>
          </a:solidFill>
          <a:ln>
            <a:noFill/>
          </a:ln>
        </p:spPr>
      </p:sp>
      <p:sp>
        <p:nvSpPr>
          <p:cNvPr id="13" name="TextBox 13"/>
          <p:cNvSpPr txBox="1"/>
          <p:nvPr/>
        </p:nvSpPr>
        <p:spPr>
          <a:xfrm>
            <a:off x="556260" y="2632710"/>
            <a:ext cx="2212467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Disappointed with service</a:t>
            </a:r>
          </a:p>
        </p:txBody>
      </p:sp>
      <p:sp>
        <p:nvSpPr>
          <p:cNvPr id="14" name="Freeform 14"/>
          <p:cNvSpPr/>
          <p:nvPr/>
        </p:nvSpPr>
        <p:spPr>
          <a:xfrm>
            <a:off x="2952750" y="2600325"/>
            <a:ext cx="2228850" cy="266700"/>
          </a:xfrm>
          <a:custGeom>
            <a:avLst/>
            <a:gdLst/>
            <a:ahLst/>
            <a:cxnLst/>
            <a:rect l="l" t="t" r="r" b="b"/>
            <a:pathLst>
              <a:path w="2228850" h="266700">
                <a:moveTo>
                  <a:pt x="38100" y="0"/>
                </a:moveTo>
                <a:lnTo>
                  <a:pt x="2190750" y="0"/>
                </a:lnTo>
                <a:cubicBezTo>
                  <a:pt x="2211792" y="0"/>
                  <a:pt x="2228850" y="17058"/>
                  <a:pt x="2228850" y="38100"/>
                </a:cubicBezTo>
                <a:lnTo>
                  <a:pt x="2228850" y="228600"/>
                </a:lnTo>
                <a:cubicBezTo>
                  <a:pt x="2228850" y="249642"/>
                  <a:pt x="2211792" y="266700"/>
                  <a:pt x="2190750" y="266700"/>
                </a:cubicBezTo>
                <a:lnTo>
                  <a:pt x="38100" y="266700"/>
                </a:lnTo>
                <a:cubicBezTo>
                  <a:pt x="17058" y="266700"/>
                  <a:pt x="0" y="249642"/>
                  <a:pt x="0" y="228600"/>
                </a:cubicBezTo>
                <a:lnTo>
                  <a:pt x="0" y="38100"/>
                </a:lnTo>
                <a:cubicBezTo>
                  <a:pt x="0" y="17058"/>
                  <a:pt x="17058" y="0"/>
                  <a:pt x="38100" y="0"/>
                </a:cubicBezTo>
                <a:close/>
              </a:path>
            </a:pathLst>
          </a:custGeom>
          <a:solidFill>
            <a:srgbClr val="E8A838"/>
          </a:solidFill>
          <a:ln>
            <a:noFill/>
          </a:ln>
          <a:effectLst>
            <a:outerShdw blurRad="57150" dist="19050" dir="5400000" algn="ctr" rotWithShape="0">
              <a:srgbClr val="000000">
                <a:alpha val="7500"/>
              </a:srgbClr>
            </a:outerShdw>
          </a:effectLst>
        </p:spPr>
      </p:sp>
      <p:sp>
        <p:nvSpPr>
          <p:cNvPr id="15" name="TextBox 15"/>
          <p:cNvSpPr txBox="1"/>
          <p:nvPr/>
        </p:nvSpPr>
        <p:spPr>
          <a:xfrm>
            <a:off x="5276850" y="2628900"/>
            <a:ext cx="417647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500" b="1" dirty="0">
                <a:solidFill>
                  <a:srgbClr val="E8A838"/>
                </a:solidFill>
                <a:latin typeface="Arial"/>
                <a:ea typeface="Microsoft YaHei"/>
                <a:cs typeface="Arial"/>
              </a:rPr>
              <a:t>26%</a:t>
            </a:r>
          </a:p>
        </p:txBody>
      </p:sp>
      <p:sp>
        <p:nvSpPr>
          <p:cNvPr id="16" name="Line 16"/>
          <p:cNvSpPr/>
          <p:nvPr/>
        </p:nvSpPr>
        <p:spPr>
          <a:xfrm>
            <a:off x="8191500" y="2076450"/>
            <a:ext cx="9525" cy="838200"/>
          </a:xfrm>
          <a:custGeom>
            <a:avLst/>
            <a:gdLst/>
            <a:ahLst/>
            <a:cxnLst/>
            <a:rect l="l" t="t" r="r" b="b"/>
            <a:pathLst>
              <a:path w="9525"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noFill/>
          <a:ln w="19050">
            <a:solidFill>
              <a:srgbClr val="E74C3C"/>
            </a:solidFill>
          </a:ln>
        </p:spPr>
      </p:sp>
      <p:sp>
        <p:nvSpPr>
          <p:cNvPr id="17" name="Line 17"/>
          <p:cNvSpPr/>
          <p:nvPr/>
        </p:nvSpPr>
        <p:spPr>
          <a:xfrm>
            <a:off x="8096250" y="2076450"/>
            <a:ext cx="95250" cy="9525"/>
          </a:xfrm>
          <a:custGeom>
            <a:avLst/>
            <a:gdLst/>
            <a:ahLst/>
            <a:cxnLst/>
            <a:rect l="l" t="t" r="r" b="b"/>
            <a:pathLst>
              <a:path w="95250" h="9525">
                <a:moveTo>
                  <a:pt x="0" y="0"/>
                </a:moveTo>
                <a:lnTo>
                  <a:pt x="95250" y="0"/>
                </a:lnTo>
              </a:path>
            </a:pathLst>
          </a:custGeom>
          <a:noFill/>
          <a:ln w="19050">
            <a:solidFill>
              <a:srgbClr val="E74C3C"/>
            </a:solidFill>
          </a:ln>
        </p:spPr>
      </p:sp>
      <p:sp>
        <p:nvSpPr>
          <p:cNvPr id="18" name="Line 18"/>
          <p:cNvSpPr/>
          <p:nvPr/>
        </p:nvSpPr>
        <p:spPr>
          <a:xfrm>
            <a:off x="8096250" y="2914650"/>
            <a:ext cx="95250" cy="9525"/>
          </a:xfrm>
          <a:custGeom>
            <a:avLst/>
            <a:gdLst/>
            <a:ahLst/>
            <a:cxnLst/>
            <a:rect l="l" t="t" r="r" b="b"/>
            <a:pathLst>
              <a:path w="95250" h="9525">
                <a:moveTo>
                  <a:pt x="0" y="0"/>
                </a:moveTo>
                <a:lnTo>
                  <a:pt x="95250" y="0"/>
                </a:lnTo>
              </a:path>
            </a:pathLst>
          </a:custGeom>
          <a:noFill/>
          <a:ln w="19050">
            <a:solidFill>
              <a:srgbClr val="E74C3C"/>
            </a:solidFill>
          </a:ln>
        </p:spPr>
      </p:sp>
      <p:sp>
        <p:nvSpPr>
          <p:cNvPr id="19" name="Freeform 19"/>
          <p:cNvSpPr/>
          <p:nvPr/>
        </p:nvSpPr>
        <p:spPr>
          <a:xfrm>
            <a:off x="8286750" y="2333625"/>
            <a:ext cx="1047750" cy="285750"/>
          </a:xfrm>
          <a:custGeom>
            <a:avLst/>
            <a:gdLst/>
            <a:ahLst/>
            <a:cxnLst/>
            <a:rect l="l" t="t" r="r" b="b"/>
            <a:pathLst>
              <a:path w="1047750" h="285750">
                <a:moveTo>
                  <a:pt x="38100" y="0"/>
                </a:moveTo>
                <a:lnTo>
                  <a:pt x="1009650" y="0"/>
                </a:lnTo>
                <a:cubicBezTo>
                  <a:pt x="1030692" y="0"/>
                  <a:pt x="1047750" y="17058"/>
                  <a:pt x="1047750" y="38100"/>
                </a:cubicBezTo>
                <a:lnTo>
                  <a:pt x="1047750" y="247650"/>
                </a:lnTo>
                <a:cubicBezTo>
                  <a:pt x="1047750" y="268692"/>
                  <a:pt x="1030692" y="285750"/>
                  <a:pt x="1009650" y="285750"/>
                </a:cubicBezTo>
                <a:lnTo>
                  <a:pt x="38100" y="285750"/>
                </a:lnTo>
                <a:cubicBezTo>
                  <a:pt x="17058" y="285750"/>
                  <a:pt x="0" y="268692"/>
                  <a:pt x="0" y="247650"/>
                </a:cubicBezTo>
                <a:lnTo>
                  <a:pt x="0" y="38100"/>
                </a:lnTo>
                <a:cubicBezTo>
                  <a:pt x="0" y="17058"/>
                  <a:pt x="17058" y="0"/>
                  <a:pt x="38100" y="0"/>
                </a:cubicBezTo>
                <a:close/>
              </a:path>
            </a:pathLst>
          </a:custGeom>
          <a:solidFill>
            <a:srgbClr val="E74C3C">
              <a:alpha val="8000"/>
            </a:srgbClr>
          </a:solidFill>
          <a:ln w="9525">
            <a:solidFill>
              <a:srgbClr val="E74C3C"/>
            </a:solidFill>
          </a:ln>
        </p:spPr>
      </p:sp>
      <p:sp>
        <p:nvSpPr>
          <p:cNvPr id="20" name="TextBox 20"/>
          <p:cNvSpPr txBox="1"/>
          <p:nvPr/>
        </p:nvSpPr>
        <p:spPr>
          <a:xfrm>
            <a:off x="8173337" y="2410778"/>
            <a:ext cx="1274576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b="1" dirty="0">
                <a:solidFill>
                  <a:srgbClr val="E74C3C"/>
                </a:solidFill>
                <a:latin typeface="Arial"/>
                <a:ea typeface="Microsoft YaHei"/>
                <a:cs typeface="Arial"/>
              </a:rPr>
              <a:t>78% Addressable</a:t>
            </a:r>
          </a:p>
        </p:txBody>
      </p:sp>
      <p:sp>
        <p:nvSpPr>
          <p:cNvPr id="21" name="Line 21"/>
          <p:cNvSpPr/>
          <p:nvPr/>
        </p:nvSpPr>
        <p:spPr>
          <a:xfrm>
            <a:off x="571500" y="3048000"/>
            <a:ext cx="8953500" cy="9525"/>
          </a:xfrm>
          <a:custGeom>
            <a:avLst/>
            <a:gdLst/>
            <a:ahLst/>
            <a:cxnLst/>
            <a:rect l="l" t="t" r="r" b="b"/>
            <a:pathLst>
              <a:path w="8953500" h="9525">
                <a:moveTo>
                  <a:pt x="0" y="0"/>
                </a:moveTo>
                <a:lnTo>
                  <a:pt x="8953500" y="0"/>
                </a:lnTo>
              </a:path>
            </a:pathLst>
          </a:custGeom>
          <a:noFill/>
          <a:ln w="9525">
            <a:solidFill>
              <a:srgbClr val="D5DDE5"/>
            </a:solidFill>
            <a:custDash>
              <a:ds d="600000" sp="400000"/>
            </a:custDash>
          </a:ln>
        </p:spPr>
      </p:sp>
      <p:sp>
        <p:nvSpPr>
          <p:cNvPr id="22" name="TextBox 22"/>
          <p:cNvSpPr txBox="1"/>
          <p:nvPr/>
        </p:nvSpPr>
        <p:spPr>
          <a:xfrm>
            <a:off x="9609772" y="3006566"/>
            <a:ext cx="1063204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95A5A6"/>
                </a:solidFill>
                <a:latin typeface="Arial"/>
                <a:ea typeface="Microsoft YaHei"/>
                <a:cs typeface="Arial"/>
              </a:rPr>
              <a:t>— uncontrollable —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56260" y="3270885"/>
            <a:ext cx="985647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Don't know</a:t>
            </a:r>
          </a:p>
        </p:txBody>
      </p:sp>
      <p:sp>
        <p:nvSpPr>
          <p:cNvPr id="24" name="Freeform 24"/>
          <p:cNvSpPr/>
          <p:nvPr/>
        </p:nvSpPr>
        <p:spPr>
          <a:xfrm>
            <a:off x="2952750" y="3238500"/>
            <a:ext cx="771525" cy="266700"/>
          </a:xfrm>
          <a:custGeom>
            <a:avLst/>
            <a:gdLst/>
            <a:ahLst/>
            <a:cxnLst/>
            <a:rect l="l" t="t" r="r" b="b"/>
            <a:pathLst>
              <a:path w="771525" h="266700">
                <a:moveTo>
                  <a:pt x="38100" y="0"/>
                </a:moveTo>
                <a:lnTo>
                  <a:pt x="733425" y="0"/>
                </a:lnTo>
                <a:cubicBezTo>
                  <a:pt x="754467" y="0"/>
                  <a:pt x="771525" y="17058"/>
                  <a:pt x="771525" y="38100"/>
                </a:cubicBezTo>
                <a:lnTo>
                  <a:pt x="771525" y="228600"/>
                </a:lnTo>
                <a:cubicBezTo>
                  <a:pt x="771525" y="249642"/>
                  <a:pt x="754467" y="266700"/>
                  <a:pt x="733425" y="266700"/>
                </a:cubicBezTo>
                <a:lnTo>
                  <a:pt x="38100" y="266700"/>
                </a:lnTo>
                <a:cubicBezTo>
                  <a:pt x="17058" y="266700"/>
                  <a:pt x="0" y="249642"/>
                  <a:pt x="0" y="228600"/>
                </a:cubicBezTo>
                <a:lnTo>
                  <a:pt x="0" y="38100"/>
                </a:lnTo>
                <a:cubicBezTo>
                  <a:pt x="0" y="17058"/>
                  <a:pt x="17058" y="0"/>
                  <a:pt x="38100" y="0"/>
                </a:cubicBezTo>
                <a:close/>
              </a:path>
            </a:pathLst>
          </a:custGeom>
          <a:solidFill>
            <a:srgbClr val="95A5A6">
              <a:alpha val="50000"/>
            </a:srgbClr>
          </a:solidFill>
          <a:ln>
            <a:noFill/>
          </a:ln>
        </p:spPr>
      </p:sp>
      <p:sp>
        <p:nvSpPr>
          <p:cNvPr id="25" name="TextBox 25"/>
          <p:cNvSpPr txBox="1"/>
          <p:nvPr/>
        </p:nvSpPr>
        <p:spPr>
          <a:xfrm>
            <a:off x="3823335" y="3299460"/>
            <a:ext cx="223266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95A5A6"/>
                </a:solidFill>
                <a:latin typeface="Arial"/>
                <a:ea typeface="Microsoft YaHei"/>
                <a:cs typeface="Arial"/>
              </a:rPr>
              <a:t>9%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56260" y="3747135"/>
            <a:ext cx="854202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Relocated</a:t>
            </a:r>
          </a:p>
        </p:txBody>
      </p:sp>
      <p:sp>
        <p:nvSpPr>
          <p:cNvPr id="27" name="Freeform 27"/>
          <p:cNvSpPr/>
          <p:nvPr/>
        </p:nvSpPr>
        <p:spPr>
          <a:xfrm>
            <a:off x="2952750" y="3714750"/>
            <a:ext cx="685800" cy="266700"/>
          </a:xfrm>
          <a:custGeom>
            <a:avLst/>
            <a:gdLst/>
            <a:ahLst/>
            <a:cxnLst/>
            <a:rect l="l" t="t" r="r" b="b"/>
            <a:pathLst>
              <a:path w="685800" h="266700">
                <a:moveTo>
                  <a:pt x="38100" y="0"/>
                </a:moveTo>
                <a:lnTo>
                  <a:pt x="647700" y="0"/>
                </a:lnTo>
                <a:cubicBezTo>
                  <a:pt x="668742" y="0"/>
                  <a:pt x="685800" y="17058"/>
                  <a:pt x="685800" y="38100"/>
                </a:cubicBezTo>
                <a:lnTo>
                  <a:pt x="685800" y="228600"/>
                </a:lnTo>
                <a:cubicBezTo>
                  <a:pt x="685800" y="249642"/>
                  <a:pt x="668742" y="266700"/>
                  <a:pt x="647700" y="266700"/>
                </a:cubicBezTo>
                <a:lnTo>
                  <a:pt x="38100" y="266700"/>
                </a:lnTo>
                <a:cubicBezTo>
                  <a:pt x="17058" y="266700"/>
                  <a:pt x="0" y="249642"/>
                  <a:pt x="0" y="228600"/>
                </a:cubicBezTo>
                <a:lnTo>
                  <a:pt x="0" y="38100"/>
                </a:lnTo>
                <a:cubicBezTo>
                  <a:pt x="0" y="17058"/>
                  <a:pt x="17058" y="0"/>
                  <a:pt x="38100" y="0"/>
                </a:cubicBezTo>
                <a:close/>
              </a:path>
            </a:pathLst>
          </a:custGeom>
          <a:solidFill>
            <a:srgbClr val="95A5A6">
              <a:alpha val="50000"/>
            </a:srgbClr>
          </a:solidFill>
          <a:ln>
            <a:noFill/>
          </a:ln>
        </p:spPr>
      </p:sp>
      <p:sp>
        <p:nvSpPr>
          <p:cNvPr id="28" name="TextBox 28"/>
          <p:cNvSpPr txBox="1"/>
          <p:nvPr/>
        </p:nvSpPr>
        <p:spPr>
          <a:xfrm>
            <a:off x="3737610" y="3775710"/>
            <a:ext cx="223266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95A5A6"/>
                </a:solidFill>
                <a:latin typeface="Arial"/>
                <a:ea typeface="Microsoft YaHei"/>
                <a:cs typeface="Arial"/>
              </a:rPr>
              <a:t>8%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56260" y="4223385"/>
            <a:ext cx="1301115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No longer drive</a:t>
            </a:r>
          </a:p>
        </p:txBody>
      </p:sp>
      <p:sp>
        <p:nvSpPr>
          <p:cNvPr id="30" name="Freeform 30"/>
          <p:cNvSpPr/>
          <p:nvPr/>
        </p:nvSpPr>
        <p:spPr>
          <a:xfrm>
            <a:off x="2952750" y="4191000"/>
            <a:ext cx="428625" cy="266700"/>
          </a:xfrm>
          <a:custGeom>
            <a:avLst/>
            <a:gdLst/>
            <a:ahLst/>
            <a:cxnLst/>
            <a:rect l="l" t="t" r="r" b="b"/>
            <a:pathLst>
              <a:path w="428625" h="266700">
                <a:moveTo>
                  <a:pt x="38100" y="0"/>
                </a:moveTo>
                <a:lnTo>
                  <a:pt x="390525" y="0"/>
                </a:lnTo>
                <a:cubicBezTo>
                  <a:pt x="411567" y="0"/>
                  <a:pt x="428625" y="17058"/>
                  <a:pt x="428625" y="38100"/>
                </a:cubicBezTo>
                <a:lnTo>
                  <a:pt x="428625" y="228600"/>
                </a:lnTo>
                <a:cubicBezTo>
                  <a:pt x="428625" y="249642"/>
                  <a:pt x="411567" y="266700"/>
                  <a:pt x="390525" y="266700"/>
                </a:cubicBezTo>
                <a:lnTo>
                  <a:pt x="38100" y="266700"/>
                </a:lnTo>
                <a:cubicBezTo>
                  <a:pt x="17058" y="266700"/>
                  <a:pt x="0" y="249642"/>
                  <a:pt x="0" y="228600"/>
                </a:cubicBezTo>
                <a:lnTo>
                  <a:pt x="0" y="38100"/>
                </a:lnTo>
                <a:cubicBezTo>
                  <a:pt x="0" y="17058"/>
                  <a:pt x="17058" y="0"/>
                  <a:pt x="38100" y="0"/>
                </a:cubicBezTo>
                <a:close/>
              </a:path>
            </a:pathLst>
          </a:custGeom>
          <a:solidFill>
            <a:srgbClr val="95A5A6">
              <a:alpha val="50000"/>
            </a:srgbClr>
          </a:solidFill>
          <a:ln>
            <a:noFill/>
          </a:ln>
        </p:spPr>
      </p:sp>
      <p:sp>
        <p:nvSpPr>
          <p:cNvPr id="31" name="TextBox 31"/>
          <p:cNvSpPr txBox="1"/>
          <p:nvPr/>
        </p:nvSpPr>
        <p:spPr>
          <a:xfrm>
            <a:off x="3480435" y="4251960"/>
            <a:ext cx="223266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95A5A6"/>
                </a:solidFill>
                <a:latin typeface="Arial"/>
                <a:ea typeface="Microsoft YaHei"/>
                <a:cs typeface="Arial"/>
              </a:rPr>
              <a:t>5%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56260" y="4823460"/>
            <a:ext cx="3085262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Cumulative % of Addressable Churn</a:t>
            </a:r>
          </a:p>
        </p:txBody>
      </p:sp>
      <p:sp>
        <p:nvSpPr>
          <p:cNvPr id="33" name="Freeform 33"/>
          <p:cNvSpPr/>
          <p:nvPr/>
        </p:nvSpPr>
        <p:spPr>
          <a:xfrm>
            <a:off x="571500" y="5124450"/>
            <a:ext cx="8572500" cy="228600"/>
          </a:xfrm>
          <a:custGeom>
            <a:avLst/>
            <a:gdLst/>
            <a:ahLst/>
            <a:cxnLst/>
            <a:rect l="l" t="t" r="r" b="b"/>
            <a:pathLst>
              <a:path w="8572500" h="228600">
                <a:moveTo>
                  <a:pt x="114300" y="0"/>
                </a:moveTo>
                <a:lnTo>
                  <a:pt x="8458200" y="0"/>
                </a:lnTo>
                <a:cubicBezTo>
                  <a:pt x="8521326" y="0"/>
                  <a:pt x="8572500" y="51174"/>
                  <a:pt x="8572500" y="114300"/>
                </a:cubicBezTo>
                <a:lnTo>
                  <a:pt x="8572500" y="114300"/>
                </a:lnTo>
                <a:cubicBezTo>
                  <a:pt x="8572500" y="177426"/>
                  <a:pt x="8521326" y="228600"/>
                  <a:pt x="8458200" y="228600"/>
                </a:cubicBezTo>
                <a:lnTo>
                  <a:pt x="114300" y="228600"/>
                </a:lnTo>
                <a:cubicBezTo>
                  <a:pt x="51174" y="228600"/>
                  <a:pt x="0" y="177426"/>
                  <a:pt x="0" y="1143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F4F6F8"/>
          </a:solidFill>
          <a:ln w="9525">
            <a:solidFill>
              <a:srgbClr val="D5DDE5"/>
            </a:solidFill>
          </a:ln>
        </p:spPr>
      </p:sp>
      <p:sp>
        <p:nvSpPr>
          <p:cNvPr id="34" name="Freeform 34"/>
          <p:cNvSpPr/>
          <p:nvPr/>
        </p:nvSpPr>
        <p:spPr>
          <a:xfrm>
            <a:off x="571500" y="5124450"/>
            <a:ext cx="4457700" cy="228600"/>
          </a:xfrm>
          <a:custGeom>
            <a:avLst/>
            <a:gdLst/>
            <a:ahLst/>
            <a:cxnLst/>
            <a:rect l="l" t="t" r="r" b="b"/>
            <a:pathLst>
              <a:path w="4457700" h="228600">
                <a:moveTo>
                  <a:pt x="114300" y="0"/>
                </a:moveTo>
                <a:lnTo>
                  <a:pt x="4343400" y="0"/>
                </a:lnTo>
                <a:cubicBezTo>
                  <a:pt x="4406526" y="0"/>
                  <a:pt x="4457700" y="51174"/>
                  <a:pt x="4457700" y="114300"/>
                </a:cubicBezTo>
                <a:lnTo>
                  <a:pt x="4457700" y="114300"/>
                </a:lnTo>
                <a:cubicBezTo>
                  <a:pt x="4457700" y="177426"/>
                  <a:pt x="4406526" y="228600"/>
                  <a:pt x="4343400" y="228600"/>
                </a:cubicBezTo>
                <a:lnTo>
                  <a:pt x="114300" y="228600"/>
                </a:lnTo>
                <a:cubicBezTo>
                  <a:pt x="51174" y="228600"/>
                  <a:pt x="0" y="177426"/>
                  <a:pt x="0" y="1143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E74C3C"/>
          </a:solidFill>
          <a:ln>
            <a:noFill/>
          </a:ln>
        </p:spPr>
      </p:sp>
      <p:sp>
        <p:nvSpPr>
          <p:cNvPr id="35" name="Rectangle 35"/>
          <p:cNvSpPr/>
          <p:nvPr/>
        </p:nvSpPr>
        <p:spPr>
          <a:xfrm>
            <a:off x="5029200" y="5124450"/>
            <a:ext cx="2228850" cy="228600"/>
          </a:xfrm>
          <a:prstGeom prst="rect">
            <a:avLst/>
          </a:prstGeom>
          <a:solidFill>
            <a:srgbClr val="E8A838"/>
          </a:solidFill>
          <a:ln>
            <a:noFill/>
          </a:ln>
        </p:spPr>
      </p:sp>
      <p:sp>
        <p:nvSpPr>
          <p:cNvPr id="36" name="Freeform 36"/>
          <p:cNvSpPr/>
          <p:nvPr/>
        </p:nvSpPr>
        <p:spPr>
          <a:xfrm>
            <a:off x="6934200" y="5124450"/>
            <a:ext cx="323850" cy="228600"/>
          </a:xfrm>
          <a:custGeom>
            <a:avLst/>
            <a:gdLst/>
            <a:ahLst/>
            <a:cxnLst/>
            <a:rect l="l" t="t" r="r" b="b"/>
            <a:pathLst>
              <a:path w="323850" h="228600">
                <a:moveTo>
                  <a:pt x="114300" y="0"/>
                </a:moveTo>
                <a:lnTo>
                  <a:pt x="209550" y="0"/>
                </a:lnTo>
                <a:cubicBezTo>
                  <a:pt x="272676" y="0"/>
                  <a:pt x="323850" y="51174"/>
                  <a:pt x="323850" y="114300"/>
                </a:cubicBezTo>
                <a:lnTo>
                  <a:pt x="323850" y="114300"/>
                </a:lnTo>
                <a:cubicBezTo>
                  <a:pt x="323850" y="177426"/>
                  <a:pt x="272676" y="228600"/>
                  <a:pt x="209550" y="228600"/>
                </a:cubicBezTo>
                <a:lnTo>
                  <a:pt x="114300" y="228600"/>
                </a:lnTo>
                <a:cubicBezTo>
                  <a:pt x="51174" y="228600"/>
                  <a:pt x="0" y="177426"/>
                  <a:pt x="0" y="1143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E8A838"/>
          </a:solidFill>
          <a:ln>
            <a:noFill/>
          </a:ln>
        </p:spPr>
      </p:sp>
      <p:sp>
        <p:nvSpPr>
          <p:cNvPr id="37" name="TextBox 37"/>
          <p:cNvSpPr txBox="1"/>
          <p:nvPr/>
        </p:nvSpPr>
        <p:spPr>
          <a:xfrm>
            <a:off x="2202347" y="5189220"/>
            <a:ext cx="1196007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Competitors: 52%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568367" y="5189220"/>
            <a:ext cx="864765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Service: 26%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608570" y="5189220"/>
            <a:ext cx="1265015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00" dirty="0">
                <a:solidFill>
                  <a:srgbClr val="95A5A6"/>
                </a:solidFill>
                <a:latin typeface="Arial"/>
                <a:ea typeface="Microsoft YaHei"/>
                <a:cs typeface="Arial"/>
              </a:rPr>
              <a:t>Uncontrollable: 22%</a:t>
            </a:r>
          </a:p>
        </p:txBody>
      </p:sp>
      <p:sp>
        <p:nvSpPr>
          <p:cNvPr id="40" name="Freeform 40"/>
          <p:cNvSpPr/>
          <p:nvPr/>
        </p:nvSpPr>
        <p:spPr>
          <a:xfrm>
            <a:off x="571500" y="5572125"/>
            <a:ext cx="11049000" cy="781050"/>
          </a:xfrm>
          <a:custGeom>
            <a:avLst/>
            <a:gdLst/>
            <a:ahLst/>
            <a:cxnLst/>
            <a:rect l="l" t="t" r="r" b="b"/>
            <a:pathLst>
              <a:path w="11049000" h="781050">
                <a:moveTo>
                  <a:pt x="76200" y="0"/>
                </a:moveTo>
                <a:lnTo>
                  <a:pt x="10972800" y="0"/>
                </a:lnTo>
                <a:cubicBezTo>
                  <a:pt x="11014884" y="0"/>
                  <a:pt x="11049000" y="34116"/>
                  <a:pt x="11049000" y="76200"/>
                </a:cubicBezTo>
                <a:lnTo>
                  <a:pt x="11049000" y="704850"/>
                </a:lnTo>
                <a:cubicBezTo>
                  <a:pt x="11049000" y="746934"/>
                  <a:pt x="11014884" y="781050"/>
                  <a:pt x="10972800" y="781050"/>
                </a:cubicBezTo>
                <a:lnTo>
                  <a:pt x="76200" y="781050"/>
                </a:lnTo>
                <a:cubicBezTo>
                  <a:pt x="34116" y="781050"/>
                  <a:pt x="0" y="746934"/>
                  <a:pt x="0" y="70485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F4F6F8"/>
          </a:solidFill>
          <a:ln w="9525">
            <a:solidFill>
              <a:srgbClr val="D5DDE5"/>
            </a:solidFill>
          </a:ln>
        </p:spPr>
      </p:sp>
      <p:sp>
        <p:nvSpPr>
          <p:cNvPr id="41" name="Freeform 41"/>
          <p:cNvSpPr/>
          <p:nvPr/>
        </p:nvSpPr>
        <p:spPr>
          <a:xfrm>
            <a:off x="806448" y="5718175"/>
            <a:ext cx="177805" cy="222250"/>
          </a:xfrm>
          <a:custGeom>
            <a:avLst/>
            <a:gdLst/>
            <a:ahLst/>
            <a:cxnLst/>
            <a:rect l="l" t="t" r="r" b="b"/>
            <a:pathLst>
              <a:path w="177805" h="222250">
                <a:moveTo>
                  <a:pt x="155544" y="24114"/>
                </a:moveTo>
                <a:cubicBezTo>
                  <a:pt x="168883" y="28814"/>
                  <a:pt x="177805" y="41420"/>
                  <a:pt x="177802" y="55562"/>
                </a:cubicBezTo>
                <a:lnTo>
                  <a:pt x="177802" y="188912"/>
                </a:lnTo>
                <a:cubicBezTo>
                  <a:pt x="177802" y="207324"/>
                  <a:pt x="162877" y="222250"/>
                  <a:pt x="144465" y="222250"/>
                </a:cubicBezTo>
                <a:lnTo>
                  <a:pt x="33340" y="222250"/>
                </a:lnTo>
                <a:cubicBezTo>
                  <a:pt x="14928" y="222250"/>
                  <a:pt x="2" y="207324"/>
                  <a:pt x="2" y="188912"/>
                </a:cubicBezTo>
                <a:lnTo>
                  <a:pt x="2" y="55562"/>
                </a:lnTo>
                <a:cubicBezTo>
                  <a:pt x="0" y="41420"/>
                  <a:pt x="8922" y="28814"/>
                  <a:pt x="22261" y="24114"/>
                </a:cubicBezTo>
                <a:cubicBezTo>
                  <a:pt x="23273" y="47910"/>
                  <a:pt x="42860" y="66679"/>
                  <a:pt x="66677" y="66675"/>
                </a:cubicBezTo>
                <a:lnTo>
                  <a:pt x="111127" y="66675"/>
                </a:lnTo>
                <a:cubicBezTo>
                  <a:pt x="133944" y="66677"/>
                  <a:pt x="153056" y="49404"/>
                  <a:pt x="155355" y="26703"/>
                </a:cubicBezTo>
                <a:close/>
                <a:moveTo>
                  <a:pt x="55565" y="100012"/>
                </a:moveTo>
                <a:cubicBezTo>
                  <a:pt x="49428" y="100012"/>
                  <a:pt x="44452" y="104988"/>
                  <a:pt x="44452" y="111125"/>
                </a:cubicBezTo>
                <a:lnTo>
                  <a:pt x="44452" y="166688"/>
                </a:lnTo>
                <a:cubicBezTo>
                  <a:pt x="44452" y="172825"/>
                  <a:pt x="49428" y="177800"/>
                  <a:pt x="55565" y="177800"/>
                </a:cubicBezTo>
                <a:cubicBezTo>
                  <a:pt x="61702" y="177800"/>
                  <a:pt x="66677" y="172825"/>
                  <a:pt x="66677" y="166688"/>
                </a:cubicBezTo>
                <a:lnTo>
                  <a:pt x="66677" y="111125"/>
                </a:lnTo>
                <a:cubicBezTo>
                  <a:pt x="66677" y="104988"/>
                  <a:pt x="61702" y="100012"/>
                  <a:pt x="55565" y="100012"/>
                </a:cubicBezTo>
                <a:moveTo>
                  <a:pt x="88902" y="144462"/>
                </a:moveTo>
                <a:cubicBezTo>
                  <a:pt x="82765" y="144462"/>
                  <a:pt x="77790" y="149438"/>
                  <a:pt x="77790" y="155575"/>
                </a:cubicBezTo>
                <a:lnTo>
                  <a:pt x="77790" y="166688"/>
                </a:lnTo>
                <a:cubicBezTo>
                  <a:pt x="77790" y="172825"/>
                  <a:pt x="82765" y="177800"/>
                  <a:pt x="88902" y="177800"/>
                </a:cubicBezTo>
                <a:cubicBezTo>
                  <a:pt x="95040" y="177800"/>
                  <a:pt x="100015" y="172825"/>
                  <a:pt x="100015" y="166688"/>
                </a:cubicBezTo>
                <a:lnTo>
                  <a:pt x="100015" y="155575"/>
                </a:lnTo>
                <a:cubicBezTo>
                  <a:pt x="100015" y="149438"/>
                  <a:pt x="95040" y="144462"/>
                  <a:pt x="88902" y="144462"/>
                </a:cubicBezTo>
                <a:moveTo>
                  <a:pt x="122240" y="122237"/>
                </a:moveTo>
                <a:cubicBezTo>
                  <a:pt x="116103" y="122237"/>
                  <a:pt x="111127" y="127213"/>
                  <a:pt x="111127" y="133350"/>
                </a:cubicBezTo>
                <a:lnTo>
                  <a:pt x="111127" y="166688"/>
                </a:lnTo>
                <a:cubicBezTo>
                  <a:pt x="111127" y="172825"/>
                  <a:pt x="116103" y="177800"/>
                  <a:pt x="122240" y="177800"/>
                </a:cubicBezTo>
                <a:cubicBezTo>
                  <a:pt x="128377" y="177800"/>
                  <a:pt x="133352" y="172825"/>
                  <a:pt x="133352" y="166688"/>
                </a:cubicBezTo>
                <a:lnTo>
                  <a:pt x="133352" y="133350"/>
                </a:lnTo>
                <a:cubicBezTo>
                  <a:pt x="133352" y="127213"/>
                  <a:pt x="128377" y="122237"/>
                  <a:pt x="122240" y="122237"/>
                </a:cubicBezTo>
                <a:moveTo>
                  <a:pt x="111127" y="0"/>
                </a:moveTo>
                <a:cubicBezTo>
                  <a:pt x="123402" y="0"/>
                  <a:pt x="133352" y="9950"/>
                  <a:pt x="133352" y="22225"/>
                </a:cubicBezTo>
                <a:cubicBezTo>
                  <a:pt x="133352" y="34500"/>
                  <a:pt x="123402" y="44450"/>
                  <a:pt x="111127" y="44450"/>
                </a:cubicBezTo>
                <a:lnTo>
                  <a:pt x="66677" y="44450"/>
                </a:lnTo>
                <a:cubicBezTo>
                  <a:pt x="54403" y="44450"/>
                  <a:pt x="44452" y="34500"/>
                  <a:pt x="44452" y="22225"/>
                </a:cubicBezTo>
                <a:cubicBezTo>
                  <a:pt x="44452" y="9950"/>
                  <a:pt x="54403" y="0"/>
                  <a:pt x="66677" y="0"/>
                </a:cubicBezTo>
                <a:close/>
              </a:path>
            </a:pathLst>
          </a:custGeom>
          <a:solidFill>
            <a:srgbClr val="1A3A5C"/>
          </a:solidFill>
          <a:ln>
            <a:noFill/>
          </a:ln>
        </p:spPr>
      </p:sp>
      <p:sp>
        <p:nvSpPr>
          <p:cNvPr id="42" name="TextBox 42"/>
          <p:cNvSpPr txBox="1"/>
          <p:nvPr/>
        </p:nvSpPr>
        <p:spPr>
          <a:xfrm>
            <a:off x="1106805" y="5740718"/>
            <a:ext cx="2156305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35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Strategic Implication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47712" y="6022181"/>
            <a:ext cx="8917543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Two levers control 78% of churn: (1) Competitive positioning — enhance value proposition to prevent switching;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47712" y="6212681"/>
            <a:ext cx="8449270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(2) Service excellence — address the #1 dissatisfaction driver. The loyalty programme must target both.</a:t>
            </a:r>
          </a:p>
        </p:txBody>
      </p:sp>
      <p:sp>
        <p:nvSpPr>
          <p:cNvPr id="45" name="Line 45"/>
          <p:cNvSpPr/>
          <p:nvPr/>
        </p:nvSpPr>
        <p:spPr>
          <a:xfrm>
            <a:off x="571500" y="6572250"/>
            <a:ext cx="11049000" cy="9525"/>
          </a:xfrm>
          <a:custGeom>
            <a:avLst/>
            <a:gdLst/>
            <a:ahLst/>
            <a:cxnLst/>
            <a:rect l="l" t="t" r="r" b="b"/>
            <a:pathLst>
              <a:path w="11049000" h="9525">
                <a:moveTo>
                  <a:pt x="0" y="0"/>
                </a:moveTo>
                <a:lnTo>
                  <a:pt x="11049000" y="0"/>
                </a:lnTo>
              </a:path>
            </a:pathLst>
          </a:custGeom>
          <a:noFill/>
          <a:ln w="4762">
            <a:solidFill>
              <a:srgbClr val="D5DDE5"/>
            </a:solidFill>
          </a:ln>
        </p:spPr>
      </p:sp>
      <p:sp>
        <p:nvSpPr>
          <p:cNvPr id="46" name="TextBox 46"/>
          <p:cNvSpPr txBox="1"/>
          <p:nvPr/>
        </p:nvSpPr>
        <p:spPr>
          <a:xfrm>
            <a:off x="561022" y="6673691"/>
            <a:ext cx="4244173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95A5A6"/>
                </a:solidFill>
                <a:latin typeface="Arial"/>
                <a:ea typeface="Microsoft YaHei"/>
                <a:cs typeface="Arial"/>
              </a:rPr>
              <a:t>Source: Kimsoong Customer Services — Non-repurchase Reasons Analysis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467975" y="6681788"/>
            <a:ext cx="709136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750" dirty="0">
                <a:solidFill>
                  <a:srgbClr val="95A5A6"/>
                </a:solidFill>
                <a:latin typeface="Arial"/>
                <a:ea typeface="Microsoft YaHei"/>
                <a:cs typeface="Arial"/>
              </a:rPr>
              <a:t>CONFIDENTIAL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1543752" y="6673691"/>
            <a:ext cx="87225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825" dirty="0">
                <a:solidFill>
                  <a:srgbClr val="95A5A6"/>
                </a:solidFill>
                <a:latin typeface="Arial"/>
                <a:ea typeface="Microsoft YaHei"/>
                <a:cs typeface="Arial"/>
              </a:rPr>
              <a:t>6</a:t>
            </a:r>
          </a:p>
        </p:txBody>
      </p:sp>
    </p:spTree>
  </p:cSld>
  <p:clrMapOvr>
    <a:masterClrMapping/>
  </p:clrMapOvr>
  <p:transition dur="4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gradFill>
            <a:gsLst>
              <a:gs pos="0">
                <a:srgbClr val="1A3A5C"/>
              </a:gs>
              <a:gs pos="100000">
                <a:srgbClr val="2D8A4E"/>
              </a:gs>
            </a:gsLst>
            <a:lin ang="0" scaled="1"/>
          </a:gradFill>
          <a:ln>
            <a:noFill/>
          </a:ln>
        </p:spPr>
      </p:sp>
      <p:sp>
        <p:nvSpPr>
          <p:cNvPr id="4" name="Ellipse 4"/>
          <p:cNvSpPr/>
          <p:nvPr/>
        </p:nvSpPr>
        <p:spPr>
          <a:xfrm>
            <a:off x="3048000" y="571500"/>
            <a:ext cx="6096000" cy="6096000"/>
          </a:xfrm>
          <a:prstGeom prst="ellipse">
            <a:avLst/>
          </a:prstGeom>
          <a:solidFill>
            <a:srgbClr val="1A3A5C">
              <a:alpha val="1500"/>
            </a:srgbClr>
          </a:solidFill>
          <a:ln>
            <a:noFill/>
          </a:ln>
        </p:spPr>
      </p:sp>
      <p:sp>
        <p:nvSpPr>
          <p:cNvPr id="5" name="Ellipse 5"/>
          <p:cNvSpPr/>
          <p:nvPr/>
        </p:nvSpPr>
        <p:spPr>
          <a:xfrm>
            <a:off x="4000500" y="1524000"/>
            <a:ext cx="4191000" cy="4191000"/>
          </a:xfrm>
          <a:prstGeom prst="ellipse">
            <a:avLst/>
          </a:prstGeom>
          <a:solidFill>
            <a:srgbClr val="1A3A5C">
              <a:alpha val="2000"/>
            </a:srgbClr>
          </a:solidFill>
          <a:ln>
            <a:noFill/>
          </a:ln>
        </p:spPr>
      </p:sp>
      <p:sp>
        <p:nvSpPr>
          <p:cNvPr id="6" name="TextBox 6"/>
          <p:cNvSpPr txBox="1"/>
          <p:nvPr/>
        </p:nvSpPr>
        <p:spPr>
          <a:xfrm>
            <a:off x="542925" y="309562"/>
            <a:ext cx="10494705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25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A Four-Pillar Framework to Transform Customer Relationships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6260" y="680085"/>
            <a:ext cx="7952232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i="1" dirty="0">
                <a:solidFill>
                  <a:srgbClr val="5D6D7E"/>
                </a:solidFill>
                <a:latin typeface="Georgia"/>
                <a:ea typeface="SimSun"/>
                <a:cs typeface="Georgia"/>
              </a:rPr>
              <a:t>From transactional sales to enduring loyalty — a strategic architecture for Kimsoong Europe</a:t>
            </a:r>
          </a:p>
        </p:txBody>
      </p:sp>
      <p:sp>
        <p:nvSpPr>
          <p:cNvPr id="8" name="Line 8"/>
          <p:cNvSpPr/>
          <p:nvPr/>
        </p:nvSpPr>
        <p:spPr>
          <a:xfrm>
            <a:off x="2476500" y="2476500"/>
            <a:ext cx="3619500" cy="1143000"/>
          </a:xfrm>
          <a:custGeom>
            <a:avLst/>
            <a:gdLst/>
            <a:ahLst/>
            <a:cxnLst/>
            <a:rect l="l" t="t" r="r" b="b"/>
            <a:pathLst>
              <a:path w="3619500" h="1143000">
                <a:moveTo>
                  <a:pt x="3619500" y="1143000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1A3A5C">
                <a:alpha val="20000"/>
              </a:srgbClr>
            </a:solidFill>
            <a:custDash>
              <a:ds d="300000" sp="200000"/>
            </a:custDash>
          </a:ln>
        </p:spPr>
      </p:sp>
      <p:sp>
        <p:nvSpPr>
          <p:cNvPr id="9" name="Line 9"/>
          <p:cNvSpPr/>
          <p:nvPr/>
        </p:nvSpPr>
        <p:spPr>
          <a:xfrm>
            <a:off x="6096000" y="2476500"/>
            <a:ext cx="3619500" cy="1143000"/>
          </a:xfrm>
          <a:custGeom>
            <a:avLst/>
            <a:gdLst/>
            <a:ahLst/>
            <a:cxnLst/>
            <a:rect l="l" t="t" r="r" b="b"/>
            <a:pathLst>
              <a:path w="3619500" h="1143000">
                <a:moveTo>
                  <a:pt x="0" y="1143000"/>
                </a:moveTo>
                <a:lnTo>
                  <a:pt x="3619500" y="0"/>
                </a:lnTo>
              </a:path>
            </a:pathLst>
          </a:custGeom>
          <a:noFill/>
          <a:ln w="19050">
            <a:solidFill>
              <a:srgbClr val="E8A838">
                <a:alpha val="20000"/>
              </a:srgbClr>
            </a:solidFill>
            <a:custDash>
              <a:ds d="300000" sp="200000"/>
            </a:custDash>
          </a:ln>
        </p:spPr>
      </p:sp>
      <p:sp>
        <p:nvSpPr>
          <p:cNvPr id="10" name="Line 10"/>
          <p:cNvSpPr/>
          <p:nvPr/>
        </p:nvSpPr>
        <p:spPr>
          <a:xfrm>
            <a:off x="2476500" y="3619500"/>
            <a:ext cx="3619500" cy="1333500"/>
          </a:xfrm>
          <a:custGeom>
            <a:avLst/>
            <a:gdLst/>
            <a:ahLst/>
            <a:cxnLst/>
            <a:rect l="l" t="t" r="r" b="b"/>
            <a:pathLst>
              <a:path w="3619500" h="1333500">
                <a:moveTo>
                  <a:pt x="3619500" y="0"/>
                </a:moveTo>
                <a:lnTo>
                  <a:pt x="0" y="1333500"/>
                </a:lnTo>
              </a:path>
            </a:pathLst>
          </a:custGeom>
          <a:noFill/>
          <a:ln w="19050">
            <a:solidFill>
              <a:srgbClr val="2D8A4E">
                <a:alpha val="20000"/>
              </a:srgbClr>
            </a:solidFill>
            <a:custDash>
              <a:ds d="300000" sp="200000"/>
            </a:custDash>
          </a:ln>
        </p:spPr>
      </p:sp>
      <p:sp>
        <p:nvSpPr>
          <p:cNvPr id="11" name="Line 11"/>
          <p:cNvSpPr/>
          <p:nvPr/>
        </p:nvSpPr>
        <p:spPr>
          <a:xfrm>
            <a:off x="6096000" y="3619500"/>
            <a:ext cx="3619500" cy="1333500"/>
          </a:xfrm>
          <a:custGeom>
            <a:avLst/>
            <a:gdLst/>
            <a:ahLst/>
            <a:cxnLst/>
            <a:rect l="l" t="t" r="r" b="b"/>
            <a:pathLst>
              <a:path w="3619500" h="1333500">
                <a:moveTo>
                  <a:pt x="0" y="0"/>
                </a:moveTo>
                <a:lnTo>
                  <a:pt x="3619500" y="1333500"/>
                </a:lnTo>
              </a:path>
            </a:pathLst>
          </a:custGeom>
          <a:noFill/>
          <a:ln w="19050">
            <a:solidFill>
              <a:srgbClr val="1A3A5C">
                <a:alpha val="20000"/>
              </a:srgbClr>
            </a:solidFill>
            <a:custDash>
              <a:ds d="300000" sp="200000"/>
            </a:custDash>
          </a:ln>
        </p:spPr>
      </p:sp>
      <p:sp>
        <p:nvSpPr>
          <p:cNvPr id="12" name="Ellipse 12"/>
          <p:cNvSpPr/>
          <p:nvPr/>
        </p:nvSpPr>
        <p:spPr>
          <a:xfrm>
            <a:off x="5334000" y="2857500"/>
            <a:ext cx="1524000" cy="1524000"/>
          </a:xfrm>
          <a:prstGeom prst="ellipse">
            <a:avLst/>
          </a:prstGeom>
          <a:gradFill>
            <a:gsLst>
              <a:gs pos="0">
                <a:srgbClr val="1A3A5C"/>
              </a:gs>
              <a:gs pos="100000">
                <a:srgbClr val="2D8A4E"/>
              </a:gs>
            </a:gsLst>
            <a:lin ang="2700000" scaled="1"/>
          </a:gradFill>
          <a:ln>
            <a:noFill/>
          </a:ln>
          <a:effectLst>
            <a:outerShdw blurRad="152400" dist="38100" dir="5400000" algn="ctr" rotWithShape="0">
              <a:srgbClr val="000000">
                <a:alpha val="11250"/>
              </a:srgbClr>
            </a:outerShdw>
          </a:effectLst>
        </p:spPr>
      </p:sp>
      <p:sp>
        <p:nvSpPr>
          <p:cNvPr id="13" name="Freeform 13"/>
          <p:cNvSpPr/>
          <p:nvPr/>
        </p:nvSpPr>
        <p:spPr>
          <a:xfrm>
            <a:off x="5897637" y="3291241"/>
            <a:ext cx="396213" cy="349175"/>
          </a:xfrm>
          <a:custGeom>
            <a:avLst/>
            <a:gdLst/>
            <a:ahLst/>
            <a:cxnLst/>
            <a:rect l="l" t="t" r="r" b="b"/>
            <a:pathLst>
              <a:path w="396213" h="349175">
                <a:moveTo>
                  <a:pt x="102713" y="5819"/>
                </a:moveTo>
                <a:cubicBezTo>
                  <a:pt x="136864" y="0"/>
                  <a:pt x="171811" y="9984"/>
                  <a:pt x="197735" y="32965"/>
                </a:cubicBezTo>
                <a:lnTo>
                  <a:pt x="198439" y="33594"/>
                </a:lnTo>
                <a:lnTo>
                  <a:pt x="199087" y="33022"/>
                </a:lnTo>
                <a:cubicBezTo>
                  <a:pt x="223798" y="11337"/>
                  <a:pt x="256650" y="1342"/>
                  <a:pt x="289251" y="5590"/>
                </a:cubicBezTo>
                <a:lnTo>
                  <a:pt x="293937" y="6276"/>
                </a:lnTo>
                <a:cubicBezTo>
                  <a:pt x="335320" y="13421"/>
                  <a:pt x="369453" y="42685"/>
                  <a:pt x="382833" y="82492"/>
                </a:cubicBezTo>
                <a:cubicBezTo>
                  <a:pt x="396213" y="122299"/>
                  <a:pt x="386687" y="166238"/>
                  <a:pt x="358021" y="196928"/>
                </a:cubicBezTo>
                <a:lnTo>
                  <a:pt x="354592" y="200453"/>
                </a:lnTo>
                <a:lnTo>
                  <a:pt x="353678" y="201234"/>
                </a:lnTo>
                <a:lnTo>
                  <a:pt x="211755" y="341804"/>
                </a:lnTo>
                <a:cubicBezTo>
                  <a:pt x="204982" y="348507"/>
                  <a:pt x="194297" y="349175"/>
                  <a:pt x="186743" y="343366"/>
                </a:cubicBezTo>
                <a:lnTo>
                  <a:pt x="184952" y="341804"/>
                </a:lnTo>
                <a:lnTo>
                  <a:pt x="42210" y="200415"/>
                </a:lnTo>
                <a:cubicBezTo>
                  <a:pt x="11376" y="170413"/>
                  <a:pt x="0" y="125640"/>
                  <a:pt x="12773" y="84558"/>
                </a:cubicBezTo>
                <a:cubicBezTo>
                  <a:pt x="25546" y="43477"/>
                  <a:pt x="60304" y="13048"/>
                  <a:pt x="102713" y="58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" name="TextBox 14"/>
          <p:cNvSpPr txBox="1"/>
          <p:nvPr/>
        </p:nvSpPr>
        <p:spPr>
          <a:xfrm>
            <a:off x="5712319" y="3791902"/>
            <a:ext cx="767363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Customer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792829" y="3963352"/>
            <a:ext cx="60634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Loyalty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732955" y="4150995"/>
            <a:ext cx="726091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00" dirty="0">
                <a:solidFill>
                  <a:srgbClr val="FFFFFF">
                    <a:alpha val="80000"/>
                  </a:srgbClr>
                </a:solidFill>
                <a:latin typeface="Arial"/>
                <a:ea typeface="Microsoft YaHei"/>
                <a:cs typeface="Arial"/>
              </a:rPr>
              <a:t>Programme</a:t>
            </a:r>
          </a:p>
        </p:txBody>
      </p:sp>
      <p:sp>
        <p:nvSpPr>
          <p:cNvPr id="17" name="Ellipse 17"/>
          <p:cNvSpPr/>
          <p:nvPr/>
        </p:nvSpPr>
        <p:spPr>
          <a:xfrm>
            <a:off x="1952625" y="1952625"/>
            <a:ext cx="1047750" cy="104775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1A3A5C"/>
            </a:solidFill>
          </a:ln>
          <a:effectLst>
            <a:outerShdw blurRad="76200" dist="19050" dir="5400000" algn="ctr" rotWithShape="0">
              <a:srgbClr val="000000">
                <a:alpha val="7500"/>
              </a:srgbClr>
            </a:outerShdw>
          </a:effectLst>
        </p:spPr>
      </p:sp>
      <p:sp>
        <p:nvSpPr>
          <p:cNvPr id="18" name="Freeform 18"/>
          <p:cNvSpPr/>
          <p:nvPr/>
        </p:nvSpPr>
        <p:spPr>
          <a:xfrm>
            <a:off x="2301873" y="2198803"/>
            <a:ext cx="367706" cy="369140"/>
          </a:xfrm>
          <a:custGeom>
            <a:avLst/>
            <a:gdLst/>
            <a:ahLst/>
            <a:cxnLst/>
            <a:rect l="l" t="t" r="r" b="b"/>
            <a:pathLst>
              <a:path w="367706" h="369140">
                <a:moveTo>
                  <a:pt x="261940" y="31222"/>
                </a:moveTo>
                <a:cubicBezTo>
                  <a:pt x="335331" y="73594"/>
                  <a:pt x="367706" y="162544"/>
                  <a:pt x="338720" y="242178"/>
                </a:cubicBezTo>
                <a:cubicBezTo>
                  <a:pt x="309735" y="321812"/>
                  <a:pt x="227758" y="369140"/>
                  <a:pt x="144301" y="354423"/>
                </a:cubicBezTo>
                <a:cubicBezTo>
                  <a:pt x="60844" y="339706"/>
                  <a:pt x="0" y="267192"/>
                  <a:pt x="2" y="182447"/>
                </a:cubicBezTo>
                <a:lnTo>
                  <a:pt x="89" y="176789"/>
                </a:lnTo>
                <a:cubicBezTo>
                  <a:pt x="2079" y="115443"/>
                  <a:pt x="36129" y="59646"/>
                  <a:pt x="89775" y="29823"/>
                </a:cubicBezTo>
                <a:cubicBezTo>
                  <a:pt x="143421" y="0"/>
                  <a:pt x="208785" y="531"/>
                  <a:pt x="261940" y="31222"/>
                </a:cubicBezTo>
                <a:close/>
                <a:moveTo>
                  <a:pt x="174627" y="77672"/>
                </a:moveTo>
                <a:cubicBezTo>
                  <a:pt x="164983" y="77672"/>
                  <a:pt x="157165" y="85490"/>
                  <a:pt x="157165" y="95135"/>
                </a:cubicBezTo>
                <a:cubicBezTo>
                  <a:pt x="128232" y="95135"/>
                  <a:pt x="104777" y="118589"/>
                  <a:pt x="104777" y="147522"/>
                </a:cubicBezTo>
                <a:cubicBezTo>
                  <a:pt x="104777" y="176455"/>
                  <a:pt x="128232" y="199910"/>
                  <a:pt x="157165" y="199910"/>
                </a:cubicBezTo>
                <a:lnTo>
                  <a:pt x="157165" y="234835"/>
                </a:lnTo>
                <a:cubicBezTo>
                  <a:pt x="151287" y="235148"/>
                  <a:pt x="145632" y="232549"/>
                  <a:pt x="142042" y="227885"/>
                </a:cubicBezTo>
                <a:lnTo>
                  <a:pt x="140855" y="226121"/>
                </a:lnTo>
                <a:cubicBezTo>
                  <a:pt x="135888" y="218111"/>
                  <a:pt x="125461" y="215487"/>
                  <a:pt x="117295" y="220193"/>
                </a:cubicBezTo>
                <a:cubicBezTo>
                  <a:pt x="109129" y="224898"/>
                  <a:pt x="106170" y="235235"/>
                  <a:pt x="110610" y="243548"/>
                </a:cubicBezTo>
                <a:cubicBezTo>
                  <a:pt x="119672" y="259265"/>
                  <a:pt x="136220" y="269174"/>
                  <a:pt x="154353" y="269742"/>
                </a:cubicBezTo>
                <a:lnTo>
                  <a:pt x="157165" y="269742"/>
                </a:lnTo>
                <a:cubicBezTo>
                  <a:pt x="157157" y="278602"/>
                  <a:pt x="163785" y="286063"/>
                  <a:pt x="172584" y="287100"/>
                </a:cubicBezTo>
                <a:lnTo>
                  <a:pt x="174627" y="287222"/>
                </a:lnTo>
                <a:cubicBezTo>
                  <a:pt x="184271" y="287222"/>
                  <a:pt x="192090" y="279404"/>
                  <a:pt x="192090" y="269760"/>
                </a:cubicBezTo>
                <a:lnTo>
                  <a:pt x="195163" y="269672"/>
                </a:lnTo>
                <a:cubicBezTo>
                  <a:pt x="223470" y="268036"/>
                  <a:pt x="245337" y="244176"/>
                  <a:pt x="244505" y="215835"/>
                </a:cubicBezTo>
                <a:cubicBezTo>
                  <a:pt x="243673" y="187493"/>
                  <a:pt x="220443" y="164957"/>
                  <a:pt x="192090" y="164985"/>
                </a:cubicBezTo>
                <a:lnTo>
                  <a:pt x="192090" y="130060"/>
                </a:lnTo>
                <a:cubicBezTo>
                  <a:pt x="198341" y="129850"/>
                  <a:pt x="203807" y="132504"/>
                  <a:pt x="207212" y="137010"/>
                </a:cubicBezTo>
                <a:lnTo>
                  <a:pt x="208400" y="138773"/>
                </a:lnTo>
                <a:cubicBezTo>
                  <a:pt x="213366" y="146783"/>
                  <a:pt x="223793" y="149407"/>
                  <a:pt x="231959" y="144701"/>
                </a:cubicBezTo>
                <a:cubicBezTo>
                  <a:pt x="240125" y="139996"/>
                  <a:pt x="243084" y="129660"/>
                  <a:pt x="238645" y="121346"/>
                </a:cubicBezTo>
                <a:cubicBezTo>
                  <a:pt x="229587" y="105623"/>
                  <a:pt x="213038" y="95706"/>
                  <a:pt x="194901" y="95135"/>
                </a:cubicBezTo>
                <a:lnTo>
                  <a:pt x="192090" y="95135"/>
                </a:lnTo>
                <a:cubicBezTo>
                  <a:pt x="192090" y="85490"/>
                  <a:pt x="184271" y="77672"/>
                  <a:pt x="174627" y="77672"/>
                </a:cubicBezTo>
                <a:close/>
                <a:moveTo>
                  <a:pt x="192090" y="199910"/>
                </a:moveTo>
                <a:cubicBezTo>
                  <a:pt x="201734" y="199910"/>
                  <a:pt x="209552" y="207728"/>
                  <a:pt x="209552" y="217372"/>
                </a:cubicBezTo>
                <a:cubicBezTo>
                  <a:pt x="209552" y="227016"/>
                  <a:pt x="201734" y="234835"/>
                  <a:pt x="192090" y="234835"/>
                </a:cubicBezTo>
                <a:lnTo>
                  <a:pt x="192090" y="199910"/>
                </a:lnTo>
                <a:close/>
                <a:moveTo>
                  <a:pt x="157165" y="130060"/>
                </a:moveTo>
                <a:lnTo>
                  <a:pt x="157165" y="164985"/>
                </a:lnTo>
                <a:cubicBezTo>
                  <a:pt x="147520" y="164985"/>
                  <a:pt x="139702" y="157166"/>
                  <a:pt x="139702" y="147522"/>
                </a:cubicBezTo>
                <a:cubicBezTo>
                  <a:pt x="139702" y="137878"/>
                  <a:pt x="147520" y="130060"/>
                  <a:pt x="157165" y="130060"/>
                </a:cubicBezTo>
                <a:close/>
              </a:path>
            </a:pathLst>
          </a:custGeom>
          <a:solidFill>
            <a:srgbClr val="1A3A5C"/>
          </a:solidFill>
          <a:ln>
            <a:noFill/>
          </a:ln>
        </p:spPr>
      </p:sp>
      <p:sp>
        <p:nvSpPr>
          <p:cNvPr id="19" name="TextBox 19"/>
          <p:cNvSpPr txBox="1"/>
          <p:nvPr/>
        </p:nvSpPr>
        <p:spPr>
          <a:xfrm>
            <a:off x="2032706" y="2720816"/>
            <a:ext cx="887588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RELATIONSHIPS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52771" y="3061335"/>
            <a:ext cx="1447457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20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Build Long-term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872386" y="3251835"/>
            <a:ext cx="1208227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20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Relationships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780746" y="3458528"/>
            <a:ext cx="1391507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→ Increase profits</a:t>
            </a:r>
          </a:p>
        </p:txBody>
      </p:sp>
      <p:sp>
        <p:nvSpPr>
          <p:cNvPr id="23" name="Ellipse 23"/>
          <p:cNvSpPr/>
          <p:nvPr/>
        </p:nvSpPr>
        <p:spPr>
          <a:xfrm>
            <a:off x="9191625" y="1952625"/>
            <a:ext cx="1047750" cy="104775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E8A838"/>
            </a:solidFill>
          </a:ln>
          <a:effectLst>
            <a:outerShdw blurRad="76200" dist="19050" dir="5400000" algn="ctr" rotWithShape="0">
              <a:srgbClr val="000000">
                <a:alpha val="7500"/>
              </a:srgbClr>
            </a:outerShdw>
          </a:effectLst>
        </p:spPr>
      </p:sp>
      <p:sp>
        <p:nvSpPr>
          <p:cNvPr id="24" name="Freeform 24"/>
          <p:cNvSpPr/>
          <p:nvPr/>
        </p:nvSpPr>
        <p:spPr>
          <a:xfrm>
            <a:off x="9535487" y="2206817"/>
            <a:ext cx="360375" cy="354795"/>
          </a:xfrm>
          <a:custGeom>
            <a:avLst/>
            <a:gdLst/>
            <a:ahLst/>
            <a:cxnLst/>
            <a:rect l="l" t="t" r="r" b="b"/>
            <a:pathLst>
              <a:path w="360375" h="354795">
                <a:moveTo>
                  <a:pt x="180188" y="0"/>
                </a:moveTo>
                <a:cubicBezTo>
                  <a:pt x="193770" y="1"/>
                  <a:pt x="206887" y="4948"/>
                  <a:pt x="217086" y="13918"/>
                </a:cubicBezTo>
                <a:lnTo>
                  <a:pt x="219775" y="16450"/>
                </a:lnTo>
                <a:lnTo>
                  <a:pt x="231964" y="28638"/>
                </a:lnTo>
                <a:cubicBezTo>
                  <a:pt x="235309" y="31962"/>
                  <a:pt x="239677" y="34060"/>
                  <a:pt x="244362" y="34593"/>
                </a:cubicBezTo>
                <a:lnTo>
                  <a:pt x="246720" y="34733"/>
                </a:lnTo>
                <a:lnTo>
                  <a:pt x="264182" y="34733"/>
                </a:lnTo>
                <a:cubicBezTo>
                  <a:pt x="293811" y="34731"/>
                  <a:pt x="318290" y="57854"/>
                  <a:pt x="319975" y="87435"/>
                </a:cubicBezTo>
                <a:lnTo>
                  <a:pt x="320062" y="90613"/>
                </a:lnTo>
                <a:lnTo>
                  <a:pt x="320062" y="108075"/>
                </a:lnTo>
                <a:cubicBezTo>
                  <a:pt x="320062" y="112790"/>
                  <a:pt x="321669" y="117383"/>
                  <a:pt x="324568" y="121050"/>
                </a:cubicBezTo>
                <a:lnTo>
                  <a:pt x="326139" y="122796"/>
                </a:lnTo>
                <a:lnTo>
                  <a:pt x="338311" y="134985"/>
                </a:lnTo>
                <a:cubicBezTo>
                  <a:pt x="359251" y="155807"/>
                  <a:pt x="360375" y="189327"/>
                  <a:pt x="340878" y="211506"/>
                </a:cubicBezTo>
                <a:lnTo>
                  <a:pt x="338346" y="214195"/>
                </a:lnTo>
                <a:lnTo>
                  <a:pt x="326157" y="226384"/>
                </a:lnTo>
                <a:cubicBezTo>
                  <a:pt x="322833" y="229729"/>
                  <a:pt x="320735" y="234097"/>
                  <a:pt x="320202" y="238782"/>
                </a:cubicBezTo>
                <a:lnTo>
                  <a:pt x="320062" y="241140"/>
                </a:lnTo>
                <a:lnTo>
                  <a:pt x="320062" y="258602"/>
                </a:lnTo>
                <a:cubicBezTo>
                  <a:pt x="320064" y="288230"/>
                  <a:pt x="296941" y="312710"/>
                  <a:pt x="267361" y="314395"/>
                </a:cubicBezTo>
                <a:lnTo>
                  <a:pt x="264182" y="314482"/>
                </a:lnTo>
                <a:lnTo>
                  <a:pt x="246720" y="314482"/>
                </a:lnTo>
                <a:cubicBezTo>
                  <a:pt x="242012" y="314484"/>
                  <a:pt x="237441" y="316071"/>
                  <a:pt x="233745" y="318987"/>
                </a:cubicBezTo>
                <a:lnTo>
                  <a:pt x="231999" y="320559"/>
                </a:lnTo>
                <a:lnTo>
                  <a:pt x="219810" y="332730"/>
                </a:lnTo>
                <a:cubicBezTo>
                  <a:pt x="198988" y="353671"/>
                  <a:pt x="165468" y="354795"/>
                  <a:pt x="143289" y="335297"/>
                </a:cubicBezTo>
                <a:lnTo>
                  <a:pt x="140600" y="332765"/>
                </a:lnTo>
                <a:lnTo>
                  <a:pt x="128411" y="320577"/>
                </a:lnTo>
                <a:cubicBezTo>
                  <a:pt x="125066" y="317253"/>
                  <a:pt x="120698" y="315155"/>
                  <a:pt x="116013" y="314622"/>
                </a:cubicBezTo>
                <a:lnTo>
                  <a:pt x="113656" y="314482"/>
                </a:lnTo>
                <a:lnTo>
                  <a:pt x="96193" y="314482"/>
                </a:lnTo>
                <a:cubicBezTo>
                  <a:pt x="66565" y="314484"/>
                  <a:pt x="42086" y="291361"/>
                  <a:pt x="40400" y="261780"/>
                </a:cubicBezTo>
                <a:lnTo>
                  <a:pt x="40313" y="258602"/>
                </a:lnTo>
                <a:lnTo>
                  <a:pt x="40313" y="241140"/>
                </a:lnTo>
                <a:cubicBezTo>
                  <a:pt x="40312" y="236431"/>
                  <a:pt x="38725" y="231861"/>
                  <a:pt x="35808" y="228165"/>
                </a:cubicBezTo>
                <a:lnTo>
                  <a:pt x="34236" y="226419"/>
                </a:lnTo>
                <a:lnTo>
                  <a:pt x="22065" y="214230"/>
                </a:lnTo>
                <a:cubicBezTo>
                  <a:pt x="1124" y="193408"/>
                  <a:pt x="0" y="159888"/>
                  <a:pt x="19498" y="137709"/>
                </a:cubicBezTo>
                <a:lnTo>
                  <a:pt x="22030" y="135020"/>
                </a:lnTo>
                <a:lnTo>
                  <a:pt x="34219" y="122831"/>
                </a:lnTo>
                <a:cubicBezTo>
                  <a:pt x="37542" y="119486"/>
                  <a:pt x="39640" y="115118"/>
                  <a:pt x="40173" y="110433"/>
                </a:cubicBezTo>
                <a:lnTo>
                  <a:pt x="40313" y="108075"/>
                </a:lnTo>
                <a:lnTo>
                  <a:pt x="40313" y="90613"/>
                </a:lnTo>
                <a:lnTo>
                  <a:pt x="40400" y="87435"/>
                </a:lnTo>
                <a:cubicBezTo>
                  <a:pt x="42015" y="59072"/>
                  <a:pt x="64652" y="36434"/>
                  <a:pt x="93015" y="34820"/>
                </a:cubicBezTo>
                <a:lnTo>
                  <a:pt x="96193" y="34733"/>
                </a:lnTo>
                <a:lnTo>
                  <a:pt x="113656" y="34733"/>
                </a:lnTo>
                <a:cubicBezTo>
                  <a:pt x="118364" y="34731"/>
                  <a:pt x="122934" y="33144"/>
                  <a:pt x="126630" y="30228"/>
                </a:cubicBezTo>
                <a:lnTo>
                  <a:pt x="128377" y="28656"/>
                </a:lnTo>
                <a:lnTo>
                  <a:pt x="140565" y="16485"/>
                </a:lnTo>
                <a:cubicBezTo>
                  <a:pt x="151052" y="5935"/>
                  <a:pt x="165313" y="2"/>
                  <a:pt x="180188" y="0"/>
                </a:cubicBezTo>
                <a:close/>
              </a:path>
            </a:pathLst>
          </a:custGeom>
          <a:solidFill>
            <a:srgbClr val="E8A838"/>
          </a:solidFill>
          <a:ln>
            <a:noFill/>
          </a:ln>
        </p:spPr>
      </p:sp>
      <p:sp>
        <p:nvSpPr>
          <p:cNvPr id="25" name="TextBox 25"/>
          <p:cNvSpPr txBox="1"/>
          <p:nvPr/>
        </p:nvSpPr>
        <p:spPr>
          <a:xfrm>
            <a:off x="9448828" y="2720816"/>
            <a:ext cx="533344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b="1" dirty="0">
                <a:solidFill>
                  <a:srgbClr val="E8A838"/>
                </a:solidFill>
                <a:latin typeface="Arial"/>
                <a:ea typeface="Microsoft YaHei"/>
                <a:cs typeface="Arial"/>
              </a:rPr>
              <a:t>LOYALTY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867556" y="3061335"/>
            <a:ext cx="1695888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200" b="1" dirty="0">
                <a:solidFill>
                  <a:srgbClr val="E8A838"/>
                </a:solidFill>
                <a:latin typeface="Arial"/>
                <a:ea typeface="Microsoft YaHei"/>
                <a:cs typeface="Arial"/>
              </a:rPr>
              <a:t>Increase Customer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369019" y="3251835"/>
            <a:ext cx="692963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200" b="1" dirty="0">
                <a:solidFill>
                  <a:srgbClr val="E8A838"/>
                </a:solidFill>
                <a:latin typeface="Arial"/>
                <a:ea typeface="Microsoft YaHei"/>
                <a:cs typeface="Arial"/>
              </a:rPr>
              <a:t>Loyalty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870228" y="3458528"/>
            <a:ext cx="169054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15% → 30%+ repeat rate</a:t>
            </a:r>
          </a:p>
        </p:txBody>
      </p:sp>
      <p:sp>
        <p:nvSpPr>
          <p:cNvPr id="29" name="Ellipse 29"/>
          <p:cNvSpPr/>
          <p:nvPr/>
        </p:nvSpPr>
        <p:spPr>
          <a:xfrm>
            <a:off x="1952625" y="4429125"/>
            <a:ext cx="1047750" cy="104775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2D8A4E"/>
            </a:solidFill>
          </a:ln>
          <a:effectLst>
            <a:outerShdw blurRad="76200" dist="19050" dir="5400000" algn="ctr" rotWithShape="0">
              <a:srgbClr val="000000">
                <a:alpha val="7500"/>
              </a:srgbClr>
            </a:outerShdw>
          </a:effectLst>
        </p:spPr>
      </p:sp>
      <p:grpSp>
        <p:nvGrpSpPr>
          <p:cNvPr id="32" name="Group 32"/>
          <p:cNvGrpSpPr/>
          <p:nvPr/>
        </p:nvGrpSpPr>
        <p:grpSpPr>
          <a:xfrm>
            <a:off x="2295138" y="4684709"/>
            <a:ext cx="352494" cy="352423"/>
            <a:chOff x="2295138" y="4684709"/>
            <a:chExt cx="352494" cy="352423"/>
          </a:xfrm>
        </p:grpSpPr>
        <p:sp>
          <p:nvSpPr>
            <p:cNvPr id="30" name="Freeform 30"/>
            <p:cNvSpPr/>
            <p:nvPr/>
          </p:nvSpPr>
          <p:spPr>
            <a:xfrm>
              <a:off x="2295138" y="4684709"/>
              <a:ext cx="352494" cy="352423"/>
            </a:xfrm>
            <a:custGeom>
              <a:avLst/>
              <a:gdLst/>
              <a:ahLst/>
              <a:cxnLst/>
              <a:rect l="l" t="t" r="r" b="b"/>
              <a:pathLst>
                <a:path w="352494" h="352423">
                  <a:moveTo>
                    <a:pt x="144394" y="2030"/>
                  </a:moveTo>
                  <a:cubicBezTo>
                    <a:pt x="161622" y="0"/>
                    <a:pt x="177506" y="11584"/>
                    <a:pt x="180838" y="28608"/>
                  </a:cubicBezTo>
                  <a:lnTo>
                    <a:pt x="181274" y="31525"/>
                  </a:lnTo>
                  <a:lnTo>
                    <a:pt x="181362" y="33341"/>
                  </a:lnTo>
                  <a:lnTo>
                    <a:pt x="181362" y="155578"/>
                  </a:lnTo>
                  <a:cubicBezTo>
                    <a:pt x="181363" y="164431"/>
                    <a:pt x="187989" y="171883"/>
                    <a:pt x="196781" y="172918"/>
                  </a:cubicBezTo>
                  <a:lnTo>
                    <a:pt x="198824" y="173041"/>
                  </a:lnTo>
                  <a:lnTo>
                    <a:pt x="317569" y="173041"/>
                  </a:lnTo>
                  <a:cubicBezTo>
                    <a:pt x="336858" y="173041"/>
                    <a:pt x="352494" y="188677"/>
                    <a:pt x="352494" y="207966"/>
                  </a:cubicBezTo>
                  <a:cubicBezTo>
                    <a:pt x="352493" y="209294"/>
                    <a:pt x="352341" y="210618"/>
                    <a:pt x="352040" y="211912"/>
                  </a:cubicBezTo>
                  <a:cubicBezTo>
                    <a:pt x="332706" y="295331"/>
                    <a:pt x="255737" y="352423"/>
                    <a:pt x="170297" y="346721"/>
                  </a:cubicBezTo>
                  <a:cubicBezTo>
                    <a:pt x="84857" y="341020"/>
                    <a:pt x="16157" y="274206"/>
                    <a:pt x="8078" y="188958"/>
                  </a:cubicBezTo>
                  <a:cubicBezTo>
                    <a:pt x="0" y="103710"/>
                    <a:pt x="54927" y="25181"/>
                    <a:pt x="137775" y="3532"/>
                  </a:cubicBezTo>
                  <a:lnTo>
                    <a:pt x="142490" y="2362"/>
                  </a:lnTo>
                  <a:lnTo>
                    <a:pt x="144411" y="2013"/>
                  </a:lnTo>
                  <a:close/>
                </a:path>
              </a:pathLst>
            </a:custGeom>
            <a:solidFill>
              <a:srgbClr val="2D8A4E"/>
            </a:solidFill>
            <a:ln>
              <a:noFill/>
            </a:ln>
          </p:spPr>
        </p:sp>
        <p:sp>
          <p:nvSpPr>
            <p:cNvPr id="31" name="Freeform 31"/>
            <p:cNvSpPr/>
            <p:nvPr/>
          </p:nvSpPr>
          <p:spPr>
            <a:xfrm>
              <a:off x="2511425" y="4690964"/>
              <a:ext cx="131854" cy="131861"/>
            </a:xfrm>
            <a:custGeom>
              <a:avLst/>
              <a:gdLst/>
              <a:ahLst/>
              <a:cxnLst/>
              <a:rect l="l" t="t" r="r" b="b"/>
              <a:pathLst>
                <a:path w="131854" h="131861">
                  <a:moveTo>
                    <a:pt x="0" y="18355"/>
                  </a:moveTo>
                  <a:lnTo>
                    <a:pt x="0" y="114398"/>
                  </a:lnTo>
                  <a:cubicBezTo>
                    <a:pt x="0" y="124043"/>
                    <a:pt x="7819" y="131861"/>
                    <a:pt x="17463" y="131861"/>
                  </a:cubicBezTo>
                  <a:lnTo>
                    <a:pt x="113507" y="131861"/>
                  </a:lnTo>
                  <a:cubicBezTo>
                    <a:pt x="119170" y="131859"/>
                    <a:pt x="124482" y="129111"/>
                    <a:pt x="127754" y="124488"/>
                  </a:cubicBezTo>
                  <a:cubicBezTo>
                    <a:pt x="131027" y="119866"/>
                    <a:pt x="131854" y="113943"/>
                    <a:pt x="129974" y="108601"/>
                  </a:cubicBezTo>
                  <a:cubicBezTo>
                    <a:pt x="112407" y="58706"/>
                    <a:pt x="73170" y="19462"/>
                    <a:pt x="23278" y="1887"/>
                  </a:cubicBezTo>
                  <a:cubicBezTo>
                    <a:pt x="17933" y="0"/>
                    <a:pt x="12005" y="824"/>
                    <a:pt x="7378" y="4097"/>
                  </a:cubicBezTo>
                  <a:cubicBezTo>
                    <a:pt x="2751" y="7371"/>
                    <a:pt x="0" y="12687"/>
                    <a:pt x="0" y="18355"/>
                  </a:cubicBezTo>
                  <a:close/>
                </a:path>
              </a:pathLst>
            </a:custGeom>
            <a:solidFill>
              <a:srgbClr val="2D8A4E"/>
            </a:solidFill>
            <a:ln>
              <a:noFill/>
            </a:ln>
          </p:spPr>
        </p:sp>
      </p:grpSp>
      <p:sp>
        <p:nvSpPr>
          <p:cNvPr id="33" name="TextBox 33"/>
          <p:cNvSpPr txBox="1"/>
          <p:nvPr/>
        </p:nvSpPr>
        <p:spPr>
          <a:xfrm>
            <a:off x="2171873" y="5197316"/>
            <a:ext cx="609254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b="1" dirty="0">
                <a:solidFill>
                  <a:srgbClr val="2D8A4E"/>
                </a:solidFill>
                <a:latin typeface="Arial"/>
                <a:ea typeface="Microsoft YaHei"/>
                <a:cs typeface="Arial"/>
              </a:rPr>
              <a:t>PROFILING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775774" y="5537835"/>
            <a:ext cx="1401451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200" b="1" dirty="0">
                <a:solidFill>
                  <a:srgbClr val="2D8A4E"/>
                </a:solidFill>
                <a:latin typeface="Arial"/>
                <a:ea typeface="Microsoft YaHei"/>
                <a:cs typeface="Arial"/>
              </a:rPr>
              <a:t>Accurate Buyer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074812" y="5728335"/>
            <a:ext cx="803377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200" b="1" dirty="0">
                <a:solidFill>
                  <a:srgbClr val="2D8A4E"/>
                </a:solidFill>
                <a:latin typeface="Arial"/>
                <a:ea typeface="Microsoft YaHei"/>
                <a:cs typeface="Arial"/>
              </a:rPr>
              <a:t>Profiling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589056" y="5935028"/>
            <a:ext cx="177488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→ Data-driven decisions</a:t>
            </a:r>
          </a:p>
        </p:txBody>
      </p:sp>
      <p:sp>
        <p:nvSpPr>
          <p:cNvPr id="37" name="Ellipse 37"/>
          <p:cNvSpPr/>
          <p:nvPr/>
        </p:nvSpPr>
        <p:spPr>
          <a:xfrm>
            <a:off x="9191625" y="4429125"/>
            <a:ext cx="1047750" cy="104775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1A3A5C"/>
            </a:solidFill>
          </a:ln>
          <a:effectLst>
            <a:outerShdw blurRad="76200" dist="19050" dir="5400000" algn="ctr" rotWithShape="0">
              <a:srgbClr val="000000">
                <a:alpha val="7500"/>
              </a:srgbClr>
            </a:outerShdw>
          </a:effectLst>
        </p:spPr>
      </p:sp>
      <p:grpSp>
        <p:nvGrpSpPr>
          <p:cNvPr id="40" name="Group 40"/>
          <p:cNvGrpSpPr/>
          <p:nvPr/>
        </p:nvGrpSpPr>
        <p:grpSpPr>
          <a:xfrm>
            <a:off x="9593262" y="4683125"/>
            <a:ext cx="244475" cy="349250"/>
            <a:chOff x="9593262" y="4683125"/>
            <a:chExt cx="244475" cy="349250"/>
          </a:xfrm>
        </p:grpSpPr>
        <p:sp>
          <p:nvSpPr>
            <p:cNvPr id="38" name="Freeform 38"/>
            <p:cNvSpPr/>
            <p:nvPr/>
          </p:nvSpPr>
          <p:spPr>
            <a:xfrm>
              <a:off x="9628188" y="468312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87312" y="0"/>
                  </a:moveTo>
                  <a:cubicBezTo>
                    <a:pt x="135534" y="0"/>
                    <a:pt x="174625" y="39091"/>
                    <a:pt x="174625" y="87312"/>
                  </a:cubicBezTo>
                  <a:cubicBezTo>
                    <a:pt x="174625" y="135534"/>
                    <a:pt x="135534" y="174625"/>
                    <a:pt x="87312" y="174625"/>
                  </a:cubicBezTo>
                  <a:cubicBezTo>
                    <a:pt x="39091" y="174625"/>
                    <a:pt x="0" y="135534"/>
                    <a:pt x="0" y="87312"/>
                  </a:cubicBezTo>
                  <a:lnTo>
                    <a:pt x="87" y="83523"/>
                  </a:lnTo>
                  <a:cubicBezTo>
                    <a:pt x="2116" y="36822"/>
                    <a:pt x="40567" y="3"/>
                    <a:pt x="87312" y="0"/>
                  </a:cubicBezTo>
                  <a:close/>
                </a:path>
              </a:pathLst>
            </a:custGeom>
            <a:solidFill>
              <a:srgbClr val="1A3A5C"/>
            </a:solidFill>
            <a:ln>
              <a:noFill/>
            </a:ln>
          </p:spPr>
        </p:sp>
        <p:sp>
          <p:nvSpPr>
            <p:cNvPr id="39" name="Freeform 39"/>
            <p:cNvSpPr/>
            <p:nvPr/>
          </p:nvSpPr>
          <p:spPr>
            <a:xfrm>
              <a:off x="9593262" y="4892675"/>
              <a:ext cx="244475" cy="139700"/>
            </a:xfrm>
            <a:custGeom>
              <a:avLst/>
              <a:gdLst/>
              <a:ahLst/>
              <a:cxnLst/>
              <a:rect l="l" t="t" r="r" b="b"/>
              <a:pathLst>
                <a:path w="244475" h="139700">
                  <a:moveTo>
                    <a:pt x="157162" y="0"/>
                  </a:moveTo>
                  <a:cubicBezTo>
                    <a:pt x="205384" y="0"/>
                    <a:pt x="244475" y="39091"/>
                    <a:pt x="244475" y="87313"/>
                  </a:cubicBezTo>
                  <a:lnTo>
                    <a:pt x="244475" y="104775"/>
                  </a:lnTo>
                  <a:cubicBezTo>
                    <a:pt x="244475" y="124064"/>
                    <a:pt x="228839" y="139700"/>
                    <a:pt x="209550" y="139700"/>
                  </a:cubicBezTo>
                  <a:lnTo>
                    <a:pt x="34925" y="139700"/>
                  </a:lnTo>
                  <a:cubicBezTo>
                    <a:pt x="15636" y="139700"/>
                    <a:pt x="0" y="124064"/>
                    <a:pt x="0" y="104775"/>
                  </a:cubicBezTo>
                  <a:lnTo>
                    <a:pt x="0" y="87313"/>
                  </a:lnTo>
                  <a:cubicBezTo>
                    <a:pt x="0" y="39091"/>
                    <a:pt x="39091" y="0"/>
                    <a:pt x="87313" y="0"/>
                  </a:cubicBezTo>
                  <a:lnTo>
                    <a:pt x="157162" y="0"/>
                  </a:lnTo>
                  <a:close/>
                </a:path>
              </a:pathLst>
            </a:custGeom>
            <a:solidFill>
              <a:srgbClr val="1A3A5C"/>
            </a:solidFill>
            <a:ln>
              <a:noFill/>
            </a:ln>
          </p:spPr>
        </p:sp>
      </p:grpSp>
      <p:sp>
        <p:nvSpPr>
          <p:cNvPr id="41" name="TextBox 41"/>
          <p:cNvSpPr txBox="1"/>
          <p:nvPr/>
        </p:nvSpPr>
        <p:spPr>
          <a:xfrm>
            <a:off x="9344452" y="5197316"/>
            <a:ext cx="742095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ENGAGEMENT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447228" y="5537835"/>
            <a:ext cx="536543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20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Staff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175794" y="5728335"/>
            <a:ext cx="1079411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20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Engagement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8954572" y="5935028"/>
            <a:ext cx="1521857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→ Service excellence</a:t>
            </a:r>
          </a:p>
        </p:txBody>
      </p:sp>
      <p:sp>
        <p:nvSpPr>
          <p:cNvPr id="45" name="Freeform 45"/>
          <p:cNvSpPr/>
          <p:nvPr/>
        </p:nvSpPr>
        <p:spPr>
          <a:xfrm>
            <a:off x="4572000" y="5238750"/>
            <a:ext cx="3048000" cy="342900"/>
          </a:xfrm>
          <a:custGeom>
            <a:avLst/>
            <a:gdLst/>
            <a:ahLst/>
            <a:cxnLst/>
            <a:rect l="l" t="t" r="r" b="b"/>
            <a:pathLst>
              <a:path w="3048000" h="342900">
                <a:moveTo>
                  <a:pt x="171450" y="0"/>
                </a:moveTo>
                <a:lnTo>
                  <a:pt x="2876550" y="0"/>
                </a:lnTo>
                <a:cubicBezTo>
                  <a:pt x="2971239" y="0"/>
                  <a:pt x="3048000" y="76761"/>
                  <a:pt x="3048000" y="171450"/>
                </a:cubicBezTo>
                <a:lnTo>
                  <a:pt x="3048000" y="171450"/>
                </a:lnTo>
                <a:cubicBezTo>
                  <a:pt x="3048000" y="266139"/>
                  <a:pt x="2971239" y="342900"/>
                  <a:pt x="2876550" y="342900"/>
                </a:cubicBezTo>
                <a:lnTo>
                  <a:pt x="171450" y="342900"/>
                </a:lnTo>
                <a:cubicBezTo>
                  <a:pt x="76761" y="342900"/>
                  <a:pt x="0" y="266139"/>
                  <a:pt x="0" y="171450"/>
                </a:cubicBezTo>
                <a:lnTo>
                  <a:pt x="0" y="171450"/>
                </a:lnTo>
                <a:cubicBezTo>
                  <a:pt x="0" y="76761"/>
                  <a:pt x="76761" y="0"/>
                  <a:pt x="171450" y="0"/>
                </a:cubicBezTo>
                <a:close/>
              </a:path>
            </a:pathLst>
          </a:custGeom>
          <a:solidFill>
            <a:srgbClr val="F4F6F8"/>
          </a:solidFill>
          <a:ln w="9525">
            <a:solidFill>
              <a:srgbClr val="D5DDE5"/>
            </a:solidFill>
          </a:ln>
        </p:spPr>
      </p:sp>
      <p:sp>
        <p:nvSpPr>
          <p:cNvPr id="46" name="Freeform 46"/>
          <p:cNvSpPr/>
          <p:nvPr/>
        </p:nvSpPr>
        <p:spPr>
          <a:xfrm>
            <a:off x="4730749" y="5317744"/>
            <a:ext cx="167139" cy="167791"/>
          </a:xfrm>
          <a:custGeom>
            <a:avLst/>
            <a:gdLst/>
            <a:ahLst/>
            <a:cxnLst/>
            <a:rect l="l" t="t" r="r" b="b"/>
            <a:pathLst>
              <a:path w="167139" h="167791">
                <a:moveTo>
                  <a:pt x="119063" y="14192"/>
                </a:moveTo>
                <a:cubicBezTo>
                  <a:pt x="152423" y="33452"/>
                  <a:pt x="167139" y="73884"/>
                  <a:pt x="153964" y="110081"/>
                </a:cubicBezTo>
                <a:cubicBezTo>
                  <a:pt x="140789" y="146278"/>
                  <a:pt x="103526" y="167791"/>
                  <a:pt x="65591" y="161101"/>
                </a:cubicBezTo>
                <a:cubicBezTo>
                  <a:pt x="27656" y="154412"/>
                  <a:pt x="0" y="121451"/>
                  <a:pt x="1" y="82931"/>
                </a:cubicBezTo>
                <a:lnTo>
                  <a:pt x="41" y="80359"/>
                </a:lnTo>
                <a:cubicBezTo>
                  <a:pt x="945" y="52474"/>
                  <a:pt x="16422" y="27112"/>
                  <a:pt x="40807" y="13556"/>
                </a:cubicBezTo>
                <a:cubicBezTo>
                  <a:pt x="65191" y="0"/>
                  <a:pt x="94902" y="241"/>
                  <a:pt x="119063" y="14192"/>
                </a:cubicBezTo>
                <a:close/>
                <a:moveTo>
                  <a:pt x="79376" y="35306"/>
                </a:moveTo>
                <a:cubicBezTo>
                  <a:pt x="74992" y="35306"/>
                  <a:pt x="71438" y="38859"/>
                  <a:pt x="71438" y="43243"/>
                </a:cubicBezTo>
                <a:cubicBezTo>
                  <a:pt x="58287" y="43243"/>
                  <a:pt x="47626" y="53904"/>
                  <a:pt x="47626" y="67056"/>
                </a:cubicBezTo>
                <a:cubicBezTo>
                  <a:pt x="47626" y="80207"/>
                  <a:pt x="58287" y="90868"/>
                  <a:pt x="71438" y="90868"/>
                </a:cubicBezTo>
                <a:lnTo>
                  <a:pt x="71438" y="106743"/>
                </a:lnTo>
                <a:cubicBezTo>
                  <a:pt x="68767" y="106885"/>
                  <a:pt x="66196" y="105704"/>
                  <a:pt x="64565" y="103584"/>
                </a:cubicBezTo>
                <a:lnTo>
                  <a:pt x="64025" y="102782"/>
                </a:lnTo>
                <a:cubicBezTo>
                  <a:pt x="61767" y="99141"/>
                  <a:pt x="57028" y="97949"/>
                  <a:pt x="53316" y="100088"/>
                </a:cubicBezTo>
                <a:cubicBezTo>
                  <a:pt x="49604" y="102226"/>
                  <a:pt x="48259" y="106925"/>
                  <a:pt x="50277" y="110704"/>
                </a:cubicBezTo>
                <a:cubicBezTo>
                  <a:pt x="54396" y="117848"/>
                  <a:pt x="61918" y="122352"/>
                  <a:pt x="70161" y="122610"/>
                </a:cubicBezTo>
                <a:lnTo>
                  <a:pt x="71438" y="122610"/>
                </a:lnTo>
                <a:cubicBezTo>
                  <a:pt x="71435" y="126637"/>
                  <a:pt x="74448" y="130029"/>
                  <a:pt x="78447" y="130500"/>
                </a:cubicBezTo>
                <a:lnTo>
                  <a:pt x="79376" y="130556"/>
                </a:lnTo>
                <a:cubicBezTo>
                  <a:pt x="83760" y="130556"/>
                  <a:pt x="87313" y="127002"/>
                  <a:pt x="87313" y="122618"/>
                </a:cubicBezTo>
                <a:lnTo>
                  <a:pt x="88710" y="122578"/>
                </a:lnTo>
                <a:cubicBezTo>
                  <a:pt x="101577" y="121835"/>
                  <a:pt x="111517" y="110989"/>
                  <a:pt x="111139" y="98107"/>
                </a:cubicBezTo>
                <a:cubicBezTo>
                  <a:pt x="110760" y="85224"/>
                  <a:pt x="100202" y="74981"/>
                  <a:pt x="87313" y="74993"/>
                </a:cubicBezTo>
                <a:lnTo>
                  <a:pt x="87313" y="59118"/>
                </a:lnTo>
                <a:cubicBezTo>
                  <a:pt x="90155" y="59023"/>
                  <a:pt x="92640" y="60229"/>
                  <a:pt x="94187" y="62277"/>
                </a:cubicBezTo>
                <a:lnTo>
                  <a:pt x="94727" y="63079"/>
                </a:lnTo>
                <a:cubicBezTo>
                  <a:pt x="96985" y="66720"/>
                  <a:pt x="101724" y="67912"/>
                  <a:pt x="105436" y="65773"/>
                </a:cubicBezTo>
                <a:cubicBezTo>
                  <a:pt x="109148" y="63635"/>
                  <a:pt x="110493" y="58936"/>
                  <a:pt x="108475" y="55157"/>
                </a:cubicBezTo>
                <a:cubicBezTo>
                  <a:pt x="104358" y="48010"/>
                  <a:pt x="96835" y="43503"/>
                  <a:pt x="88591" y="43243"/>
                </a:cubicBezTo>
                <a:lnTo>
                  <a:pt x="87313" y="43243"/>
                </a:lnTo>
                <a:cubicBezTo>
                  <a:pt x="87313" y="38859"/>
                  <a:pt x="83760" y="35306"/>
                  <a:pt x="79376" y="35306"/>
                </a:cubicBezTo>
                <a:close/>
                <a:moveTo>
                  <a:pt x="87313" y="90868"/>
                </a:moveTo>
                <a:cubicBezTo>
                  <a:pt x="91697" y="90868"/>
                  <a:pt x="95251" y="94422"/>
                  <a:pt x="95251" y="98806"/>
                </a:cubicBezTo>
                <a:cubicBezTo>
                  <a:pt x="95251" y="103189"/>
                  <a:pt x="91697" y="106743"/>
                  <a:pt x="87313" y="106743"/>
                </a:cubicBezTo>
                <a:lnTo>
                  <a:pt x="87313" y="90868"/>
                </a:lnTo>
                <a:close/>
                <a:moveTo>
                  <a:pt x="71438" y="59118"/>
                </a:moveTo>
                <a:lnTo>
                  <a:pt x="71438" y="74993"/>
                </a:lnTo>
                <a:cubicBezTo>
                  <a:pt x="67055" y="74993"/>
                  <a:pt x="63501" y="71439"/>
                  <a:pt x="63501" y="67056"/>
                </a:cubicBezTo>
                <a:cubicBezTo>
                  <a:pt x="63501" y="62672"/>
                  <a:pt x="67055" y="59118"/>
                  <a:pt x="71438" y="59118"/>
                </a:cubicBezTo>
                <a:close/>
              </a:path>
            </a:pathLst>
          </a:custGeom>
          <a:solidFill>
            <a:srgbClr val="E8A838"/>
          </a:solidFill>
          <a:ln>
            <a:noFill/>
          </a:ln>
        </p:spPr>
      </p:sp>
      <p:sp>
        <p:nvSpPr>
          <p:cNvPr id="47" name="TextBox 47"/>
          <p:cNvSpPr txBox="1"/>
          <p:nvPr/>
        </p:nvSpPr>
        <p:spPr>
          <a:xfrm>
            <a:off x="4987290" y="5344478"/>
            <a:ext cx="908447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Cost model: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815965" y="5344478"/>
            <a:ext cx="238561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50/50 shared with head office</a:t>
            </a:r>
          </a:p>
        </p:txBody>
      </p:sp>
      <p:sp>
        <p:nvSpPr>
          <p:cNvPr id="49" name="Line 49"/>
          <p:cNvSpPr/>
          <p:nvPr/>
        </p:nvSpPr>
        <p:spPr>
          <a:xfrm>
            <a:off x="571500" y="6572250"/>
            <a:ext cx="11049000" cy="9525"/>
          </a:xfrm>
          <a:custGeom>
            <a:avLst/>
            <a:gdLst/>
            <a:ahLst/>
            <a:cxnLst/>
            <a:rect l="l" t="t" r="r" b="b"/>
            <a:pathLst>
              <a:path w="11049000" h="9525">
                <a:moveTo>
                  <a:pt x="0" y="0"/>
                </a:moveTo>
                <a:lnTo>
                  <a:pt x="11049000" y="0"/>
                </a:lnTo>
              </a:path>
            </a:pathLst>
          </a:custGeom>
          <a:noFill/>
          <a:ln w="4762">
            <a:solidFill>
              <a:srgbClr val="D5DDE5"/>
            </a:solidFill>
          </a:ln>
        </p:spPr>
      </p:sp>
      <p:sp>
        <p:nvSpPr>
          <p:cNvPr id="50" name="TextBox 50"/>
          <p:cNvSpPr txBox="1"/>
          <p:nvPr/>
        </p:nvSpPr>
        <p:spPr>
          <a:xfrm>
            <a:off x="561022" y="6673691"/>
            <a:ext cx="4280321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95A5A6"/>
                </a:solidFill>
                <a:latin typeface="Arial"/>
                <a:ea typeface="Microsoft YaHei"/>
                <a:cs typeface="Arial"/>
              </a:rPr>
              <a:t>Source: Kimsoong Customer Services Department — Strategic Framework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0467975" y="6681788"/>
            <a:ext cx="709136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750" dirty="0">
                <a:solidFill>
                  <a:srgbClr val="95A5A6"/>
                </a:solidFill>
                <a:latin typeface="Arial"/>
                <a:ea typeface="Microsoft YaHei"/>
                <a:cs typeface="Arial"/>
              </a:rPr>
              <a:t>CONFIDENTIAL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1543752" y="6673691"/>
            <a:ext cx="87225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825" dirty="0">
                <a:solidFill>
                  <a:srgbClr val="95A5A6"/>
                </a:solidFill>
                <a:latin typeface="Arial"/>
                <a:ea typeface="Microsoft YaHei"/>
                <a:cs typeface="Arial"/>
              </a:rPr>
              <a:t>7</a:t>
            </a:r>
          </a:p>
        </p:txBody>
      </p:sp>
    </p:spTree>
  </p:cSld>
  <p:clrMapOvr>
    <a:masterClrMapping/>
  </p:clrMapOvr>
  <p:transition dur="4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gradFill>
            <a:gsLst>
              <a:gs pos="0">
                <a:srgbClr val="1A3A5C"/>
              </a:gs>
              <a:gs pos="100000">
                <a:srgbClr val="2D8A4E"/>
              </a:gs>
            </a:gsLst>
            <a:lin ang="0" scaled="1"/>
          </a:gra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2925" y="309562"/>
            <a:ext cx="9390567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25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Prioritize Service and Data — Financial Incentives Follow</a:t>
            </a:r>
          </a:p>
        </p:txBody>
      </p:sp>
      <p:sp>
        <p:nvSpPr>
          <p:cNvPr id="5" name="Freeform 5"/>
          <p:cNvSpPr/>
          <p:nvPr/>
        </p:nvSpPr>
        <p:spPr>
          <a:xfrm>
            <a:off x="571500" y="742950"/>
            <a:ext cx="11049000" cy="428625"/>
          </a:xfrm>
          <a:custGeom>
            <a:avLst/>
            <a:gdLst/>
            <a:ahLst/>
            <a:cxnLst/>
            <a:rect l="l" t="t" r="r" b="b"/>
            <a:pathLst>
              <a:path w="11049000" h="428625">
                <a:moveTo>
                  <a:pt x="38100" y="0"/>
                </a:moveTo>
                <a:lnTo>
                  <a:pt x="11010900" y="0"/>
                </a:lnTo>
                <a:cubicBezTo>
                  <a:pt x="11031942" y="0"/>
                  <a:pt x="11049000" y="17058"/>
                  <a:pt x="11049000" y="38100"/>
                </a:cubicBezTo>
                <a:lnTo>
                  <a:pt x="11049000" y="390525"/>
                </a:lnTo>
                <a:cubicBezTo>
                  <a:pt x="11049000" y="411567"/>
                  <a:pt x="11031942" y="428625"/>
                  <a:pt x="11010900" y="428625"/>
                </a:cubicBezTo>
                <a:lnTo>
                  <a:pt x="38100" y="428625"/>
                </a:lnTo>
                <a:cubicBezTo>
                  <a:pt x="17058" y="428625"/>
                  <a:pt x="0" y="411567"/>
                  <a:pt x="0" y="390525"/>
                </a:cubicBezTo>
                <a:lnTo>
                  <a:pt x="0" y="38100"/>
                </a:lnTo>
                <a:cubicBezTo>
                  <a:pt x="0" y="17058"/>
                  <a:pt x="17058" y="0"/>
                  <a:pt x="38100" y="0"/>
                </a:cubicBezTo>
                <a:close/>
              </a:path>
            </a:pathLst>
          </a:custGeom>
          <a:solidFill>
            <a:srgbClr val="1A3A5C"/>
          </a:solidFill>
          <a:ln>
            <a:noFill/>
          </a:ln>
        </p:spPr>
      </p:sp>
      <p:sp>
        <p:nvSpPr>
          <p:cNvPr id="6" name="TextBox 6"/>
          <p:cNvSpPr txBox="1"/>
          <p:nvPr/>
        </p:nvSpPr>
        <p:spPr>
          <a:xfrm>
            <a:off x="748665" y="896302"/>
            <a:ext cx="10968371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Lead with service; follow with incentives. The branded pen initiative has the highest ROI for data collection (projected 40% → 70% response rate).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9618" y="1371124"/>
            <a:ext cx="697599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b="1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INITIATIVE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64618" y="1371124"/>
            <a:ext cx="510701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b="1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IMPACT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69618" y="1371124"/>
            <a:ext cx="383610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b="1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COST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893618" y="1371124"/>
            <a:ext cx="764883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b="1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ROI SIGNAL</a:t>
            </a:r>
          </a:p>
        </p:txBody>
      </p:sp>
      <p:sp>
        <p:nvSpPr>
          <p:cNvPr id="11" name="Line 11"/>
          <p:cNvSpPr/>
          <p:nvPr/>
        </p:nvSpPr>
        <p:spPr>
          <a:xfrm>
            <a:off x="571500" y="1571625"/>
            <a:ext cx="11049000" cy="9525"/>
          </a:xfrm>
          <a:custGeom>
            <a:avLst/>
            <a:gdLst/>
            <a:ahLst/>
            <a:cxnLst/>
            <a:rect l="l" t="t" r="r" b="b"/>
            <a:pathLst>
              <a:path w="11049000" h="9525">
                <a:moveTo>
                  <a:pt x="0" y="0"/>
                </a:moveTo>
                <a:lnTo>
                  <a:pt x="11049000" y="0"/>
                </a:lnTo>
              </a:path>
            </a:pathLst>
          </a:custGeom>
          <a:noFill/>
          <a:ln w="9525">
            <a:solidFill>
              <a:srgbClr val="D5DDE5"/>
            </a:solidFill>
          </a:ln>
        </p:spPr>
      </p:sp>
      <p:sp>
        <p:nvSpPr>
          <p:cNvPr id="12" name="Freeform 12"/>
          <p:cNvSpPr/>
          <p:nvPr/>
        </p:nvSpPr>
        <p:spPr>
          <a:xfrm>
            <a:off x="571500" y="1666875"/>
            <a:ext cx="11049000" cy="857250"/>
          </a:xfrm>
          <a:custGeom>
            <a:avLst/>
            <a:gdLst/>
            <a:ahLst/>
            <a:cxnLst/>
            <a:rect l="l" t="t" r="r" b="b"/>
            <a:pathLst>
              <a:path w="11049000" h="857250">
                <a:moveTo>
                  <a:pt x="57150" y="0"/>
                </a:moveTo>
                <a:lnTo>
                  <a:pt x="10991850" y="0"/>
                </a:lnTo>
                <a:cubicBezTo>
                  <a:pt x="11023413" y="0"/>
                  <a:pt x="11049000" y="25587"/>
                  <a:pt x="11049000" y="57150"/>
                </a:cubicBezTo>
                <a:lnTo>
                  <a:pt x="11049000" y="800100"/>
                </a:lnTo>
                <a:cubicBezTo>
                  <a:pt x="11049000" y="831663"/>
                  <a:pt x="11023413" y="857250"/>
                  <a:pt x="10991850" y="857250"/>
                </a:cubicBezTo>
                <a:lnTo>
                  <a:pt x="57150" y="857250"/>
                </a:lnTo>
                <a:cubicBezTo>
                  <a:pt x="25587" y="857250"/>
                  <a:pt x="0" y="831663"/>
                  <a:pt x="0" y="800100"/>
                </a:cubicBezTo>
                <a:lnTo>
                  <a:pt x="0" y="57150"/>
                </a:lnTo>
                <a:cubicBezTo>
                  <a:pt x="0" y="25587"/>
                  <a:pt x="25587" y="0"/>
                  <a:pt x="57150" y="0"/>
                </a:cubicBezTo>
                <a:close/>
              </a:path>
            </a:pathLst>
          </a:custGeom>
          <a:solidFill>
            <a:srgbClr val="E8A838">
              <a:alpha val="6000"/>
            </a:srgbClr>
          </a:solidFill>
          <a:ln w="14288">
            <a:solidFill>
              <a:srgbClr val="E8A838"/>
            </a:solidFill>
          </a:ln>
          <a:effectLst>
            <a:outerShdw blurRad="76200" dist="19050" dir="5400000" algn="ctr" rotWithShape="0">
              <a:srgbClr val="000000">
                <a:alpha val="6000"/>
              </a:srgbClr>
            </a:outerShdw>
          </a:effectLst>
        </p:spPr>
      </p:sp>
      <p:sp>
        <p:nvSpPr>
          <p:cNvPr id="13" name="Freeform 13"/>
          <p:cNvSpPr/>
          <p:nvPr/>
        </p:nvSpPr>
        <p:spPr>
          <a:xfrm>
            <a:off x="685800" y="1762125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33350" y="0"/>
                </a:moveTo>
                <a:lnTo>
                  <a:pt x="133350" y="0"/>
                </a:lnTo>
                <a:cubicBezTo>
                  <a:pt x="206997" y="0"/>
                  <a:pt x="266700" y="59703"/>
                  <a:pt x="266700" y="133350"/>
                </a:cubicBezTo>
                <a:lnTo>
                  <a:pt x="266700" y="133350"/>
                </a:lnTo>
                <a:cubicBezTo>
                  <a:pt x="266700" y="206997"/>
                  <a:pt x="206997" y="266700"/>
                  <a:pt x="133350" y="266700"/>
                </a:cubicBezTo>
                <a:lnTo>
                  <a:pt x="133350" y="266700"/>
                </a:lnTo>
                <a:cubicBezTo>
                  <a:pt x="59703" y="266700"/>
                  <a:pt x="0" y="206997"/>
                  <a:pt x="0" y="133350"/>
                </a:cubicBezTo>
                <a:lnTo>
                  <a:pt x="0" y="133350"/>
                </a:lnTo>
                <a:cubicBezTo>
                  <a:pt x="0" y="59703"/>
                  <a:pt x="59703" y="0"/>
                  <a:pt x="133350" y="0"/>
                </a:cubicBezTo>
                <a:close/>
              </a:path>
            </a:pathLst>
          </a:custGeom>
          <a:solidFill>
            <a:srgbClr val="E8A838"/>
          </a:solidFill>
          <a:ln>
            <a:noFill/>
          </a:ln>
        </p:spPr>
      </p:sp>
      <p:sp>
        <p:nvSpPr>
          <p:cNvPr id="14" name="TextBox 14"/>
          <p:cNvSpPr txBox="1"/>
          <p:nvPr/>
        </p:nvSpPr>
        <p:spPr>
          <a:xfrm>
            <a:off x="781662" y="1829752"/>
            <a:ext cx="74976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1</a:t>
            </a:r>
          </a:p>
        </p:txBody>
      </p:sp>
      <p:sp>
        <p:nvSpPr>
          <p:cNvPr id="15" name="Freeform 15"/>
          <p:cNvSpPr/>
          <p:nvPr/>
        </p:nvSpPr>
        <p:spPr>
          <a:xfrm>
            <a:off x="1009154" y="1771669"/>
            <a:ext cx="210437" cy="200562"/>
          </a:xfrm>
          <a:custGeom>
            <a:avLst/>
            <a:gdLst/>
            <a:ahLst/>
            <a:cxnLst/>
            <a:rect l="l" t="t" r="r" b="b"/>
            <a:pathLst>
              <a:path w="210437" h="200562">
                <a:moveTo>
                  <a:pt x="69485" y="60369"/>
                </a:moveTo>
                <a:lnTo>
                  <a:pt x="8716" y="69180"/>
                </a:lnTo>
                <a:lnTo>
                  <a:pt x="7639" y="69399"/>
                </a:lnTo>
                <a:cubicBezTo>
                  <a:pt x="4322" y="70279"/>
                  <a:pt x="1735" y="72877"/>
                  <a:pt x="868" y="76197"/>
                </a:cubicBezTo>
                <a:cubicBezTo>
                  <a:pt x="0" y="79518"/>
                  <a:pt x="986" y="83048"/>
                  <a:pt x="3448" y="85439"/>
                </a:cubicBezTo>
                <a:lnTo>
                  <a:pt x="47473" y="128292"/>
                </a:lnTo>
                <a:lnTo>
                  <a:pt x="37091" y="188823"/>
                </a:lnTo>
                <a:lnTo>
                  <a:pt x="36967" y="189871"/>
                </a:lnTo>
                <a:cubicBezTo>
                  <a:pt x="36764" y="193302"/>
                  <a:pt x="38425" y="196576"/>
                  <a:pt x="41313" y="198439"/>
                </a:cubicBezTo>
                <a:cubicBezTo>
                  <a:pt x="44202" y="200301"/>
                  <a:pt x="47870" y="200463"/>
                  <a:pt x="50911" y="198863"/>
                </a:cubicBezTo>
                <a:lnTo>
                  <a:pt x="105261" y="170288"/>
                </a:lnTo>
                <a:lnTo>
                  <a:pt x="159487" y="198863"/>
                </a:lnTo>
                <a:lnTo>
                  <a:pt x="160439" y="199301"/>
                </a:lnTo>
                <a:cubicBezTo>
                  <a:pt x="163640" y="200562"/>
                  <a:pt x="167273" y="199998"/>
                  <a:pt x="169941" y="197827"/>
                </a:cubicBezTo>
                <a:cubicBezTo>
                  <a:pt x="172610" y="195656"/>
                  <a:pt x="173901" y="192214"/>
                  <a:pt x="173317" y="188823"/>
                </a:cubicBezTo>
                <a:lnTo>
                  <a:pt x="162925" y="128292"/>
                </a:lnTo>
                <a:lnTo>
                  <a:pt x="206969" y="85429"/>
                </a:lnTo>
                <a:lnTo>
                  <a:pt x="207712" y="84620"/>
                </a:lnTo>
                <a:cubicBezTo>
                  <a:pt x="209872" y="81959"/>
                  <a:pt x="210437" y="78342"/>
                  <a:pt x="209189" y="75149"/>
                </a:cubicBezTo>
                <a:cubicBezTo>
                  <a:pt x="207942" y="71957"/>
                  <a:pt x="205075" y="69681"/>
                  <a:pt x="201683" y="69189"/>
                </a:cubicBezTo>
                <a:lnTo>
                  <a:pt x="140913" y="60369"/>
                </a:lnTo>
                <a:lnTo>
                  <a:pt x="113748" y="5315"/>
                </a:lnTo>
                <a:cubicBezTo>
                  <a:pt x="112144" y="2061"/>
                  <a:pt x="108832" y="0"/>
                  <a:pt x="105204" y="0"/>
                </a:cubicBezTo>
                <a:cubicBezTo>
                  <a:pt x="101576" y="0"/>
                  <a:pt x="98263" y="2061"/>
                  <a:pt x="96660" y="5315"/>
                </a:cubicBezTo>
                <a:lnTo>
                  <a:pt x="69485" y="60369"/>
                </a:lnTo>
                <a:close/>
              </a:path>
            </a:pathLst>
          </a:custGeom>
          <a:solidFill>
            <a:srgbClr val="E8A838"/>
          </a:solidFill>
          <a:ln>
            <a:noFill/>
          </a:ln>
        </p:spPr>
      </p:sp>
      <p:sp>
        <p:nvSpPr>
          <p:cNvPr id="16" name="Freeform 16"/>
          <p:cNvSpPr/>
          <p:nvPr/>
        </p:nvSpPr>
        <p:spPr>
          <a:xfrm>
            <a:off x="700537" y="2114550"/>
            <a:ext cx="199117" cy="190602"/>
          </a:xfrm>
          <a:custGeom>
            <a:avLst/>
            <a:gdLst/>
            <a:ahLst/>
            <a:cxnLst/>
            <a:rect l="l" t="t" r="r" b="b"/>
            <a:pathLst>
              <a:path w="199117" h="190602">
                <a:moveTo>
                  <a:pt x="99544" y="0"/>
                </a:moveTo>
                <a:lnTo>
                  <a:pt x="100668" y="67"/>
                </a:lnTo>
                <a:lnTo>
                  <a:pt x="101230" y="143"/>
                </a:lnTo>
                <a:lnTo>
                  <a:pt x="101811" y="267"/>
                </a:lnTo>
                <a:lnTo>
                  <a:pt x="102868" y="591"/>
                </a:lnTo>
                <a:cubicBezTo>
                  <a:pt x="103598" y="860"/>
                  <a:pt x="104293" y="1218"/>
                  <a:pt x="104935" y="1657"/>
                </a:cubicBezTo>
                <a:lnTo>
                  <a:pt x="105926" y="2438"/>
                </a:lnTo>
                <a:lnTo>
                  <a:pt x="108354" y="4515"/>
                </a:lnTo>
                <a:cubicBezTo>
                  <a:pt x="127569" y="20475"/>
                  <a:pt x="151854" y="29045"/>
                  <a:pt x="176830" y="28680"/>
                </a:cubicBezTo>
                <a:lnTo>
                  <a:pt x="180087" y="28585"/>
                </a:lnTo>
                <a:cubicBezTo>
                  <a:pt x="184470" y="28385"/>
                  <a:pt x="188423" y="31204"/>
                  <a:pt x="189660" y="35414"/>
                </a:cubicBezTo>
                <a:cubicBezTo>
                  <a:pt x="199117" y="67583"/>
                  <a:pt x="195123" y="102211"/>
                  <a:pt x="178593" y="131383"/>
                </a:cubicBezTo>
                <a:cubicBezTo>
                  <a:pt x="162063" y="160555"/>
                  <a:pt x="134409" y="181776"/>
                  <a:pt x="101954" y="190195"/>
                </a:cubicBezTo>
                <a:cubicBezTo>
                  <a:pt x="100386" y="190602"/>
                  <a:pt x="98740" y="190602"/>
                  <a:pt x="97172" y="190195"/>
                </a:cubicBezTo>
                <a:cubicBezTo>
                  <a:pt x="64715" y="181778"/>
                  <a:pt x="37059" y="160558"/>
                  <a:pt x="20527" y="131386"/>
                </a:cubicBezTo>
                <a:cubicBezTo>
                  <a:pt x="3994" y="102213"/>
                  <a:pt x="0" y="67584"/>
                  <a:pt x="9456" y="35414"/>
                </a:cubicBezTo>
                <a:cubicBezTo>
                  <a:pt x="10693" y="31204"/>
                  <a:pt x="14646" y="28385"/>
                  <a:pt x="19029" y="28585"/>
                </a:cubicBezTo>
                <a:cubicBezTo>
                  <a:pt x="45103" y="29776"/>
                  <a:pt x="70684" y="21193"/>
                  <a:pt x="90762" y="4515"/>
                </a:cubicBezTo>
                <a:lnTo>
                  <a:pt x="93267" y="2372"/>
                </a:lnTo>
                <a:lnTo>
                  <a:pt x="94181" y="1657"/>
                </a:lnTo>
                <a:cubicBezTo>
                  <a:pt x="94824" y="1218"/>
                  <a:pt x="95518" y="860"/>
                  <a:pt x="96248" y="591"/>
                </a:cubicBezTo>
                <a:lnTo>
                  <a:pt x="97315" y="267"/>
                </a:lnTo>
                <a:cubicBezTo>
                  <a:pt x="97688" y="177"/>
                  <a:pt x="98067" y="110"/>
                  <a:pt x="98448" y="67"/>
                </a:cubicBezTo>
                <a:lnTo>
                  <a:pt x="99544" y="0"/>
                </a:lnTo>
                <a:close/>
                <a:moveTo>
                  <a:pt x="134882" y="69466"/>
                </a:moveTo>
                <a:cubicBezTo>
                  <a:pt x="133095" y="67677"/>
                  <a:pt x="130671" y="66672"/>
                  <a:pt x="128143" y="66672"/>
                </a:cubicBezTo>
                <a:cubicBezTo>
                  <a:pt x="125615" y="66672"/>
                  <a:pt x="123190" y="67677"/>
                  <a:pt x="121404" y="69466"/>
                </a:cubicBezTo>
                <a:lnTo>
                  <a:pt x="90038" y="100822"/>
                </a:lnTo>
                <a:lnTo>
                  <a:pt x="77722" y="88516"/>
                </a:lnTo>
                <a:lnTo>
                  <a:pt x="76827" y="87725"/>
                </a:lnTo>
                <a:cubicBezTo>
                  <a:pt x="72854" y="84653"/>
                  <a:pt x="67178" y="85194"/>
                  <a:pt x="63856" y="88961"/>
                </a:cubicBezTo>
                <a:cubicBezTo>
                  <a:pt x="60534" y="92728"/>
                  <a:pt x="60708" y="98427"/>
                  <a:pt x="64254" y="101984"/>
                </a:cubicBezTo>
                <a:lnTo>
                  <a:pt x="83304" y="121034"/>
                </a:lnTo>
                <a:lnTo>
                  <a:pt x="84199" y="121825"/>
                </a:lnTo>
                <a:cubicBezTo>
                  <a:pt x="87991" y="124766"/>
                  <a:pt x="93379" y="124427"/>
                  <a:pt x="96772" y="121034"/>
                </a:cubicBezTo>
                <a:lnTo>
                  <a:pt x="134872" y="82934"/>
                </a:lnTo>
                <a:lnTo>
                  <a:pt x="135663" y="82039"/>
                </a:lnTo>
                <a:cubicBezTo>
                  <a:pt x="138604" y="78247"/>
                  <a:pt x="138265" y="72859"/>
                  <a:pt x="134872" y="69466"/>
                </a:cubicBezTo>
                <a:close/>
              </a:path>
            </a:pathLst>
          </a:custGeom>
          <a:solidFill>
            <a:srgbClr val="1A3A5C"/>
          </a:solidFill>
          <a:ln>
            <a:noFill/>
          </a:ln>
        </p:spPr>
      </p:sp>
      <p:sp>
        <p:nvSpPr>
          <p:cNvPr id="17" name="TextBox 17"/>
          <p:cNvSpPr txBox="1"/>
          <p:nvPr/>
        </p:nvSpPr>
        <p:spPr>
          <a:xfrm>
            <a:off x="983932" y="1862614"/>
            <a:ext cx="3121671" cy="2590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75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3-Year Free After-Sales Service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87742" y="2180749"/>
            <a:ext cx="4125849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Directly addresses #1 pain point — transforms service from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87742" y="2323624"/>
            <a:ext cx="2046827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cost center to loyalty driver</a:t>
            </a:r>
          </a:p>
        </p:txBody>
      </p:sp>
      <p:sp>
        <p:nvSpPr>
          <p:cNvPr id="20" name="Freeform 20"/>
          <p:cNvSpPr/>
          <p:nvPr/>
        </p:nvSpPr>
        <p:spPr>
          <a:xfrm>
            <a:off x="6477000" y="1857375"/>
            <a:ext cx="762000" cy="228600"/>
          </a:xfrm>
          <a:custGeom>
            <a:avLst/>
            <a:gdLst/>
            <a:ahLst/>
            <a:cxnLst/>
            <a:rect l="l" t="t" r="r" b="b"/>
            <a:pathLst>
              <a:path w="762000" h="228600">
                <a:moveTo>
                  <a:pt x="114300" y="0"/>
                </a:moveTo>
                <a:lnTo>
                  <a:pt x="647700" y="0"/>
                </a:lnTo>
                <a:cubicBezTo>
                  <a:pt x="710826" y="0"/>
                  <a:pt x="762000" y="51174"/>
                  <a:pt x="762000" y="114300"/>
                </a:cubicBezTo>
                <a:lnTo>
                  <a:pt x="762000" y="114300"/>
                </a:lnTo>
                <a:cubicBezTo>
                  <a:pt x="762000" y="177426"/>
                  <a:pt x="710826" y="228600"/>
                  <a:pt x="647700" y="228600"/>
                </a:cubicBezTo>
                <a:lnTo>
                  <a:pt x="114300" y="228600"/>
                </a:lnTo>
                <a:cubicBezTo>
                  <a:pt x="51174" y="228600"/>
                  <a:pt x="0" y="177426"/>
                  <a:pt x="0" y="1143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E74C3C">
              <a:alpha val="12000"/>
            </a:srgbClr>
          </a:solidFill>
          <a:ln>
            <a:noFill/>
          </a:ln>
        </p:spPr>
      </p:sp>
      <p:sp>
        <p:nvSpPr>
          <p:cNvPr id="21" name="TextBox 21"/>
          <p:cNvSpPr txBox="1"/>
          <p:nvPr/>
        </p:nvSpPr>
        <p:spPr>
          <a:xfrm>
            <a:off x="6699837" y="1914049"/>
            <a:ext cx="316326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75" b="1" dirty="0">
                <a:solidFill>
                  <a:srgbClr val="E74C3C"/>
                </a:solidFill>
                <a:latin typeface="Arial"/>
                <a:ea typeface="Microsoft YaHei"/>
                <a:cs typeface="Arial"/>
              </a:rPr>
              <a:t>HIGH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368665" y="1905952"/>
            <a:ext cx="693753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Med-High</a:t>
            </a:r>
          </a:p>
        </p:txBody>
      </p:sp>
      <p:sp>
        <p:nvSpPr>
          <p:cNvPr id="23" name="Freeform 23"/>
          <p:cNvSpPr/>
          <p:nvPr/>
        </p:nvSpPr>
        <p:spPr>
          <a:xfrm>
            <a:off x="9906000" y="1809750"/>
            <a:ext cx="1524000" cy="381000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38100" y="0"/>
                </a:moveTo>
                <a:lnTo>
                  <a:pt x="1485900" y="0"/>
                </a:lnTo>
                <a:cubicBezTo>
                  <a:pt x="1506942" y="0"/>
                  <a:pt x="1524000" y="17058"/>
                  <a:pt x="1524000" y="38100"/>
                </a:cubicBezTo>
                <a:lnTo>
                  <a:pt x="1524000" y="342900"/>
                </a:lnTo>
                <a:cubicBezTo>
                  <a:pt x="1524000" y="363942"/>
                  <a:pt x="1506942" y="381000"/>
                  <a:pt x="1485900" y="381000"/>
                </a:cubicBezTo>
                <a:lnTo>
                  <a:pt x="38100" y="381000"/>
                </a:lnTo>
                <a:cubicBezTo>
                  <a:pt x="17058" y="381000"/>
                  <a:pt x="0" y="363942"/>
                  <a:pt x="0" y="342900"/>
                </a:cubicBezTo>
                <a:lnTo>
                  <a:pt x="0" y="38100"/>
                </a:lnTo>
                <a:cubicBezTo>
                  <a:pt x="0" y="17058"/>
                  <a:pt x="17058" y="0"/>
                  <a:pt x="38100" y="0"/>
                </a:cubicBezTo>
                <a:close/>
              </a:path>
            </a:pathLst>
          </a:custGeom>
          <a:solidFill>
            <a:srgbClr val="2D8A4E">
              <a:alpha val="8000"/>
            </a:srgbClr>
          </a:solidFill>
          <a:ln>
            <a:noFill/>
          </a:ln>
        </p:spPr>
      </p:sp>
      <p:sp>
        <p:nvSpPr>
          <p:cNvPr id="24" name="TextBox 24"/>
          <p:cNvSpPr txBox="1"/>
          <p:nvPr/>
        </p:nvSpPr>
        <p:spPr>
          <a:xfrm>
            <a:off x="9989820" y="1893570"/>
            <a:ext cx="1361627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00" b="1" dirty="0">
                <a:solidFill>
                  <a:srgbClr val="2D8A4E"/>
                </a:solidFill>
                <a:latin typeface="Arial"/>
                <a:ea typeface="Microsoft YaHei"/>
                <a:cs typeface="Arial"/>
              </a:rPr>
              <a:t>Reduces 26% service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989820" y="2036445"/>
            <a:ext cx="1409933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00" b="1" dirty="0">
                <a:solidFill>
                  <a:srgbClr val="2D8A4E"/>
                </a:solidFill>
                <a:latin typeface="Arial"/>
                <a:ea typeface="Microsoft YaHei"/>
                <a:cs typeface="Arial"/>
              </a:rPr>
              <a:t>churn → high CLV gain</a:t>
            </a:r>
          </a:p>
        </p:txBody>
      </p:sp>
      <p:sp>
        <p:nvSpPr>
          <p:cNvPr id="26" name="Freeform 26"/>
          <p:cNvSpPr/>
          <p:nvPr/>
        </p:nvSpPr>
        <p:spPr>
          <a:xfrm>
            <a:off x="571500" y="2619375"/>
            <a:ext cx="11049000" cy="809625"/>
          </a:xfrm>
          <a:custGeom>
            <a:avLst/>
            <a:gdLst/>
            <a:ahLst/>
            <a:cxnLst/>
            <a:rect l="l" t="t" r="r" b="b"/>
            <a:pathLst>
              <a:path w="11049000" h="809625">
                <a:moveTo>
                  <a:pt x="57150" y="0"/>
                </a:moveTo>
                <a:lnTo>
                  <a:pt x="10991850" y="0"/>
                </a:lnTo>
                <a:cubicBezTo>
                  <a:pt x="11023413" y="0"/>
                  <a:pt x="11049000" y="25587"/>
                  <a:pt x="11049000" y="57150"/>
                </a:cubicBezTo>
                <a:lnTo>
                  <a:pt x="11049000" y="752475"/>
                </a:lnTo>
                <a:cubicBezTo>
                  <a:pt x="11049000" y="784038"/>
                  <a:pt x="11023413" y="809625"/>
                  <a:pt x="10991850" y="809625"/>
                </a:cubicBezTo>
                <a:lnTo>
                  <a:pt x="57150" y="809625"/>
                </a:lnTo>
                <a:cubicBezTo>
                  <a:pt x="25587" y="809625"/>
                  <a:pt x="0" y="784038"/>
                  <a:pt x="0" y="752475"/>
                </a:cubicBezTo>
                <a:lnTo>
                  <a:pt x="0" y="57150"/>
                </a:lnTo>
                <a:cubicBezTo>
                  <a:pt x="0" y="25587"/>
                  <a:pt x="25587" y="0"/>
                  <a:pt x="57150" y="0"/>
                </a:cubicBezTo>
                <a:close/>
              </a:path>
            </a:pathLst>
          </a:custGeom>
          <a:solidFill>
            <a:srgbClr val="F4F6F8"/>
          </a:solidFill>
          <a:ln>
            <a:noFill/>
          </a:ln>
          <a:effectLst>
            <a:outerShdw blurRad="76200" dist="19050" dir="5400000" algn="ctr" rotWithShape="0">
              <a:srgbClr val="000000">
                <a:alpha val="6000"/>
              </a:srgbClr>
            </a:outerShdw>
          </a:effectLst>
        </p:spPr>
      </p:sp>
      <p:sp>
        <p:nvSpPr>
          <p:cNvPr id="27" name="Freeform 27"/>
          <p:cNvSpPr/>
          <p:nvPr/>
        </p:nvSpPr>
        <p:spPr>
          <a:xfrm>
            <a:off x="685800" y="2714625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33350" y="0"/>
                </a:moveTo>
                <a:lnTo>
                  <a:pt x="133350" y="0"/>
                </a:lnTo>
                <a:cubicBezTo>
                  <a:pt x="206997" y="0"/>
                  <a:pt x="266700" y="59703"/>
                  <a:pt x="266700" y="133350"/>
                </a:cubicBezTo>
                <a:lnTo>
                  <a:pt x="266700" y="133350"/>
                </a:lnTo>
                <a:cubicBezTo>
                  <a:pt x="266700" y="206997"/>
                  <a:pt x="206997" y="266700"/>
                  <a:pt x="133350" y="266700"/>
                </a:cubicBezTo>
                <a:lnTo>
                  <a:pt x="133350" y="266700"/>
                </a:lnTo>
                <a:cubicBezTo>
                  <a:pt x="59703" y="266700"/>
                  <a:pt x="0" y="206997"/>
                  <a:pt x="0" y="133350"/>
                </a:cubicBezTo>
                <a:lnTo>
                  <a:pt x="0" y="133350"/>
                </a:lnTo>
                <a:cubicBezTo>
                  <a:pt x="0" y="59703"/>
                  <a:pt x="59703" y="0"/>
                  <a:pt x="133350" y="0"/>
                </a:cubicBezTo>
                <a:close/>
              </a:path>
            </a:pathLst>
          </a:custGeom>
          <a:solidFill>
            <a:srgbClr val="1A3A5C"/>
          </a:solidFill>
          <a:ln>
            <a:noFill/>
          </a:ln>
        </p:spPr>
      </p:sp>
      <p:sp>
        <p:nvSpPr>
          <p:cNvPr id="28" name="TextBox 28"/>
          <p:cNvSpPr txBox="1"/>
          <p:nvPr/>
        </p:nvSpPr>
        <p:spPr>
          <a:xfrm>
            <a:off x="761534" y="2782252"/>
            <a:ext cx="115231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2</a:t>
            </a:r>
          </a:p>
        </p:txBody>
      </p:sp>
      <p:sp>
        <p:nvSpPr>
          <p:cNvPr id="29" name="Freeform 29"/>
          <p:cNvSpPr/>
          <p:nvPr/>
        </p:nvSpPr>
        <p:spPr>
          <a:xfrm>
            <a:off x="704849" y="3043733"/>
            <a:ext cx="200567" cy="201349"/>
          </a:xfrm>
          <a:custGeom>
            <a:avLst/>
            <a:gdLst/>
            <a:ahLst/>
            <a:cxnLst/>
            <a:rect l="l" t="t" r="r" b="b"/>
            <a:pathLst>
              <a:path w="200567" h="201349">
                <a:moveTo>
                  <a:pt x="142876" y="17030"/>
                </a:moveTo>
                <a:cubicBezTo>
                  <a:pt x="182908" y="40142"/>
                  <a:pt x="200567" y="88661"/>
                  <a:pt x="184757" y="132097"/>
                </a:cubicBezTo>
                <a:cubicBezTo>
                  <a:pt x="168947" y="175534"/>
                  <a:pt x="124232" y="201349"/>
                  <a:pt x="78710" y="193322"/>
                </a:cubicBezTo>
                <a:cubicBezTo>
                  <a:pt x="33187" y="185294"/>
                  <a:pt x="0" y="145741"/>
                  <a:pt x="1" y="99517"/>
                </a:cubicBezTo>
                <a:lnTo>
                  <a:pt x="49" y="96431"/>
                </a:lnTo>
                <a:cubicBezTo>
                  <a:pt x="1134" y="62969"/>
                  <a:pt x="19707" y="32534"/>
                  <a:pt x="48968" y="16267"/>
                </a:cubicBezTo>
                <a:cubicBezTo>
                  <a:pt x="78230" y="0"/>
                  <a:pt x="113883" y="290"/>
                  <a:pt x="142876" y="17030"/>
                </a:cubicBezTo>
                <a:moveTo>
                  <a:pt x="119064" y="109042"/>
                </a:moveTo>
                <a:cubicBezTo>
                  <a:pt x="111173" y="109042"/>
                  <a:pt x="104776" y="115438"/>
                  <a:pt x="104776" y="123329"/>
                </a:cubicBezTo>
                <a:cubicBezTo>
                  <a:pt x="104776" y="131220"/>
                  <a:pt x="111173" y="137617"/>
                  <a:pt x="119064" y="137617"/>
                </a:cubicBezTo>
                <a:cubicBezTo>
                  <a:pt x="126954" y="137617"/>
                  <a:pt x="133351" y="131220"/>
                  <a:pt x="133351" y="123329"/>
                </a:cubicBezTo>
                <a:cubicBezTo>
                  <a:pt x="133351" y="115438"/>
                  <a:pt x="126954" y="109042"/>
                  <a:pt x="119064" y="109042"/>
                </a:cubicBezTo>
                <a:moveTo>
                  <a:pt x="130560" y="64207"/>
                </a:moveTo>
                <a:cubicBezTo>
                  <a:pt x="126841" y="60489"/>
                  <a:pt x="120812" y="60489"/>
                  <a:pt x="117092" y="64207"/>
                </a:cubicBezTo>
                <a:lnTo>
                  <a:pt x="59942" y="121357"/>
                </a:lnTo>
                <a:cubicBezTo>
                  <a:pt x="56332" y="125095"/>
                  <a:pt x="56384" y="131036"/>
                  <a:pt x="60058" y="134710"/>
                </a:cubicBezTo>
                <a:cubicBezTo>
                  <a:pt x="63732" y="138384"/>
                  <a:pt x="69673" y="138436"/>
                  <a:pt x="73410" y="134826"/>
                </a:cubicBezTo>
                <a:lnTo>
                  <a:pt x="130560" y="77676"/>
                </a:lnTo>
                <a:cubicBezTo>
                  <a:pt x="134279" y="73956"/>
                  <a:pt x="134279" y="67927"/>
                  <a:pt x="130560" y="64207"/>
                </a:cubicBezTo>
                <a:moveTo>
                  <a:pt x="71439" y="61417"/>
                </a:moveTo>
                <a:cubicBezTo>
                  <a:pt x="63548" y="61417"/>
                  <a:pt x="57151" y="67813"/>
                  <a:pt x="57151" y="75704"/>
                </a:cubicBezTo>
                <a:cubicBezTo>
                  <a:pt x="57151" y="83595"/>
                  <a:pt x="63548" y="89992"/>
                  <a:pt x="71439" y="89992"/>
                </a:cubicBezTo>
                <a:cubicBezTo>
                  <a:pt x="79329" y="89992"/>
                  <a:pt x="85726" y="83595"/>
                  <a:pt x="85726" y="75704"/>
                </a:cubicBezTo>
                <a:cubicBezTo>
                  <a:pt x="85726" y="67813"/>
                  <a:pt x="79329" y="61417"/>
                  <a:pt x="71439" y="61417"/>
                </a:cubicBezTo>
              </a:path>
            </a:pathLst>
          </a:custGeom>
          <a:solidFill>
            <a:srgbClr val="E8A838"/>
          </a:solidFill>
          <a:ln>
            <a:noFill/>
          </a:ln>
        </p:spPr>
      </p:sp>
      <p:sp>
        <p:nvSpPr>
          <p:cNvPr id="30" name="TextBox 30"/>
          <p:cNvSpPr txBox="1"/>
          <p:nvPr/>
        </p:nvSpPr>
        <p:spPr>
          <a:xfrm>
            <a:off x="983932" y="2777014"/>
            <a:ext cx="1987629" cy="2590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75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20% Loyalty Discount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87742" y="3066574"/>
            <a:ext cx="5087041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Financial incentive — directly lowers switching barrier for repeat buyers</a:t>
            </a:r>
          </a:p>
        </p:txBody>
      </p:sp>
      <p:sp>
        <p:nvSpPr>
          <p:cNvPr id="32" name="Freeform 32"/>
          <p:cNvSpPr/>
          <p:nvPr/>
        </p:nvSpPr>
        <p:spPr>
          <a:xfrm>
            <a:off x="6477000" y="2790825"/>
            <a:ext cx="762000" cy="228600"/>
          </a:xfrm>
          <a:custGeom>
            <a:avLst/>
            <a:gdLst/>
            <a:ahLst/>
            <a:cxnLst/>
            <a:rect l="l" t="t" r="r" b="b"/>
            <a:pathLst>
              <a:path w="762000" h="228600">
                <a:moveTo>
                  <a:pt x="114300" y="0"/>
                </a:moveTo>
                <a:lnTo>
                  <a:pt x="647700" y="0"/>
                </a:lnTo>
                <a:cubicBezTo>
                  <a:pt x="710826" y="0"/>
                  <a:pt x="762000" y="51174"/>
                  <a:pt x="762000" y="114300"/>
                </a:cubicBezTo>
                <a:lnTo>
                  <a:pt x="762000" y="114300"/>
                </a:lnTo>
                <a:cubicBezTo>
                  <a:pt x="762000" y="177426"/>
                  <a:pt x="710826" y="228600"/>
                  <a:pt x="647700" y="228600"/>
                </a:cubicBezTo>
                <a:lnTo>
                  <a:pt x="114300" y="228600"/>
                </a:lnTo>
                <a:cubicBezTo>
                  <a:pt x="51174" y="228600"/>
                  <a:pt x="0" y="177426"/>
                  <a:pt x="0" y="1143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E74C3C">
              <a:alpha val="12000"/>
            </a:srgbClr>
          </a:solidFill>
          <a:ln>
            <a:noFill/>
          </a:ln>
        </p:spPr>
      </p:sp>
      <p:sp>
        <p:nvSpPr>
          <p:cNvPr id="33" name="TextBox 33"/>
          <p:cNvSpPr txBox="1"/>
          <p:nvPr/>
        </p:nvSpPr>
        <p:spPr>
          <a:xfrm>
            <a:off x="6699837" y="2847499"/>
            <a:ext cx="316326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75" b="1" dirty="0">
                <a:solidFill>
                  <a:srgbClr val="E74C3C"/>
                </a:solidFill>
                <a:latin typeface="Arial"/>
                <a:ea typeface="Microsoft YaHei"/>
                <a:cs typeface="Arial"/>
              </a:rPr>
              <a:t>HIGH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368665" y="2839402"/>
            <a:ext cx="555736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Medium</a:t>
            </a:r>
          </a:p>
        </p:txBody>
      </p:sp>
      <p:sp>
        <p:nvSpPr>
          <p:cNvPr id="35" name="Freeform 35"/>
          <p:cNvSpPr/>
          <p:nvPr/>
        </p:nvSpPr>
        <p:spPr>
          <a:xfrm>
            <a:off x="9906000" y="2762250"/>
            <a:ext cx="1524000" cy="285750"/>
          </a:xfrm>
          <a:custGeom>
            <a:avLst/>
            <a:gdLst/>
            <a:ahLst/>
            <a:cxnLst/>
            <a:rect l="l" t="t" r="r" b="b"/>
            <a:pathLst>
              <a:path w="1524000" h="285750">
                <a:moveTo>
                  <a:pt x="38100" y="0"/>
                </a:moveTo>
                <a:lnTo>
                  <a:pt x="1485900" y="0"/>
                </a:lnTo>
                <a:cubicBezTo>
                  <a:pt x="1506942" y="0"/>
                  <a:pt x="1524000" y="17058"/>
                  <a:pt x="1524000" y="38100"/>
                </a:cubicBezTo>
                <a:lnTo>
                  <a:pt x="1524000" y="247650"/>
                </a:lnTo>
                <a:cubicBezTo>
                  <a:pt x="1524000" y="268692"/>
                  <a:pt x="1506942" y="285750"/>
                  <a:pt x="1485900" y="285750"/>
                </a:cubicBezTo>
                <a:lnTo>
                  <a:pt x="38100" y="285750"/>
                </a:lnTo>
                <a:cubicBezTo>
                  <a:pt x="17058" y="285750"/>
                  <a:pt x="0" y="268692"/>
                  <a:pt x="0" y="247650"/>
                </a:cubicBezTo>
                <a:lnTo>
                  <a:pt x="0" y="38100"/>
                </a:lnTo>
                <a:cubicBezTo>
                  <a:pt x="0" y="17058"/>
                  <a:pt x="17058" y="0"/>
                  <a:pt x="38100" y="0"/>
                </a:cubicBezTo>
                <a:close/>
              </a:path>
            </a:pathLst>
          </a:custGeom>
          <a:solidFill>
            <a:srgbClr val="E8A838">
              <a:alpha val="8000"/>
            </a:srgbClr>
          </a:solidFill>
          <a:ln>
            <a:noFill/>
          </a:ln>
        </p:spPr>
      </p:sp>
      <p:sp>
        <p:nvSpPr>
          <p:cNvPr id="36" name="TextBox 36"/>
          <p:cNvSpPr txBox="1"/>
          <p:nvPr/>
        </p:nvSpPr>
        <p:spPr>
          <a:xfrm>
            <a:off x="9989820" y="2855595"/>
            <a:ext cx="1699770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00" b="1" dirty="0">
                <a:solidFill>
                  <a:srgbClr val="E8A838"/>
                </a:solidFill>
                <a:latin typeface="Arial"/>
                <a:ea typeface="Microsoft YaHei"/>
                <a:cs typeface="Arial"/>
              </a:rPr>
              <a:t>Counters competitor pull</a:t>
            </a:r>
          </a:p>
        </p:txBody>
      </p:sp>
      <p:sp>
        <p:nvSpPr>
          <p:cNvPr id="37" name="Freeform 37"/>
          <p:cNvSpPr/>
          <p:nvPr/>
        </p:nvSpPr>
        <p:spPr>
          <a:xfrm>
            <a:off x="571500" y="3524250"/>
            <a:ext cx="11049000" cy="809625"/>
          </a:xfrm>
          <a:custGeom>
            <a:avLst/>
            <a:gdLst/>
            <a:ahLst/>
            <a:cxnLst/>
            <a:rect l="l" t="t" r="r" b="b"/>
            <a:pathLst>
              <a:path w="11049000" h="809625">
                <a:moveTo>
                  <a:pt x="57150" y="0"/>
                </a:moveTo>
                <a:lnTo>
                  <a:pt x="10991850" y="0"/>
                </a:lnTo>
                <a:cubicBezTo>
                  <a:pt x="11023413" y="0"/>
                  <a:pt x="11049000" y="25587"/>
                  <a:pt x="11049000" y="57150"/>
                </a:cubicBezTo>
                <a:lnTo>
                  <a:pt x="11049000" y="752475"/>
                </a:lnTo>
                <a:cubicBezTo>
                  <a:pt x="11049000" y="784038"/>
                  <a:pt x="11023413" y="809625"/>
                  <a:pt x="10991850" y="809625"/>
                </a:cubicBezTo>
                <a:lnTo>
                  <a:pt x="57150" y="809625"/>
                </a:lnTo>
                <a:cubicBezTo>
                  <a:pt x="25587" y="809625"/>
                  <a:pt x="0" y="784038"/>
                  <a:pt x="0" y="752475"/>
                </a:cubicBezTo>
                <a:lnTo>
                  <a:pt x="0" y="57150"/>
                </a:lnTo>
                <a:cubicBezTo>
                  <a:pt x="0" y="25587"/>
                  <a:pt x="25587" y="0"/>
                  <a:pt x="57150" y="0"/>
                </a:cubicBezTo>
                <a:close/>
              </a:path>
            </a:pathLst>
          </a:custGeom>
          <a:solidFill>
            <a:srgbClr val="F4F6F8"/>
          </a:solidFill>
          <a:ln>
            <a:noFill/>
          </a:ln>
          <a:effectLst>
            <a:outerShdw blurRad="76200" dist="19050" dir="5400000" algn="ctr" rotWithShape="0">
              <a:srgbClr val="000000">
                <a:alpha val="6000"/>
              </a:srgbClr>
            </a:outerShdw>
          </a:effectLst>
        </p:spPr>
      </p:sp>
      <p:sp>
        <p:nvSpPr>
          <p:cNvPr id="38" name="Freeform 38"/>
          <p:cNvSpPr/>
          <p:nvPr/>
        </p:nvSpPr>
        <p:spPr>
          <a:xfrm>
            <a:off x="685800" y="3619500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33350" y="0"/>
                </a:moveTo>
                <a:lnTo>
                  <a:pt x="133350" y="0"/>
                </a:lnTo>
                <a:cubicBezTo>
                  <a:pt x="206997" y="0"/>
                  <a:pt x="266700" y="59703"/>
                  <a:pt x="266700" y="133350"/>
                </a:cubicBezTo>
                <a:lnTo>
                  <a:pt x="266700" y="133350"/>
                </a:lnTo>
                <a:cubicBezTo>
                  <a:pt x="266700" y="206997"/>
                  <a:pt x="206997" y="266700"/>
                  <a:pt x="133350" y="266700"/>
                </a:cubicBezTo>
                <a:lnTo>
                  <a:pt x="133350" y="266700"/>
                </a:lnTo>
                <a:cubicBezTo>
                  <a:pt x="59703" y="266700"/>
                  <a:pt x="0" y="206997"/>
                  <a:pt x="0" y="133350"/>
                </a:cubicBezTo>
                <a:lnTo>
                  <a:pt x="0" y="133350"/>
                </a:lnTo>
                <a:cubicBezTo>
                  <a:pt x="0" y="59703"/>
                  <a:pt x="59703" y="0"/>
                  <a:pt x="133350" y="0"/>
                </a:cubicBezTo>
                <a:close/>
              </a:path>
            </a:pathLst>
          </a:custGeom>
          <a:solidFill>
            <a:srgbClr val="1A3A5C"/>
          </a:solidFill>
          <a:ln>
            <a:noFill/>
          </a:ln>
        </p:spPr>
      </p:sp>
      <p:sp>
        <p:nvSpPr>
          <p:cNvPr id="39" name="TextBox 39"/>
          <p:cNvSpPr txBox="1"/>
          <p:nvPr/>
        </p:nvSpPr>
        <p:spPr>
          <a:xfrm>
            <a:off x="761534" y="3687128"/>
            <a:ext cx="115231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3</a:t>
            </a:r>
          </a:p>
        </p:txBody>
      </p:sp>
      <p:sp>
        <p:nvSpPr>
          <p:cNvPr id="40" name="Freeform 40"/>
          <p:cNvSpPr/>
          <p:nvPr/>
        </p:nvSpPr>
        <p:spPr>
          <a:xfrm>
            <a:off x="704850" y="3981450"/>
            <a:ext cx="190500" cy="142871"/>
          </a:xfrm>
          <a:custGeom>
            <a:avLst/>
            <a:gdLst/>
            <a:ahLst/>
            <a:cxnLst/>
            <a:rect l="l" t="t" r="r" b="b"/>
            <a:pathLst>
              <a:path w="190500" h="142871">
                <a:moveTo>
                  <a:pt x="114300" y="0"/>
                </a:moveTo>
                <a:cubicBezTo>
                  <a:pt x="116766" y="0"/>
                  <a:pt x="119135" y="956"/>
                  <a:pt x="120910" y="2667"/>
                </a:cubicBezTo>
                <a:lnTo>
                  <a:pt x="121739" y="3572"/>
                </a:lnTo>
                <a:lnTo>
                  <a:pt x="156972" y="47625"/>
                </a:lnTo>
                <a:lnTo>
                  <a:pt x="161925" y="47625"/>
                </a:lnTo>
                <a:cubicBezTo>
                  <a:pt x="177056" y="47624"/>
                  <a:pt x="189565" y="59419"/>
                  <a:pt x="190452" y="74524"/>
                </a:cubicBezTo>
                <a:lnTo>
                  <a:pt x="190500" y="76200"/>
                </a:lnTo>
                <a:lnTo>
                  <a:pt x="190500" y="114300"/>
                </a:lnTo>
                <a:cubicBezTo>
                  <a:pt x="190500" y="119561"/>
                  <a:pt x="186236" y="123825"/>
                  <a:pt x="180975" y="123825"/>
                </a:cubicBezTo>
                <a:lnTo>
                  <a:pt x="169821" y="123825"/>
                </a:lnTo>
                <a:cubicBezTo>
                  <a:pt x="165780" y="135241"/>
                  <a:pt x="154985" y="142871"/>
                  <a:pt x="142875" y="142871"/>
                </a:cubicBezTo>
                <a:cubicBezTo>
                  <a:pt x="130765" y="142871"/>
                  <a:pt x="119970" y="135241"/>
                  <a:pt x="115929" y="123825"/>
                </a:cubicBezTo>
                <a:lnTo>
                  <a:pt x="74571" y="123825"/>
                </a:lnTo>
                <a:cubicBezTo>
                  <a:pt x="70530" y="135241"/>
                  <a:pt x="59735" y="142871"/>
                  <a:pt x="47625" y="142871"/>
                </a:cubicBezTo>
                <a:cubicBezTo>
                  <a:pt x="35515" y="142871"/>
                  <a:pt x="24720" y="135241"/>
                  <a:pt x="20679" y="123825"/>
                </a:cubicBezTo>
                <a:lnTo>
                  <a:pt x="9525" y="123825"/>
                </a:lnTo>
                <a:cubicBezTo>
                  <a:pt x="4264" y="123825"/>
                  <a:pt x="0" y="119561"/>
                  <a:pt x="0" y="114300"/>
                </a:cubicBezTo>
                <a:lnTo>
                  <a:pt x="0" y="57150"/>
                </a:lnTo>
                <a:lnTo>
                  <a:pt x="67" y="56036"/>
                </a:lnTo>
                <a:lnTo>
                  <a:pt x="143" y="55502"/>
                </a:lnTo>
                <a:lnTo>
                  <a:pt x="305" y="54759"/>
                </a:lnTo>
                <a:lnTo>
                  <a:pt x="419" y="54416"/>
                </a:lnTo>
                <a:lnTo>
                  <a:pt x="552" y="53940"/>
                </a:lnTo>
                <a:lnTo>
                  <a:pt x="19736" y="5991"/>
                </a:lnTo>
                <a:cubicBezTo>
                  <a:pt x="21181" y="2375"/>
                  <a:pt x="24681" y="3"/>
                  <a:pt x="28575" y="0"/>
                </a:cubicBezTo>
                <a:close/>
                <a:moveTo>
                  <a:pt x="47625" y="104775"/>
                </a:moveTo>
                <a:cubicBezTo>
                  <a:pt x="42364" y="104775"/>
                  <a:pt x="38100" y="109040"/>
                  <a:pt x="38100" y="114300"/>
                </a:cubicBezTo>
                <a:cubicBezTo>
                  <a:pt x="38100" y="119561"/>
                  <a:pt x="42364" y="123825"/>
                  <a:pt x="47625" y="123825"/>
                </a:cubicBezTo>
                <a:cubicBezTo>
                  <a:pt x="52886" y="123825"/>
                  <a:pt x="57150" y="119561"/>
                  <a:pt x="57150" y="114300"/>
                </a:cubicBezTo>
                <a:cubicBezTo>
                  <a:pt x="57150" y="109040"/>
                  <a:pt x="52886" y="104775"/>
                  <a:pt x="47625" y="104775"/>
                </a:cubicBezTo>
                <a:moveTo>
                  <a:pt x="142875" y="104775"/>
                </a:moveTo>
                <a:cubicBezTo>
                  <a:pt x="137614" y="104775"/>
                  <a:pt x="133350" y="109040"/>
                  <a:pt x="133350" y="114300"/>
                </a:cubicBezTo>
                <a:cubicBezTo>
                  <a:pt x="133350" y="119561"/>
                  <a:pt x="137614" y="123825"/>
                  <a:pt x="142875" y="123825"/>
                </a:cubicBezTo>
                <a:cubicBezTo>
                  <a:pt x="148136" y="123825"/>
                  <a:pt x="152400" y="119561"/>
                  <a:pt x="152400" y="114300"/>
                </a:cubicBezTo>
                <a:cubicBezTo>
                  <a:pt x="152400" y="109040"/>
                  <a:pt x="148136" y="104775"/>
                  <a:pt x="142875" y="104775"/>
                </a:cubicBezTo>
                <a:moveTo>
                  <a:pt x="85725" y="19050"/>
                </a:moveTo>
                <a:lnTo>
                  <a:pt x="35014" y="19050"/>
                </a:lnTo>
                <a:lnTo>
                  <a:pt x="23584" y="47625"/>
                </a:lnTo>
                <a:lnTo>
                  <a:pt x="85725" y="47625"/>
                </a:lnTo>
                <a:close/>
                <a:moveTo>
                  <a:pt x="109728" y="19050"/>
                </a:moveTo>
                <a:lnTo>
                  <a:pt x="104775" y="19050"/>
                </a:lnTo>
                <a:lnTo>
                  <a:pt x="104775" y="47625"/>
                </a:lnTo>
                <a:lnTo>
                  <a:pt x="132588" y="47625"/>
                </a:lnTo>
                <a:close/>
              </a:path>
            </a:pathLst>
          </a:custGeom>
          <a:solidFill>
            <a:srgbClr val="1A3A5C"/>
          </a:solidFill>
          <a:ln>
            <a:noFill/>
          </a:ln>
        </p:spPr>
      </p:sp>
      <p:sp>
        <p:nvSpPr>
          <p:cNvPr id="41" name="TextBox 41"/>
          <p:cNvSpPr txBox="1"/>
          <p:nvPr/>
        </p:nvSpPr>
        <p:spPr>
          <a:xfrm>
            <a:off x="983932" y="3681889"/>
            <a:ext cx="2867489" cy="2590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75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Enhanced Trade-in Programme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87742" y="3971449"/>
            <a:ext cx="5884474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Generous trade-in offers reduce switching barrier and lock customers in ecosystem</a:t>
            </a:r>
          </a:p>
        </p:txBody>
      </p:sp>
      <p:sp>
        <p:nvSpPr>
          <p:cNvPr id="43" name="Freeform 43"/>
          <p:cNvSpPr/>
          <p:nvPr/>
        </p:nvSpPr>
        <p:spPr>
          <a:xfrm>
            <a:off x="6477000" y="3695700"/>
            <a:ext cx="762000" cy="228600"/>
          </a:xfrm>
          <a:custGeom>
            <a:avLst/>
            <a:gdLst/>
            <a:ahLst/>
            <a:cxnLst/>
            <a:rect l="l" t="t" r="r" b="b"/>
            <a:pathLst>
              <a:path w="762000" h="228600">
                <a:moveTo>
                  <a:pt x="114300" y="0"/>
                </a:moveTo>
                <a:lnTo>
                  <a:pt x="647700" y="0"/>
                </a:lnTo>
                <a:cubicBezTo>
                  <a:pt x="710826" y="0"/>
                  <a:pt x="762000" y="51174"/>
                  <a:pt x="762000" y="114300"/>
                </a:cubicBezTo>
                <a:lnTo>
                  <a:pt x="762000" y="114300"/>
                </a:lnTo>
                <a:cubicBezTo>
                  <a:pt x="762000" y="177426"/>
                  <a:pt x="710826" y="228600"/>
                  <a:pt x="647700" y="228600"/>
                </a:cubicBezTo>
                <a:lnTo>
                  <a:pt x="114300" y="228600"/>
                </a:lnTo>
                <a:cubicBezTo>
                  <a:pt x="51174" y="228600"/>
                  <a:pt x="0" y="177426"/>
                  <a:pt x="0" y="1143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E8A838">
              <a:alpha val="15000"/>
            </a:srgbClr>
          </a:solidFill>
          <a:ln>
            <a:noFill/>
          </a:ln>
        </p:spPr>
      </p:sp>
      <p:sp>
        <p:nvSpPr>
          <p:cNvPr id="44" name="TextBox 44"/>
          <p:cNvSpPr txBox="1"/>
          <p:nvPr/>
        </p:nvSpPr>
        <p:spPr>
          <a:xfrm>
            <a:off x="6587698" y="3752374"/>
            <a:ext cx="540604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75" b="1" dirty="0">
                <a:solidFill>
                  <a:srgbClr val="E8A838"/>
                </a:solidFill>
                <a:latin typeface="Arial"/>
                <a:ea typeface="Microsoft YaHei"/>
                <a:cs typeface="Arial"/>
              </a:rPr>
              <a:t>MEDIUM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368665" y="3744278"/>
            <a:ext cx="67841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Low-Med</a:t>
            </a:r>
          </a:p>
        </p:txBody>
      </p:sp>
      <p:sp>
        <p:nvSpPr>
          <p:cNvPr id="46" name="Freeform 46"/>
          <p:cNvSpPr/>
          <p:nvPr/>
        </p:nvSpPr>
        <p:spPr>
          <a:xfrm>
            <a:off x="9906000" y="3667125"/>
            <a:ext cx="1524000" cy="285750"/>
          </a:xfrm>
          <a:custGeom>
            <a:avLst/>
            <a:gdLst/>
            <a:ahLst/>
            <a:cxnLst/>
            <a:rect l="l" t="t" r="r" b="b"/>
            <a:pathLst>
              <a:path w="1524000" h="285750">
                <a:moveTo>
                  <a:pt x="38100" y="0"/>
                </a:moveTo>
                <a:lnTo>
                  <a:pt x="1485900" y="0"/>
                </a:lnTo>
                <a:cubicBezTo>
                  <a:pt x="1506942" y="0"/>
                  <a:pt x="1524000" y="17058"/>
                  <a:pt x="1524000" y="38100"/>
                </a:cubicBezTo>
                <a:lnTo>
                  <a:pt x="1524000" y="247650"/>
                </a:lnTo>
                <a:cubicBezTo>
                  <a:pt x="1524000" y="268692"/>
                  <a:pt x="1506942" y="285750"/>
                  <a:pt x="1485900" y="285750"/>
                </a:cubicBezTo>
                <a:lnTo>
                  <a:pt x="38100" y="285750"/>
                </a:lnTo>
                <a:cubicBezTo>
                  <a:pt x="17058" y="285750"/>
                  <a:pt x="0" y="268692"/>
                  <a:pt x="0" y="247650"/>
                </a:cubicBezTo>
                <a:lnTo>
                  <a:pt x="0" y="38100"/>
                </a:lnTo>
                <a:cubicBezTo>
                  <a:pt x="0" y="17058"/>
                  <a:pt x="17058" y="0"/>
                  <a:pt x="38100" y="0"/>
                </a:cubicBezTo>
                <a:close/>
              </a:path>
            </a:pathLst>
          </a:custGeom>
          <a:solidFill>
            <a:srgbClr val="1A3A5C">
              <a:alpha val="6000"/>
            </a:srgbClr>
          </a:solidFill>
          <a:ln>
            <a:noFill/>
          </a:ln>
        </p:spPr>
      </p:sp>
      <p:sp>
        <p:nvSpPr>
          <p:cNvPr id="47" name="TextBox 47"/>
          <p:cNvSpPr txBox="1"/>
          <p:nvPr/>
        </p:nvSpPr>
        <p:spPr>
          <a:xfrm>
            <a:off x="9989820" y="3760470"/>
            <a:ext cx="1630761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0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Captures used car value</a:t>
            </a:r>
          </a:p>
        </p:txBody>
      </p:sp>
      <p:sp>
        <p:nvSpPr>
          <p:cNvPr id="48" name="Freeform 48"/>
          <p:cNvSpPr/>
          <p:nvPr/>
        </p:nvSpPr>
        <p:spPr>
          <a:xfrm>
            <a:off x="571500" y="4429125"/>
            <a:ext cx="11049000" cy="809625"/>
          </a:xfrm>
          <a:custGeom>
            <a:avLst/>
            <a:gdLst/>
            <a:ahLst/>
            <a:cxnLst/>
            <a:rect l="l" t="t" r="r" b="b"/>
            <a:pathLst>
              <a:path w="11049000" h="809625">
                <a:moveTo>
                  <a:pt x="57150" y="0"/>
                </a:moveTo>
                <a:lnTo>
                  <a:pt x="10991850" y="0"/>
                </a:lnTo>
                <a:cubicBezTo>
                  <a:pt x="11023413" y="0"/>
                  <a:pt x="11049000" y="25587"/>
                  <a:pt x="11049000" y="57150"/>
                </a:cubicBezTo>
                <a:lnTo>
                  <a:pt x="11049000" y="752475"/>
                </a:lnTo>
                <a:cubicBezTo>
                  <a:pt x="11049000" y="784038"/>
                  <a:pt x="11023413" y="809625"/>
                  <a:pt x="10991850" y="809625"/>
                </a:cubicBezTo>
                <a:lnTo>
                  <a:pt x="57150" y="809625"/>
                </a:lnTo>
                <a:cubicBezTo>
                  <a:pt x="25587" y="809625"/>
                  <a:pt x="0" y="784038"/>
                  <a:pt x="0" y="752475"/>
                </a:cubicBezTo>
                <a:lnTo>
                  <a:pt x="0" y="57150"/>
                </a:lnTo>
                <a:cubicBezTo>
                  <a:pt x="0" y="25587"/>
                  <a:pt x="25587" y="0"/>
                  <a:pt x="57150" y="0"/>
                </a:cubicBezTo>
                <a:close/>
              </a:path>
            </a:pathLst>
          </a:custGeom>
          <a:solidFill>
            <a:srgbClr val="F4F6F8"/>
          </a:solidFill>
          <a:ln>
            <a:noFill/>
          </a:ln>
          <a:effectLst>
            <a:outerShdw blurRad="76200" dist="19050" dir="5400000" algn="ctr" rotWithShape="0">
              <a:srgbClr val="000000">
                <a:alpha val="6000"/>
              </a:srgbClr>
            </a:outerShdw>
          </a:effectLst>
        </p:spPr>
      </p:sp>
      <p:sp>
        <p:nvSpPr>
          <p:cNvPr id="49" name="Freeform 49"/>
          <p:cNvSpPr/>
          <p:nvPr/>
        </p:nvSpPr>
        <p:spPr>
          <a:xfrm>
            <a:off x="685800" y="4524375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33350" y="0"/>
                </a:moveTo>
                <a:lnTo>
                  <a:pt x="133350" y="0"/>
                </a:lnTo>
                <a:cubicBezTo>
                  <a:pt x="206997" y="0"/>
                  <a:pt x="266700" y="59703"/>
                  <a:pt x="266700" y="133350"/>
                </a:cubicBezTo>
                <a:lnTo>
                  <a:pt x="266700" y="133350"/>
                </a:lnTo>
                <a:cubicBezTo>
                  <a:pt x="266700" y="206997"/>
                  <a:pt x="206997" y="266700"/>
                  <a:pt x="133350" y="266700"/>
                </a:cubicBezTo>
                <a:lnTo>
                  <a:pt x="133350" y="266700"/>
                </a:lnTo>
                <a:cubicBezTo>
                  <a:pt x="59703" y="266700"/>
                  <a:pt x="0" y="206997"/>
                  <a:pt x="0" y="133350"/>
                </a:cubicBezTo>
                <a:lnTo>
                  <a:pt x="0" y="133350"/>
                </a:lnTo>
                <a:cubicBezTo>
                  <a:pt x="0" y="59703"/>
                  <a:pt x="59703" y="0"/>
                  <a:pt x="133350" y="0"/>
                </a:cubicBezTo>
                <a:close/>
              </a:path>
            </a:pathLst>
          </a:custGeom>
          <a:solidFill>
            <a:srgbClr val="5D6D7E"/>
          </a:solidFill>
          <a:ln>
            <a:noFill/>
          </a:ln>
        </p:spPr>
      </p:sp>
      <p:sp>
        <p:nvSpPr>
          <p:cNvPr id="50" name="TextBox 50"/>
          <p:cNvSpPr txBox="1"/>
          <p:nvPr/>
        </p:nvSpPr>
        <p:spPr>
          <a:xfrm>
            <a:off x="761534" y="4592002"/>
            <a:ext cx="115231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4</a:t>
            </a:r>
          </a:p>
        </p:txBody>
      </p:sp>
      <p:sp>
        <p:nvSpPr>
          <p:cNvPr id="51" name="Freeform 51"/>
          <p:cNvSpPr/>
          <p:nvPr/>
        </p:nvSpPr>
        <p:spPr>
          <a:xfrm>
            <a:off x="700918" y="4865070"/>
            <a:ext cx="198107" cy="174587"/>
          </a:xfrm>
          <a:custGeom>
            <a:avLst/>
            <a:gdLst/>
            <a:ahLst/>
            <a:cxnLst/>
            <a:rect l="l" t="t" r="r" b="b"/>
            <a:pathLst>
              <a:path w="198107" h="174587">
                <a:moveTo>
                  <a:pt x="51357" y="2909"/>
                </a:moveTo>
                <a:cubicBezTo>
                  <a:pt x="68432" y="0"/>
                  <a:pt x="85906" y="4992"/>
                  <a:pt x="98867" y="16483"/>
                </a:cubicBezTo>
                <a:lnTo>
                  <a:pt x="99220" y="16797"/>
                </a:lnTo>
                <a:lnTo>
                  <a:pt x="99544" y="16511"/>
                </a:lnTo>
                <a:cubicBezTo>
                  <a:pt x="111899" y="5668"/>
                  <a:pt x="128325" y="671"/>
                  <a:pt x="144625" y="2795"/>
                </a:cubicBezTo>
                <a:lnTo>
                  <a:pt x="146969" y="3138"/>
                </a:lnTo>
                <a:cubicBezTo>
                  <a:pt x="167660" y="6711"/>
                  <a:pt x="184726" y="21342"/>
                  <a:pt x="191416" y="41246"/>
                </a:cubicBezTo>
                <a:cubicBezTo>
                  <a:pt x="198107" y="61149"/>
                  <a:pt x="193343" y="83119"/>
                  <a:pt x="179011" y="98464"/>
                </a:cubicBezTo>
                <a:lnTo>
                  <a:pt x="177296" y="100226"/>
                </a:lnTo>
                <a:lnTo>
                  <a:pt x="176839" y="100617"/>
                </a:lnTo>
                <a:lnTo>
                  <a:pt x="105878" y="170902"/>
                </a:lnTo>
                <a:cubicBezTo>
                  <a:pt x="102491" y="174254"/>
                  <a:pt x="97149" y="174587"/>
                  <a:pt x="93371" y="171683"/>
                </a:cubicBezTo>
                <a:lnTo>
                  <a:pt x="92476" y="170902"/>
                </a:lnTo>
                <a:lnTo>
                  <a:pt x="21105" y="100207"/>
                </a:lnTo>
                <a:cubicBezTo>
                  <a:pt x="5688" y="85207"/>
                  <a:pt x="0" y="62820"/>
                  <a:pt x="6386" y="42279"/>
                </a:cubicBezTo>
                <a:cubicBezTo>
                  <a:pt x="12773" y="21739"/>
                  <a:pt x="30152" y="6524"/>
                  <a:pt x="51357" y="2909"/>
                </a:cubicBezTo>
                <a:close/>
              </a:path>
            </a:pathLst>
          </a:custGeom>
          <a:solidFill>
            <a:srgbClr val="2D8A4E"/>
          </a:solidFill>
          <a:ln>
            <a:noFill/>
          </a:ln>
        </p:spPr>
      </p:sp>
      <p:sp>
        <p:nvSpPr>
          <p:cNvPr id="52" name="TextBox 52"/>
          <p:cNvSpPr txBox="1"/>
          <p:nvPr/>
        </p:nvSpPr>
        <p:spPr>
          <a:xfrm>
            <a:off x="983932" y="4586764"/>
            <a:ext cx="1840986" cy="2590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75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Customer Magazine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87742" y="4876324"/>
            <a:ext cx="6603587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Free monthly magazine with owner features — builds emotional connection and brand community</a:t>
            </a:r>
          </a:p>
        </p:txBody>
      </p:sp>
      <p:sp>
        <p:nvSpPr>
          <p:cNvPr id="54" name="Freeform 54"/>
          <p:cNvSpPr/>
          <p:nvPr/>
        </p:nvSpPr>
        <p:spPr>
          <a:xfrm>
            <a:off x="6477000" y="4600575"/>
            <a:ext cx="952500" cy="228600"/>
          </a:xfrm>
          <a:custGeom>
            <a:avLst/>
            <a:gdLst/>
            <a:ahLst/>
            <a:cxnLst/>
            <a:rect l="l" t="t" r="r" b="b"/>
            <a:pathLst>
              <a:path w="952500" h="228600">
                <a:moveTo>
                  <a:pt x="114300" y="0"/>
                </a:moveTo>
                <a:lnTo>
                  <a:pt x="838200" y="0"/>
                </a:lnTo>
                <a:cubicBezTo>
                  <a:pt x="901326" y="0"/>
                  <a:pt x="952500" y="51174"/>
                  <a:pt x="952500" y="114300"/>
                </a:cubicBezTo>
                <a:lnTo>
                  <a:pt x="952500" y="114300"/>
                </a:lnTo>
                <a:cubicBezTo>
                  <a:pt x="952500" y="177426"/>
                  <a:pt x="901326" y="228600"/>
                  <a:pt x="838200" y="228600"/>
                </a:cubicBezTo>
                <a:lnTo>
                  <a:pt x="114300" y="228600"/>
                </a:lnTo>
                <a:cubicBezTo>
                  <a:pt x="51174" y="228600"/>
                  <a:pt x="0" y="177426"/>
                  <a:pt x="0" y="1143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D5DDE5"/>
          </a:solidFill>
          <a:ln>
            <a:noFill/>
          </a:ln>
        </p:spPr>
      </p:sp>
      <p:sp>
        <p:nvSpPr>
          <p:cNvPr id="55" name="TextBox 55"/>
          <p:cNvSpPr txBox="1"/>
          <p:nvPr/>
        </p:nvSpPr>
        <p:spPr>
          <a:xfrm>
            <a:off x="6608188" y="4657249"/>
            <a:ext cx="690123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75" b="1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LOW-MED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8368665" y="4649152"/>
            <a:ext cx="31037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2C3E50"/>
                </a:solidFill>
                <a:latin typeface="Arial"/>
                <a:ea typeface="Microsoft YaHei"/>
                <a:cs typeface="Arial"/>
              </a:rPr>
              <a:t>Low</a:t>
            </a:r>
          </a:p>
        </p:txBody>
      </p:sp>
      <p:sp>
        <p:nvSpPr>
          <p:cNvPr id="57" name="Freeform 57"/>
          <p:cNvSpPr/>
          <p:nvPr/>
        </p:nvSpPr>
        <p:spPr>
          <a:xfrm>
            <a:off x="9906000" y="4572000"/>
            <a:ext cx="1524000" cy="285750"/>
          </a:xfrm>
          <a:custGeom>
            <a:avLst/>
            <a:gdLst/>
            <a:ahLst/>
            <a:cxnLst/>
            <a:rect l="l" t="t" r="r" b="b"/>
            <a:pathLst>
              <a:path w="1524000" h="285750">
                <a:moveTo>
                  <a:pt x="38100" y="0"/>
                </a:moveTo>
                <a:lnTo>
                  <a:pt x="1485900" y="0"/>
                </a:lnTo>
                <a:cubicBezTo>
                  <a:pt x="1506942" y="0"/>
                  <a:pt x="1524000" y="17058"/>
                  <a:pt x="1524000" y="38100"/>
                </a:cubicBezTo>
                <a:lnTo>
                  <a:pt x="1524000" y="247650"/>
                </a:lnTo>
                <a:cubicBezTo>
                  <a:pt x="1524000" y="268692"/>
                  <a:pt x="1506942" y="285750"/>
                  <a:pt x="1485900" y="285750"/>
                </a:cubicBezTo>
                <a:lnTo>
                  <a:pt x="38100" y="285750"/>
                </a:lnTo>
                <a:cubicBezTo>
                  <a:pt x="17058" y="285750"/>
                  <a:pt x="0" y="268692"/>
                  <a:pt x="0" y="247650"/>
                </a:cubicBezTo>
                <a:lnTo>
                  <a:pt x="0" y="38100"/>
                </a:lnTo>
                <a:cubicBezTo>
                  <a:pt x="0" y="17058"/>
                  <a:pt x="17058" y="0"/>
                  <a:pt x="38100" y="0"/>
                </a:cubicBezTo>
                <a:close/>
              </a:path>
            </a:pathLst>
          </a:custGeom>
          <a:solidFill>
            <a:srgbClr val="1A3A5C">
              <a:alpha val="6000"/>
            </a:srgbClr>
          </a:solidFill>
          <a:ln>
            <a:noFill/>
          </a:ln>
        </p:spPr>
      </p:sp>
      <p:sp>
        <p:nvSpPr>
          <p:cNvPr id="58" name="TextBox 58"/>
          <p:cNvSpPr txBox="1"/>
          <p:nvPr/>
        </p:nvSpPr>
        <p:spPr>
          <a:xfrm>
            <a:off x="9989820" y="4665345"/>
            <a:ext cx="1343882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0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Brand affinity uplift</a:t>
            </a:r>
          </a:p>
        </p:txBody>
      </p:sp>
      <p:sp>
        <p:nvSpPr>
          <p:cNvPr id="59" name="Freeform 59"/>
          <p:cNvSpPr/>
          <p:nvPr/>
        </p:nvSpPr>
        <p:spPr>
          <a:xfrm>
            <a:off x="571500" y="5334000"/>
            <a:ext cx="11049000" cy="809625"/>
          </a:xfrm>
          <a:custGeom>
            <a:avLst/>
            <a:gdLst/>
            <a:ahLst/>
            <a:cxnLst/>
            <a:rect l="l" t="t" r="r" b="b"/>
            <a:pathLst>
              <a:path w="11049000" h="809625">
                <a:moveTo>
                  <a:pt x="57150" y="0"/>
                </a:moveTo>
                <a:lnTo>
                  <a:pt x="10991850" y="0"/>
                </a:lnTo>
                <a:cubicBezTo>
                  <a:pt x="11023413" y="0"/>
                  <a:pt x="11049000" y="25587"/>
                  <a:pt x="11049000" y="57150"/>
                </a:cubicBezTo>
                <a:lnTo>
                  <a:pt x="11049000" y="752475"/>
                </a:lnTo>
                <a:cubicBezTo>
                  <a:pt x="11049000" y="784038"/>
                  <a:pt x="11023413" y="809625"/>
                  <a:pt x="10991850" y="809625"/>
                </a:cubicBezTo>
                <a:lnTo>
                  <a:pt x="57150" y="809625"/>
                </a:lnTo>
                <a:cubicBezTo>
                  <a:pt x="25587" y="809625"/>
                  <a:pt x="0" y="784038"/>
                  <a:pt x="0" y="752475"/>
                </a:cubicBezTo>
                <a:lnTo>
                  <a:pt x="0" y="57150"/>
                </a:lnTo>
                <a:cubicBezTo>
                  <a:pt x="0" y="25587"/>
                  <a:pt x="25587" y="0"/>
                  <a:pt x="57150" y="0"/>
                </a:cubicBezTo>
                <a:close/>
              </a:path>
            </a:pathLst>
          </a:custGeom>
          <a:solidFill>
            <a:srgbClr val="2D8A4E">
              <a:alpha val="4000"/>
            </a:srgbClr>
          </a:solidFill>
          <a:ln w="9525">
            <a:solidFill>
              <a:srgbClr val="2D8A4E"/>
            </a:solidFill>
          </a:ln>
          <a:effectLst>
            <a:outerShdw blurRad="76200" dist="19050" dir="5400000" algn="ctr" rotWithShape="0">
              <a:srgbClr val="000000">
                <a:alpha val="6000"/>
              </a:srgbClr>
            </a:outerShdw>
          </a:effectLst>
        </p:spPr>
      </p:sp>
      <p:sp>
        <p:nvSpPr>
          <p:cNvPr id="60" name="Freeform 60"/>
          <p:cNvSpPr/>
          <p:nvPr/>
        </p:nvSpPr>
        <p:spPr>
          <a:xfrm>
            <a:off x="685800" y="5429250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33350" y="0"/>
                </a:moveTo>
                <a:lnTo>
                  <a:pt x="133350" y="0"/>
                </a:lnTo>
                <a:cubicBezTo>
                  <a:pt x="206997" y="0"/>
                  <a:pt x="266700" y="59703"/>
                  <a:pt x="266700" y="133350"/>
                </a:cubicBezTo>
                <a:lnTo>
                  <a:pt x="266700" y="133350"/>
                </a:lnTo>
                <a:cubicBezTo>
                  <a:pt x="266700" y="206997"/>
                  <a:pt x="206997" y="266700"/>
                  <a:pt x="133350" y="266700"/>
                </a:cubicBezTo>
                <a:lnTo>
                  <a:pt x="133350" y="266700"/>
                </a:lnTo>
                <a:cubicBezTo>
                  <a:pt x="59703" y="266700"/>
                  <a:pt x="0" y="206997"/>
                  <a:pt x="0" y="133350"/>
                </a:cubicBezTo>
                <a:lnTo>
                  <a:pt x="0" y="133350"/>
                </a:lnTo>
                <a:cubicBezTo>
                  <a:pt x="0" y="59703"/>
                  <a:pt x="59703" y="0"/>
                  <a:pt x="133350" y="0"/>
                </a:cubicBezTo>
                <a:close/>
              </a:path>
            </a:pathLst>
          </a:custGeom>
          <a:solidFill>
            <a:srgbClr val="2D8A4E"/>
          </a:solidFill>
          <a:ln>
            <a:noFill/>
          </a:ln>
        </p:spPr>
      </p:sp>
      <p:sp>
        <p:nvSpPr>
          <p:cNvPr id="61" name="TextBox 61"/>
          <p:cNvSpPr txBox="1"/>
          <p:nvPr/>
        </p:nvSpPr>
        <p:spPr>
          <a:xfrm>
            <a:off x="761534" y="5496878"/>
            <a:ext cx="115231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5</a:t>
            </a:r>
          </a:p>
        </p:txBody>
      </p:sp>
      <p:sp>
        <p:nvSpPr>
          <p:cNvPr id="62" name="Freeform 62"/>
          <p:cNvSpPr/>
          <p:nvPr/>
        </p:nvSpPr>
        <p:spPr>
          <a:xfrm>
            <a:off x="704850" y="5762339"/>
            <a:ext cx="190500" cy="190786"/>
          </a:xfrm>
          <a:custGeom>
            <a:avLst/>
            <a:gdLst/>
            <a:ahLst/>
            <a:cxnLst/>
            <a:rect l="l" t="t" r="r" b="b"/>
            <a:pathLst>
              <a:path w="190500" h="190786">
                <a:moveTo>
                  <a:pt x="85725" y="114586"/>
                </a:moveTo>
                <a:lnTo>
                  <a:pt x="85725" y="190786"/>
                </a:lnTo>
                <a:lnTo>
                  <a:pt x="47625" y="190786"/>
                </a:lnTo>
                <a:cubicBezTo>
                  <a:pt x="31843" y="190786"/>
                  <a:pt x="19050" y="177992"/>
                  <a:pt x="19050" y="162211"/>
                </a:cubicBezTo>
                <a:lnTo>
                  <a:pt x="19050" y="124111"/>
                </a:lnTo>
                <a:cubicBezTo>
                  <a:pt x="19050" y="118850"/>
                  <a:pt x="23314" y="114586"/>
                  <a:pt x="28575" y="114586"/>
                </a:cubicBezTo>
                <a:lnTo>
                  <a:pt x="85725" y="114586"/>
                </a:lnTo>
                <a:close/>
                <a:moveTo>
                  <a:pt x="161925" y="114586"/>
                </a:moveTo>
                <a:cubicBezTo>
                  <a:pt x="167186" y="114586"/>
                  <a:pt x="171450" y="118850"/>
                  <a:pt x="171450" y="124111"/>
                </a:cubicBezTo>
                <a:lnTo>
                  <a:pt x="171450" y="162211"/>
                </a:lnTo>
                <a:cubicBezTo>
                  <a:pt x="171450" y="177992"/>
                  <a:pt x="158657" y="190786"/>
                  <a:pt x="142875" y="190786"/>
                </a:cubicBezTo>
                <a:lnTo>
                  <a:pt x="104775" y="190786"/>
                </a:lnTo>
                <a:lnTo>
                  <a:pt x="104775" y="114586"/>
                </a:lnTo>
                <a:lnTo>
                  <a:pt x="161925" y="114586"/>
                </a:lnTo>
                <a:close/>
                <a:moveTo>
                  <a:pt x="138112" y="286"/>
                </a:moveTo>
                <a:cubicBezTo>
                  <a:pt x="149545" y="283"/>
                  <a:pt x="160181" y="6139"/>
                  <a:pt x="166293" y="15801"/>
                </a:cubicBezTo>
                <a:cubicBezTo>
                  <a:pt x="172405" y="25462"/>
                  <a:pt x="173140" y="37582"/>
                  <a:pt x="168240" y="47911"/>
                </a:cubicBezTo>
                <a:lnTo>
                  <a:pt x="171450" y="47911"/>
                </a:lnTo>
                <a:cubicBezTo>
                  <a:pt x="181971" y="47911"/>
                  <a:pt x="190500" y="56440"/>
                  <a:pt x="190500" y="66961"/>
                </a:cubicBezTo>
                <a:lnTo>
                  <a:pt x="190500" y="76486"/>
                </a:lnTo>
                <a:cubicBezTo>
                  <a:pt x="190500" y="87007"/>
                  <a:pt x="181971" y="95536"/>
                  <a:pt x="171450" y="95536"/>
                </a:cubicBezTo>
                <a:lnTo>
                  <a:pt x="104775" y="95536"/>
                </a:lnTo>
                <a:lnTo>
                  <a:pt x="104775" y="47911"/>
                </a:lnTo>
                <a:lnTo>
                  <a:pt x="85725" y="47911"/>
                </a:lnTo>
                <a:lnTo>
                  <a:pt x="85725" y="95536"/>
                </a:lnTo>
                <a:lnTo>
                  <a:pt x="19050" y="95536"/>
                </a:lnTo>
                <a:cubicBezTo>
                  <a:pt x="8529" y="95536"/>
                  <a:pt x="0" y="87007"/>
                  <a:pt x="0" y="76486"/>
                </a:cubicBezTo>
                <a:lnTo>
                  <a:pt x="0" y="66961"/>
                </a:lnTo>
                <a:cubicBezTo>
                  <a:pt x="0" y="56440"/>
                  <a:pt x="8529" y="47911"/>
                  <a:pt x="19050" y="47911"/>
                </a:cubicBezTo>
                <a:lnTo>
                  <a:pt x="22260" y="47911"/>
                </a:lnTo>
                <a:cubicBezTo>
                  <a:pt x="20140" y="43446"/>
                  <a:pt x="19043" y="38565"/>
                  <a:pt x="19050" y="33623"/>
                </a:cubicBezTo>
                <a:cubicBezTo>
                  <a:pt x="19050" y="15211"/>
                  <a:pt x="33976" y="286"/>
                  <a:pt x="52226" y="286"/>
                </a:cubicBezTo>
                <a:cubicBezTo>
                  <a:pt x="68942" y="0"/>
                  <a:pt x="83772" y="10687"/>
                  <a:pt x="93955" y="28232"/>
                </a:cubicBezTo>
                <a:lnTo>
                  <a:pt x="95250" y="30547"/>
                </a:lnTo>
                <a:cubicBezTo>
                  <a:pt x="105089" y="12316"/>
                  <a:pt x="119634" y="886"/>
                  <a:pt x="136122" y="305"/>
                </a:cubicBezTo>
                <a:lnTo>
                  <a:pt x="138112" y="286"/>
                </a:lnTo>
                <a:close/>
                <a:moveTo>
                  <a:pt x="52388" y="19336"/>
                </a:moveTo>
                <a:cubicBezTo>
                  <a:pt x="44497" y="19336"/>
                  <a:pt x="38100" y="25732"/>
                  <a:pt x="38100" y="33623"/>
                </a:cubicBezTo>
                <a:cubicBezTo>
                  <a:pt x="38100" y="41514"/>
                  <a:pt x="44497" y="47911"/>
                  <a:pt x="52388" y="47911"/>
                </a:cubicBezTo>
                <a:lnTo>
                  <a:pt x="82325" y="47911"/>
                </a:lnTo>
                <a:cubicBezTo>
                  <a:pt x="75267" y="29766"/>
                  <a:pt x="63760" y="19145"/>
                  <a:pt x="52388" y="19336"/>
                </a:cubicBezTo>
                <a:close/>
                <a:moveTo>
                  <a:pt x="137951" y="19336"/>
                </a:moveTo>
                <a:cubicBezTo>
                  <a:pt x="126711" y="19145"/>
                  <a:pt x="115233" y="29775"/>
                  <a:pt x="108175" y="47911"/>
                </a:cubicBezTo>
                <a:lnTo>
                  <a:pt x="138112" y="47911"/>
                </a:lnTo>
                <a:cubicBezTo>
                  <a:pt x="146003" y="47866"/>
                  <a:pt x="152364" y="41433"/>
                  <a:pt x="152319" y="33542"/>
                </a:cubicBezTo>
                <a:cubicBezTo>
                  <a:pt x="152274" y="25652"/>
                  <a:pt x="145841" y="19291"/>
                  <a:pt x="137951" y="19336"/>
                </a:cubicBezTo>
                <a:close/>
              </a:path>
            </a:pathLst>
          </a:custGeom>
          <a:solidFill>
            <a:srgbClr val="2D8A4E"/>
          </a:solidFill>
          <a:ln>
            <a:noFill/>
          </a:ln>
        </p:spPr>
      </p:sp>
      <p:sp>
        <p:nvSpPr>
          <p:cNvPr id="63" name="TextBox 63"/>
          <p:cNvSpPr txBox="1"/>
          <p:nvPr/>
        </p:nvSpPr>
        <p:spPr>
          <a:xfrm>
            <a:off x="983932" y="5491639"/>
            <a:ext cx="3708244" cy="2590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75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Questionnaire Incentive (Branded Pen)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987742" y="5781199"/>
            <a:ext cx="6724626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Premium branded pen for completing lifestyle questionnaires — improves data quality (40% → 70%)</a:t>
            </a:r>
          </a:p>
        </p:txBody>
      </p:sp>
      <p:sp>
        <p:nvSpPr>
          <p:cNvPr id="65" name="Freeform 65"/>
          <p:cNvSpPr/>
          <p:nvPr/>
        </p:nvSpPr>
        <p:spPr>
          <a:xfrm>
            <a:off x="6477000" y="5505450"/>
            <a:ext cx="762000" cy="228600"/>
          </a:xfrm>
          <a:custGeom>
            <a:avLst/>
            <a:gdLst/>
            <a:ahLst/>
            <a:cxnLst/>
            <a:rect l="l" t="t" r="r" b="b"/>
            <a:pathLst>
              <a:path w="762000" h="228600">
                <a:moveTo>
                  <a:pt x="114300" y="0"/>
                </a:moveTo>
                <a:lnTo>
                  <a:pt x="647700" y="0"/>
                </a:lnTo>
                <a:cubicBezTo>
                  <a:pt x="710826" y="0"/>
                  <a:pt x="762000" y="51174"/>
                  <a:pt x="762000" y="114300"/>
                </a:cubicBezTo>
                <a:lnTo>
                  <a:pt x="762000" y="114300"/>
                </a:lnTo>
                <a:cubicBezTo>
                  <a:pt x="762000" y="177426"/>
                  <a:pt x="710826" y="228600"/>
                  <a:pt x="647700" y="228600"/>
                </a:cubicBezTo>
                <a:lnTo>
                  <a:pt x="114300" y="228600"/>
                </a:lnTo>
                <a:cubicBezTo>
                  <a:pt x="51174" y="228600"/>
                  <a:pt x="0" y="177426"/>
                  <a:pt x="0" y="1143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E8A838">
              <a:alpha val="15000"/>
            </a:srgbClr>
          </a:solidFill>
          <a:ln>
            <a:noFill/>
          </a:ln>
        </p:spPr>
      </p:sp>
      <p:sp>
        <p:nvSpPr>
          <p:cNvPr id="66" name="TextBox 66"/>
          <p:cNvSpPr txBox="1"/>
          <p:nvPr/>
        </p:nvSpPr>
        <p:spPr>
          <a:xfrm>
            <a:off x="6587698" y="5562124"/>
            <a:ext cx="540604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75" b="1" dirty="0">
                <a:solidFill>
                  <a:srgbClr val="E8A838"/>
                </a:solidFill>
                <a:latin typeface="Arial"/>
                <a:ea typeface="Microsoft YaHei"/>
                <a:cs typeface="Arial"/>
              </a:rPr>
              <a:t>MEDIUM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8368665" y="5554028"/>
            <a:ext cx="72710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b="1" dirty="0">
                <a:solidFill>
                  <a:srgbClr val="2D8A4E"/>
                </a:solidFill>
                <a:latin typeface="Arial"/>
                <a:ea typeface="Microsoft YaHei"/>
                <a:cs typeface="Arial"/>
              </a:rPr>
              <a:t>Very Low</a:t>
            </a:r>
          </a:p>
        </p:txBody>
      </p:sp>
      <p:sp>
        <p:nvSpPr>
          <p:cNvPr id="68" name="Freeform 68"/>
          <p:cNvSpPr/>
          <p:nvPr/>
        </p:nvSpPr>
        <p:spPr>
          <a:xfrm>
            <a:off x="9906000" y="5476875"/>
            <a:ext cx="1524000" cy="381000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38100" y="0"/>
                </a:moveTo>
                <a:lnTo>
                  <a:pt x="1485900" y="0"/>
                </a:lnTo>
                <a:cubicBezTo>
                  <a:pt x="1506942" y="0"/>
                  <a:pt x="1524000" y="17058"/>
                  <a:pt x="1524000" y="38100"/>
                </a:cubicBezTo>
                <a:lnTo>
                  <a:pt x="1524000" y="342900"/>
                </a:lnTo>
                <a:cubicBezTo>
                  <a:pt x="1524000" y="363942"/>
                  <a:pt x="1506942" y="381000"/>
                  <a:pt x="1485900" y="381000"/>
                </a:cubicBezTo>
                <a:lnTo>
                  <a:pt x="38100" y="381000"/>
                </a:lnTo>
                <a:cubicBezTo>
                  <a:pt x="17058" y="381000"/>
                  <a:pt x="0" y="363942"/>
                  <a:pt x="0" y="342900"/>
                </a:cubicBezTo>
                <a:lnTo>
                  <a:pt x="0" y="38100"/>
                </a:lnTo>
                <a:cubicBezTo>
                  <a:pt x="0" y="17058"/>
                  <a:pt x="17058" y="0"/>
                  <a:pt x="38100" y="0"/>
                </a:cubicBezTo>
                <a:close/>
              </a:path>
            </a:pathLst>
          </a:custGeom>
          <a:solidFill>
            <a:srgbClr val="2D8A4E">
              <a:alpha val="8000"/>
            </a:srgbClr>
          </a:solidFill>
          <a:ln>
            <a:noFill/>
          </a:ln>
        </p:spPr>
      </p:sp>
      <p:sp>
        <p:nvSpPr>
          <p:cNvPr id="69" name="TextBox 69"/>
          <p:cNvSpPr txBox="1"/>
          <p:nvPr/>
        </p:nvSpPr>
        <p:spPr>
          <a:xfrm>
            <a:off x="9989820" y="5560695"/>
            <a:ext cx="899270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00" b="1" dirty="0">
                <a:solidFill>
                  <a:srgbClr val="2D8A4E"/>
                </a:solidFill>
                <a:latin typeface="Arial"/>
                <a:ea typeface="Microsoft YaHei"/>
                <a:cs typeface="Arial"/>
              </a:rPr>
              <a:t>★ Highest ROI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9990772" y="5711666"/>
            <a:ext cx="1424678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2D8A4E"/>
                </a:solidFill>
                <a:latin typeface="Arial"/>
                <a:ea typeface="Microsoft YaHei"/>
                <a:cs typeface="Arial"/>
              </a:rPr>
              <a:t>40% → 70% response rate</a:t>
            </a:r>
          </a:p>
        </p:txBody>
      </p:sp>
      <p:sp>
        <p:nvSpPr>
          <p:cNvPr id="71" name="Line 71"/>
          <p:cNvSpPr/>
          <p:nvPr/>
        </p:nvSpPr>
        <p:spPr>
          <a:xfrm>
            <a:off x="571500" y="6572250"/>
            <a:ext cx="11049000" cy="9525"/>
          </a:xfrm>
          <a:custGeom>
            <a:avLst/>
            <a:gdLst/>
            <a:ahLst/>
            <a:cxnLst/>
            <a:rect l="l" t="t" r="r" b="b"/>
            <a:pathLst>
              <a:path w="11049000" h="9525">
                <a:moveTo>
                  <a:pt x="0" y="0"/>
                </a:moveTo>
                <a:lnTo>
                  <a:pt x="11049000" y="0"/>
                </a:lnTo>
              </a:path>
            </a:pathLst>
          </a:custGeom>
          <a:noFill/>
          <a:ln w="4762">
            <a:solidFill>
              <a:srgbClr val="D5DDE5"/>
            </a:solidFill>
          </a:ln>
        </p:spPr>
      </p:sp>
      <p:sp>
        <p:nvSpPr>
          <p:cNvPr id="72" name="TextBox 72"/>
          <p:cNvSpPr txBox="1"/>
          <p:nvPr/>
        </p:nvSpPr>
        <p:spPr>
          <a:xfrm>
            <a:off x="561022" y="6673691"/>
            <a:ext cx="4117658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95A5A6"/>
                </a:solidFill>
                <a:latin typeface="Arial"/>
                <a:ea typeface="Microsoft YaHei"/>
                <a:cs typeface="Arial"/>
              </a:rPr>
              <a:t>Source: Director A &amp; Director B Proposals — Consolidated &amp; Prioritized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0467975" y="6681788"/>
            <a:ext cx="709136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750" dirty="0">
                <a:solidFill>
                  <a:srgbClr val="95A5A6"/>
                </a:solidFill>
                <a:latin typeface="Arial"/>
                <a:ea typeface="Microsoft YaHei"/>
                <a:cs typeface="Arial"/>
              </a:rPr>
              <a:t>CONFIDENTIAL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1543752" y="6673691"/>
            <a:ext cx="87225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825" dirty="0">
                <a:solidFill>
                  <a:srgbClr val="95A5A6"/>
                </a:solidFill>
                <a:latin typeface="Arial"/>
                <a:ea typeface="Microsoft YaHei"/>
                <a:cs typeface="Arial"/>
              </a:rPr>
              <a:t>8</a:t>
            </a:r>
          </a:p>
        </p:txBody>
      </p:sp>
    </p:spTree>
  </p:cSld>
  <p:clrMapOvr>
    <a:masterClrMapping/>
  </p:clrMapOvr>
  <p:transition dur="4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gradFill>
            <a:gsLst>
              <a:gs pos="0">
                <a:srgbClr val="1A3A5C"/>
              </a:gs>
              <a:gs pos="100000">
                <a:srgbClr val="2D8A4E"/>
              </a:gs>
            </a:gsLst>
            <a:lin ang="0" scaled="1"/>
          </a:gra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2925" y="309562"/>
            <a:ext cx="9925383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25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Quick Wins First, Then Systematic Service Transformation</a:t>
            </a:r>
          </a:p>
        </p:txBody>
      </p:sp>
      <p:sp>
        <p:nvSpPr>
          <p:cNvPr id="5" name="Freeform 5"/>
          <p:cNvSpPr/>
          <p:nvPr/>
        </p:nvSpPr>
        <p:spPr>
          <a:xfrm>
            <a:off x="571500" y="742950"/>
            <a:ext cx="11049000" cy="428625"/>
          </a:xfrm>
          <a:custGeom>
            <a:avLst/>
            <a:gdLst/>
            <a:ahLst/>
            <a:cxnLst/>
            <a:rect l="l" t="t" r="r" b="b"/>
            <a:pathLst>
              <a:path w="11049000" h="428625">
                <a:moveTo>
                  <a:pt x="38100" y="0"/>
                </a:moveTo>
                <a:lnTo>
                  <a:pt x="11010900" y="0"/>
                </a:lnTo>
                <a:cubicBezTo>
                  <a:pt x="11031942" y="0"/>
                  <a:pt x="11049000" y="17058"/>
                  <a:pt x="11049000" y="38100"/>
                </a:cubicBezTo>
                <a:lnTo>
                  <a:pt x="11049000" y="390525"/>
                </a:lnTo>
                <a:cubicBezTo>
                  <a:pt x="11049000" y="411567"/>
                  <a:pt x="11031942" y="428625"/>
                  <a:pt x="11010900" y="428625"/>
                </a:cubicBezTo>
                <a:lnTo>
                  <a:pt x="38100" y="428625"/>
                </a:lnTo>
                <a:cubicBezTo>
                  <a:pt x="17058" y="428625"/>
                  <a:pt x="0" y="411567"/>
                  <a:pt x="0" y="390525"/>
                </a:cubicBezTo>
                <a:lnTo>
                  <a:pt x="0" y="38100"/>
                </a:lnTo>
                <a:cubicBezTo>
                  <a:pt x="0" y="17058"/>
                  <a:pt x="17058" y="0"/>
                  <a:pt x="38100" y="0"/>
                </a:cubicBezTo>
                <a:close/>
              </a:path>
            </a:pathLst>
          </a:custGeom>
          <a:solidFill>
            <a:srgbClr val="1A3A5C"/>
          </a:solidFill>
          <a:ln>
            <a:noFill/>
          </a:ln>
        </p:spPr>
      </p:sp>
      <p:sp>
        <p:nvSpPr>
          <p:cNvPr id="6" name="TextBox 6"/>
          <p:cNvSpPr txBox="1"/>
          <p:nvPr/>
        </p:nvSpPr>
        <p:spPr>
          <a:xfrm>
            <a:off x="748665" y="896302"/>
            <a:ext cx="1152810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A phased 12-month rollout — launch low-cost, high-data-value initiatives first, then scale to service and financial incentives as infrastructure matures.</a:t>
            </a:r>
          </a:p>
        </p:txBody>
      </p:sp>
      <p:sp>
        <p:nvSpPr>
          <p:cNvPr id="7" name="Freeform 7"/>
          <p:cNvSpPr/>
          <p:nvPr/>
        </p:nvSpPr>
        <p:spPr>
          <a:xfrm>
            <a:off x="762000" y="1504950"/>
            <a:ext cx="10668000" cy="76200"/>
          </a:xfrm>
          <a:custGeom>
            <a:avLst/>
            <a:gdLst/>
            <a:ahLst/>
            <a:cxnLst/>
            <a:rect l="l" t="t" r="r" b="b"/>
            <a:pathLst>
              <a:path w="10668000" h="76200">
                <a:moveTo>
                  <a:pt x="38100" y="0"/>
                </a:moveTo>
                <a:lnTo>
                  <a:pt x="10629900" y="0"/>
                </a:lnTo>
                <a:cubicBezTo>
                  <a:pt x="10650942" y="0"/>
                  <a:pt x="10668000" y="17058"/>
                  <a:pt x="10668000" y="38100"/>
                </a:cubicBezTo>
                <a:lnTo>
                  <a:pt x="10668000" y="38100"/>
                </a:lnTo>
                <a:cubicBezTo>
                  <a:pt x="10668000" y="59142"/>
                  <a:pt x="10650942" y="76200"/>
                  <a:pt x="10629900" y="76200"/>
                </a:cubicBezTo>
                <a:lnTo>
                  <a:pt x="38100" y="76200"/>
                </a:lnTo>
                <a:cubicBezTo>
                  <a:pt x="17058" y="76200"/>
                  <a:pt x="0" y="59142"/>
                  <a:pt x="0" y="38100"/>
                </a:cubicBezTo>
                <a:lnTo>
                  <a:pt x="0" y="38100"/>
                </a:lnTo>
                <a:cubicBezTo>
                  <a:pt x="0" y="17058"/>
                  <a:pt x="17058" y="0"/>
                  <a:pt x="38100" y="0"/>
                </a:cubicBezTo>
                <a:close/>
              </a:path>
            </a:pathLst>
          </a:custGeom>
          <a:gradFill>
            <a:gsLst>
              <a:gs pos="0">
                <a:srgbClr val="1A3A5C"/>
              </a:gs>
              <a:gs pos="100000">
                <a:srgbClr val="2D8A4E"/>
              </a:gs>
            </a:gsLst>
            <a:lin ang="0" scaled="1"/>
          </a:gradFill>
          <a:ln>
            <a:noFill/>
          </a:ln>
        </p:spPr>
      </p:sp>
      <p:sp>
        <p:nvSpPr>
          <p:cNvPr id="8" name="Ellipse 8"/>
          <p:cNvSpPr/>
          <p:nvPr/>
        </p:nvSpPr>
        <p:spPr>
          <a:xfrm>
            <a:off x="1962150" y="1409700"/>
            <a:ext cx="266700" cy="2667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1A3A5C"/>
            </a:solidFill>
          </a:ln>
        </p:spPr>
      </p:sp>
      <p:sp>
        <p:nvSpPr>
          <p:cNvPr id="9" name="TextBox 9"/>
          <p:cNvSpPr txBox="1"/>
          <p:nvPr/>
        </p:nvSpPr>
        <p:spPr>
          <a:xfrm>
            <a:off x="2018602" y="1501616"/>
            <a:ext cx="153797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Q1</a:t>
            </a:r>
          </a:p>
        </p:txBody>
      </p:sp>
      <p:sp>
        <p:nvSpPr>
          <p:cNvPr id="10" name="Ellipse 10"/>
          <p:cNvSpPr/>
          <p:nvPr/>
        </p:nvSpPr>
        <p:spPr>
          <a:xfrm>
            <a:off x="4629150" y="1409700"/>
            <a:ext cx="266700" cy="2667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E8A838"/>
            </a:solidFill>
          </a:ln>
        </p:spPr>
      </p:sp>
      <p:sp>
        <p:nvSpPr>
          <p:cNvPr id="11" name="TextBox 11"/>
          <p:cNvSpPr txBox="1"/>
          <p:nvPr/>
        </p:nvSpPr>
        <p:spPr>
          <a:xfrm>
            <a:off x="4669787" y="1501616"/>
            <a:ext cx="185426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b="1" dirty="0">
                <a:solidFill>
                  <a:srgbClr val="E8A838"/>
                </a:solidFill>
                <a:latin typeface="Arial"/>
                <a:ea typeface="Microsoft YaHei"/>
                <a:cs typeface="Arial"/>
              </a:rPr>
              <a:t>Q2</a:t>
            </a:r>
          </a:p>
        </p:txBody>
      </p:sp>
      <p:sp>
        <p:nvSpPr>
          <p:cNvPr id="12" name="Ellipse 12"/>
          <p:cNvSpPr/>
          <p:nvPr/>
        </p:nvSpPr>
        <p:spPr>
          <a:xfrm>
            <a:off x="7296150" y="1409700"/>
            <a:ext cx="266700" cy="2667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2D8A4E"/>
            </a:solidFill>
          </a:ln>
        </p:spPr>
      </p:sp>
      <p:sp>
        <p:nvSpPr>
          <p:cNvPr id="13" name="TextBox 13"/>
          <p:cNvSpPr txBox="1"/>
          <p:nvPr/>
        </p:nvSpPr>
        <p:spPr>
          <a:xfrm>
            <a:off x="7336787" y="1501616"/>
            <a:ext cx="185426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b="1" dirty="0">
                <a:solidFill>
                  <a:srgbClr val="2D8A4E"/>
                </a:solidFill>
                <a:latin typeface="Arial"/>
                <a:ea typeface="Microsoft YaHei"/>
                <a:cs typeface="Arial"/>
              </a:rPr>
              <a:t>Q3</a:t>
            </a:r>
          </a:p>
        </p:txBody>
      </p:sp>
      <p:sp>
        <p:nvSpPr>
          <p:cNvPr id="14" name="Ellipse 14"/>
          <p:cNvSpPr/>
          <p:nvPr/>
        </p:nvSpPr>
        <p:spPr>
          <a:xfrm>
            <a:off x="9963150" y="1409700"/>
            <a:ext cx="266700" cy="2667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1A3A5C"/>
            </a:solidFill>
          </a:ln>
        </p:spPr>
      </p:sp>
      <p:sp>
        <p:nvSpPr>
          <p:cNvPr id="15" name="TextBox 15"/>
          <p:cNvSpPr txBox="1"/>
          <p:nvPr/>
        </p:nvSpPr>
        <p:spPr>
          <a:xfrm>
            <a:off x="10003787" y="1501616"/>
            <a:ext cx="185426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Q4</a:t>
            </a:r>
          </a:p>
        </p:txBody>
      </p:sp>
      <p:sp>
        <p:nvSpPr>
          <p:cNvPr id="16" name="Freeform 16"/>
          <p:cNvSpPr/>
          <p:nvPr/>
        </p:nvSpPr>
        <p:spPr>
          <a:xfrm>
            <a:off x="762000" y="1857375"/>
            <a:ext cx="2476500" cy="2381250"/>
          </a:xfrm>
          <a:custGeom>
            <a:avLst/>
            <a:gdLst/>
            <a:ahLst/>
            <a:cxnLst/>
            <a:rect l="l" t="t" r="r" b="b"/>
            <a:pathLst>
              <a:path w="2476500" h="2381250">
                <a:moveTo>
                  <a:pt x="76200" y="0"/>
                </a:moveTo>
                <a:lnTo>
                  <a:pt x="2400300" y="0"/>
                </a:lnTo>
                <a:cubicBezTo>
                  <a:pt x="2442384" y="0"/>
                  <a:pt x="2476500" y="34116"/>
                  <a:pt x="2476500" y="76200"/>
                </a:cubicBezTo>
                <a:lnTo>
                  <a:pt x="2476500" y="2305050"/>
                </a:lnTo>
                <a:cubicBezTo>
                  <a:pt x="2476500" y="2347134"/>
                  <a:pt x="2442384" y="2381250"/>
                  <a:pt x="2400300" y="2381250"/>
                </a:cubicBezTo>
                <a:lnTo>
                  <a:pt x="76200" y="2381250"/>
                </a:lnTo>
                <a:cubicBezTo>
                  <a:pt x="34116" y="2381250"/>
                  <a:pt x="0" y="2347134"/>
                  <a:pt x="0" y="230505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F4F6F8"/>
          </a:solidFill>
          <a:ln w="14288">
            <a:solidFill>
              <a:srgbClr val="1A3A5C"/>
            </a:solidFill>
          </a:ln>
          <a:effectLst>
            <a:outerShdw blurRad="76200" dist="19050" dir="5400000" algn="ctr" rotWithShape="0">
              <a:srgbClr val="000000">
                <a:alpha val="6000"/>
              </a:srgbClr>
            </a:outerShdw>
          </a:effectLst>
        </p:spPr>
      </p:sp>
      <p:sp>
        <p:nvSpPr>
          <p:cNvPr id="17" name="Freeform 17"/>
          <p:cNvSpPr/>
          <p:nvPr/>
        </p:nvSpPr>
        <p:spPr>
          <a:xfrm>
            <a:off x="762000" y="1857375"/>
            <a:ext cx="2476500" cy="381000"/>
          </a:xfrm>
          <a:custGeom>
            <a:avLst/>
            <a:gdLst/>
            <a:ahLst/>
            <a:cxnLst/>
            <a:rect l="l" t="t" r="r" b="b"/>
            <a:pathLst>
              <a:path w="2476500" h="381000">
                <a:moveTo>
                  <a:pt x="76200" y="0"/>
                </a:moveTo>
                <a:lnTo>
                  <a:pt x="2400300" y="0"/>
                </a:lnTo>
                <a:cubicBezTo>
                  <a:pt x="2442384" y="0"/>
                  <a:pt x="2476500" y="34116"/>
                  <a:pt x="2476500" y="76200"/>
                </a:cubicBezTo>
                <a:lnTo>
                  <a:pt x="2476500" y="304800"/>
                </a:lnTo>
                <a:cubicBezTo>
                  <a:pt x="2476500" y="346884"/>
                  <a:pt x="2442384" y="381000"/>
                  <a:pt x="2400300" y="381000"/>
                </a:cubicBezTo>
                <a:lnTo>
                  <a:pt x="76200" y="381000"/>
                </a:lnTo>
                <a:cubicBezTo>
                  <a:pt x="34116" y="381000"/>
                  <a:pt x="0" y="346884"/>
                  <a:pt x="0" y="30480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1A3A5C"/>
          </a:solidFill>
          <a:ln>
            <a:noFill/>
          </a:ln>
        </p:spPr>
      </p:sp>
      <p:sp>
        <p:nvSpPr>
          <p:cNvPr id="18" name="Rectangle 18"/>
          <p:cNvSpPr/>
          <p:nvPr/>
        </p:nvSpPr>
        <p:spPr>
          <a:xfrm>
            <a:off x="762000" y="2162175"/>
            <a:ext cx="2476500" cy="76200"/>
          </a:xfrm>
          <a:prstGeom prst="rect">
            <a:avLst/>
          </a:prstGeom>
          <a:solidFill>
            <a:srgbClr val="1A3A5C"/>
          </a:solidFill>
          <a:ln>
            <a:noFill/>
          </a:ln>
        </p:spPr>
      </p:sp>
      <p:grpSp>
        <p:nvGrpSpPr>
          <p:cNvPr id="22" name="Group 22"/>
          <p:cNvGrpSpPr/>
          <p:nvPr/>
        </p:nvGrpSpPr>
        <p:grpSpPr>
          <a:xfrm>
            <a:off x="890855" y="1956861"/>
            <a:ext cx="171709" cy="162978"/>
            <a:chOff x="890855" y="1956861"/>
            <a:chExt cx="171709" cy="162978"/>
          </a:xfrm>
        </p:grpSpPr>
        <p:sp>
          <p:nvSpPr>
            <p:cNvPr id="19" name="Freeform 19"/>
            <p:cNvSpPr/>
            <p:nvPr/>
          </p:nvSpPr>
          <p:spPr>
            <a:xfrm>
              <a:off x="1007269" y="2061636"/>
              <a:ext cx="55295" cy="58203"/>
            </a:xfrm>
            <a:custGeom>
              <a:avLst/>
              <a:gdLst/>
              <a:ahLst/>
              <a:cxnLst/>
              <a:rect l="l" t="t" r="r" b="b"/>
              <a:pathLst>
                <a:path w="55295" h="58203">
                  <a:moveTo>
                    <a:pt x="8731" y="37833"/>
                  </a:moveTo>
                  <a:cubicBezTo>
                    <a:pt x="3909" y="37833"/>
                    <a:pt x="0" y="33923"/>
                    <a:pt x="0" y="29101"/>
                  </a:cubicBezTo>
                  <a:cubicBezTo>
                    <a:pt x="0" y="24279"/>
                    <a:pt x="3909" y="20370"/>
                    <a:pt x="8731" y="20370"/>
                  </a:cubicBezTo>
                  <a:cubicBezTo>
                    <a:pt x="13553" y="20370"/>
                    <a:pt x="17462" y="16461"/>
                    <a:pt x="17462" y="11639"/>
                  </a:cubicBezTo>
                  <a:cubicBezTo>
                    <a:pt x="17462" y="0"/>
                    <a:pt x="34925" y="0"/>
                    <a:pt x="34925" y="11639"/>
                  </a:cubicBezTo>
                  <a:cubicBezTo>
                    <a:pt x="34925" y="16461"/>
                    <a:pt x="38834" y="20370"/>
                    <a:pt x="43656" y="20370"/>
                  </a:cubicBezTo>
                  <a:cubicBezTo>
                    <a:pt x="55295" y="20370"/>
                    <a:pt x="55295" y="37833"/>
                    <a:pt x="43656" y="37833"/>
                  </a:cubicBezTo>
                  <a:cubicBezTo>
                    <a:pt x="38834" y="37833"/>
                    <a:pt x="34925" y="41742"/>
                    <a:pt x="34925" y="46564"/>
                  </a:cubicBezTo>
                  <a:cubicBezTo>
                    <a:pt x="34925" y="58203"/>
                    <a:pt x="17462" y="58203"/>
                    <a:pt x="17462" y="46564"/>
                  </a:cubicBezTo>
                  <a:cubicBezTo>
                    <a:pt x="17462" y="41742"/>
                    <a:pt x="13553" y="37833"/>
                    <a:pt x="8731" y="37833"/>
                  </a:cubicBezTo>
                </a:path>
              </a:pathLst>
            </a:custGeom>
            <a:solidFill>
              <a:srgbClr val="E8A838"/>
            </a:solidFill>
            <a:ln>
              <a:noFill/>
            </a:ln>
          </p:spPr>
        </p:sp>
        <p:sp>
          <p:nvSpPr>
            <p:cNvPr id="20" name="Freeform 20"/>
            <p:cNvSpPr/>
            <p:nvPr/>
          </p:nvSpPr>
          <p:spPr>
            <a:xfrm>
              <a:off x="890855" y="1974324"/>
              <a:ext cx="128053" cy="125145"/>
            </a:xfrm>
            <a:custGeom>
              <a:avLst/>
              <a:gdLst/>
              <a:ahLst/>
              <a:cxnLst/>
              <a:rect l="l" t="t" r="r" b="b"/>
              <a:pathLst>
                <a:path w="128053" h="125145">
                  <a:moveTo>
                    <a:pt x="11639" y="55295"/>
                  </a:moveTo>
                  <a:cubicBezTo>
                    <a:pt x="35749" y="55295"/>
                    <a:pt x="55295" y="35749"/>
                    <a:pt x="55295" y="11639"/>
                  </a:cubicBezTo>
                  <a:cubicBezTo>
                    <a:pt x="55295" y="0"/>
                    <a:pt x="72758" y="0"/>
                    <a:pt x="72758" y="11639"/>
                  </a:cubicBezTo>
                  <a:cubicBezTo>
                    <a:pt x="72758" y="35749"/>
                    <a:pt x="92303" y="55295"/>
                    <a:pt x="116414" y="55295"/>
                  </a:cubicBezTo>
                  <a:cubicBezTo>
                    <a:pt x="128053" y="55295"/>
                    <a:pt x="128053" y="72758"/>
                    <a:pt x="116414" y="72758"/>
                  </a:cubicBezTo>
                  <a:cubicBezTo>
                    <a:pt x="92303" y="72758"/>
                    <a:pt x="72758" y="92303"/>
                    <a:pt x="72758" y="116414"/>
                  </a:cubicBezTo>
                  <a:cubicBezTo>
                    <a:pt x="72758" y="121236"/>
                    <a:pt x="68848" y="125145"/>
                    <a:pt x="64026" y="125145"/>
                  </a:cubicBezTo>
                  <a:cubicBezTo>
                    <a:pt x="59204" y="125145"/>
                    <a:pt x="55295" y="121236"/>
                    <a:pt x="55295" y="116414"/>
                  </a:cubicBezTo>
                  <a:cubicBezTo>
                    <a:pt x="55295" y="92303"/>
                    <a:pt x="35749" y="72758"/>
                    <a:pt x="11639" y="72758"/>
                  </a:cubicBezTo>
                  <a:cubicBezTo>
                    <a:pt x="0" y="72758"/>
                    <a:pt x="0" y="55295"/>
                    <a:pt x="11639" y="55295"/>
                  </a:cubicBezTo>
                </a:path>
              </a:pathLst>
            </a:custGeom>
            <a:solidFill>
              <a:srgbClr val="E8A838"/>
            </a:solidFill>
            <a:ln>
              <a:noFill/>
            </a:ln>
          </p:spPr>
        </p:sp>
        <p:sp>
          <p:nvSpPr>
            <p:cNvPr id="21" name="Freeform 21"/>
            <p:cNvSpPr/>
            <p:nvPr/>
          </p:nvSpPr>
          <p:spPr>
            <a:xfrm>
              <a:off x="1007269" y="1956861"/>
              <a:ext cx="55295" cy="58203"/>
            </a:xfrm>
            <a:custGeom>
              <a:avLst/>
              <a:gdLst/>
              <a:ahLst/>
              <a:cxnLst/>
              <a:rect l="l" t="t" r="r" b="b"/>
              <a:pathLst>
                <a:path w="55295" h="58203">
                  <a:moveTo>
                    <a:pt x="8731" y="37833"/>
                  </a:moveTo>
                  <a:cubicBezTo>
                    <a:pt x="3909" y="37833"/>
                    <a:pt x="0" y="33923"/>
                    <a:pt x="0" y="29101"/>
                  </a:cubicBezTo>
                  <a:cubicBezTo>
                    <a:pt x="0" y="24279"/>
                    <a:pt x="3909" y="20370"/>
                    <a:pt x="8731" y="20370"/>
                  </a:cubicBezTo>
                  <a:cubicBezTo>
                    <a:pt x="13553" y="20370"/>
                    <a:pt x="17462" y="16461"/>
                    <a:pt x="17462" y="11639"/>
                  </a:cubicBezTo>
                  <a:cubicBezTo>
                    <a:pt x="17462" y="0"/>
                    <a:pt x="34925" y="0"/>
                    <a:pt x="34925" y="11639"/>
                  </a:cubicBezTo>
                  <a:cubicBezTo>
                    <a:pt x="34925" y="16461"/>
                    <a:pt x="38834" y="20370"/>
                    <a:pt x="43656" y="20370"/>
                  </a:cubicBezTo>
                  <a:cubicBezTo>
                    <a:pt x="55295" y="20370"/>
                    <a:pt x="55295" y="37833"/>
                    <a:pt x="43656" y="37833"/>
                  </a:cubicBezTo>
                  <a:cubicBezTo>
                    <a:pt x="38834" y="37833"/>
                    <a:pt x="34925" y="41742"/>
                    <a:pt x="34925" y="46564"/>
                  </a:cubicBezTo>
                  <a:cubicBezTo>
                    <a:pt x="34925" y="58203"/>
                    <a:pt x="17462" y="58203"/>
                    <a:pt x="17462" y="46564"/>
                  </a:cubicBezTo>
                  <a:cubicBezTo>
                    <a:pt x="17462" y="41742"/>
                    <a:pt x="13553" y="37833"/>
                    <a:pt x="8731" y="37833"/>
                  </a:cubicBezTo>
                </a:path>
              </a:pathLst>
            </a:custGeom>
            <a:solidFill>
              <a:srgbClr val="E8A838"/>
            </a:solidFill>
            <a:ln>
              <a:noFill/>
            </a:ln>
          </p:spPr>
        </p:sp>
      </p:grpSp>
      <p:sp>
        <p:nvSpPr>
          <p:cNvPr id="23" name="TextBox 23"/>
          <p:cNvSpPr txBox="1"/>
          <p:nvPr/>
        </p:nvSpPr>
        <p:spPr>
          <a:xfrm>
            <a:off x="1146810" y="1965960"/>
            <a:ext cx="1751095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Phase 1: Quick Wins</a:t>
            </a:r>
          </a:p>
        </p:txBody>
      </p:sp>
      <p:sp>
        <p:nvSpPr>
          <p:cNvPr id="24" name="Freeform 24"/>
          <p:cNvSpPr/>
          <p:nvPr/>
        </p:nvSpPr>
        <p:spPr>
          <a:xfrm>
            <a:off x="920750" y="2444512"/>
            <a:ext cx="158750" cy="158988"/>
          </a:xfrm>
          <a:custGeom>
            <a:avLst/>
            <a:gdLst/>
            <a:ahLst/>
            <a:cxnLst/>
            <a:rect l="l" t="t" r="r" b="b"/>
            <a:pathLst>
              <a:path w="158750" h="158988">
                <a:moveTo>
                  <a:pt x="71438" y="95488"/>
                </a:moveTo>
                <a:lnTo>
                  <a:pt x="71438" y="158988"/>
                </a:lnTo>
                <a:lnTo>
                  <a:pt x="39687" y="158988"/>
                </a:lnTo>
                <a:cubicBezTo>
                  <a:pt x="26536" y="158988"/>
                  <a:pt x="15875" y="148327"/>
                  <a:pt x="15875" y="135176"/>
                </a:cubicBezTo>
                <a:lnTo>
                  <a:pt x="15875" y="103426"/>
                </a:lnTo>
                <a:cubicBezTo>
                  <a:pt x="15875" y="99042"/>
                  <a:pt x="19429" y="95488"/>
                  <a:pt x="23812" y="95488"/>
                </a:cubicBezTo>
                <a:lnTo>
                  <a:pt x="71438" y="95488"/>
                </a:lnTo>
                <a:close/>
                <a:moveTo>
                  <a:pt x="134937" y="95488"/>
                </a:moveTo>
                <a:cubicBezTo>
                  <a:pt x="139321" y="95488"/>
                  <a:pt x="142875" y="99042"/>
                  <a:pt x="142875" y="103426"/>
                </a:cubicBezTo>
                <a:lnTo>
                  <a:pt x="142875" y="135176"/>
                </a:lnTo>
                <a:cubicBezTo>
                  <a:pt x="142875" y="148327"/>
                  <a:pt x="132214" y="158988"/>
                  <a:pt x="119062" y="158988"/>
                </a:cubicBezTo>
                <a:lnTo>
                  <a:pt x="87312" y="158988"/>
                </a:lnTo>
                <a:lnTo>
                  <a:pt x="87312" y="95488"/>
                </a:lnTo>
                <a:lnTo>
                  <a:pt x="134937" y="95488"/>
                </a:lnTo>
                <a:close/>
                <a:moveTo>
                  <a:pt x="115094" y="238"/>
                </a:moveTo>
                <a:cubicBezTo>
                  <a:pt x="124621" y="236"/>
                  <a:pt x="133484" y="5116"/>
                  <a:pt x="138577" y="13167"/>
                </a:cubicBezTo>
                <a:cubicBezTo>
                  <a:pt x="143671" y="21218"/>
                  <a:pt x="144283" y="31318"/>
                  <a:pt x="140200" y="39926"/>
                </a:cubicBezTo>
                <a:lnTo>
                  <a:pt x="142875" y="39926"/>
                </a:lnTo>
                <a:cubicBezTo>
                  <a:pt x="151643" y="39926"/>
                  <a:pt x="158750" y="47033"/>
                  <a:pt x="158750" y="55801"/>
                </a:cubicBezTo>
                <a:lnTo>
                  <a:pt x="158750" y="63738"/>
                </a:lnTo>
                <a:cubicBezTo>
                  <a:pt x="158750" y="72506"/>
                  <a:pt x="151643" y="79613"/>
                  <a:pt x="142875" y="79613"/>
                </a:cubicBezTo>
                <a:lnTo>
                  <a:pt x="87312" y="79613"/>
                </a:lnTo>
                <a:lnTo>
                  <a:pt x="87312" y="39926"/>
                </a:lnTo>
                <a:lnTo>
                  <a:pt x="71438" y="39926"/>
                </a:lnTo>
                <a:lnTo>
                  <a:pt x="71438" y="79613"/>
                </a:lnTo>
                <a:lnTo>
                  <a:pt x="15875" y="79613"/>
                </a:lnTo>
                <a:cubicBezTo>
                  <a:pt x="7107" y="79613"/>
                  <a:pt x="0" y="72506"/>
                  <a:pt x="0" y="63738"/>
                </a:cubicBezTo>
                <a:lnTo>
                  <a:pt x="0" y="55801"/>
                </a:lnTo>
                <a:cubicBezTo>
                  <a:pt x="0" y="47033"/>
                  <a:pt x="7107" y="39926"/>
                  <a:pt x="15875" y="39926"/>
                </a:cubicBezTo>
                <a:lnTo>
                  <a:pt x="18550" y="39926"/>
                </a:lnTo>
                <a:cubicBezTo>
                  <a:pt x="16783" y="36205"/>
                  <a:pt x="15869" y="32138"/>
                  <a:pt x="15875" y="28019"/>
                </a:cubicBezTo>
                <a:cubicBezTo>
                  <a:pt x="15875" y="12676"/>
                  <a:pt x="28313" y="238"/>
                  <a:pt x="43521" y="238"/>
                </a:cubicBezTo>
                <a:cubicBezTo>
                  <a:pt x="57452" y="0"/>
                  <a:pt x="69810" y="8906"/>
                  <a:pt x="78295" y="23527"/>
                </a:cubicBezTo>
                <a:lnTo>
                  <a:pt x="79375" y="25456"/>
                </a:lnTo>
                <a:cubicBezTo>
                  <a:pt x="87574" y="10263"/>
                  <a:pt x="99695" y="738"/>
                  <a:pt x="113435" y="254"/>
                </a:cubicBezTo>
                <a:lnTo>
                  <a:pt x="115094" y="238"/>
                </a:lnTo>
                <a:close/>
                <a:moveTo>
                  <a:pt x="43656" y="16113"/>
                </a:moveTo>
                <a:cubicBezTo>
                  <a:pt x="37081" y="16113"/>
                  <a:pt x="31750" y="21444"/>
                  <a:pt x="31750" y="28019"/>
                </a:cubicBezTo>
                <a:cubicBezTo>
                  <a:pt x="31750" y="34595"/>
                  <a:pt x="37081" y="39926"/>
                  <a:pt x="43656" y="39926"/>
                </a:cubicBezTo>
                <a:lnTo>
                  <a:pt x="68604" y="39926"/>
                </a:lnTo>
                <a:cubicBezTo>
                  <a:pt x="62722" y="24805"/>
                  <a:pt x="53134" y="15954"/>
                  <a:pt x="43656" y="16113"/>
                </a:cubicBezTo>
                <a:close/>
                <a:moveTo>
                  <a:pt x="114959" y="16113"/>
                </a:moveTo>
                <a:cubicBezTo>
                  <a:pt x="105593" y="15954"/>
                  <a:pt x="96028" y="24813"/>
                  <a:pt x="90146" y="39926"/>
                </a:cubicBezTo>
                <a:lnTo>
                  <a:pt x="115094" y="39926"/>
                </a:lnTo>
                <a:cubicBezTo>
                  <a:pt x="121669" y="39888"/>
                  <a:pt x="126970" y="34528"/>
                  <a:pt x="126933" y="27952"/>
                </a:cubicBezTo>
                <a:cubicBezTo>
                  <a:pt x="126895" y="21376"/>
                  <a:pt x="121534" y="16076"/>
                  <a:pt x="114959" y="16113"/>
                </a:cubicBezTo>
                <a:close/>
              </a:path>
            </a:pathLst>
          </a:custGeom>
          <a:solidFill>
            <a:srgbClr val="2D8A4E"/>
          </a:solidFill>
          <a:ln>
            <a:noFill/>
          </a:ln>
        </p:spPr>
      </p:sp>
      <p:sp>
        <p:nvSpPr>
          <p:cNvPr id="25" name="TextBox 25"/>
          <p:cNvSpPr txBox="1"/>
          <p:nvPr/>
        </p:nvSpPr>
        <p:spPr>
          <a:xfrm>
            <a:off x="1177290" y="2458402"/>
            <a:ext cx="130678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Launch Magazine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79195" y="2646045"/>
            <a:ext cx="1902523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0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Monthly customer publication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79195" y="2788920"/>
            <a:ext cx="1245298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0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with owner stories</a:t>
            </a:r>
          </a:p>
        </p:txBody>
      </p:sp>
      <p:sp>
        <p:nvSpPr>
          <p:cNvPr id="28" name="Line 28"/>
          <p:cNvSpPr/>
          <p:nvPr/>
        </p:nvSpPr>
        <p:spPr>
          <a:xfrm>
            <a:off x="904875" y="3000375"/>
            <a:ext cx="2190750" cy="9525"/>
          </a:xfrm>
          <a:custGeom>
            <a:avLst/>
            <a:gdLst/>
            <a:ahLst/>
            <a:cxnLst/>
            <a:rect l="l" t="t" r="r" b="b"/>
            <a:pathLst>
              <a:path w="2190750" h="9525">
                <a:moveTo>
                  <a:pt x="0" y="0"/>
                </a:moveTo>
                <a:lnTo>
                  <a:pt x="2190750" y="0"/>
                </a:lnTo>
              </a:path>
            </a:pathLst>
          </a:custGeom>
          <a:noFill/>
          <a:ln w="4762">
            <a:solidFill>
              <a:srgbClr val="D5DDE5"/>
            </a:solidFill>
          </a:ln>
        </p:spPr>
      </p:sp>
      <p:sp>
        <p:nvSpPr>
          <p:cNvPr id="29" name="Freeform 29"/>
          <p:cNvSpPr/>
          <p:nvPr/>
        </p:nvSpPr>
        <p:spPr>
          <a:xfrm>
            <a:off x="936623" y="3140075"/>
            <a:ext cx="127003" cy="158750"/>
          </a:xfrm>
          <a:custGeom>
            <a:avLst/>
            <a:gdLst/>
            <a:ahLst/>
            <a:cxnLst/>
            <a:rect l="l" t="t" r="r" b="b"/>
            <a:pathLst>
              <a:path w="127003" h="158750">
                <a:moveTo>
                  <a:pt x="111103" y="17224"/>
                </a:moveTo>
                <a:cubicBezTo>
                  <a:pt x="120631" y="20582"/>
                  <a:pt x="127003" y="29585"/>
                  <a:pt x="127002" y="39687"/>
                </a:cubicBezTo>
                <a:lnTo>
                  <a:pt x="127002" y="134937"/>
                </a:lnTo>
                <a:cubicBezTo>
                  <a:pt x="127002" y="148089"/>
                  <a:pt x="116341" y="158750"/>
                  <a:pt x="103189" y="158750"/>
                </a:cubicBezTo>
                <a:lnTo>
                  <a:pt x="23814" y="158750"/>
                </a:lnTo>
                <a:cubicBezTo>
                  <a:pt x="10663" y="158750"/>
                  <a:pt x="2" y="148089"/>
                  <a:pt x="2" y="134937"/>
                </a:cubicBezTo>
                <a:lnTo>
                  <a:pt x="2" y="39687"/>
                </a:lnTo>
                <a:cubicBezTo>
                  <a:pt x="0" y="29585"/>
                  <a:pt x="6373" y="20582"/>
                  <a:pt x="15901" y="17224"/>
                </a:cubicBezTo>
                <a:cubicBezTo>
                  <a:pt x="16624" y="34221"/>
                  <a:pt x="30615" y="47628"/>
                  <a:pt x="47627" y="47625"/>
                </a:cubicBezTo>
                <a:lnTo>
                  <a:pt x="79377" y="47625"/>
                </a:lnTo>
                <a:cubicBezTo>
                  <a:pt x="95674" y="47626"/>
                  <a:pt x="109326" y="35288"/>
                  <a:pt x="110968" y="19074"/>
                </a:cubicBezTo>
                <a:close/>
                <a:moveTo>
                  <a:pt x="39689" y="71438"/>
                </a:moveTo>
                <a:cubicBezTo>
                  <a:pt x="35305" y="71438"/>
                  <a:pt x="31752" y="74991"/>
                  <a:pt x="31752" y="79375"/>
                </a:cubicBezTo>
                <a:lnTo>
                  <a:pt x="31752" y="119062"/>
                </a:lnTo>
                <a:cubicBezTo>
                  <a:pt x="31752" y="123446"/>
                  <a:pt x="35305" y="127000"/>
                  <a:pt x="39689" y="127000"/>
                </a:cubicBezTo>
                <a:cubicBezTo>
                  <a:pt x="44073" y="127000"/>
                  <a:pt x="47627" y="123446"/>
                  <a:pt x="47627" y="119062"/>
                </a:cubicBezTo>
                <a:lnTo>
                  <a:pt x="47627" y="79375"/>
                </a:lnTo>
                <a:cubicBezTo>
                  <a:pt x="47627" y="74991"/>
                  <a:pt x="44073" y="71438"/>
                  <a:pt x="39689" y="71438"/>
                </a:cubicBezTo>
                <a:moveTo>
                  <a:pt x="63502" y="103187"/>
                </a:moveTo>
                <a:cubicBezTo>
                  <a:pt x="59118" y="103187"/>
                  <a:pt x="55564" y="106741"/>
                  <a:pt x="55564" y="111125"/>
                </a:cubicBezTo>
                <a:lnTo>
                  <a:pt x="55564" y="119062"/>
                </a:lnTo>
                <a:cubicBezTo>
                  <a:pt x="55564" y="123446"/>
                  <a:pt x="59118" y="127000"/>
                  <a:pt x="63502" y="127000"/>
                </a:cubicBezTo>
                <a:cubicBezTo>
                  <a:pt x="67885" y="127000"/>
                  <a:pt x="71439" y="123446"/>
                  <a:pt x="71439" y="119062"/>
                </a:cubicBezTo>
                <a:lnTo>
                  <a:pt x="71439" y="111125"/>
                </a:lnTo>
                <a:cubicBezTo>
                  <a:pt x="71439" y="106741"/>
                  <a:pt x="67885" y="103187"/>
                  <a:pt x="63502" y="103187"/>
                </a:cubicBezTo>
                <a:moveTo>
                  <a:pt x="87314" y="87312"/>
                </a:moveTo>
                <a:cubicBezTo>
                  <a:pt x="82930" y="87312"/>
                  <a:pt x="79377" y="90866"/>
                  <a:pt x="79377" y="95250"/>
                </a:cubicBezTo>
                <a:lnTo>
                  <a:pt x="79377" y="119062"/>
                </a:lnTo>
                <a:cubicBezTo>
                  <a:pt x="79377" y="123446"/>
                  <a:pt x="82930" y="127000"/>
                  <a:pt x="87314" y="127000"/>
                </a:cubicBezTo>
                <a:cubicBezTo>
                  <a:pt x="91698" y="127000"/>
                  <a:pt x="95252" y="123446"/>
                  <a:pt x="95252" y="119062"/>
                </a:cubicBezTo>
                <a:lnTo>
                  <a:pt x="95252" y="95250"/>
                </a:lnTo>
                <a:cubicBezTo>
                  <a:pt x="95252" y="90866"/>
                  <a:pt x="91698" y="87312"/>
                  <a:pt x="87314" y="87312"/>
                </a:cubicBezTo>
                <a:moveTo>
                  <a:pt x="79377" y="0"/>
                </a:moveTo>
                <a:cubicBezTo>
                  <a:pt x="88144" y="0"/>
                  <a:pt x="95252" y="7107"/>
                  <a:pt x="95252" y="15875"/>
                </a:cubicBezTo>
                <a:cubicBezTo>
                  <a:pt x="95252" y="24643"/>
                  <a:pt x="88144" y="31750"/>
                  <a:pt x="79377" y="31750"/>
                </a:cubicBezTo>
                <a:lnTo>
                  <a:pt x="47627" y="31750"/>
                </a:lnTo>
                <a:cubicBezTo>
                  <a:pt x="38859" y="31750"/>
                  <a:pt x="31752" y="24643"/>
                  <a:pt x="31752" y="15875"/>
                </a:cubicBezTo>
                <a:cubicBezTo>
                  <a:pt x="31752" y="7107"/>
                  <a:pt x="38859" y="0"/>
                  <a:pt x="47627" y="0"/>
                </a:cubicBezTo>
                <a:close/>
              </a:path>
            </a:pathLst>
          </a:custGeom>
          <a:solidFill>
            <a:srgbClr val="E8A838"/>
          </a:solidFill>
          <a:ln>
            <a:noFill/>
          </a:ln>
        </p:spPr>
      </p:sp>
      <p:sp>
        <p:nvSpPr>
          <p:cNvPr id="30" name="TextBox 30"/>
          <p:cNvSpPr txBox="1"/>
          <p:nvPr/>
        </p:nvSpPr>
        <p:spPr>
          <a:xfrm>
            <a:off x="1177290" y="3153728"/>
            <a:ext cx="166907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Deploy Questionnaire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77290" y="3315652"/>
            <a:ext cx="74321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Incentive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79195" y="3503295"/>
            <a:ext cx="1527905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0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Branded pen programme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79195" y="3646170"/>
            <a:ext cx="1232154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0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for data collection</a:t>
            </a:r>
          </a:p>
        </p:txBody>
      </p:sp>
      <p:sp>
        <p:nvSpPr>
          <p:cNvPr id="34" name="Freeform 34"/>
          <p:cNvSpPr/>
          <p:nvPr/>
        </p:nvSpPr>
        <p:spPr>
          <a:xfrm>
            <a:off x="904875" y="3952875"/>
            <a:ext cx="2190750" cy="209550"/>
          </a:xfrm>
          <a:custGeom>
            <a:avLst/>
            <a:gdLst/>
            <a:ahLst/>
            <a:cxnLst/>
            <a:rect l="l" t="t" r="r" b="b"/>
            <a:pathLst>
              <a:path w="2190750" h="209550">
                <a:moveTo>
                  <a:pt x="38100" y="0"/>
                </a:moveTo>
                <a:lnTo>
                  <a:pt x="2152650" y="0"/>
                </a:lnTo>
                <a:cubicBezTo>
                  <a:pt x="2173692" y="0"/>
                  <a:pt x="2190750" y="17058"/>
                  <a:pt x="2190750" y="38100"/>
                </a:cubicBezTo>
                <a:lnTo>
                  <a:pt x="2190750" y="171450"/>
                </a:lnTo>
                <a:cubicBezTo>
                  <a:pt x="2190750" y="192492"/>
                  <a:pt x="2173692" y="209550"/>
                  <a:pt x="2152650" y="209550"/>
                </a:cubicBezTo>
                <a:lnTo>
                  <a:pt x="38100" y="209550"/>
                </a:lnTo>
                <a:cubicBezTo>
                  <a:pt x="17058" y="209550"/>
                  <a:pt x="0" y="192492"/>
                  <a:pt x="0" y="171450"/>
                </a:cubicBezTo>
                <a:lnTo>
                  <a:pt x="0" y="38100"/>
                </a:lnTo>
                <a:cubicBezTo>
                  <a:pt x="0" y="17058"/>
                  <a:pt x="17058" y="0"/>
                  <a:pt x="38100" y="0"/>
                </a:cubicBezTo>
                <a:close/>
              </a:path>
            </a:pathLst>
          </a:custGeom>
          <a:solidFill>
            <a:srgbClr val="2D8A4E">
              <a:alpha val="8000"/>
            </a:srgbClr>
          </a:solidFill>
          <a:ln>
            <a:noFill/>
          </a:ln>
        </p:spPr>
      </p:sp>
      <p:sp>
        <p:nvSpPr>
          <p:cNvPr id="35" name="TextBox 35"/>
          <p:cNvSpPr txBox="1"/>
          <p:nvPr/>
        </p:nvSpPr>
        <p:spPr>
          <a:xfrm>
            <a:off x="989648" y="4006691"/>
            <a:ext cx="2247633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b="1" dirty="0">
                <a:solidFill>
                  <a:srgbClr val="2D8A4E"/>
                </a:solidFill>
                <a:latin typeface="Arial"/>
                <a:ea typeface="Microsoft YaHei"/>
                <a:cs typeface="Arial"/>
              </a:rPr>
              <a:t>Cost: Very Low | Impact: Quick Data</a:t>
            </a:r>
          </a:p>
        </p:txBody>
      </p:sp>
      <p:sp>
        <p:nvSpPr>
          <p:cNvPr id="36" name="Freeform 36"/>
          <p:cNvSpPr/>
          <p:nvPr/>
        </p:nvSpPr>
        <p:spPr>
          <a:xfrm>
            <a:off x="3429000" y="1857375"/>
            <a:ext cx="2476500" cy="2381250"/>
          </a:xfrm>
          <a:custGeom>
            <a:avLst/>
            <a:gdLst/>
            <a:ahLst/>
            <a:cxnLst/>
            <a:rect l="l" t="t" r="r" b="b"/>
            <a:pathLst>
              <a:path w="2476500" h="2381250">
                <a:moveTo>
                  <a:pt x="76200" y="0"/>
                </a:moveTo>
                <a:lnTo>
                  <a:pt x="2400300" y="0"/>
                </a:lnTo>
                <a:cubicBezTo>
                  <a:pt x="2442384" y="0"/>
                  <a:pt x="2476500" y="34116"/>
                  <a:pt x="2476500" y="76200"/>
                </a:cubicBezTo>
                <a:lnTo>
                  <a:pt x="2476500" y="2305050"/>
                </a:lnTo>
                <a:cubicBezTo>
                  <a:pt x="2476500" y="2347134"/>
                  <a:pt x="2442384" y="2381250"/>
                  <a:pt x="2400300" y="2381250"/>
                </a:cubicBezTo>
                <a:lnTo>
                  <a:pt x="76200" y="2381250"/>
                </a:lnTo>
                <a:cubicBezTo>
                  <a:pt x="34116" y="2381250"/>
                  <a:pt x="0" y="2347134"/>
                  <a:pt x="0" y="230505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F4F6F8"/>
          </a:solidFill>
          <a:ln w="14288">
            <a:solidFill>
              <a:srgbClr val="E8A838"/>
            </a:solidFill>
          </a:ln>
          <a:effectLst>
            <a:outerShdw blurRad="76200" dist="19050" dir="5400000" algn="ctr" rotWithShape="0">
              <a:srgbClr val="000000">
                <a:alpha val="6000"/>
              </a:srgbClr>
            </a:outerShdw>
          </a:effectLst>
        </p:spPr>
      </p:sp>
      <p:sp>
        <p:nvSpPr>
          <p:cNvPr id="37" name="Freeform 37"/>
          <p:cNvSpPr/>
          <p:nvPr/>
        </p:nvSpPr>
        <p:spPr>
          <a:xfrm>
            <a:off x="3429000" y="1857375"/>
            <a:ext cx="2476500" cy="381000"/>
          </a:xfrm>
          <a:custGeom>
            <a:avLst/>
            <a:gdLst/>
            <a:ahLst/>
            <a:cxnLst/>
            <a:rect l="l" t="t" r="r" b="b"/>
            <a:pathLst>
              <a:path w="2476500" h="381000">
                <a:moveTo>
                  <a:pt x="76200" y="0"/>
                </a:moveTo>
                <a:lnTo>
                  <a:pt x="2400300" y="0"/>
                </a:lnTo>
                <a:cubicBezTo>
                  <a:pt x="2442384" y="0"/>
                  <a:pt x="2476500" y="34116"/>
                  <a:pt x="2476500" y="76200"/>
                </a:cubicBezTo>
                <a:lnTo>
                  <a:pt x="2476500" y="304800"/>
                </a:lnTo>
                <a:cubicBezTo>
                  <a:pt x="2476500" y="346884"/>
                  <a:pt x="2442384" y="381000"/>
                  <a:pt x="2400300" y="381000"/>
                </a:cubicBezTo>
                <a:lnTo>
                  <a:pt x="76200" y="381000"/>
                </a:lnTo>
                <a:cubicBezTo>
                  <a:pt x="34116" y="381000"/>
                  <a:pt x="0" y="346884"/>
                  <a:pt x="0" y="30480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E8A838"/>
          </a:solidFill>
          <a:ln>
            <a:noFill/>
          </a:ln>
        </p:spPr>
      </p:sp>
      <p:sp>
        <p:nvSpPr>
          <p:cNvPr id="38" name="Rectangle 38"/>
          <p:cNvSpPr/>
          <p:nvPr/>
        </p:nvSpPr>
        <p:spPr>
          <a:xfrm>
            <a:off x="3429000" y="2162175"/>
            <a:ext cx="2476500" cy="76200"/>
          </a:xfrm>
          <a:prstGeom prst="rect">
            <a:avLst/>
          </a:prstGeom>
          <a:solidFill>
            <a:srgbClr val="E8A838"/>
          </a:solidFill>
          <a:ln>
            <a:noFill/>
          </a:ln>
        </p:spPr>
      </p:sp>
      <p:sp>
        <p:nvSpPr>
          <p:cNvPr id="39" name="Freeform 39"/>
          <p:cNvSpPr/>
          <p:nvPr/>
        </p:nvSpPr>
        <p:spPr>
          <a:xfrm>
            <a:off x="3556809" y="1951038"/>
            <a:ext cx="182523" cy="174718"/>
          </a:xfrm>
          <a:custGeom>
            <a:avLst/>
            <a:gdLst/>
            <a:ahLst/>
            <a:cxnLst/>
            <a:rect l="l" t="t" r="r" b="b"/>
            <a:pathLst>
              <a:path w="182523" h="174718">
                <a:moveTo>
                  <a:pt x="91249" y="0"/>
                </a:moveTo>
                <a:lnTo>
                  <a:pt x="92279" y="61"/>
                </a:lnTo>
                <a:lnTo>
                  <a:pt x="92794" y="131"/>
                </a:lnTo>
                <a:lnTo>
                  <a:pt x="93327" y="244"/>
                </a:lnTo>
                <a:lnTo>
                  <a:pt x="94296" y="541"/>
                </a:lnTo>
                <a:cubicBezTo>
                  <a:pt x="94965" y="788"/>
                  <a:pt x="95601" y="1117"/>
                  <a:pt x="96190" y="1519"/>
                </a:cubicBezTo>
                <a:lnTo>
                  <a:pt x="97098" y="2235"/>
                </a:lnTo>
                <a:lnTo>
                  <a:pt x="99325" y="4139"/>
                </a:lnTo>
                <a:cubicBezTo>
                  <a:pt x="116939" y="18768"/>
                  <a:pt x="139199" y="26624"/>
                  <a:pt x="162094" y="26290"/>
                </a:cubicBezTo>
                <a:lnTo>
                  <a:pt x="165080" y="26202"/>
                </a:lnTo>
                <a:cubicBezTo>
                  <a:pt x="169098" y="26019"/>
                  <a:pt x="172721" y="28604"/>
                  <a:pt x="173855" y="32463"/>
                </a:cubicBezTo>
                <a:cubicBezTo>
                  <a:pt x="182523" y="61951"/>
                  <a:pt x="178863" y="93693"/>
                  <a:pt x="163710" y="120434"/>
                </a:cubicBezTo>
                <a:cubicBezTo>
                  <a:pt x="148558" y="147175"/>
                  <a:pt x="123208" y="166628"/>
                  <a:pt x="93458" y="174346"/>
                </a:cubicBezTo>
                <a:cubicBezTo>
                  <a:pt x="92020" y="174718"/>
                  <a:pt x="90512" y="174718"/>
                  <a:pt x="89074" y="174346"/>
                </a:cubicBezTo>
                <a:cubicBezTo>
                  <a:pt x="59322" y="166630"/>
                  <a:pt x="33970" y="147178"/>
                  <a:pt x="18816" y="120437"/>
                </a:cubicBezTo>
                <a:cubicBezTo>
                  <a:pt x="3662" y="93696"/>
                  <a:pt x="0" y="61952"/>
                  <a:pt x="8668" y="32463"/>
                </a:cubicBezTo>
                <a:cubicBezTo>
                  <a:pt x="9802" y="28604"/>
                  <a:pt x="13426" y="26019"/>
                  <a:pt x="17443" y="26202"/>
                </a:cubicBezTo>
                <a:cubicBezTo>
                  <a:pt x="41345" y="27295"/>
                  <a:pt x="64793" y="19427"/>
                  <a:pt x="83198" y="4139"/>
                </a:cubicBezTo>
                <a:lnTo>
                  <a:pt x="85495" y="2174"/>
                </a:lnTo>
                <a:lnTo>
                  <a:pt x="86333" y="1519"/>
                </a:lnTo>
                <a:cubicBezTo>
                  <a:pt x="86922" y="1117"/>
                  <a:pt x="87558" y="788"/>
                  <a:pt x="88227" y="541"/>
                </a:cubicBezTo>
                <a:lnTo>
                  <a:pt x="89205" y="244"/>
                </a:lnTo>
                <a:cubicBezTo>
                  <a:pt x="89548" y="162"/>
                  <a:pt x="89895" y="101"/>
                  <a:pt x="90244" y="61"/>
                </a:cubicBezTo>
                <a:lnTo>
                  <a:pt x="91249" y="0"/>
                </a:lnTo>
                <a:close/>
                <a:moveTo>
                  <a:pt x="123641" y="63677"/>
                </a:moveTo>
                <a:cubicBezTo>
                  <a:pt x="122004" y="62037"/>
                  <a:pt x="119781" y="61116"/>
                  <a:pt x="117464" y="61116"/>
                </a:cubicBezTo>
                <a:cubicBezTo>
                  <a:pt x="115147" y="61116"/>
                  <a:pt x="112924" y="62037"/>
                  <a:pt x="111287" y="63677"/>
                </a:cubicBezTo>
                <a:lnTo>
                  <a:pt x="82535" y="92420"/>
                </a:lnTo>
                <a:lnTo>
                  <a:pt x="71245" y="81140"/>
                </a:lnTo>
                <a:lnTo>
                  <a:pt x="70424" y="80415"/>
                </a:lnTo>
                <a:cubicBezTo>
                  <a:pt x="66782" y="77599"/>
                  <a:pt x="61580" y="78094"/>
                  <a:pt x="58535" y="81547"/>
                </a:cubicBezTo>
                <a:cubicBezTo>
                  <a:pt x="55490" y="85001"/>
                  <a:pt x="55649" y="90225"/>
                  <a:pt x="58899" y="93485"/>
                </a:cubicBezTo>
                <a:lnTo>
                  <a:pt x="76362" y="110948"/>
                </a:lnTo>
                <a:lnTo>
                  <a:pt x="77182" y="111673"/>
                </a:lnTo>
                <a:cubicBezTo>
                  <a:pt x="80658" y="114369"/>
                  <a:pt x="85597" y="114058"/>
                  <a:pt x="88708" y="110948"/>
                </a:cubicBezTo>
                <a:lnTo>
                  <a:pt x="123633" y="76023"/>
                </a:lnTo>
                <a:lnTo>
                  <a:pt x="124357" y="75202"/>
                </a:lnTo>
                <a:cubicBezTo>
                  <a:pt x="127054" y="71726"/>
                  <a:pt x="126743" y="66788"/>
                  <a:pt x="123633" y="636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0" name="TextBox 40"/>
          <p:cNvSpPr txBox="1"/>
          <p:nvPr/>
        </p:nvSpPr>
        <p:spPr>
          <a:xfrm>
            <a:off x="3813810" y="1965960"/>
            <a:ext cx="2082336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Phase 2: Service Uplift</a:t>
            </a:r>
          </a:p>
        </p:txBody>
      </p:sp>
      <p:sp>
        <p:nvSpPr>
          <p:cNvPr id="41" name="Freeform 41"/>
          <p:cNvSpPr/>
          <p:nvPr/>
        </p:nvSpPr>
        <p:spPr>
          <a:xfrm>
            <a:off x="3584156" y="2444750"/>
            <a:ext cx="165930" cy="158835"/>
          </a:xfrm>
          <a:custGeom>
            <a:avLst/>
            <a:gdLst/>
            <a:ahLst/>
            <a:cxnLst/>
            <a:rect l="l" t="t" r="r" b="b"/>
            <a:pathLst>
              <a:path w="165930" h="158835">
                <a:moveTo>
                  <a:pt x="82953" y="0"/>
                </a:moveTo>
                <a:lnTo>
                  <a:pt x="83890" y="56"/>
                </a:lnTo>
                <a:lnTo>
                  <a:pt x="84358" y="119"/>
                </a:lnTo>
                <a:lnTo>
                  <a:pt x="84842" y="222"/>
                </a:lnTo>
                <a:lnTo>
                  <a:pt x="85723" y="492"/>
                </a:lnTo>
                <a:cubicBezTo>
                  <a:pt x="86332" y="716"/>
                  <a:pt x="86910" y="1015"/>
                  <a:pt x="87446" y="1381"/>
                </a:cubicBezTo>
                <a:lnTo>
                  <a:pt x="88271" y="2032"/>
                </a:lnTo>
                <a:lnTo>
                  <a:pt x="90295" y="3762"/>
                </a:lnTo>
                <a:cubicBezTo>
                  <a:pt x="106308" y="17062"/>
                  <a:pt x="126545" y="24204"/>
                  <a:pt x="147358" y="23900"/>
                </a:cubicBezTo>
                <a:lnTo>
                  <a:pt x="150073" y="23820"/>
                </a:lnTo>
                <a:cubicBezTo>
                  <a:pt x="153725" y="23654"/>
                  <a:pt x="157019" y="26004"/>
                  <a:pt x="158050" y="29512"/>
                </a:cubicBezTo>
                <a:cubicBezTo>
                  <a:pt x="165930" y="56319"/>
                  <a:pt x="162603" y="85176"/>
                  <a:pt x="148828" y="109486"/>
                </a:cubicBezTo>
                <a:cubicBezTo>
                  <a:pt x="135053" y="133796"/>
                  <a:pt x="112008" y="151480"/>
                  <a:pt x="84961" y="158496"/>
                </a:cubicBezTo>
                <a:cubicBezTo>
                  <a:pt x="83655" y="158835"/>
                  <a:pt x="82283" y="158835"/>
                  <a:pt x="80977" y="158496"/>
                </a:cubicBezTo>
                <a:cubicBezTo>
                  <a:pt x="53929" y="151482"/>
                  <a:pt x="30882" y="133798"/>
                  <a:pt x="17105" y="109488"/>
                </a:cubicBezTo>
                <a:cubicBezTo>
                  <a:pt x="3329" y="85178"/>
                  <a:pt x="0" y="56320"/>
                  <a:pt x="7880" y="29512"/>
                </a:cubicBezTo>
                <a:cubicBezTo>
                  <a:pt x="8911" y="26004"/>
                  <a:pt x="12205" y="23654"/>
                  <a:pt x="15857" y="23820"/>
                </a:cubicBezTo>
                <a:cubicBezTo>
                  <a:pt x="37586" y="24814"/>
                  <a:pt x="58903" y="17661"/>
                  <a:pt x="75635" y="3762"/>
                </a:cubicBezTo>
                <a:lnTo>
                  <a:pt x="77722" y="1976"/>
                </a:lnTo>
                <a:lnTo>
                  <a:pt x="78484" y="1381"/>
                </a:lnTo>
                <a:cubicBezTo>
                  <a:pt x="79020" y="1015"/>
                  <a:pt x="79598" y="716"/>
                  <a:pt x="80207" y="492"/>
                </a:cubicBezTo>
                <a:lnTo>
                  <a:pt x="81096" y="222"/>
                </a:lnTo>
                <a:cubicBezTo>
                  <a:pt x="81407" y="147"/>
                  <a:pt x="81722" y="91"/>
                  <a:pt x="82040" y="56"/>
                </a:cubicBezTo>
                <a:lnTo>
                  <a:pt x="82953" y="0"/>
                </a:lnTo>
                <a:close/>
                <a:moveTo>
                  <a:pt x="112401" y="57888"/>
                </a:moveTo>
                <a:cubicBezTo>
                  <a:pt x="110912" y="56398"/>
                  <a:pt x="108892" y="55560"/>
                  <a:pt x="106786" y="55560"/>
                </a:cubicBezTo>
                <a:cubicBezTo>
                  <a:pt x="104679" y="55560"/>
                  <a:pt x="102659" y="56398"/>
                  <a:pt x="101170" y="57888"/>
                </a:cubicBezTo>
                <a:lnTo>
                  <a:pt x="75032" y="84018"/>
                </a:lnTo>
                <a:lnTo>
                  <a:pt x="64768" y="73763"/>
                </a:lnTo>
                <a:lnTo>
                  <a:pt x="64022" y="73104"/>
                </a:lnTo>
                <a:cubicBezTo>
                  <a:pt x="60711" y="70544"/>
                  <a:pt x="55981" y="70995"/>
                  <a:pt x="53213" y="74134"/>
                </a:cubicBezTo>
                <a:cubicBezTo>
                  <a:pt x="50445" y="77273"/>
                  <a:pt x="50590" y="82022"/>
                  <a:pt x="53545" y="84987"/>
                </a:cubicBezTo>
                <a:lnTo>
                  <a:pt x="69420" y="100862"/>
                </a:lnTo>
                <a:lnTo>
                  <a:pt x="70166" y="101521"/>
                </a:lnTo>
                <a:cubicBezTo>
                  <a:pt x="73326" y="103972"/>
                  <a:pt x="77815" y="103689"/>
                  <a:pt x="80643" y="100862"/>
                </a:cubicBezTo>
                <a:lnTo>
                  <a:pt x="112393" y="69112"/>
                </a:lnTo>
                <a:lnTo>
                  <a:pt x="113052" y="68366"/>
                </a:lnTo>
                <a:cubicBezTo>
                  <a:pt x="115503" y="65206"/>
                  <a:pt x="115221" y="60716"/>
                  <a:pt x="112393" y="57888"/>
                </a:cubicBezTo>
                <a:close/>
              </a:path>
            </a:pathLst>
          </a:custGeom>
          <a:solidFill>
            <a:srgbClr val="E8A838"/>
          </a:solidFill>
          <a:ln>
            <a:noFill/>
          </a:ln>
        </p:spPr>
      </p:sp>
      <p:sp>
        <p:nvSpPr>
          <p:cNvPr id="42" name="TextBox 42"/>
          <p:cNvSpPr txBox="1"/>
          <p:nvPr/>
        </p:nvSpPr>
        <p:spPr>
          <a:xfrm>
            <a:off x="3844290" y="2458402"/>
            <a:ext cx="1540259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3-Year Free After-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844290" y="2629852"/>
            <a:ext cx="1057199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sales Service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846195" y="2855595"/>
            <a:ext cx="1784223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0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Roll out across all European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3846195" y="2998470"/>
            <a:ext cx="1265015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0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franchise locations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846195" y="3284220"/>
            <a:ext cx="1843373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0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Addresses 26% service churn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846195" y="3455670"/>
            <a:ext cx="1679067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0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Staff training programme</a:t>
            </a:r>
          </a:p>
        </p:txBody>
      </p:sp>
      <p:sp>
        <p:nvSpPr>
          <p:cNvPr id="48" name="Freeform 48"/>
          <p:cNvSpPr/>
          <p:nvPr/>
        </p:nvSpPr>
        <p:spPr>
          <a:xfrm>
            <a:off x="3571875" y="3952875"/>
            <a:ext cx="2190750" cy="209550"/>
          </a:xfrm>
          <a:custGeom>
            <a:avLst/>
            <a:gdLst/>
            <a:ahLst/>
            <a:cxnLst/>
            <a:rect l="l" t="t" r="r" b="b"/>
            <a:pathLst>
              <a:path w="2190750" h="209550">
                <a:moveTo>
                  <a:pt x="38100" y="0"/>
                </a:moveTo>
                <a:lnTo>
                  <a:pt x="2152650" y="0"/>
                </a:lnTo>
                <a:cubicBezTo>
                  <a:pt x="2173692" y="0"/>
                  <a:pt x="2190750" y="17058"/>
                  <a:pt x="2190750" y="38100"/>
                </a:cubicBezTo>
                <a:lnTo>
                  <a:pt x="2190750" y="171450"/>
                </a:lnTo>
                <a:cubicBezTo>
                  <a:pt x="2190750" y="192492"/>
                  <a:pt x="2173692" y="209550"/>
                  <a:pt x="2152650" y="209550"/>
                </a:cubicBezTo>
                <a:lnTo>
                  <a:pt x="38100" y="209550"/>
                </a:lnTo>
                <a:cubicBezTo>
                  <a:pt x="17058" y="209550"/>
                  <a:pt x="0" y="192492"/>
                  <a:pt x="0" y="171450"/>
                </a:cubicBezTo>
                <a:lnTo>
                  <a:pt x="0" y="38100"/>
                </a:lnTo>
                <a:cubicBezTo>
                  <a:pt x="0" y="17058"/>
                  <a:pt x="17058" y="0"/>
                  <a:pt x="38100" y="0"/>
                </a:cubicBezTo>
                <a:close/>
              </a:path>
            </a:pathLst>
          </a:custGeom>
          <a:solidFill>
            <a:srgbClr val="E8A838">
              <a:alpha val="10000"/>
            </a:srgbClr>
          </a:solidFill>
          <a:ln>
            <a:noFill/>
          </a:ln>
        </p:spPr>
      </p:sp>
      <p:sp>
        <p:nvSpPr>
          <p:cNvPr id="49" name="TextBox 49"/>
          <p:cNvSpPr txBox="1"/>
          <p:nvPr/>
        </p:nvSpPr>
        <p:spPr>
          <a:xfrm>
            <a:off x="3656648" y="4006691"/>
            <a:ext cx="2083163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b="1" dirty="0">
                <a:solidFill>
                  <a:srgbClr val="E8A838"/>
                </a:solidFill>
                <a:latin typeface="Arial"/>
                <a:ea typeface="Microsoft YaHei"/>
                <a:cs typeface="Arial"/>
              </a:rPr>
              <a:t>Cost: Med-High | Impact: Core Fix</a:t>
            </a:r>
          </a:p>
        </p:txBody>
      </p:sp>
      <p:sp>
        <p:nvSpPr>
          <p:cNvPr id="50" name="Freeform 50"/>
          <p:cNvSpPr/>
          <p:nvPr/>
        </p:nvSpPr>
        <p:spPr>
          <a:xfrm>
            <a:off x="6096000" y="1857375"/>
            <a:ext cx="2476500" cy="2381250"/>
          </a:xfrm>
          <a:custGeom>
            <a:avLst/>
            <a:gdLst/>
            <a:ahLst/>
            <a:cxnLst/>
            <a:rect l="l" t="t" r="r" b="b"/>
            <a:pathLst>
              <a:path w="2476500" h="2381250">
                <a:moveTo>
                  <a:pt x="76200" y="0"/>
                </a:moveTo>
                <a:lnTo>
                  <a:pt x="2400300" y="0"/>
                </a:lnTo>
                <a:cubicBezTo>
                  <a:pt x="2442384" y="0"/>
                  <a:pt x="2476500" y="34116"/>
                  <a:pt x="2476500" y="76200"/>
                </a:cubicBezTo>
                <a:lnTo>
                  <a:pt x="2476500" y="2305050"/>
                </a:lnTo>
                <a:cubicBezTo>
                  <a:pt x="2476500" y="2347134"/>
                  <a:pt x="2442384" y="2381250"/>
                  <a:pt x="2400300" y="2381250"/>
                </a:cubicBezTo>
                <a:lnTo>
                  <a:pt x="76200" y="2381250"/>
                </a:lnTo>
                <a:cubicBezTo>
                  <a:pt x="34116" y="2381250"/>
                  <a:pt x="0" y="2347134"/>
                  <a:pt x="0" y="230505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F4F6F8"/>
          </a:solidFill>
          <a:ln w="14288">
            <a:solidFill>
              <a:srgbClr val="2D8A4E"/>
            </a:solidFill>
          </a:ln>
          <a:effectLst>
            <a:outerShdw blurRad="76200" dist="19050" dir="5400000" algn="ctr" rotWithShape="0">
              <a:srgbClr val="000000">
                <a:alpha val="6000"/>
              </a:srgbClr>
            </a:outerShdw>
          </a:effectLst>
        </p:spPr>
      </p:sp>
      <p:sp>
        <p:nvSpPr>
          <p:cNvPr id="51" name="Freeform 51"/>
          <p:cNvSpPr/>
          <p:nvPr/>
        </p:nvSpPr>
        <p:spPr>
          <a:xfrm>
            <a:off x="6096000" y="1857375"/>
            <a:ext cx="2476500" cy="381000"/>
          </a:xfrm>
          <a:custGeom>
            <a:avLst/>
            <a:gdLst/>
            <a:ahLst/>
            <a:cxnLst/>
            <a:rect l="l" t="t" r="r" b="b"/>
            <a:pathLst>
              <a:path w="2476500" h="381000">
                <a:moveTo>
                  <a:pt x="76200" y="0"/>
                </a:moveTo>
                <a:lnTo>
                  <a:pt x="2400300" y="0"/>
                </a:lnTo>
                <a:cubicBezTo>
                  <a:pt x="2442384" y="0"/>
                  <a:pt x="2476500" y="34116"/>
                  <a:pt x="2476500" y="76200"/>
                </a:cubicBezTo>
                <a:lnTo>
                  <a:pt x="2476500" y="304800"/>
                </a:lnTo>
                <a:cubicBezTo>
                  <a:pt x="2476500" y="346884"/>
                  <a:pt x="2442384" y="381000"/>
                  <a:pt x="2400300" y="381000"/>
                </a:cubicBezTo>
                <a:lnTo>
                  <a:pt x="76200" y="381000"/>
                </a:lnTo>
                <a:cubicBezTo>
                  <a:pt x="34116" y="381000"/>
                  <a:pt x="0" y="346884"/>
                  <a:pt x="0" y="30480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2D8A4E"/>
          </a:solidFill>
          <a:ln>
            <a:noFill/>
          </a:ln>
        </p:spPr>
      </p:sp>
      <p:sp>
        <p:nvSpPr>
          <p:cNvPr id="52" name="Rectangle 52"/>
          <p:cNvSpPr/>
          <p:nvPr/>
        </p:nvSpPr>
        <p:spPr>
          <a:xfrm>
            <a:off x="6096000" y="2162175"/>
            <a:ext cx="2476500" cy="76200"/>
          </a:xfrm>
          <a:prstGeom prst="rect">
            <a:avLst/>
          </a:prstGeom>
          <a:solidFill>
            <a:srgbClr val="2D8A4E"/>
          </a:solidFill>
          <a:ln>
            <a:noFill/>
          </a:ln>
        </p:spPr>
      </p:sp>
      <p:sp>
        <p:nvSpPr>
          <p:cNvPr id="53" name="Freeform 53"/>
          <p:cNvSpPr/>
          <p:nvPr/>
        </p:nvSpPr>
        <p:spPr>
          <a:xfrm>
            <a:off x="6227761" y="1947126"/>
            <a:ext cx="183853" cy="184570"/>
          </a:xfrm>
          <a:custGeom>
            <a:avLst/>
            <a:gdLst/>
            <a:ahLst/>
            <a:cxnLst/>
            <a:rect l="l" t="t" r="r" b="b"/>
            <a:pathLst>
              <a:path w="183853" h="184570">
                <a:moveTo>
                  <a:pt x="130970" y="15611"/>
                </a:moveTo>
                <a:cubicBezTo>
                  <a:pt x="167665" y="36797"/>
                  <a:pt x="183853" y="81272"/>
                  <a:pt x="169360" y="121089"/>
                </a:cubicBezTo>
                <a:cubicBezTo>
                  <a:pt x="154868" y="160906"/>
                  <a:pt x="113879" y="184570"/>
                  <a:pt x="72150" y="177212"/>
                </a:cubicBezTo>
                <a:cubicBezTo>
                  <a:pt x="30422" y="169853"/>
                  <a:pt x="0" y="133596"/>
                  <a:pt x="1" y="91224"/>
                </a:cubicBezTo>
                <a:lnTo>
                  <a:pt x="45" y="88395"/>
                </a:lnTo>
                <a:cubicBezTo>
                  <a:pt x="1039" y="57722"/>
                  <a:pt x="18064" y="29823"/>
                  <a:pt x="44887" y="14911"/>
                </a:cubicBezTo>
                <a:cubicBezTo>
                  <a:pt x="71711" y="0"/>
                  <a:pt x="104393" y="266"/>
                  <a:pt x="130970" y="15611"/>
                </a:cubicBezTo>
                <a:moveTo>
                  <a:pt x="109142" y="99955"/>
                </a:moveTo>
                <a:cubicBezTo>
                  <a:pt x="101908" y="99955"/>
                  <a:pt x="96045" y="105818"/>
                  <a:pt x="96045" y="113052"/>
                </a:cubicBezTo>
                <a:cubicBezTo>
                  <a:pt x="96045" y="120285"/>
                  <a:pt x="101908" y="126149"/>
                  <a:pt x="109142" y="126149"/>
                </a:cubicBezTo>
                <a:cubicBezTo>
                  <a:pt x="116375" y="126149"/>
                  <a:pt x="122239" y="120285"/>
                  <a:pt x="122239" y="113052"/>
                </a:cubicBezTo>
                <a:cubicBezTo>
                  <a:pt x="122239" y="105818"/>
                  <a:pt x="116375" y="99955"/>
                  <a:pt x="109142" y="99955"/>
                </a:cubicBezTo>
                <a:moveTo>
                  <a:pt x="119680" y="58857"/>
                </a:moveTo>
                <a:cubicBezTo>
                  <a:pt x="116271" y="55448"/>
                  <a:pt x="110744" y="55448"/>
                  <a:pt x="107334" y="58857"/>
                </a:cubicBezTo>
                <a:lnTo>
                  <a:pt x="54947" y="111244"/>
                </a:lnTo>
                <a:cubicBezTo>
                  <a:pt x="51638" y="114670"/>
                  <a:pt x="51685" y="120116"/>
                  <a:pt x="55053" y="123484"/>
                </a:cubicBezTo>
                <a:cubicBezTo>
                  <a:pt x="58421" y="126852"/>
                  <a:pt x="63867" y="126899"/>
                  <a:pt x="67293" y="123590"/>
                </a:cubicBezTo>
                <a:lnTo>
                  <a:pt x="119680" y="71203"/>
                </a:lnTo>
                <a:cubicBezTo>
                  <a:pt x="123089" y="67793"/>
                  <a:pt x="123089" y="62266"/>
                  <a:pt x="119680" y="58857"/>
                </a:cubicBezTo>
                <a:moveTo>
                  <a:pt x="65485" y="56299"/>
                </a:moveTo>
                <a:cubicBezTo>
                  <a:pt x="58252" y="56299"/>
                  <a:pt x="52389" y="62162"/>
                  <a:pt x="52389" y="69395"/>
                </a:cubicBezTo>
                <a:cubicBezTo>
                  <a:pt x="52389" y="76629"/>
                  <a:pt x="58252" y="82492"/>
                  <a:pt x="65485" y="82492"/>
                </a:cubicBezTo>
                <a:cubicBezTo>
                  <a:pt x="72719" y="82492"/>
                  <a:pt x="78582" y="76629"/>
                  <a:pt x="78582" y="69395"/>
                </a:cubicBezTo>
                <a:cubicBezTo>
                  <a:pt x="78582" y="62162"/>
                  <a:pt x="72719" y="56299"/>
                  <a:pt x="65485" y="56299"/>
                </a:cubicBezTo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4" name="TextBox 54"/>
          <p:cNvSpPr txBox="1"/>
          <p:nvPr/>
        </p:nvSpPr>
        <p:spPr>
          <a:xfrm>
            <a:off x="6480810" y="1965960"/>
            <a:ext cx="1769497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Phase 3: Incentives</a:t>
            </a:r>
          </a:p>
        </p:txBody>
      </p:sp>
      <p:sp>
        <p:nvSpPr>
          <p:cNvPr id="55" name="Freeform 55"/>
          <p:cNvSpPr/>
          <p:nvPr/>
        </p:nvSpPr>
        <p:spPr>
          <a:xfrm>
            <a:off x="6254749" y="2441194"/>
            <a:ext cx="167139" cy="167791"/>
          </a:xfrm>
          <a:custGeom>
            <a:avLst/>
            <a:gdLst/>
            <a:ahLst/>
            <a:cxnLst/>
            <a:rect l="l" t="t" r="r" b="b"/>
            <a:pathLst>
              <a:path w="167139" h="167791">
                <a:moveTo>
                  <a:pt x="119063" y="14192"/>
                </a:moveTo>
                <a:cubicBezTo>
                  <a:pt x="152423" y="33452"/>
                  <a:pt x="167139" y="73884"/>
                  <a:pt x="153964" y="110081"/>
                </a:cubicBezTo>
                <a:cubicBezTo>
                  <a:pt x="140789" y="146278"/>
                  <a:pt x="103526" y="167791"/>
                  <a:pt x="65591" y="161101"/>
                </a:cubicBezTo>
                <a:cubicBezTo>
                  <a:pt x="27656" y="154412"/>
                  <a:pt x="0" y="121451"/>
                  <a:pt x="1" y="82931"/>
                </a:cubicBezTo>
                <a:lnTo>
                  <a:pt x="41" y="80359"/>
                </a:lnTo>
                <a:cubicBezTo>
                  <a:pt x="945" y="52474"/>
                  <a:pt x="16422" y="27112"/>
                  <a:pt x="40807" y="13556"/>
                </a:cubicBezTo>
                <a:cubicBezTo>
                  <a:pt x="65191" y="0"/>
                  <a:pt x="94902" y="241"/>
                  <a:pt x="119063" y="14192"/>
                </a:cubicBezTo>
                <a:moveTo>
                  <a:pt x="99220" y="90868"/>
                </a:moveTo>
                <a:cubicBezTo>
                  <a:pt x="92644" y="90868"/>
                  <a:pt x="87313" y="96199"/>
                  <a:pt x="87313" y="102774"/>
                </a:cubicBezTo>
                <a:cubicBezTo>
                  <a:pt x="87313" y="109350"/>
                  <a:pt x="92644" y="114681"/>
                  <a:pt x="99220" y="114681"/>
                </a:cubicBezTo>
                <a:cubicBezTo>
                  <a:pt x="105795" y="114681"/>
                  <a:pt x="111126" y="109350"/>
                  <a:pt x="111126" y="102774"/>
                </a:cubicBezTo>
                <a:cubicBezTo>
                  <a:pt x="111126" y="96199"/>
                  <a:pt x="105795" y="90868"/>
                  <a:pt x="99220" y="90868"/>
                </a:cubicBezTo>
                <a:moveTo>
                  <a:pt x="108800" y="53506"/>
                </a:moveTo>
                <a:cubicBezTo>
                  <a:pt x="105701" y="50408"/>
                  <a:pt x="100676" y="50408"/>
                  <a:pt x="97577" y="53506"/>
                </a:cubicBezTo>
                <a:lnTo>
                  <a:pt x="49952" y="101131"/>
                </a:lnTo>
                <a:cubicBezTo>
                  <a:pt x="46944" y="104246"/>
                  <a:pt x="46987" y="109196"/>
                  <a:pt x="50048" y="112258"/>
                </a:cubicBezTo>
                <a:cubicBezTo>
                  <a:pt x="53110" y="115320"/>
                  <a:pt x="58061" y="115363"/>
                  <a:pt x="61175" y="112355"/>
                </a:cubicBezTo>
                <a:lnTo>
                  <a:pt x="108800" y="64730"/>
                </a:lnTo>
                <a:cubicBezTo>
                  <a:pt x="111899" y="61630"/>
                  <a:pt x="111899" y="56606"/>
                  <a:pt x="108800" y="53506"/>
                </a:cubicBezTo>
                <a:moveTo>
                  <a:pt x="59532" y="51181"/>
                </a:moveTo>
                <a:cubicBezTo>
                  <a:pt x="52957" y="51181"/>
                  <a:pt x="47626" y="56511"/>
                  <a:pt x="47626" y="63087"/>
                </a:cubicBezTo>
                <a:cubicBezTo>
                  <a:pt x="47626" y="69662"/>
                  <a:pt x="52957" y="74993"/>
                  <a:pt x="59532" y="74993"/>
                </a:cubicBezTo>
                <a:cubicBezTo>
                  <a:pt x="66108" y="74993"/>
                  <a:pt x="71438" y="69662"/>
                  <a:pt x="71438" y="63087"/>
                </a:cubicBezTo>
                <a:cubicBezTo>
                  <a:pt x="71438" y="56511"/>
                  <a:pt x="66108" y="51181"/>
                  <a:pt x="59532" y="51181"/>
                </a:cubicBezTo>
              </a:path>
            </a:pathLst>
          </a:custGeom>
          <a:solidFill>
            <a:srgbClr val="2D8A4E"/>
          </a:solidFill>
          <a:ln>
            <a:noFill/>
          </a:ln>
        </p:spPr>
      </p:sp>
      <p:sp>
        <p:nvSpPr>
          <p:cNvPr id="56" name="TextBox 56"/>
          <p:cNvSpPr txBox="1"/>
          <p:nvPr/>
        </p:nvSpPr>
        <p:spPr>
          <a:xfrm>
            <a:off x="6511290" y="2458402"/>
            <a:ext cx="1636871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20% Loyalty Discount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6513195" y="2665095"/>
            <a:ext cx="1692211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0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For existing customers on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6513195" y="2807970"/>
            <a:ext cx="1350454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0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new model purchases</a:t>
            </a:r>
          </a:p>
        </p:txBody>
      </p:sp>
      <p:sp>
        <p:nvSpPr>
          <p:cNvPr id="59" name="Line 59"/>
          <p:cNvSpPr/>
          <p:nvPr/>
        </p:nvSpPr>
        <p:spPr>
          <a:xfrm>
            <a:off x="6238875" y="3019425"/>
            <a:ext cx="2190750" cy="9525"/>
          </a:xfrm>
          <a:custGeom>
            <a:avLst/>
            <a:gdLst/>
            <a:ahLst/>
            <a:cxnLst/>
            <a:rect l="l" t="t" r="r" b="b"/>
            <a:pathLst>
              <a:path w="2190750" h="9525">
                <a:moveTo>
                  <a:pt x="0" y="0"/>
                </a:moveTo>
                <a:lnTo>
                  <a:pt x="2190750" y="0"/>
                </a:lnTo>
              </a:path>
            </a:pathLst>
          </a:custGeom>
          <a:noFill/>
          <a:ln w="4762">
            <a:solidFill>
              <a:srgbClr val="D5DDE5"/>
            </a:solidFill>
          </a:ln>
        </p:spPr>
      </p:sp>
      <p:sp>
        <p:nvSpPr>
          <p:cNvPr id="60" name="Freeform 60"/>
          <p:cNvSpPr/>
          <p:nvPr/>
        </p:nvSpPr>
        <p:spPr>
          <a:xfrm>
            <a:off x="6254750" y="3163887"/>
            <a:ext cx="158750" cy="119060"/>
          </a:xfrm>
          <a:custGeom>
            <a:avLst/>
            <a:gdLst/>
            <a:ahLst/>
            <a:cxnLst/>
            <a:rect l="l" t="t" r="r" b="b"/>
            <a:pathLst>
              <a:path w="158750" h="119060">
                <a:moveTo>
                  <a:pt x="95250" y="0"/>
                </a:moveTo>
                <a:cubicBezTo>
                  <a:pt x="97305" y="0"/>
                  <a:pt x="99279" y="797"/>
                  <a:pt x="100759" y="2223"/>
                </a:cubicBezTo>
                <a:lnTo>
                  <a:pt x="101449" y="2977"/>
                </a:lnTo>
                <a:lnTo>
                  <a:pt x="130810" y="39688"/>
                </a:lnTo>
                <a:lnTo>
                  <a:pt x="134938" y="39688"/>
                </a:lnTo>
                <a:cubicBezTo>
                  <a:pt x="147547" y="39687"/>
                  <a:pt x="157971" y="49516"/>
                  <a:pt x="158710" y="62103"/>
                </a:cubicBezTo>
                <a:lnTo>
                  <a:pt x="158750" y="63500"/>
                </a:lnTo>
                <a:lnTo>
                  <a:pt x="158750" y="95250"/>
                </a:lnTo>
                <a:cubicBezTo>
                  <a:pt x="158750" y="99634"/>
                  <a:pt x="155196" y="103188"/>
                  <a:pt x="150813" y="103188"/>
                </a:cubicBezTo>
                <a:lnTo>
                  <a:pt x="141518" y="103188"/>
                </a:lnTo>
                <a:cubicBezTo>
                  <a:pt x="138150" y="112701"/>
                  <a:pt x="129154" y="119060"/>
                  <a:pt x="119062" y="119060"/>
                </a:cubicBezTo>
                <a:cubicBezTo>
                  <a:pt x="108971" y="119060"/>
                  <a:pt x="99975" y="112701"/>
                  <a:pt x="96607" y="103188"/>
                </a:cubicBezTo>
                <a:lnTo>
                  <a:pt x="62143" y="103188"/>
                </a:lnTo>
                <a:cubicBezTo>
                  <a:pt x="58775" y="112701"/>
                  <a:pt x="49779" y="119060"/>
                  <a:pt x="39688" y="119060"/>
                </a:cubicBezTo>
                <a:cubicBezTo>
                  <a:pt x="29596" y="119060"/>
                  <a:pt x="20600" y="112701"/>
                  <a:pt x="17232" y="103188"/>
                </a:cubicBezTo>
                <a:lnTo>
                  <a:pt x="7938" y="103188"/>
                </a:lnTo>
                <a:cubicBezTo>
                  <a:pt x="3554" y="103188"/>
                  <a:pt x="0" y="99634"/>
                  <a:pt x="0" y="95250"/>
                </a:cubicBezTo>
                <a:lnTo>
                  <a:pt x="0" y="47625"/>
                </a:lnTo>
                <a:lnTo>
                  <a:pt x="56" y="46696"/>
                </a:lnTo>
                <a:lnTo>
                  <a:pt x="119" y="46252"/>
                </a:lnTo>
                <a:lnTo>
                  <a:pt x="254" y="45633"/>
                </a:lnTo>
                <a:lnTo>
                  <a:pt x="349" y="45347"/>
                </a:lnTo>
                <a:lnTo>
                  <a:pt x="460" y="44950"/>
                </a:lnTo>
                <a:lnTo>
                  <a:pt x="16447" y="4993"/>
                </a:lnTo>
                <a:cubicBezTo>
                  <a:pt x="17650" y="1979"/>
                  <a:pt x="20567" y="2"/>
                  <a:pt x="23812" y="0"/>
                </a:cubicBezTo>
                <a:close/>
                <a:moveTo>
                  <a:pt x="39688" y="87313"/>
                </a:moveTo>
                <a:cubicBezTo>
                  <a:pt x="35304" y="87313"/>
                  <a:pt x="31750" y="90866"/>
                  <a:pt x="31750" y="95250"/>
                </a:cubicBezTo>
                <a:cubicBezTo>
                  <a:pt x="31750" y="99634"/>
                  <a:pt x="35304" y="103188"/>
                  <a:pt x="39688" y="103188"/>
                </a:cubicBezTo>
                <a:cubicBezTo>
                  <a:pt x="44071" y="103188"/>
                  <a:pt x="47625" y="99634"/>
                  <a:pt x="47625" y="95250"/>
                </a:cubicBezTo>
                <a:cubicBezTo>
                  <a:pt x="47625" y="90866"/>
                  <a:pt x="44071" y="87313"/>
                  <a:pt x="39688" y="87313"/>
                </a:cubicBezTo>
                <a:moveTo>
                  <a:pt x="119062" y="87313"/>
                </a:moveTo>
                <a:cubicBezTo>
                  <a:pt x="114679" y="87313"/>
                  <a:pt x="111125" y="90866"/>
                  <a:pt x="111125" y="95250"/>
                </a:cubicBezTo>
                <a:cubicBezTo>
                  <a:pt x="111125" y="99634"/>
                  <a:pt x="114679" y="103188"/>
                  <a:pt x="119062" y="103188"/>
                </a:cubicBezTo>
                <a:cubicBezTo>
                  <a:pt x="123446" y="103188"/>
                  <a:pt x="127000" y="99634"/>
                  <a:pt x="127000" y="95250"/>
                </a:cubicBezTo>
                <a:cubicBezTo>
                  <a:pt x="127000" y="90866"/>
                  <a:pt x="123446" y="87313"/>
                  <a:pt x="119062" y="87313"/>
                </a:cubicBezTo>
                <a:moveTo>
                  <a:pt x="71438" y="15875"/>
                </a:moveTo>
                <a:lnTo>
                  <a:pt x="29178" y="15875"/>
                </a:lnTo>
                <a:lnTo>
                  <a:pt x="19653" y="39688"/>
                </a:lnTo>
                <a:lnTo>
                  <a:pt x="71438" y="39688"/>
                </a:lnTo>
                <a:close/>
                <a:moveTo>
                  <a:pt x="91440" y="15875"/>
                </a:moveTo>
                <a:lnTo>
                  <a:pt x="87313" y="15875"/>
                </a:lnTo>
                <a:lnTo>
                  <a:pt x="87313" y="39688"/>
                </a:lnTo>
                <a:lnTo>
                  <a:pt x="110490" y="39688"/>
                </a:lnTo>
                <a:close/>
              </a:path>
            </a:pathLst>
          </a:custGeom>
          <a:solidFill>
            <a:srgbClr val="1A3A5C"/>
          </a:solidFill>
          <a:ln>
            <a:noFill/>
          </a:ln>
        </p:spPr>
      </p:sp>
      <p:sp>
        <p:nvSpPr>
          <p:cNvPr id="61" name="TextBox 61"/>
          <p:cNvSpPr txBox="1"/>
          <p:nvPr/>
        </p:nvSpPr>
        <p:spPr>
          <a:xfrm>
            <a:off x="6511290" y="3153728"/>
            <a:ext cx="1604667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Trade-in Programme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6513195" y="3360420"/>
            <a:ext cx="1915668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0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Generous trade-in offers for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6513195" y="3503295"/>
            <a:ext cx="1698784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0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existing Kimsoong vehicles</a:t>
            </a:r>
          </a:p>
        </p:txBody>
      </p:sp>
      <p:sp>
        <p:nvSpPr>
          <p:cNvPr id="64" name="Freeform 64"/>
          <p:cNvSpPr/>
          <p:nvPr/>
        </p:nvSpPr>
        <p:spPr>
          <a:xfrm>
            <a:off x="6238875" y="3952875"/>
            <a:ext cx="2190750" cy="209550"/>
          </a:xfrm>
          <a:custGeom>
            <a:avLst/>
            <a:gdLst/>
            <a:ahLst/>
            <a:cxnLst/>
            <a:rect l="l" t="t" r="r" b="b"/>
            <a:pathLst>
              <a:path w="2190750" h="209550">
                <a:moveTo>
                  <a:pt x="38100" y="0"/>
                </a:moveTo>
                <a:lnTo>
                  <a:pt x="2152650" y="0"/>
                </a:lnTo>
                <a:cubicBezTo>
                  <a:pt x="2173692" y="0"/>
                  <a:pt x="2190750" y="17058"/>
                  <a:pt x="2190750" y="38100"/>
                </a:cubicBezTo>
                <a:lnTo>
                  <a:pt x="2190750" y="171450"/>
                </a:lnTo>
                <a:cubicBezTo>
                  <a:pt x="2190750" y="192492"/>
                  <a:pt x="2173692" y="209550"/>
                  <a:pt x="2152650" y="209550"/>
                </a:cubicBezTo>
                <a:lnTo>
                  <a:pt x="38100" y="209550"/>
                </a:lnTo>
                <a:cubicBezTo>
                  <a:pt x="17058" y="209550"/>
                  <a:pt x="0" y="192492"/>
                  <a:pt x="0" y="171450"/>
                </a:cubicBezTo>
                <a:lnTo>
                  <a:pt x="0" y="38100"/>
                </a:lnTo>
                <a:cubicBezTo>
                  <a:pt x="0" y="17058"/>
                  <a:pt x="17058" y="0"/>
                  <a:pt x="38100" y="0"/>
                </a:cubicBezTo>
                <a:close/>
              </a:path>
            </a:pathLst>
          </a:custGeom>
          <a:solidFill>
            <a:srgbClr val="2D8A4E">
              <a:alpha val="8000"/>
            </a:srgbClr>
          </a:solidFill>
          <a:ln>
            <a:noFill/>
          </a:ln>
        </p:spPr>
      </p:sp>
      <p:sp>
        <p:nvSpPr>
          <p:cNvPr id="65" name="TextBox 65"/>
          <p:cNvSpPr txBox="1"/>
          <p:nvPr/>
        </p:nvSpPr>
        <p:spPr>
          <a:xfrm>
            <a:off x="6323648" y="4006691"/>
            <a:ext cx="2070511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b="1" dirty="0">
                <a:solidFill>
                  <a:srgbClr val="2D8A4E"/>
                </a:solidFill>
                <a:latin typeface="Arial"/>
                <a:ea typeface="Microsoft YaHei"/>
                <a:cs typeface="Arial"/>
              </a:rPr>
              <a:t>Cost: Medium | Impact: Retention</a:t>
            </a:r>
          </a:p>
        </p:txBody>
      </p:sp>
      <p:sp>
        <p:nvSpPr>
          <p:cNvPr id="66" name="Freeform 66"/>
          <p:cNvSpPr/>
          <p:nvPr/>
        </p:nvSpPr>
        <p:spPr>
          <a:xfrm>
            <a:off x="8763000" y="1857375"/>
            <a:ext cx="2476500" cy="2381250"/>
          </a:xfrm>
          <a:custGeom>
            <a:avLst/>
            <a:gdLst/>
            <a:ahLst/>
            <a:cxnLst/>
            <a:rect l="l" t="t" r="r" b="b"/>
            <a:pathLst>
              <a:path w="2476500" h="2381250">
                <a:moveTo>
                  <a:pt x="76200" y="0"/>
                </a:moveTo>
                <a:lnTo>
                  <a:pt x="2400300" y="0"/>
                </a:lnTo>
                <a:cubicBezTo>
                  <a:pt x="2442384" y="0"/>
                  <a:pt x="2476500" y="34116"/>
                  <a:pt x="2476500" y="76200"/>
                </a:cubicBezTo>
                <a:lnTo>
                  <a:pt x="2476500" y="2305050"/>
                </a:lnTo>
                <a:cubicBezTo>
                  <a:pt x="2476500" y="2347134"/>
                  <a:pt x="2442384" y="2381250"/>
                  <a:pt x="2400300" y="2381250"/>
                </a:cubicBezTo>
                <a:lnTo>
                  <a:pt x="76200" y="2381250"/>
                </a:lnTo>
                <a:cubicBezTo>
                  <a:pt x="34116" y="2381250"/>
                  <a:pt x="0" y="2347134"/>
                  <a:pt x="0" y="230505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F4F6F8"/>
          </a:solidFill>
          <a:ln w="14288">
            <a:solidFill>
              <a:srgbClr val="1A3A5C"/>
            </a:solidFill>
          </a:ln>
          <a:effectLst>
            <a:outerShdw blurRad="76200" dist="19050" dir="5400000" algn="ctr" rotWithShape="0">
              <a:srgbClr val="000000">
                <a:alpha val="6000"/>
              </a:srgbClr>
            </a:outerShdw>
          </a:effectLst>
        </p:spPr>
      </p:sp>
      <p:sp>
        <p:nvSpPr>
          <p:cNvPr id="67" name="Freeform 67"/>
          <p:cNvSpPr/>
          <p:nvPr/>
        </p:nvSpPr>
        <p:spPr>
          <a:xfrm>
            <a:off x="8763000" y="1857375"/>
            <a:ext cx="2476500" cy="381000"/>
          </a:xfrm>
          <a:custGeom>
            <a:avLst/>
            <a:gdLst/>
            <a:ahLst/>
            <a:cxnLst/>
            <a:rect l="l" t="t" r="r" b="b"/>
            <a:pathLst>
              <a:path w="2476500" h="381000">
                <a:moveTo>
                  <a:pt x="76200" y="0"/>
                </a:moveTo>
                <a:lnTo>
                  <a:pt x="2400300" y="0"/>
                </a:lnTo>
                <a:cubicBezTo>
                  <a:pt x="2442384" y="0"/>
                  <a:pt x="2476500" y="34116"/>
                  <a:pt x="2476500" y="76200"/>
                </a:cubicBezTo>
                <a:lnTo>
                  <a:pt x="2476500" y="304800"/>
                </a:lnTo>
                <a:cubicBezTo>
                  <a:pt x="2476500" y="346884"/>
                  <a:pt x="2442384" y="381000"/>
                  <a:pt x="2400300" y="381000"/>
                </a:cubicBezTo>
                <a:lnTo>
                  <a:pt x="76200" y="381000"/>
                </a:lnTo>
                <a:cubicBezTo>
                  <a:pt x="34116" y="381000"/>
                  <a:pt x="0" y="346884"/>
                  <a:pt x="0" y="30480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1A3A5C"/>
          </a:solidFill>
          <a:ln>
            <a:noFill/>
          </a:ln>
        </p:spPr>
      </p:sp>
      <p:sp>
        <p:nvSpPr>
          <p:cNvPr id="68" name="Rectangle 68"/>
          <p:cNvSpPr/>
          <p:nvPr/>
        </p:nvSpPr>
        <p:spPr>
          <a:xfrm>
            <a:off x="8763000" y="2162175"/>
            <a:ext cx="2476500" cy="76200"/>
          </a:xfrm>
          <a:prstGeom prst="rect">
            <a:avLst/>
          </a:prstGeom>
          <a:solidFill>
            <a:srgbClr val="1A3A5C"/>
          </a:solidFill>
          <a:ln>
            <a:noFill/>
          </a:ln>
        </p:spPr>
      </p:sp>
      <p:sp>
        <p:nvSpPr>
          <p:cNvPr id="69" name="Freeform 69"/>
          <p:cNvSpPr/>
          <p:nvPr/>
        </p:nvSpPr>
        <p:spPr>
          <a:xfrm>
            <a:off x="8894771" y="1959769"/>
            <a:ext cx="176300" cy="165894"/>
          </a:xfrm>
          <a:custGeom>
            <a:avLst/>
            <a:gdLst/>
            <a:ahLst/>
            <a:cxnLst/>
            <a:rect l="l" t="t" r="r" b="b"/>
            <a:pathLst>
              <a:path w="176300" h="165894">
                <a:moveTo>
                  <a:pt x="130960" y="0"/>
                </a:moveTo>
                <a:cubicBezTo>
                  <a:pt x="135387" y="1"/>
                  <a:pt x="139112" y="3314"/>
                  <a:pt x="139630" y="7710"/>
                </a:cubicBezTo>
                <a:lnTo>
                  <a:pt x="139691" y="8731"/>
                </a:lnTo>
                <a:lnTo>
                  <a:pt x="139691" y="27678"/>
                </a:lnTo>
                <a:cubicBezTo>
                  <a:pt x="150544" y="23854"/>
                  <a:pt x="162621" y="27560"/>
                  <a:pt x="169460" y="36814"/>
                </a:cubicBezTo>
                <a:cubicBezTo>
                  <a:pt x="176300" y="46067"/>
                  <a:pt x="176300" y="58700"/>
                  <a:pt x="169460" y="67953"/>
                </a:cubicBezTo>
                <a:cubicBezTo>
                  <a:pt x="162621" y="77206"/>
                  <a:pt x="150544" y="80912"/>
                  <a:pt x="139691" y="77088"/>
                </a:cubicBezTo>
                <a:lnTo>
                  <a:pt x="139691" y="78581"/>
                </a:lnTo>
                <a:cubicBezTo>
                  <a:pt x="139688" y="104145"/>
                  <a:pt x="121240" y="125976"/>
                  <a:pt x="96035" y="130244"/>
                </a:cubicBezTo>
                <a:lnTo>
                  <a:pt x="96035" y="148431"/>
                </a:lnTo>
                <a:lnTo>
                  <a:pt x="122229" y="148431"/>
                </a:lnTo>
                <a:cubicBezTo>
                  <a:pt x="126848" y="148436"/>
                  <a:pt x="130665" y="152039"/>
                  <a:pt x="130935" y="156651"/>
                </a:cubicBezTo>
                <a:cubicBezTo>
                  <a:pt x="131206" y="161263"/>
                  <a:pt x="127838" y="165287"/>
                  <a:pt x="123250" y="165833"/>
                </a:cubicBezTo>
                <a:lnTo>
                  <a:pt x="122229" y="165894"/>
                </a:lnTo>
                <a:lnTo>
                  <a:pt x="52379" y="165894"/>
                </a:lnTo>
                <a:cubicBezTo>
                  <a:pt x="47759" y="165889"/>
                  <a:pt x="43943" y="162286"/>
                  <a:pt x="43672" y="157674"/>
                </a:cubicBezTo>
                <a:cubicBezTo>
                  <a:pt x="43401" y="153062"/>
                  <a:pt x="46770" y="149038"/>
                  <a:pt x="51357" y="148492"/>
                </a:cubicBezTo>
                <a:lnTo>
                  <a:pt x="52379" y="148431"/>
                </a:lnTo>
                <a:lnTo>
                  <a:pt x="78573" y="148431"/>
                </a:lnTo>
                <a:lnTo>
                  <a:pt x="78573" y="130244"/>
                </a:lnTo>
                <a:cubicBezTo>
                  <a:pt x="54096" y="126101"/>
                  <a:pt x="35885" y="105353"/>
                  <a:pt x="34951" y="80546"/>
                </a:cubicBezTo>
                <a:lnTo>
                  <a:pt x="34916" y="78581"/>
                </a:lnTo>
                <a:lnTo>
                  <a:pt x="34916" y="77088"/>
                </a:lnTo>
                <a:cubicBezTo>
                  <a:pt x="27153" y="79836"/>
                  <a:pt x="18548" y="78773"/>
                  <a:pt x="11687" y="74218"/>
                </a:cubicBezTo>
                <a:cubicBezTo>
                  <a:pt x="4826" y="69663"/>
                  <a:pt x="507" y="62146"/>
                  <a:pt x="26" y="53924"/>
                </a:cubicBezTo>
                <a:lnTo>
                  <a:pt x="0" y="52388"/>
                </a:lnTo>
                <a:lnTo>
                  <a:pt x="44" y="50851"/>
                </a:lnTo>
                <a:cubicBezTo>
                  <a:pt x="522" y="42630"/>
                  <a:pt x="4839" y="35112"/>
                  <a:pt x="11699" y="30556"/>
                </a:cubicBezTo>
                <a:cubicBezTo>
                  <a:pt x="18558" y="25999"/>
                  <a:pt x="27161" y="24933"/>
                  <a:pt x="34925" y="27678"/>
                </a:cubicBezTo>
                <a:lnTo>
                  <a:pt x="34916" y="8731"/>
                </a:lnTo>
                <a:cubicBezTo>
                  <a:pt x="34916" y="3909"/>
                  <a:pt x="38825" y="0"/>
                  <a:pt x="43648" y="0"/>
                </a:cubicBezTo>
                <a:lnTo>
                  <a:pt x="130960" y="0"/>
                </a:lnTo>
                <a:close/>
                <a:moveTo>
                  <a:pt x="26185" y="43656"/>
                </a:moveTo>
                <a:cubicBezTo>
                  <a:pt x="21363" y="43656"/>
                  <a:pt x="17454" y="47565"/>
                  <a:pt x="17454" y="52388"/>
                </a:cubicBezTo>
                <a:cubicBezTo>
                  <a:pt x="17454" y="57210"/>
                  <a:pt x="21363" y="61119"/>
                  <a:pt x="26185" y="61119"/>
                </a:cubicBezTo>
                <a:cubicBezTo>
                  <a:pt x="31007" y="61119"/>
                  <a:pt x="34916" y="57210"/>
                  <a:pt x="34916" y="52388"/>
                </a:cubicBezTo>
                <a:cubicBezTo>
                  <a:pt x="34916" y="47565"/>
                  <a:pt x="31007" y="43656"/>
                  <a:pt x="26185" y="43656"/>
                </a:cubicBezTo>
                <a:moveTo>
                  <a:pt x="148423" y="43656"/>
                </a:moveTo>
                <a:cubicBezTo>
                  <a:pt x="143600" y="43656"/>
                  <a:pt x="139691" y="47565"/>
                  <a:pt x="139691" y="52388"/>
                </a:cubicBezTo>
                <a:cubicBezTo>
                  <a:pt x="139691" y="57210"/>
                  <a:pt x="143600" y="61119"/>
                  <a:pt x="148423" y="61119"/>
                </a:cubicBezTo>
                <a:cubicBezTo>
                  <a:pt x="153245" y="61119"/>
                  <a:pt x="157154" y="57210"/>
                  <a:pt x="157154" y="52388"/>
                </a:cubicBezTo>
                <a:cubicBezTo>
                  <a:pt x="157154" y="47565"/>
                  <a:pt x="153245" y="43656"/>
                  <a:pt x="148423" y="43656"/>
                </a:cubicBezTo>
              </a:path>
            </a:pathLst>
          </a:custGeom>
          <a:solidFill>
            <a:srgbClr val="E8A838"/>
          </a:solidFill>
          <a:ln>
            <a:noFill/>
          </a:ln>
        </p:spPr>
      </p:sp>
      <p:sp>
        <p:nvSpPr>
          <p:cNvPr id="70" name="TextBox 70"/>
          <p:cNvSpPr txBox="1"/>
          <p:nvPr/>
        </p:nvSpPr>
        <p:spPr>
          <a:xfrm>
            <a:off x="9147810" y="1965960"/>
            <a:ext cx="1613078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Phase 4: Evaluate</a:t>
            </a:r>
          </a:p>
        </p:txBody>
      </p:sp>
      <p:grpSp>
        <p:nvGrpSpPr>
          <p:cNvPr id="73" name="Group 73"/>
          <p:cNvGrpSpPr/>
          <p:nvPr/>
        </p:nvGrpSpPr>
        <p:grpSpPr>
          <a:xfrm>
            <a:off x="8918688" y="2445470"/>
            <a:ext cx="160225" cy="160192"/>
            <a:chOff x="8918688" y="2445470"/>
            <a:chExt cx="160225" cy="160192"/>
          </a:xfrm>
        </p:grpSpPr>
        <p:sp>
          <p:nvSpPr>
            <p:cNvPr id="71" name="Freeform 71"/>
            <p:cNvSpPr/>
            <p:nvPr/>
          </p:nvSpPr>
          <p:spPr>
            <a:xfrm>
              <a:off x="8918688" y="2445470"/>
              <a:ext cx="160225" cy="160192"/>
            </a:xfrm>
            <a:custGeom>
              <a:avLst/>
              <a:gdLst/>
              <a:ahLst/>
              <a:cxnLst/>
              <a:rect l="l" t="t" r="r" b="b"/>
              <a:pathLst>
                <a:path w="160225" h="160192">
                  <a:moveTo>
                    <a:pt x="65633" y="923"/>
                  </a:moveTo>
                  <a:cubicBezTo>
                    <a:pt x="73464" y="0"/>
                    <a:pt x="80684" y="5265"/>
                    <a:pt x="82199" y="13004"/>
                  </a:cubicBezTo>
                  <a:lnTo>
                    <a:pt x="82397" y="14329"/>
                  </a:lnTo>
                  <a:lnTo>
                    <a:pt x="82437" y="15155"/>
                  </a:lnTo>
                  <a:lnTo>
                    <a:pt x="82437" y="70717"/>
                  </a:lnTo>
                  <a:cubicBezTo>
                    <a:pt x="82438" y="74741"/>
                    <a:pt x="85449" y="78128"/>
                    <a:pt x="89446" y="78599"/>
                  </a:cubicBezTo>
                  <a:lnTo>
                    <a:pt x="90375" y="78655"/>
                  </a:lnTo>
                  <a:lnTo>
                    <a:pt x="144350" y="78655"/>
                  </a:lnTo>
                  <a:cubicBezTo>
                    <a:pt x="153117" y="78655"/>
                    <a:pt x="160225" y="85762"/>
                    <a:pt x="160225" y="94530"/>
                  </a:cubicBezTo>
                  <a:cubicBezTo>
                    <a:pt x="160224" y="95134"/>
                    <a:pt x="160155" y="95736"/>
                    <a:pt x="160018" y="96324"/>
                  </a:cubicBezTo>
                  <a:cubicBezTo>
                    <a:pt x="151230" y="134241"/>
                    <a:pt x="116244" y="160192"/>
                    <a:pt x="77408" y="157601"/>
                  </a:cubicBezTo>
                  <a:cubicBezTo>
                    <a:pt x="38571" y="155009"/>
                    <a:pt x="7344" y="124639"/>
                    <a:pt x="3672" y="85890"/>
                  </a:cubicBezTo>
                  <a:cubicBezTo>
                    <a:pt x="0" y="47141"/>
                    <a:pt x="24967" y="11446"/>
                    <a:pt x="62625" y="1606"/>
                  </a:cubicBezTo>
                  <a:lnTo>
                    <a:pt x="64768" y="1074"/>
                  </a:lnTo>
                  <a:lnTo>
                    <a:pt x="65641" y="915"/>
                  </a:lnTo>
                  <a:close/>
                </a:path>
              </a:pathLst>
            </a:custGeom>
            <a:solidFill>
              <a:srgbClr val="1A3A5C"/>
            </a:solidFill>
            <a:ln>
              <a:noFill/>
            </a:ln>
          </p:spPr>
        </p:sp>
        <p:sp>
          <p:nvSpPr>
            <p:cNvPr id="72" name="Freeform 72"/>
            <p:cNvSpPr/>
            <p:nvPr/>
          </p:nvSpPr>
          <p:spPr>
            <a:xfrm>
              <a:off x="9017000" y="2448313"/>
              <a:ext cx="59934" cy="59937"/>
            </a:xfrm>
            <a:custGeom>
              <a:avLst/>
              <a:gdLst/>
              <a:ahLst/>
              <a:cxnLst/>
              <a:rect l="l" t="t" r="r" b="b"/>
              <a:pathLst>
                <a:path w="59934" h="59937">
                  <a:moveTo>
                    <a:pt x="0" y="8343"/>
                  </a:moveTo>
                  <a:lnTo>
                    <a:pt x="0" y="51999"/>
                  </a:lnTo>
                  <a:cubicBezTo>
                    <a:pt x="0" y="56383"/>
                    <a:pt x="3554" y="59937"/>
                    <a:pt x="7938" y="59937"/>
                  </a:cubicBezTo>
                  <a:lnTo>
                    <a:pt x="51594" y="59937"/>
                  </a:lnTo>
                  <a:cubicBezTo>
                    <a:pt x="54168" y="59936"/>
                    <a:pt x="56583" y="58687"/>
                    <a:pt x="58070" y="56586"/>
                  </a:cubicBezTo>
                  <a:cubicBezTo>
                    <a:pt x="59558" y="54484"/>
                    <a:pt x="59934" y="51792"/>
                    <a:pt x="59079" y="49364"/>
                  </a:cubicBezTo>
                  <a:cubicBezTo>
                    <a:pt x="51094" y="26684"/>
                    <a:pt x="33259" y="8847"/>
                    <a:pt x="10581" y="858"/>
                  </a:cubicBezTo>
                  <a:cubicBezTo>
                    <a:pt x="8152" y="0"/>
                    <a:pt x="5457" y="375"/>
                    <a:pt x="3354" y="1862"/>
                  </a:cubicBezTo>
                  <a:cubicBezTo>
                    <a:pt x="1250" y="3350"/>
                    <a:pt x="0" y="5767"/>
                    <a:pt x="0" y="8343"/>
                  </a:cubicBezTo>
                  <a:close/>
                </a:path>
              </a:pathLst>
            </a:custGeom>
            <a:solidFill>
              <a:srgbClr val="1A3A5C"/>
            </a:solidFill>
            <a:ln>
              <a:noFill/>
            </a:ln>
          </p:spPr>
        </p:sp>
      </p:grpSp>
      <p:sp>
        <p:nvSpPr>
          <p:cNvPr id="74" name="TextBox 74"/>
          <p:cNvSpPr txBox="1"/>
          <p:nvPr/>
        </p:nvSpPr>
        <p:spPr>
          <a:xfrm>
            <a:off x="9178290" y="2458402"/>
            <a:ext cx="1041097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Measure KPIs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9180195" y="2665095"/>
            <a:ext cx="2171986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0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Track repeat rate, satisfaction,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9180195" y="2807970"/>
            <a:ext cx="1909096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0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questionnaire return metrics</a:t>
            </a:r>
          </a:p>
        </p:txBody>
      </p:sp>
      <p:sp>
        <p:nvSpPr>
          <p:cNvPr id="77" name="Line 77"/>
          <p:cNvSpPr/>
          <p:nvPr/>
        </p:nvSpPr>
        <p:spPr>
          <a:xfrm>
            <a:off x="8905875" y="3019425"/>
            <a:ext cx="2190750" cy="9525"/>
          </a:xfrm>
          <a:custGeom>
            <a:avLst/>
            <a:gdLst/>
            <a:ahLst/>
            <a:cxnLst/>
            <a:rect l="l" t="t" r="r" b="b"/>
            <a:pathLst>
              <a:path w="2190750" h="9525">
                <a:moveTo>
                  <a:pt x="0" y="0"/>
                </a:moveTo>
                <a:lnTo>
                  <a:pt x="2190750" y="0"/>
                </a:lnTo>
              </a:path>
            </a:pathLst>
          </a:custGeom>
          <a:noFill/>
          <a:ln w="4762">
            <a:solidFill>
              <a:srgbClr val="D5DDE5"/>
            </a:solidFill>
          </a:ln>
        </p:spPr>
      </p:sp>
      <p:sp>
        <p:nvSpPr>
          <p:cNvPr id="78" name="Freeform 78"/>
          <p:cNvSpPr/>
          <p:nvPr/>
        </p:nvSpPr>
        <p:spPr>
          <a:xfrm>
            <a:off x="8919301" y="3140162"/>
            <a:ext cx="163807" cy="161271"/>
          </a:xfrm>
          <a:custGeom>
            <a:avLst/>
            <a:gdLst/>
            <a:ahLst/>
            <a:cxnLst/>
            <a:rect l="l" t="t" r="r" b="b"/>
            <a:pathLst>
              <a:path w="163807" h="161271">
                <a:moveTo>
                  <a:pt x="81904" y="0"/>
                </a:moveTo>
                <a:cubicBezTo>
                  <a:pt x="88077" y="0"/>
                  <a:pt x="94039" y="2249"/>
                  <a:pt x="98675" y="6326"/>
                </a:cubicBezTo>
                <a:lnTo>
                  <a:pt x="99898" y="7477"/>
                </a:lnTo>
                <a:lnTo>
                  <a:pt x="105438" y="13018"/>
                </a:lnTo>
                <a:cubicBezTo>
                  <a:pt x="106959" y="14528"/>
                  <a:pt x="108944" y="15482"/>
                  <a:pt x="111074" y="15724"/>
                </a:cubicBezTo>
                <a:lnTo>
                  <a:pt x="112145" y="15788"/>
                </a:lnTo>
                <a:lnTo>
                  <a:pt x="120083" y="15788"/>
                </a:lnTo>
                <a:cubicBezTo>
                  <a:pt x="133550" y="15787"/>
                  <a:pt x="144677" y="26297"/>
                  <a:pt x="145443" y="39743"/>
                </a:cubicBezTo>
                <a:lnTo>
                  <a:pt x="145483" y="41188"/>
                </a:lnTo>
                <a:lnTo>
                  <a:pt x="145483" y="49125"/>
                </a:lnTo>
                <a:cubicBezTo>
                  <a:pt x="145483" y="51268"/>
                  <a:pt x="146213" y="53356"/>
                  <a:pt x="147531" y="55023"/>
                </a:cubicBezTo>
                <a:lnTo>
                  <a:pt x="148245" y="55817"/>
                </a:lnTo>
                <a:lnTo>
                  <a:pt x="153778" y="61357"/>
                </a:lnTo>
                <a:cubicBezTo>
                  <a:pt x="163296" y="70821"/>
                  <a:pt x="163807" y="86058"/>
                  <a:pt x="154944" y="96139"/>
                </a:cubicBezTo>
                <a:lnTo>
                  <a:pt x="153793" y="97361"/>
                </a:lnTo>
                <a:lnTo>
                  <a:pt x="148253" y="102902"/>
                </a:lnTo>
                <a:cubicBezTo>
                  <a:pt x="146742" y="104422"/>
                  <a:pt x="145789" y="106408"/>
                  <a:pt x="145546" y="108537"/>
                </a:cubicBezTo>
                <a:lnTo>
                  <a:pt x="145483" y="109609"/>
                </a:lnTo>
                <a:lnTo>
                  <a:pt x="145483" y="117546"/>
                </a:lnTo>
                <a:cubicBezTo>
                  <a:pt x="145484" y="131014"/>
                  <a:pt x="134973" y="142141"/>
                  <a:pt x="121528" y="142907"/>
                </a:cubicBezTo>
                <a:lnTo>
                  <a:pt x="120083" y="142946"/>
                </a:lnTo>
                <a:lnTo>
                  <a:pt x="112145" y="142946"/>
                </a:lnTo>
                <a:cubicBezTo>
                  <a:pt x="110005" y="142947"/>
                  <a:pt x="107928" y="143669"/>
                  <a:pt x="106248" y="144994"/>
                </a:cubicBezTo>
                <a:lnTo>
                  <a:pt x="105454" y="145709"/>
                </a:lnTo>
                <a:lnTo>
                  <a:pt x="99914" y="151241"/>
                </a:lnTo>
                <a:cubicBezTo>
                  <a:pt x="90449" y="160759"/>
                  <a:pt x="75213" y="161271"/>
                  <a:pt x="65132" y="152408"/>
                </a:cubicBezTo>
                <a:lnTo>
                  <a:pt x="63909" y="151257"/>
                </a:lnTo>
                <a:lnTo>
                  <a:pt x="58369" y="145717"/>
                </a:lnTo>
                <a:cubicBezTo>
                  <a:pt x="56848" y="144206"/>
                  <a:pt x="54863" y="143252"/>
                  <a:pt x="52733" y="143010"/>
                </a:cubicBezTo>
                <a:lnTo>
                  <a:pt x="51662" y="142946"/>
                </a:lnTo>
                <a:lnTo>
                  <a:pt x="43724" y="142946"/>
                </a:lnTo>
                <a:cubicBezTo>
                  <a:pt x="30257" y="142947"/>
                  <a:pt x="19130" y="132437"/>
                  <a:pt x="18364" y="118991"/>
                </a:cubicBezTo>
                <a:lnTo>
                  <a:pt x="18324" y="117546"/>
                </a:lnTo>
                <a:lnTo>
                  <a:pt x="18324" y="109609"/>
                </a:lnTo>
                <a:cubicBezTo>
                  <a:pt x="18323" y="107469"/>
                  <a:pt x="17602" y="105391"/>
                  <a:pt x="16276" y="103711"/>
                </a:cubicBezTo>
                <a:lnTo>
                  <a:pt x="15562" y="102918"/>
                </a:lnTo>
                <a:lnTo>
                  <a:pt x="10029" y="97377"/>
                </a:lnTo>
                <a:cubicBezTo>
                  <a:pt x="511" y="87913"/>
                  <a:pt x="0" y="72676"/>
                  <a:pt x="8863" y="62595"/>
                </a:cubicBezTo>
                <a:lnTo>
                  <a:pt x="10014" y="61373"/>
                </a:lnTo>
                <a:lnTo>
                  <a:pt x="15554" y="55832"/>
                </a:lnTo>
                <a:cubicBezTo>
                  <a:pt x="17065" y="54312"/>
                  <a:pt x="18018" y="52326"/>
                  <a:pt x="18261" y="50197"/>
                </a:cubicBezTo>
                <a:lnTo>
                  <a:pt x="18324" y="49125"/>
                </a:lnTo>
                <a:lnTo>
                  <a:pt x="18324" y="41188"/>
                </a:lnTo>
                <a:lnTo>
                  <a:pt x="18364" y="39743"/>
                </a:lnTo>
                <a:cubicBezTo>
                  <a:pt x="19098" y="26851"/>
                  <a:pt x="29387" y="16561"/>
                  <a:pt x="42280" y="15827"/>
                </a:cubicBezTo>
                <a:lnTo>
                  <a:pt x="43724" y="15788"/>
                </a:lnTo>
                <a:lnTo>
                  <a:pt x="51662" y="15788"/>
                </a:lnTo>
                <a:cubicBezTo>
                  <a:pt x="53802" y="15787"/>
                  <a:pt x="55879" y="15066"/>
                  <a:pt x="57559" y="13740"/>
                </a:cubicBezTo>
                <a:lnTo>
                  <a:pt x="58353" y="13025"/>
                </a:lnTo>
                <a:lnTo>
                  <a:pt x="63893" y="7493"/>
                </a:lnTo>
                <a:cubicBezTo>
                  <a:pt x="68660" y="2698"/>
                  <a:pt x="75142" y="1"/>
                  <a:pt x="81904" y="0"/>
                </a:cubicBezTo>
                <a:close/>
              </a:path>
            </a:pathLst>
          </a:custGeom>
          <a:solidFill>
            <a:srgbClr val="E8A838"/>
          </a:solidFill>
          <a:ln>
            <a:noFill/>
          </a:ln>
        </p:spPr>
      </p:sp>
      <p:sp>
        <p:nvSpPr>
          <p:cNvPr id="79" name="TextBox 79"/>
          <p:cNvSpPr txBox="1"/>
          <p:nvPr/>
        </p:nvSpPr>
        <p:spPr>
          <a:xfrm>
            <a:off x="9178290" y="3153728"/>
            <a:ext cx="142754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Adjust Programme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9180195" y="3360420"/>
            <a:ext cx="1409605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0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Refine based on data;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9180195" y="3503295"/>
            <a:ext cx="1265015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0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prepare Year 2 plan</a:t>
            </a:r>
          </a:p>
        </p:txBody>
      </p:sp>
      <p:sp>
        <p:nvSpPr>
          <p:cNvPr id="82" name="Freeform 82"/>
          <p:cNvSpPr/>
          <p:nvPr/>
        </p:nvSpPr>
        <p:spPr>
          <a:xfrm>
            <a:off x="8905875" y="3952875"/>
            <a:ext cx="2190750" cy="209550"/>
          </a:xfrm>
          <a:custGeom>
            <a:avLst/>
            <a:gdLst/>
            <a:ahLst/>
            <a:cxnLst/>
            <a:rect l="l" t="t" r="r" b="b"/>
            <a:pathLst>
              <a:path w="2190750" h="209550">
                <a:moveTo>
                  <a:pt x="38100" y="0"/>
                </a:moveTo>
                <a:lnTo>
                  <a:pt x="2152650" y="0"/>
                </a:lnTo>
                <a:cubicBezTo>
                  <a:pt x="2173692" y="0"/>
                  <a:pt x="2190750" y="17058"/>
                  <a:pt x="2190750" y="38100"/>
                </a:cubicBezTo>
                <a:lnTo>
                  <a:pt x="2190750" y="171450"/>
                </a:lnTo>
                <a:cubicBezTo>
                  <a:pt x="2190750" y="192492"/>
                  <a:pt x="2173692" y="209550"/>
                  <a:pt x="2152650" y="209550"/>
                </a:cubicBezTo>
                <a:lnTo>
                  <a:pt x="38100" y="209550"/>
                </a:lnTo>
                <a:cubicBezTo>
                  <a:pt x="17058" y="209550"/>
                  <a:pt x="0" y="192492"/>
                  <a:pt x="0" y="171450"/>
                </a:cubicBezTo>
                <a:lnTo>
                  <a:pt x="0" y="38100"/>
                </a:lnTo>
                <a:cubicBezTo>
                  <a:pt x="0" y="17058"/>
                  <a:pt x="17058" y="0"/>
                  <a:pt x="38100" y="0"/>
                </a:cubicBezTo>
                <a:close/>
              </a:path>
            </a:pathLst>
          </a:custGeom>
          <a:solidFill>
            <a:srgbClr val="1A3A5C">
              <a:alpha val="6000"/>
            </a:srgbClr>
          </a:solidFill>
          <a:ln>
            <a:noFill/>
          </a:ln>
        </p:spPr>
      </p:sp>
      <p:sp>
        <p:nvSpPr>
          <p:cNvPr id="83" name="TextBox 83"/>
          <p:cNvSpPr txBox="1"/>
          <p:nvPr/>
        </p:nvSpPr>
        <p:spPr>
          <a:xfrm>
            <a:off x="8990648" y="4006691"/>
            <a:ext cx="2064185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Cost: Low | Impact: Optimization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56260" y="4442460"/>
            <a:ext cx="1907515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12-Month KPI Targets</a:t>
            </a:r>
          </a:p>
        </p:txBody>
      </p:sp>
      <p:sp>
        <p:nvSpPr>
          <p:cNvPr id="85" name="Line 85"/>
          <p:cNvSpPr/>
          <p:nvPr/>
        </p:nvSpPr>
        <p:spPr>
          <a:xfrm>
            <a:off x="571500" y="4667250"/>
            <a:ext cx="11049000" cy="9525"/>
          </a:xfrm>
          <a:custGeom>
            <a:avLst/>
            <a:gdLst/>
            <a:ahLst/>
            <a:cxnLst/>
            <a:rect l="l" t="t" r="r" b="b"/>
            <a:pathLst>
              <a:path w="11049000" h="9525">
                <a:moveTo>
                  <a:pt x="0" y="0"/>
                </a:moveTo>
                <a:lnTo>
                  <a:pt x="11049000" y="0"/>
                </a:lnTo>
              </a:path>
            </a:pathLst>
          </a:custGeom>
          <a:noFill/>
          <a:ln w="9525">
            <a:solidFill>
              <a:srgbClr val="D5DDE5"/>
            </a:solidFill>
          </a:ln>
        </p:spPr>
      </p:sp>
      <p:sp>
        <p:nvSpPr>
          <p:cNvPr id="86" name="Freeform 86"/>
          <p:cNvSpPr/>
          <p:nvPr/>
        </p:nvSpPr>
        <p:spPr>
          <a:xfrm>
            <a:off x="571500" y="4810125"/>
            <a:ext cx="3429000" cy="666750"/>
          </a:xfrm>
          <a:custGeom>
            <a:avLst/>
            <a:gdLst/>
            <a:ahLst/>
            <a:cxnLst/>
            <a:rect l="l" t="t" r="r" b="b"/>
            <a:pathLst>
              <a:path w="3429000" h="666750">
                <a:moveTo>
                  <a:pt x="57150" y="0"/>
                </a:moveTo>
                <a:lnTo>
                  <a:pt x="3371850" y="0"/>
                </a:lnTo>
                <a:cubicBezTo>
                  <a:pt x="3403413" y="0"/>
                  <a:pt x="3429000" y="25587"/>
                  <a:pt x="3429000" y="57150"/>
                </a:cubicBezTo>
                <a:lnTo>
                  <a:pt x="3429000" y="609600"/>
                </a:lnTo>
                <a:cubicBezTo>
                  <a:pt x="3429000" y="641163"/>
                  <a:pt x="3403413" y="666750"/>
                  <a:pt x="3371850" y="666750"/>
                </a:cubicBezTo>
                <a:lnTo>
                  <a:pt x="57150" y="666750"/>
                </a:lnTo>
                <a:cubicBezTo>
                  <a:pt x="25587" y="666750"/>
                  <a:pt x="0" y="641163"/>
                  <a:pt x="0" y="609600"/>
                </a:cubicBezTo>
                <a:lnTo>
                  <a:pt x="0" y="57150"/>
                </a:lnTo>
                <a:cubicBezTo>
                  <a:pt x="0" y="25587"/>
                  <a:pt x="25587" y="0"/>
                  <a:pt x="57150" y="0"/>
                </a:cubicBezTo>
                <a:close/>
              </a:path>
            </a:pathLst>
          </a:custGeom>
          <a:solidFill>
            <a:srgbClr val="F4F6F8"/>
          </a:solidFill>
          <a:ln>
            <a:noFill/>
          </a:ln>
        </p:spPr>
      </p:sp>
      <p:sp>
        <p:nvSpPr>
          <p:cNvPr id="87" name="Freeform 87"/>
          <p:cNvSpPr/>
          <p:nvPr/>
        </p:nvSpPr>
        <p:spPr>
          <a:xfrm>
            <a:off x="730486" y="4953105"/>
            <a:ext cx="196568" cy="193525"/>
          </a:xfrm>
          <a:custGeom>
            <a:avLst/>
            <a:gdLst/>
            <a:ahLst/>
            <a:cxnLst/>
            <a:rect l="l" t="t" r="r" b="b"/>
            <a:pathLst>
              <a:path w="196568" h="193525">
                <a:moveTo>
                  <a:pt x="98284" y="0"/>
                </a:moveTo>
                <a:cubicBezTo>
                  <a:pt x="105693" y="0"/>
                  <a:pt x="112847" y="2699"/>
                  <a:pt x="118411" y="7591"/>
                </a:cubicBezTo>
                <a:lnTo>
                  <a:pt x="119877" y="8973"/>
                </a:lnTo>
                <a:lnTo>
                  <a:pt x="126526" y="15621"/>
                </a:lnTo>
                <a:cubicBezTo>
                  <a:pt x="128350" y="17434"/>
                  <a:pt x="130733" y="18578"/>
                  <a:pt x="133289" y="18869"/>
                </a:cubicBezTo>
                <a:lnTo>
                  <a:pt x="134574" y="18945"/>
                </a:lnTo>
                <a:lnTo>
                  <a:pt x="144099" y="18945"/>
                </a:lnTo>
                <a:cubicBezTo>
                  <a:pt x="160260" y="18944"/>
                  <a:pt x="173613" y="31557"/>
                  <a:pt x="174532" y="47692"/>
                </a:cubicBezTo>
                <a:lnTo>
                  <a:pt x="174579" y="49425"/>
                </a:lnTo>
                <a:lnTo>
                  <a:pt x="174579" y="58950"/>
                </a:lnTo>
                <a:cubicBezTo>
                  <a:pt x="174579" y="61522"/>
                  <a:pt x="175456" y="64027"/>
                  <a:pt x="177037" y="66027"/>
                </a:cubicBezTo>
                <a:lnTo>
                  <a:pt x="177894" y="66980"/>
                </a:lnTo>
                <a:lnTo>
                  <a:pt x="184533" y="73628"/>
                </a:lnTo>
                <a:cubicBezTo>
                  <a:pt x="195955" y="84986"/>
                  <a:pt x="196568" y="103270"/>
                  <a:pt x="185933" y="115367"/>
                </a:cubicBezTo>
                <a:lnTo>
                  <a:pt x="184552" y="116834"/>
                </a:lnTo>
                <a:lnTo>
                  <a:pt x="177904" y="123482"/>
                </a:lnTo>
                <a:cubicBezTo>
                  <a:pt x="176091" y="125307"/>
                  <a:pt x="174947" y="127689"/>
                  <a:pt x="174656" y="130245"/>
                </a:cubicBezTo>
                <a:lnTo>
                  <a:pt x="174579" y="131531"/>
                </a:lnTo>
                <a:lnTo>
                  <a:pt x="174579" y="141056"/>
                </a:lnTo>
                <a:cubicBezTo>
                  <a:pt x="174580" y="157217"/>
                  <a:pt x="161968" y="170569"/>
                  <a:pt x="145833" y="171488"/>
                </a:cubicBezTo>
                <a:lnTo>
                  <a:pt x="144099" y="171536"/>
                </a:lnTo>
                <a:lnTo>
                  <a:pt x="134574" y="171536"/>
                </a:lnTo>
                <a:cubicBezTo>
                  <a:pt x="132006" y="171537"/>
                  <a:pt x="129513" y="172402"/>
                  <a:pt x="127497" y="173993"/>
                </a:cubicBezTo>
                <a:lnTo>
                  <a:pt x="126545" y="174850"/>
                </a:lnTo>
                <a:lnTo>
                  <a:pt x="119896" y="181489"/>
                </a:lnTo>
                <a:cubicBezTo>
                  <a:pt x="108539" y="192911"/>
                  <a:pt x="90255" y="193525"/>
                  <a:pt x="78158" y="182890"/>
                </a:cubicBezTo>
                <a:lnTo>
                  <a:pt x="76691" y="181508"/>
                </a:lnTo>
                <a:lnTo>
                  <a:pt x="70043" y="174860"/>
                </a:lnTo>
                <a:cubicBezTo>
                  <a:pt x="68218" y="173047"/>
                  <a:pt x="65835" y="171903"/>
                  <a:pt x="63280" y="171612"/>
                </a:cubicBezTo>
                <a:lnTo>
                  <a:pt x="61994" y="171536"/>
                </a:lnTo>
                <a:lnTo>
                  <a:pt x="52469" y="171536"/>
                </a:lnTo>
                <a:cubicBezTo>
                  <a:pt x="36308" y="171537"/>
                  <a:pt x="22956" y="158924"/>
                  <a:pt x="22037" y="142789"/>
                </a:cubicBezTo>
                <a:lnTo>
                  <a:pt x="21989" y="141056"/>
                </a:lnTo>
                <a:lnTo>
                  <a:pt x="21989" y="131531"/>
                </a:lnTo>
                <a:cubicBezTo>
                  <a:pt x="21988" y="128963"/>
                  <a:pt x="21122" y="126470"/>
                  <a:pt x="19532" y="124454"/>
                </a:cubicBezTo>
                <a:lnTo>
                  <a:pt x="18674" y="123501"/>
                </a:lnTo>
                <a:lnTo>
                  <a:pt x="12035" y="116853"/>
                </a:lnTo>
                <a:cubicBezTo>
                  <a:pt x="613" y="105495"/>
                  <a:pt x="0" y="87211"/>
                  <a:pt x="10635" y="75114"/>
                </a:cubicBezTo>
                <a:lnTo>
                  <a:pt x="12016" y="73647"/>
                </a:lnTo>
                <a:lnTo>
                  <a:pt x="18665" y="66999"/>
                </a:lnTo>
                <a:cubicBezTo>
                  <a:pt x="20477" y="65174"/>
                  <a:pt x="21622" y="62792"/>
                  <a:pt x="21913" y="60236"/>
                </a:cubicBezTo>
                <a:lnTo>
                  <a:pt x="21989" y="58950"/>
                </a:lnTo>
                <a:lnTo>
                  <a:pt x="21989" y="49425"/>
                </a:lnTo>
                <a:lnTo>
                  <a:pt x="22037" y="47692"/>
                </a:lnTo>
                <a:cubicBezTo>
                  <a:pt x="22917" y="32221"/>
                  <a:pt x="35265" y="19873"/>
                  <a:pt x="50735" y="18993"/>
                </a:cubicBezTo>
                <a:lnTo>
                  <a:pt x="52469" y="18945"/>
                </a:lnTo>
                <a:lnTo>
                  <a:pt x="61994" y="18945"/>
                </a:lnTo>
                <a:cubicBezTo>
                  <a:pt x="64562" y="18944"/>
                  <a:pt x="67055" y="18079"/>
                  <a:pt x="69071" y="16488"/>
                </a:cubicBezTo>
                <a:lnTo>
                  <a:pt x="70024" y="15631"/>
                </a:lnTo>
                <a:lnTo>
                  <a:pt x="76672" y="8992"/>
                </a:lnTo>
                <a:cubicBezTo>
                  <a:pt x="82392" y="3237"/>
                  <a:pt x="90171" y="1"/>
                  <a:pt x="98284" y="0"/>
                </a:cubicBezTo>
                <a:close/>
              </a:path>
            </a:pathLst>
          </a:custGeom>
          <a:solidFill>
            <a:srgbClr val="E74C3C"/>
          </a:solidFill>
          <a:ln>
            <a:noFill/>
          </a:ln>
        </p:spPr>
      </p:sp>
      <p:sp>
        <p:nvSpPr>
          <p:cNvPr id="88" name="TextBox 88"/>
          <p:cNvSpPr txBox="1"/>
          <p:nvPr/>
        </p:nvSpPr>
        <p:spPr>
          <a:xfrm>
            <a:off x="1034415" y="4934902"/>
            <a:ext cx="145169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Repeat Buyer Rate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1024890" y="5092065"/>
            <a:ext cx="432168" cy="3657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800" b="1" dirty="0">
                <a:solidFill>
                  <a:srgbClr val="E74C3C"/>
                </a:solidFill>
                <a:latin typeface="Arial"/>
                <a:ea typeface="Microsoft YaHei"/>
                <a:cs typeface="Arial"/>
              </a:rPr>
              <a:t>15%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1602105" y="5140642"/>
            <a:ext cx="142732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35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→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1834515" y="5092065"/>
            <a:ext cx="652996" cy="3657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800" b="1" dirty="0">
                <a:solidFill>
                  <a:srgbClr val="27AE60"/>
                </a:solidFill>
                <a:latin typeface="Arial"/>
                <a:ea typeface="Microsoft YaHei"/>
                <a:cs typeface="Arial"/>
              </a:rPr>
              <a:t>30%+</a:t>
            </a:r>
          </a:p>
        </p:txBody>
      </p:sp>
      <p:sp>
        <p:nvSpPr>
          <p:cNvPr id="92" name="Freeform 92"/>
          <p:cNvSpPr/>
          <p:nvPr/>
        </p:nvSpPr>
        <p:spPr>
          <a:xfrm>
            <a:off x="4191000" y="4810125"/>
            <a:ext cx="3429000" cy="666750"/>
          </a:xfrm>
          <a:custGeom>
            <a:avLst/>
            <a:gdLst/>
            <a:ahLst/>
            <a:cxnLst/>
            <a:rect l="l" t="t" r="r" b="b"/>
            <a:pathLst>
              <a:path w="3429000" h="666750">
                <a:moveTo>
                  <a:pt x="57150" y="0"/>
                </a:moveTo>
                <a:lnTo>
                  <a:pt x="3371850" y="0"/>
                </a:lnTo>
                <a:cubicBezTo>
                  <a:pt x="3403413" y="0"/>
                  <a:pt x="3429000" y="25587"/>
                  <a:pt x="3429000" y="57150"/>
                </a:cubicBezTo>
                <a:lnTo>
                  <a:pt x="3429000" y="609600"/>
                </a:lnTo>
                <a:cubicBezTo>
                  <a:pt x="3429000" y="641163"/>
                  <a:pt x="3403413" y="666750"/>
                  <a:pt x="3371850" y="666750"/>
                </a:cubicBezTo>
                <a:lnTo>
                  <a:pt x="57150" y="666750"/>
                </a:lnTo>
                <a:cubicBezTo>
                  <a:pt x="25587" y="666750"/>
                  <a:pt x="0" y="641163"/>
                  <a:pt x="0" y="609600"/>
                </a:cubicBezTo>
                <a:lnTo>
                  <a:pt x="0" y="57150"/>
                </a:lnTo>
                <a:cubicBezTo>
                  <a:pt x="0" y="25587"/>
                  <a:pt x="25587" y="0"/>
                  <a:pt x="57150" y="0"/>
                </a:cubicBezTo>
                <a:close/>
              </a:path>
            </a:pathLst>
          </a:custGeom>
          <a:solidFill>
            <a:srgbClr val="F4F6F8"/>
          </a:solidFill>
          <a:ln>
            <a:noFill/>
          </a:ln>
        </p:spPr>
      </p:sp>
      <p:sp>
        <p:nvSpPr>
          <p:cNvPr id="93" name="Freeform 93"/>
          <p:cNvSpPr/>
          <p:nvPr/>
        </p:nvSpPr>
        <p:spPr>
          <a:xfrm>
            <a:off x="4342904" y="4943494"/>
            <a:ext cx="210437" cy="200562"/>
          </a:xfrm>
          <a:custGeom>
            <a:avLst/>
            <a:gdLst/>
            <a:ahLst/>
            <a:cxnLst/>
            <a:rect l="l" t="t" r="r" b="b"/>
            <a:pathLst>
              <a:path w="210437" h="200562">
                <a:moveTo>
                  <a:pt x="69485" y="60369"/>
                </a:moveTo>
                <a:lnTo>
                  <a:pt x="8716" y="69180"/>
                </a:lnTo>
                <a:lnTo>
                  <a:pt x="7639" y="69399"/>
                </a:lnTo>
                <a:cubicBezTo>
                  <a:pt x="4322" y="70279"/>
                  <a:pt x="1735" y="72877"/>
                  <a:pt x="868" y="76197"/>
                </a:cubicBezTo>
                <a:cubicBezTo>
                  <a:pt x="0" y="79518"/>
                  <a:pt x="986" y="83048"/>
                  <a:pt x="3448" y="85439"/>
                </a:cubicBezTo>
                <a:lnTo>
                  <a:pt x="47473" y="128292"/>
                </a:lnTo>
                <a:lnTo>
                  <a:pt x="37091" y="188823"/>
                </a:lnTo>
                <a:lnTo>
                  <a:pt x="36967" y="189871"/>
                </a:lnTo>
                <a:cubicBezTo>
                  <a:pt x="36764" y="193302"/>
                  <a:pt x="38425" y="196576"/>
                  <a:pt x="41313" y="198439"/>
                </a:cubicBezTo>
                <a:cubicBezTo>
                  <a:pt x="44202" y="200301"/>
                  <a:pt x="47870" y="200463"/>
                  <a:pt x="50911" y="198863"/>
                </a:cubicBezTo>
                <a:lnTo>
                  <a:pt x="105261" y="170288"/>
                </a:lnTo>
                <a:lnTo>
                  <a:pt x="159487" y="198863"/>
                </a:lnTo>
                <a:lnTo>
                  <a:pt x="160439" y="199301"/>
                </a:lnTo>
                <a:cubicBezTo>
                  <a:pt x="163640" y="200562"/>
                  <a:pt x="167273" y="199998"/>
                  <a:pt x="169941" y="197827"/>
                </a:cubicBezTo>
                <a:cubicBezTo>
                  <a:pt x="172610" y="195656"/>
                  <a:pt x="173901" y="192214"/>
                  <a:pt x="173317" y="188823"/>
                </a:cubicBezTo>
                <a:lnTo>
                  <a:pt x="162925" y="128292"/>
                </a:lnTo>
                <a:lnTo>
                  <a:pt x="206969" y="85429"/>
                </a:lnTo>
                <a:lnTo>
                  <a:pt x="207712" y="84620"/>
                </a:lnTo>
                <a:cubicBezTo>
                  <a:pt x="209872" y="81959"/>
                  <a:pt x="210437" y="78342"/>
                  <a:pt x="209189" y="75149"/>
                </a:cubicBezTo>
                <a:cubicBezTo>
                  <a:pt x="207942" y="71957"/>
                  <a:pt x="205075" y="69681"/>
                  <a:pt x="201683" y="69189"/>
                </a:cubicBezTo>
                <a:lnTo>
                  <a:pt x="140913" y="60369"/>
                </a:lnTo>
                <a:lnTo>
                  <a:pt x="113748" y="5315"/>
                </a:lnTo>
                <a:cubicBezTo>
                  <a:pt x="112144" y="2061"/>
                  <a:pt x="108832" y="0"/>
                  <a:pt x="105204" y="0"/>
                </a:cubicBezTo>
                <a:cubicBezTo>
                  <a:pt x="101576" y="0"/>
                  <a:pt x="98263" y="2061"/>
                  <a:pt x="96660" y="5315"/>
                </a:cubicBezTo>
                <a:lnTo>
                  <a:pt x="69485" y="60369"/>
                </a:lnTo>
                <a:close/>
              </a:path>
            </a:pathLst>
          </a:custGeom>
          <a:solidFill>
            <a:srgbClr val="E8A838"/>
          </a:solidFill>
          <a:ln>
            <a:noFill/>
          </a:ln>
        </p:spPr>
      </p:sp>
      <p:sp>
        <p:nvSpPr>
          <p:cNvPr id="94" name="TextBox 94"/>
          <p:cNvSpPr txBox="1"/>
          <p:nvPr/>
        </p:nvSpPr>
        <p:spPr>
          <a:xfrm>
            <a:off x="4653915" y="4934902"/>
            <a:ext cx="1677126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Satisfaction (Good+)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4644390" y="5092065"/>
            <a:ext cx="501177" cy="3657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800" b="1" dirty="0">
                <a:solidFill>
                  <a:srgbClr val="E74C3C"/>
                </a:solidFill>
                <a:latin typeface="Arial"/>
                <a:ea typeface="Microsoft YaHei"/>
                <a:cs typeface="Arial"/>
              </a:rPr>
              <a:t>33%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5173980" y="5140642"/>
            <a:ext cx="142732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35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→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5406390" y="5092065"/>
            <a:ext cx="501177" cy="3657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800" b="1" dirty="0">
                <a:solidFill>
                  <a:srgbClr val="27AE60"/>
                </a:solidFill>
                <a:latin typeface="Arial"/>
                <a:ea typeface="Microsoft YaHei"/>
                <a:cs typeface="Arial"/>
              </a:rPr>
              <a:t>60%</a:t>
            </a:r>
          </a:p>
        </p:txBody>
      </p:sp>
      <p:sp>
        <p:nvSpPr>
          <p:cNvPr id="98" name="Freeform 98"/>
          <p:cNvSpPr/>
          <p:nvPr/>
        </p:nvSpPr>
        <p:spPr>
          <a:xfrm>
            <a:off x="7810500" y="4810125"/>
            <a:ext cx="3810000" cy="666750"/>
          </a:xfrm>
          <a:custGeom>
            <a:avLst/>
            <a:gdLst/>
            <a:ahLst/>
            <a:cxnLst/>
            <a:rect l="l" t="t" r="r" b="b"/>
            <a:pathLst>
              <a:path w="3810000" h="666750">
                <a:moveTo>
                  <a:pt x="57150" y="0"/>
                </a:moveTo>
                <a:lnTo>
                  <a:pt x="3752850" y="0"/>
                </a:lnTo>
                <a:cubicBezTo>
                  <a:pt x="3784413" y="0"/>
                  <a:pt x="3810000" y="25587"/>
                  <a:pt x="3810000" y="57150"/>
                </a:cubicBezTo>
                <a:lnTo>
                  <a:pt x="3810000" y="609600"/>
                </a:lnTo>
                <a:cubicBezTo>
                  <a:pt x="3810000" y="641163"/>
                  <a:pt x="3784413" y="666750"/>
                  <a:pt x="3752850" y="666750"/>
                </a:cubicBezTo>
                <a:lnTo>
                  <a:pt x="57150" y="666750"/>
                </a:lnTo>
                <a:cubicBezTo>
                  <a:pt x="25587" y="666750"/>
                  <a:pt x="0" y="641163"/>
                  <a:pt x="0" y="609600"/>
                </a:cubicBezTo>
                <a:lnTo>
                  <a:pt x="0" y="57150"/>
                </a:lnTo>
                <a:cubicBezTo>
                  <a:pt x="0" y="25587"/>
                  <a:pt x="25587" y="0"/>
                  <a:pt x="57150" y="0"/>
                </a:cubicBezTo>
                <a:close/>
              </a:path>
            </a:pathLst>
          </a:custGeom>
          <a:solidFill>
            <a:srgbClr val="F4F6F8"/>
          </a:solidFill>
          <a:ln>
            <a:noFill/>
          </a:ln>
        </p:spPr>
      </p:sp>
      <p:sp>
        <p:nvSpPr>
          <p:cNvPr id="99" name="Freeform 99"/>
          <p:cNvSpPr/>
          <p:nvPr/>
        </p:nvSpPr>
        <p:spPr>
          <a:xfrm>
            <a:off x="7991473" y="4953000"/>
            <a:ext cx="152404" cy="190500"/>
          </a:xfrm>
          <a:custGeom>
            <a:avLst/>
            <a:gdLst/>
            <a:ahLst/>
            <a:cxnLst/>
            <a:rect l="l" t="t" r="r" b="b"/>
            <a:pathLst>
              <a:path w="152404" h="190500">
                <a:moveTo>
                  <a:pt x="133324" y="20669"/>
                </a:moveTo>
                <a:cubicBezTo>
                  <a:pt x="144757" y="24698"/>
                  <a:pt x="152404" y="35502"/>
                  <a:pt x="152402" y="47625"/>
                </a:cubicBezTo>
                <a:lnTo>
                  <a:pt x="152402" y="161925"/>
                </a:lnTo>
                <a:cubicBezTo>
                  <a:pt x="152402" y="177707"/>
                  <a:pt x="139609" y="190500"/>
                  <a:pt x="123827" y="190500"/>
                </a:cubicBezTo>
                <a:lnTo>
                  <a:pt x="28577" y="190500"/>
                </a:lnTo>
                <a:cubicBezTo>
                  <a:pt x="12796" y="190500"/>
                  <a:pt x="2" y="177707"/>
                  <a:pt x="2" y="161925"/>
                </a:cubicBezTo>
                <a:lnTo>
                  <a:pt x="2" y="47625"/>
                </a:lnTo>
                <a:cubicBezTo>
                  <a:pt x="0" y="35502"/>
                  <a:pt x="7647" y="24698"/>
                  <a:pt x="19081" y="20669"/>
                </a:cubicBezTo>
                <a:cubicBezTo>
                  <a:pt x="19948" y="41065"/>
                  <a:pt x="36738" y="57153"/>
                  <a:pt x="57152" y="57150"/>
                </a:cubicBezTo>
                <a:lnTo>
                  <a:pt x="95252" y="57150"/>
                </a:lnTo>
                <a:cubicBezTo>
                  <a:pt x="114809" y="57152"/>
                  <a:pt x="131191" y="42346"/>
                  <a:pt x="133162" y="22889"/>
                </a:cubicBezTo>
                <a:close/>
                <a:moveTo>
                  <a:pt x="47627" y="85725"/>
                </a:moveTo>
                <a:cubicBezTo>
                  <a:pt x="42367" y="85725"/>
                  <a:pt x="38102" y="89989"/>
                  <a:pt x="38102" y="95250"/>
                </a:cubicBezTo>
                <a:lnTo>
                  <a:pt x="38102" y="142875"/>
                </a:lnTo>
                <a:cubicBezTo>
                  <a:pt x="38102" y="148136"/>
                  <a:pt x="42367" y="152400"/>
                  <a:pt x="47627" y="152400"/>
                </a:cubicBezTo>
                <a:cubicBezTo>
                  <a:pt x="52888" y="152400"/>
                  <a:pt x="57152" y="148136"/>
                  <a:pt x="57152" y="142875"/>
                </a:cubicBezTo>
                <a:lnTo>
                  <a:pt x="57152" y="95250"/>
                </a:lnTo>
                <a:cubicBezTo>
                  <a:pt x="57152" y="89989"/>
                  <a:pt x="52888" y="85725"/>
                  <a:pt x="47627" y="85725"/>
                </a:cubicBezTo>
                <a:moveTo>
                  <a:pt x="76202" y="123825"/>
                </a:moveTo>
                <a:cubicBezTo>
                  <a:pt x="70942" y="123825"/>
                  <a:pt x="66677" y="128089"/>
                  <a:pt x="66677" y="133350"/>
                </a:cubicBezTo>
                <a:lnTo>
                  <a:pt x="66677" y="142875"/>
                </a:lnTo>
                <a:cubicBezTo>
                  <a:pt x="66677" y="148136"/>
                  <a:pt x="70942" y="152400"/>
                  <a:pt x="76202" y="152400"/>
                </a:cubicBezTo>
                <a:cubicBezTo>
                  <a:pt x="81463" y="152400"/>
                  <a:pt x="85727" y="148136"/>
                  <a:pt x="85727" y="142875"/>
                </a:cubicBezTo>
                <a:lnTo>
                  <a:pt x="85727" y="133350"/>
                </a:lnTo>
                <a:cubicBezTo>
                  <a:pt x="85727" y="128089"/>
                  <a:pt x="81463" y="123825"/>
                  <a:pt x="76202" y="123825"/>
                </a:cubicBezTo>
                <a:moveTo>
                  <a:pt x="104777" y="104775"/>
                </a:moveTo>
                <a:cubicBezTo>
                  <a:pt x="99517" y="104775"/>
                  <a:pt x="95252" y="109039"/>
                  <a:pt x="95252" y="114300"/>
                </a:cubicBezTo>
                <a:lnTo>
                  <a:pt x="95252" y="142875"/>
                </a:lnTo>
                <a:cubicBezTo>
                  <a:pt x="95252" y="148136"/>
                  <a:pt x="99517" y="152400"/>
                  <a:pt x="104777" y="152400"/>
                </a:cubicBezTo>
                <a:cubicBezTo>
                  <a:pt x="110038" y="152400"/>
                  <a:pt x="114302" y="148136"/>
                  <a:pt x="114302" y="142875"/>
                </a:cubicBezTo>
                <a:lnTo>
                  <a:pt x="114302" y="114300"/>
                </a:lnTo>
                <a:cubicBezTo>
                  <a:pt x="114302" y="109039"/>
                  <a:pt x="110038" y="104775"/>
                  <a:pt x="104777" y="104775"/>
                </a:cubicBezTo>
                <a:moveTo>
                  <a:pt x="95252" y="0"/>
                </a:moveTo>
                <a:cubicBezTo>
                  <a:pt x="105773" y="0"/>
                  <a:pt x="114302" y="8529"/>
                  <a:pt x="114302" y="19050"/>
                </a:cubicBezTo>
                <a:cubicBezTo>
                  <a:pt x="114302" y="29571"/>
                  <a:pt x="105773" y="38100"/>
                  <a:pt x="95252" y="38100"/>
                </a:cubicBezTo>
                <a:lnTo>
                  <a:pt x="57152" y="38100"/>
                </a:lnTo>
                <a:cubicBezTo>
                  <a:pt x="46631" y="38100"/>
                  <a:pt x="38102" y="29571"/>
                  <a:pt x="38102" y="19050"/>
                </a:cubicBezTo>
                <a:cubicBezTo>
                  <a:pt x="38102" y="8529"/>
                  <a:pt x="46631" y="0"/>
                  <a:pt x="57152" y="0"/>
                </a:cubicBezTo>
                <a:close/>
              </a:path>
            </a:pathLst>
          </a:custGeom>
          <a:solidFill>
            <a:srgbClr val="2D8A4E"/>
          </a:solidFill>
          <a:ln>
            <a:noFill/>
          </a:ln>
        </p:spPr>
      </p:sp>
      <p:sp>
        <p:nvSpPr>
          <p:cNvPr id="100" name="TextBox 100"/>
          <p:cNvSpPr txBox="1"/>
          <p:nvPr/>
        </p:nvSpPr>
        <p:spPr>
          <a:xfrm>
            <a:off x="8273415" y="4934902"/>
            <a:ext cx="2111881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b="1" dirty="0">
                <a:solidFill>
                  <a:srgbClr val="1A3A5C"/>
                </a:solidFill>
                <a:latin typeface="Arial"/>
                <a:ea typeface="Microsoft YaHei"/>
                <a:cs typeface="Arial"/>
              </a:rPr>
              <a:t>Questionnaire Return Rate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8263890" y="5092065"/>
            <a:ext cx="501177" cy="3657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800" b="1" dirty="0">
                <a:solidFill>
                  <a:srgbClr val="E74C3C"/>
                </a:solidFill>
                <a:latin typeface="Arial"/>
                <a:ea typeface="Microsoft YaHei"/>
                <a:cs typeface="Arial"/>
              </a:rPr>
              <a:t>40%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8793480" y="5140642"/>
            <a:ext cx="142732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350" dirty="0">
                <a:solidFill>
                  <a:srgbClr val="5D6D7E"/>
                </a:solidFill>
                <a:latin typeface="Arial"/>
                <a:ea typeface="Microsoft YaHei"/>
                <a:cs typeface="Arial"/>
              </a:rPr>
              <a:t>→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9025890" y="5092065"/>
            <a:ext cx="501177" cy="3657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800" b="1" dirty="0">
                <a:solidFill>
                  <a:srgbClr val="27AE60"/>
                </a:solidFill>
                <a:latin typeface="Arial"/>
                <a:ea typeface="Microsoft YaHei"/>
                <a:cs typeface="Arial"/>
              </a:rPr>
              <a:t>70%</a:t>
            </a:r>
          </a:p>
        </p:txBody>
      </p:sp>
      <p:sp>
        <p:nvSpPr>
          <p:cNvPr id="104" name="Freeform 104"/>
          <p:cNvSpPr/>
          <p:nvPr/>
        </p:nvSpPr>
        <p:spPr>
          <a:xfrm>
            <a:off x="571500" y="5715000"/>
            <a:ext cx="11049000" cy="228600"/>
          </a:xfrm>
          <a:custGeom>
            <a:avLst/>
            <a:gdLst/>
            <a:ahLst/>
            <a:cxnLst/>
            <a:rect l="l" t="t" r="r" b="b"/>
            <a:pathLst>
              <a:path w="11049000" h="228600">
                <a:moveTo>
                  <a:pt x="114300" y="0"/>
                </a:moveTo>
                <a:lnTo>
                  <a:pt x="10934700" y="0"/>
                </a:lnTo>
                <a:cubicBezTo>
                  <a:pt x="10997826" y="0"/>
                  <a:pt x="11049000" y="51174"/>
                  <a:pt x="11049000" y="114300"/>
                </a:cubicBezTo>
                <a:lnTo>
                  <a:pt x="11049000" y="114300"/>
                </a:lnTo>
                <a:cubicBezTo>
                  <a:pt x="11049000" y="177426"/>
                  <a:pt x="10997826" y="228600"/>
                  <a:pt x="10934700" y="228600"/>
                </a:cubicBezTo>
                <a:lnTo>
                  <a:pt x="114300" y="228600"/>
                </a:lnTo>
                <a:cubicBezTo>
                  <a:pt x="51174" y="228600"/>
                  <a:pt x="0" y="177426"/>
                  <a:pt x="0" y="1143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F4F6F8"/>
          </a:solidFill>
          <a:ln>
            <a:noFill/>
          </a:ln>
        </p:spPr>
      </p:sp>
      <p:sp>
        <p:nvSpPr>
          <p:cNvPr id="105" name="Freeform 105"/>
          <p:cNvSpPr/>
          <p:nvPr/>
        </p:nvSpPr>
        <p:spPr>
          <a:xfrm>
            <a:off x="571500" y="5715000"/>
            <a:ext cx="2762250" cy="228600"/>
          </a:xfrm>
          <a:custGeom>
            <a:avLst/>
            <a:gdLst/>
            <a:ahLst/>
            <a:cxnLst/>
            <a:rect l="l" t="t" r="r" b="b"/>
            <a:pathLst>
              <a:path w="2762250" h="228600">
                <a:moveTo>
                  <a:pt x="114300" y="0"/>
                </a:moveTo>
                <a:lnTo>
                  <a:pt x="2647950" y="0"/>
                </a:lnTo>
                <a:cubicBezTo>
                  <a:pt x="2711076" y="0"/>
                  <a:pt x="2762250" y="51174"/>
                  <a:pt x="2762250" y="114300"/>
                </a:cubicBezTo>
                <a:lnTo>
                  <a:pt x="2762250" y="114300"/>
                </a:lnTo>
                <a:cubicBezTo>
                  <a:pt x="2762250" y="177426"/>
                  <a:pt x="2711076" y="228600"/>
                  <a:pt x="2647950" y="228600"/>
                </a:cubicBezTo>
                <a:lnTo>
                  <a:pt x="114300" y="228600"/>
                </a:lnTo>
                <a:cubicBezTo>
                  <a:pt x="51174" y="228600"/>
                  <a:pt x="0" y="177426"/>
                  <a:pt x="0" y="1143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1A3A5C"/>
          </a:solidFill>
          <a:ln>
            <a:noFill/>
          </a:ln>
        </p:spPr>
      </p:sp>
      <p:sp>
        <p:nvSpPr>
          <p:cNvPr id="106" name="Rectangle 106"/>
          <p:cNvSpPr/>
          <p:nvPr/>
        </p:nvSpPr>
        <p:spPr>
          <a:xfrm>
            <a:off x="3333750" y="5715000"/>
            <a:ext cx="2667000" cy="228600"/>
          </a:xfrm>
          <a:prstGeom prst="rect">
            <a:avLst/>
          </a:prstGeom>
          <a:solidFill>
            <a:srgbClr val="E8A838"/>
          </a:solidFill>
          <a:ln>
            <a:noFill/>
          </a:ln>
        </p:spPr>
      </p:sp>
      <p:sp>
        <p:nvSpPr>
          <p:cNvPr id="107" name="Rectangle 107"/>
          <p:cNvSpPr/>
          <p:nvPr/>
        </p:nvSpPr>
        <p:spPr>
          <a:xfrm>
            <a:off x="6000750" y="5715000"/>
            <a:ext cx="2667000" cy="228600"/>
          </a:xfrm>
          <a:prstGeom prst="rect">
            <a:avLst/>
          </a:prstGeom>
          <a:solidFill>
            <a:srgbClr val="2D8A4E"/>
          </a:solidFill>
          <a:ln>
            <a:noFill/>
          </a:ln>
        </p:spPr>
      </p:sp>
      <p:sp>
        <p:nvSpPr>
          <p:cNvPr id="108" name="Freeform 108"/>
          <p:cNvSpPr/>
          <p:nvPr/>
        </p:nvSpPr>
        <p:spPr>
          <a:xfrm>
            <a:off x="8667750" y="5715000"/>
            <a:ext cx="2952750" cy="228600"/>
          </a:xfrm>
          <a:custGeom>
            <a:avLst/>
            <a:gdLst/>
            <a:ahLst/>
            <a:cxnLst/>
            <a:rect l="l" t="t" r="r" b="b"/>
            <a:pathLst>
              <a:path w="2952750" h="228600">
                <a:moveTo>
                  <a:pt x="114300" y="0"/>
                </a:moveTo>
                <a:lnTo>
                  <a:pt x="2838450" y="0"/>
                </a:lnTo>
                <a:cubicBezTo>
                  <a:pt x="2901576" y="0"/>
                  <a:pt x="2952750" y="51174"/>
                  <a:pt x="2952750" y="114300"/>
                </a:cubicBezTo>
                <a:lnTo>
                  <a:pt x="2952750" y="114300"/>
                </a:lnTo>
                <a:cubicBezTo>
                  <a:pt x="2952750" y="177426"/>
                  <a:pt x="2901576" y="228600"/>
                  <a:pt x="2838450" y="228600"/>
                </a:cubicBezTo>
                <a:lnTo>
                  <a:pt x="114300" y="228600"/>
                </a:lnTo>
                <a:cubicBezTo>
                  <a:pt x="51174" y="228600"/>
                  <a:pt x="0" y="177426"/>
                  <a:pt x="0" y="1143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1A3A5C">
              <a:alpha val="60000"/>
            </a:srgbClr>
          </a:solidFill>
          <a:ln>
            <a:noFill/>
          </a:ln>
        </p:spPr>
      </p:sp>
      <p:sp>
        <p:nvSpPr>
          <p:cNvPr id="109" name="TextBox 109"/>
          <p:cNvSpPr txBox="1"/>
          <p:nvPr/>
        </p:nvSpPr>
        <p:spPr>
          <a:xfrm>
            <a:off x="1426596" y="5787866"/>
            <a:ext cx="1052059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DATA FOUNDATION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3900841" y="5787866"/>
            <a:ext cx="1532819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SERVICE TRANSFORMATION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6707008" y="5787866"/>
            <a:ext cx="1254484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FINANCIAL INCENTIVES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9861639" y="5787866"/>
            <a:ext cx="564973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OPTIMIZE</a:t>
            </a:r>
          </a:p>
        </p:txBody>
      </p:sp>
      <p:sp>
        <p:nvSpPr>
          <p:cNvPr id="113" name="Line 113"/>
          <p:cNvSpPr/>
          <p:nvPr/>
        </p:nvSpPr>
        <p:spPr>
          <a:xfrm>
            <a:off x="571500" y="6572250"/>
            <a:ext cx="11049000" cy="9525"/>
          </a:xfrm>
          <a:custGeom>
            <a:avLst/>
            <a:gdLst/>
            <a:ahLst/>
            <a:cxnLst/>
            <a:rect l="l" t="t" r="r" b="b"/>
            <a:pathLst>
              <a:path w="11049000" h="9525">
                <a:moveTo>
                  <a:pt x="0" y="0"/>
                </a:moveTo>
                <a:lnTo>
                  <a:pt x="11049000" y="0"/>
                </a:lnTo>
              </a:path>
            </a:pathLst>
          </a:custGeom>
          <a:noFill/>
          <a:ln w="4762">
            <a:solidFill>
              <a:srgbClr val="D5DDE5"/>
            </a:solidFill>
          </a:ln>
        </p:spPr>
      </p:sp>
      <p:sp>
        <p:nvSpPr>
          <p:cNvPr id="114" name="TextBox 114"/>
          <p:cNvSpPr txBox="1"/>
          <p:nvPr/>
        </p:nvSpPr>
        <p:spPr>
          <a:xfrm>
            <a:off x="561022" y="6673691"/>
            <a:ext cx="3467005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95A5A6"/>
                </a:solidFill>
                <a:latin typeface="Arial"/>
                <a:ea typeface="Microsoft YaHei"/>
                <a:cs typeface="Arial"/>
              </a:rPr>
              <a:t>Source: Kimsoong Customer Services — Implementation Plan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10467975" y="6681788"/>
            <a:ext cx="709136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750" dirty="0">
                <a:solidFill>
                  <a:srgbClr val="95A5A6"/>
                </a:solidFill>
                <a:latin typeface="Arial"/>
                <a:ea typeface="Microsoft YaHei"/>
                <a:cs typeface="Arial"/>
              </a:rPr>
              <a:t>CONFIDENTIAL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11543752" y="6673691"/>
            <a:ext cx="87225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825" dirty="0">
                <a:solidFill>
                  <a:srgbClr val="95A5A6"/>
                </a:solidFill>
                <a:latin typeface="Arial"/>
                <a:ea typeface="Microsoft YaHei"/>
                <a:cs typeface="Arial"/>
              </a:rPr>
              <a:t>9</a:t>
            </a:r>
          </a:p>
        </p:txBody>
      </p:sp>
    </p:spTree>
  </p:cSld>
  <p:clrMapOvr>
    <a:masterClrMapping/>
  </p:clrMapOvr>
  <p:transition dur="4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