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png" ContentType="image/png"/>
  <Default Extension="jp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12192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/Relationships>
</file>

<file path=ppt/notesSlides/_rels/notesSlide1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.xml"/>
</Relationships>
</file>

<file path=ppt/notesSlides/_rels/notesSlide10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0.xml"/>
</Relationships>
</file>

<file path=ppt/notesSlides/_rels/notesSlide2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.xml"/>
</Relationships>
</file>

<file path=ppt/notesSlides/_rels/notesSlide3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3.xml"/>
</Relationships>
</file>

<file path=ppt/notesSlides/_rels/notesSlide4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4.xml"/>
</Relationships>
</file>

<file path=ppt/notesSlides/_rels/notesSlide5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5.xml"/>
</Relationships>
</file>

<file path=ppt/notesSlides/_rels/notesSlide6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6.xml"/>
</Relationships>
</file>

<file path=ppt/notesSlides/_rels/notesSlide7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7.xml"/>
</Relationships>
</file>

<file path=ppt/notesSlides/_rels/notesSlide8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8.xml"/>
</Relationships>
</file>

<file path=ppt/notesSlides/_rels/notesSlide9.xml.rels><?xml version="1.0" encoding="UTF-8" standalone="yes"?>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9.xml"/>
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林徽因——这个名字，大多数人可能首先想到的是诗歌、文学和爱情故事。但今天，我们要翻开她被文学光环遮蔽的另一面——一位真正的建筑巨匠。</a:t>
            </a:r>
          </a:p>
          <a:p>
            <a:endParaRPr lang="zh-CN" dirty="0"/>
          </a:p>
          <a:p>
            <a:r>
              <a:rPr lang="zh-CN" dirty="0"/>
              <a:t>[停顿]</a:t>
            </a:r>
          </a:p>
          <a:p>
            <a:endParaRPr lang="zh-CN" dirty="0"/>
          </a:p>
          <a:p>
            <a:r>
              <a:rPr lang="zh-CN" dirty="0"/>
              <a:t>2025年4月1日，是林徽因逝世70周年。70年过去了，她墓碑上的七个字依然铿锵有力："建筑师林徽因墓"。今天，让我们重新认识她。</a:t>
            </a:r>
          </a:p>
          <a:p>
            <a:endParaRPr lang="zh-CN" dirty="0"/>
          </a:p>
          <a:p>
            <a:r>
              <a:rPr lang="zh-CN" dirty="0"/>
              <a:t>要点：① 引出主题：被文学光环遮蔽的建筑巨匠 ② 点明纪念时间节点 ③ 设定演讲基调</a:t>
            </a:r>
          </a:p>
          <a:p>
            <a:r>
              <a:rPr lang="zh-CN" dirty="0"/>
              <a:t>时长：1分钟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[过渡] 最后，让我们回到那块墓碑前。</a:t>
            </a:r>
          </a:p>
          <a:p>
            <a:endParaRPr lang="zh-CN" dirty="0"/>
          </a:p>
          <a:p>
            <a:r>
              <a:rPr lang="zh-CN" dirty="0"/>
              <a:t>"建筑师林徽因墓"——七个字，概括了一生。不是诗人林徽因，不是才女林徽因，而是建筑师林徽因。今天，我们重新认识了她。她是中国第一位女建筑学家，是营造学社的核心成员，是人民英雄纪念碑的设计者，是中国建筑理论的奠基人。</a:t>
            </a:r>
          </a:p>
          <a:p>
            <a:endParaRPr lang="zh-CN" dirty="0"/>
          </a:p>
          <a:p>
            <a:r>
              <a:rPr lang="zh-CN" dirty="0"/>
              <a:t>[停顿]</a:t>
            </a:r>
          </a:p>
          <a:p>
            <a:endParaRPr lang="zh-CN" dirty="0"/>
          </a:p>
          <a:p>
            <a:r>
              <a:rPr lang="zh-CN" dirty="0"/>
              <a:t>她用51年的生命告诉我们：女性的力量，可以穿越战火，可以改写历史，可以筑起民族的丰碑。</a:t>
            </a:r>
          </a:p>
          <a:p>
            <a:endParaRPr lang="zh-CN" dirty="0"/>
          </a:p>
          <a:p>
            <a:r>
              <a:rPr lang="zh-CN" dirty="0"/>
              <a:t>要点：① 回扣墓碑铭文 ② 致敬与总结 ③ 升华主题</a:t>
            </a:r>
          </a:p>
          <a:p>
            <a:r>
              <a:rPr lang="zh-CN" dirty="0"/>
              <a:t>时长：1分钟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[过渡] 让我们先从时间轴上，纵览林徽因跌宕起伏的一生。</a:t>
            </a:r>
          </a:p>
          <a:p>
            <a:endParaRPr lang="zh-CN" dirty="0"/>
          </a:p>
          <a:p>
            <a:r>
              <a:rPr lang="zh-CN" dirty="0"/>
              <a:t>从1904年杭州出生，到1924年赴美留学，再到1928年与梁思成结婚归国——她的建筑人生由此展开。加入营造学社、发表首篇建筑论文、经历战火流亡、参与国徽设计、设计人民英雄纪念碑——每一个节点都写满了坚韧与才华。</a:t>
            </a:r>
          </a:p>
          <a:p>
            <a:endParaRPr lang="zh-CN" dirty="0"/>
          </a:p>
          <a:p>
            <a:r>
              <a:rPr lang="zh-CN" dirty="0"/>
              <a:t>[停顿]</a:t>
            </a:r>
          </a:p>
          <a:p>
            <a:endParaRPr lang="zh-CN" dirty="0"/>
          </a:p>
          <a:p>
            <a:r>
              <a:rPr lang="zh-CN" dirty="0"/>
              <a:t>51年的生命，浓缩了中国近半个世纪最动荡也最辉煌的建筑史。</a:t>
            </a:r>
          </a:p>
          <a:p>
            <a:endParaRPr lang="zh-CN" dirty="0"/>
          </a:p>
          <a:p>
            <a:r>
              <a:rPr lang="zh-CN" dirty="0"/>
              <a:t>要点：① 以时间轴串联人生 ② 突出关键转折点 ③ 渲染生命的短暂与贡献的伟大</a:t>
            </a:r>
          </a:p>
          <a:p>
            <a:r>
              <a:rPr lang="zh-CN" dirty="0"/>
              <a:t>时长：1.5分钟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[过渡] 有人质疑林徽因作为建筑师"没有留下多少作品"。但请注意，这不是因为缺乏才能，而是时代使然。</a:t>
            </a:r>
          </a:p>
          <a:p>
            <a:endParaRPr lang="zh-CN" dirty="0"/>
          </a:p>
          <a:p>
            <a:r>
              <a:rPr lang="zh-CN" dirty="0"/>
              <a:t>1929年，刚归国的她和梁思成便完成了第一件作品——为父亲梁启超设计墓碑。同年，参与"梁陈童蔡营造事务所"设计吉林大学石头楼。最令人惊叹的是吉海铁路总站——这座哥特式建筑从空中俯瞰如一头雄狮伏卧，"狮尾"巧妙设计成钟塔，寓意"中国如雄狮初醒"。</a:t>
            </a:r>
          </a:p>
          <a:p>
            <a:endParaRPr lang="zh-CN" dirty="0"/>
          </a:p>
          <a:p>
            <a:r>
              <a:rPr lang="zh-CN" dirty="0"/>
              <a:t>[停顿]</a:t>
            </a:r>
          </a:p>
          <a:p>
            <a:endParaRPr lang="zh-CN" dirty="0"/>
          </a:p>
          <a:p>
            <a:r>
              <a:rPr lang="zh-CN" dirty="0"/>
              <a:t>这是一位28岁建筑师的格局与匠心。</a:t>
            </a:r>
          </a:p>
          <a:p>
            <a:endParaRPr lang="zh-CN" dirty="0"/>
          </a:p>
          <a:p>
            <a:r>
              <a:rPr lang="zh-CN" dirty="0"/>
              <a:t>要点：① 回应"作品少"的质疑 ② 三个早期代表作品 ③ 吉海铁路总站的精妙设计</a:t>
            </a:r>
          </a:p>
          <a:p>
            <a:r>
              <a:rPr lang="zh-CN" dirty="0"/>
              <a:t>时长：1.5分钟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[过渡] 如果说归国初期是理想的起航，那战争年代则是最残酷的考验。</a:t>
            </a:r>
          </a:p>
          <a:p>
            <a:endParaRPr lang="zh-CN" dirty="0"/>
          </a:p>
          <a:p>
            <a:r>
              <a:rPr lang="zh-CN" dirty="0"/>
              <a:t>1932年为北大设计地质馆时，她甚至细致到考虑女生手小而特意缩小扶手——这是建筑师对使用者的温柔。1938年在云南设计映秋院，她就地取材融合民间建筑智慧。西南联大校舍的设计则是她一生中"最痛苦、最委屈的"——方案一改再改，从高楼变成茅草屋。</a:t>
            </a:r>
          </a:p>
          <a:p>
            <a:endParaRPr lang="zh-CN" dirty="0"/>
          </a:p>
          <a:p>
            <a:r>
              <a:rPr lang="zh-CN" dirty="0"/>
              <a:t>[停顿]</a:t>
            </a:r>
          </a:p>
          <a:p>
            <a:endParaRPr lang="zh-CN" dirty="0"/>
          </a:p>
          <a:p>
            <a:r>
              <a:rPr lang="zh-CN" dirty="0"/>
              <a:t>而1940年在昆明，她与梁思成为自己设计了唯一一所住宅。简单雅洁的土坯白墙，这是两位建筑师一生中唯一属于自己的房子。</a:t>
            </a:r>
          </a:p>
          <a:p>
            <a:endParaRPr lang="zh-CN" dirty="0"/>
          </a:p>
          <a:p>
            <a:r>
              <a:rPr lang="zh-CN" dirty="0"/>
              <a:t>要点：① 战时建筑实践的艰难 ② 细节中见人文关怀 ③ 昆明自宅的唯一性</a:t>
            </a:r>
          </a:p>
          <a:p>
            <a:r>
              <a:rPr lang="zh-CN" dirty="0"/>
              <a:t>时长：1.5分钟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[过渡] 战争结束后，林徽因将生命最后的力量献给了国家最重要的建筑。</a:t>
            </a:r>
          </a:p>
          <a:p>
            <a:endParaRPr lang="zh-CN" dirty="0"/>
          </a:p>
          <a:p>
            <a:r>
              <a:rPr lang="zh-CN" dirty="0"/>
              <a:t>1950年设计八宝山革命公墓的主体格局，1952年被任命为人民英雄纪念碑建筑委员会委员。她提出了创造性的修改方案——将台阶由一层改为两层，让纪念碑与天安门广场的空间尺度更好地配合。她还以唐代风格为蓝本，亲手设计了碑座的全套饰纹和花环浮雕。</a:t>
            </a:r>
          </a:p>
          <a:p>
            <a:endParaRPr lang="zh-CN" dirty="0"/>
          </a:p>
          <a:p>
            <a:r>
              <a:rPr lang="zh-CN" dirty="0"/>
              <a:t>[停顿]</a:t>
            </a:r>
          </a:p>
          <a:p>
            <a:endParaRPr lang="zh-CN" dirty="0"/>
          </a:p>
          <a:p>
            <a:r>
              <a:rPr lang="zh-CN" dirty="0"/>
              <a:t>而后，她安葬于自己设计的八宝山。墓碑上只有七个字：建筑师林徽因墓。</a:t>
            </a:r>
          </a:p>
          <a:p>
            <a:endParaRPr lang="zh-CN" dirty="0"/>
          </a:p>
          <a:p>
            <a:r>
              <a:rPr lang="zh-CN" dirty="0"/>
              <a:t>要点：① 两项国家级建筑作品 ② 纪念碑设计的具体贡献 ③ 墓碑铭文的深意</a:t>
            </a:r>
          </a:p>
          <a:p>
            <a:r>
              <a:rPr lang="zh-CN" dirty="0"/>
              <a:t>时长：1.5分钟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[过渡] 建筑作品之外，林徽因在学术上的贡献同样震撼——甚至更为深远。</a:t>
            </a:r>
          </a:p>
          <a:p>
            <a:endParaRPr lang="zh-CN" dirty="0"/>
          </a:p>
          <a:p>
            <a:r>
              <a:rPr lang="zh-CN" dirty="0"/>
              <a:t>1932年，年仅28岁的林徽因发表了《论中国建筑之几个特征》。这是首次由中国专业学者发表的建筑理论文章。在此之前，西方学者认为中国建筑不过是世界建筑主干上的"一片孤叶"。林徽因以严谨的学术回击了这一偏见，首次在理论上定义了中国建筑木框架结构的基本特征。</a:t>
            </a:r>
          </a:p>
          <a:p>
            <a:endParaRPr lang="zh-CN" dirty="0"/>
          </a:p>
          <a:p>
            <a:r>
              <a:rPr lang="zh-CN" dirty="0"/>
              <a:t>[停顿]</a:t>
            </a:r>
          </a:p>
          <a:p>
            <a:endParaRPr lang="zh-CN" dirty="0"/>
          </a:p>
          <a:p>
            <a:r>
              <a:rPr lang="zh-CN" dirty="0"/>
              <a:t>她的女儿梁再冰曾回忆："她是灵魂人物。"这绝非溢美之词。</a:t>
            </a:r>
          </a:p>
          <a:p>
            <a:endParaRPr lang="zh-CN" dirty="0"/>
          </a:p>
          <a:p>
            <a:r>
              <a:rPr lang="zh-CN" dirty="0"/>
              <a:t>要点：① 28岁的学术首秀 ② 回击西方偏见 ③ 定义中国建筑体系的历史意义</a:t>
            </a:r>
          </a:p>
          <a:p>
            <a:r>
              <a:rPr lang="zh-CN" dirty="0"/>
              <a:t>时长：1.5分钟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[过渡] 首篇论文只是开始，林徽因的学术视野远超同时代。</a:t>
            </a:r>
          </a:p>
          <a:p>
            <a:endParaRPr lang="zh-CN" dirty="0"/>
          </a:p>
          <a:p>
            <a:r>
              <a:rPr lang="zh-CN" dirty="0"/>
              <a:t>她首创"建筑意"概念——建筑不仅是技术与美的结合，更是历史和人情的凝聚。她为《清式营造则例》撰写绪论，系统归纳中国建筑理论框架。她率先在中国建筑界提出保护民间建筑。1945年发表《现代住宅设计的参考》，远见性地提出战后要为普通人设计建筑。</a:t>
            </a:r>
          </a:p>
          <a:p>
            <a:endParaRPr lang="zh-CN" dirty="0"/>
          </a:p>
          <a:p>
            <a:r>
              <a:rPr lang="zh-CN" dirty="0"/>
              <a:t>[停顿]</a:t>
            </a:r>
          </a:p>
          <a:p>
            <a:endParaRPr lang="zh-CN" dirty="0"/>
          </a:p>
          <a:p>
            <a:r>
              <a:rPr lang="zh-CN" dirty="0"/>
              <a:t>1949年，她在清华大学首开"住宅概论"课程，系统教授现代住宅设计——这些在今天看来理所当然的理念，在70多年前需要何等的远见。</a:t>
            </a:r>
          </a:p>
          <a:p>
            <a:endParaRPr lang="zh-CN" dirty="0"/>
          </a:p>
          <a:p>
            <a:r>
              <a:rPr lang="zh-CN" dirty="0"/>
              <a:t>要点：① 五大学术贡献 ② "建筑意"的原创性 ③ 超前的学术眼光</a:t>
            </a:r>
          </a:p>
          <a:p>
            <a:r>
              <a:rPr lang="zh-CN" dirty="0"/>
              <a:t>时长：2分钟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[过渡] 你可能会问，林徽因到底是怎样的一个人？答案是——一个强者。</a:t>
            </a:r>
          </a:p>
          <a:p>
            <a:endParaRPr lang="zh-CN" dirty="0"/>
          </a:p>
          <a:p>
            <a:r>
              <a:rPr lang="zh-CN" dirty="0"/>
              <a:t>金岳霖送她对联"林下美人"，她不以为然说："什么美人不美人，我还有好多事要做呢！"在荒郊野谷考察古建筑时，只要梁先生敢爬的，林先生就敢上。战乱流亡中她肺炎发作，此后再未恢复健康，但她始终没有放弃。</a:t>
            </a:r>
          </a:p>
          <a:p>
            <a:endParaRPr lang="zh-CN" dirty="0"/>
          </a:p>
          <a:p>
            <a:r>
              <a:rPr lang="zh-CN" dirty="0"/>
              <a:t>[停顿]</a:t>
            </a:r>
          </a:p>
          <a:p>
            <a:endParaRPr lang="zh-CN" dirty="0"/>
          </a:p>
          <a:p>
            <a:r>
              <a:rPr lang="zh-CN" dirty="0"/>
              <a:t>她教导孩子要"顶勇敢，什么都不怕"。她拖着病体在偏远小镇一笔一笔书写中国建筑史。她的生命中有比"小我"更宏大的东西——那就是中国建筑学术事业。</a:t>
            </a:r>
          </a:p>
          <a:p>
            <a:endParaRPr lang="zh-CN" dirty="0"/>
          </a:p>
          <a:p>
            <a:r>
              <a:rPr lang="zh-CN" dirty="0"/>
              <a:t>要点：① 打破"才女"刻板印象 ② 具体事迹展现坚韧 ③ 精神内核的揭示</a:t>
            </a:r>
          </a:p>
          <a:p>
            <a:r>
              <a:rPr lang="zh-CN" dirty="0"/>
              <a:t>时长：1.5分钟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/>
              <a:t>[过渡] 28岁时，林徽因曾写信给胡适，坦言自己"没有什么成就"，"禁不住伤心起来"。</a:t>
            </a:r>
          </a:p>
          <a:p>
            <a:endParaRPr lang="zh-CN" dirty="0"/>
          </a:p>
          <a:p>
            <a:r>
              <a:rPr lang="zh-CN" dirty="0"/>
              <a:t>但让我们看看她实际做了什么——创办了两所大学的建筑系，深入荒凉之地测量古建筑，在战时坚持书写建筑史，为国徽和纪念碑倾注最后心血。她是学科的奠基者，更是思想上的先行者。</a:t>
            </a:r>
          </a:p>
          <a:p>
            <a:endParaRPr lang="zh-CN" dirty="0"/>
          </a:p>
          <a:p>
            <a:r>
              <a:rPr lang="zh-CN" dirty="0"/>
              <a:t>[停顿]</a:t>
            </a:r>
          </a:p>
          <a:p>
            <a:endParaRPr lang="zh-CN" dirty="0"/>
          </a:p>
          <a:p>
            <a:r>
              <a:rPr lang="zh-CN" dirty="0"/>
              <a:t>如果说建筑是她终生为之奋斗的事业，那么这份奋斗的结果早已超越了她自己的担忧。她改变了中国人看待自己建筑的方式。</a:t>
            </a:r>
          </a:p>
          <a:p>
            <a:endParaRPr lang="zh-CN" dirty="0"/>
          </a:p>
          <a:p>
            <a:r>
              <a:rPr lang="zh-CN" dirty="0"/>
              <a:t>要点：① 引言的感人力量 ② 四大核心成就总结 ③ 呼应主题</a:t>
            </a:r>
          </a:p>
          <a:p>
            <a:r>
              <a:rPr lang="zh-CN" dirty="0"/>
              <a:t>时长：1.5分钟</a:t>
            </a:r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1_img1.png"/>
  <Relationship Id="rId3" Type="http://schemas.openxmlformats.org/officeDocument/2006/relationships/image" Target="../media/s1_img2.png"/>
  <Relationship Id="rId4" Type="http://schemas.openxmlformats.org/officeDocument/2006/relationships/notesSlide" Target="../notesSlides/notesSlide1.xml"/>
</Relationships>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0.xml"/>
</Relationships>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2.xml"/>
</Relationships>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3_img1.png"/>
  <Relationship Id="rId3" Type="http://schemas.openxmlformats.org/officeDocument/2006/relationships/notesSlide" Target="../notesSlides/notesSlide3.xml"/>
</Relationships>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4_img1.png"/>
  <Relationship Id="rId3" Type="http://schemas.openxmlformats.org/officeDocument/2006/relationships/image" Target="../media/s4_img2.png"/>
  <Relationship Id="rId4" Type="http://schemas.openxmlformats.org/officeDocument/2006/relationships/image" Target="../media/s4_img3.png"/>
  <Relationship Id="rId5" Type="http://schemas.openxmlformats.org/officeDocument/2006/relationships/notesSlide" Target="../notesSlides/notesSlide4.xml"/>
</Relationships>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5_img1.png"/>
  <Relationship Id="rId3" Type="http://schemas.openxmlformats.org/officeDocument/2006/relationships/notesSlide" Target="../notesSlides/notesSlide5.xml"/>
</Relationships>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6_img1.png"/>
  <Relationship Id="rId3" Type="http://schemas.openxmlformats.org/officeDocument/2006/relationships/image" Target="../media/s6_img2.png"/>
  <Relationship Id="rId4" Type="http://schemas.openxmlformats.org/officeDocument/2006/relationships/notesSlide" Target="../notesSlides/notesSlide6.xml"/>
</Relationships>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7.xml"/>
</Relationships>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8_img1.png"/>
  <Relationship Id="rId3" Type="http://schemas.openxmlformats.org/officeDocument/2006/relationships/notesSlide" Target="../notesSlides/notesSlide8.xml"/>
</Relationships>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1A2E"/>
          </a:solidFill>
          <a:ln>
            <a:noFill/>
          </a:ln>
        </p:spPr>
      </p:sp>
      <p:pic>
        <p:nvPicPr>
          <p:cNvPr id="3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A1A2E">
                  <a:alpha val="30000"/>
                </a:srgbClr>
              </a:gs>
              <a:gs pos="50000">
                <a:srgbClr val="1A1A2E">
                  <a:alpha val="55000"/>
                </a:srgbClr>
              </a:gs>
              <a:gs pos="100000">
                <a:srgbClr val="1A1A2E">
                  <a:alpha val="85000"/>
                </a:srgbClr>
              </a:gs>
            </a:gsLst>
            <a:lin ang="5365623" scaled="1"/>
          </a:gradFill>
          <a:ln>
            <a:noFill/>
          </a:ln>
        </p:spPr>
      </p:sp>
      <p:sp>
        <p:nvSpPr>
          <p:cNvPr id="5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1A1A2E">
                  <a:alpha val="92000"/>
                </a:srgbClr>
              </a:gs>
              <a:gs pos="60000">
                <a:srgbClr val="1A1A2E">
                  <a:alpha val="70000"/>
                </a:srgbClr>
              </a:gs>
              <a:gs pos="100000">
                <a:srgbClr val="1A1A2E">
                  <a:alpha val="15000"/>
                </a:srgbClr>
              </a:gs>
            </a:gsLst>
            <a:lin ang="0" scaled="1"/>
          </a:gradFill>
          <a:ln>
            <a:noFill/>
          </a:ln>
        </p:spPr>
      </p:sp>
      <p:sp>
        <p:nvSpPr>
          <p:cNvPr id="6" name="Rectangle 6"/>
          <p:cNvSpPr/>
          <p:nvPr/>
        </p:nvSpPr>
        <p:spPr>
          <a:xfrm>
            <a:off x="571500" y="1524000"/>
            <a:ext cx="38100" cy="1143000"/>
          </a:xfrm>
          <a:prstGeom prst="rect">
            <a:avLst/>
          </a:prstGeom>
          <a:solidFill>
            <a:srgbClr val="C9A96E">
              <a:alpha val="80000"/>
            </a:srgbClr>
          </a:solidFill>
          <a:ln>
            <a:noFill/>
          </a:ln>
        </p:spPr>
      </p:sp>
      <p:sp>
        <p:nvSpPr>
          <p:cNvPr id="7" name="Rectangle 7"/>
          <p:cNvSpPr/>
          <p:nvPr/>
        </p:nvSpPr>
        <p:spPr>
          <a:xfrm>
            <a:off x="571500" y="1524000"/>
            <a:ext cx="38100" cy="381000"/>
          </a:xfrm>
          <a:prstGeom prst="rect">
            <a:avLst/>
          </a:prstGeom>
          <a:solidFill>
            <a:srgbClr val="E8D5B7"/>
          </a:solidFill>
          <a:ln>
            <a:noFill/>
          </a:ln>
        </p:spPr>
      </p:sp>
      <p:sp>
        <p:nvSpPr>
          <p:cNvPr id="8" name="TextBox 8"/>
          <p:cNvSpPr txBox="1"/>
          <p:nvPr/>
        </p:nvSpPr>
        <p:spPr>
          <a:xfrm>
            <a:off x="746760" y="1680210"/>
            <a:ext cx="1826895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A0A0B0"/>
                </a:solidFill>
                <a:latin typeface="Arial"/>
                <a:ea typeface="Microsoft YaHei"/>
                <a:cs typeface="Arial"/>
              </a:rPr>
              <a:t>逝世70周年 · 纪念专题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10565" y="2039302"/>
            <a:ext cx="1966103" cy="8229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4050" b="1" dirty="0">
                <a:gradFill>
                  <a:gsLst>
                    <a:gs pos="0">
                      <a:srgbClr val="C9A96E"/>
                    </a:gs>
                    <a:gs pos="100000">
                      <a:srgbClr val="E8D5B7"/>
                    </a:gs>
                  </a:gsLst>
                  <a:lin ang="2700000" scaled="1"/>
                </a:gradFill>
                <a:latin typeface="Georgia"/>
                <a:ea typeface="KaiTi"/>
                <a:cs typeface="Georgia"/>
              </a:rPr>
              <a:t>林徽因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27710" y="2756535"/>
            <a:ext cx="3223260" cy="548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700" dirty="0">
                <a:solidFill>
                  <a:srgbClr val="E8E8E8"/>
                </a:solidFill>
                <a:latin typeface="Georgia"/>
                <a:ea typeface="KaiTi"/>
                <a:cs typeface="Georgia"/>
              </a:rPr>
              <a:t>被文学光环遮蔽的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27710" y="3232785"/>
            <a:ext cx="1645920" cy="548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700" dirty="0">
                <a:solidFill>
                  <a:srgbClr val="E8E8E8"/>
                </a:solidFill>
                <a:latin typeface="Georgia"/>
                <a:ea typeface="KaiTi"/>
                <a:cs typeface="Georgia"/>
              </a:rPr>
              <a:t>建筑巨匠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42950" y="3933825"/>
            <a:ext cx="2886075" cy="3048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500" dirty="0">
                <a:solidFill>
                  <a:srgbClr val="C9A96E">
                    <a:alpha val="90000"/>
                  </a:srgbClr>
                </a:solidFill>
                <a:latin typeface="Arial"/>
                <a:ea typeface="Microsoft YaHei"/>
                <a:cs typeface="Arial"/>
              </a:rPr>
              <a:t>见证中国建筑史上的女性力量</a:t>
            </a:r>
          </a:p>
        </p:txBody>
      </p:sp>
      <p:sp>
        <p:nvSpPr>
          <p:cNvPr id="13" name="Rectangle 13"/>
          <p:cNvSpPr/>
          <p:nvPr/>
        </p:nvSpPr>
        <p:spPr>
          <a:xfrm>
            <a:off x="762000" y="4381500"/>
            <a:ext cx="1905000" cy="9525"/>
          </a:xfrm>
          <a:prstGeom prst="rect">
            <a:avLst/>
          </a:prstGeom>
          <a:solidFill>
            <a:srgbClr val="C9A96E">
              <a:alpha val="40000"/>
            </a:srgbClr>
          </a:solidFill>
          <a:ln>
            <a:noFill/>
          </a:ln>
        </p:spPr>
      </p:sp>
      <p:sp>
        <p:nvSpPr>
          <p:cNvPr id="14" name="TextBox 14"/>
          <p:cNvSpPr txBox="1"/>
          <p:nvPr/>
        </p:nvSpPr>
        <p:spPr>
          <a:xfrm>
            <a:off x="748665" y="4649152"/>
            <a:ext cx="3553777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6B6B80"/>
                </a:solidFill>
                <a:latin typeface="Arial"/>
                <a:ea typeface="Microsoft YaHei"/>
                <a:cs typeface="Arial"/>
              </a:rPr>
              <a:t>她是当之无愧的建筑师，也是中国第一位女建筑学家</a:t>
            </a:r>
          </a:p>
        </p:txBody>
      </p:sp>
      <p:pic>
        <p:nvPicPr>
          <p:cNvPr id="15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0" y="762000"/>
            <a:ext cx="4000500" cy="5334000"/>
          </a:xfrm>
          <a:prstGeom prst="rect">
            <a:avLst/>
          </a:prstGeom>
        </p:spPr>
      </p:pic>
      <p:sp>
        <p:nvSpPr>
          <p:cNvPr id="16" name="Rectangle 16"/>
          <p:cNvSpPr/>
          <p:nvPr/>
        </p:nvSpPr>
        <p:spPr>
          <a:xfrm>
            <a:off x="0" y="6477000"/>
            <a:ext cx="12192000" cy="19050"/>
          </a:xfrm>
          <a:prstGeom prst="rect">
            <a:avLst/>
          </a:prstGeom>
          <a:gradFill>
            <a:gsLst>
              <a:gs pos="0">
                <a:srgbClr val="C9A96E">
                  <a:alpha val="0"/>
                </a:srgbClr>
              </a:gs>
              <a:gs pos="50000">
                <a:srgbClr val="C9A96E">
                  <a:alpha val="60000"/>
                </a:srgbClr>
              </a:gs>
              <a:gs pos="100000">
                <a:srgbClr val="C9A96E">
                  <a:alpha val="0"/>
                </a:srgbClr>
              </a:gs>
            </a:gsLst>
            <a:lin ang="0" scaled="1"/>
          </a:gradFill>
          <a:ln>
            <a:noFill/>
          </a:ln>
        </p:spPr>
      </p:sp>
      <p:sp>
        <p:nvSpPr>
          <p:cNvPr id="17" name="TextBox 17"/>
          <p:cNvSpPr txBox="1"/>
          <p:nvPr/>
        </p:nvSpPr>
        <p:spPr>
          <a:xfrm>
            <a:off x="750570" y="6570345"/>
            <a:ext cx="988981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00" dirty="0">
                <a:solidFill>
                  <a:srgbClr val="6B6B80"/>
                </a:solidFill>
                <a:latin typeface="Arial"/>
                <a:ea typeface="Microsoft YaHei"/>
                <a:cs typeface="Arial"/>
              </a:rPr>
              <a:t>凤凰空间 · 2025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043952" y="6570345"/>
            <a:ext cx="397478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900" dirty="0">
                <a:solidFill>
                  <a:srgbClr val="6B6B80"/>
                </a:solidFill>
                <a:latin typeface="Arial"/>
                <a:ea typeface="Microsoft YaHei"/>
                <a:cs typeface="Arial"/>
              </a:rPr>
              <a:t>01 / 10</a:t>
            </a:r>
          </a:p>
        </p:txBody>
      </p:sp>
    </p:spTree>
  </p:cSld>
  <p:clrMapOvr>
    <a:masterClrMapping/>
  </p:clrMapOvr>
  <p:transition dur="4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1A2E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C9A96E">
                  <a:alpha val="6000"/>
                </a:srgbClr>
              </a:gs>
              <a:gs pos="100000">
                <a:srgbClr val="C9A96E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</p:sp>
      <p:sp>
        <p:nvSpPr>
          <p:cNvPr id="4" name="Rectangle 4"/>
          <p:cNvSpPr/>
          <p:nvPr/>
        </p:nvSpPr>
        <p:spPr>
          <a:xfrm>
            <a:off x="6076950" y="952500"/>
            <a:ext cx="28575" cy="4191000"/>
          </a:xfrm>
          <a:prstGeom prst="rect">
            <a:avLst/>
          </a:prstGeom>
          <a:gradFill>
            <a:gsLst>
              <a:gs pos="0">
                <a:srgbClr val="C9A96E">
                  <a:alpha val="0"/>
                </a:srgbClr>
              </a:gs>
              <a:gs pos="30000">
                <a:srgbClr val="C9A96E">
                  <a:alpha val="80000"/>
                </a:srgbClr>
              </a:gs>
              <a:gs pos="70000">
                <a:srgbClr val="E8D5B7">
                  <a:alpha val="80000"/>
                </a:srgbClr>
              </a:gs>
              <a:gs pos="100000">
                <a:srgbClr val="E8D5B7">
                  <a:alpha val="0"/>
                </a:srgbClr>
              </a:gs>
            </a:gsLst>
            <a:lin ang="5400000" scaled="1"/>
          </a:gradFill>
          <a:ln>
            <a:noFill/>
          </a:ln>
        </p:spPr>
      </p:sp>
      <p:sp>
        <p:nvSpPr>
          <p:cNvPr id="5" name="TextBox 5"/>
          <p:cNvSpPr txBox="1"/>
          <p:nvPr/>
        </p:nvSpPr>
        <p:spPr>
          <a:xfrm>
            <a:off x="3870793" y="1753552"/>
            <a:ext cx="4450413" cy="8229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4050" b="1" dirty="0">
                <a:gradFill>
                  <a:gsLst>
                    <a:gs pos="0">
                      <a:srgbClr val="C9A96E"/>
                    </a:gs>
                    <a:gs pos="100000">
                      <a:srgbClr val="E8D5B7"/>
                    </a:gs>
                  </a:gsLst>
                  <a:lin ang="2700000" scaled="1"/>
                </a:gradFill>
                <a:latin typeface="Georgia"/>
                <a:ea typeface="KaiTi"/>
                <a:cs typeface="Georgia"/>
              </a:rPr>
              <a:t>建筑师林徽因墓</a:t>
            </a:r>
          </a:p>
        </p:txBody>
      </p:sp>
      <p:sp>
        <p:nvSpPr>
          <p:cNvPr id="6" name="Rectangle 6"/>
          <p:cNvSpPr/>
          <p:nvPr/>
        </p:nvSpPr>
        <p:spPr>
          <a:xfrm>
            <a:off x="5334000" y="2476500"/>
            <a:ext cx="1524000" cy="9525"/>
          </a:xfrm>
          <a:prstGeom prst="rect">
            <a:avLst/>
          </a:prstGeom>
          <a:solidFill>
            <a:srgbClr val="C9A96E">
              <a:alpha val="40000"/>
            </a:srgbClr>
          </a:solidFill>
          <a:ln>
            <a:noFill/>
          </a:ln>
        </p:spPr>
      </p:sp>
      <p:sp>
        <p:nvSpPr>
          <p:cNvPr id="7" name="TextBox 7"/>
          <p:cNvSpPr txBox="1"/>
          <p:nvPr/>
        </p:nvSpPr>
        <p:spPr>
          <a:xfrm>
            <a:off x="5149215" y="2726055"/>
            <a:ext cx="1893570" cy="4267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2100" dirty="0">
                <a:solidFill>
                  <a:srgbClr val="E8E8E8"/>
                </a:solidFill>
                <a:latin typeface="Georgia"/>
                <a:ea typeface="KaiTi"/>
                <a:cs typeface="Georgia"/>
              </a:rPr>
              <a:t>她用一生证明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535805" y="3107055"/>
            <a:ext cx="3120390" cy="4267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2100" dirty="0">
                <a:solidFill>
                  <a:srgbClr val="E8D5B7"/>
                </a:solidFill>
                <a:latin typeface="Georgia"/>
                <a:ea typeface="KaiTi"/>
                <a:cs typeface="Georgia"/>
              </a:rPr>
              <a:t>她是当之无愧的建筑师</a:t>
            </a:r>
          </a:p>
        </p:txBody>
      </p:sp>
      <p:sp>
        <p:nvSpPr>
          <p:cNvPr id="9" name="Rectangle 9"/>
          <p:cNvSpPr/>
          <p:nvPr/>
        </p:nvSpPr>
        <p:spPr>
          <a:xfrm>
            <a:off x="5715000" y="3619500"/>
            <a:ext cx="762000" cy="9525"/>
          </a:xfrm>
          <a:prstGeom prst="rect">
            <a:avLst/>
          </a:prstGeom>
          <a:solidFill>
            <a:srgbClr val="8B6F47">
              <a:alpha val="50000"/>
            </a:srgbClr>
          </a:solidFill>
          <a:ln>
            <a:noFill/>
          </a:ln>
        </p:spPr>
      </p:sp>
      <p:sp>
        <p:nvSpPr>
          <p:cNvPr id="10" name="TextBox 10"/>
          <p:cNvSpPr txBox="1"/>
          <p:nvPr/>
        </p:nvSpPr>
        <p:spPr>
          <a:xfrm>
            <a:off x="5638228" y="3870960"/>
            <a:ext cx="915543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200" dirty="0">
                <a:solidFill>
                  <a:srgbClr val="A0A0B0"/>
                </a:solidFill>
                <a:latin typeface="Arial"/>
                <a:ea typeface="Microsoft YaHei"/>
                <a:cs typeface="Arial"/>
              </a:rPr>
              <a:t>1904 — 1955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460962" y="4363402"/>
            <a:ext cx="3270075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050" dirty="0">
                <a:solidFill>
                  <a:srgbClr val="6B6B80"/>
                </a:solidFill>
                <a:latin typeface="Arial"/>
                <a:ea typeface="Microsoft YaHei"/>
                <a:cs typeface="Arial"/>
              </a:rPr>
              <a:t>中国第一位女建筑学家 · 中国营造学社核心成员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537639" y="4601528"/>
            <a:ext cx="3116723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050" dirty="0">
                <a:solidFill>
                  <a:srgbClr val="6B6B80"/>
                </a:solidFill>
                <a:latin typeface="Arial"/>
                <a:ea typeface="Microsoft YaHei"/>
                <a:cs typeface="Arial"/>
              </a:rPr>
              <a:t>人民英雄纪念碑设计者 · 中国建筑理论奠基人</a:t>
            </a:r>
          </a:p>
        </p:txBody>
      </p:sp>
      <p:sp>
        <p:nvSpPr>
          <p:cNvPr id="13" name="Rectangle 13"/>
          <p:cNvSpPr/>
          <p:nvPr/>
        </p:nvSpPr>
        <p:spPr>
          <a:xfrm>
            <a:off x="1905000" y="5334000"/>
            <a:ext cx="8382000" cy="9525"/>
          </a:xfrm>
          <a:prstGeom prst="rect">
            <a:avLst/>
          </a:prstGeom>
          <a:gradFill>
            <a:gsLst>
              <a:gs pos="0">
                <a:srgbClr val="C9A96E">
                  <a:alpha val="0"/>
                </a:srgbClr>
              </a:gs>
              <a:gs pos="50000">
                <a:srgbClr val="C9A96E">
                  <a:alpha val="50000"/>
                </a:srgbClr>
              </a:gs>
              <a:gs pos="100000">
                <a:srgbClr val="C9A96E">
                  <a:alpha val="0"/>
                </a:srgbClr>
              </a:gs>
            </a:gsLst>
            <a:lin ang="0" scaled="1"/>
          </a:gradFill>
          <a:ln>
            <a:noFill/>
          </a:ln>
        </p:spPr>
      </p:sp>
      <p:sp>
        <p:nvSpPr>
          <p:cNvPr id="14" name="TextBox 14"/>
          <p:cNvSpPr txBox="1"/>
          <p:nvPr/>
        </p:nvSpPr>
        <p:spPr>
          <a:xfrm>
            <a:off x="4720149" y="5609749"/>
            <a:ext cx="2751701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975" dirty="0">
                <a:solidFill>
                  <a:srgbClr val="6B6B80"/>
                </a:solidFill>
                <a:latin typeface="Arial"/>
                <a:ea typeface="Microsoft YaHei"/>
                <a:cs typeface="Arial"/>
              </a:rPr>
              <a:t>内容来源 · 凤凰空间《林徽因谈中国建筑》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244340" y="5855970"/>
            <a:ext cx="3703320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900" dirty="0">
                <a:solidFill>
                  <a:srgbClr val="6B6B80">
                    <a:alpha val="60000"/>
                  </a:srgbClr>
                </a:solidFill>
                <a:latin typeface="Arial"/>
                <a:ea typeface="Microsoft YaHei"/>
                <a:cs typeface="Arial"/>
              </a:rPr>
              <a:t>参考资料：《林徽因谈中国建筑》《林徽因被追授建筑学学位》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043952" y="6570345"/>
            <a:ext cx="397478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900" dirty="0">
                <a:solidFill>
                  <a:srgbClr val="6B6B80"/>
                </a:solidFill>
                <a:latin typeface="Arial"/>
                <a:ea typeface="Microsoft YaHei"/>
                <a:cs typeface="Arial"/>
              </a:rPr>
              <a:t>10 / 10</a:t>
            </a:r>
          </a:p>
        </p:txBody>
      </p:sp>
    </p:spTree>
  </p:cSld>
  <p:clrMapOvr>
    <a:masterClrMapping/>
  </p:clrMapOvr>
  <p:transition dur="4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1A2E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C9A96E">
                  <a:alpha val="4000"/>
                </a:srgbClr>
              </a:gs>
              <a:gs pos="100000">
                <a:srgbClr val="C9A96E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</p:sp>
      <p:sp>
        <p:nvSpPr>
          <p:cNvPr id="4" name="Rectangle 4"/>
          <p:cNvSpPr/>
          <p:nvPr/>
        </p:nvSpPr>
        <p:spPr>
          <a:xfrm>
            <a:off x="571500" y="381000"/>
            <a:ext cx="38100" cy="342900"/>
          </a:xfrm>
          <a:prstGeom prst="rect">
            <a:avLst/>
          </a:prstGeom>
          <a:solidFill>
            <a:srgbClr val="C9A96E"/>
          </a:solidFill>
          <a:ln>
            <a:noFill/>
          </a:ln>
        </p:spPr>
      </p:sp>
      <p:sp>
        <p:nvSpPr>
          <p:cNvPr id="5" name="TextBox 5"/>
          <p:cNvSpPr txBox="1"/>
          <p:nvPr/>
        </p:nvSpPr>
        <p:spPr>
          <a:xfrm>
            <a:off x="731520" y="407670"/>
            <a:ext cx="2637282" cy="4876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400" b="1" dirty="0">
                <a:solidFill>
                  <a:srgbClr val="E8E8E8"/>
                </a:solidFill>
                <a:latin typeface="Georgia"/>
                <a:ea typeface="KaiTi"/>
                <a:cs typeface="Georgia"/>
              </a:rPr>
              <a:t>建筑巨匠的一生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46760" y="803910"/>
            <a:ext cx="3044952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A0A0B0"/>
                </a:solidFill>
                <a:latin typeface="Arial"/>
                <a:ea typeface="Microsoft YaHei"/>
                <a:cs typeface="Arial"/>
              </a:rPr>
              <a:t>1904 — 1955 · 横跨半个世纪的建筑传奇</a:t>
            </a:r>
          </a:p>
        </p:txBody>
      </p:sp>
      <p:sp>
        <p:nvSpPr>
          <p:cNvPr id="7" name="Line 7"/>
          <p:cNvSpPr/>
          <p:nvPr/>
        </p:nvSpPr>
        <p:spPr>
          <a:xfrm>
            <a:off x="762000" y="3429000"/>
            <a:ext cx="10668000" cy="9525"/>
          </a:xfrm>
          <a:custGeom>
            <a:avLst/>
            <a:gdLst/>
            <a:ahLst/>
            <a:cxnLst/>
            <a:rect l="l" t="t" r="r" b="b"/>
            <a:pathLst>
              <a:path w="10668000" h="9525">
                <a:moveTo>
                  <a:pt x="0" y="0"/>
                </a:moveTo>
                <a:lnTo>
                  <a:pt x="10668000" y="0"/>
                </a:lnTo>
              </a:path>
            </a:pathLst>
          </a:custGeom>
          <a:noFill/>
          <a:ln w="28575" cap="rnd">
            <a:solidFill>
              <a:srgbClr val="2A2A4A"/>
            </a:solidFill>
          </a:ln>
        </p:spPr>
      </p:sp>
      <p:sp>
        <p:nvSpPr>
          <p:cNvPr id="8" name="Line 8"/>
          <p:cNvSpPr/>
          <p:nvPr/>
        </p:nvSpPr>
        <p:spPr>
          <a:xfrm>
            <a:off x="762000" y="3429000"/>
            <a:ext cx="10668000" cy="9525"/>
          </a:xfrm>
          <a:custGeom>
            <a:avLst/>
            <a:gdLst/>
            <a:ahLst/>
            <a:cxnLst/>
            <a:rect l="l" t="t" r="r" b="b"/>
            <a:pathLst>
              <a:path w="10668000" h="9525">
                <a:moveTo>
                  <a:pt x="0" y="0"/>
                </a:moveTo>
                <a:lnTo>
                  <a:pt x="10668000" y="0"/>
                </a:lnTo>
              </a:path>
            </a:pathLst>
          </a:custGeom>
          <a:noFill/>
          <a:ln w="28575" cap="rnd">
            <a:gradFill>
              <a:gsLst>
                <a:gs pos="0">
                  <a:srgbClr val="8B6F47">
                    <a:alpha val="50000"/>
                  </a:srgbClr>
                </a:gs>
                <a:gs pos="100000">
                  <a:srgbClr val="C9A96E">
                    <a:alpha val="50000"/>
                  </a:srgbClr>
                </a:gs>
              </a:gsLst>
              <a:lin ang="0" scaled="1"/>
            </a:gradFill>
          </a:ln>
        </p:spPr>
      </p:sp>
      <p:sp>
        <p:nvSpPr>
          <p:cNvPr id="9" name="Ellipse 9"/>
          <p:cNvSpPr/>
          <p:nvPr/>
        </p:nvSpPr>
        <p:spPr>
          <a:xfrm>
            <a:off x="1047750" y="3333750"/>
            <a:ext cx="190500" cy="190500"/>
          </a:xfrm>
          <a:prstGeom prst="ellipse">
            <a:avLst/>
          </a:prstGeom>
          <a:gradFill>
            <a:gsLst>
              <a:gs pos="0">
                <a:srgbClr val="C9A96E"/>
              </a:gs>
              <a:gs pos="100000">
                <a:srgbClr val="8B6F47"/>
              </a:gs>
            </a:gsLst>
            <a:lin ang="5400000" scaled="1"/>
          </a:gradFill>
          <a:ln w="19050">
            <a:solidFill>
              <a:srgbClr val="1A1A2E"/>
            </a:solidFill>
          </a:ln>
          <a:effectLst>
            <a:outerShdw blurRad="28575" dist="19050" dir="5400000" algn="ctr" rotWithShape="0">
              <a:srgbClr val="000000">
                <a:alpha val="35000"/>
              </a:srgbClr>
            </a:outerShdw>
          </a:effectLst>
        </p:spPr>
      </p:sp>
      <p:sp>
        <p:nvSpPr>
          <p:cNvPr id="10" name="Line 10"/>
          <p:cNvSpPr/>
          <p:nvPr/>
        </p:nvSpPr>
        <p:spPr>
          <a:xfrm>
            <a:off x="1143000" y="2667000"/>
            <a:ext cx="9525" cy="647700"/>
          </a:xfrm>
          <a:custGeom>
            <a:avLst/>
            <a:gdLst/>
            <a:ahLst/>
            <a:cxnLst/>
            <a:rect l="l" t="t" r="r" b="b"/>
            <a:pathLst>
              <a:path w="9525" h="647700">
                <a:moveTo>
                  <a:pt x="0" y="64770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C9A96E">
                <a:alpha val="40000"/>
              </a:srgbClr>
            </a:solidFill>
            <a:custDash>
              <a:ds d="400000" sp="300000"/>
            </a:custDash>
          </a:ln>
        </p:spPr>
      </p:sp>
      <p:sp>
        <p:nvSpPr>
          <p:cNvPr id="11" name="Freeform 11"/>
          <p:cNvSpPr/>
          <p:nvPr/>
        </p:nvSpPr>
        <p:spPr>
          <a:xfrm>
            <a:off x="571500" y="1905000"/>
            <a:ext cx="1143000" cy="742950"/>
          </a:xfrm>
          <a:custGeom>
            <a:avLst/>
            <a:gdLst/>
            <a:ahLst/>
            <a:cxnLst/>
            <a:rect l="l" t="t" r="r" b="b"/>
            <a:pathLst>
              <a:path w="1143000" h="742950">
                <a:moveTo>
                  <a:pt x="76200" y="0"/>
                </a:moveTo>
                <a:lnTo>
                  <a:pt x="1066800" y="0"/>
                </a:lnTo>
                <a:cubicBezTo>
                  <a:pt x="1108884" y="0"/>
                  <a:pt x="1143000" y="34116"/>
                  <a:pt x="1143000" y="76200"/>
                </a:cubicBezTo>
                <a:lnTo>
                  <a:pt x="1143000" y="666750"/>
                </a:lnTo>
                <a:cubicBezTo>
                  <a:pt x="1143000" y="708834"/>
                  <a:pt x="1108884" y="742950"/>
                  <a:pt x="1066800" y="742950"/>
                </a:cubicBezTo>
                <a:lnTo>
                  <a:pt x="76200" y="742950"/>
                </a:lnTo>
                <a:cubicBezTo>
                  <a:pt x="34116" y="742950"/>
                  <a:pt x="0" y="708834"/>
                  <a:pt x="0" y="666750"/>
                </a:cubicBezTo>
                <a:lnTo>
                  <a:pt x="0" y="76200"/>
                </a:lnTo>
                <a:cubicBezTo>
                  <a:pt x="0" y="34116"/>
                  <a:pt x="34116" y="0"/>
                  <a:pt x="76200" y="0"/>
                </a:cubicBezTo>
                <a:close/>
              </a:path>
            </a:pathLst>
          </a:custGeom>
          <a:solidFill>
            <a:srgbClr val="16213E"/>
          </a:solidFill>
          <a:ln w="9525">
            <a:solidFill>
              <a:srgbClr val="2A2A4A"/>
            </a:solidFill>
          </a:ln>
        </p:spPr>
      </p:sp>
      <p:sp>
        <p:nvSpPr>
          <p:cNvPr id="12" name="TextBox 12"/>
          <p:cNvSpPr txBox="1"/>
          <p:nvPr/>
        </p:nvSpPr>
        <p:spPr>
          <a:xfrm>
            <a:off x="972670" y="2029778"/>
            <a:ext cx="340659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050" b="1" dirty="0">
                <a:solidFill>
                  <a:srgbClr val="C9A96E"/>
                </a:solidFill>
                <a:latin typeface="Arial"/>
                <a:ea typeface="Microsoft YaHei"/>
                <a:cs typeface="Arial"/>
              </a:rPr>
              <a:t>1904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74621" y="2256949"/>
            <a:ext cx="736759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975" dirty="0">
                <a:solidFill>
                  <a:srgbClr val="E8E8E8"/>
                </a:solidFill>
                <a:latin typeface="Arial"/>
                <a:ea typeface="Microsoft YaHei"/>
                <a:cs typeface="Arial"/>
              </a:rPr>
              <a:t>出生于杭州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91540" y="2463641"/>
            <a:ext cx="502920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825" dirty="0">
                <a:solidFill>
                  <a:srgbClr val="A0A0B0"/>
                </a:solidFill>
                <a:latin typeface="Arial"/>
                <a:ea typeface="Microsoft YaHei"/>
                <a:cs typeface="Arial"/>
              </a:rPr>
              <a:t>书香世家</a:t>
            </a:r>
          </a:p>
        </p:txBody>
      </p:sp>
      <p:sp>
        <p:nvSpPr>
          <p:cNvPr id="15" name="Ellipse 15"/>
          <p:cNvSpPr/>
          <p:nvPr/>
        </p:nvSpPr>
        <p:spPr>
          <a:xfrm>
            <a:off x="2381250" y="3333750"/>
            <a:ext cx="190500" cy="190500"/>
          </a:xfrm>
          <a:prstGeom prst="ellipse">
            <a:avLst/>
          </a:prstGeom>
          <a:gradFill>
            <a:gsLst>
              <a:gs pos="0">
                <a:srgbClr val="C9A96E"/>
              </a:gs>
              <a:gs pos="100000">
                <a:srgbClr val="8B6F47"/>
              </a:gs>
            </a:gsLst>
            <a:lin ang="5400000" scaled="1"/>
          </a:gradFill>
          <a:ln w="19050">
            <a:solidFill>
              <a:srgbClr val="1A1A2E"/>
            </a:solidFill>
          </a:ln>
          <a:effectLst>
            <a:outerShdw blurRad="28575" dist="19050" dir="5400000" algn="ctr" rotWithShape="0">
              <a:srgbClr val="000000">
                <a:alpha val="35000"/>
              </a:srgbClr>
            </a:outerShdw>
          </a:effectLst>
        </p:spPr>
      </p:sp>
      <p:sp>
        <p:nvSpPr>
          <p:cNvPr id="16" name="Line 16"/>
          <p:cNvSpPr/>
          <p:nvPr/>
        </p:nvSpPr>
        <p:spPr>
          <a:xfrm>
            <a:off x="2476500" y="3543300"/>
            <a:ext cx="9525" cy="552450"/>
          </a:xfrm>
          <a:custGeom>
            <a:avLst/>
            <a:gdLst/>
            <a:ahLst/>
            <a:cxnLst/>
            <a:rect l="l" t="t" r="r" b="b"/>
            <a:pathLst>
              <a:path w="9525" h="552450">
                <a:moveTo>
                  <a:pt x="0" y="0"/>
                </a:moveTo>
                <a:lnTo>
                  <a:pt x="0" y="552450"/>
                </a:lnTo>
              </a:path>
            </a:pathLst>
          </a:custGeom>
          <a:noFill/>
          <a:ln w="9525">
            <a:solidFill>
              <a:srgbClr val="C9A96E">
                <a:alpha val="40000"/>
              </a:srgbClr>
            </a:solidFill>
            <a:custDash>
              <a:ds d="400000" sp="300000"/>
            </a:custDash>
          </a:ln>
        </p:spPr>
      </p:sp>
      <p:sp>
        <p:nvSpPr>
          <p:cNvPr id="17" name="Freeform 17"/>
          <p:cNvSpPr/>
          <p:nvPr/>
        </p:nvSpPr>
        <p:spPr>
          <a:xfrm>
            <a:off x="1857375" y="4114800"/>
            <a:ext cx="1238250" cy="742950"/>
          </a:xfrm>
          <a:custGeom>
            <a:avLst/>
            <a:gdLst/>
            <a:ahLst/>
            <a:cxnLst/>
            <a:rect l="l" t="t" r="r" b="b"/>
            <a:pathLst>
              <a:path w="1238250" h="742950">
                <a:moveTo>
                  <a:pt x="76200" y="0"/>
                </a:moveTo>
                <a:lnTo>
                  <a:pt x="1162050" y="0"/>
                </a:lnTo>
                <a:cubicBezTo>
                  <a:pt x="1204134" y="0"/>
                  <a:pt x="1238250" y="34116"/>
                  <a:pt x="1238250" y="76200"/>
                </a:cubicBezTo>
                <a:lnTo>
                  <a:pt x="1238250" y="666750"/>
                </a:lnTo>
                <a:cubicBezTo>
                  <a:pt x="1238250" y="708834"/>
                  <a:pt x="1204134" y="742950"/>
                  <a:pt x="1162050" y="742950"/>
                </a:cubicBezTo>
                <a:lnTo>
                  <a:pt x="76200" y="742950"/>
                </a:lnTo>
                <a:cubicBezTo>
                  <a:pt x="34116" y="742950"/>
                  <a:pt x="0" y="708834"/>
                  <a:pt x="0" y="666750"/>
                </a:cubicBezTo>
                <a:lnTo>
                  <a:pt x="0" y="76200"/>
                </a:lnTo>
                <a:cubicBezTo>
                  <a:pt x="0" y="34116"/>
                  <a:pt x="34116" y="0"/>
                  <a:pt x="76200" y="0"/>
                </a:cubicBezTo>
                <a:close/>
              </a:path>
            </a:pathLst>
          </a:custGeom>
          <a:solidFill>
            <a:srgbClr val="16213E"/>
          </a:solidFill>
          <a:ln w="9525">
            <a:solidFill>
              <a:srgbClr val="2A2A4A"/>
            </a:solidFill>
          </a:ln>
        </p:spPr>
      </p:sp>
      <p:sp>
        <p:nvSpPr>
          <p:cNvPr id="18" name="TextBox 18"/>
          <p:cNvSpPr txBox="1"/>
          <p:nvPr/>
        </p:nvSpPr>
        <p:spPr>
          <a:xfrm>
            <a:off x="2306170" y="4239578"/>
            <a:ext cx="340659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050" b="1" dirty="0">
                <a:solidFill>
                  <a:srgbClr val="C9A96E"/>
                </a:solidFill>
                <a:latin typeface="Arial"/>
                <a:ea typeface="Microsoft YaHei"/>
                <a:cs typeface="Arial"/>
              </a:rPr>
              <a:t>1924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179320" y="4466749"/>
            <a:ext cx="594360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975" dirty="0">
                <a:solidFill>
                  <a:srgbClr val="E8E8E8"/>
                </a:solidFill>
                <a:latin typeface="Arial"/>
                <a:ea typeface="Microsoft YaHei"/>
                <a:cs typeface="Arial"/>
              </a:rPr>
              <a:t>赴美留学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044303" y="4673441"/>
            <a:ext cx="864394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825" dirty="0">
                <a:solidFill>
                  <a:srgbClr val="A0A0B0"/>
                </a:solidFill>
                <a:latin typeface="Arial"/>
                <a:ea typeface="Microsoft YaHei"/>
                <a:cs typeface="Arial"/>
              </a:rPr>
              <a:t>宾夕法尼亚大学</a:t>
            </a:r>
          </a:p>
        </p:txBody>
      </p:sp>
      <p:sp>
        <p:nvSpPr>
          <p:cNvPr id="21" name="Ellipse 21"/>
          <p:cNvSpPr/>
          <p:nvPr/>
        </p:nvSpPr>
        <p:spPr>
          <a:xfrm>
            <a:off x="3714750" y="3333750"/>
            <a:ext cx="190500" cy="190500"/>
          </a:xfrm>
          <a:prstGeom prst="ellipse">
            <a:avLst/>
          </a:prstGeom>
          <a:gradFill>
            <a:gsLst>
              <a:gs pos="0">
                <a:srgbClr val="C9A96E"/>
              </a:gs>
              <a:gs pos="100000">
                <a:srgbClr val="8B6F47"/>
              </a:gs>
            </a:gsLst>
            <a:lin ang="5400000" scaled="1"/>
          </a:gradFill>
          <a:ln w="19050">
            <a:solidFill>
              <a:srgbClr val="1A1A2E"/>
            </a:solidFill>
          </a:ln>
          <a:effectLst>
            <a:outerShdw blurRad="28575" dist="19050" dir="5400000" algn="ctr" rotWithShape="0">
              <a:srgbClr val="000000">
                <a:alpha val="35000"/>
              </a:srgbClr>
            </a:outerShdw>
          </a:effectLst>
        </p:spPr>
      </p:sp>
      <p:sp>
        <p:nvSpPr>
          <p:cNvPr id="22" name="Line 22"/>
          <p:cNvSpPr/>
          <p:nvPr/>
        </p:nvSpPr>
        <p:spPr>
          <a:xfrm>
            <a:off x="3810000" y="2667000"/>
            <a:ext cx="9525" cy="647700"/>
          </a:xfrm>
          <a:custGeom>
            <a:avLst/>
            <a:gdLst/>
            <a:ahLst/>
            <a:cxnLst/>
            <a:rect l="l" t="t" r="r" b="b"/>
            <a:pathLst>
              <a:path w="9525" h="647700">
                <a:moveTo>
                  <a:pt x="0" y="64770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C9A96E">
                <a:alpha val="40000"/>
              </a:srgbClr>
            </a:solidFill>
            <a:custDash>
              <a:ds d="400000" sp="300000"/>
            </a:custDash>
          </a:ln>
        </p:spPr>
      </p:sp>
      <p:sp>
        <p:nvSpPr>
          <p:cNvPr id="23" name="Freeform 23"/>
          <p:cNvSpPr/>
          <p:nvPr/>
        </p:nvSpPr>
        <p:spPr>
          <a:xfrm>
            <a:off x="3190875" y="1905000"/>
            <a:ext cx="1238250" cy="742950"/>
          </a:xfrm>
          <a:custGeom>
            <a:avLst/>
            <a:gdLst/>
            <a:ahLst/>
            <a:cxnLst/>
            <a:rect l="l" t="t" r="r" b="b"/>
            <a:pathLst>
              <a:path w="1238250" h="742950">
                <a:moveTo>
                  <a:pt x="76200" y="0"/>
                </a:moveTo>
                <a:lnTo>
                  <a:pt x="1162050" y="0"/>
                </a:lnTo>
                <a:cubicBezTo>
                  <a:pt x="1204134" y="0"/>
                  <a:pt x="1238250" y="34116"/>
                  <a:pt x="1238250" y="76200"/>
                </a:cubicBezTo>
                <a:lnTo>
                  <a:pt x="1238250" y="666750"/>
                </a:lnTo>
                <a:cubicBezTo>
                  <a:pt x="1238250" y="708834"/>
                  <a:pt x="1204134" y="742950"/>
                  <a:pt x="1162050" y="742950"/>
                </a:cubicBezTo>
                <a:lnTo>
                  <a:pt x="76200" y="742950"/>
                </a:lnTo>
                <a:cubicBezTo>
                  <a:pt x="34116" y="742950"/>
                  <a:pt x="0" y="708834"/>
                  <a:pt x="0" y="666750"/>
                </a:cubicBezTo>
                <a:lnTo>
                  <a:pt x="0" y="76200"/>
                </a:lnTo>
                <a:cubicBezTo>
                  <a:pt x="0" y="34116"/>
                  <a:pt x="34116" y="0"/>
                  <a:pt x="76200" y="0"/>
                </a:cubicBezTo>
                <a:close/>
              </a:path>
            </a:pathLst>
          </a:custGeom>
          <a:solidFill>
            <a:srgbClr val="16213E"/>
          </a:solidFill>
          <a:ln w="9525">
            <a:solidFill>
              <a:srgbClr val="2A2A4A"/>
            </a:solidFill>
          </a:ln>
        </p:spPr>
      </p:sp>
      <p:sp>
        <p:nvSpPr>
          <p:cNvPr id="24" name="TextBox 24"/>
          <p:cNvSpPr txBox="1"/>
          <p:nvPr/>
        </p:nvSpPr>
        <p:spPr>
          <a:xfrm>
            <a:off x="3639670" y="2029778"/>
            <a:ext cx="340659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050" b="1" dirty="0">
                <a:solidFill>
                  <a:srgbClr val="C9A96E"/>
                </a:solidFill>
                <a:latin typeface="Arial"/>
                <a:ea typeface="Microsoft YaHei"/>
                <a:cs typeface="Arial"/>
              </a:rPr>
              <a:t>1928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512820" y="2256949"/>
            <a:ext cx="594360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975" dirty="0">
                <a:solidFill>
                  <a:srgbClr val="E8E8E8"/>
                </a:solidFill>
                <a:latin typeface="Arial"/>
                <a:ea typeface="Microsoft YaHei"/>
                <a:cs typeface="Arial"/>
              </a:rPr>
              <a:t>结婚归国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3438049" y="2463641"/>
            <a:ext cx="743902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825" dirty="0">
                <a:solidFill>
                  <a:srgbClr val="A0A0B0"/>
                </a:solidFill>
                <a:latin typeface="Arial"/>
                <a:ea typeface="Microsoft YaHei"/>
                <a:cs typeface="Arial"/>
              </a:rPr>
              <a:t>与梁思成携手</a:t>
            </a:r>
          </a:p>
        </p:txBody>
      </p:sp>
      <p:sp>
        <p:nvSpPr>
          <p:cNvPr id="27" name="Ellipse 27"/>
          <p:cNvSpPr/>
          <p:nvPr/>
        </p:nvSpPr>
        <p:spPr>
          <a:xfrm>
            <a:off x="5048250" y="3333750"/>
            <a:ext cx="190500" cy="190500"/>
          </a:xfrm>
          <a:prstGeom prst="ellipse">
            <a:avLst/>
          </a:prstGeom>
          <a:gradFill>
            <a:gsLst>
              <a:gs pos="0">
                <a:srgbClr val="C9A96E"/>
              </a:gs>
              <a:gs pos="100000">
                <a:srgbClr val="8B6F47"/>
              </a:gs>
            </a:gsLst>
            <a:lin ang="5400000" scaled="1"/>
          </a:gradFill>
          <a:ln w="19050">
            <a:solidFill>
              <a:srgbClr val="1A1A2E"/>
            </a:solidFill>
          </a:ln>
          <a:effectLst>
            <a:outerShdw blurRad="28575" dist="19050" dir="5400000" algn="ctr" rotWithShape="0">
              <a:srgbClr val="000000">
                <a:alpha val="35000"/>
              </a:srgbClr>
            </a:outerShdw>
          </a:effectLst>
        </p:spPr>
      </p:sp>
      <p:sp>
        <p:nvSpPr>
          <p:cNvPr id="28" name="Line 28"/>
          <p:cNvSpPr/>
          <p:nvPr/>
        </p:nvSpPr>
        <p:spPr>
          <a:xfrm>
            <a:off x="5143500" y="3543300"/>
            <a:ext cx="9525" cy="552450"/>
          </a:xfrm>
          <a:custGeom>
            <a:avLst/>
            <a:gdLst/>
            <a:ahLst/>
            <a:cxnLst/>
            <a:rect l="l" t="t" r="r" b="b"/>
            <a:pathLst>
              <a:path w="9525" h="552450">
                <a:moveTo>
                  <a:pt x="0" y="0"/>
                </a:moveTo>
                <a:lnTo>
                  <a:pt x="0" y="552450"/>
                </a:lnTo>
              </a:path>
            </a:pathLst>
          </a:custGeom>
          <a:noFill/>
          <a:ln w="9525">
            <a:solidFill>
              <a:srgbClr val="C9A96E">
                <a:alpha val="40000"/>
              </a:srgbClr>
            </a:solidFill>
            <a:custDash>
              <a:ds d="400000" sp="300000"/>
            </a:custDash>
          </a:ln>
        </p:spPr>
      </p:sp>
      <p:sp>
        <p:nvSpPr>
          <p:cNvPr id="29" name="Freeform 29"/>
          <p:cNvSpPr/>
          <p:nvPr/>
        </p:nvSpPr>
        <p:spPr>
          <a:xfrm>
            <a:off x="4524375" y="4114800"/>
            <a:ext cx="1238250" cy="742950"/>
          </a:xfrm>
          <a:custGeom>
            <a:avLst/>
            <a:gdLst/>
            <a:ahLst/>
            <a:cxnLst/>
            <a:rect l="l" t="t" r="r" b="b"/>
            <a:pathLst>
              <a:path w="1238250" h="742950">
                <a:moveTo>
                  <a:pt x="76200" y="0"/>
                </a:moveTo>
                <a:lnTo>
                  <a:pt x="1162050" y="0"/>
                </a:lnTo>
                <a:cubicBezTo>
                  <a:pt x="1204134" y="0"/>
                  <a:pt x="1238250" y="34116"/>
                  <a:pt x="1238250" y="76200"/>
                </a:cubicBezTo>
                <a:lnTo>
                  <a:pt x="1238250" y="666750"/>
                </a:lnTo>
                <a:cubicBezTo>
                  <a:pt x="1238250" y="708834"/>
                  <a:pt x="1204134" y="742950"/>
                  <a:pt x="1162050" y="742950"/>
                </a:cubicBezTo>
                <a:lnTo>
                  <a:pt x="76200" y="742950"/>
                </a:lnTo>
                <a:cubicBezTo>
                  <a:pt x="34116" y="742950"/>
                  <a:pt x="0" y="708834"/>
                  <a:pt x="0" y="666750"/>
                </a:cubicBezTo>
                <a:lnTo>
                  <a:pt x="0" y="76200"/>
                </a:lnTo>
                <a:cubicBezTo>
                  <a:pt x="0" y="34116"/>
                  <a:pt x="34116" y="0"/>
                  <a:pt x="76200" y="0"/>
                </a:cubicBezTo>
                <a:close/>
              </a:path>
            </a:pathLst>
          </a:custGeom>
          <a:solidFill>
            <a:srgbClr val="16213E"/>
          </a:solidFill>
          <a:ln w="9525">
            <a:solidFill>
              <a:srgbClr val="2A2A4A"/>
            </a:solidFill>
          </a:ln>
        </p:spPr>
      </p:sp>
      <p:sp>
        <p:nvSpPr>
          <p:cNvPr id="30" name="TextBox 30"/>
          <p:cNvSpPr txBox="1"/>
          <p:nvPr/>
        </p:nvSpPr>
        <p:spPr>
          <a:xfrm>
            <a:off x="4973170" y="4239578"/>
            <a:ext cx="340659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050" b="1" dirty="0">
                <a:solidFill>
                  <a:srgbClr val="C9A96E"/>
                </a:solidFill>
                <a:latin typeface="Arial"/>
                <a:ea typeface="Microsoft YaHei"/>
                <a:cs typeface="Arial"/>
              </a:rPr>
              <a:t>1930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703921" y="4466749"/>
            <a:ext cx="879157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975" dirty="0">
                <a:solidFill>
                  <a:srgbClr val="E8E8E8"/>
                </a:solidFill>
                <a:latin typeface="Arial"/>
                <a:ea typeface="Microsoft YaHei"/>
                <a:cs typeface="Arial"/>
              </a:rPr>
              <a:t>加入营造学社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711303" y="4673441"/>
            <a:ext cx="864394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825" dirty="0">
                <a:solidFill>
                  <a:srgbClr val="A0A0B0"/>
                </a:solidFill>
                <a:latin typeface="Arial"/>
                <a:ea typeface="Microsoft YaHei"/>
                <a:cs typeface="Arial"/>
              </a:rPr>
              <a:t>研究中国古建筑</a:t>
            </a:r>
          </a:p>
        </p:txBody>
      </p:sp>
      <p:sp>
        <p:nvSpPr>
          <p:cNvPr id="33" name="Ellipse 33"/>
          <p:cNvSpPr/>
          <p:nvPr/>
        </p:nvSpPr>
        <p:spPr>
          <a:xfrm>
            <a:off x="6353175" y="3305175"/>
            <a:ext cx="247650" cy="247650"/>
          </a:xfrm>
          <a:prstGeom prst="ellipse">
            <a:avLst/>
          </a:prstGeom>
          <a:gradFill>
            <a:gsLst>
              <a:gs pos="0">
                <a:srgbClr val="C9A96E"/>
              </a:gs>
              <a:gs pos="100000">
                <a:srgbClr val="8B6F47"/>
              </a:gs>
            </a:gsLst>
            <a:lin ang="5400000" scaled="1"/>
          </a:gradFill>
          <a:ln w="19050">
            <a:solidFill>
              <a:srgbClr val="E8D5B7"/>
            </a:solidFill>
          </a:ln>
          <a:effectLst>
            <a:outerShdw blurRad="28575" dist="19050" dir="5400000" algn="ctr" rotWithShape="0">
              <a:srgbClr val="000000">
                <a:alpha val="35000"/>
              </a:srgbClr>
            </a:outerShdw>
          </a:effectLst>
        </p:spPr>
      </p:sp>
      <p:sp>
        <p:nvSpPr>
          <p:cNvPr id="34" name="Line 34"/>
          <p:cNvSpPr/>
          <p:nvPr/>
        </p:nvSpPr>
        <p:spPr>
          <a:xfrm>
            <a:off x="6477000" y="2667000"/>
            <a:ext cx="9525" cy="619125"/>
          </a:xfrm>
          <a:custGeom>
            <a:avLst/>
            <a:gdLst/>
            <a:ahLst/>
            <a:cxnLst/>
            <a:rect l="l" t="t" r="r" b="b"/>
            <a:pathLst>
              <a:path w="9525" h="619125">
                <a:moveTo>
                  <a:pt x="0" y="619125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C9A96E">
                <a:alpha val="50000"/>
              </a:srgbClr>
            </a:solidFill>
            <a:custDash>
              <a:ds d="400000" sp="300000"/>
            </a:custDash>
          </a:ln>
        </p:spPr>
      </p:sp>
      <p:sp>
        <p:nvSpPr>
          <p:cNvPr id="35" name="Freeform 35"/>
          <p:cNvSpPr/>
          <p:nvPr/>
        </p:nvSpPr>
        <p:spPr>
          <a:xfrm>
            <a:off x="5810250" y="1809750"/>
            <a:ext cx="1333500" cy="838200"/>
          </a:xfrm>
          <a:custGeom>
            <a:avLst/>
            <a:gdLst/>
            <a:ahLst/>
            <a:cxnLst/>
            <a:rect l="l" t="t" r="r" b="b"/>
            <a:pathLst>
              <a:path w="1333500" h="838200">
                <a:moveTo>
                  <a:pt x="76200" y="0"/>
                </a:moveTo>
                <a:lnTo>
                  <a:pt x="1257300" y="0"/>
                </a:lnTo>
                <a:cubicBezTo>
                  <a:pt x="1299384" y="0"/>
                  <a:pt x="1333500" y="34116"/>
                  <a:pt x="1333500" y="76200"/>
                </a:cubicBezTo>
                <a:lnTo>
                  <a:pt x="1333500" y="762000"/>
                </a:lnTo>
                <a:cubicBezTo>
                  <a:pt x="1333500" y="804084"/>
                  <a:pt x="1299384" y="838200"/>
                  <a:pt x="1257300" y="838200"/>
                </a:cubicBezTo>
                <a:lnTo>
                  <a:pt x="76200" y="838200"/>
                </a:lnTo>
                <a:cubicBezTo>
                  <a:pt x="34116" y="838200"/>
                  <a:pt x="0" y="804084"/>
                  <a:pt x="0" y="762000"/>
                </a:cubicBezTo>
                <a:lnTo>
                  <a:pt x="0" y="76200"/>
                </a:lnTo>
                <a:cubicBezTo>
                  <a:pt x="0" y="34116"/>
                  <a:pt x="34116" y="0"/>
                  <a:pt x="76200" y="0"/>
                </a:cubicBezTo>
                <a:close/>
              </a:path>
            </a:pathLst>
          </a:custGeom>
          <a:solidFill>
            <a:srgbClr val="16213E"/>
          </a:solidFill>
          <a:ln w="14288">
            <a:solidFill>
              <a:srgbClr val="C9A96E"/>
            </a:solidFill>
          </a:ln>
        </p:spPr>
      </p:sp>
      <p:sp>
        <p:nvSpPr>
          <p:cNvPr id="36" name="TextBox 36"/>
          <p:cNvSpPr txBox="1"/>
          <p:nvPr/>
        </p:nvSpPr>
        <p:spPr>
          <a:xfrm>
            <a:off x="6306670" y="1953578"/>
            <a:ext cx="340659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050" b="1" dirty="0">
                <a:solidFill>
                  <a:srgbClr val="E8D5B7"/>
                </a:solidFill>
                <a:latin typeface="Arial"/>
                <a:ea typeface="Microsoft YaHei"/>
                <a:cs typeface="Arial"/>
              </a:rPr>
              <a:t>1932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037421" y="2180749"/>
            <a:ext cx="879157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975" dirty="0">
                <a:solidFill>
                  <a:srgbClr val="E8E8E8"/>
                </a:solidFill>
                <a:latin typeface="Arial"/>
                <a:ea typeface="Microsoft YaHei"/>
                <a:cs typeface="Arial"/>
              </a:rPr>
              <a:t>首篇建筑论文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044803" y="2387441"/>
            <a:ext cx="864394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825" dirty="0">
                <a:solidFill>
                  <a:srgbClr val="A0A0B0"/>
                </a:solidFill>
                <a:latin typeface="Arial"/>
                <a:ea typeface="Microsoft YaHei"/>
                <a:cs typeface="Arial"/>
              </a:rPr>
              <a:t>《论中国建筑之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6165294" y="2520791"/>
            <a:ext cx="623411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825" dirty="0">
                <a:solidFill>
                  <a:srgbClr val="A0A0B0"/>
                </a:solidFill>
                <a:latin typeface="Arial"/>
                <a:ea typeface="Microsoft YaHei"/>
                <a:cs typeface="Arial"/>
              </a:rPr>
              <a:t>几个特征》</a:t>
            </a:r>
          </a:p>
        </p:txBody>
      </p:sp>
      <p:sp>
        <p:nvSpPr>
          <p:cNvPr id="40" name="Ellipse 40"/>
          <p:cNvSpPr/>
          <p:nvPr/>
        </p:nvSpPr>
        <p:spPr>
          <a:xfrm>
            <a:off x="7715250" y="3333750"/>
            <a:ext cx="190500" cy="190500"/>
          </a:xfrm>
          <a:prstGeom prst="ellipse">
            <a:avLst/>
          </a:prstGeom>
          <a:gradFill>
            <a:gsLst>
              <a:gs pos="0">
                <a:srgbClr val="C9A96E"/>
              </a:gs>
              <a:gs pos="100000">
                <a:srgbClr val="8B6F47"/>
              </a:gs>
            </a:gsLst>
            <a:lin ang="5400000" scaled="1"/>
          </a:gradFill>
          <a:ln w="19050">
            <a:solidFill>
              <a:srgbClr val="1A1A2E"/>
            </a:solidFill>
          </a:ln>
          <a:effectLst>
            <a:outerShdw blurRad="28575" dist="19050" dir="5400000" algn="ctr" rotWithShape="0">
              <a:srgbClr val="000000">
                <a:alpha val="35000"/>
              </a:srgbClr>
            </a:outerShdw>
          </a:effectLst>
        </p:spPr>
      </p:sp>
      <p:sp>
        <p:nvSpPr>
          <p:cNvPr id="41" name="Line 41"/>
          <p:cNvSpPr/>
          <p:nvPr/>
        </p:nvSpPr>
        <p:spPr>
          <a:xfrm>
            <a:off x="7810500" y="3543300"/>
            <a:ext cx="9525" cy="552450"/>
          </a:xfrm>
          <a:custGeom>
            <a:avLst/>
            <a:gdLst/>
            <a:ahLst/>
            <a:cxnLst/>
            <a:rect l="l" t="t" r="r" b="b"/>
            <a:pathLst>
              <a:path w="9525" h="552450">
                <a:moveTo>
                  <a:pt x="0" y="0"/>
                </a:moveTo>
                <a:lnTo>
                  <a:pt x="0" y="552450"/>
                </a:lnTo>
              </a:path>
            </a:pathLst>
          </a:custGeom>
          <a:noFill/>
          <a:ln w="9525">
            <a:solidFill>
              <a:srgbClr val="C9A96E">
                <a:alpha val="40000"/>
              </a:srgbClr>
            </a:solidFill>
            <a:custDash>
              <a:ds d="400000" sp="300000"/>
            </a:custDash>
          </a:ln>
        </p:spPr>
      </p:sp>
      <p:sp>
        <p:nvSpPr>
          <p:cNvPr id="42" name="Freeform 42"/>
          <p:cNvSpPr/>
          <p:nvPr/>
        </p:nvSpPr>
        <p:spPr>
          <a:xfrm>
            <a:off x="7143750" y="4114800"/>
            <a:ext cx="1333500" cy="742950"/>
          </a:xfrm>
          <a:custGeom>
            <a:avLst/>
            <a:gdLst/>
            <a:ahLst/>
            <a:cxnLst/>
            <a:rect l="l" t="t" r="r" b="b"/>
            <a:pathLst>
              <a:path w="1333500" h="742950">
                <a:moveTo>
                  <a:pt x="76200" y="0"/>
                </a:moveTo>
                <a:lnTo>
                  <a:pt x="1257300" y="0"/>
                </a:lnTo>
                <a:cubicBezTo>
                  <a:pt x="1299384" y="0"/>
                  <a:pt x="1333500" y="34116"/>
                  <a:pt x="1333500" y="76200"/>
                </a:cubicBezTo>
                <a:lnTo>
                  <a:pt x="1333500" y="666750"/>
                </a:lnTo>
                <a:cubicBezTo>
                  <a:pt x="1333500" y="708834"/>
                  <a:pt x="1299384" y="742950"/>
                  <a:pt x="1257300" y="742950"/>
                </a:cubicBezTo>
                <a:lnTo>
                  <a:pt x="76200" y="742950"/>
                </a:lnTo>
                <a:cubicBezTo>
                  <a:pt x="34116" y="742950"/>
                  <a:pt x="0" y="708834"/>
                  <a:pt x="0" y="666750"/>
                </a:cubicBezTo>
                <a:lnTo>
                  <a:pt x="0" y="76200"/>
                </a:lnTo>
                <a:cubicBezTo>
                  <a:pt x="0" y="34116"/>
                  <a:pt x="34116" y="0"/>
                  <a:pt x="76200" y="0"/>
                </a:cubicBezTo>
                <a:close/>
              </a:path>
            </a:pathLst>
          </a:custGeom>
          <a:solidFill>
            <a:srgbClr val="16213E"/>
          </a:solidFill>
          <a:ln w="9525">
            <a:solidFill>
              <a:srgbClr val="2A2A4A"/>
            </a:solidFill>
          </a:ln>
        </p:spPr>
      </p:sp>
      <p:sp>
        <p:nvSpPr>
          <p:cNvPr id="43" name="TextBox 43"/>
          <p:cNvSpPr txBox="1"/>
          <p:nvPr/>
        </p:nvSpPr>
        <p:spPr>
          <a:xfrm>
            <a:off x="7438895" y="4239578"/>
            <a:ext cx="743210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050" b="1" dirty="0">
                <a:solidFill>
                  <a:srgbClr val="C9A96E"/>
                </a:solidFill>
                <a:latin typeface="Arial"/>
                <a:ea typeface="Microsoft YaHei"/>
                <a:cs typeface="Arial"/>
              </a:rPr>
              <a:t>1937-1946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7513320" y="4466749"/>
            <a:ext cx="594360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975" dirty="0">
                <a:solidFill>
                  <a:srgbClr val="E8E8E8"/>
                </a:solidFill>
                <a:latin typeface="Arial"/>
                <a:ea typeface="Microsoft YaHei"/>
                <a:cs typeface="Arial"/>
              </a:rPr>
              <a:t>战时流亡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7438549" y="4673441"/>
            <a:ext cx="743902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825" dirty="0">
                <a:solidFill>
                  <a:srgbClr val="A0A0B0"/>
                </a:solidFill>
                <a:latin typeface="Arial"/>
                <a:ea typeface="Microsoft YaHei"/>
                <a:cs typeface="Arial"/>
              </a:rPr>
              <a:t>坚持建筑研究</a:t>
            </a:r>
          </a:p>
        </p:txBody>
      </p:sp>
      <p:sp>
        <p:nvSpPr>
          <p:cNvPr id="46" name="Ellipse 46"/>
          <p:cNvSpPr/>
          <p:nvPr/>
        </p:nvSpPr>
        <p:spPr>
          <a:xfrm>
            <a:off x="9048750" y="3333750"/>
            <a:ext cx="190500" cy="190500"/>
          </a:xfrm>
          <a:prstGeom prst="ellipse">
            <a:avLst/>
          </a:prstGeom>
          <a:gradFill>
            <a:gsLst>
              <a:gs pos="0">
                <a:srgbClr val="C9A96E"/>
              </a:gs>
              <a:gs pos="100000">
                <a:srgbClr val="8B6F47"/>
              </a:gs>
            </a:gsLst>
            <a:lin ang="5400000" scaled="1"/>
          </a:gradFill>
          <a:ln w="19050">
            <a:solidFill>
              <a:srgbClr val="1A1A2E"/>
            </a:solidFill>
          </a:ln>
          <a:effectLst>
            <a:outerShdw blurRad="28575" dist="19050" dir="5400000" algn="ctr" rotWithShape="0">
              <a:srgbClr val="000000">
                <a:alpha val="35000"/>
              </a:srgbClr>
            </a:outerShdw>
          </a:effectLst>
        </p:spPr>
      </p:sp>
      <p:sp>
        <p:nvSpPr>
          <p:cNvPr id="47" name="Line 47"/>
          <p:cNvSpPr/>
          <p:nvPr/>
        </p:nvSpPr>
        <p:spPr>
          <a:xfrm>
            <a:off x="9144000" y="2667000"/>
            <a:ext cx="9525" cy="647700"/>
          </a:xfrm>
          <a:custGeom>
            <a:avLst/>
            <a:gdLst/>
            <a:ahLst/>
            <a:cxnLst/>
            <a:rect l="l" t="t" r="r" b="b"/>
            <a:pathLst>
              <a:path w="9525" h="647700">
                <a:moveTo>
                  <a:pt x="0" y="64770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C9A96E">
                <a:alpha val="40000"/>
              </a:srgbClr>
            </a:solidFill>
            <a:custDash>
              <a:ds d="400000" sp="300000"/>
            </a:custDash>
          </a:ln>
        </p:spPr>
      </p:sp>
      <p:sp>
        <p:nvSpPr>
          <p:cNvPr id="48" name="Freeform 48"/>
          <p:cNvSpPr/>
          <p:nvPr/>
        </p:nvSpPr>
        <p:spPr>
          <a:xfrm>
            <a:off x="8524875" y="1905000"/>
            <a:ext cx="1238250" cy="742950"/>
          </a:xfrm>
          <a:custGeom>
            <a:avLst/>
            <a:gdLst/>
            <a:ahLst/>
            <a:cxnLst/>
            <a:rect l="l" t="t" r="r" b="b"/>
            <a:pathLst>
              <a:path w="1238250" h="742950">
                <a:moveTo>
                  <a:pt x="76200" y="0"/>
                </a:moveTo>
                <a:lnTo>
                  <a:pt x="1162050" y="0"/>
                </a:lnTo>
                <a:cubicBezTo>
                  <a:pt x="1204134" y="0"/>
                  <a:pt x="1238250" y="34116"/>
                  <a:pt x="1238250" y="76200"/>
                </a:cubicBezTo>
                <a:lnTo>
                  <a:pt x="1238250" y="666750"/>
                </a:lnTo>
                <a:cubicBezTo>
                  <a:pt x="1238250" y="708834"/>
                  <a:pt x="1204134" y="742950"/>
                  <a:pt x="1162050" y="742950"/>
                </a:cubicBezTo>
                <a:lnTo>
                  <a:pt x="76200" y="742950"/>
                </a:lnTo>
                <a:cubicBezTo>
                  <a:pt x="34116" y="742950"/>
                  <a:pt x="0" y="708834"/>
                  <a:pt x="0" y="666750"/>
                </a:cubicBezTo>
                <a:lnTo>
                  <a:pt x="0" y="76200"/>
                </a:lnTo>
                <a:cubicBezTo>
                  <a:pt x="0" y="34116"/>
                  <a:pt x="34116" y="0"/>
                  <a:pt x="76200" y="0"/>
                </a:cubicBezTo>
                <a:close/>
              </a:path>
            </a:pathLst>
          </a:custGeom>
          <a:solidFill>
            <a:srgbClr val="16213E"/>
          </a:solidFill>
          <a:ln w="9525">
            <a:solidFill>
              <a:srgbClr val="2A2A4A"/>
            </a:solidFill>
          </a:ln>
        </p:spPr>
      </p:sp>
      <p:sp>
        <p:nvSpPr>
          <p:cNvPr id="49" name="TextBox 49"/>
          <p:cNvSpPr txBox="1"/>
          <p:nvPr/>
        </p:nvSpPr>
        <p:spPr>
          <a:xfrm>
            <a:off x="8973670" y="2029778"/>
            <a:ext cx="340659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050" b="1" dirty="0">
                <a:solidFill>
                  <a:srgbClr val="C9A96E"/>
                </a:solidFill>
                <a:latin typeface="Arial"/>
                <a:ea typeface="Microsoft YaHei"/>
                <a:cs typeface="Arial"/>
              </a:rPr>
              <a:t>1949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8704421" y="2256949"/>
            <a:ext cx="879157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975" dirty="0">
                <a:solidFill>
                  <a:srgbClr val="E8E8E8"/>
                </a:solidFill>
                <a:latin typeface="Arial"/>
                <a:ea typeface="Microsoft YaHei"/>
                <a:cs typeface="Arial"/>
              </a:rPr>
              <a:t>参与国徽设计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8772049" y="2463641"/>
            <a:ext cx="743902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825" dirty="0">
                <a:solidFill>
                  <a:srgbClr val="A0A0B0"/>
                </a:solidFill>
                <a:latin typeface="Arial"/>
                <a:ea typeface="Microsoft YaHei"/>
                <a:cs typeface="Arial"/>
              </a:rPr>
              <a:t>病中坚持工作</a:t>
            </a:r>
          </a:p>
        </p:txBody>
      </p:sp>
      <p:sp>
        <p:nvSpPr>
          <p:cNvPr id="52" name="Ellipse 52"/>
          <p:cNvSpPr/>
          <p:nvPr/>
        </p:nvSpPr>
        <p:spPr>
          <a:xfrm>
            <a:off x="9972675" y="3305175"/>
            <a:ext cx="247650" cy="247650"/>
          </a:xfrm>
          <a:prstGeom prst="ellipse">
            <a:avLst/>
          </a:prstGeom>
          <a:gradFill>
            <a:gsLst>
              <a:gs pos="0">
                <a:srgbClr val="C9A96E"/>
              </a:gs>
              <a:gs pos="100000">
                <a:srgbClr val="8B6F47"/>
              </a:gs>
            </a:gsLst>
            <a:lin ang="5400000" scaled="1"/>
          </a:gradFill>
          <a:ln w="19050">
            <a:solidFill>
              <a:srgbClr val="E8D5B7"/>
            </a:solidFill>
          </a:ln>
          <a:effectLst>
            <a:outerShdw blurRad="28575" dist="19050" dir="5400000" algn="ctr" rotWithShape="0">
              <a:srgbClr val="000000">
                <a:alpha val="35000"/>
              </a:srgbClr>
            </a:outerShdw>
          </a:effectLst>
        </p:spPr>
      </p:sp>
      <p:sp>
        <p:nvSpPr>
          <p:cNvPr id="53" name="Line 53"/>
          <p:cNvSpPr/>
          <p:nvPr/>
        </p:nvSpPr>
        <p:spPr>
          <a:xfrm>
            <a:off x="10096500" y="3543300"/>
            <a:ext cx="9525" cy="552450"/>
          </a:xfrm>
          <a:custGeom>
            <a:avLst/>
            <a:gdLst/>
            <a:ahLst/>
            <a:cxnLst/>
            <a:rect l="l" t="t" r="r" b="b"/>
            <a:pathLst>
              <a:path w="9525" h="552450">
                <a:moveTo>
                  <a:pt x="0" y="0"/>
                </a:moveTo>
                <a:lnTo>
                  <a:pt x="0" y="552450"/>
                </a:lnTo>
              </a:path>
            </a:pathLst>
          </a:custGeom>
          <a:noFill/>
          <a:ln w="9525">
            <a:solidFill>
              <a:srgbClr val="C9A96E">
                <a:alpha val="50000"/>
              </a:srgbClr>
            </a:solidFill>
            <a:custDash>
              <a:ds d="400000" sp="300000"/>
            </a:custDash>
          </a:ln>
        </p:spPr>
      </p:sp>
      <p:sp>
        <p:nvSpPr>
          <p:cNvPr id="54" name="Freeform 54"/>
          <p:cNvSpPr/>
          <p:nvPr/>
        </p:nvSpPr>
        <p:spPr>
          <a:xfrm>
            <a:off x="9429750" y="4114800"/>
            <a:ext cx="1333500" cy="742950"/>
          </a:xfrm>
          <a:custGeom>
            <a:avLst/>
            <a:gdLst/>
            <a:ahLst/>
            <a:cxnLst/>
            <a:rect l="l" t="t" r="r" b="b"/>
            <a:pathLst>
              <a:path w="1333500" h="742950">
                <a:moveTo>
                  <a:pt x="76200" y="0"/>
                </a:moveTo>
                <a:lnTo>
                  <a:pt x="1257300" y="0"/>
                </a:lnTo>
                <a:cubicBezTo>
                  <a:pt x="1299384" y="0"/>
                  <a:pt x="1333500" y="34116"/>
                  <a:pt x="1333500" y="76200"/>
                </a:cubicBezTo>
                <a:lnTo>
                  <a:pt x="1333500" y="666750"/>
                </a:lnTo>
                <a:cubicBezTo>
                  <a:pt x="1333500" y="708834"/>
                  <a:pt x="1299384" y="742950"/>
                  <a:pt x="1257300" y="742950"/>
                </a:cubicBezTo>
                <a:lnTo>
                  <a:pt x="76200" y="742950"/>
                </a:lnTo>
                <a:cubicBezTo>
                  <a:pt x="34116" y="742950"/>
                  <a:pt x="0" y="708834"/>
                  <a:pt x="0" y="666750"/>
                </a:cubicBezTo>
                <a:lnTo>
                  <a:pt x="0" y="76200"/>
                </a:lnTo>
                <a:cubicBezTo>
                  <a:pt x="0" y="34116"/>
                  <a:pt x="34116" y="0"/>
                  <a:pt x="76200" y="0"/>
                </a:cubicBezTo>
                <a:close/>
              </a:path>
            </a:pathLst>
          </a:custGeom>
          <a:solidFill>
            <a:srgbClr val="16213E"/>
          </a:solidFill>
          <a:ln w="14288">
            <a:solidFill>
              <a:srgbClr val="C9A96E"/>
            </a:solidFill>
          </a:ln>
        </p:spPr>
      </p:sp>
      <p:sp>
        <p:nvSpPr>
          <p:cNvPr id="55" name="TextBox 55"/>
          <p:cNvSpPr txBox="1"/>
          <p:nvPr/>
        </p:nvSpPr>
        <p:spPr>
          <a:xfrm>
            <a:off x="9926170" y="4239578"/>
            <a:ext cx="340659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050" b="1" dirty="0">
                <a:solidFill>
                  <a:srgbClr val="E8D5B7"/>
                </a:solidFill>
                <a:latin typeface="Arial"/>
                <a:ea typeface="Microsoft YaHei"/>
                <a:cs typeface="Arial"/>
              </a:rPr>
              <a:t>1952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9728121" y="4466749"/>
            <a:ext cx="736759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975" dirty="0">
                <a:solidFill>
                  <a:srgbClr val="E8E8E8"/>
                </a:solidFill>
                <a:latin typeface="Arial"/>
                <a:ea typeface="Microsoft YaHei"/>
                <a:cs typeface="Arial"/>
              </a:rPr>
              <a:t>纪念碑设计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9664303" y="4673441"/>
            <a:ext cx="864394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825" dirty="0">
                <a:solidFill>
                  <a:srgbClr val="A0A0B0"/>
                </a:solidFill>
                <a:latin typeface="Arial"/>
                <a:ea typeface="Microsoft YaHei"/>
                <a:cs typeface="Arial"/>
              </a:rPr>
              <a:t>生命最后的丰碑</a:t>
            </a:r>
          </a:p>
        </p:txBody>
      </p:sp>
      <p:sp>
        <p:nvSpPr>
          <p:cNvPr id="58" name="Ellipse 58"/>
          <p:cNvSpPr/>
          <p:nvPr/>
        </p:nvSpPr>
        <p:spPr>
          <a:xfrm>
            <a:off x="11125200" y="3314700"/>
            <a:ext cx="228600" cy="228600"/>
          </a:xfrm>
          <a:prstGeom prst="ellipse">
            <a:avLst/>
          </a:prstGeom>
          <a:solidFill>
            <a:srgbClr val="8B6F47"/>
          </a:solidFill>
          <a:ln w="19050">
            <a:solidFill>
              <a:srgbClr val="E8D5B7"/>
            </a:solidFill>
          </a:ln>
          <a:effectLst>
            <a:outerShdw blurRad="28575" dist="19050" dir="5400000" algn="ctr" rotWithShape="0">
              <a:srgbClr val="000000">
                <a:alpha val="35000"/>
              </a:srgbClr>
            </a:outerShdw>
          </a:effectLst>
        </p:spPr>
      </p:sp>
      <p:sp>
        <p:nvSpPr>
          <p:cNvPr id="59" name="Line 59"/>
          <p:cNvSpPr/>
          <p:nvPr/>
        </p:nvSpPr>
        <p:spPr>
          <a:xfrm>
            <a:off x="11239500" y="2667000"/>
            <a:ext cx="9525" cy="628650"/>
          </a:xfrm>
          <a:custGeom>
            <a:avLst/>
            <a:gdLst/>
            <a:ahLst/>
            <a:cxnLst/>
            <a:rect l="l" t="t" r="r" b="b"/>
            <a:pathLst>
              <a:path w="9525" h="628650">
                <a:moveTo>
                  <a:pt x="0" y="62865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C9A96E">
                <a:alpha val="50000"/>
              </a:srgbClr>
            </a:solidFill>
            <a:custDash>
              <a:ds d="400000" sp="300000"/>
            </a:custDash>
          </a:ln>
        </p:spPr>
      </p:sp>
      <p:sp>
        <p:nvSpPr>
          <p:cNvPr id="60" name="Freeform 60"/>
          <p:cNvSpPr/>
          <p:nvPr/>
        </p:nvSpPr>
        <p:spPr>
          <a:xfrm>
            <a:off x="10572750" y="1857375"/>
            <a:ext cx="1333500" cy="800100"/>
          </a:xfrm>
          <a:custGeom>
            <a:avLst/>
            <a:gdLst/>
            <a:ahLst/>
            <a:cxnLst/>
            <a:rect l="l" t="t" r="r" b="b"/>
            <a:pathLst>
              <a:path w="1333500" h="800100">
                <a:moveTo>
                  <a:pt x="76200" y="0"/>
                </a:moveTo>
                <a:lnTo>
                  <a:pt x="1257300" y="0"/>
                </a:lnTo>
                <a:cubicBezTo>
                  <a:pt x="1299384" y="0"/>
                  <a:pt x="1333500" y="34116"/>
                  <a:pt x="1333500" y="76200"/>
                </a:cubicBezTo>
                <a:lnTo>
                  <a:pt x="1333500" y="723900"/>
                </a:lnTo>
                <a:cubicBezTo>
                  <a:pt x="1333500" y="765984"/>
                  <a:pt x="1299384" y="800100"/>
                  <a:pt x="1257300" y="800100"/>
                </a:cubicBezTo>
                <a:lnTo>
                  <a:pt x="76200" y="800100"/>
                </a:lnTo>
                <a:cubicBezTo>
                  <a:pt x="34116" y="800100"/>
                  <a:pt x="0" y="765984"/>
                  <a:pt x="0" y="723900"/>
                </a:cubicBezTo>
                <a:lnTo>
                  <a:pt x="0" y="76200"/>
                </a:lnTo>
                <a:cubicBezTo>
                  <a:pt x="0" y="34116"/>
                  <a:pt x="34116" y="0"/>
                  <a:pt x="76200" y="0"/>
                </a:cubicBezTo>
                <a:close/>
              </a:path>
            </a:pathLst>
          </a:custGeom>
          <a:solidFill>
            <a:srgbClr val="16213E"/>
          </a:solidFill>
          <a:ln w="14288">
            <a:solidFill>
              <a:srgbClr val="8B6F47"/>
            </a:solidFill>
          </a:ln>
        </p:spPr>
      </p:sp>
      <p:sp>
        <p:nvSpPr>
          <p:cNvPr id="61" name="TextBox 61"/>
          <p:cNvSpPr txBox="1"/>
          <p:nvPr/>
        </p:nvSpPr>
        <p:spPr>
          <a:xfrm>
            <a:off x="11069170" y="1982152"/>
            <a:ext cx="340659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050" b="1" dirty="0">
                <a:solidFill>
                  <a:srgbClr val="E8D5B7"/>
                </a:solidFill>
                <a:latin typeface="Arial"/>
                <a:ea typeface="Microsoft YaHei"/>
                <a:cs typeface="Arial"/>
              </a:rPr>
              <a:t>1955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1084719" y="2209324"/>
            <a:ext cx="309562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975" dirty="0">
                <a:solidFill>
                  <a:srgbClr val="E8E8E8"/>
                </a:solidFill>
                <a:latin typeface="Arial"/>
                <a:ea typeface="Microsoft YaHei"/>
                <a:cs typeface="Arial"/>
              </a:rPr>
              <a:t>逝世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10988040" y="2416016"/>
            <a:ext cx="502920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825" dirty="0">
                <a:solidFill>
                  <a:srgbClr val="A0A0B0"/>
                </a:solidFill>
                <a:latin typeface="Arial"/>
                <a:ea typeface="Microsoft YaHei"/>
                <a:cs typeface="Arial"/>
              </a:rPr>
              <a:t>墓碑刻：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0807303" y="2539841"/>
            <a:ext cx="864394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825" dirty="0">
                <a:solidFill>
                  <a:srgbClr val="C9A96E"/>
                </a:solidFill>
                <a:latin typeface="Arial"/>
                <a:ea typeface="Microsoft YaHei"/>
                <a:cs typeface="Arial"/>
              </a:rPr>
              <a:t>建筑师林徽因墓</a:t>
            </a:r>
          </a:p>
        </p:txBody>
      </p:sp>
      <p:sp>
        <p:nvSpPr>
          <p:cNvPr id="65" name="Freeform 65"/>
          <p:cNvSpPr/>
          <p:nvPr/>
        </p:nvSpPr>
        <p:spPr>
          <a:xfrm>
            <a:off x="3048000" y="5524500"/>
            <a:ext cx="6096000" cy="571500"/>
          </a:xfrm>
          <a:custGeom>
            <a:avLst/>
            <a:gdLst/>
            <a:ahLst/>
            <a:cxnLst/>
            <a:rect l="l" t="t" r="r" b="b"/>
            <a:pathLst>
              <a:path w="6096000" h="571500">
                <a:moveTo>
                  <a:pt x="76200" y="0"/>
                </a:moveTo>
                <a:lnTo>
                  <a:pt x="6019800" y="0"/>
                </a:lnTo>
                <a:cubicBezTo>
                  <a:pt x="6061884" y="0"/>
                  <a:pt x="6096000" y="34116"/>
                  <a:pt x="6096000" y="76200"/>
                </a:cubicBezTo>
                <a:lnTo>
                  <a:pt x="6096000" y="495300"/>
                </a:lnTo>
                <a:cubicBezTo>
                  <a:pt x="6096000" y="537384"/>
                  <a:pt x="6061884" y="571500"/>
                  <a:pt x="6019800" y="571500"/>
                </a:cubicBezTo>
                <a:lnTo>
                  <a:pt x="76200" y="571500"/>
                </a:lnTo>
                <a:cubicBezTo>
                  <a:pt x="34116" y="571500"/>
                  <a:pt x="0" y="537384"/>
                  <a:pt x="0" y="495300"/>
                </a:cubicBezTo>
                <a:lnTo>
                  <a:pt x="0" y="76200"/>
                </a:lnTo>
                <a:cubicBezTo>
                  <a:pt x="0" y="34116"/>
                  <a:pt x="34116" y="0"/>
                  <a:pt x="76200" y="0"/>
                </a:cubicBezTo>
                <a:close/>
              </a:path>
            </a:pathLst>
          </a:custGeom>
          <a:solidFill>
            <a:srgbClr val="16213E"/>
          </a:solidFill>
          <a:ln w="9525">
            <a:solidFill>
              <a:srgbClr val="2A2A4A"/>
            </a:solidFill>
          </a:ln>
        </p:spPr>
      </p:sp>
      <p:sp>
        <p:nvSpPr>
          <p:cNvPr id="66" name="TextBox 66"/>
          <p:cNvSpPr txBox="1"/>
          <p:nvPr/>
        </p:nvSpPr>
        <p:spPr>
          <a:xfrm>
            <a:off x="4319397" y="5585460"/>
            <a:ext cx="3553206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200" dirty="0">
                <a:solidFill>
                  <a:srgbClr val="C9A96E">
                    <a:alpha val="80000"/>
                  </a:srgbClr>
                </a:solidFill>
                <a:latin typeface="Georgia"/>
                <a:ea typeface="KaiTi"/>
                <a:cs typeface="Georgia"/>
              </a:rPr>
              <a:t>"从未在历史中走远，她的建筑精神穿越百年"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4714256" y="5865495"/>
            <a:ext cx="2763488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900" dirty="0">
                <a:solidFill>
                  <a:srgbClr val="6B6B80"/>
                </a:solidFill>
                <a:latin typeface="Arial"/>
                <a:ea typeface="Microsoft YaHei"/>
                <a:cs typeface="Arial"/>
              </a:rPr>
              <a:t>用51年的生命，书写中国建筑史上最动人的篇章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1011090" y="6570345"/>
            <a:ext cx="430340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900" dirty="0">
                <a:solidFill>
                  <a:srgbClr val="6B6B80"/>
                </a:solidFill>
                <a:latin typeface="Arial"/>
                <a:ea typeface="Microsoft YaHei"/>
                <a:cs typeface="Arial"/>
              </a:rPr>
              <a:t>02 / 10</a:t>
            </a:r>
          </a:p>
        </p:txBody>
      </p:sp>
    </p:spTree>
  </p:cSld>
  <p:clrMapOvr>
    <a:masterClrMapping/>
  </p:clrMapOvr>
  <p:transition dur="4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1A2E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C9A96E">
                  <a:alpha val="3000"/>
                </a:srgbClr>
              </a:gs>
              <a:gs pos="100000">
                <a:srgbClr val="C9A96E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560070" y="302895"/>
            <a:ext cx="1403032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00" dirty="0">
                <a:solidFill>
                  <a:srgbClr val="C9A96E"/>
                </a:solidFill>
                <a:latin typeface="Arial"/>
                <a:ea typeface="Microsoft YaHei"/>
                <a:cs typeface="Arial"/>
              </a:rPr>
              <a:t>PART 01 · 建筑师林徽因</a:t>
            </a:r>
          </a:p>
        </p:txBody>
      </p:sp>
      <p:sp>
        <p:nvSpPr>
          <p:cNvPr id="5" name="Rectangle 5"/>
          <p:cNvSpPr/>
          <p:nvPr/>
        </p:nvSpPr>
        <p:spPr>
          <a:xfrm>
            <a:off x="571500" y="523875"/>
            <a:ext cx="38100" cy="304800"/>
          </a:xfrm>
          <a:prstGeom prst="rect">
            <a:avLst/>
          </a:prstGeom>
          <a:solidFill>
            <a:srgbClr val="C9A96E"/>
          </a:solidFill>
          <a:ln>
            <a:noFill/>
          </a:ln>
        </p:spPr>
      </p:sp>
      <p:sp>
        <p:nvSpPr>
          <p:cNvPr id="6" name="TextBox 6"/>
          <p:cNvSpPr txBox="1"/>
          <p:nvPr/>
        </p:nvSpPr>
        <p:spPr>
          <a:xfrm>
            <a:off x="731520" y="521970"/>
            <a:ext cx="3373374" cy="4876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400" b="1" dirty="0">
                <a:solidFill>
                  <a:srgbClr val="E8E8E8"/>
                </a:solidFill>
                <a:latin typeface="Georgia"/>
                <a:ea typeface="KaiTi"/>
                <a:cs typeface="Georgia"/>
              </a:rPr>
              <a:t>归国初期的建筑实践</a:t>
            </a:r>
          </a:p>
        </p:txBody>
      </p:sp>
      <p:sp>
        <p:nvSpPr>
          <p:cNvPr id="7" name="Freeform 7"/>
          <p:cNvSpPr/>
          <p:nvPr/>
        </p:nvSpPr>
        <p:spPr>
          <a:xfrm>
            <a:off x="571500" y="1238250"/>
            <a:ext cx="3524250" cy="5048250"/>
          </a:xfrm>
          <a:custGeom>
            <a:avLst/>
            <a:gdLst/>
            <a:ahLst/>
            <a:cxnLst/>
            <a:rect l="l" t="t" r="r" b="b"/>
            <a:pathLst>
              <a:path w="3524250" h="5048250">
                <a:moveTo>
                  <a:pt x="114300" y="0"/>
                </a:moveTo>
                <a:lnTo>
                  <a:pt x="3409950" y="0"/>
                </a:lnTo>
                <a:cubicBezTo>
                  <a:pt x="3473076" y="0"/>
                  <a:pt x="3524250" y="51174"/>
                  <a:pt x="3524250" y="114300"/>
                </a:cubicBezTo>
                <a:lnTo>
                  <a:pt x="3524250" y="4933950"/>
                </a:lnTo>
                <a:cubicBezTo>
                  <a:pt x="3524250" y="4997076"/>
                  <a:pt x="3473076" y="5048250"/>
                  <a:pt x="3409950" y="5048250"/>
                </a:cubicBezTo>
                <a:lnTo>
                  <a:pt x="114300" y="5048250"/>
                </a:lnTo>
                <a:cubicBezTo>
                  <a:pt x="51174" y="5048250"/>
                  <a:pt x="0" y="4997076"/>
                  <a:pt x="0" y="4933950"/>
                </a:cubicBezTo>
                <a:lnTo>
                  <a:pt x="0" y="114300"/>
                </a:lnTo>
                <a:cubicBezTo>
                  <a:pt x="0" y="51174"/>
                  <a:pt x="51174" y="0"/>
                  <a:pt x="114300" y="0"/>
                </a:cubicBezTo>
                <a:close/>
              </a:path>
            </a:pathLst>
          </a:custGeom>
          <a:solidFill>
            <a:srgbClr val="16213E"/>
          </a:solidFill>
          <a:ln w="9525">
            <a:solidFill>
              <a:srgbClr val="2A2A4A"/>
            </a:solidFill>
          </a:ln>
          <a:effectLst>
            <a:outerShdw blurRad="38100" dist="19050" dir="5400000" algn="ctr" rotWithShape="0">
              <a:srgbClr val="000000">
                <a:alpha val="25000"/>
              </a:srgbClr>
            </a:outerShdw>
          </a:effectLst>
        </p:spPr>
      </p:sp>
      <p:sp>
        <p:nvSpPr>
          <p:cNvPr id="8" name="Freeform 8"/>
          <p:cNvSpPr/>
          <p:nvPr/>
        </p:nvSpPr>
        <p:spPr>
          <a:xfrm>
            <a:off x="571500" y="1238250"/>
            <a:ext cx="3524250" cy="38100"/>
          </a:xfrm>
          <a:custGeom>
            <a:avLst/>
            <a:gdLst/>
            <a:ahLst/>
            <a:cxnLst/>
            <a:rect l="l" t="t" r="r" b="b"/>
            <a:pathLst>
              <a:path w="3524250" h="38100">
                <a:moveTo>
                  <a:pt x="19050" y="0"/>
                </a:moveTo>
                <a:lnTo>
                  <a:pt x="3505200" y="0"/>
                </a:lnTo>
                <a:cubicBezTo>
                  <a:pt x="3515721" y="0"/>
                  <a:pt x="3524250" y="8529"/>
                  <a:pt x="3524250" y="19050"/>
                </a:cubicBezTo>
                <a:lnTo>
                  <a:pt x="3524250" y="19050"/>
                </a:lnTo>
                <a:cubicBezTo>
                  <a:pt x="3524250" y="29571"/>
                  <a:pt x="3515721" y="38100"/>
                  <a:pt x="3505200" y="38100"/>
                </a:cubicBezTo>
                <a:lnTo>
                  <a:pt x="19050" y="38100"/>
                </a:lnTo>
                <a:cubicBezTo>
                  <a:pt x="8529" y="38100"/>
                  <a:pt x="0" y="29571"/>
                  <a:pt x="0" y="19050"/>
                </a:cubicBezTo>
                <a:lnTo>
                  <a:pt x="0" y="19050"/>
                </a:lnTo>
                <a:cubicBezTo>
                  <a:pt x="0" y="8529"/>
                  <a:pt x="8529" y="0"/>
                  <a:pt x="19050" y="0"/>
                </a:cubicBezTo>
                <a:close/>
              </a:path>
            </a:pathLst>
          </a:custGeom>
          <a:solidFill>
            <a:srgbClr val="C9A96E"/>
          </a:solidFill>
          <a:ln>
            <a:noFill/>
          </a:ln>
        </p:spPr>
      </p:sp>
      <p:sp>
        <p:nvSpPr>
          <p:cNvPr id="9" name="Freeform 9"/>
          <p:cNvSpPr/>
          <p:nvPr/>
        </p:nvSpPr>
        <p:spPr>
          <a:xfrm>
            <a:off x="762000" y="1447800"/>
            <a:ext cx="571500" cy="228600"/>
          </a:xfrm>
          <a:custGeom>
            <a:avLst/>
            <a:gdLst/>
            <a:ahLst/>
            <a:cxnLst/>
            <a:rect l="l" t="t" r="r" b="b"/>
            <a:pathLst>
              <a:path w="571500" h="228600">
                <a:moveTo>
                  <a:pt x="114300" y="0"/>
                </a:moveTo>
                <a:lnTo>
                  <a:pt x="457200" y="0"/>
                </a:lnTo>
                <a:cubicBezTo>
                  <a:pt x="520326" y="0"/>
                  <a:pt x="571500" y="51174"/>
                  <a:pt x="571500" y="114300"/>
                </a:cubicBezTo>
                <a:lnTo>
                  <a:pt x="571500" y="114300"/>
                </a:lnTo>
                <a:cubicBezTo>
                  <a:pt x="571500" y="177426"/>
                  <a:pt x="520326" y="228600"/>
                  <a:pt x="457200" y="228600"/>
                </a:cubicBezTo>
                <a:lnTo>
                  <a:pt x="114300" y="228600"/>
                </a:lnTo>
                <a:cubicBezTo>
                  <a:pt x="51174" y="228600"/>
                  <a:pt x="0" y="177426"/>
                  <a:pt x="0" y="114300"/>
                </a:cubicBezTo>
                <a:lnTo>
                  <a:pt x="0" y="114300"/>
                </a:lnTo>
                <a:cubicBezTo>
                  <a:pt x="0" y="51174"/>
                  <a:pt x="51174" y="0"/>
                  <a:pt x="114300" y="0"/>
                </a:cubicBezTo>
                <a:close/>
              </a:path>
            </a:pathLst>
          </a:custGeom>
          <a:solidFill>
            <a:srgbClr val="C9A96E">
              <a:alpha val="15000"/>
            </a:srgbClr>
          </a:solidFill>
          <a:ln>
            <a:noFill/>
          </a:ln>
        </p:spPr>
      </p:sp>
      <p:sp>
        <p:nvSpPr>
          <p:cNvPr id="10" name="TextBox 10"/>
          <p:cNvSpPr txBox="1"/>
          <p:nvPr/>
        </p:nvSpPr>
        <p:spPr>
          <a:xfrm>
            <a:off x="889587" y="1504474"/>
            <a:ext cx="316326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975" b="1" dirty="0">
                <a:solidFill>
                  <a:srgbClr val="C9A96E"/>
                </a:solidFill>
                <a:latin typeface="Arial"/>
                <a:ea typeface="Microsoft YaHei"/>
                <a:cs typeface="Arial"/>
              </a:rPr>
              <a:t>1929</a:t>
            </a:r>
          </a:p>
        </p:txBody>
      </p:sp>
      <p:sp>
        <p:nvSpPr>
          <p:cNvPr id="11" name="Freeform 11"/>
          <p:cNvSpPr/>
          <p:nvPr/>
        </p:nvSpPr>
        <p:spPr>
          <a:xfrm>
            <a:off x="804862" y="1857375"/>
            <a:ext cx="257175" cy="342900"/>
          </a:xfrm>
          <a:custGeom>
            <a:avLst/>
            <a:gdLst/>
            <a:ahLst/>
            <a:cxnLst/>
            <a:rect l="l" t="t" r="r" b="b"/>
            <a:pathLst>
              <a:path w="257175" h="342900">
                <a:moveTo>
                  <a:pt x="257175" y="0"/>
                </a:moveTo>
                <a:lnTo>
                  <a:pt x="0" y="0"/>
                </a:lnTo>
                <a:lnTo>
                  <a:pt x="0" y="342900"/>
                </a:lnTo>
                <a:lnTo>
                  <a:pt x="85725" y="342900"/>
                </a:lnTo>
                <a:lnTo>
                  <a:pt x="85725" y="257175"/>
                </a:lnTo>
                <a:lnTo>
                  <a:pt x="171450" y="257175"/>
                </a:lnTo>
                <a:lnTo>
                  <a:pt x="171450" y="342900"/>
                </a:lnTo>
                <a:lnTo>
                  <a:pt x="257175" y="342900"/>
                </a:lnTo>
                <a:lnTo>
                  <a:pt x="257175" y="0"/>
                </a:lnTo>
                <a:close/>
                <a:moveTo>
                  <a:pt x="64294" y="64294"/>
                </a:moveTo>
                <a:lnTo>
                  <a:pt x="107156" y="64294"/>
                </a:lnTo>
                <a:lnTo>
                  <a:pt x="107156" y="107156"/>
                </a:lnTo>
                <a:lnTo>
                  <a:pt x="64294" y="107156"/>
                </a:lnTo>
                <a:lnTo>
                  <a:pt x="64294" y="64294"/>
                </a:lnTo>
                <a:close/>
                <a:moveTo>
                  <a:pt x="107156" y="150019"/>
                </a:moveTo>
                <a:lnTo>
                  <a:pt x="64294" y="150019"/>
                </a:lnTo>
                <a:lnTo>
                  <a:pt x="64294" y="192881"/>
                </a:lnTo>
                <a:lnTo>
                  <a:pt x="107156" y="192881"/>
                </a:lnTo>
                <a:lnTo>
                  <a:pt x="107156" y="150019"/>
                </a:lnTo>
                <a:close/>
                <a:moveTo>
                  <a:pt x="150019" y="64294"/>
                </a:moveTo>
                <a:lnTo>
                  <a:pt x="192881" y="64294"/>
                </a:lnTo>
                <a:lnTo>
                  <a:pt x="192881" y="107156"/>
                </a:lnTo>
                <a:lnTo>
                  <a:pt x="150019" y="107156"/>
                </a:lnTo>
                <a:lnTo>
                  <a:pt x="150019" y="64294"/>
                </a:lnTo>
                <a:close/>
                <a:moveTo>
                  <a:pt x="192881" y="150019"/>
                </a:moveTo>
                <a:lnTo>
                  <a:pt x="150019" y="150019"/>
                </a:lnTo>
                <a:lnTo>
                  <a:pt x="150019" y="192881"/>
                </a:lnTo>
                <a:lnTo>
                  <a:pt x="192881" y="192881"/>
                </a:lnTo>
                <a:lnTo>
                  <a:pt x="192881" y="150019"/>
                </a:lnTo>
                <a:close/>
              </a:path>
            </a:pathLst>
          </a:custGeom>
          <a:solidFill>
            <a:srgbClr val="C9A96E"/>
          </a:solidFill>
          <a:ln>
            <a:noFill/>
          </a:ln>
        </p:spPr>
      </p:sp>
      <p:sp>
        <p:nvSpPr>
          <p:cNvPr id="12" name="TextBox 12"/>
          <p:cNvSpPr txBox="1"/>
          <p:nvPr/>
        </p:nvSpPr>
        <p:spPr>
          <a:xfrm>
            <a:off x="741045" y="2298382"/>
            <a:ext cx="1307068" cy="3352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650" b="1" dirty="0">
                <a:solidFill>
                  <a:srgbClr val="E8D5B7"/>
                </a:solidFill>
                <a:latin typeface="Georgia"/>
                <a:ea typeface="KaiTi"/>
                <a:cs typeface="Georgia"/>
              </a:rPr>
              <a:t>梁启超墓碑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46760" y="2632710"/>
            <a:ext cx="1082040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E8E8E8"/>
                </a:solidFill>
                <a:latin typeface="Arial"/>
                <a:ea typeface="Microsoft YaHei"/>
                <a:cs typeface="Arial"/>
              </a:rPr>
              <a:t>学成归来后的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46760" y="2842260"/>
            <a:ext cx="906780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E8E8E8"/>
                </a:solidFill>
                <a:latin typeface="Arial"/>
                <a:ea typeface="Microsoft YaHei"/>
                <a:cs typeface="Arial"/>
              </a:rPr>
              <a:t>第一个作品</a:t>
            </a:r>
          </a:p>
        </p:txBody>
      </p:sp>
      <p:sp>
        <p:nvSpPr>
          <p:cNvPr id="15" name="Rectangle 15"/>
          <p:cNvSpPr/>
          <p:nvPr/>
        </p:nvSpPr>
        <p:spPr>
          <a:xfrm>
            <a:off x="762000" y="3124200"/>
            <a:ext cx="381000" cy="9525"/>
          </a:xfrm>
          <a:prstGeom prst="rect">
            <a:avLst/>
          </a:prstGeom>
          <a:solidFill>
            <a:srgbClr val="C9A96E">
              <a:alpha val="30000"/>
            </a:srgbClr>
          </a:solidFill>
          <a:ln>
            <a:noFill/>
          </a:ln>
        </p:spPr>
      </p:sp>
      <p:sp>
        <p:nvSpPr>
          <p:cNvPr id="16" name="TextBox 16"/>
          <p:cNvSpPr txBox="1"/>
          <p:nvPr/>
        </p:nvSpPr>
        <p:spPr>
          <a:xfrm>
            <a:off x="748665" y="3268028"/>
            <a:ext cx="1560195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A0A0B0"/>
                </a:solidFill>
                <a:latin typeface="Arial"/>
                <a:ea typeface="Microsoft YaHei"/>
                <a:cs typeface="Arial"/>
              </a:rPr>
              <a:t>梁思成和林徽因为父亲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48665" y="3477578"/>
            <a:ext cx="1713548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A0A0B0"/>
                </a:solidFill>
                <a:latin typeface="Arial"/>
                <a:ea typeface="Microsoft YaHei"/>
                <a:cs typeface="Arial"/>
              </a:rPr>
              <a:t>设计墓碑。大理石制成，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48665" y="3687128"/>
            <a:ext cx="1414510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A0A0B0"/>
                </a:solidFill>
                <a:latin typeface="Arial"/>
                <a:ea typeface="Microsoft YaHei"/>
                <a:cs typeface="Arial"/>
              </a:rPr>
              <a:t>高2.8米，宽1.7米，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48665" y="3896678"/>
            <a:ext cx="1560195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A0A0B0"/>
                </a:solidFill>
                <a:latin typeface="Arial"/>
                <a:ea typeface="Microsoft YaHei"/>
                <a:cs typeface="Arial"/>
              </a:rPr>
              <a:t>形状似榫，古朴庄重。</a:t>
            </a:r>
          </a:p>
        </p:txBody>
      </p:sp>
      <p:sp>
        <p:nvSpPr>
          <p:cNvPr id="20" name="Freeform 20"/>
          <p:cNvSpPr/>
          <p:nvPr/>
        </p:nvSpPr>
        <p:spPr>
          <a:xfrm>
            <a:off x="4333875" y="1238250"/>
            <a:ext cx="3524250" cy="5048250"/>
          </a:xfrm>
          <a:custGeom>
            <a:avLst/>
            <a:gdLst/>
            <a:ahLst/>
            <a:cxnLst/>
            <a:rect l="l" t="t" r="r" b="b"/>
            <a:pathLst>
              <a:path w="3524250" h="5048250">
                <a:moveTo>
                  <a:pt x="114300" y="0"/>
                </a:moveTo>
                <a:lnTo>
                  <a:pt x="3409950" y="0"/>
                </a:lnTo>
                <a:cubicBezTo>
                  <a:pt x="3473076" y="0"/>
                  <a:pt x="3524250" y="51174"/>
                  <a:pt x="3524250" y="114300"/>
                </a:cubicBezTo>
                <a:lnTo>
                  <a:pt x="3524250" y="4933950"/>
                </a:lnTo>
                <a:cubicBezTo>
                  <a:pt x="3524250" y="4997076"/>
                  <a:pt x="3473076" y="5048250"/>
                  <a:pt x="3409950" y="5048250"/>
                </a:cubicBezTo>
                <a:lnTo>
                  <a:pt x="114300" y="5048250"/>
                </a:lnTo>
                <a:cubicBezTo>
                  <a:pt x="51174" y="5048250"/>
                  <a:pt x="0" y="4997076"/>
                  <a:pt x="0" y="4933950"/>
                </a:cubicBezTo>
                <a:lnTo>
                  <a:pt x="0" y="114300"/>
                </a:lnTo>
                <a:cubicBezTo>
                  <a:pt x="0" y="51174"/>
                  <a:pt x="51174" y="0"/>
                  <a:pt x="114300" y="0"/>
                </a:cubicBezTo>
                <a:close/>
              </a:path>
            </a:pathLst>
          </a:custGeom>
          <a:solidFill>
            <a:srgbClr val="16213E"/>
          </a:solidFill>
          <a:ln w="9525">
            <a:solidFill>
              <a:srgbClr val="2A2A4A"/>
            </a:solidFill>
          </a:ln>
          <a:effectLst>
            <a:outerShdw blurRad="38100" dist="19050" dir="5400000" algn="ctr" rotWithShape="0">
              <a:srgbClr val="000000">
                <a:alpha val="25000"/>
              </a:srgbClr>
            </a:outerShdw>
          </a:effectLst>
        </p:spPr>
      </p:sp>
      <p:sp>
        <p:nvSpPr>
          <p:cNvPr id="21" name="Freeform 21"/>
          <p:cNvSpPr/>
          <p:nvPr/>
        </p:nvSpPr>
        <p:spPr>
          <a:xfrm>
            <a:off x="4333875" y="1238250"/>
            <a:ext cx="3524250" cy="38100"/>
          </a:xfrm>
          <a:custGeom>
            <a:avLst/>
            <a:gdLst/>
            <a:ahLst/>
            <a:cxnLst/>
            <a:rect l="l" t="t" r="r" b="b"/>
            <a:pathLst>
              <a:path w="3524250" h="38100">
                <a:moveTo>
                  <a:pt x="19050" y="0"/>
                </a:moveTo>
                <a:lnTo>
                  <a:pt x="3505200" y="0"/>
                </a:lnTo>
                <a:cubicBezTo>
                  <a:pt x="3515721" y="0"/>
                  <a:pt x="3524250" y="8529"/>
                  <a:pt x="3524250" y="19050"/>
                </a:cubicBezTo>
                <a:lnTo>
                  <a:pt x="3524250" y="19050"/>
                </a:lnTo>
                <a:cubicBezTo>
                  <a:pt x="3524250" y="29571"/>
                  <a:pt x="3515721" y="38100"/>
                  <a:pt x="3505200" y="38100"/>
                </a:cubicBezTo>
                <a:lnTo>
                  <a:pt x="19050" y="38100"/>
                </a:lnTo>
                <a:cubicBezTo>
                  <a:pt x="8529" y="38100"/>
                  <a:pt x="0" y="29571"/>
                  <a:pt x="0" y="19050"/>
                </a:cubicBezTo>
                <a:lnTo>
                  <a:pt x="0" y="19050"/>
                </a:lnTo>
                <a:cubicBezTo>
                  <a:pt x="0" y="8529"/>
                  <a:pt x="8529" y="0"/>
                  <a:pt x="19050" y="0"/>
                </a:cubicBezTo>
                <a:close/>
              </a:path>
            </a:pathLst>
          </a:custGeom>
          <a:solidFill>
            <a:srgbClr val="C9A96E"/>
          </a:solidFill>
          <a:ln>
            <a:noFill/>
          </a:ln>
        </p:spPr>
      </p:sp>
      <p:sp>
        <p:nvSpPr>
          <p:cNvPr id="22" name="Freeform 22"/>
          <p:cNvSpPr/>
          <p:nvPr/>
        </p:nvSpPr>
        <p:spPr>
          <a:xfrm>
            <a:off x="4524375" y="1447800"/>
            <a:ext cx="571500" cy="228600"/>
          </a:xfrm>
          <a:custGeom>
            <a:avLst/>
            <a:gdLst/>
            <a:ahLst/>
            <a:cxnLst/>
            <a:rect l="l" t="t" r="r" b="b"/>
            <a:pathLst>
              <a:path w="571500" h="228600">
                <a:moveTo>
                  <a:pt x="114300" y="0"/>
                </a:moveTo>
                <a:lnTo>
                  <a:pt x="457200" y="0"/>
                </a:lnTo>
                <a:cubicBezTo>
                  <a:pt x="520326" y="0"/>
                  <a:pt x="571500" y="51174"/>
                  <a:pt x="571500" y="114300"/>
                </a:cubicBezTo>
                <a:lnTo>
                  <a:pt x="571500" y="114300"/>
                </a:lnTo>
                <a:cubicBezTo>
                  <a:pt x="571500" y="177426"/>
                  <a:pt x="520326" y="228600"/>
                  <a:pt x="457200" y="228600"/>
                </a:cubicBezTo>
                <a:lnTo>
                  <a:pt x="114300" y="228600"/>
                </a:lnTo>
                <a:cubicBezTo>
                  <a:pt x="51174" y="228600"/>
                  <a:pt x="0" y="177426"/>
                  <a:pt x="0" y="114300"/>
                </a:cubicBezTo>
                <a:lnTo>
                  <a:pt x="0" y="114300"/>
                </a:lnTo>
                <a:cubicBezTo>
                  <a:pt x="0" y="51174"/>
                  <a:pt x="51174" y="0"/>
                  <a:pt x="114300" y="0"/>
                </a:cubicBezTo>
                <a:close/>
              </a:path>
            </a:pathLst>
          </a:custGeom>
          <a:solidFill>
            <a:srgbClr val="C9A96E">
              <a:alpha val="15000"/>
            </a:srgbClr>
          </a:solidFill>
          <a:ln>
            <a:noFill/>
          </a:ln>
        </p:spPr>
      </p:sp>
      <p:sp>
        <p:nvSpPr>
          <p:cNvPr id="23" name="TextBox 23"/>
          <p:cNvSpPr txBox="1"/>
          <p:nvPr/>
        </p:nvSpPr>
        <p:spPr>
          <a:xfrm>
            <a:off x="4651962" y="1504474"/>
            <a:ext cx="316326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975" b="1" dirty="0">
                <a:solidFill>
                  <a:srgbClr val="C9A96E"/>
                </a:solidFill>
                <a:latin typeface="Arial"/>
                <a:ea typeface="Microsoft YaHei"/>
                <a:cs typeface="Arial"/>
              </a:rPr>
              <a:t>1929</a:t>
            </a:r>
          </a:p>
        </p:txBody>
      </p:sp>
      <p:sp>
        <p:nvSpPr>
          <p:cNvPr id="24" name="Freeform 24"/>
          <p:cNvSpPr/>
          <p:nvPr/>
        </p:nvSpPr>
        <p:spPr>
          <a:xfrm>
            <a:off x="4524375" y="1878806"/>
            <a:ext cx="342900" cy="300038"/>
          </a:xfrm>
          <a:custGeom>
            <a:avLst/>
            <a:gdLst/>
            <a:ahLst/>
            <a:cxnLst/>
            <a:rect l="l" t="t" r="r" b="b"/>
            <a:pathLst>
              <a:path w="342900" h="300038">
                <a:moveTo>
                  <a:pt x="64294" y="0"/>
                </a:moveTo>
                <a:lnTo>
                  <a:pt x="64294" y="64294"/>
                </a:lnTo>
                <a:lnTo>
                  <a:pt x="100013" y="100013"/>
                </a:lnTo>
                <a:lnTo>
                  <a:pt x="90011" y="150019"/>
                </a:lnTo>
                <a:lnTo>
                  <a:pt x="42862" y="150019"/>
                </a:lnTo>
                <a:lnTo>
                  <a:pt x="42862" y="107156"/>
                </a:lnTo>
                <a:lnTo>
                  <a:pt x="0" y="107156"/>
                </a:lnTo>
                <a:lnTo>
                  <a:pt x="0" y="300038"/>
                </a:lnTo>
                <a:lnTo>
                  <a:pt x="128588" y="300038"/>
                </a:lnTo>
                <a:lnTo>
                  <a:pt x="128588" y="235744"/>
                </a:lnTo>
                <a:cubicBezTo>
                  <a:pt x="128588" y="212071"/>
                  <a:pt x="147778" y="192881"/>
                  <a:pt x="171450" y="192881"/>
                </a:cubicBezTo>
                <a:cubicBezTo>
                  <a:pt x="195122" y="192881"/>
                  <a:pt x="214312" y="212071"/>
                  <a:pt x="214312" y="235744"/>
                </a:cubicBezTo>
                <a:lnTo>
                  <a:pt x="214312" y="300038"/>
                </a:lnTo>
                <a:lnTo>
                  <a:pt x="342900" y="300038"/>
                </a:lnTo>
                <a:lnTo>
                  <a:pt x="342900" y="107156"/>
                </a:lnTo>
                <a:lnTo>
                  <a:pt x="300038" y="107156"/>
                </a:lnTo>
                <a:lnTo>
                  <a:pt x="300038" y="150019"/>
                </a:lnTo>
                <a:lnTo>
                  <a:pt x="252889" y="150019"/>
                </a:lnTo>
                <a:lnTo>
                  <a:pt x="242887" y="100013"/>
                </a:lnTo>
                <a:lnTo>
                  <a:pt x="278606" y="64294"/>
                </a:lnTo>
                <a:lnTo>
                  <a:pt x="278606" y="0"/>
                </a:lnTo>
                <a:lnTo>
                  <a:pt x="235744" y="0"/>
                </a:lnTo>
                <a:lnTo>
                  <a:pt x="235744" y="42862"/>
                </a:lnTo>
                <a:lnTo>
                  <a:pt x="192881" y="42862"/>
                </a:lnTo>
                <a:lnTo>
                  <a:pt x="192881" y="0"/>
                </a:lnTo>
                <a:lnTo>
                  <a:pt x="150019" y="0"/>
                </a:lnTo>
                <a:lnTo>
                  <a:pt x="150019" y="42862"/>
                </a:lnTo>
                <a:lnTo>
                  <a:pt x="107156" y="42862"/>
                </a:lnTo>
                <a:lnTo>
                  <a:pt x="107156" y="0"/>
                </a:lnTo>
                <a:lnTo>
                  <a:pt x="64294" y="0"/>
                </a:lnTo>
                <a:close/>
              </a:path>
            </a:pathLst>
          </a:custGeom>
          <a:solidFill>
            <a:srgbClr val="C9A96E"/>
          </a:solidFill>
          <a:ln>
            <a:noFill/>
          </a:ln>
        </p:spPr>
      </p:sp>
      <p:sp>
        <p:nvSpPr>
          <p:cNvPr id="25" name="TextBox 25"/>
          <p:cNvSpPr txBox="1"/>
          <p:nvPr/>
        </p:nvSpPr>
        <p:spPr>
          <a:xfrm>
            <a:off x="4503420" y="2298382"/>
            <a:ext cx="1813131" cy="3352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650" b="1" dirty="0">
                <a:solidFill>
                  <a:srgbClr val="E8D5B7"/>
                </a:solidFill>
                <a:latin typeface="Georgia"/>
                <a:ea typeface="KaiTi"/>
                <a:cs typeface="Georgia"/>
              </a:rPr>
              <a:t>吉林大学石头楼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509135" y="2632710"/>
            <a:ext cx="1450086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E8E8E8"/>
                </a:solidFill>
                <a:latin typeface="Arial"/>
                <a:ea typeface="Microsoft YaHei"/>
                <a:cs typeface="Arial"/>
              </a:rPr>
              <a:t>"梁陈童蔡"事务所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509135" y="2842260"/>
            <a:ext cx="731520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E8E8E8"/>
                </a:solidFill>
                <a:latin typeface="Arial"/>
                <a:ea typeface="Microsoft YaHei"/>
                <a:cs typeface="Arial"/>
              </a:rPr>
              <a:t>联合设计</a:t>
            </a:r>
          </a:p>
        </p:txBody>
      </p:sp>
      <p:sp>
        <p:nvSpPr>
          <p:cNvPr id="28" name="Rectangle 28"/>
          <p:cNvSpPr/>
          <p:nvPr/>
        </p:nvSpPr>
        <p:spPr>
          <a:xfrm>
            <a:off x="4524375" y="3124200"/>
            <a:ext cx="381000" cy="9525"/>
          </a:xfrm>
          <a:prstGeom prst="rect">
            <a:avLst/>
          </a:prstGeom>
          <a:solidFill>
            <a:srgbClr val="C9A96E">
              <a:alpha val="30000"/>
            </a:srgbClr>
          </a:solidFill>
          <a:ln>
            <a:noFill/>
          </a:ln>
        </p:spPr>
      </p:sp>
      <p:sp>
        <p:nvSpPr>
          <p:cNvPr id="29" name="TextBox 29"/>
          <p:cNvSpPr txBox="1"/>
          <p:nvPr/>
        </p:nvSpPr>
        <p:spPr>
          <a:xfrm>
            <a:off x="4511040" y="3268028"/>
            <a:ext cx="1560195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A0A0B0"/>
                </a:solidFill>
                <a:latin typeface="Arial"/>
                <a:ea typeface="Microsoft YaHei"/>
                <a:cs typeface="Arial"/>
              </a:rPr>
              <a:t>在东北大学期间，参与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511040" y="3477578"/>
            <a:ext cx="1560195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A0A0B0"/>
                </a:solidFill>
                <a:latin typeface="Arial"/>
                <a:ea typeface="Microsoft YaHei"/>
                <a:cs typeface="Arial"/>
              </a:rPr>
              <a:t>吉林大学校舍总体规划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511040" y="3687128"/>
            <a:ext cx="1560195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A0A0B0"/>
                </a:solidFill>
                <a:latin typeface="Arial"/>
                <a:ea typeface="Microsoft YaHei"/>
                <a:cs typeface="Arial"/>
              </a:rPr>
              <a:t>及教学楼设计，后归属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511040" y="3896678"/>
            <a:ext cx="1100137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A0A0B0"/>
                </a:solidFill>
                <a:latin typeface="Arial"/>
                <a:ea typeface="Microsoft YaHei"/>
                <a:cs typeface="Arial"/>
              </a:rPr>
              <a:t>东北电力大学。</a:t>
            </a:r>
          </a:p>
        </p:txBody>
      </p:sp>
      <p:sp>
        <p:nvSpPr>
          <p:cNvPr id="33" name="Freeform 33"/>
          <p:cNvSpPr/>
          <p:nvPr/>
        </p:nvSpPr>
        <p:spPr>
          <a:xfrm>
            <a:off x="8096250" y="1238250"/>
            <a:ext cx="3524250" cy="5048250"/>
          </a:xfrm>
          <a:custGeom>
            <a:avLst/>
            <a:gdLst/>
            <a:ahLst/>
            <a:cxnLst/>
            <a:rect l="l" t="t" r="r" b="b"/>
            <a:pathLst>
              <a:path w="3524250" h="5048250">
                <a:moveTo>
                  <a:pt x="114300" y="0"/>
                </a:moveTo>
                <a:lnTo>
                  <a:pt x="3409950" y="0"/>
                </a:lnTo>
                <a:cubicBezTo>
                  <a:pt x="3473076" y="0"/>
                  <a:pt x="3524250" y="51174"/>
                  <a:pt x="3524250" y="114300"/>
                </a:cubicBezTo>
                <a:lnTo>
                  <a:pt x="3524250" y="4933950"/>
                </a:lnTo>
                <a:cubicBezTo>
                  <a:pt x="3524250" y="4997076"/>
                  <a:pt x="3473076" y="5048250"/>
                  <a:pt x="3409950" y="5048250"/>
                </a:cubicBezTo>
                <a:lnTo>
                  <a:pt x="114300" y="5048250"/>
                </a:lnTo>
                <a:cubicBezTo>
                  <a:pt x="51174" y="5048250"/>
                  <a:pt x="0" y="4997076"/>
                  <a:pt x="0" y="4933950"/>
                </a:cubicBezTo>
                <a:lnTo>
                  <a:pt x="0" y="114300"/>
                </a:lnTo>
                <a:cubicBezTo>
                  <a:pt x="0" y="51174"/>
                  <a:pt x="51174" y="0"/>
                  <a:pt x="114300" y="0"/>
                </a:cubicBezTo>
                <a:close/>
              </a:path>
            </a:pathLst>
          </a:custGeom>
          <a:solidFill>
            <a:srgbClr val="16213E"/>
          </a:solidFill>
          <a:ln w="9525">
            <a:solidFill>
              <a:srgbClr val="2A2A4A"/>
            </a:solidFill>
          </a:ln>
          <a:effectLst>
            <a:outerShdw blurRad="38100" dist="19050" dir="5400000" algn="ctr" rotWithShape="0">
              <a:srgbClr val="000000">
                <a:alpha val="25000"/>
              </a:srgbClr>
            </a:outerShdw>
          </a:effectLst>
        </p:spPr>
      </p:sp>
      <p:sp>
        <p:nvSpPr>
          <p:cNvPr id="34" name="Freeform 34"/>
          <p:cNvSpPr/>
          <p:nvPr/>
        </p:nvSpPr>
        <p:spPr>
          <a:xfrm>
            <a:off x="8096250" y="1238250"/>
            <a:ext cx="3524250" cy="38100"/>
          </a:xfrm>
          <a:custGeom>
            <a:avLst/>
            <a:gdLst/>
            <a:ahLst/>
            <a:cxnLst/>
            <a:rect l="l" t="t" r="r" b="b"/>
            <a:pathLst>
              <a:path w="3524250" h="38100">
                <a:moveTo>
                  <a:pt x="19050" y="0"/>
                </a:moveTo>
                <a:lnTo>
                  <a:pt x="3505200" y="0"/>
                </a:lnTo>
                <a:cubicBezTo>
                  <a:pt x="3515721" y="0"/>
                  <a:pt x="3524250" y="8529"/>
                  <a:pt x="3524250" y="19050"/>
                </a:cubicBezTo>
                <a:lnTo>
                  <a:pt x="3524250" y="19050"/>
                </a:lnTo>
                <a:cubicBezTo>
                  <a:pt x="3524250" y="29571"/>
                  <a:pt x="3515721" y="38100"/>
                  <a:pt x="3505200" y="38100"/>
                </a:cubicBezTo>
                <a:lnTo>
                  <a:pt x="19050" y="38100"/>
                </a:lnTo>
                <a:cubicBezTo>
                  <a:pt x="8529" y="38100"/>
                  <a:pt x="0" y="29571"/>
                  <a:pt x="0" y="19050"/>
                </a:cubicBezTo>
                <a:lnTo>
                  <a:pt x="0" y="19050"/>
                </a:lnTo>
                <a:cubicBezTo>
                  <a:pt x="0" y="8529"/>
                  <a:pt x="8529" y="0"/>
                  <a:pt x="19050" y="0"/>
                </a:cubicBezTo>
                <a:close/>
              </a:path>
            </a:pathLst>
          </a:custGeom>
          <a:solidFill>
            <a:srgbClr val="E8D5B7"/>
          </a:solidFill>
          <a:ln>
            <a:noFill/>
          </a:ln>
        </p:spPr>
      </p:sp>
      <p:sp>
        <p:nvSpPr>
          <p:cNvPr id="35" name="Freeform 35"/>
          <p:cNvSpPr/>
          <p:nvPr/>
        </p:nvSpPr>
        <p:spPr>
          <a:xfrm>
            <a:off x="8286750" y="1447800"/>
            <a:ext cx="571500" cy="228600"/>
          </a:xfrm>
          <a:custGeom>
            <a:avLst/>
            <a:gdLst/>
            <a:ahLst/>
            <a:cxnLst/>
            <a:rect l="l" t="t" r="r" b="b"/>
            <a:pathLst>
              <a:path w="571500" h="228600">
                <a:moveTo>
                  <a:pt x="114300" y="0"/>
                </a:moveTo>
                <a:lnTo>
                  <a:pt x="457200" y="0"/>
                </a:lnTo>
                <a:cubicBezTo>
                  <a:pt x="520326" y="0"/>
                  <a:pt x="571500" y="51174"/>
                  <a:pt x="571500" y="114300"/>
                </a:cubicBezTo>
                <a:lnTo>
                  <a:pt x="571500" y="114300"/>
                </a:lnTo>
                <a:cubicBezTo>
                  <a:pt x="571500" y="177426"/>
                  <a:pt x="520326" y="228600"/>
                  <a:pt x="457200" y="228600"/>
                </a:cubicBezTo>
                <a:lnTo>
                  <a:pt x="114300" y="228600"/>
                </a:lnTo>
                <a:cubicBezTo>
                  <a:pt x="51174" y="228600"/>
                  <a:pt x="0" y="177426"/>
                  <a:pt x="0" y="114300"/>
                </a:cubicBezTo>
                <a:lnTo>
                  <a:pt x="0" y="114300"/>
                </a:lnTo>
                <a:cubicBezTo>
                  <a:pt x="0" y="51174"/>
                  <a:pt x="51174" y="0"/>
                  <a:pt x="114300" y="0"/>
                </a:cubicBezTo>
                <a:close/>
              </a:path>
            </a:pathLst>
          </a:custGeom>
          <a:solidFill>
            <a:srgbClr val="E8D5B7">
              <a:alpha val="15000"/>
            </a:srgbClr>
          </a:solidFill>
          <a:ln>
            <a:noFill/>
          </a:ln>
        </p:spPr>
      </p:sp>
      <p:sp>
        <p:nvSpPr>
          <p:cNvPr id="36" name="TextBox 36"/>
          <p:cNvSpPr txBox="1"/>
          <p:nvPr/>
        </p:nvSpPr>
        <p:spPr>
          <a:xfrm>
            <a:off x="8414337" y="1504474"/>
            <a:ext cx="316326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975" b="1" dirty="0">
                <a:solidFill>
                  <a:srgbClr val="E8D5B7"/>
                </a:solidFill>
                <a:latin typeface="Arial"/>
                <a:ea typeface="Microsoft YaHei"/>
                <a:cs typeface="Arial"/>
              </a:rPr>
              <a:t>1928</a:t>
            </a:r>
          </a:p>
        </p:txBody>
      </p:sp>
      <p:sp>
        <p:nvSpPr>
          <p:cNvPr id="37" name="Freeform 37"/>
          <p:cNvSpPr/>
          <p:nvPr/>
        </p:nvSpPr>
        <p:spPr>
          <a:xfrm>
            <a:off x="8329612" y="1857375"/>
            <a:ext cx="257175" cy="342900"/>
          </a:xfrm>
          <a:custGeom>
            <a:avLst/>
            <a:gdLst/>
            <a:ahLst/>
            <a:cxnLst/>
            <a:rect l="l" t="t" r="r" b="b"/>
            <a:pathLst>
              <a:path w="257175" h="342900">
                <a:moveTo>
                  <a:pt x="257175" y="0"/>
                </a:moveTo>
                <a:lnTo>
                  <a:pt x="0" y="0"/>
                </a:lnTo>
                <a:lnTo>
                  <a:pt x="0" y="342900"/>
                </a:lnTo>
                <a:lnTo>
                  <a:pt x="85725" y="342900"/>
                </a:lnTo>
                <a:lnTo>
                  <a:pt x="85725" y="257175"/>
                </a:lnTo>
                <a:lnTo>
                  <a:pt x="171450" y="257175"/>
                </a:lnTo>
                <a:lnTo>
                  <a:pt x="171450" y="342900"/>
                </a:lnTo>
                <a:lnTo>
                  <a:pt x="257175" y="342900"/>
                </a:lnTo>
                <a:lnTo>
                  <a:pt x="257175" y="0"/>
                </a:lnTo>
                <a:close/>
                <a:moveTo>
                  <a:pt x="64294" y="64294"/>
                </a:moveTo>
                <a:lnTo>
                  <a:pt x="107156" y="64294"/>
                </a:lnTo>
                <a:lnTo>
                  <a:pt x="107156" y="107156"/>
                </a:lnTo>
                <a:lnTo>
                  <a:pt x="64294" y="107156"/>
                </a:lnTo>
                <a:lnTo>
                  <a:pt x="64294" y="64294"/>
                </a:lnTo>
                <a:close/>
                <a:moveTo>
                  <a:pt x="107156" y="150019"/>
                </a:moveTo>
                <a:lnTo>
                  <a:pt x="64294" y="150019"/>
                </a:lnTo>
                <a:lnTo>
                  <a:pt x="64294" y="192881"/>
                </a:lnTo>
                <a:lnTo>
                  <a:pt x="107156" y="192881"/>
                </a:lnTo>
                <a:lnTo>
                  <a:pt x="107156" y="150019"/>
                </a:lnTo>
                <a:close/>
                <a:moveTo>
                  <a:pt x="150019" y="64294"/>
                </a:moveTo>
                <a:lnTo>
                  <a:pt x="192881" y="64294"/>
                </a:lnTo>
                <a:lnTo>
                  <a:pt x="192881" y="107156"/>
                </a:lnTo>
                <a:lnTo>
                  <a:pt x="150019" y="107156"/>
                </a:lnTo>
                <a:lnTo>
                  <a:pt x="150019" y="64294"/>
                </a:lnTo>
                <a:close/>
                <a:moveTo>
                  <a:pt x="192881" y="150019"/>
                </a:moveTo>
                <a:lnTo>
                  <a:pt x="150019" y="150019"/>
                </a:lnTo>
                <a:lnTo>
                  <a:pt x="150019" y="192881"/>
                </a:lnTo>
                <a:lnTo>
                  <a:pt x="192881" y="192881"/>
                </a:lnTo>
                <a:lnTo>
                  <a:pt x="192881" y="150019"/>
                </a:lnTo>
                <a:close/>
              </a:path>
            </a:pathLst>
          </a:custGeom>
          <a:solidFill>
            <a:srgbClr val="E8D5B7"/>
          </a:solidFill>
          <a:ln>
            <a:noFill/>
          </a:ln>
        </p:spPr>
      </p:sp>
      <p:sp>
        <p:nvSpPr>
          <p:cNvPr id="38" name="TextBox 38"/>
          <p:cNvSpPr txBox="1"/>
          <p:nvPr/>
        </p:nvSpPr>
        <p:spPr>
          <a:xfrm>
            <a:off x="8265795" y="2298382"/>
            <a:ext cx="1560100" cy="3352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650" b="1" dirty="0">
                <a:solidFill>
                  <a:srgbClr val="E8D5B7"/>
                </a:solidFill>
                <a:latin typeface="Georgia"/>
                <a:ea typeface="KaiTi"/>
                <a:cs typeface="Georgia"/>
              </a:rPr>
              <a:t>吉海铁路总站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8271510" y="2632710"/>
            <a:ext cx="1607820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E8E8E8"/>
                </a:solidFill>
                <a:latin typeface="Arial"/>
                <a:ea typeface="Microsoft YaHei"/>
                <a:cs typeface="Arial"/>
              </a:rPr>
              <a:t>林徽因设计总体风貌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8271510" y="2842260"/>
            <a:ext cx="1257300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E8E8E8"/>
                </a:solidFill>
                <a:latin typeface="Arial"/>
                <a:ea typeface="Microsoft YaHei"/>
                <a:cs typeface="Arial"/>
              </a:rPr>
              <a:t>梁思成负责审定</a:t>
            </a:r>
          </a:p>
        </p:txBody>
      </p:sp>
      <p:sp>
        <p:nvSpPr>
          <p:cNvPr id="41" name="Rectangle 41"/>
          <p:cNvSpPr/>
          <p:nvPr/>
        </p:nvSpPr>
        <p:spPr>
          <a:xfrm>
            <a:off x="8286750" y="3124200"/>
            <a:ext cx="381000" cy="9525"/>
          </a:xfrm>
          <a:prstGeom prst="rect">
            <a:avLst/>
          </a:prstGeom>
          <a:solidFill>
            <a:srgbClr val="E8D5B7">
              <a:alpha val="30000"/>
            </a:srgbClr>
          </a:solidFill>
          <a:ln>
            <a:noFill/>
          </a:ln>
        </p:spPr>
      </p:sp>
      <p:sp>
        <p:nvSpPr>
          <p:cNvPr id="42" name="TextBox 42"/>
          <p:cNvSpPr txBox="1"/>
          <p:nvPr/>
        </p:nvSpPr>
        <p:spPr>
          <a:xfrm>
            <a:off x="8273415" y="3268028"/>
            <a:ext cx="1713548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A0A0B0"/>
                </a:solidFill>
                <a:latin typeface="Arial"/>
                <a:ea typeface="Microsoft YaHei"/>
                <a:cs typeface="Arial"/>
              </a:rPr>
              <a:t>大型哥特式建筑，从空中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8273415" y="3477578"/>
            <a:ext cx="1560195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A0A0B0"/>
                </a:solidFill>
                <a:latin typeface="Arial"/>
                <a:ea typeface="Microsoft YaHei"/>
                <a:cs typeface="Arial"/>
              </a:rPr>
              <a:t>俯瞰造型如雄狮伏卧，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8273415" y="3687128"/>
            <a:ext cx="1728883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A0A0B0"/>
                </a:solidFill>
                <a:latin typeface="Arial"/>
                <a:ea typeface="Microsoft YaHei"/>
                <a:cs typeface="Arial"/>
              </a:rPr>
              <a:t>"狮尾"巧妙设计成钟塔，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8273415" y="3896678"/>
            <a:ext cx="1560195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A0A0B0"/>
                </a:solidFill>
                <a:latin typeface="Arial"/>
                <a:ea typeface="Microsoft YaHei"/>
                <a:cs typeface="Arial"/>
              </a:rPr>
              <a:t>寓意中国如雄狮初醒。</a:t>
            </a:r>
          </a:p>
        </p:txBody>
      </p:sp>
      <p:sp>
        <p:nvSpPr>
          <p:cNvPr id="46" name="Freeform 46"/>
          <p:cNvSpPr/>
          <p:nvPr/>
        </p:nvSpPr>
        <p:spPr>
          <a:xfrm>
            <a:off x="8286750" y="4191000"/>
            <a:ext cx="3143250" cy="1714500"/>
          </a:xfrm>
          <a:custGeom>
            <a:avLst/>
            <a:gdLst/>
            <a:ahLst/>
            <a:cxnLst/>
            <a:rect l="l" t="t" r="r" b="b"/>
            <a:pathLst>
              <a:path w="3143250" h="1714500">
                <a:moveTo>
                  <a:pt x="76200" y="0"/>
                </a:moveTo>
                <a:lnTo>
                  <a:pt x="3067050" y="0"/>
                </a:lnTo>
                <a:cubicBezTo>
                  <a:pt x="3109134" y="0"/>
                  <a:pt x="3143250" y="34116"/>
                  <a:pt x="3143250" y="76200"/>
                </a:cubicBezTo>
                <a:lnTo>
                  <a:pt x="3143250" y="1638300"/>
                </a:lnTo>
                <a:cubicBezTo>
                  <a:pt x="3143250" y="1680384"/>
                  <a:pt x="3109134" y="1714500"/>
                  <a:pt x="3067050" y="1714500"/>
                </a:cubicBezTo>
                <a:lnTo>
                  <a:pt x="76200" y="1714500"/>
                </a:lnTo>
                <a:cubicBezTo>
                  <a:pt x="34116" y="1714500"/>
                  <a:pt x="0" y="1680384"/>
                  <a:pt x="0" y="1638300"/>
                </a:cubicBezTo>
                <a:lnTo>
                  <a:pt x="0" y="76200"/>
                </a:lnTo>
                <a:cubicBezTo>
                  <a:pt x="0" y="34116"/>
                  <a:pt x="34116" y="0"/>
                  <a:pt x="76200" y="0"/>
                </a:cubicBezTo>
                <a:close/>
              </a:path>
            </a:pathLst>
          </a:custGeom>
          <a:solidFill>
            <a:srgbClr val="1A1A2E"/>
          </a:solidFill>
          <a:ln>
            <a:noFill/>
          </a:ln>
        </p:spPr>
      </p:sp>
      <p:pic>
        <p:nvPicPr>
          <p:cNvPr id="47" name="Imag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0" y="4191000"/>
            <a:ext cx="3143250" cy="1714500"/>
          </a:xfrm>
          <a:prstGeom prst="rect">
            <a:avLst/>
          </a:prstGeom>
        </p:spPr>
      </p:pic>
      <p:sp>
        <p:nvSpPr>
          <p:cNvPr id="48" name="TextBox 48"/>
          <p:cNvSpPr txBox="1"/>
          <p:nvPr/>
        </p:nvSpPr>
        <p:spPr>
          <a:xfrm>
            <a:off x="9245441" y="6006941"/>
            <a:ext cx="1225868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825" dirty="0">
                <a:solidFill>
                  <a:srgbClr val="6B6B80"/>
                </a:solidFill>
                <a:latin typeface="Arial"/>
                <a:ea typeface="Microsoft YaHei"/>
                <a:cs typeface="Arial"/>
              </a:rPr>
              <a:t>吉海铁路总站历史照片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1011090" y="6570345"/>
            <a:ext cx="430340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900" dirty="0">
                <a:solidFill>
                  <a:srgbClr val="6B6B80"/>
                </a:solidFill>
                <a:latin typeface="Arial"/>
                <a:ea typeface="Microsoft YaHei"/>
                <a:cs typeface="Arial"/>
              </a:rPr>
              <a:t>03 / 10</a:t>
            </a:r>
          </a:p>
        </p:txBody>
      </p:sp>
    </p:spTree>
  </p:cSld>
  <p:clrMapOvr>
    <a:masterClrMapping/>
  </p:clrMapOvr>
  <p:transition dur="4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1A2E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C9A96E">
                  <a:alpha val="3000"/>
                </a:srgbClr>
              </a:gs>
              <a:gs pos="100000">
                <a:srgbClr val="C9A96E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560070" y="302895"/>
            <a:ext cx="1403032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00" dirty="0">
                <a:solidFill>
                  <a:srgbClr val="C9A96E"/>
                </a:solidFill>
                <a:latin typeface="Arial"/>
                <a:ea typeface="Microsoft YaHei"/>
                <a:cs typeface="Arial"/>
              </a:rPr>
              <a:t>PART 01 · 建筑师林徽因</a:t>
            </a:r>
          </a:p>
        </p:txBody>
      </p:sp>
      <p:sp>
        <p:nvSpPr>
          <p:cNvPr id="5" name="Rectangle 5"/>
          <p:cNvSpPr/>
          <p:nvPr/>
        </p:nvSpPr>
        <p:spPr>
          <a:xfrm>
            <a:off x="571500" y="523875"/>
            <a:ext cx="38100" cy="304800"/>
          </a:xfrm>
          <a:prstGeom prst="rect">
            <a:avLst/>
          </a:prstGeom>
          <a:solidFill>
            <a:srgbClr val="C9A96E"/>
          </a:solidFill>
          <a:ln>
            <a:noFill/>
          </a:ln>
        </p:spPr>
      </p:sp>
      <p:sp>
        <p:nvSpPr>
          <p:cNvPr id="6" name="TextBox 6"/>
          <p:cNvSpPr txBox="1"/>
          <p:nvPr/>
        </p:nvSpPr>
        <p:spPr>
          <a:xfrm>
            <a:off x="731520" y="521970"/>
            <a:ext cx="3005328" cy="4876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400" b="1" dirty="0">
                <a:solidFill>
                  <a:srgbClr val="E8E8E8"/>
                </a:solidFill>
                <a:latin typeface="Georgia"/>
                <a:ea typeface="KaiTi"/>
                <a:cs typeface="Georgia"/>
              </a:rPr>
              <a:t>战火中的建筑理想</a:t>
            </a:r>
          </a:p>
        </p:txBody>
      </p:sp>
      <p:sp>
        <p:nvSpPr>
          <p:cNvPr id="7" name="Freeform 7"/>
          <p:cNvSpPr/>
          <p:nvPr/>
        </p:nvSpPr>
        <p:spPr>
          <a:xfrm>
            <a:off x="571500" y="1143000"/>
            <a:ext cx="4572000" cy="5143500"/>
          </a:xfrm>
          <a:custGeom>
            <a:avLst/>
            <a:gdLst/>
            <a:ahLst/>
            <a:cxnLst/>
            <a:rect l="l" t="t" r="r" b="b"/>
            <a:pathLst>
              <a:path w="4572000" h="5143500">
                <a:moveTo>
                  <a:pt x="114300" y="0"/>
                </a:moveTo>
                <a:lnTo>
                  <a:pt x="4457700" y="0"/>
                </a:lnTo>
                <a:cubicBezTo>
                  <a:pt x="4520826" y="0"/>
                  <a:pt x="4572000" y="51174"/>
                  <a:pt x="4572000" y="114300"/>
                </a:cubicBezTo>
                <a:lnTo>
                  <a:pt x="4572000" y="5029200"/>
                </a:lnTo>
                <a:cubicBezTo>
                  <a:pt x="4572000" y="5092326"/>
                  <a:pt x="4520826" y="5143500"/>
                  <a:pt x="4457700" y="5143500"/>
                </a:cubicBezTo>
                <a:lnTo>
                  <a:pt x="114300" y="5143500"/>
                </a:lnTo>
                <a:cubicBezTo>
                  <a:pt x="51174" y="5143500"/>
                  <a:pt x="0" y="5092326"/>
                  <a:pt x="0" y="5029200"/>
                </a:cubicBezTo>
                <a:lnTo>
                  <a:pt x="0" y="114300"/>
                </a:lnTo>
                <a:cubicBezTo>
                  <a:pt x="0" y="51174"/>
                  <a:pt x="51174" y="0"/>
                  <a:pt x="114300" y="0"/>
                </a:cubicBezTo>
                <a:close/>
              </a:path>
            </a:pathLst>
          </a:custGeom>
          <a:solidFill>
            <a:srgbClr val="16213E"/>
          </a:solidFill>
          <a:ln>
            <a:noFill/>
          </a:ln>
        </p:spPr>
      </p:sp>
      <p:pic>
        <p:nvPicPr>
          <p:cNvPr id="8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143000"/>
            <a:ext cx="4572000" cy="3238500"/>
          </a:xfrm>
          <a:prstGeom prst="rect">
            <a:avLst/>
          </a:prstGeom>
        </p:spPr>
      </p:pic>
      <p:sp>
        <p:nvSpPr>
          <p:cNvPr id="9" name="Rectangle 9"/>
          <p:cNvSpPr/>
          <p:nvPr/>
        </p:nvSpPr>
        <p:spPr>
          <a:xfrm>
            <a:off x="571500" y="1143000"/>
            <a:ext cx="4572000" cy="3238500"/>
          </a:xfrm>
          <a:prstGeom prst="rect">
            <a:avLst/>
          </a:prstGeom>
          <a:gradFill>
            <a:gsLst>
              <a:gs pos="0">
                <a:srgbClr val="1A1A2E">
                  <a:alpha val="0"/>
                </a:srgbClr>
              </a:gs>
              <a:gs pos="85000">
                <a:srgbClr val="1A1A2E">
                  <a:alpha val="10000"/>
                </a:srgbClr>
              </a:gs>
              <a:gs pos="100000">
                <a:srgbClr val="1A1A2E">
                  <a:alpha val="60000"/>
                </a:srgbClr>
              </a:gs>
            </a:gsLst>
            <a:lin ang="10800000" scaled="1"/>
          </a:gradFill>
          <a:ln>
            <a:noFill/>
          </a:ln>
        </p:spPr>
      </p:sp>
      <p:sp>
        <p:nvSpPr>
          <p:cNvPr id="10" name="TextBox 10"/>
          <p:cNvSpPr txBox="1"/>
          <p:nvPr/>
        </p:nvSpPr>
        <p:spPr>
          <a:xfrm>
            <a:off x="751522" y="4482941"/>
            <a:ext cx="2671762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dirty="0">
                <a:solidFill>
                  <a:srgbClr val="6B6B80"/>
                </a:solidFill>
                <a:latin typeface="Arial"/>
                <a:ea typeface="Microsoft YaHei"/>
                <a:cs typeface="Arial"/>
              </a:rPr>
              <a:t>林徽因（中）和梁从诫（左）在昆明自宅建筑工地</a:t>
            </a:r>
          </a:p>
        </p:txBody>
      </p:sp>
      <p:pic>
        <p:nvPicPr>
          <p:cNvPr id="11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4762500"/>
            <a:ext cx="2190750" cy="152400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751522" y="6149816"/>
            <a:ext cx="864394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dirty="0">
                <a:solidFill>
                  <a:srgbClr val="6B6B80"/>
                </a:solidFill>
                <a:latin typeface="Arial"/>
                <a:ea typeface="Microsoft YaHei"/>
                <a:cs typeface="Arial"/>
              </a:rPr>
              <a:t>映秋院历史照片</a:t>
            </a:r>
          </a:p>
        </p:txBody>
      </p:sp>
      <p:pic>
        <p:nvPicPr>
          <p:cNvPr id="13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750" y="4762500"/>
            <a:ext cx="2190750" cy="152400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3132772" y="6149816"/>
            <a:ext cx="864394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825" dirty="0">
                <a:solidFill>
                  <a:srgbClr val="6B6B80"/>
                </a:solidFill>
                <a:latin typeface="Arial"/>
                <a:ea typeface="Microsoft YaHei"/>
                <a:cs typeface="Arial"/>
              </a:rPr>
              <a:t>北大地质馆旧址</a:t>
            </a:r>
          </a:p>
        </p:txBody>
      </p:sp>
      <p:sp>
        <p:nvSpPr>
          <p:cNvPr id="15" name="Freeform 15"/>
          <p:cNvSpPr/>
          <p:nvPr/>
        </p:nvSpPr>
        <p:spPr>
          <a:xfrm>
            <a:off x="5524500" y="1143000"/>
            <a:ext cx="6096000" cy="1143000"/>
          </a:xfrm>
          <a:custGeom>
            <a:avLst/>
            <a:gdLst/>
            <a:ahLst/>
            <a:cxnLst/>
            <a:rect l="l" t="t" r="r" b="b"/>
            <a:pathLst>
              <a:path w="6096000" h="1143000">
                <a:moveTo>
                  <a:pt x="95250" y="0"/>
                </a:moveTo>
                <a:lnTo>
                  <a:pt x="6000750" y="0"/>
                </a:lnTo>
                <a:cubicBezTo>
                  <a:pt x="6053355" y="0"/>
                  <a:pt x="6096000" y="42645"/>
                  <a:pt x="6096000" y="95250"/>
                </a:cubicBezTo>
                <a:lnTo>
                  <a:pt x="6096000" y="1047750"/>
                </a:lnTo>
                <a:cubicBezTo>
                  <a:pt x="6096000" y="1100355"/>
                  <a:pt x="6053355" y="1143000"/>
                  <a:pt x="6000750" y="1143000"/>
                </a:cubicBezTo>
                <a:lnTo>
                  <a:pt x="95250" y="1143000"/>
                </a:lnTo>
                <a:cubicBezTo>
                  <a:pt x="42645" y="1143000"/>
                  <a:pt x="0" y="1100355"/>
                  <a:pt x="0" y="1047750"/>
                </a:cubicBezTo>
                <a:lnTo>
                  <a:pt x="0" y="95250"/>
                </a:lnTo>
                <a:cubicBezTo>
                  <a:pt x="0" y="42645"/>
                  <a:pt x="42645" y="0"/>
                  <a:pt x="95250" y="0"/>
                </a:cubicBezTo>
                <a:close/>
              </a:path>
            </a:pathLst>
          </a:custGeom>
          <a:solidFill>
            <a:srgbClr val="16213E"/>
          </a:solidFill>
          <a:ln w="9525">
            <a:solidFill>
              <a:srgbClr val="2A2A4A"/>
            </a:solidFill>
          </a:ln>
        </p:spPr>
      </p:sp>
      <p:sp>
        <p:nvSpPr>
          <p:cNvPr id="16" name="Freeform 16"/>
          <p:cNvSpPr/>
          <p:nvPr/>
        </p:nvSpPr>
        <p:spPr>
          <a:xfrm>
            <a:off x="5524500" y="1143000"/>
            <a:ext cx="38100" cy="1143000"/>
          </a:xfrm>
          <a:custGeom>
            <a:avLst/>
            <a:gdLst/>
            <a:ahLst/>
            <a:cxnLst/>
            <a:rect l="l" t="t" r="r" b="b"/>
            <a:pathLst>
              <a:path w="38100" h="1143000">
                <a:moveTo>
                  <a:pt x="19050" y="0"/>
                </a:moveTo>
                <a:lnTo>
                  <a:pt x="19050" y="0"/>
                </a:lnTo>
                <a:cubicBezTo>
                  <a:pt x="29571" y="0"/>
                  <a:pt x="38100" y="8529"/>
                  <a:pt x="38100" y="19050"/>
                </a:cubicBezTo>
                <a:lnTo>
                  <a:pt x="38100" y="1123950"/>
                </a:lnTo>
                <a:cubicBezTo>
                  <a:pt x="38100" y="1134471"/>
                  <a:pt x="29571" y="1143000"/>
                  <a:pt x="19050" y="1143000"/>
                </a:cubicBezTo>
                <a:lnTo>
                  <a:pt x="19050" y="1143000"/>
                </a:lnTo>
                <a:cubicBezTo>
                  <a:pt x="8529" y="1143000"/>
                  <a:pt x="0" y="1134471"/>
                  <a:pt x="0" y="1123950"/>
                </a:cubicBezTo>
                <a:lnTo>
                  <a:pt x="0" y="19050"/>
                </a:lnTo>
                <a:cubicBezTo>
                  <a:pt x="0" y="8529"/>
                  <a:pt x="8529" y="0"/>
                  <a:pt x="19050" y="0"/>
                </a:cubicBezTo>
                <a:close/>
              </a:path>
            </a:pathLst>
          </a:custGeom>
          <a:solidFill>
            <a:srgbClr val="C9A96E"/>
          </a:solidFill>
          <a:ln>
            <a:noFill/>
          </a:ln>
        </p:spPr>
      </p:sp>
      <p:grpSp>
        <p:nvGrpSpPr>
          <p:cNvPr id="19" name="Group 19"/>
          <p:cNvGrpSpPr/>
          <p:nvPr/>
        </p:nvGrpSpPr>
        <p:grpSpPr>
          <a:xfrm>
            <a:off x="5753100" y="1333500"/>
            <a:ext cx="266700" cy="250031"/>
            <a:chOff x="5753100" y="1333500"/>
            <a:chExt cx="266700" cy="250031"/>
          </a:xfrm>
        </p:grpSpPr>
        <p:sp>
          <p:nvSpPr>
            <p:cNvPr id="17" name="Freeform 17"/>
            <p:cNvSpPr/>
            <p:nvPr/>
          </p:nvSpPr>
          <p:spPr>
            <a:xfrm>
              <a:off x="5753100" y="1333500"/>
              <a:ext cx="266700" cy="83344"/>
            </a:xfrm>
            <a:custGeom>
              <a:avLst/>
              <a:gdLst/>
              <a:ahLst/>
              <a:cxnLst/>
              <a:rect l="l" t="t" r="r" b="b"/>
              <a:pathLst>
                <a:path w="266700" h="83344">
                  <a:moveTo>
                    <a:pt x="0" y="50006"/>
                  </a:moveTo>
                  <a:lnTo>
                    <a:pt x="133350" y="0"/>
                  </a:lnTo>
                  <a:lnTo>
                    <a:pt x="266700" y="41672"/>
                  </a:lnTo>
                  <a:lnTo>
                    <a:pt x="266700" y="83344"/>
                  </a:lnTo>
                  <a:lnTo>
                    <a:pt x="0" y="83344"/>
                  </a:lnTo>
                  <a:lnTo>
                    <a:pt x="0" y="50006"/>
                  </a:lnTo>
                  <a:close/>
                </a:path>
              </a:pathLst>
            </a:custGeom>
            <a:solidFill>
              <a:srgbClr val="C9A96E"/>
            </a:solidFill>
            <a:ln>
              <a:noFill/>
            </a:ln>
          </p:spPr>
        </p:sp>
        <p:sp>
          <p:nvSpPr>
            <p:cNvPr id="18" name="Freeform 18"/>
            <p:cNvSpPr/>
            <p:nvPr/>
          </p:nvSpPr>
          <p:spPr>
            <a:xfrm>
              <a:off x="5753100" y="1450181"/>
              <a:ext cx="266700" cy="133350"/>
            </a:xfrm>
            <a:custGeom>
              <a:avLst/>
              <a:gdLst/>
              <a:ahLst/>
              <a:cxnLst/>
              <a:rect l="l" t="t" r="r" b="b"/>
              <a:pathLst>
                <a:path w="266700" h="133350">
                  <a:moveTo>
                    <a:pt x="150019" y="0"/>
                  </a:moveTo>
                  <a:lnTo>
                    <a:pt x="183356" y="0"/>
                  </a:lnTo>
                  <a:lnTo>
                    <a:pt x="183356" y="83344"/>
                  </a:lnTo>
                  <a:lnTo>
                    <a:pt x="216694" y="83344"/>
                  </a:lnTo>
                  <a:lnTo>
                    <a:pt x="216694" y="0"/>
                  </a:lnTo>
                  <a:lnTo>
                    <a:pt x="250031" y="0"/>
                  </a:lnTo>
                  <a:lnTo>
                    <a:pt x="250031" y="100012"/>
                  </a:lnTo>
                  <a:lnTo>
                    <a:pt x="266700" y="100012"/>
                  </a:lnTo>
                  <a:lnTo>
                    <a:pt x="266700" y="133350"/>
                  </a:lnTo>
                  <a:lnTo>
                    <a:pt x="0" y="133350"/>
                  </a:lnTo>
                  <a:lnTo>
                    <a:pt x="0" y="100012"/>
                  </a:lnTo>
                  <a:lnTo>
                    <a:pt x="16669" y="100012"/>
                  </a:lnTo>
                  <a:lnTo>
                    <a:pt x="16669" y="0"/>
                  </a:lnTo>
                  <a:lnTo>
                    <a:pt x="50006" y="0"/>
                  </a:lnTo>
                  <a:lnTo>
                    <a:pt x="50006" y="83344"/>
                  </a:lnTo>
                  <a:lnTo>
                    <a:pt x="83344" y="83344"/>
                  </a:lnTo>
                  <a:lnTo>
                    <a:pt x="83344" y="0"/>
                  </a:lnTo>
                  <a:lnTo>
                    <a:pt x="116681" y="0"/>
                  </a:lnTo>
                  <a:lnTo>
                    <a:pt x="116681" y="83344"/>
                  </a:lnTo>
                  <a:lnTo>
                    <a:pt x="150019" y="83344"/>
                  </a:lnTo>
                  <a:lnTo>
                    <a:pt x="150019" y="0"/>
                  </a:lnTo>
                  <a:close/>
                </a:path>
              </a:pathLst>
            </a:custGeom>
            <a:solidFill>
              <a:srgbClr val="C9A96E"/>
            </a:solidFill>
            <a:ln>
              <a:noFill/>
            </a:ln>
          </p:spPr>
        </p:sp>
      </p:grpSp>
      <p:sp>
        <p:nvSpPr>
          <p:cNvPr id="20" name="TextBox 20"/>
          <p:cNvSpPr txBox="1"/>
          <p:nvPr/>
        </p:nvSpPr>
        <p:spPr>
          <a:xfrm>
            <a:off x="6121718" y="1294924"/>
            <a:ext cx="316326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75" b="1" dirty="0">
                <a:solidFill>
                  <a:srgbClr val="C9A96E"/>
                </a:solidFill>
                <a:latin typeface="Arial"/>
                <a:ea typeface="Microsoft YaHei"/>
                <a:cs typeface="Arial"/>
              </a:rPr>
              <a:t>1932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113145" y="1441132"/>
            <a:ext cx="2572226" cy="3352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650" b="1" dirty="0">
                <a:solidFill>
                  <a:srgbClr val="E8D5B7"/>
                </a:solidFill>
                <a:latin typeface="Georgia"/>
                <a:ea typeface="KaiTi"/>
                <a:cs typeface="Georgia"/>
              </a:rPr>
              <a:t>北大地质馆与女生宿舍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739765" y="1772602"/>
            <a:ext cx="3247072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A0A0B0"/>
                </a:solidFill>
                <a:latin typeface="Arial"/>
                <a:ea typeface="Microsoft YaHei"/>
                <a:cs typeface="Arial"/>
              </a:rPr>
              <a:t>中国最早引入西方现代主义建筑风格的作品之一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739765" y="1982152"/>
            <a:ext cx="2955703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A0A0B0"/>
                </a:solidFill>
                <a:latin typeface="Arial"/>
                <a:ea typeface="Microsoft YaHei"/>
                <a:cs typeface="Arial"/>
              </a:rPr>
              <a:t>女生宿舍楼梯扶手特别细小——因为女生手小</a:t>
            </a:r>
          </a:p>
        </p:txBody>
      </p:sp>
      <p:sp>
        <p:nvSpPr>
          <p:cNvPr id="24" name="Freeform 24"/>
          <p:cNvSpPr/>
          <p:nvPr/>
        </p:nvSpPr>
        <p:spPr>
          <a:xfrm>
            <a:off x="5524500" y="2476500"/>
            <a:ext cx="6096000" cy="1143000"/>
          </a:xfrm>
          <a:custGeom>
            <a:avLst/>
            <a:gdLst/>
            <a:ahLst/>
            <a:cxnLst/>
            <a:rect l="l" t="t" r="r" b="b"/>
            <a:pathLst>
              <a:path w="6096000" h="1143000">
                <a:moveTo>
                  <a:pt x="95250" y="0"/>
                </a:moveTo>
                <a:lnTo>
                  <a:pt x="6000750" y="0"/>
                </a:lnTo>
                <a:cubicBezTo>
                  <a:pt x="6053355" y="0"/>
                  <a:pt x="6096000" y="42645"/>
                  <a:pt x="6096000" y="95250"/>
                </a:cubicBezTo>
                <a:lnTo>
                  <a:pt x="6096000" y="1047750"/>
                </a:lnTo>
                <a:cubicBezTo>
                  <a:pt x="6096000" y="1100355"/>
                  <a:pt x="6053355" y="1143000"/>
                  <a:pt x="6000750" y="1143000"/>
                </a:cubicBezTo>
                <a:lnTo>
                  <a:pt x="95250" y="1143000"/>
                </a:lnTo>
                <a:cubicBezTo>
                  <a:pt x="42645" y="1143000"/>
                  <a:pt x="0" y="1100355"/>
                  <a:pt x="0" y="1047750"/>
                </a:cubicBezTo>
                <a:lnTo>
                  <a:pt x="0" y="95250"/>
                </a:lnTo>
                <a:cubicBezTo>
                  <a:pt x="0" y="42645"/>
                  <a:pt x="42645" y="0"/>
                  <a:pt x="95250" y="0"/>
                </a:cubicBezTo>
                <a:close/>
              </a:path>
            </a:pathLst>
          </a:custGeom>
          <a:solidFill>
            <a:srgbClr val="16213E"/>
          </a:solidFill>
          <a:ln w="9525">
            <a:solidFill>
              <a:srgbClr val="2A2A4A"/>
            </a:solidFill>
          </a:ln>
        </p:spPr>
      </p:sp>
      <p:sp>
        <p:nvSpPr>
          <p:cNvPr id="25" name="Freeform 25"/>
          <p:cNvSpPr/>
          <p:nvPr/>
        </p:nvSpPr>
        <p:spPr>
          <a:xfrm>
            <a:off x="5524500" y="2476500"/>
            <a:ext cx="38100" cy="1143000"/>
          </a:xfrm>
          <a:custGeom>
            <a:avLst/>
            <a:gdLst/>
            <a:ahLst/>
            <a:cxnLst/>
            <a:rect l="l" t="t" r="r" b="b"/>
            <a:pathLst>
              <a:path w="38100" h="1143000">
                <a:moveTo>
                  <a:pt x="19050" y="0"/>
                </a:moveTo>
                <a:lnTo>
                  <a:pt x="19050" y="0"/>
                </a:lnTo>
                <a:cubicBezTo>
                  <a:pt x="29571" y="0"/>
                  <a:pt x="38100" y="8529"/>
                  <a:pt x="38100" y="19050"/>
                </a:cubicBezTo>
                <a:lnTo>
                  <a:pt x="38100" y="1123950"/>
                </a:lnTo>
                <a:cubicBezTo>
                  <a:pt x="38100" y="1134471"/>
                  <a:pt x="29571" y="1143000"/>
                  <a:pt x="19050" y="1143000"/>
                </a:cubicBezTo>
                <a:lnTo>
                  <a:pt x="19050" y="1143000"/>
                </a:lnTo>
                <a:cubicBezTo>
                  <a:pt x="8529" y="1143000"/>
                  <a:pt x="0" y="1134471"/>
                  <a:pt x="0" y="1123950"/>
                </a:cubicBezTo>
                <a:lnTo>
                  <a:pt x="0" y="19050"/>
                </a:lnTo>
                <a:cubicBezTo>
                  <a:pt x="0" y="8529"/>
                  <a:pt x="8529" y="0"/>
                  <a:pt x="19050" y="0"/>
                </a:cubicBezTo>
                <a:close/>
              </a:path>
            </a:pathLst>
          </a:custGeom>
          <a:solidFill>
            <a:srgbClr val="C9A96E"/>
          </a:solidFill>
          <a:ln>
            <a:noFill/>
          </a:ln>
        </p:spPr>
      </p:sp>
      <p:sp>
        <p:nvSpPr>
          <p:cNvPr id="26" name="Freeform 26"/>
          <p:cNvSpPr/>
          <p:nvPr/>
        </p:nvSpPr>
        <p:spPr>
          <a:xfrm>
            <a:off x="5786438" y="2667000"/>
            <a:ext cx="200025" cy="266700"/>
          </a:xfrm>
          <a:custGeom>
            <a:avLst/>
            <a:gdLst/>
            <a:ahLst/>
            <a:cxnLst/>
            <a:rect l="l" t="t" r="r" b="b"/>
            <a:pathLst>
              <a:path w="200025" h="266700">
                <a:moveTo>
                  <a:pt x="200025" y="0"/>
                </a:moveTo>
                <a:lnTo>
                  <a:pt x="0" y="0"/>
                </a:lnTo>
                <a:lnTo>
                  <a:pt x="0" y="266700"/>
                </a:lnTo>
                <a:lnTo>
                  <a:pt x="66675" y="266700"/>
                </a:lnTo>
                <a:lnTo>
                  <a:pt x="66675" y="200025"/>
                </a:lnTo>
                <a:lnTo>
                  <a:pt x="133350" y="200025"/>
                </a:lnTo>
                <a:lnTo>
                  <a:pt x="133350" y="266700"/>
                </a:lnTo>
                <a:lnTo>
                  <a:pt x="200025" y="266700"/>
                </a:lnTo>
                <a:lnTo>
                  <a:pt x="200025" y="0"/>
                </a:lnTo>
                <a:close/>
                <a:moveTo>
                  <a:pt x="50006" y="50006"/>
                </a:moveTo>
                <a:lnTo>
                  <a:pt x="83344" y="50006"/>
                </a:lnTo>
                <a:lnTo>
                  <a:pt x="83344" y="83344"/>
                </a:lnTo>
                <a:lnTo>
                  <a:pt x="50006" y="83344"/>
                </a:lnTo>
                <a:lnTo>
                  <a:pt x="50006" y="50006"/>
                </a:lnTo>
                <a:close/>
                <a:moveTo>
                  <a:pt x="83344" y="116681"/>
                </a:moveTo>
                <a:lnTo>
                  <a:pt x="50006" y="116681"/>
                </a:lnTo>
                <a:lnTo>
                  <a:pt x="50006" y="150019"/>
                </a:lnTo>
                <a:lnTo>
                  <a:pt x="83344" y="150019"/>
                </a:lnTo>
                <a:lnTo>
                  <a:pt x="83344" y="116681"/>
                </a:lnTo>
                <a:close/>
                <a:moveTo>
                  <a:pt x="116681" y="50006"/>
                </a:moveTo>
                <a:lnTo>
                  <a:pt x="150019" y="50006"/>
                </a:lnTo>
                <a:lnTo>
                  <a:pt x="150019" y="83344"/>
                </a:lnTo>
                <a:lnTo>
                  <a:pt x="116681" y="83344"/>
                </a:lnTo>
                <a:lnTo>
                  <a:pt x="116681" y="50006"/>
                </a:lnTo>
                <a:close/>
                <a:moveTo>
                  <a:pt x="150019" y="116681"/>
                </a:moveTo>
                <a:lnTo>
                  <a:pt x="116681" y="116681"/>
                </a:lnTo>
                <a:lnTo>
                  <a:pt x="116681" y="150019"/>
                </a:lnTo>
                <a:lnTo>
                  <a:pt x="150019" y="150019"/>
                </a:lnTo>
                <a:lnTo>
                  <a:pt x="150019" y="116681"/>
                </a:lnTo>
                <a:close/>
              </a:path>
            </a:pathLst>
          </a:custGeom>
          <a:solidFill>
            <a:srgbClr val="C9A96E"/>
          </a:solidFill>
          <a:ln>
            <a:noFill/>
          </a:ln>
        </p:spPr>
      </p:sp>
      <p:sp>
        <p:nvSpPr>
          <p:cNvPr id="27" name="TextBox 27"/>
          <p:cNvSpPr txBox="1"/>
          <p:nvPr/>
        </p:nvSpPr>
        <p:spPr>
          <a:xfrm>
            <a:off x="6121718" y="2628424"/>
            <a:ext cx="316326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75" b="1" dirty="0">
                <a:solidFill>
                  <a:srgbClr val="C9A96E"/>
                </a:solidFill>
                <a:latin typeface="Arial"/>
                <a:ea typeface="Microsoft YaHei"/>
                <a:cs typeface="Arial"/>
              </a:rPr>
              <a:t>1938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113145" y="2774632"/>
            <a:ext cx="1813131" cy="3352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650" b="1" dirty="0">
                <a:solidFill>
                  <a:srgbClr val="E8D5B7"/>
                </a:solidFill>
                <a:latin typeface="Georgia"/>
                <a:ea typeface="KaiTi"/>
                <a:cs typeface="Georgia"/>
              </a:rPr>
              <a:t>云南大学映秋院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739765" y="3106102"/>
            <a:ext cx="2787015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A0A0B0"/>
                </a:solidFill>
                <a:latin typeface="Arial"/>
                <a:ea typeface="Microsoft YaHei"/>
                <a:cs typeface="Arial"/>
              </a:rPr>
              <a:t>融合云南民间建筑，采用土、石、木材料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739765" y="3315652"/>
            <a:ext cx="2480310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A0A0B0"/>
                </a:solidFill>
                <a:latin typeface="Arial"/>
                <a:ea typeface="Microsoft YaHei"/>
                <a:cs typeface="Arial"/>
              </a:rPr>
              <a:t>使用游廊和望楼等中国民居传统元素</a:t>
            </a:r>
          </a:p>
        </p:txBody>
      </p:sp>
      <p:sp>
        <p:nvSpPr>
          <p:cNvPr id="31" name="Freeform 31"/>
          <p:cNvSpPr/>
          <p:nvPr/>
        </p:nvSpPr>
        <p:spPr>
          <a:xfrm>
            <a:off x="5524500" y="3810000"/>
            <a:ext cx="6096000" cy="1143000"/>
          </a:xfrm>
          <a:custGeom>
            <a:avLst/>
            <a:gdLst/>
            <a:ahLst/>
            <a:cxnLst/>
            <a:rect l="l" t="t" r="r" b="b"/>
            <a:pathLst>
              <a:path w="6096000" h="1143000">
                <a:moveTo>
                  <a:pt x="95250" y="0"/>
                </a:moveTo>
                <a:lnTo>
                  <a:pt x="6000750" y="0"/>
                </a:lnTo>
                <a:cubicBezTo>
                  <a:pt x="6053355" y="0"/>
                  <a:pt x="6096000" y="42645"/>
                  <a:pt x="6096000" y="95250"/>
                </a:cubicBezTo>
                <a:lnTo>
                  <a:pt x="6096000" y="1047750"/>
                </a:lnTo>
                <a:cubicBezTo>
                  <a:pt x="6096000" y="1100355"/>
                  <a:pt x="6053355" y="1143000"/>
                  <a:pt x="6000750" y="1143000"/>
                </a:cubicBezTo>
                <a:lnTo>
                  <a:pt x="95250" y="1143000"/>
                </a:lnTo>
                <a:cubicBezTo>
                  <a:pt x="42645" y="1143000"/>
                  <a:pt x="0" y="1100355"/>
                  <a:pt x="0" y="1047750"/>
                </a:cubicBezTo>
                <a:lnTo>
                  <a:pt x="0" y="95250"/>
                </a:lnTo>
                <a:cubicBezTo>
                  <a:pt x="0" y="42645"/>
                  <a:pt x="42645" y="0"/>
                  <a:pt x="95250" y="0"/>
                </a:cubicBezTo>
                <a:close/>
              </a:path>
            </a:pathLst>
          </a:custGeom>
          <a:solidFill>
            <a:srgbClr val="16213E"/>
          </a:solidFill>
          <a:ln w="9525">
            <a:solidFill>
              <a:srgbClr val="2A2A4A"/>
            </a:solidFill>
          </a:ln>
        </p:spPr>
      </p:sp>
      <p:sp>
        <p:nvSpPr>
          <p:cNvPr id="32" name="Freeform 32"/>
          <p:cNvSpPr/>
          <p:nvPr/>
        </p:nvSpPr>
        <p:spPr>
          <a:xfrm>
            <a:off x="5524500" y="3810000"/>
            <a:ext cx="38100" cy="1143000"/>
          </a:xfrm>
          <a:custGeom>
            <a:avLst/>
            <a:gdLst/>
            <a:ahLst/>
            <a:cxnLst/>
            <a:rect l="l" t="t" r="r" b="b"/>
            <a:pathLst>
              <a:path w="38100" h="1143000">
                <a:moveTo>
                  <a:pt x="19050" y="0"/>
                </a:moveTo>
                <a:lnTo>
                  <a:pt x="19050" y="0"/>
                </a:lnTo>
                <a:cubicBezTo>
                  <a:pt x="29571" y="0"/>
                  <a:pt x="38100" y="8529"/>
                  <a:pt x="38100" y="19050"/>
                </a:cubicBezTo>
                <a:lnTo>
                  <a:pt x="38100" y="1123950"/>
                </a:lnTo>
                <a:cubicBezTo>
                  <a:pt x="38100" y="1134471"/>
                  <a:pt x="29571" y="1143000"/>
                  <a:pt x="19050" y="1143000"/>
                </a:cubicBezTo>
                <a:lnTo>
                  <a:pt x="19050" y="1143000"/>
                </a:lnTo>
                <a:cubicBezTo>
                  <a:pt x="8529" y="1143000"/>
                  <a:pt x="0" y="1134471"/>
                  <a:pt x="0" y="1123950"/>
                </a:cubicBezTo>
                <a:lnTo>
                  <a:pt x="0" y="19050"/>
                </a:lnTo>
                <a:cubicBezTo>
                  <a:pt x="0" y="8529"/>
                  <a:pt x="8529" y="0"/>
                  <a:pt x="19050" y="0"/>
                </a:cubicBezTo>
                <a:close/>
              </a:path>
            </a:pathLst>
          </a:custGeom>
          <a:solidFill>
            <a:srgbClr val="8B6F47"/>
          </a:solidFill>
          <a:ln>
            <a:noFill/>
          </a:ln>
        </p:spPr>
      </p:sp>
      <p:sp>
        <p:nvSpPr>
          <p:cNvPr id="33" name="Freeform 33"/>
          <p:cNvSpPr/>
          <p:nvPr/>
        </p:nvSpPr>
        <p:spPr>
          <a:xfrm>
            <a:off x="5786438" y="4000500"/>
            <a:ext cx="200025" cy="266700"/>
          </a:xfrm>
          <a:custGeom>
            <a:avLst/>
            <a:gdLst/>
            <a:ahLst/>
            <a:cxnLst/>
            <a:rect l="l" t="t" r="r" b="b"/>
            <a:pathLst>
              <a:path w="200025" h="266700">
                <a:moveTo>
                  <a:pt x="200025" y="0"/>
                </a:moveTo>
                <a:lnTo>
                  <a:pt x="0" y="0"/>
                </a:lnTo>
                <a:lnTo>
                  <a:pt x="0" y="266700"/>
                </a:lnTo>
                <a:lnTo>
                  <a:pt x="66675" y="266700"/>
                </a:lnTo>
                <a:lnTo>
                  <a:pt x="66675" y="200025"/>
                </a:lnTo>
                <a:lnTo>
                  <a:pt x="133350" y="200025"/>
                </a:lnTo>
                <a:lnTo>
                  <a:pt x="133350" y="266700"/>
                </a:lnTo>
                <a:lnTo>
                  <a:pt x="200025" y="266700"/>
                </a:lnTo>
                <a:lnTo>
                  <a:pt x="200025" y="0"/>
                </a:lnTo>
                <a:close/>
                <a:moveTo>
                  <a:pt x="50006" y="50006"/>
                </a:moveTo>
                <a:lnTo>
                  <a:pt x="83344" y="50006"/>
                </a:lnTo>
                <a:lnTo>
                  <a:pt x="83344" y="83344"/>
                </a:lnTo>
                <a:lnTo>
                  <a:pt x="50006" y="83344"/>
                </a:lnTo>
                <a:lnTo>
                  <a:pt x="50006" y="50006"/>
                </a:lnTo>
                <a:close/>
                <a:moveTo>
                  <a:pt x="83344" y="116681"/>
                </a:moveTo>
                <a:lnTo>
                  <a:pt x="50006" y="116681"/>
                </a:lnTo>
                <a:lnTo>
                  <a:pt x="50006" y="150019"/>
                </a:lnTo>
                <a:lnTo>
                  <a:pt x="83344" y="150019"/>
                </a:lnTo>
                <a:lnTo>
                  <a:pt x="83344" y="116681"/>
                </a:lnTo>
                <a:close/>
                <a:moveTo>
                  <a:pt x="116681" y="50006"/>
                </a:moveTo>
                <a:lnTo>
                  <a:pt x="150019" y="50006"/>
                </a:lnTo>
                <a:lnTo>
                  <a:pt x="150019" y="83344"/>
                </a:lnTo>
                <a:lnTo>
                  <a:pt x="116681" y="83344"/>
                </a:lnTo>
                <a:lnTo>
                  <a:pt x="116681" y="50006"/>
                </a:lnTo>
                <a:close/>
                <a:moveTo>
                  <a:pt x="150019" y="116681"/>
                </a:moveTo>
                <a:lnTo>
                  <a:pt x="116681" y="116681"/>
                </a:lnTo>
                <a:lnTo>
                  <a:pt x="116681" y="150019"/>
                </a:lnTo>
                <a:lnTo>
                  <a:pt x="150019" y="150019"/>
                </a:lnTo>
                <a:lnTo>
                  <a:pt x="150019" y="116681"/>
                </a:lnTo>
                <a:close/>
              </a:path>
            </a:pathLst>
          </a:custGeom>
          <a:solidFill>
            <a:srgbClr val="8B6F47"/>
          </a:solidFill>
          <a:ln>
            <a:noFill/>
          </a:ln>
        </p:spPr>
      </p:sp>
      <p:sp>
        <p:nvSpPr>
          <p:cNvPr id="34" name="TextBox 34"/>
          <p:cNvSpPr txBox="1"/>
          <p:nvPr/>
        </p:nvSpPr>
        <p:spPr>
          <a:xfrm>
            <a:off x="6121718" y="3961924"/>
            <a:ext cx="316326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75" b="1" dirty="0">
                <a:solidFill>
                  <a:srgbClr val="8B6F47"/>
                </a:solidFill>
                <a:latin typeface="Arial"/>
                <a:ea typeface="Microsoft YaHei"/>
                <a:cs typeface="Arial"/>
              </a:rPr>
              <a:t>1938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6113145" y="4108132"/>
            <a:ext cx="1560100" cy="3352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650" b="1" dirty="0">
                <a:solidFill>
                  <a:srgbClr val="E8D5B7"/>
                </a:solidFill>
                <a:latin typeface="Georgia"/>
                <a:ea typeface="KaiTi"/>
                <a:cs typeface="Georgia"/>
              </a:rPr>
              <a:t>西南联大校舍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739765" y="4439602"/>
            <a:ext cx="2188940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A0A0B0"/>
                </a:solidFill>
                <a:latin typeface="Arial"/>
                <a:ea typeface="Microsoft YaHei"/>
                <a:cs typeface="Arial"/>
              </a:rPr>
              <a:t>"一生中最痛苦、最委屈的设计"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739765" y="4649152"/>
            <a:ext cx="2940368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A0A0B0"/>
                </a:solidFill>
                <a:latin typeface="Arial"/>
                <a:ea typeface="Microsoft YaHei"/>
                <a:cs typeface="Arial"/>
              </a:rPr>
              <a:t>高楼变矮楼，砖墙变土墙，最终成了茅草屋</a:t>
            </a:r>
          </a:p>
        </p:txBody>
      </p:sp>
      <p:sp>
        <p:nvSpPr>
          <p:cNvPr id="38" name="Freeform 38"/>
          <p:cNvSpPr/>
          <p:nvPr/>
        </p:nvSpPr>
        <p:spPr>
          <a:xfrm>
            <a:off x="5524500" y="5143500"/>
            <a:ext cx="6096000" cy="1143000"/>
          </a:xfrm>
          <a:custGeom>
            <a:avLst/>
            <a:gdLst/>
            <a:ahLst/>
            <a:cxnLst/>
            <a:rect l="l" t="t" r="r" b="b"/>
            <a:pathLst>
              <a:path w="6096000" h="1143000">
                <a:moveTo>
                  <a:pt x="95250" y="0"/>
                </a:moveTo>
                <a:lnTo>
                  <a:pt x="6000750" y="0"/>
                </a:lnTo>
                <a:cubicBezTo>
                  <a:pt x="6053355" y="0"/>
                  <a:pt x="6096000" y="42645"/>
                  <a:pt x="6096000" y="95250"/>
                </a:cubicBezTo>
                <a:lnTo>
                  <a:pt x="6096000" y="1047750"/>
                </a:lnTo>
                <a:cubicBezTo>
                  <a:pt x="6096000" y="1100355"/>
                  <a:pt x="6053355" y="1143000"/>
                  <a:pt x="6000750" y="1143000"/>
                </a:cubicBezTo>
                <a:lnTo>
                  <a:pt x="95250" y="1143000"/>
                </a:lnTo>
                <a:cubicBezTo>
                  <a:pt x="42645" y="1143000"/>
                  <a:pt x="0" y="1100355"/>
                  <a:pt x="0" y="1047750"/>
                </a:cubicBezTo>
                <a:lnTo>
                  <a:pt x="0" y="95250"/>
                </a:lnTo>
                <a:cubicBezTo>
                  <a:pt x="0" y="42645"/>
                  <a:pt x="42645" y="0"/>
                  <a:pt x="95250" y="0"/>
                </a:cubicBezTo>
                <a:close/>
              </a:path>
            </a:pathLst>
          </a:custGeom>
          <a:solidFill>
            <a:srgbClr val="16213E"/>
          </a:solidFill>
          <a:ln w="9525">
            <a:solidFill>
              <a:srgbClr val="C9A96E"/>
            </a:solidFill>
          </a:ln>
        </p:spPr>
      </p:sp>
      <p:sp>
        <p:nvSpPr>
          <p:cNvPr id="39" name="Freeform 39"/>
          <p:cNvSpPr/>
          <p:nvPr/>
        </p:nvSpPr>
        <p:spPr>
          <a:xfrm>
            <a:off x="5524500" y="5143500"/>
            <a:ext cx="38100" cy="1143000"/>
          </a:xfrm>
          <a:custGeom>
            <a:avLst/>
            <a:gdLst/>
            <a:ahLst/>
            <a:cxnLst/>
            <a:rect l="l" t="t" r="r" b="b"/>
            <a:pathLst>
              <a:path w="38100" h="1143000">
                <a:moveTo>
                  <a:pt x="19050" y="0"/>
                </a:moveTo>
                <a:lnTo>
                  <a:pt x="19050" y="0"/>
                </a:lnTo>
                <a:cubicBezTo>
                  <a:pt x="29571" y="0"/>
                  <a:pt x="38100" y="8529"/>
                  <a:pt x="38100" y="19050"/>
                </a:cubicBezTo>
                <a:lnTo>
                  <a:pt x="38100" y="1123950"/>
                </a:lnTo>
                <a:cubicBezTo>
                  <a:pt x="38100" y="1134471"/>
                  <a:pt x="29571" y="1143000"/>
                  <a:pt x="19050" y="1143000"/>
                </a:cubicBezTo>
                <a:lnTo>
                  <a:pt x="19050" y="1143000"/>
                </a:lnTo>
                <a:cubicBezTo>
                  <a:pt x="8529" y="1143000"/>
                  <a:pt x="0" y="1134471"/>
                  <a:pt x="0" y="1123950"/>
                </a:cubicBezTo>
                <a:lnTo>
                  <a:pt x="0" y="19050"/>
                </a:lnTo>
                <a:cubicBezTo>
                  <a:pt x="0" y="8529"/>
                  <a:pt x="8529" y="0"/>
                  <a:pt x="19050" y="0"/>
                </a:cubicBezTo>
                <a:close/>
              </a:path>
            </a:pathLst>
          </a:custGeom>
          <a:solidFill>
            <a:srgbClr val="E8D5B7"/>
          </a:solidFill>
          <a:ln>
            <a:noFill/>
          </a:ln>
        </p:spPr>
      </p:sp>
      <p:sp>
        <p:nvSpPr>
          <p:cNvPr id="40" name="Freeform 40"/>
          <p:cNvSpPr/>
          <p:nvPr/>
        </p:nvSpPr>
        <p:spPr>
          <a:xfrm>
            <a:off x="5753100" y="5350669"/>
            <a:ext cx="266700" cy="233362"/>
          </a:xfrm>
          <a:custGeom>
            <a:avLst/>
            <a:gdLst/>
            <a:ahLst/>
            <a:cxnLst/>
            <a:rect l="l" t="t" r="r" b="b"/>
            <a:pathLst>
              <a:path w="266700" h="233362">
                <a:moveTo>
                  <a:pt x="20713" y="120726"/>
                </a:moveTo>
                <a:lnTo>
                  <a:pt x="133350" y="233362"/>
                </a:lnTo>
                <a:lnTo>
                  <a:pt x="245987" y="120726"/>
                </a:lnTo>
                <a:cubicBezTo>
                  <a:pt x="259249" y="107463"/>
                  <a:pt x="266700" y="89476"/>
                  <a:pt x="266700" y="70720"/>
                </a:cubicBezTo>
                <a:lnTo>
                  <a:pt x="266700" y="67547"/>
                </a:lnTo>
                <a:cubicBezTo>
                  <a:pt x="266700" y="30242"/>
                  <a:pt x="236458" y="0"/>
                  <a:pt x="199153" y="0"/>
                </a:cubicBezTo>
                <a:cubicBezTo>
                  <a:pt x="178632" y="0"/>
                  <a:pt x="159225" y="9328"/>
                  <a:pt x="146407" y="25351"/>
                </a:cubicBezTo>
                <a:lnTo>
                  <a:pt x="133350" y="41672"/>
                </a:lnTo>
                <a:lnTo>
                  <a:pt x="120293" y="25351"/>
                </a:lnTo>
                <a:cubicBezTo>
                  <a:pt x="107475" y="9328"/>
                  <a:pt x="88067" y="0"/>
                  <a:pt x="67547" y="0"/>
                </a:cubicBezTo>
                <a:cubicBezTo>
                  <a:pt x="30242" y="0"/>
                  <a:pt x="0" y="30242"/>
                  <a:pt x="0" y="67547"/>
                </a:cubicBezTo>
                <a:lnTo>
                  <a:pt x="0" y="70720"/>
                </a:lnTo>
                <a:cubicBezTo>
                  <a:pt x="0" y="89476"/>
                  <a:pt x="7451" y="107463"/>
                  <a:pt x="20713" y="120726"/>
                </a:cubicBezTo>
                <a:close/>
              </a:path>
            </a:pathLst>
          </a:custGeom>
          <a:solidFill>
            <a:srgbClr val="E8D5B7"/>
          </a:solidFill>
          <a:ln>
            <a:noFill/>
          </a:ln>
        </p:spPr>
      </p:sp>
      <p:sp>
        <p:nvSpPr>
          <p:cNvPr id="41" name="TextBox 41"/>
          <p:cNvSpPr txBox="1"/>
          <p:nvPr/>
        </p:nvSpPr>
        <p:spPr>
          <a:xfrm>
            <a:off x="6121718" y="5295424"/>
            <a:ext cx="316326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75" b="1" dirty="0">
                <a:solidFill>
                  <a:srgbClr val="E8D5B7"/>
                </a:solidFill>
                <a:latin typeface="Arial"/>
                <a:ea typeface="Microsoft YaHei"/>
                <a:cs typeface="Arial"/>
              </a:rPr>
              <a:t>1940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6113145" y="5441632"/>
            <a:ext cx="1054036" cy="3352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650" b="1" dirty="0">
                <a:solidFill>
                  <a:srgbClr val="E8D5B7"/>
                </a:solidFill>
                <a:latin typeface="Georgia"/>
                <a:ea typeface="KaiTi"/>
                <a:cs typeface="Georgia"/>
              </a:rPr>
              <a:t>昆明自宅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739765" y="5773102"/>
            <a:ext cx="3093720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E8E8E8"/>
                </a:solidFill>
                <a:latin typeface="Arial"/>
                <a:ea typeface="Microsoft YaHei"/>
                <a:cs typeface="Arial"/>
              </a:rPr>
              <a:t>两位建筑师一生中为自己设计的唯一一所房子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739765" y="5982652"/>
            <a:ext cx="2787015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A0A0B0"/>
                </a:solidFill>
                <a:latin typeface="Arial"/>
                <a:ea typeface="Microsoft YaHei"/>
                <a:cs typeface="Arial"/>
              </a:rPr>
              <a:t>土坯白墙，木结构青瓦，简单明快而雅洁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1011090" y="6570345"/>
            <a:ext cx="430340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900" dirty="0">
                <a:solidFill>
                  <a:srgbClr val="6B6B80"/>
                </a:solidFill>
                <a:latin typeface="Arial"/>
                <a:ea typeface="Microsoft YaHei"/>
                <a:cs typeface="Arial"/>
              </a:rPr>
              <a:t>04 / 10</a:t>
            </a:r>
          </a:p>
        </p:txBody>
      </p:sp>
    </p:spTree>
  </p:cSld>
  <p:clrMapOvr>
    <a:masterClrMapping/>
  </p:clrMapOvr>
  <p:transition dur="4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1A2E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C9A96E">
                  <a:alpha val="4000"/>
                </a:srgbClr>
              </a:gs>
              <a:gs pos="100000">
                <a:srgbClr val="C9A96E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560070" y="302895"/>
            <a:ext cx="1403032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00" dirty="0">
                <a:solidFill>
                  <a:srgbClr val="C9A96E"/>
                </a:solidFill>
                <a:latin typeface="Arial"/>
                <a:ea typeface="Microsoft YaHei"/>
                <a:cs typeface="Arial"/>
              </a:rPr>
              <a:t>PART 01 · 建筑师林徽因</a:t>
            </a:r>
          </a:p>
        </p:txBody>
      </p:sp>
      <p:sp>
        <p:nvSpPr>
          <p:cNvPr id="5" name="Rectangle 5"/>
          <p:cNvSpPr/>
          <p:nvPr/>
        </p:nvSpPr>
        <p:spPr>
          <a:xfrm>
            <a:off x="571500" y="523875"/>
            <a:ext cx="38100" cy="304800"/>
          </a:xfrm>
          <a:prstGeom prst="rect">
            <a:avLst/>
          </a:prstGeom>
          <a:solidFill>
            <a:srgbClr val="C9A96E"/>
          </a:solidFill>
          <a:ln>
            <a:noFill/>
          </a:ln>
        </p:spPr>
      </p:sp>
      <p:sp>
        <p:nvSpPr>
          <p:cNvPr id="6" name="TextBox 6"/>
          <p:cNvSpPr txBox="1"/>
          <p:nvPr/>
        </p:nvSpPr>
        <p:spPr>
          <a:xfrm>
            <a:off x="731520" y="521970"/>
            <a:ext cx="3741420" cy="4876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400" b="1" dirty="0">
                <a:solidFill>
                  <a:srgbClr val="E8E8E8"/>
                </a:solidFill>
                <a:latin typeface="Georgia"/>
                <a:ea typeface="KaiTi"/>
                <a:cs typeface="Georgia"/>
              </a:rPr>
              <a:t>国之重器上的建筑印记</a:t>
            </a:r>
          </a:p>
        </p:txBody>
      </p:sp>
      <p:sp>
        <p:nvSpPr>
          <p:cNvPr id="7" name="Freeform 7"/>
          <p:cNvSpPr/>
          <p:nvPr/>
        </p:nvSpPr>
        <p:spPr>
          <a:xfrm>
            <a:off x="571500" y="1143000"/>
            <a:ext cx="6096000" cy="1238250"/>
          </a:xfrm>
          <a:custGeom>
            <a:avLst/>
            <a:gdLst/>
            <a:ahLst/>
            <a:cxnLst/>
            <a:rect l="l" t="t" r="r" b="b"/>
            <a:pathLst>
              <a:path w="6096000" h="1238250">
                <a:moveTo>
                  <a:pt x="95250" y="0"/>
                </a:moveTo>
                <a:lnTo>
                  <a:pt x="6000750" y="0"/>
                </a:lnTo>
                <a:cubicBezTo>
                  <a:pt x="6053355" y="0"/>
                  <a:pt x="6096000" y="42645"/>
                  <a:pt x="6096000" y="95250"/>
                </a:cubicBezTo>
                <a:lnTo>
                  <a:pt x="6096000" y="1143000"/>
                </a:lnTo>
                <a:cubicBezTo>
                  <a:pt x="6096000" y="1195605"/>
                  <a:pt x="6053355" y="1238250"/>
                  <a:pt x="6000750" y="1238250"/>
                </a:cubicBezTo>
                <a:lnTo>
                  <a:pt x="95250" y="1238250"/>
                </a:lnTo>
                <a:cubicBezTo>
                  <a:pt x="42645" y="1238250"/>
                  <a:pt x="0" y="1195605"/>
                  <a:pt x="0" y="1143000"/>
                </a:cubicBezTo>
                <a:lnTo>
                  <a:pt x="0" y="95250"/>
                </a:lnTo>
                <a:cubicBezTo>
                  <a:pt x="0" y="42645"/>
                  <a:pt x="42645" y="0"/>
                  <a:pt x="95250" y="0"/>
                </a:cubicBezTo>
                <a:close/>
              </a:path>
            </a:pathLst>
          </a:custGeom>
          <a:solidFill>
            <a:srgbClr val="16213E"/>
          </a:solidFill>
          <a:ln w="9525">
            <a:solidFill>
              <a:srgbClr val="2A2A4A"/>
            </a:solidFill>
          </a:ln>
        </p:spPr>
      </p:sp>
      <p:sp>
        <p:nvSpPr>
          <p:cNvPr id="8" name="Freeform 8"/>
          <p:cNvSpPr/>
          <p:nvPr/>
        </p:nvSpPr>
        <p:spPr>
          <a:xfrm>
            <a:off x="571500" y="1143000"/>
            <a:ext cx="38100" cy="1238250"/>
          </a:xfrm>
          <a:custGeom>
            <a:avLst/>
            <a:gdLst/>
            <a:ahLst/>
            <a:cxnLst/>
            <a:rect l="l" t="t" r="r" b="b"/>
            <a:pathLst>
              <a:path w="38100" h="1238250">
                <a:moveTo>
                  <a:pt x="19050" y="0"/>
                </a:moveTo>
                <a:lnTo>
                  <a:pt x="19050" y="0"/>
                </a:lnTo>
                <a:cubicBezTo>
                  <a:pt x="29571" y="0"/>
                  <a:pt x="38100" y="8529"/>
                  <a:pt x="38100" y="19050"/>
                </a:cubicBezTo>
                <a:lnTo>
                  <a:pt x="38100" y="1219200"/>
                </a:lnTo>
                <a:cubicBezTo>
                  <a:pt x="38100" y="1229721"/>
                  <a:pt x="29571" y="1238250"/>
                  <a:pt x="19050" y="1238250"/>
                </a:cubicBezTo>
                <a:lnTo>
                  <a:pt x="19050" y="1238250"/>
                </a:lnTo>
                <a:cubicBezTo>
                  <a:pt x="8529" y="1238250"/>
                  <a:pt x="0" y="1229721"/>
                  <a:pt x="0" y="1219200"/>
                </a:cubicBezTo>
                <a:lnTo>
                  <a:pt x="0" y="19050"/>
                </a:lnTo>
                <a:cubicBezTo>
                  <a:pt x="0" y="8529"/>
                  <a:pt x="8529" y="0"/>
                  <a:pt x="19050" y="0"/>
                </a:cubicBezTo>
                <a:close/>
              </a:path>
            </a:pathLst>
          </a:custGeom>
          <a:solidFill>
            <a:srgbClr val="C9A96E"/>
          </a:solidFill>
          <a:ln>
            <a:noFill/>
          </a:ln>
        </p:spPr>
      </p:sp>
      <p:sp>
        <p:nvSpPr>
          <p:cNvPr id="9" name="Freeform 9"/>
          <p:cNvSpPr/>
          <p:nvPr/>
        </p:nvSpPr>
        <p:spPr>
          <a:xfrm>
            <a:off x="833438" y="1314450"/>
            <a:ext cx="200025" cy="266700"/>
          </a:xfrm>
          <a:custGeom>
            <a:avLst/>
            <a:gdLst/>
            <a:ahLst/>
            <a:cxnLst/>
            <a:rect l="l" t="t" r="r" b="b"/>
            <a:pathLst>
              <a:path w="200025" h="266700">
                <a:moveTo>
                  <a:pt x="200025" y="0"/>
                </a:moveTo>
                <a:lnTo>
                  <a:pt x="0" y="0"/>
                </a:lnTo>
                <a:lnTo>
                  <a:pt x="0" y="266700"/>
                </a:lnTo>
                <a:lnTo>
                  <a:pt x="66675" y="266700"/>
                </a:lnTo>
                <a:lnTo>
                  <a:pt x="66675" y="200025"/>
                </a:lnTo>
                <a:lnTo>
                  <a:pt x="133350" y="200025"/>
                </a:lnTo>
                <a:lnTo>
                  <a:pt x="133350" y="266700"/>
                </a:lnTo>
                <a:lnTo>
                  <a:pt x="200025" y="266700"/>
                </a:lnTo>
                <a:lnTo>
                  <a:pt x="200025" y="0"/>
                </a:lnTo>
                <a:close/>
                <a:moveTo>
                  <a:pt x="50006" y="50006"/>
                </a:moveTo>
                <a:lnTo>
                  <a:pt x="83344" y="50006"/>
                </a:lnTo>
                <a:lnTo>
                  <a:pt x="83344" y="83344"/>
                </a:lnTo>
                <a:lnTo>
                  <a:pt x="50006" y="83344"/>
                </a:lnTo>
                <a:lnTo>
                  <a:pt x="50006" y="50006"/>
                </a:lnTo>
                <a:close/>
                <a:moveTo>
                  <a:pt x="83344" y="116681"/>
                </a:moveTo>
                <a:lnTo>
                  <a:pt x="50006" y="116681"/>
                </a:lnTo>
                <a:lnTo>
                  <a:pt x="50006" y="150019"/>
                </a:lnTo>
                <a:lnTo>
                  <a:pt x="83344" y="150019"/>
                </a:lnTo>
                <a:lnTo>
                  <a:pt x="83344" y="116681"/>
                </a:lnTo>
                <a:close/>
                <a:moveTo>
                  <a:pt x="116681" y="50006"/>
                </a:moveTo>
                <a:lnTo>
                  <a:pt x="150019" y="50006"/>
                </a:lnTo>
                <a:lnTo>
                  <a:pt x="150019" y="83344"/>
                </a:lnTo>
                <a:lnTo>
                  <a:pt x="116681" y="83344"/>
                </a:lnTo>
                <a:lnTo>
                  <a:pt x="116681" y="50006"/>
                </a:lnTo>
                <a:close/>
                <a:moveTo>
                  <a:pt x="150019" y="116681"/>
                </a:moveTo>
                <a:lnTo>
                  <a:pt x="116681" y="116681"/>
                </a:lnTo>
                <a:lnTo>
                  <a:pt x="116681" y="150019"/>
                </a:lnTo>
                <a:lnTo>
                  <a:pt x="150019" y="150019"/>
                </a:lnTo>
                <a:lnTo>
                  <a:pt x="150019" y="116681"/>
                </a:lnTo>
                <a:close/>
              </a:path>
            </a:pathLst>
          </a:custGeom>
          <a:solidFill>
            <a:srgbClr val="C9A96E"/>
          </a:solidFill>
          <a:ln>
            <a:noFill/>
          </a:ln>
        </p:spPr>
      </p:sp>
      <p:sp>
        <p:nvSpPr>
          <p:cNvPr id="10" name="TextBox 10"/>
          <p:cNvSpPr txBox="1"/>
          <p:nvPr/>
        </p:nvSpPr>
        <p:spPr>
          <a:xfrm>
            <a:off x="1168718" y="1294924"/>
            <a:ext cx="316326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75" b="1" dirty="0">
                <a:solidFill>
                  <a:srgbClr val="C9A96E"/>
                </a:solidFill>
                <a:latin typeface="Arial"/>
                <a:ea typeface="Microsoft YaHei"/>
                <a:cs typeface="Arial"/>
              </a:rPr>
              <a:t>1950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60145" y="1460182"/>
            <a:ext cx="1813131" cy="3352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650" b="1" dirty="0">
                <a:solidFill>
                  <a:srgbClr val="E8D5B7"/>
                </a:solidFill>
                <a:latin typeface="Georgia"/>
                <a:ea typeface="KaiTi"/>
                <a:cs typeface="Georgia"/>
              </a:rPr>
              <a:t>八宝山革命公墓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86765" y="1810702"/>
            <a:ext cx="3707130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A0A0B0"/>
                </a:solidFill>
                <a:latin typeface="Arial"/>
                <a:ea typeface="Microsoft YaHei"/>
                <a:cs typeface="Arial"/>
              </a:rPr>
              <a:t>主体建筑格局由林徽因设计，在明代护国寺基础上改建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86765" y="2020252"/>
            <a:ext cx="2940368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A0A0B0"/>
                </a:solidFill>
                <a:latin typeface="Arial"/>
                <a:ea typeface="Microsoft YaHei"/>
                <a:cs typeface="Arial"/>
              </a:rPr>
              <a:t>融寺院园林与庭院绿化为一体的公园式陵园</a:t>
            </a:r>
          </a:p>
        </p:txBody>
      </p:sp>
      <p:sp>
        <p:nvSpPr>
          <p:cNvPr id="14" name="Freeform 14"/>
          <p:cNvSpPr/>
          <p:nvPr/>
        </p:nvSpPr>
        <p:spPr>
          <a:xfrm>
            <a:off x="571500" y="2571750"/>
            <a:ext cx="6096000" cy="1809750"/>
          </a:xfrm>
          <a:custGeom>
            <a:avLst/>
            <a:gdLst/>
            <a:ahLst/>
            <a:cxnLst/>
            <a:rect l="l" t="t" r="r" b="b"/>
            <a:pathLst>
              <a:path w="6096000" h="1809750">
                <a:moveTo>
                  <a:pt x="95250" y="0"/>
                </a:moveTo>
                <a:lnTo>
                  <a:pt x="6000750" y="0"/>
                </a:lnTo>
                <a:cubicBezTo>
                  <a:pt x="6053355" y="0"/>
                  <a:pt x="6096000" y="42645"/>
                  <a:pt x="6096000" y="95250"/>
                </a:cubicBezTo>
                <a:lnTo>
                  <a:pt x="6096000" y="1714500"/>
                </a:lnTo>
                <a:cubicBezTo>
                  <a:pt x="6096000" y="1767105"/>
                  <a:pt x="6053355" y="1809750"/>
                  <a:pt x="6000750" y="1809750"/>
                </a:cubicBezTo>
                <a:lnTo>
                  <a:pt x="95250" y="1809750"/>
                </a:lnTo>
                <a:cubicBezTo>
                  <a:pt x="42645" y="1809750"/>
                  <a:pt x="0" y="1767105"/>
                  <a:pt x="0" y="1714500"/>
                </a:cubicBezTo>
                <a:lnTo>
                  <a:pt x="0" y="95250"/>
                </a:lnTo>
                <a:cubicBezTo>
                  <a:pt x="0" y="42645"/>
                  <a:pt x="42645" y="0"/>
                  <a:pt x="95250" y="0"/>
                </a:cubicBezTo>
                <a:close/>
              </a:path>
            </a:pathLst>
          </a:custGeom>
          <a:solidFill>
            <a:srgbClr val="16213E"/>
          </a:solidFill>
          <a:ln w="14288">
            <a:solidFill>
              <a:srgbClr val="C9A96E"/>
            </a:solidFill>
          </a:ln>
          <a:effectLst>
            <a:outerShdw blurRad="38100" dist="19050" dir="5400000" algn="ctr" rotWithShape="0">
              <a:srgbClr val="000000">
                <a:alpha val="25000"/>
              </a:srgbClr>
            </a:outerShdw>
          </a:effectLst>
        </p:spPr>
      </p:sp>
      <p:sp>
        <p:nvSpPr>
          <p:cNvPr id="15" name="Freeform 15"/>
          <p:cNvSpPr/>
          <p:nvPr/>
        </p:nvSpPr>
        <p:spPr>
          <a:xfrm>
            <a:off x="571500" y="2571750"/>
            <a:ext cx="38100" cy="1809750"/>
          </a:xfrm>
          <a:custGeom>
            <a:avLst/>
            <a:gdLst/>
            <a:ahLst/>
            <a:cxnLst/>
            <a:rect l="l" t="t" r="r" b="b"/>
            <a:pathLst>
              <a:path w="38100" h="1809750">
                <a:moveTo>
                  <a:pt x="19050" y="0"/>
                </a:moveTo>
                <a:lnTo>
                  <a:pt x="19050" y="0"/>
                </a:lnTo>
                <a:cubicBezTo>
                  <a:pt x="29571" y="0"/>
                  <a:pt x="38100" y="8529"/>
                  <a:pt x="38100" y="19050"/>
                </a:cubicBezTo>
                <a:lnTo>
                  <a:pt x="38100" y="1790700"/>
                </a:lnTo>
                <a:cubicBezTo>
                  <a:pt x="38100" y="1801221"/>
                  <a:pt x="29571" y="1809750"/>
                  <a:pt x="19050" y="1809750"/>
                </a:cubicBezTo>
                <a:lnTo>
                  <a:pt x="19050" y="1809750"/>
                </a:lnTo>
                <a:cubicBezTo>
                  <a:pt x="8529" y="1809750"/>
                  <a:pt x="0" y="1801221"/>
                  <a:pt x="0" y="1790700"/>
                </a:cubicBezTo>
                <a:lnTo>
                  <a:pt x="0" y="19050"/>
                </a:lnTo>
                <a:cubicBezTo>
                  <a:pt x="0" y="8529"/>
                  <a:pt x="8529" y="0"/>
                  <a:pt x="19050" y="0"/>
                </a:cubicBezTo>
                <a:close/>
              </a:path>
            </a:pathLst>
          </a:custGeom>
          <a:solidFill>
            <a:srgbClr val="E8D5B7"/>
          </a:solidFill>
          <a:ln>
            <a:noFill/>
          </a:ln>
        </p:spPr>
      </p:sp>
      <p:grpSp>
        <p:nvGrpSpPr>
          <p:cNvPr id="18" name="Group 18"/>
          <p:cNvGrpSpPr/>
          <p:nvPr/>
        </p:nvGrpSpPr>
        <p:grpSpPr>
          <a:xfrm>
            <a:off x="812000" y="2762250"/>
            <a:ext cx="242902" cy="266700"/>
            <a:chOff x="812000" y="2762250"/>
            <a:chExt cx="242902" cy="266700"/>
          </a:xfrm>
        </p:grpSpPr>
        <p:sp>
          <p:nvSpPr>
            <p:cNvPr id="16" name="Freeform 16"/>
            <p:cNvSpPr/>
            <p:nvPr/>
          </p:nvSpPr>
          <p:spPr>
            <a:xfrm>
              <a:off x="812000" y="2762250"/>
              <a:ext cx="231485" cy="266700"/>
            </a:xfrm>
            <a:custGeom>
              <a:avLst/>
              <a:gdLst/>
              <a:ahLst/>
              <a:cxnLst/>
              <a:rect l="l" t="t" r="r" b="b"/>
              <a:pathLst>
                <a:path w="231485" h="266700">
                  <a:moveTo>
                    <a:pt x="138118" y="36183"/>
                  </a:moveTo>
                  <a:lnTo>
                    <a:pt x="138118" y="0"/>
                  </a:lnTo>
                  <a:lnTo>
                    <a:pt x="104781" y="0"/>
                  </a:lnTo>
                  <a:lnTo>
                    <a:pt x="104781" y="36183"/>
                  </a:lnTo>
                  <a:cubicBezTo>
                    <a:pt x="85359" y="43048"/>
                    <a:pt x="71443" y="61571"/>
                    <a:pt x="71443" y="83344"/>
                  </a:cubicBezTo>
                  <a:cubicBezTo>
                    <a:pt x="71443" y="92156"/>
                    <a:pt x="73723" y="100436"/>
                    <a:pt x="77724" y="107626"/>
                  </a:cubicBezTo>
                  <a:lnTo>
                    <a:pt x="59103" y="138661"/>
                  </a:lnTo>
                  <a:cubicBezTo>
                    <a:pt x="52034" y="130701"/>
                    <a:pt x="46465" y="121376"/>
                    <a:pt x="42842" y="111126"/>
                  </a:cubicBezTo>
                  <a:lnTo>
                    <a:pt x="11410" y="122236"/>
                  </a:lnTo>
                  <a:cubicBezTo>
                    <a:pt x="17652" y="139896"/>
                    <a:pt x="28026" y="155609"/>
                    <a:pt x="41374" y="168209"/>
                  </a:cubicBezTo>
                  <a:lnTo>
                    <a:pt x="0" y="237168"/>
                  </a:lnTo>
                  <a:lnTo>
                    <a:pt x="11439" y="266700"/>
                  </a:lnTo>
                  <a:lnTo>
                    <a:pt x="42880" y="262895"/>
                  </a:lnTo>
                  <a:lnTo>
                    <a:pt x="84237" y="193966"/>
                  </a:lnTo>
                  <a:cubicBezTo>
                    <a:pt x="95922" y="197895"/>
                    <a:pt x="108435" y="200025"/>
                    <a:pt x="121448" y="200025"/>
                  </a:cubicBezTo>
                  <a:cubicBezTo>
                    <a:pt x="134463" y="200025"/>
                    <a:pt x="146977" y="197895"/>
                    <a:pt x="158663" y="193964"/>
                  </a:cubicBezTo>
                  <a:cubicBezTo>
                    <a:pt x="174825" y="188530"/>
                    <a:pt x="189403" y="179654"/>
                    <a:pt x="201526" y="168209"/>
                  </a:cubicBezTo>
                  <a:cubicBezTo>
                    <a:pt x="214873" y="155609"/>
                    <a:pt x="225244" y="139894"/>
                    <a:pt x="231485" y="122236"/>
                  </a:cubicBezTo>
                  <a:lnTo>
                    <a:pt x="200053" y="111126"/>
                  </a:lnTo>
                  <a:cubicBezTo>
                    <a:pt x="196431" y="121374"/>
                    <a:pt x="190863" y="130698"/>
                    <a:pt x="183796" y="138657"/>
                  </a:cubicBezTo>
                  <a:lnTo>
                    <a:pt x="165175" y="107624"/>
                  </a:lnTo>
                  <a:cubicBezTo>
                    <a:pt x="169177" y="100435"/>
                    <a:pt x="171456" y="92155"/>
                    <a:pt x="171456" y="83344"/>
                  </a:cubicBezTo>
                  <a:cubicBezTo>
                    <a:pt x="171456" y="61571"/>
                    <a:pt x="157541" y="43048"/>
                    <a:pt x="138118" y="36183"/>
                  </a:cubicBezTo>
                  <a:close/>
                  <a:moveTo>
                    <a:pt x="120611" y="133343"/>
                  </a:moveTo>
                  <a:cubicBezTo>
                    <a:pt x="120890" y="133348"/>
                    <a:pt x="121170" y="133350"/>
                    <a:pt x="121450" y="133350"/>
                  </a:cubicBezTo>
                  <a:cubicBezTo>
                    <a:pt x="121730" y="133350"/>
                    <a:pt x="122010" y="133348"/>
                    <a:pt x="122290" y="133343"/>
                  </a:cubicBezTo>
                  <a:lnTo>
                    <a:pt x="140924" y="164399"/>
                  </a:lnTo>
                  <a:cubicBezTo>
                    <a:pt x="134675" y="165895"/>
                    <a:pt x="128153" y="166688"/>
                    <a:pt x="121448" y="166688"/>
                  </a:cubicBezTo>
                  <a:cubicBezTo>
                    <a:pt x="114744" y="166688"/>
                    <a:pt x="108224" y="165896"/>
                    <a:pt x="101977" y="164400"/>
                  </a:cubicBezTo>
                  <a:lnTo>
                    <a:pt x="120611" y="133343"/>
                  </a:lnTo>
                  <a:close/>
                  <a:moveTo>
                    <a:pt x="121450" y="66675"/>
                  </a:moveTo>
                  <a:cubicBezTo>
                    <a:pt x="112244" y="66675"/>
                    <a:pt x="104781" y="74138"/>
                    <a:pt x="104781" y="83344"/>
                  </a:cubicBezTo>
                  <a:cubicBezTo>
                    <a:pt x="104781" y="92550"/>
                    <a:pt x="112244" y="100012"/>
                    <a:pt x="121450" y="100012"/>
                  </a:cubicBezTo>
                  <a:cubicBezTo>
                    <a:pt x="130655" y="100012"/>
                    <a:pt x="138118" y="92550"/>
                    <a:pt x="138118" y="83344"/>
                  </a:cubicBezTo>
                  <a:cubicBezTo>
                    <a:pt x="138118" y="74138"/>
                    <a:pt x="130655" y="66675"/>
                    <a:pt x="121450" y="66675"/>
                  </a:cubicBezTo>
                  <a:close/>
                </a:path>
              </a:pathLst>
            </a:custGeom>
            <a:solidFill>
              <a:srgbClr val="E8D5B7"/>
            </a:solidFill>
            <a:ln>
              <a:noFill/>
            </a:ln>
          </p:spPr>
        </p:sp>
        <p:sp>
          <p:nvSpPr>
            <p:cNvPr id="17" name="Freeform 17"/>
            <p:cNvSpPr/>
            <p:nvPr/>
          </p:nvSpPr>
          <p:spPr>
            <a:xfrm>
              <a:off x="988135" y="2959570"/>
              <a:ext cx="66767" cy="69380"/>
            </a:xfrm>
            <a:custGeom>
              <a:avLst/>
              <a:gdLst/>
              <a:ahLst/>
              <a:cxnLst/>
              <a:rect l="l" t="t" r="r" b="b"/>
              <a:pathLst>
                <a:path w="66767" h="69380">
                  <a:moveTo>
                    <a:pt x="23886" y="65575"/>
                  </a:moveTo>
                  <a:lnTo>
                    <a:pt x="0" y="25767"/>
                  </a:lnTo>
                  <a:cubicBezTo>
                    <a:pt x="15765" y="19591"/>
                    <a:pt x="30224" y="10826"/>
                    <a:pt x="42857" y="0"/>
                  </a:cubicBezTo>
                  <a:lnTo>
                    <a:pt x="66767" y="39848"/>
                  </a:lnTo>
                  <a:lnTo>
                    <a:pt x="55327" y="69380"/>
                  </a:lnTo>
                  <a:lnTo>
                    <a:pt x="23886" y="65575"/>
                  </a:lnTo>
                  <a:close/>
                </a:path>
              </a:pathLst>
            </a:custGeom>
            <a:solidFill>
              <a:srgbClr val="E8D5B7"/>
            </a:solidFill>
            <a:ln>
              <a:noFill/>
            </a:ln>
          </p:spPr>
        </p:sp>
      </p:grpSp>
      <p:sp>
        <p:nvSpPr>
          <p:cNvPr id="19" name="TextBox 19"/>
          <p:cNvSpPr txBox="1"/>
          <p:nvPr/>
        </p:nvSpPr>
        <p:spPr>
          <a:xfrm>
            <a:off x="1168718" y="2742724"/>
            <a:ext cx="1086348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75" b="1" dirty="0">
                <a:solidFill>
                  <a:srgbClr val="E8D5B7"/>
                </a:solidFill>
                <a:latin typeface="Arial"/>
                <a:ea typeface="Microsoft YaHei"/>
                <a:cs typeface="Arial"/>
              </a:rPr>
              <a:t>1952 · 核心贡献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60145" y="2927032"/>
            <a:ext cx="1813131" cy="3352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650" b="1" dirty="0">
                <a:solidFill>
                  <a:srgbClr val="E8D5B7"/>
                </a:solidFill>
                <a:latin typeface="Georgia"/>
                <a:ea typeface="KaiTi"/>
                <a:cs typeface="Georgia"/>
              </a:rPr>
              <a:t>人民英雄纪念碑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86765" y="3296602"/>
            <a:ext cx="3247072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E8E8E8"/>
                </a:solidFill>
                <a:latin typeface="Arial"/>
                <a:ea typeface="Microsoft YaHei"/>
                <a:cs typeface="Arial"/>
              </a:rPr>
              <a:t>提出创造性修改方案：周圈台阶由一层改为两层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86765" y="3506152"/>
            <a:ext cx="3247072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E8E8E8"/>
                </a:solidFill>
                <a:latin typeface="Arial"/>
                <a:ea typeface="Microsoft YaHei"/>
                <a:cs typeface="Arial"/>
              </a:rPr>
              <a:t>扩大碑座尺寸，与天安门广场空间尺度更好配合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86765" y="3753802"/>
            <a:ext cx="2940368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A0A0B0"/>
                </a:solidFill>
                <a:latin typeface="Arial"/>
                <a:ea typeface="Microsoft YaHei"/>
                <a:cs typeface="Arial"/>
              </a:rPr>
              <a:t>以唐代风格为蓝本，亲自设计碑座全套饰纹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86765" y="3963352"/>
            <a:ext cx="2173605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A0A0B0"/>
                </a:solidFill>
                <a:latin typeface="Arial"/>
                <a:ea typeface="Microsoft YaHei"/>
                <a:cs typeface="Arial"/>
              </a:rPr>
              <a:t>特别是小须弥碑座上的花环浮雕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86765" y="4172902"/>
            <a:ext cx="3860482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C9A96E"/>
                </a:solidFill>
                <a:latin typeface="Arial"/>
                <a:ea typeface="Microsoft YaHei"/>
                <a:cs typeface="Arial"/>
              </a:rPr>
              <a:t>生命最后岁月中参与的重要工作，建筑设计成就中的丰碑</a:t>
            </a:r>
          </a:p>
        </p:txBody>
      </p:sp>
      <p:sp>
        <p:nvSpPr>
          <p:cNvPr id="26" name="Freeform 26"/>
          <p:cNvSpPr/>
          <p:nvPr/>
        </p:nvSpPr>
        <p:spPr>
          <a:xfrm>
            <a:off x="571500" y="4572000"/>
            <a:ext cx="6096000" cy="952500"/>
          </a:xfrm>
          <a:custGeom>
            <a:avLst/>
            <a:gdLst/>
            <a:ahLst/>
            <a:cxnLst/>
            <a:rect l="l" t="t" r="r" b="b"/>
            <a:pathLst>
              <a:path w="6096000" h="952500">
                <a:moveTo>
                  <a:pt x="95250" y="0"/>
                </a:moveTo>
                <a:lnTo>
                  <a:pt x="6000750" y="0"/>
                </a:lnTo>
                <a:cubicBezTo>
                  <a:pt x="6053355" y="0"/>
                  <a:pt x="6096000" y="42645"/>
                  <a:pt x="6096000" y="95250"/>
                </a:cubicBezTo>
                <a:lnTo>
                  <a:pt x="6096000" y="857250"/>
                </a:lnTo>
                <a:cubicBezTo>
                  <a:pt x="6096000" y="909855"/>
                  <a:pt x="6053355" y="952500"/>
                  <a:pt x="6000750" y="952500"/>
                </a:cubicBezTo>
                <a:lnTo>
                  <a:pt x="95250" y="952500"/>
                </a:lnTo>
                <a:cubicBezTo>
                  <a:pt x="42645" y="952500"/>
                  <a:pt x="0" y="909855"/>
                  <a:pt x="0" y="857250"/>
                </a:cubicBezTo>
                <a:lnTo>
                  <a:pt x="0" y="95250"/>
                </a:lnTo>
                <a:cubicBezTo>
                  <a:pt x="0" y="42645"/>
                  <a:pt x="42645" y="0"/>
                  <a:pt x="95250" y="0"/>
                </a:cubicBezTo>
                <a:close/>
              </a:path>
            </a:pathLst>
          </a:custGeom>
          <a:solidFill>
            <a:srgbClr val="16213E"/>
          </a:solidFill>
          <a:ln w="9525">
            <a:solidFill>
              <a:srgbClr val="8B6F47"/>
            </a:solidFill>
          </a:ln>
        </p:spPr>
      </p:sp>
      <p:sp>
        <p:nvSpPr>
          <p:cNvPr id="27" name="Freeform 27"/>
          <p:cNvSpPr/>
          <p:nvPr/>
        </p:nvSpPr>
        <p:spPr>
          <a:xfrm>
            <a:off x="571500" y="4572000"/>
            <a:ext cx="38100" cy="952500"/>
          </a:xfrm>
          <a:custGeom>
            <a:avLst/>
            <a:gdLst/>
            <a:ahLst/>
            <a:cxnLst/>
            <a:rect l="l" t="t" r="r" b="b"/>
            <a:pathLst>
              <a:path w="38100" h="952500">
                <a:moveTo>
                  <a:pt x="19050" y="0"/>
                </a:moveTo>
                <a:lnTo>
                  <a:pt x="19050" y="0"/>
                </a:lnTo>
                <a:cubicBezTo>
                  <a:pt x="29571" y="0"/>
                  <a:pt x="38100" y="8529"/>
                  <a:pt x="38100" y="19050"/>
                </a:cubicBezTo>
                <a:lnTo>
                  <a:pt x="38100" y="933450"/>
                </a:lnTo>
                <a:cubicBezTo>
                  <a:pt x="38100" y="943971"/>
                  <a:pt x="29571" y="952500"/>
                  <a:pt x="19050" y="952500"/>
                </a:cubicBezTo>
                <a:lnTo>
                  <a:pt x="19050" y="952500"/>
                </a:lnTo>
                <a:cubicBezTo>
                  <a:pt x="8529" y="952500"/>
                  <a:pt x="0" y="943971"/>
                  <a:pt x="0" y="933450"/>
                </a:cubicBezTo>
                <a:lnTo>
                  <a:pt x="0" y="19050"/>
                </a:lnTo>
                <a:cubicBezTo>
                  <a:pt x="0" y="8529"/>
                  <a:pt x="8529" y="0"/>
                  <a:pt x="19050" y="0"/>
                </a:cubicBezTo>
                <a:close/>
              </a:path>
            </a:pathLst>
          </a:custGeom>
          <a:solidFill>
            <a:srgbClr val="8B6F47"/>
          </a:solidFill>
          <a:ln>
            <a:noFill/>
          </a:ln>
        </p:spPr>
      </p:sp>
      <p:sp>
        <p:nvSpPr>
          <p:cNvPr id="28" name="Freeform 28"/>
          <p:cNvSpPr/>
          <p:nvPr/>
        </p:nvSpPr>
        <p:spPr>
          <a:xfrm>
            <a:off x="800100" y="4760119"/>
            <a:ext cx="266700" cy="233362"/>
          </a:xfrm>
          <a:custGeom>
            <a:avLst/>
            <a:gdLst/>
            <a:ahLst/>
            <a:cxnLst/>
            <a:rect l="l" t="t" r="r" b="b"/>
            <a:pathLst>
              <a:path w="266700" h="233362">
                <a:moveTo>
                  <a:pt x="33338" y="233362"/>
                </a:moveTo>
                <a:lnTo>
                  <a:pt x="0" y="50006"/>
                </a:lnTo>
                <a:lnTo>
                  <a:pt x="33338" y="50006"/>
                </a:lnTo>
                <a:lnTo>
                  <a:pt x="83344" y="100012"/>
                </a:lnTo>
                <a:lnTo>
                  <a:pt x="116681" y="0"/>
                </a:lnTo>
                <a:lnTo>
                  <a:pt x="150019" y="0"/>
                </a:lnTo>
                <a:lnTo>
                  <a:pt x="183356" y="100012"/>
                </a:lnTo>
                <a:lnTo>
                  <a:pt x="233362" y="50006"/>
                </a:lnTo>
                <a:lnTo>
                  <a:pt x="266700" y="50006"/>
                </a:lnTo>
                <a:lnTo>
                  <a:pt x="233362" y="233362"/>
                </a:lnTo>
                <a:lnTo>
                  <a:pt x="33338" y="233362"/>
                </a:lnTo>
                <a:close/>
                <a:moveTo>
                  <a:pt x="125016" y="133350"/>
                </a:moveTo>
                <a:lnTo>
                  <a:pt x="100012" y="166688"/>
                </a:lnTo>
                <a:lnTo>
                  <a:pt x="125016" y="200025"/>
                </a:lnTo>
                <a:lnTo>
                  <a:pt x="141684" y="200025"/>
                </a:lnTo>
                <a:lnTo>
                  <a:pt x="166688" y="166688"/>
                </a:lnTo>
                <a:lnTo>
                  <a:pt x="141684" y="133350"/>
                </a:lnTo>
                <a:lnTo>
                  <a:pt x="125016" y="133350"/>
                </a:lnTo>
                <a:close/>
              </a:path>
            </a:pathLst>
          </a:custGeom>
          <a:solidFill>
            <a:srgbClr val="8B6F47"/>
          </a:solidFill>
          <a:ln>
            <a:noFill/>
          </a:ln>
        </p:spPr>
      </p:sp>
      <p:sp>
        <p:nvSpPr>
          <p:cNvPr id="29" name="TextBox 29"/>
          <p:cNvSpPr txBox="1"/>
          <p:nvPr/>
        </p:nvSpPr>
        <p:spPr>
          <a:xfrm>
            <a:off x="1168718" y="4723924"/>
            <a:ext cx="787310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75" b="1" dirty="0">
                <a:solidFill>
                  <a:srgbClr val="8B6F47"/>
                </a:solidFill>
                <a:latin typeface="Arial"/>
                <a:ea typeface="Microsoft YaHei"/>
                <a:cs typeface="Arial"/>
              </a:rPr>
              <a:t>1955 · 永恒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160145" y="4908232"/>
            <a:ext cx="1813131" cy="3352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650" b="1" dirty="0">
                <a:solidFill>
                  <a:srgbClr val="E8D5B7"/>
                </a:solidFill>
                <a:latin typeface="Georgia"/>
                <a:ea typeface="KaiTi"/>
                <a:cs typeface="Georgia"/>
              </a:rPr>
              <a:t>建筑师林徽因墓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86765" y="5258752"/>
            <a:ext cx="2940368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A0A0B0"/>
                </a:solidFill>
                <a:latin typeface="Arial"/>
                <a:ea typeface="Microsoft YaHei"/>
                <a:cs typeface="Arial"/>
              </a:rPr>
              <a:t>安葬于八宝山革命公墓，墓碑上只有七个字</a:t>
            </a:r>
          </a:p>
        </p:txBody>
      </p:sp>
      <p:sp>
        <p:nvSpPr>
          <p:cNvPr id="32" name="Freeform 32"/>
          <p:cNvSpPr/>
          <p:nvPr/>
        </p:nvSpPr>
        <p:spPr>
          <a:xfrm>
            <a:off x="6953250" y="1143000"/>
            <a:ext cx="4667250" cy="5143500"/>
          </a:xfrm>
          <a:custGeom>
            <a:avLst/>
            <a:gdLst/>
            <a:ahLst/>
            <a:cxnLst/>
            <a:rect l="l" t="t" r="r" b="b"/>
            <a:pathLst>
              <a:path w="4667250" h="5143500">
                <a:moveTo>
                  <a:pt x="114300" y="0"/>
                </a:moveTo>
                <a:lnTo>
                  <a:pt x="4552950" y="0"/>
                </a:lnTo>
                <a:cubicBezTo>
                  <a:pt x="4616076" y="0"/>
                  <a:pt x="4667250" y="51174"/>
                  <a:pt x="4667250" y="114300"/>
                </a:cubicBezTo>
                <a:lnTo>
                  <a:pt x="4667250" y="5029200"/>
                </a:lnTo>
                <a:cubicBezTo>
                  <a:pt x="4667250" y="5092326"/>
                  <a:pt x="4616076" y="5143500"/>
                  <a:pt x="4552950" y="5143500"/>
                </a:cubicBezTo>
                <a:lnTo>
                  <a:pt x="114300" y="5143500"/>
                </a:lnTo>
                <a:cubicBezTo>
                  <a:pt x="51174" y="5143500"/>
                  <a:pt x="0" y="5092326"/>
                  <a:pt x="0" y="5029200"/>
                </a:cubicBezTo>
                <a:lnTo>
                  <a:pt x="0" y="114300"/>
                </a:lnTo>
                <a:cubicBezTo>
                  <a:pt x="0" y="51174"/>
                  <a:pt x="51174" y="0"/>
                  <a:pt x="114300" y="0"/>
                </a:cubicBezTo>
                <a:close/>
              </a:path>
            </a:pathLst>
          </a:custGeom>
          <a:solidFill>
            <a:srgbClr val="16213E"/>
          </a:solidFill>
          <a:ln>
            <a:noFill/>
          </a:ln>
        </p:spPr>
      </p:sp>
      <p:pic>
        <p:nvPicPr>
          <p:cNvPr id="33" name="Imag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0" y="1143000"/>
            <a:ext cx="4667250" cy="4762500"/>
          </a:xfrm>
          <a:prstGeom prst="rect">
            <a:avLst/>
          </a:prstGeom>
        </p:spPr>
      </p:pic>
      <p:sp>
        <p:nvSpPr>
          <p:cNvPr id="34" name="Rectangle 34"/>
          <p:cNvSpPr/>
          <p:nvPr/>
        </p:nvSpPr>
        <p:spPr>
          <a:xfrm>
            <a:off x="6953250" y="1143000"/>
            <a:ext cx="4667250" cy="4762500"/>
          </a:xfrm>
          <a:prstGeom prst="rect">
            <a:avLst/>
          </a:prstGeom>
          <a:gradFill>
            <a:gsLst>
              <a:gs pos="0">
                <a:srgbClr val="1A1A2E">
                  <a:alpha val="0"/>
                </a:srgbClr>
              </a:gs>
              <a:gs pos="90000">
                <a:srgbClr val="1A1A2E">
                  <a:alpha val="5000"/>
                </a:srgbClr>
              </a:gs>
              <a:gs pos="100000">
                <a:srgbClr val="1A1A2E">
                  <a:alpha val="50000"/>
                </a:srgbClr>
              </a:gs>
            </a:gsLst>
            <a:lin ang="0" scaled="1"/>
          </a:gradFill>
          <a:ln>
            <a:noFill/>
          </a:ln>
        </p:spPr>
      </p:sp>
      <p:sp>
        <p:nvSpPr>
          <p:cNvPr id="35" name="TextBox 35"/>
          <p:cNvSpPr txBox="1"/>
          <p:nvPr/>
        </p:nvSpPr>
        <p:spPr>
          <a:xfrm>
            <a:off x="8361902" y="5998845"/>
            <a:ext cx="1849945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900" dirty="0">
                <a:solidFill>
                  <a:srgbClr val="6B6B80"/>
                </a:solidFill>
                <a:latin typeface="Arial"/>
                <a:ea typeface="Microsoft YaHei"/>
                <a:cs typeface="Arial"/>
              </a:rPr>
              <a:t>人民英雄纪念碑 图源：pixabay</a:t>
            </a:r>
          </a:p>
        </p:txBody>
      </p:sp>
      <p:sp>
        <p:nvSpPr>
          <p:cNvPr id="36" name="Rectangle 36"/>
          <p:cNvSpPr/>
          <p:nvPr/>
        </p:nvSpPr>
        <p:spPr>
          <a:xfrm>
            <a:off x="571500" y="5695950"/>
            <a:ext cx="6096000" cy="9525"/>
          </a:xfrm>
          <a:prstGeom prst="rect">
            <a:avLst/>
          </a:prstGeom>
          <a:solidFill>
            <a:srgbClr val="2A2A4A"/>
          </a:solidFill>
          <a:ln>
            <a:noFill/>
          </a:ln>
        </p:spPr>
      </p:sp>
      <p:sp>
        <p:nvSpPr>
          <p:cNvPr id="37" name="TextBox 37"/>
          <p:cNvSpPr txBox="1"/>
          <p:nvPr/>
        </p:nvSpPr>
        <p:spPr>
          <a:xfrm>
            <a:off x="556260" y="5871210"/>
            <a:ext cx="3202686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C9A96E">
                    <a:alpha val="70000"/>
                  </a:srgbClr>
                </a:solidFill>
                <a:latin typeface="Georgia"/>
                <a:ea typeface="KaiTi"/>
                <a:cs typeface="Georgia"/>
              </a:rPr>
              <a:t>"她在国徽和纪念碑上倾注了最后的心血"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011090" y="6570345"/>
            <a:ext cx="430340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900" dirty="0">
                <a:solidFill>
                  <a:srgbClr val="6B6B80"/>
                </a:solidFill>
                <a:latin typeface="Arial"/>
                <a:ea typeface="Microsoft YaHei"/>
                <a:cs typeface="Arial"/>
              </a:rPr>
              <a:t>05 / 10</a:t>
            </a:r>
          </a:p>
        </p:txBody>
      </p:sp>
    </p:spTree>
  </p:cSld>
  <p:clrMapOvr>
    <a:masterClrMapping/>
  </p:clrMapOvr>
  <p:transition dur="4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1A2E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C9A96E">
                  <a:alpha val="4000"/>
                </a:srgbClr>
              </a:gs>
              <a:gs pos="100000">
                <a:srgbClr val="C9A96E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560070" y="302895"/>
            <a:ext cx="1698784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00" dirty="0">
                <a:solidFill>
                  <a:srgbClr val="C9A96E"/>
                </a:solidFill>
                <a:latin typeface="Arial"/>
                <a:ea typeface="Microsoft YaHei"/>
                <a:cs typeface="Arial"/>
              </a:rPr>
              <a:t>PART 02 · 被低估的学术先驱</a:t>
            </a:r>
          </a:p>
        </p:txBody>
      </p:sp>
      <p:sp>
        <p:nvSpPr>
          <p:cNvPr id="5" name="Rectangle 5"/>
          <p:cNvSpPr/>
          <p:nvPr/>
        </p:nvSpPr>
        <p:spPr>
          <a:xfrm>
            <a:off x="571500" y="523875"/>
            <a:ext cx="38100" cy="304800"/>
          </a:xfrm>
          <a:prstGeom prst="rect">
            <a:avLst/>
          </a:prstGeom>
          <a:solidFill>
            <a:srgbClr val="C9A96E"/>
          </a:solidFill>
          <a:ln>
            <a:noFill/>
          </a:ln>
        </p:spPr>
      </p:sp>
      <p:sp>
        <p:nvSpPr>
          <p:cNvPr id="6" name="TextBox 6"/>
          <p:cNvSpPr txBox="1"/>
          <p:nvPr/>
        </p:nvSpPr>
        <p:spPr>
          <a:xfrm>
            <a:off x="731520" y="521970"/>
            <a:ext cx="4109466" cy="4876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400" b="1" dirty="0">
                <a:solidFill>
                  <a:srgbClr val="E8E8E8"/>
                </a:solidFill>
                <a:latin typeface="Georgia"/>
                <a:ea typeface="KaiTi"/>
                <a:cs typeface="Georgia"/>
              </a:rPr>
              <a:t>首篇建筑论文：技惊四座</a:t>
            </a:r>
          </a:p>
        </p:txBody>
      </p:sp>
      <p:sp>
        <p:nvSpPr>
          <p:cNvPr id="7" name="Freeform 7"/>
          <p:cNvSpPr/>
          <p:nvPr/>
        </p:nvSpPr>
        <p:spPr>
          <a:xfrm>
            <a:off x="571500" y="1143000"/>
            <a:ext cx="4381500" cy="3429000"/>
          </a:xfrm>
          <a:custGeom>
            <a:avLst/>
            <a:gdLst/>
            <a:ahLst/>
            <a:cxnLst/>
            <a:rect l="l" t="t" r="r" b="b"/>
            <a:pathLst>
              <a:path w="4381500" h="3429000">
                <a:moveTo>
                  <a:pt x="114300" y="0"/>
                </a:moveTo>
                <a:lnTo>
                  <a:pt x="4267200" y="0"/>
                </a:lnTo>
                <a:cubicBezTo>
                  <a:pt x="4330326" y="0"/>
                  <a:pt x="4381500" y="51174"/>
                  <a:pt x="4381500" y="114300"/>
                </a:cubicBezTo>
                <a:lnTo>
                  <a:pt x="4381500" y="3314700"/>
                </a:lnTo>
                <a:cubicBezTo>
                  <a:pt x="4381500" y="3377826"/>
                  <a:pt x="4330326" y="3429000"/>
                  <a:pt x="4267200" y="3429000"/>
                </a:cubicBezTo>
                <a:lnTo>
                  <a:pt x="114300" y="3429000"/>
                </a:lnTo>
                <a:cubicBezTo>
                  <a:pt x="51174" y="3429000"/>
                  <a:pt x="0" y="3377826"/>
                  <a:pt x="0" y="3314700"/>
                </a:cubicBezTo>
                <a:lnTo>
                  <a:pt x="0" y="114300"/>
                </a:lnTo>
                <a:cubicBezTo>
                  <a:pt x="0" y="51174"/>
                  <a:pt x="51174" y="0"/>
                  <a:pt x="114300" y="0"/>
                </a:cubicBezTo>
                <a:close/>
              </a:path>
            </a:pathLst>
          </a:custGeom>
          <a:solidFill>
            <a:srgbClr val="16213E"/>
          </a:solidFill>
          <a:ln>
            <a:noFill/>
          </a:ln>
        </p:spPr>
      </p:sp>
      <p:pic>
        <p:nvPicPr>
          <p:cNvPr id="8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143000"/>
            <a:ext cx="4381500" cy="34290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781818" y="4673441"/>
            <a:ext cx="1960864" cy="1676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825" dirty="0">
                <a:solidFill>
                  <a:srgbClr val="6B6B80"/>
                </a:solidFill>
                <a:latin typeface="Arial"/>
                <a:ea typeface="Microsoft YaHei"/>
                <a:cs typeface="Arial"/>
              </a:rPr>
              <a:t>《论中国建筑之几个特征》 · 1932年</a:t>
            </a:r>
          </a:p>
        </p:txBody>
      </p:sp>
      <p:sp>
        <p:nvSpPr>
          <p:cNvPr id="10" name="Freeform 10"/>
          <p:cNvSpPr/>
          <p:nvPr/>
        </p:nvSpPr>
        <p:spPr>
          <a:xfrm>
            <a:off x="571500" y="4953000"/>
            <a:ext cx="1905000" cy="1428750"/>
          </a:xfrm>
          <a:custGeom>
            <a:avLst/>
            <a:gdLst/>
            <a:ahLst/>
            <a:cxnLst/>
            <a:rect l="l" t="t" r="r" b="b"/>
            <a:pathLst>
              <a:path w="1905000" h="1428750">
                <a:moveTo>
                  <a:pt x="76200" y="0"/>
                </a:moveTo>
                <a:lnTo>
                  <a:pt x="1828800" y="0"/>
                </a:lnTo>
                <a:cubicBezTo>
                  <a:pt x="1870884" y="0"/>
                  <a:pt x="1905000" y="34116"/>
                  <a:pt x="1905000" y="76200"/>
                </a:cubicBezTo>
                <a:lnTo>
                  <a:pt x="1905000" y="1352550"/>
                </a:lnTo>
                <a:cubicBezTo>
                  <a:pt x="1905000" y="1394634"/>
                  <a:pt x="1870884" y="1428750"/>
                  <a:pt x="1828800" y="1428750"/>
                </a:cubicBezTo>
                <a:lnTo>
                  <a:pt x="76200" y="1428750"/>
                </a:lnTo>
                <a:cubicBezTo>
                  <a:pt x="34116" y="1428750"/>
                  <a:pt x="0" y="1394634"/>
                  <a:pt x="0" y="1352550"/>
                </a:cubicBezTo>
                <a:lnTo>
                  <a:pt x="0" y="76200"/>
                </a:lnTo>
                <a:cubicBezTo>
                  <a:pt x="0" y="34116"/>
                  <a:pt x="34116" y="0"/>
                  <a:pt x="76200" y="0"/>
                </a:cubicBezTo>
                <a:close/>
              </a:path>
            </a:pathLst>
          </a:custGeom>
          <a:solidFill>
            <a:srgbClr val="16213E"/>
          </a:solidFill>
          <a:ln>
            <a:noFill/>
          </a:ln>
        </p:spPr>
      </p:sp>
      <p:pic>
        <p:nvPicPr>
          <p:cNvPr id="11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4953000"/>
            <a:ext cx="1905000" cy="1428750"/>
          </a:xfrm>
          <a:prstGeom prst="rect">
            <a:avLst/>
          </a:prstGeom>
        </p:spPr>
      </p:pic>
      <p:sp>
        <p:nvSpPr>
          <p:cNvPr id="12" name="Freeform 12"/>
          <p:cNvSpPr/>
          <p:nvPr/>
        </p:nvSpPr>
        <p:spPr>
          <a:xfrm>
            <a:off x="2667000" y="4953000"/>
            <a:ext cx="2286000" cy="1428750"/>
          </a:xfrm>
          <a:custGeom>
            <a:avLst/>
            <a:gdLst/>
            <a:ahLst/>
            <a:cxnLst/>
            <a:rect l="l" t="t" r="r" b="b"/>
            <a:pathLst>
              <a:path w="2286000" h="1428750">
                <a:moveTo>
                  <a:pt x="76200" y="0"/>
                </a:moveTo>
                <a:lnTo>
                  <a:pt x="2209800" y="0"/>
                </a:lnTo>
                <a:cubicBezTo>
                  <a:pt x="2251884" y="0"/>
                  <a:pt x="2286000" y="34116"/>
                  <a:pt x="2286000" y="76200"/>
                </a:cubicBezTo>
                <a:lnTo>
                  <a:pt x="2286000" y="1352550"/>
                </a:lnTo>
                <a:cubicBezTo>
                  <a:pt x="2286000" y="1394634"/>
                  <a:pt x="2251884" y="1428750"/>
                  <a:pt x="2209800" y="1428750"/>
                </a:cubicBezTo>
                <a:lnTo>
                  <a:pt x="76200" y="1428750"/>
                </a:lnTo>
                <a:cubicBezTo>
                  <a:pt x="34116" y="1428750"/>
                  <a:pt x="0" y="1394634"/>
                  <a:pt x="0" y="1352550"/>
                </a:cubicBezTo>
                <a:lnTo>
                  <a:pt x="0" y="76200"/>
                </a:lnTo>
                <a:cubicBezTo>
                  <a:pt x="0" y="34116"/>
                  <a:pt x="34116" y="0"/>
                  <a:pt x="76200" y="0"/>
                </a:cubicBezTo>
                <a:close/>
              </a:path>
            </a:pathLst>
          </a:custGeom>
          <a:solidFill>
            <a:srgbClr val="16213E"/>
          </a:solidFill>
          <a:ln w="9525">
            <a:solidFill>
              <a:srgbClr val="2A2A4A"/>
            </a:solidFill>
          </a:ln>
        </p:spPr>
      </p:sp>
      <p:sp>
        <p:nvSpPr>
          <p:cNvPr id="13" name="TextBox 13"/>
          <p:cNvSpPr txBox="1"/>
          <p:nvPr/>
        </p:nvSpPr>
        <p:spPr>
          <a:xfrm>
            <a:off x="2844165" y="5173028"/>
            <a:ext cx="1184481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C9A96E"/>
                </a:solidFill>
                <a:latin typeface="Georgia"/>
                <a:ea typeface="KaiTi"/>
                <a:cs typeface="Georgia"/>
              </a:rPr>
              <a:t>"在与爹爹共同的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844165" y="5382578"/>
            <a:ext cx="962120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C9A96E"/>
                </a:solidFill>
                <a:latin typeface="Georgia"/>
                <a:ea typeface="KaiTi"/>
                <a:cs typeface="Georgia"/>
              </a:rPr>
              <a:t>事业奋斗中……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844165" y="5592128"/>
            <a:ext cx="1031129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C9A96E"/>
                </a:solidFill>
                <a:latin typeface="Georgia"/>
                <a:ea typeface="KaiTi"/>
                <a:cs typeface="Georgia"/>
              </a:rPr>
              <a:t>她是灵魂人物"</a:t>
            </a:r>
          </a:p>
        </p:txBody>
      </p:sp>
      <p:sp>
        <p:nvSpPr>
          <p:cNvPr id="16" name="Rectangle 16"/>
          <p:cNvSpPr/>
          <p:nvPr/>
        </p:nvSpPr>
        <p:spPr>
          <a:xfrm>
            <a:off x="2857500" y="5867400"/>
            <a:ext cx="285750" cy="9525"/>
          </a:xfrm>
          <a:prstGeom prst="rect">
            <a:avLst/>
          </a:prstGeom>
          <a:solidFill>
            <a:srgbClr val="C9A96E">
              <a:alpha val="30000"/>
            </a:srgbClr>
          </a:solidFill>
          <a:ln>
            <a:noFill/>
          </a:ln>
        </p:spPr>
      </p:sp>
      <p:sp>
        <p:nvSpPr>
          <p:cNvPr id="17" name="TextBox 17"/>
          <p:cNvSpPr txBox="1"/>
          <p:nvPr/>
        </p:nvSpPr>
        <p:spPr>
          <a:xfrm>
            <a:off x="2846070" y="5979795"/>
            <a:ext cx="1126998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00" dirty="0">
                <a:solidFill>
                  <a:srgbClr val="6B6B80"/>
                </a:solidFill>
                <a:latin typeface="Arial"/>
                <a:ea typeface="Microsoft YaHei"/>
                <a:cs typeface="Arial"/>
              </a:rPr>
              <a:t>—— 梁再冰（女儿）</a:t>
            </a:r>
          </a:p>
        </p:txBody>
      </p:sp>
      <p:sp>
        <p:nvSpPr>
          <p:cNvPr id="18" name="Freeform 18"/>
          <p:cNvSpPr/>
          <p:nvPr/>
        </p:nvSpPr>
        <p:spPr>
          <a:xfrm>
            <a:off x="5334000" y="1143000"/>
            <a:ext cx="6286500" cy="1238250"/>
          </a:xfrm>
          <a:custGeom>
            <a:avLst/>
            <a:gdLst/>
            <a:ahLst/>
            <a:cxnLst/>
            <a:rect l="l" t="t" r="r" b="b"/>
            <a:pathLst>
              <a:path w="6286500" h="1238250">
                <a:moveTo>
                  <a:pt x="95250" y="0"/>
                </a:moveTo>
                <a:lnTo>
                  <a:pt x="6191250" y="0"/>
                </a:lnTo>
                <a:cubicBezTo>
                  <a:pt x="6243855" y="0"/>
                  <a:pt x="6286500" y="42645"/>
                  <a:pt x="6286500" y="95250"/>
                </a:cubicBezTo>
                <a:lnTo>
                  <a:pt x="6286500" y="1143000"/>
                </a:lnTo>
                <a:cubicBezTo>
                  <a:pt x="6286500" y="1195605"/>
                  <a:pt x="6243855" y="1238250"/>
                  <a:pt x="6191250" y="1238250"/>
                </a:cubicBezTo>
                <a:lnTo>
                  <a:pt x="95250" y="1238250"/>
                </a:lnTo>
                <a:cubicBezTo>
                  <a:pt x="42645" y="1238250"/>
                  <a:pt x="0" y="1195605"/>
                  <a:pt x="0" y="1143000"/>
                </a:cubicBezTo>
                <a:lnTo>
                  <a:pt x="0" y="95250"/>
                </a:lnTo>
                <a:cubicBezTo>
                  <a:pt x="0" y="42645"/>
                  <a:pt x="42645" y="0"/>
                  <a:pt x="95250" y="0"/>
                </a:cubicBezTo>
                <a:close/>
              </a:path>
            </a:pathLst>
          </a:custGeom>
          <a:solidFill>
            <a:srgbClr val="16213E"/>
          </a:solidFill>
          <a:ln w="9525">
            <a:solidFill>
              <a:srgbClr val="C9A96E"/>
            </a:solidFill>
          </a:ln>
          <a:effectLst>
            <a:outerShdw blurRad="38100" dist="19050" dir="5400000" algn="ctr" rotWithShape="0">
              <a:srgbClr val="000000">
                <a:alpha val="25000"/>
              </a:srgbClr>
            </a:outerShdw>
          </a:effectLst>
        </p:spPr>
      </p:sp>
      <p:sp>
        <p:nvSpPr>
          <p:cNvPr id="19" name="Freeform 19"/>
          <p:cNvSpPr/>
          <p:nvPr/>
        </p:nvSpPr>
        <p:spPr>
          <a:xfrm>
            <a:off x="5334000" y="1143000"/>
            <a:ext cx="38100" cy="1238250"/>
          </a:xfrm>
          <a:custGeom>
            <a:avLst/>
            <a:gdLst/>
            <a:ahLst/>
            <a:cxnLst/>
            <a:rect l="l" t="t" r="r" b="b"/>
            <a:pathLst>
              <a:path w="38100" h="1238250">
                <a:moveTo>
                  <a:pt x="19050" y="0"/>
                </a:moveTo>
                <a:lnTo>
                  <a:pt x="19050" y="0"/>
                </a:lnTo>
                <a:cubicBezTo>
                  <a:pt x="29571" y="0"/>
                  <a:pt x="38100" y="8529"/>
                  <a:pt x="38100" y="19050"/>
                </a:cubicBezTo>
                <a:lnTo>
                  <a:pt x="38100" y="1219200"/>
                </a:lnTo>
                <a:cubicBezTo>
                  <a:pt x="38100" y="1229721"/>
                  <a:pt x="29571" y="1238250"/>
                  <a:pt x="19050" y="1238250"/>
                </a:cubicBezTo>
                <a:lnTo>
                  <a:pt x="19050" y="1238250"/>
                </a:lnTo>
                <a:cubicBezTo>
                  <a:pt x="8529" y="1238250"/>
                  <a:pt x="0" y="1229721"/>
                  <a:pt x="0" y="1219200"/>
                </a:cubicBezTo>
                <a:lnTo>
                  <a:pt x="0" y="19050"/>
                </a:lnTo>
                <a:cubicBezTo>
                  <a:pt x="0" y="8529"/>
                  <a:pt x="8529" y="0"/>
                  <a:pt x="19050" y="0"/>
                </a:cubicBezTo>
                <a:close/>
              </a:path>
            </a:pathLst>
          </a:custGeom>
          <a:solidFill>
            <a:srgbClr val="E8D5B7"/>
          </a:solidFill>
          <a:ln>
            <a:noFill/>
          </a:ln>
        </p:spPr>
      </p:sp>
      <p:sp>
        <p:nvSpPr>
          <p:cNvPr id="20" name="Freeform 20"/>
          <p:cNvSpPr/>
          <p:nvPr/>
        </p:nvSpPr>
        <p:spPr>
          <a:xfrm>
            <a:off x="5562600" y="1366838"/>
            <a:ext cx="266700" cy="216694"/>
          </a:xfrm>
          <a:custGeom>
            <a:avLst/>
            <a:gdLst/>
            <a:ahLst/>
            <a:cxnLst/>
            <a:rect l="l" t="t" r="r" b="b"/>
            <a:pathLst>
              <a:path w="266700" h="216694">
                <a:moveTo>
                  <a:pt x="0" y="0"/>
                </a:moveTo>
                <a:lnTo>
                  <a:pt x="59771" y="0"/>
                </a:lnTo>
                <a:cubicBezTo>
                  <a:pt x="74864" y="0"/>
                  <a:pt x="89340" y="5996"/>
                  <a:pt x="100012" y="16669"/>
                </a:cubicBezTo>
                <a:cubicBezTo>
                  <a:pt x="110685" y="27342"/>
                  <a:pt x="116681" y="41817"/>
                  <a:pt x="116681" y="56911"/>
                </a:cubicBezTo>
                <a:lnTo>
                  <a:pt x="116681" y="150019"/>
                </a:lnTo>
                <a:lnTo>
                  <a:pt x="150019" y="150019"/>
                </a:lnTo>
                <a:lnTo>
                  <a:pt x="150019" y="56911"/>
                </a:lnTo>
                <a:cubicBezTo>
                  <a:pt x="150019" y="41817"/>
                  <a:pt x="156015" y="27342"/>
                  <a:pt x="166688" y="16669"/>
                </a:cubicBezTo>
                <a:cubicBezTo>
                  <a:pt x="177361" y="5996"/>
                  <a:pt x="191836" y="0"/>
                  <a:pt x="206929" y="0"/>
                </a:cubicBezTo>
                <a:lnTo>
                  <a:pt x="266700" y="0"/>
                </a:lnTo>
                <a:lnTo>
                  <a:pt x="266700" y="183356"/>
                </a:lnTo>
                <a:lnTo>
                  <a:pt x="183356" y="183356"/>
                </a:lnTo>
                <a:lnTo>
                  <a:pt x="150019" y="216694"/>
                </a:lnTo>
                <a:lnTo>
                  <a:pt x="116681" y="216694"/>
                </a:lnTo>
                <a:lnTo>
                  <a:pt x="83344" y="183356"/>
                </a:lnTo>
                <a:lnTo>
                  <a:pt x="0" y="183356"/>
                </a:lnTo>
                <a:lnTo>
                  <a:pt x="0" y="0"/>
                </a:lnTo>
                <a:close/>
              </a:path>
            </a:pathLst>
          </a:custGeom>
          <a:solidFill>
            <a:srgbClr val="E8D5B7"/>
          </a:solidFill>
          <a:ln>
            <a:noFill/>
          </a:ln>
        </p:spPr>
      </p:sp>
      <p:sp>
        <p:nvSpPr>
          <p:cNvPr id="21" name="TextBox 21"/>
          <p:cNvSpPr txBox="1"/>
          <p:nvPr/>
        </p:nvSpPr>
        <p:spPr>
          <a:xfrm>
            <a:off x="5931218" y="1304449"/>
            <a:ext cx="1833941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75" b="1" dirty="0">
                <a:solidFill>
                  <a:srgbClr val="E8D5B7"/>
                </a:solidFill>
                <a:latin typeface="Arial"/>
                <a:ea typeface="Microsoft YaHei"/>
                <a:cs typeface="Arial"/>
              </a:rPr>
              <a:t>1932 · 首次登场，技惊四座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541645" y="1517332"/>
            <a:ext cx="3078289" cy="3352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650" b="1" dirty="0">
                <a:solidFill>
                  <a:srgbClr val="E8D5B7"/>
                </a:solidFill>
                <a:latin typeface="Georgia"/>
                <a:ea typeface="KaiTi"/>
                <a:cs typeface="Georgia"/>
              </a:rPr>
              <a:t>《论中国建筑之几个特征》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549265" y="1867852"/>
            <a:ext cx="2787015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E8E8E8"/>
                </a:solidFill>
                <a:latin typeface="Arial"/>
                <a:ea typeface="Microsoft YaHei"/>
                <a:cs typeface="Arial"/>
              </a:rPr>
              <a:t>首次由中国专业学者发表的建筑理论文章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549265" y="2077402"/>
            <a:ext cx="4013835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A0A0B0"/>
                </a:solidFill>
                <a:latin typeface="Arial"/>
                <a:ea typeface="Microsoft YaHei"/>
                <a:cs typeface="Arial"/>
              </a:rPr>
              <a:t>针对西方学者误解，提出符合中国民族主义情结的价值判断</a:t>
            </a:r>
          </a:p>
        </p:txBody>
      </p:sp>
      <p:sp>
        <p:nvSpPr>
          <p:cNvPr id="25" name="Freeform 25"/>
          <p:cNvSpPr/>
          <p:nvPr/>
        </p:nvSpPr>
        <p:spPr>
          <a:xfrm>
            <a:off x="5334000" y="2571750"/>
            <a:ext cx="6286500" cy="1047750"/>
          </a:xfrm>
          <a:custGeom>
            <a:avLst/>
            <a:gdLst/>
            <a:ahLst/>
            <a:cxnLst/>
            <a:rect l="l" t="t" r="r" b="b"/>
            <a:pathLst>
              <a:path w="6286500" h="1047750">
                <a:moveTo>
                  <a:pt x="95250" y="0"/>
                </a:moveTo>
                <a:lnTo>
                  <a:pt x="6191250" y="0"/>
                </a:lnTo>
                <a:cubicBezTo>
                  <a:pt x="6243855" y="0"/>
                  <a:pt x="6286500" y="42645"/>
                  <a:pt x="6286500" y="95250"/>
                </a:cubicBezTo>
                <a:lnTo>
                  <a:pt x="6286500" y="952500"/>
                </a:lnTo>
                <a:cubicBezTo>
                  <a:pt x="6286500" y="1005105"/>
                  <a:pt x="6243855" y="1047750"/>
                  <a:pt x="6191250" y="1047750"/>
                </a:cubicBezTo>
                <a:lnTo>
                  <a:pt x="95250" y="1047750"/>
                </a:lnTo>
                <a:cubicBezTo>
                  <a:pt x="42645" y="1047750"/>
                  <a:pt x="0" y="1005105"/>
                  <a:pt x="0" y="952500"/>
                </a:cubicBezTo>
                <a:lnTo>
                  <a:pt x="0" y="95250"/>
                </a:lnTo>
                <a:cubicBezTo>
                  <a:pt x="0" y="42645"/>
                  <a:pt x="42645" y="0"/>
                  <a:pt x="95250" y="0"/>
                </a:cubicBezTo>
                <a:close/>
              </a:path>
            </a:pathLst>
          </a:custGeom>
          <a:solidFill>
            <a:srgbClr val="16213E"/>
          </a:solidFill>
          <a:ln w="9525">
            <a:solidFill>
              <a:srgbClr val="2A2A4A"/>
            </a:solidFill>
          </a:ln>
        </p:spPr>
      </p:sp>
      <p:sp>
        <p:nvSpPr>
          <p:cNvPr id="26" name="Freeform 26"/>
          <p:cNvSpPr/>
          <p:nvPr/>
        </p:nvSpPr>
        <p:spPr>
          <a:xfrm>
            <a:off x="5334000" y="2571750"/>
            <a:ext cx="38100" cy="1047750"/>
          </a:xfrm>
          <a:custGeom>
            <a:avLst/>
            <a:gdLst/>
            <a:ahLst/>
            <a:cxnLst/>
            <a:rect l="l" t="t" r="r" b="b"/>
            <a:pathLst>
              <a:path w="38100" h="1047750">
                <a:moveTo>
                  <a:pt x="19050" y="0"/>
                </a:moveTo>
                <a:lnTo>
                  <a:pt x="19050" y="0"/>
                </a:lnTo>
                <a:cubicBezTo>
                  <a:pt x="29571" y="0"/>
                  <a:pt x="38100" y="8529"/>
                  <a:pt x="38100" y="19050"/>
                </a:cubicBezTo>
                <a:lnTo>
                  <a:pt x="38100" y="1028700"/>
                </a:lnTo>
                <a:cubicBezTo>
                  <a:pt x="38100" y="1039221"/>
                  <a:pt x="29571" y="1047750"/>
                  <a:pt x="19050" y="1047750"/>
                </a:cubicBezTo>
                <a:lnTo>
                  <a:pt x="19050" y="1047750"/>
                </a:lnTo>
                <a:cubicBezTo>
                  <a:pt x="8529" y="1047750"/>
                  <a:pt x="0" y="1039221"/>
                  <a:pt x="0" y="1028700"/>
                </a:cubicBezTo>
                <a:lnTo>
                  <a:pt x="0" y="19050"/>
                </a:lnTo>
                <a:cubicBezTo>
                  <a:pt x="0" y="8529"/>
                  <a:pt x="8529" y="0"/>
                  <a:pt x="19050" y="0"/>
                </a:cubicBezTo>
                <a:close/>
              </a:path>
            </a:pathLst>
          </a:custGeom>
          <a:solidFill>
            <a:srgbClr val="C9A96E"/>
          </a:solidFill>
          <a:ln>
            <a:noFill/>
          </a:ln>
        </p:spPr>
      </p:sp>
      <p:grpSp>
        <p:nvGrpSpPr>
          <p:cNvPr id="31" name="Group 31"/>
          <p:cNvGrpSpPr/>
          <p:nvPr/>
        </p:nvGrpSpPr>
        <p:grpSpPr>
          <a:xfrm>
            <a:off x="5563632" y="2743200"/>
            <a:ext cx="264637" cy="266700"/>
            <a:chOff x="5563632" y="2743200"/>
            <a:chExt cx="264637" cy="266700"/>
          </a:xfrm>
        </p:grpSpPr>
        <p:sp>
          <p:nvSpPr>
            <p:cNvPr id="27" name="Freeform 27"/>
            <p:cNvSpPr/>
            <p:nvPr/>
          </p:nvSpPr>
          <p:spPr>
            <a:xfrm>
              <a:off x="5563632" y="2798340"/>
              <a:ext cx="264637" cy="61541"/>
            </a:xfrm>
            <a:custGeom>
              <a:avLst/>
              <a:gdLst/>
              <a:ahLst/>
              <a:cxnLst/>
              <a:rect l="l" t="t" r="r" b="b"/>
              <a:pathLst>
                <a:path w="264637" h="61541">
                  <a:moveTo>
                    <a:pt x="24299" y="0"/>
                  </a:moveTo>
                  <a:cubicBezTo>
                    <a:pt x="11443" y="17726"/>
                    <a:pt x="2843" y="38740"/>
                    <a:pt x="0" y="61541"/>
                  </a:cubicBezTo>
                  <a:lnTo>
                    <a:pt x="264637" y="61541"/>
                  </a:lnTo>
                  <a:cubicBezTo>
                    <a:pt x="261793" y="38739"/>
                    <a:pt x="253193" y="17726"/>
                    <a:pt x="240337" y="0"/>
                  </a:cubicBezTo>
                  <a:cubicBezTo>
                    <a:pt x="239643" y="388"/>
                    <a:pt x="238940" y="777"/>
                    <a:pt x="238228" y="1165"/>
                  </a:cubicBezTo>
                  <a:cubicBezTo>
                    <a:pt x="213469" y="14670"/>
                    <a:pt x="177399" y="28203"/>
                    <a:pt x="132318" y="28203"/>
                  </a:cubicBezTo>
                  <a:cubicBezTo>
                    <a:pt x="87237" y="28203"/>
                    <a:pt x="51166" y="14670"/>
                    <a:pt x="26407" y="1165"/>
                  </a:cubicBezTo>
                  <a:cubicBezTo>
                    <a:pt x="25695" y="777"/>
                    <a:pt x="24993" y="388"/>
                    <a:pt x="24299" y="0"/>
                  </a:cubicBezTo>
                  <a:close/>
                </a:path>
              </a:pathLst>
            </a:custGeom>
            <a:solidFill>
              <a:srgbClr val="C9A96E"/>
            </a:solidFill>
            <a:ln>
              <a:noFill/>
            </a:ln>
          </p:spPr>
        </p:sp>
        <p:sp>
          <p:nvSpPr>
            <p:cNvPr id="28" name="Freeform 28"/>
            <p:cNvSpPr/>
            <p:nvPr/>
          </p:nvSpPr>
          <p:spPr>
            <a:xfrm>
              <a:off x="5611669" y="2743200"/>
              <a:ext cx="168562" cy="50006"/>
            </a:xfrm>
            <a:custGeom>
              <a:avLst/>
              <a:gdLst/>
              <a:ahLst/>
              <a:cxnLst/>
              <a:rect l="l" t="t" r="r" b="b"/>
              <a:pathLst>
                <a:path w="168562" h="50006">
                  <a:moveTo>
                    <a:pt x="168562" y="30006"/>
                  </a:moveTo>
                  <a:cubicBezTo>
                    <a:pt x="147812" y="40430"/>
                    <a:pt x="119244" y="50006"/>
                    <a:pt x="84281" y="50006"/>
                  </a:cubicBezTo>
                  <a:cubicBezTo>
                    <a:pt x="49318" y="50006"/>
                    <a:pt x="20750" y="40430"/>
                    <a:pt x="0" y="30006"/>
                  </a:cubicBezTo>
                  <a:cubicBezTo>
                    <a:pt x="22971" y="11250"/>
                    <a:pt x="52312" y="0"/>
                    <a:pt x="84281" y="0"/>
                  </a:cubicBezTo>
                  <a:cubicBezTo>
                    <a:pt x="116250" y="0"/>
                    <a:pt x="145591" y="11249"/>
                    <a:pt x="168562" y="30006"/>
                  </a:cubicBezTo>
                  <a:close/>
                </a:path>
              </a:pathLst>
            </a:custGeom>
            <a:solidFill>
              <a:srgbClr val="C9A96E"/>
            </a:solidFill>
            <a:ln>
              <a:noFill/>
            </a:ln>
          </p:spPr>
        </p:sp>
        <p:sp>
          <p:nvSpPr>
            <p:cNvPr id="29" name="Freeform 29"/>
            <p:cNvSpPr/>
            <p:nvPr/>
          </p:nvSpPr>
          <p:spPr>
            <a:xfrm>
              <a:off x="5563632" y="2893219"/>
              <a:ext cx="264637" cy="61541"/>
            </a:xfrm>
            <a:custGeom>
              <a:avLst/>
              <a:gdLst/>
              <a:ahLst/>
              <a:cxnLst/>
              <a:rect l="l" t="t" r="r" b="b"/>
              <a:pathLst>
                <a:path w="264637" h="61541">
                  <a:moveTo>
                    <a:pt x="0" y="0"/>
                  </a:moveTo>
                  <a:cubicBezTo>
                    <a:pt x="2843" y="22801"/>
                    <a:pt x="11443" y="43815"/>
                    <a:pt x="24300" y="61541"/>
                  </a:cubicBezTo>
                  <a:cubicBezTo>
                    <a:pt x="24993" y="61153"/>
                    <a:pt x="25696" y="60764"/>
                    <a:pt x="26407" y="60376"/>
                  </a:cubicBezTo>
                  <a:cubicBezTo>
                    <a:pt x="51167" y="46871"/>
                    <a:pt x="87238" y="33338"/>
                    <a:pt x="132318" y="33338"/>
                  </a:cubicBezTo>
                  <a:cubicBezTo>
                    <a:pt x="177399" y="33338"/>
                    <a:pt x="213470" y="46871"/>
                    <a:pt x="238228" y="60376"/>
                  </a:cubicBezTo>
                  <a:cubicBezTo>
                    <a:pt x="238942" y="60764"/>
                    <a:pt x="239643" y="61153"/>
                    <a:pt x="240337" y="61541"/>
                  </a:cubicBezTo>
                  <a:cubicBezTo>
                    <a:pt x="253193" y="43815"/>
                    <a:pt x="261793" y="22801"/>
                    <a:pt x="2646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9A96E"/>
            </a:solidFill>
            <a:ln>
              <a:noFill/>
            </a:ln>
          </p:spPr>
        </p:sp>
        <p:sp>
          <p:nvSpPr>
            <p:cNvPr id="30" name="Freeform 30"/>
            <p:cNvSpPr/>
            <p:nvPr/>
          </p:nvSpPr>
          <p:spPr>
            <a:xfrm>
              <a:off x="5611669" y="2959894"/>
              <a:ext cx="168562" cy="50006"/>
            </a:xfrm>
            <a:custGeom>
              <a:avLst/>
              <a:gdLst/>
              <a:ahLst/>
              <a:cxnLst/>
              <a:rect l="l" t="t" r="r" b="b"/>
              <a:pathLst>
                <a:path w="168562" h="50006">
                  <a:moveTo>
                    <a:pt x="84281" y="50006"/>
                  </a:moveTo>
                  <a:cubicBezTo>
                    <a:pt x="52312" y="50006"/>
                    <a:pt x="22971" y="38757"/>
                    <a:pt x="0" y="20001"/>
                  </a:cubicBezTo>
                  <a:cubicBezTo>
                    <a:pt x="20750" y="9576"/>
                    <a:pt x="49318" y="0"/>
                    <a:pt x="84281" y="0"/>
                  </a:cubicBezTo>
                  <a:cubicBezTo>
                    <a:pt x="119244" y="0"/>
                    <a:pt x="147812" y="9576"/>
                    <a:pt x="168562" y="20001"/>
                  </a:cubicBezTo>
                  <a:cubicBezTo>
                    <a:pt x="145590" y="38757"/>
                    <a:pt x="116250" y="50006"/>
                    <a:pt x="84281" y="50006"/>
                  </a:cubicBezTo>
                  <a:close/>
                </a:path>
              </a:pathLst>
            </a:custGeom>
            <a:solidFill>
              <a:srgbClr val="C9A96E"/>
            </a:solidFill>
            <a:ln>
              <a:noFill/>
            </a:ln>
          </p:spPr>
        </p:sp>
      </p:grpSp>
      <p:sp>
        <p:nvSpPr>
          <p:cNvPr id="32" name="TextBox 32"/>
          <p:cNvSpPr txBox="1"/>
          <p:nvPr/>
        </p:nvSpPr>
        <p:spPr>
          <a:xfrm>
            <a:off x="5931218" y="2714149"/>
            <a:ext cx="622840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75" b="1" dirty="0">
                <a:solidFill>
                  <a:srgbClr val="C9A96E"/>
                </a:solidFill>
                <a:latin typeface="Arial"/>
                <a:ea typeface="Microsoft YaHei"/>
                <a:cs typeface="Arial"/>
              </a:rPr>
              <a:t>理论突破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547360" y="2975610"/>
            <a:ext cx="4236720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E8E8E8"/>
                </a:solidFill>
                <a:latin typeface="Arial"/>
                <a:ea typeface="Microsoft YaHei"/>
                <a:cs typeface="Arial"/>
              </a:rPr>
              <a:t>首次在理论上定义中国建筑木框架结构体系的基本特征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549265" y="3239452"/>
            <a:ext cx="2633662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A0A0B0"/>
                </a:solidFill>
                <a:latin typeface="Arial"/>
                <a:ea typeface="Microsoft YaHei"/>
                <a:cs typeface="Arial"/>
              </a:rPr>
              <a:t>描绘出关于中国建筑史的完整概念框架</a:t>
            </a:r>
          </a:p>
        </p:txBody>
      </p:sp>
      <p:sp>
        <p:nvSpPr>
          <p:cNvPr id="35" name="Freeform 35"/>
          <p:cNvSpPr/>
          <p:nvPr/>
        </p:nvSpPr>
        <p:spPr>
          <a:xfrm>
            <a:off x="5334000" y="3810000"/>
            <a:ext cx="6286500" cy="1047750"/>
          </a:xfrm>
          <a:custGeom>
            <a:avLst/>
            <a:gdLst/>
            <a:ahLst/>
            <a:cxnLst/>
            <a:rect l="l" t="t" r="r" b="b"/>
            <a:pathLst>
              <a:path w="6286500" h="1047750">
                <a:moveTo>
                  <a:pt x="95250" y="0"/>
                </a:moveTo>
                <a:lnTo>
                  <a:pt x="6191250" y="0"/>
                </a:lnTo>
                <a:cubicBezTo>
                  <a:pt x="6243855" y="0"/>
                  <a:pt x="6286500" y="42645"/>
                  <a:pt x="6286500" y="95250"/>
                </a:cubicBezTo>
                <a:lnTo>
                  <a:pt x="6286500" y="952500"/>
                </a:lnTo>
                <a:cubicBezTo>
                  <a:pt x="6286500" y="1005105"/>
                  <a:pt x="6243855" y="1047750"/>
                  <a:pt x="6191250" y="1047750"/>
                </a:cubicBezTo>
                <a:lnTo>
                  <a:pt x="95250" y="1047750"/>
                </a:lnTo>
                <a:cubicBezTo>
                  <a:pt x="42645" y="1047750"/>
                  <a:pt x="0" y="1005105"/>
                  <a:pt x="0" y="952500"/>
                </a:cubicBezTo>
                <a:lnTo>
                  <a:pt x="0" y="95250"/>
                </a:lnTo>
                <a:cubicBezTo>
                  <a:pt x="0" y="42645"/>
                  <a:pt x="42645" y="0"/>
                  <a:pt x="95250" y="0"/>
                </a:cubicBezTo>
                <a:close/>
              </a:path>
            </a:pathLst>
          </a:custGeom>
          <a:solidFill>
            <a:srgbClr val="16213E"/>
          </a:solidFill>
          <a:ln w="9525">
            <a:solidFill>
              <a:srgbClr val="2A2A4A"/>
            </a:solidFill>
          </a:ln>
        </p:spPr>
      </p:sp>
      <p:sp>
        <p:nvSpPr>
          <p:cNvPr id="36" name="Freeform 36"/>
          <p:cNvSpPr/>
          <p:nvPr/>
        </p:nvSpPr>
        <p:spPr>
          <a:xfrm>
            <a:off x="5334000" y="3810000"/>
            <a:ext cx="38100" cy="1047750"/>
          </a:xfrm>
          <a:custGeom>
            <a:avLst/>
            <a:gdLst/>
            <a:ahLst/>
            <a:cxnLst/>
            <a:rect l="l" t="t" r="r" b="b"/>
            <a:pathLst>
              <a:path w="38100" h="1047750">
                <a:moveTo>
                  <a:pt x="19050" y="0"/>
                </a:moveTo>
                <a:lnTo>
                  <a:pt x="19050" y="0"/>
                </a:lnTo>
                <a:cubicBezTo>
                  <a:pt x="29571" y="0"/>
                  <a:pt x="38100" y="8529"/>
                  <a:pt x="38100" y="19050"/>
                </a:cubicBezTo>
                <a:lnTo>
                  <a:pt x="38100" y="1028700"/>
                </a:lnTo>
                <a:cubicBezTo>
                  <a:pt x="38100" y="1039221"/>
                  <a:pt x="29571" y="1047750"/>
                  <a:pt x="19050" y="1047750"/>
                </a:cubicBezTo>
                <a:lnTo>
                  <a:pt x="19050" y="1047750"/>
                </a:lnTo>
                <a:cubicBezTo>
                  <a:pt x="8529" y="1047750"/>
                  <a:pt x="0" y="1039221"/>
                  <a:pt x="0" y="1028700"/>
                </a:cubicBezTo>
                <a:lnTo>
                  <a:pt x="0" y="19050"/>
                </a:lnTo>
                <a:cubicBezTo>
                  <a:pt x="0" y="8529"/>
                  <a:pt x="8529" y="0"/>
                  <a:pt x="19050" y="0"/>
                </a:cubicBezTo>
                <a:close/>
              </a:path>
            </a:pathLst>
          </a:custGeom>
          <a:solidFill>
            <a:srgbClr val="C9A96E"/>
          </a:solidFill>
          <a:ln>
            <a:noFill/>
          </a:ln>
        </p:spPr>
      </p:sp>
      <p:grpSp>
        <p:nvGrpSpPr>
          <p:cNvPr id="39" name="Group 39"/>
          <p:cNvGrpSpPr/>
          <p:nvPr/>
        </p:nvGrpSpPr>
        <p:grpSpPr>
          <a:xfrm>
            <a:off x="5574500" y="3981450"/>
            <a:ext cx="242902" cy="266700"/>
            <a:chOff x="5574500" y="3981450"/>
            <a:chExt cx="242902" cy="266700"/>
          </a:xfrm>
        </p:grpSpPr>
        <p:sp>
          <p:nvSpPr>
            <p:cNvPr id="37" name="Freeform 37"/>
            <p:cNvSpPr/>
            <p:nvPr/>
          </p:nvSpPr>
          <p:spPr>
            <a:xfrm>
              <a:off x="5574500" y="3981450"/>
              <a:ext cx="231485" cy="266700"/>
            </a:xfrm>
            <a:custGeom>
              <a:avLst/>
              <a:gdLst/>
              <a:ahLst/>
              <a:cxnLst/>
              <a:rect l="l" t="t" r="r" b="b"/>
              <a:pathLst>
                <a:path w="231485" h="266700">
                  <a:moveTo>
                    <a:pt x="138118" y="36183"/>
                  </a:moveTo>
                  <a:lnTo>
                    <a:pt x="138118" y="0"/>
                  </a:lnTo>
                  <a:lnTo>
                    <a:pt x="104781" y="0"/>
                  </a:lnTo>
                  <a:lnTo>
                    <a:pt x="104781" y="36183"/>
                  </a:lnTo>
                  <a:cubicBezTo>
                    <a:pt x="85359" y="43048"/>
                    <a:pt x="71443" y="61571"/>
                    <a:pt x="71443" y="83344"/>
                  </a:cubicBezTo>
                  <a:cubicBezTo>
                    <a:pt x="71443" y="92156"/>
                    <a:pt x="73723" y="100436"/>
                    <a:pt x="77724" y="107626"/>
                  </a:cubicBezTo>
                  <a:lnTo>
                    <a:pt x="59103" y="138661"/>
                  </a:lnTo>
                  <a:cubicBezTo>
                    <a:pt x="52034" y="130701"/>
                    <a:pt x="46465" y="121376"/>
                    <a:pt x="42842" y="111126"/>
                  </a:cubicBezTo>
                  <a:lnTo>
                    <a:pt x="11410" y="122236"/>
                  </a:lnTo>
                  <a:cubicBezTo>
                    <a:pt x="17652" y="139896"/>
                    <a:pt x="28026" y="155609"/>
                    <a:pt x="41374" y="168209"/>
                  </a:cubicBezTo>
                  <a:lnTo>
                    <a:pt x="0" y="237168"/>
                  </a:lnTo>
                  <a:lnTo>
                    <a:pt x="11439" y="266700"/>
                  </a:lnTo>
                  <a:lnTo>
                    <a:pt x="42880" y="262895"/>
                  </a:lnTo>
                  <a:lnTo>
                    <a:pt x="84237" y="193966"/>
                  </a:lnTo>
                  <a:cubicBezTo>
                    <a:pt x="95922" y="197895"/>
                    <a:pt x="108435" y="200025"/>
                    <a:pt x="121448" y="200025"/>
                  </a:cubicBezTo>
                  <a:cubicBezTo>
                    <a:pt x="134463" y="200025"/>
                    <a:pt x="146977" y="197895"/>
                    <a:pt x="158663" y="193964"/>
                  </a:cubicBezTo>
                  <a:cubicBezTo>
                    <a:pt x="174825" y="188530"/>
                    <a:pt x="189403" y="179654"/>
                    <a:pt x="201526" y="168209"/>
                  </a:cubicBezTo>
                  <a:cubicBezTo>
                    <a:pt x="214873" y="155609"/>
                    <a:pt x="225244" y="139894"/>
                    <a:pt x="231485" y="122236"/>
                  </a:cubicBezTo>
                  <a:lnTo>
                    <a:pt x="200053" y="111126"/>
                  </a:lnTo>
                  <a:cubicBezTo>
                    <a:pt x="196431" y="121374"/>
                    <a:pt x="190863" y="130698"/>
                    <a:pt x="183796" y="138657"/>
                  </a:cubicBezTo>
                  <a:lnTo>
                    <a:pt x="165175" y="107624"/>
                  </a:lnTo>
                  <a:cubicBezTo>
                    <a:pt x="169177" y="100435"/>
                    <a:pt x="171456" y="92155"/>
                    <a:pt x="171456" y="83344"/>
                  </a:cubicBezTo>
                  <a:cubicBezTo>
                    <a:pt x="171456" y="61571"/>
                    <a:pt x="157541" y="43048"/>
                    <a:pt x="138118" y="36183"/>
                  </a:cubicBezTo>
                  <a:close/>
                  <a:moveTo>
                    <a:pt x="120611" y="133343"/>
                  </a:moveTo>
                  <a:cubicBezTo>
                    <a:pt x="120890" y="133348"/>
                    <a:pt x="121170" y="133350"/>
                    <a:pt x="121450" y="133350"/>
                  </a:cubicBezTo>
                  <a:cubicBezTo>
                    <a:pt x="121730" y="133350"/>
                    <a:pt x="122010" y="133348"/>
                    <a:pt x="122290" y="133343"/>
                  </a:cubicBezTo>
                  <a:lnTo>
                    <a:pt x="140924" y="164399"/>
                  </a:lnTo>
                  <a:cubicBezTo>
                    <a:pt x="134675" y="165895"/>
                    <a:pt x="128153" y="166688"/>
                    <a:pt x="121448" y="166688"/>
                  </a:cubicBezTo>
                  <a:cubicBezTo>
                    <a:pt x="114744" y="166688"/>
                    <a:pt x="108224" y="165896"/>
                    <a:pt x="101977" y="164400"/>
                  </a:cubicBezTo>
                  <a:lnTo>
                    <a:pt x="120611" y="133343"/>
                  </a:lnTo>
                  <a:close/>
                  <a:moveTo>
                    <a:pt x="121450" y="66675"/>
                  </a:moveTo>
                  <a:cubicBezTo>
                    <a:pt x="112244" y="66675"/>
                    <a:pt x="104781" y="74138"/>
                    <a:pt x="104781" y="83344"/>
                  </a:cubicBezTo>
                  <a:cubicBezTo>
                    <a:pt x="104781" y="92550"/>
                    <a:pt x="112244" y="100012"/>
                    <a:pt x="121450" y="100012"/>
                  </a:cubicBezTo>
                  <a:cubicBezTo>
                    <a:pt x="130655" y="100012"/>
                    <a:pt x="138118" y="92550"/>
                    <a:pt x="138118" y="83344"/>
                  </a:cubicBezTo>
                  <a:cubicBezTo>
                    <a:pt x="138118" y="74138"/>
                    <a:pt x="130655" y="66675"/>
                    <a:pt x="121450" y="66675"/>
                  </a:cubicBezTo>
                  <a:close/>
                </a:path>
              </a:pathLst>
            </a:custGeom>
            <a:solidFill>
              <a:srgbClr val="C9A96E"/>
            </a:solidFill>
            <a:ln>
              <a:noFill/>
            </a:ln>
          </p:spPr>
        </p:sp>
        <p:sp>
          <p:nvSpPr>
            <p:cNvPr id="38" name="Freeform 38"/>
            <p:cNvSpPr/>
            <p:nvPr/>
          </p:nvSpPr>
          <p:spPr>
            <a:xfrm>
              <a:off x="5750635" y="4178770"/>
              <a:ext cx="66767" cy="69380"/>
            </a:xfrm>
            <a:custGeom>
              <a:avLst/>
              <a:gdLst/>
              <a:ahLst/>
              <a:cxnLst/>
              <a:rect l="l" t="t" r="r" b="b"/>
              <a:pathLst>
                <a:path w="66767" h="69380">
                  <a:moveTo>
                    <a:pt x="23886" y="65575"/>
                  </a:moveTo>
                  <a:lnTo>
                    <a:pt x="0" y="25767"/>
                  </a:lnTo>
                  <a:cubicBezTo>
                    <a:pt x="15765" y="19591"/>
                    <a:pt x="30224" y="10826"/>
                    <a:pt x="42857" y="0"/>
                  </a:cubicBezTo>
                  <a:lnTo>
                    <a:pt x="66767" y="39848"/>
                  </a:lnTo>
                  <a:lnTo>
                    <a:pt x="55327" y="69380"/>
                  </a:lnTo>
                  <a:lnTo>
                    <a:pt x="23886" y="65575"/>
                  </a:lnTo>
                  <a:close/>
                </a:path>
              </a:pathLst>
            </a:custGeom>
            <a:solidFill>
              <a:srgbClr val="C9A96E"/>
            </a:solidFill>
            <a:ln>
              <a:noFill/>
            </a:ln>
          </p:spPr>
        </p:sp>
      </p:grpSp>
      <p:sp>
        <p:nvSpPr>
          <p:cNvPr id="40" name="TextBox 40"/>
          <p:cNvSpPr txBox="1"/>
          <p:nvPr/>
        </p:nvSpPr>
        <p:spPr>
          <a:xfrm>
            <a:off x="5931218" y="3952399"/>
            <a:ext cx="921877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75" b="1" dirty="0">
                <a:solidFill>
                  <a:srgbClr val="C9A96E"/>
                </a:solidFill>
                <a:latin typeface="Arial"/>
                <a:ea typeface="Microsoft YaHei"/>
                <a:cs typeface="Arial"/>
              </a:rPr>
              <a:t>反驳西方偏见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5547360" y="4213860"/>
            <a:ext cx="3728466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E8E8E8"/>
                </a:solidFill>
                <a:latin typeface="Arial"/>
                <a:ea typeface="Microsoft YaHei"/>
                <a:cs typeface="Arial"/>
              </a:rPr>
              <a:t>西方学者曾认为中国古代建筑不过是"建筑之树"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547360" y="4423410"/>
            <a:ext cx="3027426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E8E8E8"/>
                </a:solidFill>
                <a:latin typeface="Arial"/>
                <a:ea typeface="Microsoft YaHei"/>
                <a:cs typeface="Arial"/>
              </a:rPr>
              <a:t>主干外的一片孤叶——林徽因以学术回击</a:t>
            </a:r>
          </a:p>
        </p:txBody>
      </p:sp>
      <p:sp>
        <p:nvSpPr>
          <p:cNvPr id="43" name="Freeform 43"/>
          <p:cNvSpPr/>
          <p:nvPr/>
        </p:nvSpPr>
        <p:spPr>
          <a:xfrm>
            <a:off x="5334000" y="5048250"/>
            <a:ext cx="6286500" cy="762000"/>
          </a:xfrm>
          <a:custGeom>
            <a:avLst/>
            <a:gdLst/>
            <a:ahLst/>
            <a:cxnLst/>
            <a:rect l="l" t="t" r="r" b="b"/>
            <a:pathLst>
              <a:path w="6286500" h="762000">
                <a:moveTo>
                  <a:pt x="95250" y="0"/>
                </a:moveTo>
                <a:lnTo>
                  <a:pt x="6191250" y="0"/>
                </a:lnTo>
                <a:cubicBezTo>
                  <a:pt x="6243855" y="0"/>
                  <a:pt x="6286500" y="42645"/>
                  <a:pt x="6286500" y="95250"/>
                </a:cubicBezTo>
                <a:lnTo>
                  <a:pt x="6286500" y="666750"/>
                </a:lnTo>
                <a:cubicBezTo>
                  <a:pt x="6286500" y="719355"/>
                  <a:pt x="6243855" y="762000"/>
                  <a:pt x="6191250" y="762000"/>
                </a:cubicBezTo>
                <a:lnTo>
                  <a:pt x="95250" y="762000"/>
                </a:lnTo>
                <a:cubicBezTo>
                  <a:pt x="42645" y="762000"/>
                  <a:pt x="0" y="719355"/>
                  <a:pt x="0" y="666750"/>
                </a:cubicBezTo>
                <a:lnTo>
                  <a:pt x="0" y="95250"/>
                </a:lnTo>
                <a:cubicBezTo>
                  <a:pt x="0" y="42645"/>
                  <a:pt x="42645" y="0"/>
                  <a:pt x="95250" y="0"/>
                </a:cubicBezTo>
                <a:close/>
              </a:path>
            </a:pathLst>
          </a:custGeom>
          <a:solidFill>
            <a:srgbClr val="16213E"/>
          </a:solidFill>
          <a:ln w="9525">
            <a:solidFill>
              <a:srgbClr val="8B6F47"/>
            </a:solidFill>
          </a:ln>
        </p:spPr>
      </p:sp>
      <p:sp>
        <p:nvSpPr>
          <p:cNvPr id="44" name="TextBox 44"/>
          <p:cNvSpPr txBox="1"/>
          <p:nvPr/>
        </p:nvSpPr>
        <p:spPr>
          <a:xfrm>
            <a:off x="5509260" y="5252085"/>
            <a:ext cx="4683633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C9A96E"/>
                </a:solidFill>
                <a:latin typeface="Georgia"/>
                <a:ea typeface="KaiTi"/>
                <a:cs typeface="Georgia"/>
              </a:rPr>
              <a:t>"她是真正对中国建筑历史与理论最早作出重要贡献的学者，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509260" y="5509260"/>
            <a:ext cx="3106293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C9A96E"/>
                </a:solidFill>
                <a:latin typeface="Georgia"/>
                <a:ea typeface="KaiTi"/>
                <a:cs typeface="Georgia"/>
              </a:rPr>
              <a:t>是学科的奠基者，更是思想上的先行者"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1011090" y="6570345"/>
            <a:ext cx="430340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900" dirty="0">
                <a:solidFill>
                  <a:srgbClr val="6B6B80"/>
                </a:solidFill>
                <a:latin typeface="Arial"/>
                <a:ea typeface="Microsoft YaHei"/>
                <a:cs typeface="Arial"/>
              </a:rPr>
              <a:t>06 / 10</a:t>
            </a:r>
          </a:p>
        </p:txBody>
      </p:sp>
    </p:spTree>
  </p:cSld>
  <p:clrMapOvr>
    <a:masterClrMapping/>
  </p:clrMapOvr>
  <p:transition dur="4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1A2E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C9A96E">
                  <a:alpha val="3000"/>
                </a:srgbClr>
              </a:gs>
              <a:gs pos="100000">
                <a:srgbClr val="C9A96E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560070" y="302895"/>
            <a:ext cx="1698784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00" dirty="0">
                <a:solidFill>
                  <a:srgbClr val="C9A96E"/>
                </a:solidFill>
                <a:latin typeface="Arial"/>
                <a:ea typeface="Microsoft YaHei"/>
                <a:cs typeface="Arial"/>
              </a:rPr>
              <a:t>PART 02 · 被低估的学术先驱</a:t>
            </a:r>
          </a:p>
        </p:txBody>
      </p:sp>
      <p:sp>
        <p:nvSpPr>
          <p:cNvPr id="5" name="Rectangle 5"/>
          <p:cNvSpPr/>
          <p:nvPr/>
        </p:nvSpPr>
        <p:spPr>
          <a:xfrm>
            <a:off x="571500" y="523875"/>
            <a:ext cx="38100" cy="304800"/>
          </a:xfrm>
          <a:prstGeom prst="rect">
            <a:avLst/>
          </a:prstGeom>
          <a:solidFill>
            <a:srgbClr val="C9A96E"/>
          </a:solidFill>
          <a:ln>
            <a:noFill/>
          </a:ln>
        </p:spPr>
      </p:sp>
      <p:sp>
        <p:nvSpPr>
          <p:cNvPr id="6" name="TextBox 6"/>
          <p:cNvSpPr txBox="1"/>
          <p:nvPr/>
        </p:nvSpPr>
        <p:spPr>
          <a:xfrm>
            <a:off x="731520" y="521970"/>
            <a:ext cx="2269236" cy="4876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400" b="1" dirty="0">
                <a:solidFill>
                  <a:srgbClr val="E8E8E8"/>
                </a:solidFill>
                <a:latin typeface="Georgia"/>
                <a:ea typeface="KaiTi"/>
                <a:cs typeface="Georgia"/>
              </a:rPr>
              <a:t>学术贡献一览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937510" y="651510"/>
            <a:ext cx="2028444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A0A0B0"/>
                </a:solidFill>
                <a:latin typeface="Arial"/>
                <a:ea typeface="Microsoft YaHei"/>
                <a:cs typeface="Arial"/>
              </a:rPr>
              <a:t>—— 远超时代的远见与独创</a:t>
            </a:r>
          </a:p>
        </p:txBody>
      </p:sp>
      <p:sp>
        <p:nvSpPr>
          <p:cNvPr id="8" name="Freeform 8"/>
          <p:cNvSpPr/>
          <p:nvPr/>
        </p:nvSpPr>
        <p:spPr>
          <a:xfrm>
            <a:off x="571500" y="1095375"/>
            <a:ext cx="11049000" cy="952500"/>
          </a:xfrm>
          <a:custGeom>
            <a:avLst/>
            <a:gdLst/>
            <a:ahLst/>
            <a:cxnLst/>
            <a:rect l="l" t="t" r="r" b="b"/>
            <a:pathLst>
              <a:path w="11049000" h="952500">
                <a:moveTo>
                  <a:pt x="95250" y="0"/>
                </a:moveTo>
                <a:lnTo>
                  <a:pt x="10953750" y="0"/>
                </a:lnTo>
                <a:cubicBezTo>
                  <a:pt x="11006355" y="0"/>
                  <a:pt x="11049000" y="42645"/>
                  <a:pt x="11049000" y="95250"/>
                </a:cubicBezTo>
                <a:lnTo>
                  <a:pt x="11049000" y="857250"/>
                </a:lnTo>
                <a:cubicBezTo>
                  <a:pt x="11049000" y="909855"/>
                  <a:pt x="11006355" y="952500"/>
                  <a:pt x="10953750" y="952500"/>
                </a:cubicBezTo>
                <a:lnTo>
                  <a:pt x="95250" y="952500"/>
                </a:lnTo>
                <a:cubicBezTo>
                  <a:pt x="42645" y="952500"/>
                  <a:pt x="0" y="909855"/>
                  <a:pt x="0" y="857250"/>
                </a:cubicBezTo>
                <a:lnTo>
                  <a:pt x="0" y="95250"/>
                </a:lnTo>
                <a:cubicBezTo>
                  <a:pt x="0" y="42645"/>
                  <a:pt x="42645" y="0"/>
                  <a:pt x="95250" y="0"/>
                </a:cubicBezTo>
                <a:close/>
              </a:path>
            </a:pathLst>
          </a:custGeom>
          <a:solidFill>
            <a:srgbClr val="16213E"/>
          </a:solidFill>
          <a:ln w="9525">
            <a:solidFill>
              <a:srgbClr val="2A2A4A"/>
            </a:solidFill>
          </a:ln>
          <a:effectLst>
            <a:outerShdw blurRad="28575" dist="19050" dir="5400000" algn="ctr" rotWithShape="0">
              <a:srgbClr val="000000">
                <a:alpha val="20000"/>
              </a:srgbClr>
            </a:outerShdw>
          </a:effectLst>
        </p:spPr>
      </p:sp>
      <p:sp>
        <p:nvSpPr>
          <p:cNvPr id="9" name="Ellipse 9"/>
          <p:cNvSpPr/>
          <p:nvPr/>
        </p:nvSpPr>
        <p:spPr>
          <a:xfrm>
            <a:off x="790575" y="1362075"/>
            <a:ext cx="419100" cy="419100"/>
          </a:xfrm>
          <a:prstGeom prst="ellipse">
            <a:avLst/>
          </a:prstGeom>
          <a:solidFill>
            <a:srgbClr val="C9A96E">
              <a:alpha val="15000"/>
            </a:srgbClr>
          </a:solidFill>
          <a:ln w="14288">
            <a:solidFill>
              <a:srgbClr val="C9A96E"/>
            </a:solidFill>
          </a:ln>
        </p:spPr>
      </p:sp>
      <p:sp>
        <p:nvSpPr>
          <p:cNvPr id="10" name="TextBox 10"/>
          <p:cNvSpPr txBox="1"/>
          <p:nvPr/>
        </p:nvSpPr>
        <p:spPr>
          <a:xfrm>
            <a:off x="951926" y="1492568"/>
            <a:ext cx="96398" cy="2743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350" b="1" dirty="0">
                <a:solidFill>
                  <a:srgbClr val="C9A96E"/>
                </a:solidFill>
                <a:latin typeface="Arial"/>
                <a:ea typeface="Microsoft YaHei"/>
                <a:cs typeface="Arial"/>
              </a:rPr>
              <a:t>1</a:t>
            </a:r>
          </a:p>
        </p:txBody>
      </p:sp>
      <p:sp>
        <p:nvSpPr>
          <p:cNvPr id="11" name="Freeform 11"/>
          <p:cNvSpPr/>
          <p:nvPr/>
        </p:nvSpPr>
        <p:spPr>
          <a:xfrm>
            <a:off x="1381125" y="1304925"/>
            <a:ext cx="266700" cy="266700"/>
          </a:xfrm>
          <a:custGeom>
            <a:avLst/>
            <a:gdLst/>
            <a:ahLst/>
            <a:cxnLst/>
            <a:rect l="l" t="t" r="r" b="b"/>
            <a:pathLst>
              <a:path w="266700" h="266700">
                <a:moveTo>
                  <a:pt x="183356" y="0"/>
                </a:moveTo>
                <a:lnTo>
                  <a:pt x="266700" y="83344"/>
                </a:lnTo>
                <a:lnTo>
                  <a:pt x="233362" y="116681"/>
                </a:lnTo>
                <a:lnTo>
                  <a:pt x="233362" y="200025"/>
                </a:lnTo>
                <a:lnTo>
                  <a:pt x="50006" y="266700"/>
                </a:lnTo>
                <a:lnTo>
                  <a:pt x="36790" y="253483"/>
                </a:lnTo>
                <a:lnTo>
                  <a:pt x="108046" y="182228"/>
                </a:lnTo>
                <a:cubicBezTo>
                  <a:pt x="110800" y="182963"/>
                  <a:pt x="113695" y="183356"/>
                  <a:pt x="116681" y="183356"/>
                </a:cubicBezTo>
                <a:cubicBezTo>
                  <a:pt x="135093" y="183356"/>
                  <a:pt x="150019" y="168431"/>
                  <a:pt x="150019" y="150019"/>
                </a:cubicBezTo>
                <a:cubicBezTo>
                  <a:pt x="150019" y="131607"/>
                  <a:pt x="135093" y="116681"/>
                  <a:pt x="116681" y="116681"/>
                </a:cubicBezTo>
                <a:cubicBezTo>
                  <a:pt x="98269" y="116681"/>
                  <a:pt x="83344" y="131607"/>
                  <a:pt x="83344" y="150019"/>
                </a:cubicBezTo>
                <a:cubicBezTo>
                  <a:pt x="83344" y="153005"/>
                  <a:pt x="83736" y="155900"/>
                  <a:pt x="84473" y="158654"/>
                </a:cubicBezTo>
                <a:lnTo>
                  <a:pt x="13217" y="229910"/>
                </a:lnTo>
                <a:lnTo>
                  <a:pt x="0" y="216694"/>
                </a:lnTo>
                <a:lnTo>
                  <a:pt x="66675" y="33338"/>
                </a:lnTo>
                <a:lnTo>
                  <a:pt x="150019" y="33338"/>
                </a:lnTo>
                <a:lnTo>
                  <a:pt x="183356" y="0"/>
                </a:lnTo>
                <a:close/>
              </a:path>
            </a:pathLst>
          </a:custGeom>
          <a:solidFill>
            <a:srgbClr val="C9A96E"/>
          </a:solidFill>
          <a:ln>
            <a:noFill/>
          </a:ln>
        </p:spPr>
      </p:sp>
      <p:sp>
        <p:nvSpPr>
          <p:cNvPr id="12" name="TextBox 12"/>
          <p:cNvSpPr txBox="1"/>
          <p:nvPr/>
        </p:nvSpPr>
        <p:spPr>
          <a:xfrm>
            <a:off x="1741170" y="1279208"/>
            <a:ext cx="1585403" cy="3352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650" b="1" dirty="0">
                <a:solidFill>
                  <a:srgbClr val="E8D5B7"/>
                </a:solidFill>
                <a:latin typeface="Georgia"/>
                <a:ea typeface="KaiTi"/>
                <a:cs typeface="Georgia"/>
              </a:rPr>
              <a:t>"建筑意"概念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67790" y="1620202"/>
            <a:ext cx="5570363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E8E8E8"/>
                </a:solidFill>
                <a:latin typeface="Arial"/>
                <a:ea typeface="Microsoft YaHei"/>
                <a:cs typeface="Arial"/>
              </a:rPr>
              <a:t>原创性的中国建筑美学理念 — 建筑不仅是技术与美的结合，还是历史和人情的凝聚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67790" y="1810702"/>
            <a:ext cx="4381881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A0A0B0"/>
                </a:solidFill>
                <a:latin typeface="Arial"/>
                <a:ea typeface="Microsoft YaHei"/>
                <a:cs typeface="Arial"/>
              </a:rPr>
              <a:t>在"诗意"和"画意"之外，提出"建筑意"——古建筑是有灵气的生命</a:t>
            </a:r>
          </a:p>
        </p:txBody>
      </p:sp>
      <p:sp>
        <p:nvSpPr>
          <p:cNvPr id="15" name="Freeform 15"/>
          <p:cNvSpPr/>
          <p:nvPr/>
        </p:nvSpPr>
        <p:spPr>
          <a:xfrm>
            <a:off x="571500" y="2190750"/>
            <a:ext cx="11049000" cy="952500"/>
          </a:xfrm>
          <a:custGeom>
            <a:avLst/>
            <a:gdLst/>
            <a:ahLst/>
            <a:cxnLst/>
            <a:rect l="l" t="t" r="r" b="b"/>
            <a:pathLst>
              <a:path w="11049000" h="952500">
                <a:moveTo>
                  <a:pt x="95250" y="0"/>
                </a:moveTo>
                <a:lnTo>
                  <a:pt x="10953750" y="0"/>
                </a:lnTo>
                <a:cubicBezTo>
                  <a:pt x="11006355" y="0"/>
                  <a:pt x="11049000" y="42645"/>
                  <a:pt x="11049000" y="95250"/>
                </a:cubicBezTo>
                <a:lnTo>
                  <a:pt x="11049000" y="857250"/>
                </a:lnTo>
                <a:cubicBezTo>
                  <a:pt x="11049000" y="909855"/>
                  <a:pt x="11006355" y="952500"/>
                  <a:pt x="10953750" y="952500"/>
                </a:cubicBezTo>
                <a:lnTo>
                  <a:pt x="95250" y="952500"/>
                </a:lnTo>
                <a:cubicBezTo>
                  <a:pt x="42645" y="952500"/>
                  <a:pt x="0" y="909855"/>
                  <a:pt x="0" y="857250"/>
                </a:cubicBezTo>
                <a:lnTo>
                  <a:pt x="0" y="95250"/>
                </a:lnTo>
                <a:cubicBezTo>
                  <a:pt x="0" y="42645"/>
                  <a:pt x="42645" y="0"/>
                  <a:pt x="95250" y="0"/>
                </a:cubicBezTo>
                <a:close/>
              </a:path>
            </a:pathLst>
          </a:custGeom>
          <a:solidFill>
            <a:srgbClr val="16213E"/>
          </a:solidFill>
          <a:ln w="9525">
            <a:solidFill>
              <a:srgbClr val="2A2A4A"/>
            </a:solidFill>
          </a:ln>
          <a:effectLst>
            <a:outerShdw blurRad="28575" dist="19050" dir="5400000" algn="ctr" rotWithShape="0">
              <a:srgbClr val="000000">
                <a:alpha val="20000"/>
              </a:srgbClr>
            </a:outerShdw>
          </a:effectLst>
        </p:spPr>
      </p:sp>
      <p:sp>
        <p:nvSpPr>
          <p:cNvPr id="16" name="Ellipse 16"/>
          <p:cNvSpPr/>
          <p:nvPr/>
        </p:nvSpPr>
        <p:spPr>
          <a:xfrm>
            <a:off x="790575" y="2457450"/>
            <a:ext cx="419100" cy="419100"/>
          </a:xfrm>
          <a:prstGeom prst="ellipse">
            <a:avLst/>
          </a:prstGeom>
          <a:solidFill>
            <a:srgbClr val="C9A96E">
              <a:alpha val="15000"/>
            </a:srgbClr>
          </a:solidFill>
          <a:ln w="14288">
            <a:solidFill>
              <a:srgbClr val="C9A96E"/>
            </a:solidFill>
          </a:ln>
        </p:spPr>
      </p:sp>
      <p:sp>
        <p:nvSpPr>
          <p:cNvPr id="17" name="TextBox 17"/>
          <p:cNvSpPr txBox="1"/>
          <p:nvPr/>
        </p:nvSpPr>
        <p:spPr>
          <a:xfrm>
            <a:off x="926048" y="2587942"/>
            <a:ext cx="148154" cy="2743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350" b="1" dirty="0">
                <a:solidFill>
                  <a:srgbClr val="C9A96E"/>
                </a:solidFill>
                <a:latin typeface="Arial"/>
                <a:ea typeface="Microsoft YaHei"/>
                <a:cs typeface="Arial"/>
              </a:rPr>
              <a:t>2</a:t>
            </a:r>
          </a:p>
        </p:txBody>
      </p:sp>
      <p:sp>
        <p:nvSpPr>
          <p:cNvPr id="18" name="Freeform 18"/>
          <p:cNvSpPr/>
          <p:nvPr/>
        </p:nvSpPr>
        <p:spPr>
          <a:xfrm>
            <a:off x="1381125" y="2433638"/>
            <a:ext cx="266700" cy="216694"/>
          </a:xfrm>
          <a:custGeom>
            <a:avLst/>
            <a:gdLst/>
            <a:ahLst/>
            <a:cxnLst/>
            <a:rect l="l" t="t" r="r" b="b"/>
            <a:pathLst>
              <a:path w="266700" h="216694">
                <a:moveTo>
                  <a:pt x="0" y="0"/>
                </a:moveTo>
                <a:lnTo>
                  <a:pt x="59771" y="0"/>
                </a:lnTo>
                <a:cubicBezTo>
                  <a:pt x="74864" y="0"/>
                  <a:pt x="89340" y="5996"/>
                  <a:pt x="100012" y="16669"/>
                </a:cubicBezTo>
                <a:cubicBezTo>
                  <a:pt x="110685" y="27342"/>
                  <a:pt x="116681" y="41817"/>
                  <a:pt x="116681" y="56911"/>
                </a:cubicBezTo>
                <a:lnTo>
                  <a:pt x="116681" y="150019"/>
                </a:lnTo>
                <a:lnTo>
                  <a:pt x="150019" y="150019"/>
                </a:lnTo>
                <a:lnTo>
                  <a:pt x="150019" y="56911"/>
                </a:lnTo>
                <a:cubicBezTo>
                  <a:pt x="150019" y="41817"/>
                  <a:pt x="156015" y="27342"/>
                  <a:pt x="166688" y="16669"/>
                </a:cubicBezTo>
                <a:cubicBezTo>
                  <a:pt x="177361" y="5996"/>
                  <a:pt x="191836" y="0"/>
                  <a:pt x="206929" y="0"/>
                </a:cubicBezTo>
                <a:lnTo>
                  <a:pt x="266700" y="0"/>
                </a:lnTo>
                <a:lnTo>
                  <a:pt x="266700" y="183356"/>
                </a:lnTo>
                <a:lnTo>
                  <a:pt x="183356" y="183356"/>
                </a:lnTo>
                <a:lnTo>
                  <a:pt x="150019" y="216694"/>
                </a:lnTo>
                <a:lnTo>
                  <a:pt x="116681" y="216694"/>
                </a:lnTo>
                <a:lnTo>
                  <a:pt x="83344" y="183356"/>
                </a:lnTo>
                <a:lnTo>
                  <a:pt x="0" y="183356"/>
                </a:lnTo>
                <a:lnTo>
                  <a:pt x="0" y="0"/>
                </a:lnTo>
                <a:close/>
              </a:path>
            </a:pathLst>
          </a:custGeom>
          <a:solidFill>
            <a:srgbClr val="C9A96E"/>
          </a:solidFill>
          <a:ln>
            <a:noFill/>
          </a:ln>
        </p:spPr>
      </p:sp>
      <p:sp>
        <p:nvSpPr>
          <p:cNvPr id="19" name="TextBox 19"/>
          <p:cNvSpPr txBox="1"/>
          <p:nvPr/>
        </p:nvSpPr>
        <p:spPr>
          <a:xfrm>
            <a:off x="1741170" y="2374582"/>
            <a:ext cx="2572226" cy="3352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650" b="1" dirty="0">
                <a:solidFill>
                  <a:srgbClr val="E8D5B7"/>
                </a:solidFill>
                <a:latin typeface="Georgia"/>
                <a:ea typeface="KaiTi"/>
                <a:cs typeface="Georgia"/>
              </a:rPr>
              <a:t>《清式营造则例》绪论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67790" y="2715578"/>
            <a:ext cx="4013835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E8E8E8"/>
                </a:solidFill>
                <a:latin typeface="Arial"/>
                <a:ea typeface="Microsoft YaHei"/>
                <a:cs typeface="Arial"/>
              </a:rPr>
              <a:t>为梁思成著作所作绪论，较完整地归纳了中国建筑理论框架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67790" y="2906078"/>
            <a:ext cx="3860482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A0A0B0"/>
                </a:solidFill>
                <a:latin typeface="Arial"/>
                <a:ea typeface="Microsoft YaHei"/>
                <a:cs typeface="Arial"/>
              </a:rPr>
              <a:t>从大系统到实用美观统一，再到历史演变与现代建筑关联</a:t>
            </a:r>
          </a:p>
        </p:txBody>
      </p:sp>
      <p:sp>
        <p:nvSpPr>
          <p:cNvPr id="22" name="Freeform 22"/>
          <p:cNvSpPr/>
          <p:nvPr/>
        </p:nvSpPr>
        <p:spPr>
          <a:xfrm>
            <a:off x="571500" y="3286125"/>
            <a:ext cx="11049000" cy="952500"/>
          </a:xfrm>
          <a:custGeom>
            <a:avLst/>
            <a:gdLst/>
            <a:ahLst/>
            <a:cxnLst/>
            <a:rect l="l" t="t" r="r" b="b"/>
            <a:pathLst>
              <a:path w="11049000" h="952500">
                <a:moveTo>
                  <a:pt x="95250" y="0"/>
                </a:moveTo>
                <a:lnTo>
                  <a:pt x="10953750" y="0"/>
                </a:lnTo>
                <a:cubicBezTo>
                  <a:pt x="11006355" y="0"/>
                  <a:pt x="11049000" y="42645"/>
                  <a:pt x="11049000" y="95250"/>
                </a:cubicBezTo>
                <a:lnTo>
                  <a:pt x="11049000" y="857250"/>
                </a:lnTo>
                <a:cubicBezTo>
                  <a:pt x="11049000" y="909855"/>
                  <a:pt x="11006355" y="952500"/>
                  <a:pt x="10953750" y="952500"/>
                </a:cubicBezTo>
                <a:lnTo>
                  <a:pt x="95250" y="952500"/>
                </a:lnTo>
                <a:cubicBezTo>
                  <a:pt x="42645" y="952500"/>
                  <a:pt x="0" y="909855"/>
                  <a:pt x="0" y="857250"/>
                </a:cubicBezTo>
                <a:lnTo>
                  <a:pt x="0" y="95250"/>
                </a:lnTo>
                <a:cubicBezTo>
                  <a:pt x="0" y="42645"/>
                  <a:pt x="42645" y="0"/>
                  <a:pt x="95250" y="0"/>
                </a:cubicBezTo>
                <a:close/>
              </a:path>
            </a:pathLst>
          </a:custGeom>
          <a:solidFill>
            <a:srgbClr val="16213E"/>
          </a:solidFill>
          <a:ln w="9525">
            <a:solidFill>
              <a:srgbClr val="C9A96E"/>
            </a:solidFill>
          </a:ln>
          <a:effectLst>
            <a:outerShdw blurRad="28575" dist="19050" dir="5400000" algn="ctr" rotWithShape="0">
              <a:srgbClr val="000000">
                <a:alpha val="20000"/>
              </a:srgbClr>
            </a:outerShdw>
          </a:effectLst>
        </p:spPr>
      </p:sp>
      <p:sp>
        <p:nvSpPr>
          <p:cNvPr id="23" name="Ellipse 23"/>
          <p:cNvSpPr/>
          <p:nvPr/>
        </p:nvSpPr>
        <p:spPr>
          <a:xfrm>
            <a:off x="790575" y="3552825"/>
            <a:ext cx="419100" cy="419100"/>
          </a:xfrm>
          <a:prstGeom prst="ellipse">
            <a:avLst/>
          </a:prstGeom>
          <a:solidFill>
            <a:srgbClr val="C9A96E">
              <a:alpha val="15000"/>
            </a:srgbClr>
          </a:solidFill>
          <a:ln w="14288">
            <a:solidFill>
              <a:srgbClr val="C9A96E"/>
            </a:solidFill>
          </a:ln>
        </p:spPr>
      </p:sp>
      <p:sp>
        <p:nvSpPr>
          <p:cNvPr id="24" name="TextBox 24"/>
          <p:cNvSpPr txBox="1"/>
          <p:nvPr/>
        </p:nvSpPr>
        <p:spPr>
          <a:xfrm>
            <a:off x="926048" y="3683318"/>
            <a:ext cx="148154" cy="2743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350" b="1" dirty="0">
                <a:solidFill>
                  <a:srgbClr val="C9A96E"/>
                </a:solidFill>
                <a:latin typeface="Arial"/>
                <a:ea typeface="Microsoft YaHei"/>
                <a:cs typeface="Arial"/>
              </a:rPr>
              <a:t>3</a:t>
            </a:r>
          </a:p>
        </p:txBody>
      </p:sp>
      <p:sp>
        <p:nvSpPr>
          <p:cNvPr id="25" name="Freeform 25"/>
          <p:cNvSpPr/>
          <p:nvPr/>
        </p:nvSpPr>
        <p:spPr>
          <a:xfrm>
            <a:off x="1397794" y="3512344"/>
            <a:ext cx="233362" cy="250031"/>
          </a:xfrm>
          <a:custGeom>
            <a:avLst/>
            <a:gdLst/>
            <a:ahLst/>
            <a:cxnLst/>
            <a:rect l="l" t="t" r="r" b="b"/>
            <a:pathLst>
              <a:path w="233362" h="250031">
                <a:moveTo>
                  <a:pt x="0" y="0"/>
                </a:moveTo>
                <a:lnTo>
                  <a:pt x="0" y="250031"/>
                </a:lnTo>
                <a:lnTo>
                  <a:pt x="33338" y="250031"/>
                </a:lnTo>
                <a:lnTo>
                  <a:pt x="33338" y="150019"/>
                </a:lnTo>
                <a:lnTo>
                  <a:pt x="100012" y="150019"/>
                </a:lnTo>
                <a:lnTo>
                  <a:pt x="133350" y="183356"/>
                </a:lnTo>
                <a:lnTo>
                  <a:pt x="233362" y="183356"/>
                </a:lnTo>
                <a:lnTo>
                  <a:pt x="233362" y="33338"/>
                </a:lnTo>
                <a:lnTo>
                  <a:pt x="133350" y="33338"/>
                </a:lnTo>
                <a:lnTo>
                  <a:pt x="100012" y="0"/>
                </a:lnTo>
                <a:lnTo>
                  <a:pt x="0" y="0"/>
                </a:lnTo>
                <a:close/>
              </a:path>
            </a:pathLst>
          </a:custGeom>
          <a:solidFill>
            <a:srgbClr val="E8D5B7"/>
          </a:solidFill>
          <a:ln>
            <a:noFill/>
          </a:ln>
        </p:spPr>
      </p:sp>
      <p:sp>
        <p:nvSpPr>
          <p:cNvPr id="26" name="TextBox 26"/>
          <p:cNvSpPr txBox="1"/>
          <p:nvPr/>
        </p:nvSpPr>
        <p:spPr>
          <a:xfrm>
            <a:off x="1741170" y="3469958"/>
            <a:ext cx="1560100" cy="3352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650" b="1" dirty="0">
                <a:solidFill>
                  <a:srgbClr val="E8D5B7"/>
                </a:solidFill>
                <a:latin typeface="Georgia"/>
                <a:ea typeface="KaiTi"/>
                <a:cs typeface="Georgia"/>
              </a:rPr>
              <a:t>民居研究先驱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67790" y="3810952"/>
            <a:ext cx="4013835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E8E8E8"/>
                </a:solidFill>
                <a:latin typeface="Arial"/>
                <a:ea typeface="Microsoft YaHei"/>
                <a:cs typeface="Arial"/>
              </a:rPr>
              <a:t>在中国建筑界率先提出保护民间建筑，强调保护住宅和店面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67790" y="4001452"/>
            <a:ext cx="4029170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A0A0B0"/>
                </a:solidFill>
                <a:latin typeface="Arial"/>
                <a:ea typeface="Microsoft YaHei"/>
                <a:cs typeface="Arial"/>
              </a:rPr>
              <a:t>"艺术从来有两个系统，一个是宫殿艺术，一个是民间艺术"</a:t>
            </a:r>
          </a:p>
        </p:txBody>
      </p:sp>
      <p:sp>
        <p:nvSpPr>
          <p:cNvPr id="29" name="Freeform 29"/>
          <p:cNvSpPr/>
          <p:nvPr/>
        </p:nvSpPr>
        <p:spPr>
          <a:xfrm>
            <a:off x="571500" y="4381500"/>
            <a:ext cx="11049000" cy="952500"/>
          </a:xfrm>
          <a:custGeom>
            <a:avLst/>
            <a:gdLst/>
            <a:ahLst/>
            <a:cxnLst/>
            <a:rect l="l" t="t" r="r" b="b"/>
            <a:pathLst>
              <a:path w="11049000" h="952500">
                <a:moveTo>
                  <a:pt x="95250" y="0"/>
                </a:moveTo>
                <a:lnTo>
                  <a:pt x="10953750" y="0"/>
                </a:lnTo>
                <a:cubicBezTo>
                  <a:pt x="11006355" y="0"/>
                  <a:pt x="11049000" y="42645"/>
                  <a:pt x="11049000" y="95250"/>
                </a:cubicBezTo>
                <a:lnTo>
                  <a:pt x="11049000" y="857250"/>
                </a:lnTo>
                <a:cubicBezTo>
                  <a:pt x="11049000" y="909855"/>
                  <a:pt x="11006355" y="952500"/>
                  <a:pt x="10953750" y="952500"/>
                </a:cubicBezTo>
                <a:lnTo>
                  <a:pt x="95250" y="952500"/>
                </a:lnTo>
                <a:cubicBezTo>
                  <a:pt x="42645" y="952500"/>
                  <a:pt x="0" y="909855"/>
                  <a:pt x="0" y="857250"/>
                </a:cubicBezTo>
                <a:lnTo>
                  <a:pt x="0" y="95250"/>
                </a:lnTo>
                <a:cubicBezTo>
                  <a:pt x="0" y="42645"/>
                  <a:pt x="42645" y="0"/>
                  <a:pt x="95250" y="0"/>
                </a:cubicBezTo>
                <a:close/>
              </a:path>
            </a:pathLst>
          </a:custGeom>
          <a:solidFill>
            <a:srgbClr val="16213E"/>
          </a:solidFill>
          <a:ln w="9525">
            <a:solidFill>
              <a:srgbClr val="2A2A4A"/>
            </a:solidFill>
          </a:ln>
          <a:effectLst>
            <a:outerShdw blurRad="28575" dist="19050" dir="5400000" algn="ctr" rotWithShape="0">
              <a:srgbClr val="000000">
                <a:alpha val="20000"/>
              </a:srgbClr>
            </a:outerShdw>
          </a:effectLst>
        </p:spPr>
      </p:sp>
      <p:sp>
        <p:nvSpPr>
          <p:cNvPr id="30" name="Ellipse 30"/>
          <p:cNvSpPr/>
          <p:nvPr/>
        </p:nvSpPr>
        <p:spPr>
          <a:xfrm>
            <a:off x="790575" y="4648200"/>
            <a:ext cx="419100" cy="419100"/>
          </a:xfrm>
          <a:prstGeom prst="ellipse">
            <a:avLst/>
          </a:prstGeom>
          <a:solidFill>
            <a:srgbClr val="C9A96E">
              <a:alpha val="15000"/>
            </a:srgbClr>
          </a:solidFill>
          <a:ln w="14288">
            <a:solidFill>
              <a:srgbClr val="C9A96E"/>
            </a:solidFill>
          </a:ln>
        </p:spPr>
      </p:sp>
      <p:sp>
        <p:nvSpPr>
          <p:cNvPr id="31" name="TextBox 31"/>
          <p:cNvSpPr txBox="1"/>
          <p:nvPr/>
        </p:nvSpPr>
        <p:spPr>
          <a:xfrm>
            <a:off x="926048" y="4778692"/>
            <a:ext cx="148154" cy="2743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350" b="1" dirty="0">
                <a:solidFill>
                  <a:srgbClr val="C9A96E"/>
                </a:solidFill>
                <a:latin typeface="Arial"/>
                <a:ea typeface="Microsoft YaHei"/>
                <a:cs typeface="Arial"/>
              </a:rPr>
              <a:t>4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1382157" y="4591050"/>
            <a:ext cx="264637" cy="266700"/>
            <a:chOff x="1382157" y="4591050"/>
            <a:chExt cx="264637" cy="266700"/>
          </a:xfrm>
        </p:grpSpPr>
        <p:sp>
          <p:nvSpPr>
            <p:cNvPr id="32" name="Freeform 32"/>
            <p:cNvSpPr/>
            <p:nvPr/>
          </p:nvSpPr>
          <p:spPr>
            <a:xfrm>
              <a:off x="1382157" y="4646190"/>
              <a:ext cx="264637" cy="61541"/>
            </a:xfrm>
            <a:custGeom>
              <a:avLst/>
              <a:gdLst/>
              <a:ahLst/>
              <a:cxnLst/>
              <a:rect l="l" t="t" r="r" b="b"/>
              <a:pathLst>
                <a:path w="264637" h="61541">
                  <a:moveTo>
                    <a:pt x="24299" y="0"/>
                  </a:moveTo>
                  <a:cubicBezTo>
                    <a:pt x="11443" y="17726"/>
                    <a:pt x="2843" y="38740"/>
                    <a:pt x="0" y="61541"/>
                  </a:cubicBezTo>
                  <a:lnTo>
                    <a:pt x="264637" y="61541"/>
                  </a:lnTo>
                  <a:cubicBezTo>
                    <a:pt x="261793" y="38739"/>
                    <a:pt x="253193" y="17726"/>
                    <a:pt x="240337" y="0"/>
                  </a:cubicBezTo>
                  <a:cubicBezTo>
                    <a:pt x="239643" y="388"/>
                    <a:pt x="238940" y="777"/>
                    <a:pt x="238228" y="1165"/>
                  </a:cubicBezTo>
                  <a:cubicBezTo>
                    <a:pt x="213469" y="14670"/>
                    <a:pt x="177399" y="28203"/>
                    <a:pt x="132318" y="28203"/>
                  </a:cubicBezTo>
                  <a:cubicBezTo>
                    <a:pt x="87237" y="28203"/>
                    <a:pt x="51166" y="14670"/>
                    <a:pt x="26407" y="1165"/>
                  </a:cubicBezTo>
                  <a:cubicBezTo>
                    <a:pt x="25695" y="777"/>
                    <a:pt x="24993" y="388"/>
                    <a:pt x="24299" y="0"/>
                  </a:cubicBezTo>
                  <a:close/>
                </a:path>
              </a:pathLst>
            </a:custGeom>
            <a:solidFill>
              <a:srgbClr val="C9A96E"/>
            </a:solidFill>
            <a:ln>
              <a:noFill/>
            </a:ln>
          </p:spPr>
        </p:sp>
        <p:sp>
          <p:nvSpPr>
            <p:cNvPr id="33" name="Freeform 33"/>
            <p:cNvSpPr/>
            <p:nvPr/>
          </p:nvSpPr>
          <p:spPr>
            <a:xfrm>
              <a:off x="1430194" y="4591050"/>
              <a:ext cx="168562" cy="50006"/>
            </a:xfrm>
            <a:custGeom>
              <a:avLst/>
              <a:gdLst/>
              <a:ahLst/>
              <a:cxnLst/>
              <a:rect l="l" t="t" r="r" b="b"/>
              <a:pathLst>
                <a:path w="168562" h="50006">
                  <a:moveTo>
                    <a:pt x="168562" y="30006"/>
                  </a:moveTo>
                  <a:cubicBezTo>
                    <a:pt x="147812" y="40430"/>
                    <a:pt x="119244" y="50006"/>
                    <a:pt x="84281" y="50006"/>
                  </a:cubicBezTo>
                  <a:cubicBezTo>
                    <a:pt x="49318" y="50006"/>
                    <a:pt x="20750" y="40430"/>
                    <a:pt x="0" y="30006"/>
                  </a:cubicBezTo>
                  <a:cubicBezTo>
                    <a:pt x="22971" y="11250"/>
                    <a:pt x="52312" y="0"/>
                    <a:pt x="84281" y="0"/>
                  </a:cubicBezTo>
                  <a:cubicBezTo>
                    <a:pt x="116250" y="0"/>
                    <a:pt x="145591" y="11249"/>
                    <a:pt x="168562" y="30006"/>
                  </a:cubicBezTo>
                  <a:close/>
                </a:path>
              </a:pathLst>
            </a:custGeom>
            <a:solidFill>
              <a:srgbClr val="C9A96E"/>
            </a:solidFill>
            <a:ln>
              <a:noFill/>
            </a:ln>
          </p:spPr>
        </p:sp>
        <p:sp>
          <p:nvSpPr>
            <p:cNvPr id="34" name="Freeform 34"/>
            <p:cNvSpPr/>
            <p:nvPr/>
          </p:nvSpPr>
          <p:spPr>
            <a:xfrm>
              <a:off x="1382157" y="4741069"/>
              <a:ext cx="264637" cy="61541"/>
            </a:xfrm>
            <a:custGeom>
              <a:avLst/>
              <a:gdLst/>
              <a:ahLst/>
              <a:cxnLst/>
              <a:rect l="l" t="t" r="r" b="b"/>
              <a:pathLst>
                <a:path w="264637" h="61541">
                  <a:moveTo>
                    <a:pt x="0" y="0"/>
                  </a:moveTo>
                  <a:cubicBezTo>
                    <a:pt x="2843" y="22801"/>
                    <a:pt x="11443" y="43815"/>
                    <a:pt x="24300" y="61541"/>
                  </a:cubicBezTo>
                  <a:cubicBezTo>
                    <a:pt x="24993" y="61153"/>
                    <a:pt x="25696" y="60764"/>
                    <a:pt x="26407" y="60376"/>
                  </a:cubicBezTo>
                  <a:cubicBezTo>
                    <a:pt x="51167" y="46871"/>
                    <a:pt x="87238" y="33338"/>
                    <a:pt x="132318" y="33338"/>
                  </a:cubicBezTo>
                  <a:cubicBezTo>
                    <a:pt x="177399" y="33338"/>
                    <a:pt x="213470" y="46871"/>
                    <a:pt x="238228" y="60376"/>
                  </a:cubicBezTo>
                  <a:cubicBezTo>
                    <a:pt x="238942" y="60764"/>
                    <a:pt x="239643" y="61153"/>
                    <a:pt x="240337" y="61541"/>
                  </a:cubicBezTo>
                  <a:cubicBezTo>
                    <a:pt x="253193" y="43815"/>
                    <a:pt x="261793" y="22801"/>
                    <a:pt x="2646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9A96E"/>
            </a:solidFill>
            <a:ln>
              <a:noFill/>
            </a:ln>
          </p:spPr>
        </p:sp>
        <p:sp>
          <p:nvSpPr>
            <p:cNvPr id="35" name="Freeform 35"/>
            <p:cNvSpPr/>
            <p:nvPr/>
          </p:nvSpPr>
          <p:spPr>
            <a:xfrm>
              <a:off x="1430194" y="4807744"/>
              <a:ext cx="168562" cy="50006"/>
            </a:xfrm>
            <a:custGeom>
              <a:avLst/>
              <a:gdLst/>
              <a:ahLst/>
              <a:cxnLst/>
              <a:rect l="l" t="t" r="r" b="b"/>
              <a:pathLst>
                <a:path w="168562" h="50006">
                  <a:moveTo>
                    <a:pt x="84281" y="50006"/>
                  </a:moveTo>
                  <a:cubicBezTo>
                    <a:pt x="52312" y="50006"/>
                    <a:pt x="22971" y="38757"/>
                    <a:pt x="0" y="20001"/>
                  </a:cubicBezTo>
                  <a:cubicBezTo>
                    <a:pt x="20750" y="9576"/>
                    <a:pt x="49318" y="0"/>
                    <a:pt x="84281" y="0"/>
                  </a:cubicBezTo>
                  <a:cubicBezTo>
                    <a:pt x="119244" y="0"/>
                    <a:pt x="147812" y="9576"/>
                    <a:pt x="168562" y="20001"/>
                  </a:cubicBezTo>
                  <a:cubicBezTo>
                    <a:pt x="145590" y="38757"/>
                    <a:pt x="116250" y="50006"/>
                    <a:pt x="84281" y="50006"/>
                  </a:cubicBezTo>
                  <a:close/>
                </a:path>
              </a:pathLst>
            </a:custGeom>
            <a:solidFill>
              <a:srgbClr val="C9A96E"/>
            </a:solidFill>
            <a:ln>
              <a:noFill/>
            </a:ln>
          </p:spPr>
        </p:sp>
      </p:grpSp>
      <p:sp>
        <p:nvSpPr>
          <p:cNvPr id="37" name="TextBox 37"/>
          <p:cNvSpPr txBox="1"/>
          <p:nvPr/>
        </p:nvSpPr>
        <p:spPr>
          <a:xfrm>
            <a:off x="1741170" y="4565332"/>
            <a:ext cx="2825258" cy="3352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650" b="1" dirty="0">
                <a:solidFill>
                  <a:srgbClr val="E8D5B7"/>
                </a:solidFill>
                <a:latin typeface="Georgia"/>
                <a:ea typeface="KaiTi"/>
                <a:cs typeface="Georgia"/>
              </a:rPr>
              <a:t>《现代住宅设计的参考》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367790" y="4906328"/>
            <a:ext cx="3852815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E8E8E8"/>
                </a:solidFill>
                <a:latin typeface="Arial"/>
                <a:ea typeface="Microsoft YaHei"/>
                <a:cs typeface="Arial"/>
              </a:rPr>
              <a:t>1945年发表，远见性地提出战后中国应为普通人设计建筑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367790" y="5096828"/>
            <a:ext cx="3093720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A0A0B0"/>
                </a:solidFill>
                <a:latin typeface="Arial"/>
                <a:ea typeface="Microsoft YaHei"/>
                <a:cs typeface="Arial"/>
              </a:rPr>
              <a:t>介绍同期西方国家战后新型住宅小区建设情况</a:t>
            </a:r>
          </a:p>
        </p:txBody>
      </p:sp>
      <p:sp>
        <p:nvSpPr>
          <p:cNvPr id="40" name="Freeform 40"/>
          <p:cNvSpPr/>
          <p:nvPr/>
        </p:nvSpPr>
        <p:spPr>
          <a:xfrm>
            <a:off x="571500" y="5476875"/>
            <a:ext cx="11049000" cy="762000"/>
          </a:xfrm>
          <a:custGeom>
            <a:avLst/>
            <a:gdLst/>
            <a:ahLst/>
            <a:cxnLst/>
            <a:rect l="l" t="t" r="r" b="b"/>
            <a:pathLst>
              <a:path w="11049000" h="762000">
                <a:moveTo>
                  <a:pt x="95250" y="0"/>
                </a:moveTo>
                <a:lnTo>
                  <a:pt x="10953750" y="0"/>
                </a:lnTo>
                <a:cubicBezTo>
                  <a:pt x="11006355" y="0"/>
                  <a:pt x="11049000" y="42645"/>
                  <a:pt x="11049000" y="95250"/>
                </a:cubicBezTo>
                <a:lnTo>
                  <a:pt x="11049000" y="666750"/>
                </a:lnTo>
                <a:cubicBezTo>
                  <a:pt x="11049000" y="719355"/>
                  <a:pt x="11006355" y="762000"/>
                  <a:pt x="10953750" y="762000"/>
                </a:cubicBezTo>
                <a:lnTo>
                  <a:pt x="95250" y="762000"/>
                </a:lnTo>
                <a:cubicBezTo>
                  <a:pt x="42645" y="762000"/>
                  <a:pt x="0" y="719355"/>
                  <a:pt x="0" y="666750"/>
                </a:cubicBezTo>
                <a:lnTo>
                  <a:pt x="0" y="95250"/>
                </a:lnTo>
                <a:cubicBezTo>
                  <a:pt x="0" y="42645"/>
                  <a:pt x="42645" y="0"/>
                  <a:pt x="95250" y="0"/>
                </a:cubicBezTo>
                <a:close/>
              </a:path>
            </a:pathLst>
          </a:custGeom>
          <a:solidFill>
            <a:srgbClr val="16213E"/>
          </a:solidFill>
          <a:ln w="9525">
            <a:solidFill>
              <a:srgbClr val="2A2A4A"/>
            </a:solidFill>
          </a:ln>
          <a:effectLst>
            <a:outerShdw blurRad="28575" dist="19050" dir="5400000" algn="ctr" rotWithShape="0">
              <a:srgbClr val="000000">
                <a:alpha val="20000"/>
              </a:srgbClr>
            </a:outerShdw>
          </a:effectLst>
        </p:spPr>
      </p:sp>
      <p:sp>
        <p:nvSpPr>
          <p:cNvPr id="41" name="Ellipse 41"/>
          <p:cNvSpPr/>
          <p:nvPr/>
        </p:nvSpPr>
        <p:spPr>
          <a:xfrm>
            <a:off x="790575" y="5648325"/>
            <a:ext cx="419100" cy="419100"/>
          </a:xfrm>
          <a:prstGeom prst="ellipse">
            <a:avLst/>
          </a:prstGeom>
          <a:solidFill>
            <a:srgbClr val="C9A96E">
              <a:alpha val="15000"/>
            </a:srgbClr>
          </a:solidFill>
          <a:ln w="14288">
            <a:solidFill>
              <a:srgbClr val="C9A96E"/>
            </a:solidFill>
          </a:ln>
        </p:spPr>
      </p:sp>
      <p:sp>
        <p:nvSpPr>
          <p:cNvPr id="42" name="TextBox 42"/>
          <p:cNvSpPr txBox="1"/>
          <p:nvPr/>
        </p:nvSpPr>
        <p:spPr>
          <a:xfrm>
            <a:off x="926048" y="5778818"/>
            <a:ext cx="148154" cy="2743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350" b="1" dirty="0">
                <a:solidFill>
                  <a:srgbClr val="C9A96E"/>
                </a:solidFill>
                <a:latin typeface="Arial"/>
                <a:ea typeface="Microsoft YaHei"/>
                <a:cs typeface="Arial"/>
              </a:rPr>
              <a:t>5</a:t>
            </a:r>
          </a:p>
        </p:txBody>
      </p:sp>
      <p:sp>
        <p:nvSpPr>
          <p:cNvPr id="43" name="Freeform 43"/>
          <p:cNvSpPr/>
          <p:nvPr/>
        </p:nvSpPr>
        <p:spPr>
          <a:xfrm>
            <a:off x="1382500" y="5686425"/>
            <a:ext cx="263949" cy="251030"/>
          </a:xfrm>
          <a:custGeom>
            <a:avLst/>
            <a:gdLst/>
            <a:ahLst/>
            <a:cxnLst/>
            <a:rect l="l" t="t" r="r" b="b"/>
            <a:pathLst>
              <a:path w="263949" h="251030">
                <a:moveTo>
                  <a:pt x="148643" y="0"/>
                </a:moveTo>
                <a:lnTo>
                  <a:pt x="115306" y="0"/>
                </a:lnTo>
                <a:lnTo>
                  <a:pt x="90518" y="76290"/>
                </a:lnTo>
                <a:lnTo>
                  <a:pt x="10302" y="76290"/>
                </a:lnTo>
                <a:lnTo>
                  <a:pt x="0" y="107996"/>
                </a:lnTo>
                <a:lnTo>
                  <a:pt x="64896" y="155145"/>
                </a:lnTo>
                <a:lnTo>
                  <a:pt x="40109" y="231434"/>
                </a:lnTo>
                <a:lnTo>
                  <a:pt x="67079" y="251030"/>
                </a:lnTo>
                <a:lnTo>
                  <a:pt x="131975" y="203880"/>
                </a:lnTo>
                <a:lnTo>
                  <a:pt x="196871" y="251030"/>
                </a:lnTo>
                <a:lnTo>
                  <a:pt x="223841" y="231434"/>
                </a:lnTo>
                <a:lnTo>
                  <a:pt x="199053" y="155145"/>
                </a:lnTo>
                <a:lnTo>
                  <a:pt x="263949" y="107995"/>
                </a:lnTo>
                <a:lnTo>
                  <a:pt x="253646" y="76290"/>
                </a:lnTo>
                <a:lnTo>
                  <a:pt x="173431" y="76290"/>
                </a:lnTo>
                <a:lnTo>
                  <a:pt x="148643" y="0"/>
                </a:lnTo>
                <a:close/>
              </a:path>
            </a:pathLst>
          </a:custGeom>
          <a:solidFill>
            <a:srgbClr val="C9A96E"/>
          </a:solidFill>
          <a:ln>
            <a:noFill/>
          </a:ln>
        </p:spPr>
      </p:sp>
      <p:sp>
        <p:nvSpPr>
          <p:cNvPr id="44" name="TextBox 44"/>
          <p:cNvSpPr txBox="1"/>
          <p:nvPr/>
        </p:nvSpPr>
        <p:spPr>
          <a:xfrm>
            <a:off x="1741170" y="5660708"/>
            <a:ext cx="2344498" cy="3352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650" b="1" dirty="0">
                <a:solidFill>
                  <a:srgbClr val="E8D5B7"/>
                </a:solidFill>
                <a:latin typeface="Georgia"/>
                <a:ea typeface="KaiTi"/>
                <a:cs typeface="Georgia"/>
              </a:rPr>
              <a:t>首开"住宅概论"课程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367790" y="6001702"/>
            <a:ext cx="3699462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A0A0B0"/>
                </a:solidFill>
                <a:latin typeface="Arial"/>
                <a:ea typeface="Microsoft YaHei"/>
                <a:cs typeface="Arial"/>
              </a:rPr>
              <a:t>1949年清华大学，首次系统教授现代住宅建筑设计理论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1011090" y="6570345"/>
            <a:ext cx="430340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900" dirty="0">
                <a:solidFill>
                  <a:srgbClr val="6B6B80"/>
                </a:solidFill>
                <a:latin typeface="Arial"/>
                <a:ea typeface="Microsoft YaHei"/>
                <a:cs typeface="Arial"/>
              </a:rPr>
              <a:t>07 / 10</a:t>
            </a:r>
          </a:p>
        </p:txBody>
      </p:sp>
    </p:spTree>
  </p:cSld>
  <p:clrMapOvr>
    <a:masterClrMapping/>
  </p:clrMapOvr>
  <p:transition dur="4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1A2E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C9A96E">
                  <a:alpha val="4000"/>
                </a:srgbClr>
              </a:gs>
              <a:gs pos="100000">
                <a:srgbClr val="C9A96E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560070" y="302895"/>
            <a:ext cx="1304449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00" dirty="0">
                <a:solidFill>
                  <a:srgbClr val="C9A96E"/>
                </a:solidFill>
                <a:latin typeface="Arial"/>
                <a:ea typeface="Microsoft YaHei"/>
                <a:cs typeface="Arial"/>
              </a:rPr>
              <a:t>PART 03 · 强者与精神</a:t>
            </a:r>
          </a:p>
        </p:txBody>
      </p:sp>
      <p:sp>
        <p:nvSpPr>
          <p:cNvPr id="5" name="Rectangle 5"/>
          <p:cNvSpPr/>
          <p:nvPr/>
        </p:nvSpPr>
        <p:spPr>
          <a:xfrm>
            <a:off x="571500" y="523875"/>
            <a:ext cx="38100" cy="304800"/>
          </a:xfrm>
          <a:prstGeom prst="rect">
            <a:avLst/>
          </a:prstGeom>
          <a:solidFill>
            <a:srgbClr val="C9A96E"/>
          </a:solidFill>
          <a:ln>
            <a:noFill/>
          </a:ln>
        </p:spPr>
      </p:sp>
      <p:sp>
        <p:nvSpPr>
          <p:cNvPr id="6" name="TextBox 6"/>
          <p:cNvSpPr txBox="1"/>
          <p:nvPr/>
        </p:nvSpPr>
        <p:spPr>
          <a:xfrm>
            <a:off x="731520" y="521970"/>
            <a:ext cx="3373374" cy="4876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400" b="1" dirty="0">
                <a:solidFill>
                  <a:srgbClr val="E8E8E8"/>
                </a:solidFill>
                <a:latin typeface="Georgia"/>
                <a:ea typeface="KaiTi"/>
                <a:cs typeface="Georgia"/>
              </a:rPr>
              <a:t>穿越战火的建筑斗士</a:t>
            </a:r>
          </a:p>
        </p:txBody>
      </p:sp>
      <p:sp>
        <p:nvSpPr>
          <p:cNvPr id="7" name="Freeform 7"/>
          <p:cNvSpPr/>
          <p:nvPr/>
        </p:nvSpPr>
        <p:spPr>
          <a:xfrm>
            <a:off x="571500" y="1143000"/>
            <a:ext cx="5905500" cy="762000"/>
          </a:xfrm>
          <a:custGeom>
            <a:avLst/>
            <a:gdLst/>
            <a:ahLst/>
            <a:cxnLst/>
            <a:rect l="l" t="t" r="r" b="b"/>
            <a:pathLst>
              <a:path w="5905500" h="762000">
                <a:moveTo>
                  <a:pt x="95250" y="0"/>
                </a:moveTo>
                <a:lnTo>
                  <a:pt x="5810250" y="0"/>
                </a:lnTo>
                <a:cubicBezTo>
                  <a:pt x="5862855" y="0"/>
                  <a:pt x="5905500" y="42645"/>
                  <a:pt x="5905500" y="95250"/>
                </a:cubicBezTo>
                <a:lnTo>
                  <a:pt x="5905500" y="666750"/>
                </a:lnTo>
                <a:cubicBezTo>
                  <a:pt x="5905500" y="719355"/>
                  <a:pt x="5862855" y="762000"/>
                  <a:pt x="5810250" y="762000"/>
                </a:cubicBezTo>
                <a:lnTo>
                  <a:pt x="95250" y="762000"/>
                </a:lnTo>
                <a:cubicBezTo>
                  <a:pt x="42645" y="762000"/>
                  <a:pt x="0" y="719355"/>
                  <a:pt x="0" y="666750"/>
                </a:cubicBezTo>
                <a:lnTo>
                  <a:pt x="0" y="95250"/>
                </a:lnTo>
                <a:cubicBezTo>
                  <a:pt x="0" y="42645"/>
                  <a:pt x="42645" y="0"/>
                  <a:pt x="95250" y="0"/>
                </a:cubicBezTo>
                <a:close/>
              </a:path>
            </a:pathLst>
          </a:custGeom>
          <a:solidFill>
            <a:srgbClr val="16213E"/>
          </a:solidFill>
          <a:ln w="14288">
            <a:solidFill>
              <a:srgbClr val="C9A96E"/>
            </a:solidFill>
          </a:ln>
          <a:effectLst>
            <a:outerShdw blurRad="38100" dist="19050" dir="5400000" algn="ctr" rotWithShape="0">
              <a:srgbClr val="000000">
                <a:alpha val="25000"/>
              </a:srgbClr>
            </a:outerShdw>
          </a:effectLst>
        </p:spPr>
      </p:sp>
      <p:sp>
        <p:nvSpPr>
          <p:cNvPr id="8" name="TextBox 8"/>
          <p:cNvSpPr txBox="1"/>
          <p:nvPr/>
        </p:nvSpPr>
        <p:spPr>
          <a:xfrm>
            <a:off x="741045" y="1269682"/>
            <a:ext cx="3548205" cy="3352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650" dirty="0">
                <a:solidFill>
                  <a:srgbClr val="C9A96E"/>
                </a:solidFill>
                <a:latin typeface="Georgia"/>
                <a:ea typeface="KaiTi"/>
                <a:cs typeface="Georgia"/>
              </a:rPr>
              <a:t>"什么美人不美人，好像一个女人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41045" y="1536382"/>
            <a:ext cx="4994100" cy="3352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650" dirty="0">
                <a:solidFill>
                  <a:srgbClr val="C9A96E"/>
                </a:solidFill>
                <a:latin typeface="Georgia"/>
                <a:ea typeface="KaiTi"/>
                <a:cs typeface="Georgia"/>
              </a:rPr>
              <a:t>没有什么事可做似的，我还有好多事要做呢！"</a:t>
            </a:r>
          </a:p>
        </p:txBody>
      </p:sp>
      <p:sp>
        <p:nvSpPr>
          <p:cNvPr id="10" name="Freeform 10"/>
          <p:cNvSpPr/>
          <p:nvPr/>
        </p:nvSpPr>
        <p:spPr>
          <a:xfrm>
            <a:off x="571500" y="2095500"/>
            <a:ext cx="5905500" cy="857250"/>
          </a:xfrm>
          <a:custGeom>
            <a:avLst/>
            <a:gdLst/>
            <a:ahLst/>
            <a:cxnLst/>
            <a:rect l="l" t="t" r="r" b="b"/>
            <a:pathLst>
              <a:path w="5905500" h="857250">
                <a:moveTo>
                  <a:pt x="76200" y="0"/>
                </a:moveTo>
                <a:lnTo>
                  <a:pt x="5829300" y="0"/>
                </a:lnTo>
                <a:cubicBezTo>
                  <a:pt x="5871384" y="0"/>
                  <a:pt x="5905500" y="34116"/>
                  <a:pt x="5905500" y="76200"/>
                </a:cubicBezTo>
                <a:lnTo>
                  <a:pt x="5905500" y="781050"/>
                </a:lnTo>
                <a:cubicBezTo>
                  <a:pt x="5905500" y="823134"/>
                  <a:pt x="5871384" y="857250"/>
                  <a:pt x="5829300" y="857250"/>
                </a:cubicBezTo>
                <a:lnTo>
                  <a:pt x="76200" y="857250"/>
                </a:lnTo>
                <a:cubicBezTo>
                  <a:pt x="34116" y="857250"/>
                  <a:pt x="0" y="823134"/>
                  <a:pt x="0" y="781050"/>
                </a:cubicBezTo>
                <a:lnTo>
                  <a:pt x="0" y="76200"/>
                </a:lnTo>
                <a:cubicBezTo>
                  <a:pt x="0" y="34116"/>
                  <a:pt x="34116" y="0"/>
                  <a:pt x="76200" y="0"/>
                </a:cubicBezTo>
                <a:close/>
              </a:path>
            </a:pathLst>
          </a:custGeom>
          <a:solidFill>
            <a:srgbClr val="16213E"/>
          </a:solidFill>
          <a:ln w="9525">
            <a:solidFill>
              <a:srgbClr val="2A2A4A"/>
            </a:solidFill>
          </a:ln>
        </p:spPr>
      </p:sp>
      <p:sp>
        <p:nvSpPr>
          <p:cNvPr id="11" name="Freeform 11"/>
          <p:cNvSpPr/>
          <p:nvPr/>
        </p:nvSpPr>
        <p:spPr>
          <a:xfrm>
            <a:off x="571500" y="2095500"/>
            <a:ext cx="38100" cy="857250"/>
          </a:xfrm>
          <a:custGeom>
            <a:avLst/>
            <a:gdLst/>
            <a:ahLst/>
            <a:cxnLst/>
            <a:rect l="l" t="t" r="r" b="b"/>
            <a:pathLst>
              <a:path w="38100" h="857250">
                <a:moveTo>
                  <a:pt x="19050" y="0"/>
                </a:moveTo>
                <a:lnTo>
                  <a:pt x="19050" y="0"/>
                </a:lnTo>
                <a:cubicBezTo>
                  <a:pt x="29571" y="0"/>
                  <a:pt x="38100" y="8529"/>
                  <a:pt x="38100" y="19050"/>
                </a:cubicBezTo>
                <a:lnTo>
                  <a:pt x="38100" y="838200"/>
                </a:lnTo>
                <a:cubicBezTo>
                  <a:pt x="38100" y="848721"/>
                  <a:pt x="29571" y="857250"/>
                  <a:pt x="19050" y="857250"/>
                </a:cubicBezTo>
                <a:lnTo>
                  <a:pt x="19050" y="857250"/>
                </a:lnTo>
                <a:cubicBezTo>
                  <a:pt x="8529" y="857250"/>
                  <a:pt x="0" y="848721"/>
                  <a:pt x="0" y="838200"/>
                </a:cubicBezTo>
                <a:lnTo>
                  <a:pt x="0" y="19050"/>
                </a:lnTo>
                <a:cubicBezTo>
                  <a:pt x="0" y="8529"/>
                  <a:pt x="8529" y="0"/>
                  <a:pt x="19050" y="0"/>
                </a:cubicBezTo>
                <a:close/>
              </a:path>
            </a:pathLst>
          </a:custGeom>
          <a:solidFill>
            <a:srgbClr val="C9A96E"/>
          </a:solidFill>
          <a:ln>
            <a:noFill/>
          </a:ln>
        </p:spPr>
      </p:sp>
      <p:grpSp>
        <p:nvGrpSpPr>
          <p:cNvPr id="15" name="Group 15"/>
          <p:cNvGrpSpPr/>
          <p:nvPr/>
        </p:nvGrpSpPr>
        <p:grpSpPr>
          <a:xfrm>
            <a:off x="762000" y="2300288"/>
            <a:ext cx="228600" cy="200025"/>
            <a:chOff x="762000" y="2300288"/>
            <a:chExt cx="228600" cy="200025"/>
          </a:xfrm>
        </p:grpSpPr>
        <p:sp>
          <p:nvSpPr>
            <p:cNvPr id="12" name="Freeform 12"/>
            <p:cNvSpPr/>
            <p:nvPr/>
          </p:nvSpPr>
          <p:spPr>
            <a:xfrm>
              <a:off x="762000" y="2300288"/>
              <a:ext cx="57150" cy="200025"/>
            </a:xfrm>
            <a:custGeom>
              <a:avLst/>
              <a:gdLst/>
              <a:ahLst/>
              <a:cxnLst/>
              <a:rect l="l" t="t" r="r" b="b"/>
              <a:pathLst>
                <a:path w="57150" h="200025">
                  <a:moveTo>
                    <a:pt x="57150" y="14288"/>
                  </a:moveTo>
                  <a:lnTo>
                    <a:pt x="0" y="0"/>
                  </a:lnTo>
                  <a:lnTo>
                    <a:pt x="0" y="185738"/>
                  </a:lnTo>
                  <a:lnTo>
                    <a:pt x="57150" y="200025"/>
                  </a:lnTo>
                  <a:lnTo>
                    <a:pt x="57150" y="14288"/>
                  </a:lnTo>
                  <a:close/>
                </a:path>
              </a:pathLst>
            </a:custGeom>
            <a:solidFill>
              <a:srgbClr val="C9A96E"/>
            </a:solidFill>
            <a:ln>
              <a:noFill/>
            </a:ln>
          </p:spPr>
        </p:sp>
        <p:sp>
          <p:nvSpPr>
            <p:cNvPr id="13" name="Freeform 13"/>
            <p:cNvSpPr/>
            <p:nvPr/>
          </p:nvSpPr>
          <p:spPr>
            <a:xfrm>
              <a:off x="933450" y="2300288"/>
              <a:ext cx="57150" cy="200025"/>
            </a:xfrm>
            <a:custGeom>
              <a:avLst/>
              <a:gdLst/>
              <a:ahLst/>
              <a:cxnLst/>
              <a:rect l="l" t="t" r="r" b="b"/>
              <a:pathLst>
                <a:path w="57150" h="200025">
                  <a:moveTo>
                    <a:pt x="57150" y="14288"/>
                  </a:moveTo>
                  <a:lnTo>
                    <a:pt x="0" y="0"/>
                  </a:lnTo>
                  <a:lnTo>
                    <a:pt x="0" y="185738"/>
                  </a:lnTo>
                  <a:lnTo>
                    <a:pt x="57150" y="200025"/>
                  </a:lnTo>
                  <a:lnTo>
                    <a:pt x="57150" y="14288"/>
                  </a:lnTo>
                  <a:close/>
                </a:path>
              </a:pathLst>
            </a:custGeom>
            <a:solidFill>
              <a:srgbClr val="C9A96E"/>
            </a:solidFill>
            <a:ln>
              <a:noFill/>
            </a:ln>
          </p:spPr>
        </p:sp>
        <p:sp>
          <p:nvSpPr>
            <p:cNvPr id="14" name="Freeform 14"/>
            <p:cNvSpPr/>
            <p:nvPr/>
          </p:nvSpPr>
          <p:spPr>
            <a:xfrm>
              <a:off x="847725" y="2300288"/>
              <a:ext cx="57150" cy="200025"/>
            </a:xfrm>
            <a:custGeom>
              <a:avLst/>
              <a:gdLst/>
              <a:ahLst/>
              <a:cxnLst/>
              <a:rect l="l" t="t" r="r" b="b"/>
              <a:pathLst>
                <a:path w="57150" h="200025">
                  <a:moveTo>
                    <a:pt x="57150" y="0"/>
                  </a:moveTo>
                  <a:lnTo>
                    <a:pt x="0" y="14288"/>
                  </a:lnTo>
                  <a:lnTo>
                    <a:pt x="0" y="200025"/>
                  </a:lnTo>
                  <a:lnTo>
                    <a:pt x="57150" y="185738"/>
                  </a:lnTo>
                  <a:lnTo>
                    <a:pt x="57150" y="0"/>
                  </a:lnTo>
                  <a:close/>
                </a:path>
              </a:pathLst>
            </a:custGeom>
            <a:solidFill>
              <a:srgbClr val="C9A96E"/>
            </a:solidFill>
            <a:ln>
              <a:noFill/>
            </a:ln>
          </p:spPr>
        </p:sp>
      </p:grpSp>
      <p:sp>
        <p:nvSpPr>
          <p:cNvPr id="16" name="TextBox 16"/>
          <p:cNvSpPr txBox="1"/>
          <p:nvPr/>
        </p:nvSpPr>
        <p:spPr>
          <a:xfrm>
            <a:off x="1089660" y="2251710"/>
            <a:ext cx="1686687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b="1" dirty="0">
                <a:solidFill>
                  <a:srgbClr val="E8D5B7"/>
                </a:solidFill>
                <a:latin typeface="Arial"/>
                <a:ea typeface="SimHei"/>
                <a:cs typeface="Arial"/>
              </a:rPr>
              <a:t>荒郊野谷考察古建筑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48665" y="2534602"/>
            <a:ext cx="3247072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A0A0B0"/>
                </a:solidFill>
                <a:latin typeface="Arial"/>
                <a:ea typeface="Microsoft YaHei"/>
                <a:cs typeface="Arial"/>
              </a:rPr>
              <a:t>风餐露宿，面临断粮、土匪打劫，丝毫没有退缩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48665" y="2725102"/>
            <a:ext cx="2802350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A0A0B0"/>
                </a:solidFill>
                <a:latin typeface="Arial"/>
                <a:ea typeface="Microsoft YaHei"/>
                <a:cs typeface="Arial"/>
              </a:rPr>
              <a:t>"只要梁先生敢爬敢上的，林先生就敢上"</a:t>
            </a:r>
          </a:p>
        </p:txBody>
      </p:sp>
      <p:sp>
        <p:nvSpPr>
          <p:cNvPr id="19" name="Freeform 19"/>
          <p:cNvSpPr/>
          <p:nvPr/>
        </p:nvSpPr>
        <p:spPr>
          <a:xfrm>
            <a:off x="571500" y="3095625"/>
            <a:ext cx="5905500" cy="714375"/>
          </a:xfrm>
          <a:custGeom>
            <a:avLst/>
            <a:gdLst/>
            <a:ahLst/>
            <a:cxnLst/>
            <a:rect l="l" t="t" r="r" b="b"/>
            <a:pathLst>
              <a:path w="5905500" h="714375">
                <a:moveTo>
                  <a:pt x="76200" y="0"/>
                </a:moveTo>
                <a:lnTo>
                  <a:pt x="5829300" y="0"/>
                </a:lnTo>
                <a:cubicBezTo>
                  <a:pt x="5871384" y="0"/>
                  <a:pt x="5905500" y="34116"/>
                  <a:pt x="5905500" y="76200"/>
                </a:cubicBezTo>
                <a:lnTo>
                  <a:pt x="5905500" y="638175"/>
                </a:lnTo>
                <a:cubicBezTo>
                  <a:pt x="5905500" y="680259"/>
                  <a:pt x="5871384" y="714375"/>
                  <a:pt x="5829300" y="714375"/>
                </a:cubicBezTo>
                <a:lnTo>
                  <a:pt x="76200" y="714375"/>
                </a:lnTo>
                <a:cubicBezTo>
                  <a:pt x="34116" y="714375"/>
                  <a:pt x="0" y="680259"/>
                  <a:pt x="0" y="638175"/>
                </a:cubicBezTo>
                <a:lnTo>
                  <a:pt x="0" y="76200"/>
                </a:lnTo>
                <a:cubicBezTo>
                  <a:pt x="0" y="34116"/>
                  <a:pt x="34116" y="0"/>
                  <a:pt x="76200" y="0"/>
                </a:cubicBezTo>
                <a:close/>
              </a:path>
            </a:pathLst>
          </a:custGeom>
          <a:solidFill>
            <a:srgbClr val="16213E"/>
          </a:solidFill>
          <a:ln w="9525">
            <a:solidFill>
              <a:srgbClr val="2A2A4A"/>
            </a:solidFill>
          </a:ln>
        </p:spPr>
      </p:sp>
      <p:sp>
        <p:nvSpPr>
          <p:cNvPr id="20" name="Freeform 20"/>
          <p:cNvSpPr/>
          <p:nvPr/>
        </p:nvSpPr>
        <p:spPr>
          <a:xfrm>
            <a:off x="571500" y="3095625"/>
            <a:ext cx="38100" cy="714375"/>
          </a:xfrm>
          <a:custGeom>
            <a:avLst/>
            <a:gdLst/>
            <a:ahLst/>
            <a:cxnLst/>
            <a:rect l="l" t="t" r="r" b="b"/>
            <a:pathLst>
              <a:path w="38100" h="714375">
                <a:moveTo>
                  <a:pt x="19050" y="0"/>
                </a:moveTo>
                <a:lnTo>
                  <a:pt x="19050" y="0"/>
                </a:lnTo>
                <a:cubicBezTo>
                  <a:pt x="29571" y="0"/>
                  <a:pt x="38100" y="8529"/>
                  <a:pt x="38100" y="19050"/>
                </a:cubicBezTo>
                <a:lnTo>
                  <a:pt x="38100" y="695325"/>
                </a:lnTo>
                <a:cubicBezTo>
                  <a:pt x="38100" y="705846"/>
                  <a:pt x="29571" y="714375"/>
                  <a:pt x="19050" y="714375"/>
                </a:cubicBezTo>
                <a:lnTo>
                  <a:pt x="19050" y="714375"/>
                </a:lnTo>
                <a:cubicBezTo>
                  <a:pt x="8529" y="714375"/>
                  <a:pt x="0" y="705846"/>
                  <a:pt x="0" y="695325"/>
                </a:cubicBezTo>
                <a:lnTo>
                  <a:pt x="0" y="19050"/>
                </a:lnTo>
                <a:cubicBezTo>
                  <a:pt x="0" y="8529"/>
                  <a:pt x="8529" y="0"/>
                  <a:pt x="19050" y="0"/>
                </a:cubicBezTo>
                <a:close/>
              </a:path>
            </a:pathLst>
          </a:custGeom>
          <a:solidFill>
            <a:srgbClr val="8B6F47"/>
          </a:solidFill>
          <a:ln>
            <a:noFill/>
          </a:ln>
        </p:spPr>
      </p:sp>
      <p:sp>
        <p:nvSpPr>
          <p:cNvPr id="21" name="Freeform 21"/>
          <p:cNvSpPr/>
          <p:nvPr/>
        </p:nvSpPr>
        <p:spPr>
          <a:xfrm>
            <a:off x="762000" y="3281362"/>
            <a:ext cx="228600" cy="200025"/>
          </a:xfrm>
          <a:custGeom>
            <a:avLst/>
            <a:gdLst/>
            <a:ahLst/>
            <a:cxnLst/>
            <a:rect l="l" t="t" r="r" b="b"/>
            <a:pathLst>
              <a:path w="228600" h="200025">
                <a:moveTo>
                  <a:pt x="17754" y="103479"/>
                </a:moveTo>
                <a:lnTo>
                  <a:pt x="114300" y="200025"/>
                </a:lnTo>
                <a:lnTo>
                  <a:pt x="210846" y="103479"/>
                </a:lnTo>
                <a:cubicBezTo>
                  <a:pt x="222213" y="92111"/>
                  <a:pt x="228600" y="76693"/>
                  <a:pt x="228600" y="60617"/>
                </a:cubicBezTo>
                <a:lnTo>
                  <a:pt x="228600" y="57898"/>
                </a:lnTo>
                <a:cubicBezTo>
                  <a:pt x="228600" y="25922"/>
                  <a:pt x="202678" y="0"/>
                  <a:pt x="170703" y="0"/>
                </a:cubicBezTo>
                <a:cubicBezTo>
                  <a:pt x="153113" y="0"/>
                  <a:pt x="136479" y="7995"/>
                  <a:pt x="125492" y="21729"/>
                </a:cubicBezTo>
                <a:lnTo>
                  <a:pt x="114300" y="35719"/>
                </a:lnTo>
                <a:lnTo>
                  <a:pt x="103108" y="21729"/>
                </a:lnTo>
                <a:cubicBezTo>
                  <a:pt x="92121" y="7995"/>
                  <a:pt x="75486" y="0"/>
                  <a:pt x="57898" y="0"/>
                </a:cubicBezTo>
                <a:cubicBezTo>
                  <a:pt x="25922" y="0"/>
                  <a:pt x="0" y="25922"/>
                  <a:pt x="0" y="57898"/>
                </a:cubicBezTo>
                <a:lnTo>
                  <a:pt x="0" y="60617"/>
                </a:lnTo>
                <a:cubicBezTo>
                  <a:pt x="0" y="76693"/>
                  <a:pt x="6386" y="92111"/>
                  <a:pt x="17754" y="103479"/>
                </a:cubicBezTo>
                <a:close/>
              </a:path>
            </a:pathLst>
          </a:custGeom>
          <a:solidFill>
            <a:srgbClr val="8B6F47"/>
          </a:solidFill>
          <a:ln>
            <a:noFill/>
          </a:ln>
        </p:spPr>
      </p:sp>
      <p:sp>
        <p:nvSpPr>
          <p:cNvPr id="22" name="TextBox 22"/>
          <p:cNvSpPr txBox="1"/>
          <p:nvPr/>
        </p:nvSpPr>
        <p:spPr>
          <a:xfrm>
            <a:off x="1089660" y="3232785"/>
            <a:ext cx="1134618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b="1" dirty="0">
                <a:solidFill>
                  <a:srgbClr val="E8D5B7"/>
                </a:solidFill>
                <a:latin typeface="Arial"/>
                <a:ea typeface="SimHei"/>
                <a:cs typeface="Arial"/>
              </a:rPr>
              <a:t>战乱中的坚韧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48665" y="3515678"/>
            <a:ext cx="3860482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A0A0B0"/>
                </a:solidFill>
                <a:latin typeface="Arial"/>
                <a:ea typeface="Microsoft YaHei"/>
                <a:cs typeface="Arial"/>
              </a:rPr>
              <a:t>流亡生活中肺炎发作，此后再未恢复健康，依然坚持研究</a:t>
            </a:r>
          </a:p>
        </p:txBody>
      </p:sp>
      <p:sp>
        <p:nvSpPr>
          <p:cNvPr id="24" name="Freeform 24"/>
          <p:cNvSpPr/>
          <p:nvPr/>
        </p:nvSpPr>
        <p:spPr>
          <a:xfrm>
            <a:off x="571500" y="3952875"/>
            <a:ext cx="5905500" cy="714375"/>
          </a:xfrm>
          <a:custGeom>
            <a:avLst/>
            <a:gdLst/>
            <a:ahLst/>
            <a:cxnLst/>
            <a:rect l="l" t="t" r="r" b="b"/>
            <a:pathLst>
              <a:path w="5905500" h="714375">
                <a:moveTo>
                  <a:pt x="76200" y="0"/>
                </a:moveTo>
                <a:lnTo>
                  <a:pt x="5829300" y="0"/>
                </a:lnTo>
                <a:cubicBezTo>
                  <a:pt x="5871384" y="0"/>
                  <a:pt x="5905500" y="34116"/>
                  <a:pt x="5905500" y="76200"/>
                </a:cubicBezTo>
                <a:lnTo>
                  <a:pt x="5905500" y="638175"/>
                </a:lnTo>
                <a:cubicBezTo>
                  <a:pt x="5905500" y="680259"/>
                  <a:pt x="5871384" y="714375"/>
                  <a:pt x="5829300" y="714375"/>
                </a:cubicBezTo>
                <a:lnTo>
                  <a:pt x="76200" y="714375"/>
                </a:lnTo>
                <a:cubicBezTo>
                  <a:pt x="34116" y="714375"/>
                  <a:pt x="0" y="680259"/>
                  <a:pt x="0" y="638175"/>
                </a:cubicBezTo>
                <a:lnTo>
                  <a:pt x="0" y="76200"/>
                </a:lnTo>
                <a:cubicBezTo>
                  <a:pt x="0" y="34116"/>
                  <a:pt x="34116" y="0"/>
                  <a:pt x="76200" y="0"/>
                </a:cubicBezTo>
                <a:close/>
              </a:path>
            </a:pathLst>
          </a:custGeom>
          <a:solidFill>
            <a:srgbClr val="16213E"/>
          </a:solidFill>
          <a:ln w="9525">
            <a:solidFill>
              <a:srgbClr val="2A2A4A"/>
            </a:solidFill>
          </a:ln>
        </p:spPr>
      </p:sp>
      <p:sp>
        <p:nvSpPr>
          <p:cNvPr id="25" name="Freeform 25"/>
          <p:cNvSpPr/>
          <p:nvPr/>
        </p:nvSpPr>
        <p:spPr>
          <a:xfrm>
            <a:off x="571500" y="3952875"/>
            <a:ext cx="38100" cy="714375"/>
          </a:xfrm>
          <a:custGeom>
            <a:avLst/>
            <a:gdLst/>
            <a:ahLst/>
            <a:cxnLst/>
            <a:rect l="l" t="t" r="r" b="b"/>
            <a:pathLst>
              <a:path w="38100" h="714375">
                <a:moveTo>
                  <a:pt x="19050" y="0"/>
                </a:moveTo>
                <a:lnTo>
                  <a:pt x="19050" y="0"/>
                </a:lnTo>
                <a:cubicBezTo>
                  <a:pt x="29571" y="0"/>
                  <a:pt x="38100" y="8529"/>
                  <a:pt x="38100" y="19050"/>
                </a:cubicBezTo>
                <a:lnTo>
                  <a:pt x="38100" y="695325"/>
                </a:lnTo>
                <a:cubicBezTo>
                  <a:pt x="38100" y="705846"/>
                  <a:pt x="29571" y="714375"/>
                  <a:pt x="19050" y="714375"/>
                </a:cubicBezTo>
                <a:lnTo>
                  <a:pt x="19050" y="714375"/>
                </a:lnTo>
                <a:cubicBezTo>
                  <a:pt x="8529" y="714375"/>
                  <a:pt x="0" y="705846"/>
                  <a:pt x="0" y="695325"/>
                </a:cubicBezTo>
                <a:lnTo>
                  <a:pt x="0" y="19050"/>
                </a:lnTo>
                <a:cubicBezTo>
                  <a:pt x="0" y="8529"/>
                  <a:pt x="8529" y="0"/>
                  <a:pt x="19050" y="0"/>
                </a:cubicBezTo>
                <a:close/>
              </a:path>
            </a:pathLst>
          </a:custGeom>
          <a:solidFill>
            <a:srgbClr val="C9A96E"/>
          </a:solidFill>
          <a:ln>
            <a:noFill/>
          </a:ln>
        </p:spPr>
      </p:sp>
      <p:sp>
        <p:nvSpPr>
          <p:cNvPr id="26" name="Freeform 26"/>
          <p:cNvSpPr/>
          <p:nvPr/>
        </p:nvSpPr>
        <p:spPr>
          <a:xfrm>
            <a:off x="776288" y="4138612"/>
            <a:ext cx="200025" cy="214312"/>
          </a:xfrm>
          <a:custGeom>
            <a:avLst/>
            <a:gdLst/>
            <a:ahLst/>
            <a:cxnLst/>
            <a:rect l="l" t="t" r="r" b="b"/>
            <a:pathLst>
              <a:path w="200025" h="214312">
                <a:moveTo>
                  <a:pt x="0" y="0"/>
                </a:moveTo>
                <a:lnTo>
                  <a:pt x="0" y="214312"/>
                </a:lnTo>
                <a:lnTo>
                  <a:pt x="28575" y="214312"/>
                </a:lnTo>
                <a:lnTo>
                  <a:pt x="28575" y="128588"/>
                </a:lnTo>
                <a:lnTo>
                  <a:pt x="85725" y="128588"/>
                </a:lnTo>
                <a:lnTo>
                  <a:pt x="114300" y="157162"/>
                </a:lnTo>
                <a:lnTo>
                  <a:pt x="200025" y="157162"/>
                </a:lnTo>
                <a:lnTo>
                  <a:pt x="200025" y="28575"/>
                </a:lnTo>
                <a:lnTo>
                  <a:pt x="114300" y="28575"/>
                </a:lnTo>
                <a:lnTo>
                  <a:pt x="85725" y="0"/>
                </a:lnTo>
                <a:lnTo>
                  <a:pt x="0" y="0"/>
                </a:lnTo>
                <a:close/>
              </a:path>
            </a:pathLst>
          </a:custGeom>
          <a:solidFill>
            <a:srgbClr val="C9A96E"/>
          </a:solidFill>
          <a:ln>
            <a:noFill/>
          </a:ln>
        </p:spPr>
      </p:sp>
      <p:sp>
        <p:nvSpPr>
          <p:cNvPr id="27" name="TextBox 27"/>
          <p:cNvSpPr txBox="1"/>
          <p:nvPr/>
        </p:nvSpPr>
        <p:spPr>
          <a:xfrm>
            <a:off x="1089660" y="4090035"/>
            <a:ext cx="1134618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b="1" dirty="0">
                <a:solidFill>
                  <a:srgbClr val="E8D5B7"/>
                </a:solidFill>
                <a:latin typeface="Arial"/>
                <a:ea typeface="SimHei"/>
                <a:cs typeface="Arial"/>
              </a:rPr>
              <a:t>英雄气的母亲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48665" y="4372928"/>
            <a:ext cx="3875818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A0A0B0"/>
                </a:solidFill>
                <a:latin typeface="Arial"/>
                <a:ea typeface="Microsoft YaHei"/>
                <a:cs typeface="Arial"/>
              </a:rPr>
              <a:t>"做中国人要顶勇敢，什么都不怕，什么都顶有决心才好"</a:t>
            </a:r>
          </a:p>
        </p:txBody>
      </p:sp>
      <p:sp>
        <p:nvSpPr>
          <p:cNvPr id="29" name="Freeform 29"/>
          <p:cNvSpPr/>
          <p:nvPr/>
        </p:nvSpPr>
        <p:spPr>
          <a:xfrm>
            <a:off x="571500" y="4810125"/>
            <a:ext cx="5905500" cy="714375"/>
          </a:xfrm>
          <a:custGeom>
            <a:avLst/>
            <a:gdLst/>
            <a:ahLst/>
            <a:cxnLst/>
            <a:rect l="l" t="t" r="r" b="b"/>
            <a:pathLst>
              <a:path w="5905500" h="714375">
                <a:moveTo>
                  <a:pt x="76200" y="0"/>
                </a:moveTo>
                <a:lnTo>
                  <a:pt x="5829300" y="0"/>
                </a:lnTo>
                <a:cubicBezTo>
                  <a:pt x="5871384" y="0"/>
                  <a:pt x="5905500" y="34116"/>
                  <a:pt x="5905500" y="76200"/>
                </a:cubicBezTo>
                <a:lnTo>
                  <a:pt x="5905500" y="638175"/>
                </a:lnTo>
                <a:cubicBezTo>
                  <a:pt x="5905500" y="680259"/>
                  <a:pt x="5871384" y="714375"/>
                  <a:pt x="5829300" y="714375"/>
                </a:cubicBezTo>
                <a:lnTo>
                  <a:pt x="76200" y="714375"/>
                </a:lnTo>
                <a:cubicBezTo>
                  <a:pt x="34116" y="714375"/>
                  <a:pt x="0" y="680259"/>
                  <a:pt x="0" y="638175"/>
                </a:cubicBezTo>
                <a:lnTo>
                  <a:pt x="0" y="76200"/>
                </a:lnTo>
                <a:cubicBezTo>
                  <a:pt x="0" y="34116"/>
                  <a:pt x="34116" y="0"/>
                  <a:pt x="76200" y="0"/>
                </a:cubicBezTo>
                <a:close/>
              </a:path>
            </a:pathLst>
          </a:custGeom>
          <a:solidFill>
            <a:srgbClr val="16213E"/>
          </a:solidFill>
          <a:ln w="9525">
            <a:solidFill>
              <a:srgbClr val="2A2A4A"/>
            </a:solidFill>
          </a:ln>
        </p:spPr>
      </p:sp>
      <p:sp>
        <p:nvSpPr>
          <p:cNvPr id="30" name="Freeform 30"/>
          <p:cNvSpPr/>
          <p:nvPr/>
        </p:nvSpPr>
        <p:spPr>
          <a:xfrm>
            <a:off x="571500" y="4810125"/>
            <a:ext cx="38100" cy="714375"/>
          </a:xfrm>
          <a:custGeom>
            <a:avLst/>
            <a:gdLst/>
            <a:ahLst/>
            <a:cxnLst/>
            <a:rect l="l" t="t" r="r" b="b"/>
            <a:pathLst>
              <a:path w="38100" h="714375">
                <a:moveTo>
                  <a:pt x="19050" y="0"/>
                </a:moveTo>
                <a:lnTo>
                  <a:pt x="19050" y="0"/>
                </a:lnTo>
                <a:cubicBezTo>
                  <a:pt x="29571" y="0"/>
                  <a:pt x="38100" y="8529"/>
                  <a:pt x="38100" y="19050"/>
                </a:cubicBezTo>
                <a:lnTo>
                  <a:pt x="38100" y="695325"/>
                </a:lnTo>
                <a:cubicBezTo>
                  <a:pt x="38100" y="705846"/>
                  <a:pt x="29571" y="714375"/>
                  <a:pt x="19050" y="714375"/>
                </a:cubicBezTo>
                <a:lnTo>
                  <a:pt x="19050" y="714375"/>
                </a:lnTo>
                <a:cubicBezTo>
                  <a:pt x="8529" y="714375"/>
                  <a:pt x="0" y="705846"/>
                  <a:pt x="0" y="695325"/>
                </a:cubicBezTo>
                <a:lnTo>
                  <a:pt x="0" y="19050"/>
                </a:lnTo>
                <a:cubicBezTo>
                  <a:pt x="0" y="8529"/>
                  <a:pt x="8529" y="0"/>
                  <a:pt x="19050" y="0"/>
                </a:cubicBezTo>
                <a:close/>
              </a:path>
            </a:pathLst>
          </a:custGeom>
          <a:solidFill>
            <a:srgbClr val="E8D5B7"/>
          </a:solidFill>
          <a:ln>
            <a:noFill/>
          </a:ln>
        </p:spPr>
      </p:sp>
      <p:sp>
        <p:nvSpPr>
          <p:cNvPr id="31" name="Freeform 31"/>
          <p:cNvSpPr/>
          <p:nvPr/>
        </p:nvSpPr>
        <p:spPr>
          <a:xfrm>
            <a:off x="762000" y="4981575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57162" y="0"/>
                </a:moveTo>
                <a:lnTo>
                  <a:pt x="228600" y="71438"/>
                </a:lnTo>
                <a:lnTo>
                  <a:pt x="200025" y="100012"/>
                </a:lnTo>
                <a:lnTo>
                  <a:pt x="200025" y="171450"/>
                </a:lnTo>
                <a:lnTo>
                  <a:pt x="42862" y="228600"/>
                </a:lnTo>
                <a:lnTo>
                  <a:pt x="31534" y="217271"/>
                </a:lnTo>
                <a:lnTo>
                  <a:pt x="92611" y="156195"/>
                </a:lnTo>
                <a:cubicBezTo>
                  <a:pt x="94972" y="156825"/>
                  <a:pt x="97453" y="157162"/>
                  <a:pt x="100012" y="157162"/>
                </a:cubicBezTo>
                <a:cubicBezTo>
                  <a:pt x="115794" y="157162"/>
                  <a:pt x="128588" y="144369"/>
                  <a:pt x="128588" y="128588"/>
                </a:cubicBezTo>
                <a:cubicBezTo>
                  <a:pt x="128588" y="112806"/>
                  <a:pt x="115794" y="100012"/>
                  <a:pt x="100012" y="100012"/>
                </a:cubicBezTo>
                <a:cubicBezTo>
                  <a:pt x="84231" y="100012"/>
                  <a:pt x="71438" y="112806"/>
                  <a:pt x="71438" y="128588"/>
                </a:cubicBezTo>
                <a:cubicBezTo>
                  <a:pt x="71438" y="131147"/>
                  <a:pt x="71774" y="133628"/>
                  <a:pt x="72405" y="135989"/>
                </a:cubicBezTo>
                <a:lnTo>
                  <a:pt x="11328" y="197066"/>
                </a:lnTo>
                <a:lnTo>
                  <a:pt x="0" y="185738"/>
                </a:lnTo>
                <a:lnTo>
                  <a:pt x="57150" y="28575"/>
                </a:lnTo>
                <a:lnTo>
                  <a:pt x="128588" y="28575"/>
                </a:lnTo>
                <a:lnTo>
                  <a:pt x="157162" y="0"/>
                </a:lnTo>
                <a:close/>
              </a:path>
            </a:pathLst>
          </a:custGeom>
          <a:solidFill>
            <a:srgbClr val="E8D5B7"/>
          </a:solidFill>
          <a:ln>
            <a:noFill/>
          </a:ln>
        </p:spPr>
      </p:sp>
      <p:sp>
        <p:nvSpPr>
          <p:cNvPr id="32" name="TextBox 32"/>
          <p:cNvSpPr txBox="1"/>
          <p:nvPr/>
        </p:nvSpPr>
        <p:spPr>
          <a:xfrm>
            <a:off x="1089660" y="4947285"/>
            <a:ext cx="1502664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b="1" dirty="0">
                <a:solidFill>
                  <a:srgbClr val="E8D5B7"/>
                </a:solidFill>
                <a:latin typeface="Arial"/>
                <a:ea typeface="SimHei"/>
                <a:cs typeface="Arial"/>
              </a:rPr>
              <a:t>病榻上书写建筑史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48665" y="5230178"/>
            <a:ext cx="3860482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A0A0B0"/>
                </a:solidFill>
                <a:latin typeface="Arial"/>
                <a:ea typeface="Microsoft YaHei"/>
                <a:cs typeface="Arial"/>
              </a:rPr>
              <a:t>在偏远小镇一笔一笔书写中国建筑史，拖着病体坚持工作</a:t>
            </a:r>
          </a:p>
        </p:txBody>
      </p:sp>
      <p:sp>
        <p:nvSpPr>
          <p:cNvPr id="34" name="Freeform 34"/>
          <p:cNvSpPr/>
          <p:nvPr/>
        </p:nvSpPr>
        <p:spPr>
          <a:xfrm>
            <a:off x="571500" y="5715000"/>
            <a:ext cx="5905500" cy="571500"/>
          </a:xfrm>
          <a:custGeom>
            <a:avLst/>
            <a:gdLst/>
            <a:ahLst/>
            <a:cxnLst/>
            <a:rect l="l" t="t" r="r" b="b"/>
            <a:pathLst>
              <a:path w="5905500" h="571500">
                <a:moveTo>
                  <a:pt x="76200" y="0"/>
                </a:moveTo>
                <a:lnTo>
                  <a:pt x="5829300" y="0"/>
                </a:lnTo>
                <a:cubicBezTo>
                  <a:pt x="5871384" y="0"/>
                  <a:pt x="5905500" y="34116"/>
                  <a:pt x="5905500" y="76200"/>
                </a:cubicBezTo>
                <a:lnTo>
                  <a:pt x="5905500" y="495300"/>
                </a:lnTo>
                <a:cubicBezTo>
                  <a:pt x="5905500" y="537384"/>
                  <a:pt x="5871384" y="571500"/>
                  <a:pt x="5829300" y="571500"/>
                </a:cubicBezTo>
                <a:lnTo>
                  <a:pt x="76200" y="571500"/>
                </a:lnTo>
                <a:cubicBezTo>
                  <a:pt x="34116" y="571500"/>
                  <a:pt x="0" y="537384"/>
                  <a:pt x="0" y="495300"/>
                </a:cubicBezTo>
                <a:lnTo>
                  <a:pt x="0" y="76200"/>
                </a:lnTo>
                <a:cubicBezTo>
                  <a:pt x="0" y="34116"/>
                  <a:pt x="34116" y="0"/>
                  <a:pt x="76200" y="0"/>
                </a:cubicBezTo>
                <a:close/>
              </a:path>
            </a:pathLst>
          </a:custGeom>
          <a:solidFill>
            <a:srgbClr val="16213E"/>
          </a:solidFill>
          <a:ln w="9525">
            <a:solidFill>
              <a:srgbClr val="8B6F47"/>
            </a:solidFill>
          </a:ln>
        </p:spPr>
      </p:sp>
      <p:sp>
        <p:nvSpPr>
          <p:cNvPr id="35" name="TextBox 35"/>
          <p:cNvSpPr txBox="1"/>
          <p:nvPr/>
        </p:nvSpPr>
        <p:spPr>
          <a:xfrm>
            <a:off x="748665" y="5858828"/>
            <a:ext cx="3737800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A0A0B0"/>
                </a:solidFill>
                <a:latin typeface="Arial"/>
                <a:ea typeface="Microsoft YaHei"/>
                <a:cs typeface="Arial"/>
              </a:rPr>
              <a:t>她的生命中有比"小我"、比"一己之求"更为宏大的部分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748665" y="6068378"/>
            <a:ext cx="3247072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C9A96E"/>
                </a:solidFill>
                <a:latin typeface="Arial"/>
                <a:ea typeface="Microsoft YaHei"/>
                <a:cs typeface="Arial"/>
              </a:rPr>
              <a:t>她想要真正终生为之奋斗的是中国建筑学术事业</a:t>
            </a:r>
          </a:p>
        </p:txBody>
      </p:sp>
      <p:sp>
        <p:nvSpPr>
          <p:cNvPr id="37" name="Freeform 37"/>
          <p:cNvSpPr/>
          <p:nvPr/>
        </p:nvSpPr>
        <p:spPr>
          <a:xfrm>
            <a:off x="6858000" y="1143000"/>
            <a:ext cx="4762500" cy="5143500"/>
          </a:xfrm>
          <a:custGeom>
            <a:avLst/>
            <a:gdLst/>
            <a:ahLst/>
            <a:cxnLst/>
            <a:rect l="l" t="t" r="r" b="b"/>
            <a:pathLst>
              <a:path w="4762500" h="5143500">
                <a:moveTo>
                  <a:pt x="114300" y="0"/>
                </a:moveTo>
                <a:lnTo>
                  <a:pt x="4648200" y="0"/>
                </a:lnTo>
                <a:cubicBezTo>
                  <a:pt x="4711326" y="0"/>
                  <a:pt x="4762500" y="51174"/>
                  <a:pt x="4762500" y="114300"/>
                </a:cubicBezTo>
                <a:lnTo>
                  <a:pt x="4762500" y="5029200"/>
                </a:lnTo>
                <a:cubicBezTo>
                  <a:pt x="4762500" y="5092326"/>
                  <a:pt x="4711326" y="5143500"/>
                  <a:pt x="4648200" y="5143500"/>
                </a:cubicBezTo>
                <a:lnTo>
                  <a:pt x="114300" y="5143500"/>
                </a:lnTo>
                <a:cubicBezTo>
                  <a:pt x="51174" y="5143500"/>
                  <a:pt x="0" y="5092326"/>
                  <a:pt x="0" y="5029200"/>
                </a:cubicBezTo>
                <a:lnTo>
                  <a:pt x="0" y="114300"/>
                </a:lnTo>
                <a:cubicBezTo>
                  <a:pt x="0" y="51174"/>
                  <a:pt x="51174" y="0"/>
                  <a:pt x="114300" y="0"/>
                </a:cubicBezTo>
                <a:close/>
              </a:path>
            </a:pathLst>
          </a:custGeom>
          <a:solidFill>
            <a:srgbClr val="16213E"/>
          </a:solidFill>
          <a:ln>
            <a:noFill/>
          </a:ln>
        </p:spPr>
      </p:sp>
      <p:pic>
        <p:nvPicPr>
          <p:cNvPr id="38" name="Imag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143000"/>
            <a:ext cx="4762500" cy="4762500"/>
          </a:xfrm>
          <a:prstGeom prst="rect">
            <a:avLst/>
          </a:prstGeom>
        </p:spPr>
      </p:pic>
      <p:sp>
        <p:nvSpPr>
          <p:cNvPr id="39" name="Rectangle 39"/>
          <p:cNvSpPr/>
          <p:nvPr/>
        </p:nvSpPr>
        <p:spPr>
          <a:xfrm>
            <a:off x="6858000" y="1143000"/>
            <a:ext cx="4762500" cy="4762500"/>
          </a:xfrm>
          <a:prstGeom prst="rect">
            <a:avLst/>
          </a:prstGeom>
          <a:gradFill>
            <a:gsLst>
              <a:gs pos="0">
                <a:srgbClr val="1A1A2E">
                  <a:alpha val="60000"/>
                </a:srgbClr>
              </a:gs>
              <a:gs pos="30000">
                <a:srgbClr val="1A1A2E">
                  <a:alpha val="10000"/>
                </a:srgbClr>
              </a:gs>
              <a:gs pos="100000">
                <a:srgbClr val="1A1A2E">
                  <a:alpha val="0"/>
                </a:srgbClr>
              </a:gs>
            </a:gsLst>
            <a:lin ang="0" scaled="1"/>
          </a:gradFill>
          <a:ln>
            <a:noFill/>
          </a:ln>
        </p:spPr>
      </p:sp>
      <p:sp>
        <p:nvSpPr>
          <p:cNvPr id="40" name="TextBox 40"/>
          <p:cNvSpPr txBox="1"/>
          <p:nvPr/>
        </p:nvSpPr>
        <p:spPr>
          <a:xfrm>
            <a:off x="7916656" y="5998845"/>
            <a:ext cx="2645188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900" dirty="0">
                <a:solidFill>
                  <a:srgbClr val="6B6B80"/>
                </a:solidFill>
                <a:latin typeface="Arial"/>
                <a:ea typeface="Microsoft YaHei"/>
                <a:cs typeface="Arial"/>
              </a:rPr>
              <a:t>1933年，林徽因在河北正定开元寺钟楼梁架上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1011090" y="6570345"/>
            <a:ext cx="430340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900" dirty="0">
                <a:solidFill>
                  <a:srgbClr val="6B6B80"/>
                </a:solidFill>
                <a:latin typeface="Arial"/>
                <a:ea typeface="Microsoft YaHei"/>
                <a:cs typeface="Arial"/>
              </a:rPr>
              <a:t>08 / 10</a:t>
            </a:r>
          </a:p>
        </p:txBody>
      </p:sp>
    </p:spTree>
  </p:cSld>
  <p:clrMapOvr>
    <a:masterClrMapping/>
  </p:clrMapOvr>
  <p:transition dur="4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1A2E"/>
          </a:solidFill>
          <a:ln>
            <a:noFill/>
          </a:ln>
        </p:spPr>
      </p:sp>
      <p:sp>
        <p:nvSpPr>
          <p:cNvPr id="3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C9A96E">
                  <a:alpha val="5000"/>
                </a:srgbClr>
              </a:gs>
              <a:gs pos="100000">
                <a:srgbClr val="C9A96E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</p:sp>
      <p:sp>
        <p:nvSpPr>
          <p:cNvPr id="4" name="TextBox 4"/>
          <p:cNvSpPr txBox="1"/>
          <p:nvPr/>
        </p:nvSpPr>
        <p:spPr>
          <a:xfrm>
            <a:off x="560070" y="302895"/>
            <a:ext cx="1304449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00" dirty="0">
                <a:solidFill>
                  <a:srgbClr val="C9A96E"/>
                </a:solidFill>
                <a:latin typeface="Arial"/>
                <a:ea typeface="Microsoft YaHei"/>
                <a:cs typeface="Arial"/>
              </a:rPr>
              <a:t>PART 03 · 强者与精神</a:t>
            </a:r>
          </a:p>
        </p:txBody>
      </p:sp>
      <p:sp>
        <p:nvSpPr>
          <p:cNvPr id="5" name="Rectangle 5"/>
          <p:cNvSpPr/>
          <p:nvPr/>
        </p:nvSpPr>
        <p:spPr>
          <a:xfrm>
            <a:off x="571500" y="523875"/>
            <a:ext cx="38100" cy="304800"/>
          </a:xfrm>
          <a:prstGeom prst="rect">
            <a:avLst/>
          </a:prstGeom>
          <a:solidFill>
            <a:srgbClr val="C9A96E"/>
          </a:solidFill>
          <a:ln>
            <a:noFill/>
          </a:ln>
        </p:spPr>
      </p:sp>
      <p:sp>
        <p:nvSpPr>
          <p:cNvPr id="6" name="TextBox 6"/>
          <p:cNvSpPr txBox="1"/>
          <p:nvPr/>
        </p:nvSpPr>
        <p:spPr>
          <a:xfrm>
            <a:off x="731520" y="521970"/>
            <a:ext cx="3005328" cy="4876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2400" b="1" dirty="0">
                <a:solidFill>
                  <a:srgbClr val="E8E8E8"/>
                </a:solidFill>
                <a:latin typeface="Georgia"/>
                <a:ea typeface="KaiTi"/>
                <a:cs typeface="Georgia"/>
              </a:rPr>
              <a:t>当之无愧的建筑师</a:t>
            </a:r>
          </a:p>
        </p:txBody>
      </p:sp>
      <p:sp>
        <p:nvSpPr>
          <p:cNvPr id="7" name="Freeform 7"/>
          <p:cNvSpPr/>
          <p:nvPr/>
        </p:nvSpPr>
        <p:spPr>
          <a:xfrm>
            <a:off x="571500" y="1095375"/>
            <a:ext cx="11049000" cy="1238250"/>
          </a:xfrm>
          <a:custGeom>
            <a:avLst/>
            <a:gdLst/>
            <a:ahLst/>
            <a:cxnLst/>
            <a:rect l="l" t="t" r="r" b="b"/>
            <a:pathLst>
              <a:path w="11049000" h="1238250">
                <a:moveTo>
                  <a:pt x="114300" y="0"/>
                </a:moveTo>
                <a:lnTo>
                  <a:pt x="10934700" y="0"/>
                </a:lnTo>
                <a:cubicBezTo>
                  <a:pt x="10997826" y="0"/>
                  <a:pt x="11049000" y="51174"/>
                  <a:pt x="11049000" y="114300"/>
                </a:cubicBezTo>
                <a:lnTo>
                  <a:pt x="11049000" y="1123950"/>
                </a:lnTo>
                <a:cubicBezTo>
                  <a:pt x="11049000" y="1187076"/>
                  <a:pt x="10997826" y="1238250"/>
                  <a:pt x="10934700" y="1238250"/>
                </a:cubicBezTo>
                <a:lnTo>
                  <a:pt x="114300" y="1238250"/>
                </a:lnTo>
                <a:cubicBezTo>
                  <a:pt x="51174" y="1238250"/>
                  <a:pt x="0" y="1187076"/>
                  <a:pt x="0" y="1123950"/>
                </a:cubicBezTo>
                <a:lnTo>
                  <a:pt x="0" y="114300"/>
                </a:lnTo>
                <a:cubicBezTo>
                  <a:pt x="0" y="51174"/>
                  <a:pt x="51174" y="0"/>
                  <a:pt x="114300" y="0"/>
                </a:cubicBezTo>
                <a:close/>
              </a:path>
            </a:pathLst>
          </a:custGeom>
          <a:gradFill>
            <a:gsLst>
              <a:gs pos="0">
                <a:srgbClr val="C9A96E">
                  <a:alpha val="10000"/>
                </a:srgbClr>
              </a:gs>
              <a:gs pos="100000">
                <a:srgbClr val="8B6F47">
                  <a:alpha val="5000"/>
                </a:srgbClr>
              </a:gs>
            </a:gsLst>
            <a:lin ang="2700000" scaled="1"/>
          </a:gradFill>
          <a:ln w="9525">
            <a:solidFill>
              <a:srgbClr val="C9A96E"/>
            </a:solidFill>
          </a:ln>
          <a:effectLst>
            <a:outerShdw blurRad="38100" dist="19050" dir="5400000" algn="ctr" rotWithShape="0">
              <a:srgbClr val="000000">
                <a:alpha val="25000"/>
              </a:srgbClr>
            </a:outerShdw>
          </a:effectLst>
        </p:spPr>
      </p:sp>
      <p:sp>
        <p:nvSpPr>
          <p:cNvPr id="8" name="Freeform 8"/>
          <p:cNvSpPr/>
          <p:nvPr/>
        </p:nvSpPr>
        <p:spPr>
          <a:xfrm>
            <a:off x="571500" y="1095375"/>
            <a:ext cx="38100" cy="1238250"/>
          </a:xfrm>
          <a:custGeom>
            <a:avLst/>
            <a:gdLst/>
            <a:ahLst/>
            <a:cxnLst/>
            <a:rect l="l" t="t" r="r" b="b"/>
            <a:pathLst>
              <a:path w="38100" h="1238250">
                <a:moveTo>
                  <a:pt x="19050" y="0"/>
                </a:moveTo>
                <a:lnTo>
                  <a:pt x="19050" y="0"/>
                </a:lnTo>
                <a:cubicBezTo>
                  <a:pt x="29571" y="0"/>
                  <a:pt x="38100" y="8529"/>
                  <a:pt x="38100" y="19050"/>
                </a:cubicBezTo>
                <a:lnTo>
                  <a:pt x="38100" y="1219200"/>
                </a:lnTo>
                <a:cubicBezTo>
                  <a:pt x="38100" y="1229721"/>
                  <a:pt x="29571" y="1238250"/>
                  <a:pt x="19050" y="1238250"/>
                </a:cubicBezTo>
                <a:lnTo>
                  <a:pt x="19050" y="1238250"/>
                </a:lnTo>
                <a:cubicBezTo>
                  <a:pt x="8529" y="1238250"/>
                  <a:pt x="0" y="1229721"/>
                  <a:pt x="0" y="1219200"/>
                </a:cubicBezTo>
                <a:lnTo>
                  <a:pt x="0" y="19050"/>
                </a:lnTo>
                <a:cubicBezTo>
                  <a:pt x="0" y="8529"/>
                  <a:pt x="8529" y="0"/>
                  <a:pt x="19050" y="0"/>
                </a:cubicBezTo>
                <a:close/>
              </a:path>
            </a:pathLst>
          </a:custGeom>
          <a:solidFill>
            <a:srgbClr val="E8D5B7"/>
          </a:solidFill>
          <a:ln>
            <a:noFill/>
          </a:ln>
        </p:spPr>
      </p:sp>
      <p:sp>
        <p:nvSpPr>
          <p:cNvPr id="9" name="TextBox 9"/>
          <p:cNvSpPr txBox="1"/>
          <p:nvPr/>
        </p:nvSpPr>
        <p:spPr>
          <a:xfrm>
            <a:off x="811530" y="1135380"/>
            <a:ext cx="380619" cy="7315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3600" dirty="0">
                <a:solidFill>
                  <a:srgbClr val="C9A96E">
                    <a:alpha val="30000"/>
                  </a:srgbClr>
                </a:solidFill>
                <a:latin typeface="Georgia"/>
                <a:ea typeface="SimSun"/>
                <a:cs typeface="Georgia"/>
              </a:rPr>
              <a:t>"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25855" y="1425892"/>
            <a:ext cx="5377529" cy="2743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350" dirty="0">
                <a:solidFill>
                  <a:srgbClr val="E8E8E8"/>
                </a:solidFill>
                <a:latin typeface="Georgia"/>
                <a:ea typeface="KaiTi"/>
                <a:cs typeface="Georgia"/>
              </a:rPr>
              <a:t>我自己也到了相当年纪，也没有什么成就，眼看得机会愈少……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25855" y="1683068"/>
            <a:ext cx="6935152" cy="2743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350" dirty="0">
                <a:solidFill>
                  <a:srgbClr val="E8E8E8"/>
                </a:solidFill>
                <a:latin typeface="Georgia"/>
                <a:ea typeface="KaiTi"/>
                <a:cs typeface="Georgia"/>
              </a:rPr>
              <a:t>现在身体也不好，家常的负担也繁重，真是从此平庸处世，做妻生子地过一世！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25855" y="1940242"/>
            <a:ext cx="1808797" cy="2743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350" dirty="0">
                <a:solidFill>
                  <a:srgbClr val="C9A96E"/>
                </a:solidFill>
                <a:latin typeface="Georgia"/>
                <a:ea typeface="KaiTi"/>
                <a:cs typeface="Georgia"/>
              </a:rPr>
              <a:t>我禁不住伤心起来。</a:t>
            </a:r>
          </a:p>
        </p:txBody>
      </p:sp>
      <p:sp>
        <p:nvSpPr>
          <p:cNvPr id="13" name="Rectangle 13"/>
          <p:cNvSpPr/>
          <p:nvPr/>
        </p:nvSpPr>
        <p:spPr>
          <a:xfrm>
            <a:off x="1143000" y="2171700"/>
            <a:ext cx="381000" cy="9525"/>
          </a:xfrm>
          <a:prstGeom prst="rect">
            <a:avLst/>
          </a:prstGeom>
          <a:solidFill>
            <a:srgbClr val="C9A96E">
              <a:alpha val="30000"/>
            </a:srgbClr>
          </a:solidFill>
          <a:ln>
            <a:noFill/>
          </a:ln>
        </p:spPr>
      </p:sp>
      <p:sp>
        <p:nvSpPr>
          <p:cNvPr id="14" name="TextBox 14"/>
          <p:cNvSpPr txBox="1"/>
          <p:nvPr/>
        </p:nvSpPr>
        <p:spPr>
          <a:xfrm>
            <a:off x="1606868" y="2066449"/>
            <a:ext cx="1377553" cy="1981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975" dirty="0">
                <a:solidFill>
                  <a:srgbClr val="8B6F47"/>
                </a:solidFill>
                <a:latin typeface="Arial"/>
                <a:ea typeface="Microsoft YaHei"/>
                <a:cs typeface="Arial"/>
              </a:rPr>
              <a:t>—— 28岁写给胡适的信</a:t>
            </a:r>
          </a:p>
        </p:txBody>
      </p:sp>
      <p:sp>
        <p:nvSpPr>
          <p:cNvPr id="15" name="Freeform 15"/>
          <p:cNvSpPr/>
          <p:nvPr/>
        </p:nvSpPr>
        <p:spPr>
          <a:xfrm>
            <a:off x="571500" y="2571750"/>
            <a:ext cx="5334000" cy="1238250"/>
          </a:xfrm>
          <a:custGeom>
            <a:avLst/>
            <a:gdLst/>
            <a:ahLst/>
            <a:cxnLst/>
            <a:rect l="l" t="t" r="r" b="b"/>
            <a:pathLst>
              <a:path w="5334000" h="1238250">
                <a:moveTo>
                  <a:pt x="95250" y="0"/>
                </a:moveTo>
                <a:lnTo>
                  <a:pt x="5238750" y="0"/>
                </a:lnTo>
                <a:cubicBezTo>
                  <a:pt x="5291355" y="0"/>
                  <a:pt x="5334000" y="42645"/>
                  <a:pt x="5334000" y="95250"/>
                </a:cubicBezTo>
                <a:lnTo>
                  <a:pt x="5334000" y="1143000"/>
                </a:lnTo>
                <a:cubicBezTo>
                  <a:pt x="5334000" y="1195605"/>
                  <a:pt x="5291355" y="1238250"/>
                  <a:pt x="5238750" y="1238250"/>
                </a:cubicBezTo>
                <a:lnTo>
                  <a:pt x="95250" y="1238250"/>
                </a:lnTo>
                <a:cubicBezTo>
                  <a:pt x="42645" y="1238250"/>
                  <a:pt x="0" y="1195605"/>
                  <a:pt x="0" y="1143000"/>
                </a:cubicBezTo>
                <a:lnTo>
                  <a:pt x="0" y="95250"/>
                </a:lnTo>
                <a:cubicBezTo>
                  <a:pt x="0" y="42645"/>
                  <a:pt x="42645" y="0"/>
                  <a:pt x="95250" y="0"/>
                </a:cubicBezTo>
                <a:close/>
              </a:path>
            </a:pathLst>
          </a:custGeom>
          <a:solidFill>
            <a:srgbClr val="16213E"/>
          </a:solidFill>
          <a:ln w="9525">
            <a:solidFill>
              <a:srgbClr val="2A2A4A"/>
            </a:solidFill>
          </a:ln>
        </p:spPr>
      </p:sp>
      <p:sp>
        <p:nvSpPr>
          <p:cNvPr id="16" name="Freeform 16"/>
          <p:cNvSpPr/>
          <p:nvPr/>
        </p:nvSpPr>
        <p:spPr>
          <a:xfrm>
            <a:off x="571500" y="2571750"/>
            <a:ext cx="38100" cy="1238250"/>
          </a:xfrm>
          <a:custGeom>
            <a:avLst/>
            <a:gdLst/>
            <a:ahLst/>
            <a:cxnLst/>
            <a:rect l="l" t="t" r="r" b="b"/>
            <a:pathLst>
              <a:path w="38100" h="1238250">
                <a:moveTo>
                  <a:pt x="19050" y="0"/>
                </a:moveTo>
                <a:lnTo>
                  <a:pt x="19050" y="0"/>
                </a:lnTo>
                <a:cubicBezTo>
                  <a:pt x="29571" y="0"/>
                  <a:pt x="38100" y="8529"/>
                  <a:pt x="38100" y="19050"/>
                </a:cubicBezTo>
                <a:lnTo>
                  <a:pt x="38100" y="1219200"/>
                </a:lnTo>
                <a:cubicBezTo>
                  <a:pt x="38100" y="1229721"/>
                  <a:pt x="29571" y="1238250"/>
                  <a:pt x="19050" y="1238250"/>
                </a:cubicBezTo>
                <a:lnTo>
                  <a:pt x="19050" y="1238250"/>
                </a:lnTo>
                <a:cubicBezTo>
                  <a:pt x="8529" y="1238250"/>
                  <a:pt x="0" y="1229721"/>
                  <a:pt x="0" y="1219200"/>
                </a:cubicBezTo>
                <a:lnTo>
                  <a:pt x="0" y="19050"/>
                </a:lnTo>
                <a:cubicBezTo>
                  <a:pt x="0" y="8529"/>
                  <a:pt x="8529" y="0"/>
                  <a:pt x="19050" y="0"/>
                </a:cubicBezTo>
                <a:close/>
              </a:path>
            </a:pathLst>
          </a:custGeom>
          <a:solidFill>
            <a:srgbClr val="C9A96E"/>
          </a:solidFill>
          <a:ln>
            <a:noFill/>
          </a:ln>
        </p:spPr>
      </p:sp>
      <p:sp>
        <p:nvSpPr>
          <p:cNvPr id="17" name="Freeform 17"/>
          <p:cNvSpPr/>
          <p:nvPr/>
        </p:nvSpPr>
        <p:spPr>
          <a:xfrm>
            <a:off x="838200" y="276225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228600" y="0"/>
                </a:moveTo>
                <a:lnTo>
                  <a:pt x="0" y="0"/>
                </a:lnTo>
                <a:lnTo>
                  <a:pt x="0" y="304800"/>
                </a:lnTo>
                <a:lnTo>
                  <a:pt x="76200" y="304800"/>
                </a:lnTo>
                <a:lnTo>
                  <a:pt x="76200" y="228600"/>
                </a:lnTo>
                <a:lnTo>
                  <a:pt x="152400" y="228600"/>
                </a:lnTo>
                <a:lnTo>
                  <a:pt x="152400" y="304800"/>
                </a:lnTo>
                <a:lnTo>
                  <a:pt x="228600" y="304800"/>
                </a:lnTo>
                <a:lnTo>
                  <a:pt x="228600" y="0"/>
                </a:lnTo>
                <a:close/>
                <a:moveTo>
                  <a:pt x="57150" y="57150"/>
                </a:moveTo>
                <a:lnTo>
                  <a:pt x="95250" y="57150"/>
                </a:lnTo>
                <a:lnTo>
                  <a:pt x="95250" y="95250"/>
                </a:lnTo>
                <a:lnTo>
                  <a:pt x="57150" y="95250"/>
                </a:lnTo>
                <a:lnTo>
                  <a:pt x="57150" y="57150"/>
                </a:lnTo>
                <a:close/>
                <a:moveTo>
                  <a:pt x="95250" y="133350"/>
                </a:moveTo>
                <a:lnTo>
                  <a:pt x="57150" y="133350"/>
                </a:lnTo>
                <a:lnTo>
                  <a:pt x="57150" y="171450"/>
                </a:lnTo>
                <a:lnTo>
                  <a:pt x="95250" y="171450"/>
                </a:lnTo>
                <a:lnTo>
                  <a:pt x="95250" y="133350"/>
                </a:lnTo>
                <a:close/>
                <a:moveTo>
                  <a:pt x="133350" y="57150"/>
                </a:moveTo>
                <a:lnTo>
                  <a:pt x="171450" y="57150"/>
                </a:lnTo>
                <a:lnTo>
                  <a:pt x="171450" y="95250"/>
                </a:lnTo>
                <a:lnTo>
                  <a:pt x="133350" y="95250"/>
                </a:lnTo>
                <a:lnTo>
                  <a:pt x="133350" y="57150"/>
                </a:lnTo>
                <a:close/>
                <a:moveTo>
                  <a:pt x="171450" y="133350"/>
                </a:moveTo>
                <a:lnTo>
                  <a:pt x="133350" y="133350"/>
                </a:lnTo>
                <a:lnTo>
                  <a:pt x="133350" y="171450"/>
                </a:lnTo>
                <a:lnTo>
                  <a:pt x="171450" y="171450"/>
                </a:lnTo>
                <a:lnTo>
                  <a:pt x="171450" y="133350"/>
                </a:lnTo>
                <a:close/>
              </a:path>
            </a:pathLst>
          </a:custGeom>
          <a:solidFill>
            <a:srgbClr val="C9A96E"/>
          </a:solidFill>
          <a:ln>
            <a:noFill/>
          </a:ln>
        </p:spPr>
      </p:sp>
      <p:sp>
        <p:nvSpPr>
          <p:cNvPr id="18" name="TextBox 18"/>
          <p:cNvSpPr txBox="1"/>
          <p:nvPr/>
        </p:nvSpPr>
        <p:spPr>
          <a:xfrm>
            <a:off x="1217295" y="2736532"/>
            <a:ext cx="1560100" cy="3352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650" b="1" dirty="0">
                <a:solidFill>
                  <a:srgbClr val="E8D5B7"/>
                </a:solidFill>
                <a:latin typeface="Georgia"/>
                <a:ea typeface="KaiTi"/>
                <a:cs typeface="Georgia"/>
              </a:rPr>
              <a:t>共创建筑教育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84860" y="3108960"/>
            <a:ext cx="3535680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E8E8E8"/>
                </a:solidFill>
                <a:latin typeface="Arial"/>
                <a:ea typeface="Microsoft YaHei"/>
                <a:cs typeface="Arial"/>
              </a:rPr>
              <a:t>与梁思成共同创办东北大学、清华大学建筑系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86765" y="3363278"/>
            <a:ext cx="2020252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A0A0B0"/>
                </a:solidFill>
                <a:latin typeface="Arial"/>
                <a:ea typeface="Microsoft YaHei"/>
                <a:cs typeface="Arial"/>
              </a:rPr>
              <a:t>奠定中国现代建筑教育的基石</a:t>
            </a:r>
          </a:p>
        </p:txBody>
      </p:sp>
      <p:sp>
        <p:nvSpPr>
          <p:cNvPr id="21" name="Freeform 21"/>
          <p:cNvSpPr/>
          <p:nvPr/>
        </p:nvSpPr>
        <p:spPr>
          <a:xfrm>
            <a:off x="6096000" y="2571750"/>
            <a:ext cx="5524500" cy="1238250"/>
          </a:xfrm>
          <a:custGeom>
            <a:avLst/>
            <a:gdLst/>
            <a:ahLst/>
            <a:cxnLst/>
            <a:rect l="l" t="t" r="r" b="b"/>
            <a:pathLst>
              <a:path w="5524500" h="1238250">
                <a:moveTo>
                  <a:pt x="95250" y="0"/>
                </a:moveTo>
                <a:lnTo>
                  <a:pt x="5429250" y="0"/>
                </a:lnTo>
                <a:cubicBezTo>
                  <a:pt x="5481855" y="0"/>
                  <a:pt x="5524500" y="42645"/>
                  <a:pt x="5524500" y="95250"/>
                </a:cubicBezTo>
                <a:lnTo>
                  <a:pt x="5524500" y="1143000"/>
                </a:lnTo>
                <a:cubicBezTo>
                  <a:pt x="5524500" y="1195605"/>
                  <a:pt x="5481855" y="1238250"/>
                  <a:pt x="5429250" y="1238250"/>
                </a:cubicBezTo>
                <a:lnTo>
                  <a:pt x="95250" y="1238250"/>
                </a:lnTo>
                <a:cubicBezTo>
                  <a:pt x="42645" y="1238250"/>
                  <a:pt x="0" y="1195605"/>
                  <a:pt x="0" y="1143000"/>
                </a:cubicBezTo>
                <a:lnTo>
                  <a:pt x="0" y="95250"/>
                </a:lnTo>
                <a:cubicBezTo>
                  <a:pt x="0" y="42645"/>
                  <a:pt x="42645" y="0"/>
                  <a:pt x="95250" y="0"/>
                </a:cubicBezTo>
                <a:close/>
              </a:path>
            </a:pathLst>
          </a:custGeom>
          <a:solidFill>
            <a:srgbClr val="16213E"/>
          </a:solidFill>
          <a:ln w="9525">
            <a:solidFill>
              <a:srgbClr val="2A2A4A"/>
            </a:solidFill>
          </a:ln>
        </p:spPr>
      </p:sp>
      <p:sp>
        <p:nvSpPr>
          <p:cNvPr id="22" name="Freeform 22"/>
          <p:cNvSpPr/>
          <p:nvPr/>
        </p:nvSpPr>
        <p:spPr>
          <a:xfrm>
            <a:off x="6096000" y="2571750"/>
            <a:ext cx="38100" cy="1238250"/>
          </a:xfrm>
          <a:custGeom>
            <a:avLst/>
            <a:gdLst/>
            <a:ahLst/>
            <a:cxnLst/>
            <a:rect l="l" t="t" r="r" b="b"/>
            <a:pathLst>
              <a:path w="38100" h="1238250">
                <a:moveTo>
                  <a:pt x="19050" y="0"/>
                </a:moveTo>
                <a:lnTo>
                  <a:pt x="19050" y="0"/>
                </a:lnTo>
                <a:cubicBezTo>
                  <a:pt x="29571" y="0"/>
                  <a:pt x="38100" y="8529"/>
                  <a:pt x="38100" y="19050"/>
                </a:cubicBezTo>
                <a:lnTo>
                  <a:pt x="38100" y="1219200"/>
                </a:lnTo>
                <a:cubicBezTo>
                  <a:pt x="38100" y="1229721"/>
                  <a:pt x="29571" y="1238250"/>
                  <a:pt x="19050" y="1238250"/>
                </a:cubicBezTo>
                <a:lnTo>
                  <a:pt x="19050" y="1238250"/>
                </a:lnTo>
                <a:cubicBezTo>
                  <a:pt x="8529" y="1238250"/>
                  <a:pt x="0" y="1229721"/>
                  <a:pt x="0" y="1219200"/>
                </a:cubicBezTo>
                <a:lnTo>
                  <a:pt x="0" y="19050"/>
                </a:lnTo>
                <a:cubicBezTo>
                  <a:pt x="0" y="8529"/>
                  <a:pt x="8529" y="0"/>
                  <a:pt x="19050" y="0"/>
                </a:cubicBezTo>
                <a:close/>
              </a:path>
            </a:pathLst>
          </a:custGeom>
          <a:solidFill>
            <a:srgbClr val="C9A96E"/>
          </a:solidFill>
          <a:ln>
            <a:noFill/>
          </a:ln>
        </p:spPr>
      </p:sp>
      <p:grpSp>
        <p:nvGrpSpPr>
          <p:cNvPr id="26" name="Group 26"/>
          <p:cNvGrpSpPr/>
          <p:nvPr/>
        </p:nvGrpSpPr>
        <p:grpSpPr>
          <a:xfrm>
            <a:off x="6324600" y="2781300"/>
            <a:ext cx="304800" cy="266700"/>
            <a:chOff x="6324600" y="2781300"/>
            <a:chExt cx="304800" cy="266700"/>
          </a:xfrm>
        </p:grpSpPr>
        <p:sp>
          <p:nvSpPr>
            <p:cNvPr id="23" name="Freeform 23"/>
            <p:cNvSpPr/>
            <p:nvPr/>
          </p:nvSpPr>
          <p:spPr>
            <a:xfrm>
              <a:off x="6324600" y="2781300"/>
              <a:ext cx="76200" cy="266700"/>
            </a:xfrm>
            <a:custGeom>
              <a:avLst/>
              <a:gdLst/>
              <a:ahLst/>
              <a:cxnLst/>
              <a:rect l="l" t="t" r="r" b="b"/>
              <a:pathLst>
                <a:path w="76200" h="266700">
                  <a:moveTo>
                    <a:pt x="76200" y="19050"/>
                  </a:moveTo>
                  <a:lnTo>
                    <a:pt x="0" y="0"/>
                  </a:lnTo>
                  <a:lnTo>
                    <a:pt x="0" y="247650"/>
                  </a:lnTo>
                  <a:lnTo>
                    <a:pt x="76200" y="266700"/>
                  </a:lnTo>
                  <a:lnTo>
                    <a:pt x="76200" y="19050"/>
                  </a:lnTo>
                  <a:close/>
                </a:path>
              </a:pathLst>
            </a:custGeom>
            <a:solidFill>
              <a:srgbClr val="C9A96E"/>
            </a:solidFill>
            <a:ln>
              <a:noFill/>
            </a:ln>
          </p:spPr>
        </p:sp>
        <p:sp>
          <p:nvSpPr>
            <p:cNvPr id="24" name="Freeform 24"/>
            <p:cNvSpPr/>
            <p:nvPr/>
          </p:nvSpPr>
          <p:spPr>
            <a:xfrm>
              <a:off x="6553200" y="2781300"/>
              <a:ext cx="76200" cy="266700"/>
            </a:xfrm>
            <a:custGeom>
              <a:avLst/>
              <a:gdLst/>
              <a:ahLst/>
              <a:cxnLst/>
              <a:rect l="l" t="t" r="r" b="b"/>
              <a:pathLst>
                <a:path w="76200" h="266700">
                  <a:moveTo>
                    <a:pt x="76200" y="19050"/>
                  </a:moveTo>
                  <a:lnTo>
                    <a:pt x="0" y="0"/>
                  </a:lnTo>
                  <a:lnTo>
                    <a:pt x="0" y="247650"/>
                  </a:lnTo>
                  <a:lnTo>
                    <a:pt x="76200" y="266700"/>
                  </a:lnTo>
                  <a:lnTo>
                    <a:pt x="76200" y="19050"/>
                  </a:lnTo>
                  <a:close/>
                </a:path>
              </a:pathLst>
            </a:custGeom>
            <a:solidFill>
              <a:srgbClr val="C9A96E"/>
            </a:solidFill>
            <a:ln>
              <a:noFill/>
            </a:ln>
          </p:spPr>
        </p:sp>
        <p:sp>
          <p:nvSpPr>
            <p:cNvPr id="25" name="Freeform 25"/>
            <p:cNvSpPr/>
            <p:nvPr/>
          </p:nvSpPr>
          <p:spPr>
            <a:xfrm>
              <a:off x="6438900" y="2781300"/>
              <a:ext cx="76200" cy="266700"/>
            </a:xfrm>
            <a:custGeom>
              <a:avLst/>
              <a:gdLst/>
              <a:ahLst/>
              <a:cxnLst/>
              <a:rect l="l" t="t" r="r" b="b"/>
              <a:pathLst>
                <a:path w="76200" h="266700">
                  <a:moveTo>
                    <a:pt x="76200" y="0"/>
                  </a:moveTo>
                  <a:lnTo>
                    <a:pt x="0" y="19050"/>
                  </a:lnTo>
                  <a:lnTo>
                    <a:pt x="0" y="266700"/>
                  </a:lnTo>
                  <a:lnTo>
                    <a:pt x="76200" y="247650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C9A96E"/>
            </a:solidFill>
            <a:ln>
              <a:noFill/>
            </a:ln>
          </p:spPr>
        </p:sp>
      </p:grpSp>
      <p:sp>
        <p:nvSpPr>
          <p:cNvPr id="27" name="TextBox 27"/>
          <p:cNvSpPr txBox="1"/>
          <p:nvPr/>
        </p:nvSpPr>
        <p:spPr>
          <a:xfrm>
            <a:off x="6741795" y="2736532"/>
            <a:ext cx="2066163" cy="3352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650" b="1" dirty="0">
                <a:solidFill>
                  <a:srgbClr val="E8D5B7"/>
                </a:solidFill>
                <a:latin typeface="Georgia"/>
                <a:ea typeface="KaiTi"/>
                <a:cs typeface="Georgia"/>
              </a:rPr>
              <a:t>一寸寸测量古建筑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309360" y="3108960"/>
            <a:ext cx="3009900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E8E8E8"/>
                </a:solidFill>
                <a:latin typeface="Arial"/>
                <a:ea typeface="Microsoft YaHei"/>
                <a:cs typeface="Arial"/>
              </a:rPr>
              <a:t>深入荒凉之地，用双手丈量中国古建筑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311265" y="3363278"/>
            <a:ext cx="2480310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A0A0B0"/>
                </a:solidFill>
                <a:latin typeface="Arial"/>
                <a:ea typeface="Microsoft YaHei"/>
                <a:cs typeface="Arial"/>
              </a:rPr>
              <a:t>为中国建筑史留下珍贵的第一手资料</a:t>
            </a:r>
          </a:p>
        </p:txBody>
      </p:sp>
      <p:sp>
        <p:nvSpPr>
          <p:cNvPr id="30" name="Freeform 30"/>
          <p:cNvSpPr/>
          <p:nvPr/>
        </p:nvSpPr>
        <p:spPr>
          <a:xfrm>
            <a:off x="571500" y="4000500"/>
            <a:ext cx="5334000" cy="1238250"/>
          </a:xfrm>
          <a:custGeom>
            <a:avLst/>
            <a:gdLst/>
            <a:ahLst/>
            <a:cxnLst/>
            <a:rect l="l" t="t" r="r" b="b"/>
            <a:pathLst>
              <a:path w="5334000" h="1238250">
                <a:moveTo>
                  <a:pt x="95250" y="0"/>
                </a:moveTo>
                <a:lnTo>
                  <a:pt x="5238750" y="0"/>
                </a:lnTo>
                <a:cubicBezTo>
                  <a:pt x="5291355" y="0"/>
                  <a:pt x="5334000" y="42645"/>
                  <a:pt x="5334000" y="95250"/>
                </a:cubicBezTo>
                <a:lnTo>
                  <a:pt x="5334000" y="1143000"/>
                </a:lnTo>
                <a:cubicBezTo>
                  <a:pt x="5334000" y="1195605"/>
                  <a:pt x="5291355" y="1238250"/>
                  <a:pt x="5238750" y="1238250"/>
                </a:cubicBezTo>
                <a:lnTo>
                  <a:pt x="95250" y="1238250"/>
                </a:lnTo>
                <a:cubicBezTo>
                  <a:pt x="42645" y="1238250"/>
                  <a:pt x="0" y="1195605"/>
                  <a:pt x="0" y="1143000"/>
                </a:cubicBezTo>
                <a:lnTo>
                  <a:pt x="0" y="95250"/>
                </a:lnTo>
                <a:cubicBezTo>
                  <a:pt x="0" y="42645"/>
                  <a:pt x="42645" y="0"/>
                  <a:pt x="95250" y="0"/>
                </a:cubicBezTo>
                <a:close/>
              </a:path>
            </a:pathLst>
          </a:custGeom>
          <a:solidFill>
            <a:srgbClr val="16213E"/>
          </a:solidFill>
          <a:ln w="9525">
            <a:solidFill>
              <a:srgbClr val="2A2A4A"/>
            </a:solidFill>
          </a:ln>
        </p:spPr>
      </p:sp>
      <p:sp>
        <p:nvSpPr>
          <p:cNvPr id="31" name="Freeform 31"/>
          <p:cNvSpPr/>
          <p:nvPr/>
        </p:nvSpPr>
        <p:spPr>
          <a:xfrm>
            <a:off x="571500" y="4000500"/>
            <a:ext cx="38100" cy="1238250"/>
          </a:xfrm>
          <a:custGeom>
            <a:avLst/>
            <a:gdLst/>
            <a:ahLst/>
            <a:cxnLst/>
            <a:rect l="l" t="t" r="r" b="b"/>
            <a:pathLst>
              <a:path w="38100" h="1238250">
                <a:moveTo>
                  <a:pt x="19050" y="0"/>
                </a:moveTo>
                <a:lnTo>
                  <a:pt x="19050" y="0"/>
                </a:lnTo>
                <a:cubicBezTo>
                  <a:pt x="29571" y="0"/>
                  <a:pt x="38100" y="8529"/>
                  <a:pt x="38100" y="19050"/>
                </a:cubicBezTo>
                <a:lnTo>
                  <a:pt x="38100" y="1219200"/>
                </a:lnTo>
                <a:cubicBezTo>
                  <a:pt x="38100" y="1229721"/>
                  <a:pt x="29571" y="1238250"/>
                  <a:pt x="19050" y="1238250"/>
                </a:cubicBezTo>
                <a:lnTo>
                  <a:pt x="19050" y="1238250"/>
                </a:lnTo>
                <a:cubicBezTo>
                  <a:pt x="8529" y="1238250"/>
                  <a:pt x="0" y="1229721"/>
                  <a:pt x="0" y="1219200"/>
                </a:cubicBezTo>
                <a:lnTo>
                  <a:pt x="0" y="19050"/>
                </a:lnTo>
                <a:cubicBezTo>
                  <a:pt x="0" y="8529"/>
                  <a:pt x="8529" y="0"/>
                  <a:pt x="19050" y="0"/>
                </a:cubicBezTo>
                <a:close/>
              </a:path>
            </a:pathLst>
          </a:custGeom>
          <a:solidFill>
            <a:srgbClr val="8B6F47"/>
          </a:solidFill>
          <a:ln>
            <a:noFill/>
          </a:ln>
        </p:spPr>
      </p:sp>
      <p:sp>
        <p:nvSpPr>
          <p:cNvPr id="32" name="Freeform 32"/>
          <p:cNvSpPr/>
          <p:nvPr/>
        </p:nvSpPr>
        <p:spPr>
          <a:xfrm>
            <a:off x="800100" y="41910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09550" y="0"/>
                </a:moveTo>
                <a:lnTo>
                  <a:pt x="304800" y="95250"/>
                </a:lnTo>
                <a:lnTo>
                  <a:pt x="266700" y="133350"/>
                </a:lnTo>
                <a:lnTo>
                  <a:pt x="266700" y="228600"/>
                </a:lnTo>
                <a:lnTo>
                  <a:pt x="57150" y="304800"/>
                </a:lnTo>
                <a:lnTo>
                  <a:pt x="42045" y="289695"/>
                </a:lnTo>
                <a:lnTo>
                  <a:pt x="123481" y="208260"/>
                </a:lnTo>
                <a:cubicBezTo>
                  <a:pt x="126629" y="209100"/>
                  <a:pt x="129937" y="209550"/>
                  <a:pt x="133350" y="209550"/>
                </a:cubicBezTo>
                <a:cubicBezTo>
                  <a:pt x="154392" y="209550"/>
                  <a:pt x="171450" y="192493"/>
                  <a:pt x="171450" y="171450"/>
                </a:cubicBezTo>
                <a:cubicBezTo>
                  <a:pt x="171450" y="150408"/>
                  <a:pt x="154392" y="133350"/>
                  <a:pt x="133350" y="133350"/>
                </a:cubicBezTo>
                <a:cubicBezTo>
                  <a:pt x="112308" y="133350"/>
                  <a:pt x="95250" y="150408"/>
                  <a:pt x="95250" y="171450"/>
                </a:cubicBezTo>
                <a:cubicBezTo>
                  <a:pt x="95250" y="174863"/>
                  <a:pt x="95699" y="178171"/>
                  <a:pt x="96540" y="181319"/>
                </a:cubicBezTo>
                <a:lnTo>
                  <a:pt x="15105" y="262755"/>
                </a:lnTo>
                <a:lnTo>
                  <a:pt x="0" y="247650"/>
                </a:lnTo>
                <a:lnTo>
                  <a:pt x="76200" y="38100"/>
                </a:lnTo>
                <a:lnTo>
                  <a:pt x="171450" y="38100"/>
                </a:lnTo>
                <a:lnTo>
                  <a:pt x="209550" y="0"/>
                </a:lnTo>
                <a:close/>
              </a:path>
            </a:pathLst>
          </a:custGeom>
          <a:solidFill>
            <a:srgbClr val="8B6F47"/>
          </a:solidFill>
          <a:ln>
            <a:noFill/>
          </a:ln>
        </p:spPr>
      </p:sp>
      <p:sp>
        <p:nvSpPr>
          <p:cNvPr id="33" name="TextBox 33"/>
          <p:cNvSpPr txBox="1"/>
          <p:nvPr/>
        </p:nvSpPr>
        <p:spPr>
          <a:xfrm>
            <a:off x="1217295" y="4165282"/>
            <a:ext cx="1813131" cy="3352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650" b="1" dirty="0">
                <a:solidFill>
                  <a:srgbClr val="E8D5B7"/>
                </a:solidFill>
                <a:latin typeface="Georgia"/>
                <a:ea typeface="KaiTi"/>
                <a:cs typeface="Georgia"/>
              </a:rPr>
              <a:t>战时书写建筑史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84860" y="4537710"/>
            <a:ext cx="3535680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E8E8E8"/>
                </a:solidFill>
                <a:latin typeface="Arial"/>
                <a:ea typeface="Microsoft YaHei"/>
                <a:cs typeface="Arial"/>
              </a:rPr>
              <a:t>在偏远小镇拖着病体一笔一笔书写中国建筑史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86765" y="4792028"/>
            <a:ext cx="2173605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A0A0B0"/>
                </a:solidFill>
                <a:latin typeface="Arial"/>
                <a:ea typeface="Microsoft YaHei"/>
                <a:cs typeface="Arial"/>
              </a:rPr>
              <a:t>学科的奠基者，思想上的先行者</a:t>
            </a:r>
          </a:p>
        </p:txBody>
      </p:sp>
      <p:sp>
        <p:nvSpPr>
          <p:cNvPr id="36" name="Freeform 36"/>
          <p:cNvSpPr/>
          <p:nvPr/>
        </p:nvSpPr>
        <p:spPr>
          <a:xfrm>
            <a:off x="6096000" y="4000500"/>
            <a:ext cx="5524500" cy="1238250"/>
          </a:xfrm>
          <a:custGeom>
            <a:avLst/>
            <a:gdLst/>
            <a:ahLst/>
            <a:cxnLst/>
            <a:rect l="l" t="t" r="r" b="b"/>
            <a:pathLst>
              <a:path w="5524500" h="1238250">
                <a:moveTo>
                  <a:pt x="95250" y="0"/>
                </a:moveTo>
                <a:lnTo>
                  <a:pt x="5429250" y="0"/>
                </a:lnTo>
                <a:cubicBezTo>
                  <a:pt x="5481855" y="0"/>
                  <a:pt x="5524500" y="42645"/>
                  <a:pt x="5524500" y="95250"/>
                </a:cubicBezTo>
                <a:lnTo>
                  <a:pt x="5524500" y="1143000"/>
                </a:lnTo>
                <a:cubicBezTo>
                  <a:pt x="5524500" y="1195605"/>
                  <a:pt x="5481855" y="1238250"/>
                  <a:pt x="5429250" y="1238250"/>
                </a:cubicBezTo>
                <a:lnTo>
                  <a:pt x="95250" y="1238250"/>
                </a:lnTo>
                <a:cubicBezTo>
                  <a:pt x="42645" y="1238250"/>
                  <a:pt x="0" y="1195605"/>
                  <a:pt x="0" y="1143000"/>
                </a:cubicBezTo>
                <a:lnTo>
                  <a:pt x="0" y="95250"/>
                </a:lnTo>
                <a:cubicBezTo>
                  <a:pt x="0" y="42645"/>
                  <a:pt x="42645" y="0"/>
                  <a:pt x="95250" y="0"/>
                </a:cubicBezTo>
                <a:close/>
              </a:path>
            </a:pathLst>
          </a:custGeom>
          <a:solidFill>
            <a:srgbClr val="16213E"/>
          </a:solidFill>
          <a:ln w="14288">
            <a:solidFill>
              <a:srgbClr val="C9A96E"/>
            </a:solidFill>
          </a:ln>
        </p:spPr>
      </p:sp>
      <p:sp>
        <p:nvSpPr>
          <p:cNvPr id="37" name="Freeform 37"/>
          <p:cNvSpPr/>
          <p:nvPr/>
        </p:nvSpPr>
        <p:spPr>
          <a:xfrm>
            <a:off x="6096000" y="4000500"/>
            <a:ext cx="38100" cy="1238250"/>
          </a:xfrm>
          <a:custGeom>
            <a:avLst/>
            <a:gdLst/>
            <a:ahLst/>
            <a:cxnLst/>
            <a:rect l="l" t="t" r="r" b="b"/>
            <a:pathLst>
              <a:path w="38100" h="1238250">
                <a:moveTo>
                  <a:pt x="19050" y="0"/>
                </a:moveTo>
                <a:lnTo>
                  <a:pt x="19050" y="0"/>
                </a:lnTo>
                <a:cubicBezTo>
                  <a:pt x="29571" y="0"/>
                  <a:pt x="38100" y="8529"/>
                  <a:pt x="38100" y="19050"/>
                </a:cubicBezTo>
                <a:lnTo>
                  <a:pt x="38100" y="1219200"/>
                </a:lnTo>
                <a:cubicBezTo>
                  <a:pt x="38100" y="1229721"/>
                  <a:pt x="29571" y="1238250"/>
                  <a:pt x="19050" y="1238250"/>
                </a:cubicBezTo>
                <a:lnTo>
                  <a:pt x="19050" y="1238250"/>
                </a:lnTo>
                <a:cubicBezTo>
                  <a:pt x="8529" y="1238250"/>
                  <a:pt x="0" y="1229721"/>
                  <a:pt x="0" y="1219200"/>
                </a:cubicBezTo>
                <a:lnTo>
                  <a:pt x="0" y="19050"/>
                </a:lnTo>
                <a:cubicBezTo>
                  <a:pt x="0" y="8529"/>
                  <a:pt x="8529" y="0"/>
                  <a:pt x="19050" y="0"/>
                </a:cubicBezTo>
                <a:close/>
              </a:path>
            </a:pathLst>
          </a:custGeom>
          <a:solidFill>
            <a:srgbClr val="E8D5B7"/>
          </a:solidFill>
          <a:ln>
            <a:noFill/>
          </a:ln>
        </p:spPr>
      </p:sp>
      <p:sp>
        <p:nvSpPr>
          <p:cNvPr id="38" name="Freeform 38"/>
          <p:cNvSpPr/>
          <p:nvPr/>
        </p:nvSpPr>
        <p:spPr>
          <a:xfrm>
            <a:off x="6324600" y="4210050"/>
            <a:ext cx="304800" cy="266700"/>
          </a:xfrm>
          <a:custGeom>
            <a:avLst/>
            <a:gdLst/>
            <a:ahLst/>
            <a:cxnLst/>
            <a:rect l="l" t="t" r="r" b="b"/>
            <a:pathLst>
              <a:path w="304800" h="266700">
                <a:moveTo>
                  <a:pt x="38100" y="266700"/>
                </a:moveTo>
                <a:lnTo>
                  <a:pt x="0" y="57150"/>
                </a:lnTo>
                <a:lnTo>
                  <a:pt x="38100" y="57150"/>
                </a:lnTo>
                <a:lnTo>
                  <a:pt x="95250" y="114300"/>
                </a:lnTo>
                <a:lnTo>
                  <a:pt x="133350" y="0"/>
                </a:lnTo>
                <a:lnTo>
                  <a:pt x="171450" y="0"/>
                </a:lnTo>
                <a:lnTo>
                  <a:pt x="209550" y="114300"/>
                </a:lnTo>
                <a:lnTo>
                  <a:pt x="266700" y="57150"/>
                </a:lnTo>
                <a:lnTo>
                  <a:pt x="304800" y="57150"/>
                </a:lnTo>
                <a:lnTo>
                  <a:pt x="266700" y="266700"/>
                </a:lnTo>
                <a:lnTo>
                  <a:pt x="38100" y="266700"/>
                </a:lnTo>
                <a:close/>
                <a:moveTo>
                  <a:pt x="142875" y="152400"/>
                </a:moveTo>
                <a:lnTo>
                  <a:pt x="114300" y="190500"/>
                </a:lnTo>
                <a:lnTo>
                  <a:pt x="142875" y="228600"/>
                </a:lnTo>
                <a:lnTo>
                  <a:pt x="161925" y="228600"/>
                </a:lnTo>
                <a:lnTo>
                  <a:pt x="190500" y="190500"/>
                </a:lnTo>
                <a:lnTo>
                  <a:pt x="161925" y="152400"/>
                </a:lnTo>
                <a:lnTo>
                  <a:pt x="142875" y="152400"/>
                </a:lnTo>
                <a:close/>
              </a:path>
            </a:pathLst>
          </a:custGeom>
          <a:solidFill>
            <a:srgbClr val="E8D5B7"/>
          </a:solidFill>
          <a:ln>
            <a:noFill/>
          </a:ln>
        </p:spPr>
      </p:sp>
      <p:sp>
        <p:nvSpPr>
          <p:cNvPr id="39" name="TextBox 39"/>
          <p:cNvSpPr txBox="1"/>
          <p:nvPr/>
        </p:nvSpPr>
        <p:spPr>
          <a:xfrm>
            <a:off x="6741795" y="4165282"/>
            <a:ext cx="2319195" cy="3352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650" b="1" dirty="0">
                <a:solidFill>
                  <a:srgbClr val="E8D5B7"/>
                </a:solidFill>
                <a:latin typeface="Georgia"/>
                <a:ea typeface="KaiTi"/>
                <a:cs typeface="Georgia"/>
              </a:rPr>
              <a:t>国之重器的最后心血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6309360" y="4537710"/>
            <a:ext cx="3710940" cy="24384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200" dirty="0">
                <a:solidFill>
                  <a:srgbClr val="E8E8E8"/>
                </a:solidFill>
                <a:latin typeface="Arial"/>
                <a:ea typeface="Microsoft YaHei"/>
                <a:cs typeface="Arial"/>
              </a:rPr>
              <a:t>在国徽和人民英雄纪念碑上倾注生命最后的力量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6311265" y="4792028"/>
            <a:ext cx="2633662" cy="21336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l"/>
            <a:r>
              <a:rPr lang="zh-CN" sz="1050" dirty="0">
                <a:solidFill>
                  <a:srgbClr val="C9A96E"/>
                </a:solidFill>
                <a:latin typeface="Arial"/>
                <a:ea typeface="Microsoft YaHei"/>
                <a:cs typeface="Arial"/>
              </a:rPr>
              <a:t>她用一生证明，她是当之无愧的建筑师</a:t>
            </a:r>
          </a:p>
        </p:txBody>
      </p:sp>
      <p:sp>
        <p:nvSpPr>
          <p:cNvPr id="42" name="Freeform 42"/>
          <p:cNvSpPr/>
          <p:nvPr/>
        </p:nvSpPr>
        <p:spPr>
          <a:xfrm>
            <a:off x="2857500" y="5524500"/>
            <a:ext cx="6477000" cy="571500"/>
          </a:xfrm>
          <a:custGeom>
            <a:avLst/>
            <a:gdLst/>
            <a:ahLst/>
            <a:cxnLst/>
            <a:rect l="l" t="t" r="r" b="b"/>
            <a:pathLst>
              <a:path w="6477000" h="571500">
                <a:moveTo>
                  <a:pt x="76200" y="0"/>
                </a:moveTo>
                <a:lnTo>
                  <a:pt x="6400800" y="0"/>
                </a:lnTo>
                <a:cubicBezTo>
                  <a:pt x="6442884" y="0"/>
                  <a:pt x="6477000" y="34116"/>
                  <a:pt x="6477000" y="76200"/>
                </a:cubicBezTo>
                <a:lnTo>
                  <a:pt x="6477000" y="495300"/>
                </a:lnTo>
                <a:cubicBezTo>
                  <a:pt x="6477000" y="537384"/>
                  <a:pt x="6442884" y="571500"/>
                  <a:pt x="6400800" y="571500"/>
                </a:cubicBezTo>
                <a:lnTo>
                  <a:pt x="76200" y="571500"/>
                </a:lnTo>
                <a:cubicBezTo>
                  <a:pt x="34116" y="571500"/>
                  <a:pt x="0" y="537384"/>
                  <a:pt x="0" y="495300"/>
                </a:cubicBezTo>
                <a:lnTo>
                  <a:pt x="0" y="76200"/>
                </a:lnTo>
                <a:cubicBezTo>
                  <a:pt x="0" y="34116"/>
                  <a:pt x="34116" y="0"/>
                  <a:pt x="76200" y="0"/>
                </a:cubicBezTo>
                <a:close/>
              </a:path>
            </a:pathLst>
          </a:custGeom>
          <a:solidFill>
            <a:srgbClr val="16213E"/>
          </a:solidFill>
          <a:ln w="9525">
            <a:solidFill>
              <a:srgbClr val="8B6F47"/>
            </a:solidFill>
          </a:ln>
        </p:spPr>
      </p:sp>
      <p:sp>
        <p:nvSpPr>
          <p:cNvPr id="43" name="TextBox 43"/>
          <p:cNvSpPr txBox="1"/>
          <p:nvPr/>
        </p:nvSpPr>
        <p:spPr>
          <a:xfrm>
            <a:off x="4698682" y="5616892"/>
            <a:ext cx="2794635" cy="2743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350" dirty="0">
                <a:solidFill>
                  <a:srgbClr val="C9A96E"/>
                </a:solidFill>
                <a:latin typeface="Georgia"/>
                <a:ea typeface="KaiTi"/>
                <a:cs typeface="Georgia"/>
              </a:rPr>
              <a:t>林徽因想要真正终生为之奋斗的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191601" y="5855018"/>
            <a:ext cx="1808797" cy="27432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ctr"/>
            <a:r>
              <a:rPr lang="zh-CN" sz="1350" dirty="0">
                <a:solidFill>
                  <a:srgbClr val="E8D5B7"/>
                </a:solidFill>
                <a:latin typeface="Georgia"/>
                <a:ea typeface="KaiTi"/>
                <a:cs typeface="Georgia"/>
              </a:rPr>
              <a:t>是中国建筑学术事业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1011090" y="6570345"/>
            <a:ext cx="430340" cy="18288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 anchorCtr="0">
            <a:spAutoFit/>
          </a:bodyPr>
          <a:lstStyle/>
          <a:p>
            <a:pPr algn="r"/>
            <a:r>
              <a:rPr lang="zh-CN" sz="900" dirty="0">
                <a:solidFill>
                  <a:srgbClr val="6B6B80"/>
                </a:solidFill>
                <a:latin typeface="Arial"/>
                <a:ea typeface="Microsoft YaHei"/>
                <a:cs typeface="Arial"/>
              </a:rPr>
              <a:t>09 / 10</a:t>
            </a:r>
          </a:p>
        </p:txBody>
      </p:sp>
    </p:spTree>
  </p:cSld>
  <p:clrMapOvr>
    <a:masterClrMapping/>
  </p:clrMapOvr>
  <p:transition dur="400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