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jpg" ContentType="image/jpeg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11" name="Group 1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Line 3"/>
            <p:cNvSpPr/>
            <p:nvPr/>
          </p:nvSpPr>
          <p:spPr>
            <a:xfrm>
              <a:off x="0" y="5715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4" name="Line 4"/>
            <p:cNvSpPr/>
            <p:nvPr/>
          </p:nvSpPr>
          <p:spPr>
            <a:xfrm>
              <a:off x="0" y="1143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5" name="Line 5"/>
            <p:cNvSpPr/>
            <p:nvPr/>
          </p:nvSpPr>
          <p:spPr>
            <a:xfrm>
              <a:off x="0" y="17145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6" name="Line 6"/>
            <p:cNvSpPr/>
            <p:nvPr/>
          </p:nvSpPr>
          <p:spPr>
            <a:xfrm>
              <a:off x="0" y="51435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7" name="Line 7"/>
            <p:cNvSpPr/>
            <p:nvPr/>
          </p:nvSpPr>
          <p:spPr>
            <a:xfrm>
              <a:off x="0" y="5715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8" name="Line 8"/>
            <p:cNvSpPr/>
            <p:nvPr/>
          </p:nvSpPr>
          <p:spPr>
            <a:xfrm>
              <a:off x="0" y="62865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9" name="Line 9"/>
            <p:cNvSpPr/>
            <p:nvPr/>
          </p:nvSpPr>
          <p:spPr>
            <a:xfrm>
              <a:off x="571500" y="0"/>
              <a:ext cx="9525" cy="6858000"/>
            </a:xfrm>
            <a:custGeom>
              <a:avLst/>
              <a:gdLst/>
              <a:ahLst/>
              <a:cxnLst/>
              <a:rect l="l" t="t" r="r" b="b"/>
              <a:pathLst>
                <a:path w="9525"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10" name="Line 10"/>
            <p:cNvSpPr/>
            <p:nvPr/>
          </p:nvSpPr>
          <p:spPr>
            <a:xfrm>
              <a:off x="11620500" y="0"/>
              <a:ext cx="9525" cy="6858000"/>
            </a:xfrm>
            <a:custGeom>
              <a:avLst/>
              <a:gdLst/>
              <a:ahLst/>
              <a:cxnLst/>
              <a:rect l="l" t="t" r="r" b="b"/>
              <a:pathLst>
                <a:path w="9525"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w="9525">
              <a:solidFill>
                <a:srgbClr val="39FF14">
                  <a:alpha val="10000"/>
                </a:srgbClr>
              </a:solidFill>
            </a:ln>
          </p:spPr>
        </p:sp>
      </p:grpSp>
      <p:sp>
        <p:nvSpPr>
          <p:cNvPr id="12" name="Rectangle 12"/>
          <p:cNvSpPr/>
          <p:nvPr/>
        </p:nvSpPr>
        <p:spPr>
          <a:xfrm>
            <a:off x="381000" y="285750"/>
            <a:ext cx="11430000" cy="76200"/>
          </a:xfrm>
          <a:prstGeom prst="rect">
            <a:avLst/>
          </a:prstGeom>
          <a:solidFill>
            <a:srgbClr val="39FF14">
              <a:alpha val="80000"/>
            </a:srgbClr>
          </a:solidFill>
          <a:ln>
            <a:noFill/>
          </a:ln>
        </p:spPr>
      </p:sp>
      <p:sp>
        <p:nvSpPr>
          <p:cNvPr id="13" name="Rectangle 13"/>
          <p:cNvSpPr/>
          <p:nvPr/>
        </p:nvSpPr>
        <p:spPr>
          <a:xfrm>
            <a:off x="381000" y="400050"/>
            <a:ext cx="11430000" cy="38100"/>
          </a:xfrm>
          <a:prstGeom prst="rect">
            <a:avLst/>
          </a:prstGeom>
          <a:solidFill>
            <a:srgbClr val="39FF14">
              <a:alpha val="40000"/>
            </a:srgbClr>
          </a:solidFill>
          <a:ln>
            <a:noFill/>
          </a:ln>
        </p:spPr>
      </p:sp>
      <p:sp>
        <p:nvSpPr>
          <p:cNvPr id="14" name="Rectangle 14"/>
          <p:cNvSpPr/>
          <p:nvPr/>
        </p:nvSpPr>
        <p:spPr>
          <a:xfrm>
            <a:off x="381000" y="571500"/>
            <a:ext cx="152400" cy="152400"/>
          </a:xfrm>
          <a:prstGeom prst="rect">
            <a:avLst/>
          </a:prstGeom>
          <a:solidFill>
            <a:srgbClr val="39FF14"/>
          </a:solidFill>
          <a:ln>
            <a:noFill/>
          </a:ln>
        </p:spPr>
      </p:sp>
      <p:sp>
        <p:nvSpPr>
          <p:cNvPr id="15" name="Rectangle 15"/>
          <p:cNvSpPr/>
          <p:nvPr/>
        </p:nvSpPr>
        <p:spPr>
          <a:xfrm>
            <a:off x="571500" y="571500"/>
            <a:ext cx="152400" cy="1524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16" name="Rectangle 16"/>
          <p:cNvSpPr/>
          <p:nvPr/>
        </p:nvSpPr>
        <p:spPr>
          <a:xfrm>
            <a:off x="762000" y="571500"/>
            <a:ext cx="152400" cy="152400"/>
          </a:xfrm>
          <a:prstGeom prst="rect">
            <a:avLst/>
          </a:prstGeom>
          <a:solidFill>
            <a:srgbClr val="39FF14">
              <a:alpha val="30000"/>
            </a:srgbClr>
          </a:solidFill>
          <a:ln>
            <a:noFill/>
          </a:ln>
        </p:spPr>
      </p:sp>
      <p:sp>
        <p:nvSpPr>
          <p:cNvPr id="17" name="Rectangle 17"/>
          <p:cNvSpPr/>
          <p:nvPr/>
        </p:nvSpPr>
        <p:spPr>
          <a:xfrm>
            <a:off x="11277600" y="571500"/>
            <a:ext cx="152400" cy="152400"/>
          </a:xfrm>
          <a:prstGeom prst="rect">
            <a:avLst/>
          </a:prstGeom>
          <a:solidFill>
            <a:srgbClr val="FF2E97">
              <a:alpha val="30000"/>
            </a:srgbClr>
          </a:solidFill>
          <a:ln>
            <a:noFill/>
          </a:ln>
        </p:spPr>
      </p:sp>
      <p:sp>
        <p:nvSpPr>
          <p:cNvPr id="18" name="Rectangle 18"/>
          <p:cNvSpPr/>
          <p:nvPr/>
        </p:nvSpPr>
        <p:spPr>
          <a:xfrm>
            <a:off x="11468100" y="571500"/>
            <a:ext cx="152400" cy="152400"/>
          </a:xfrm>
          <a:prstGeom prst="rect">
            <a:avLst/>
          </a:prstGeom>
          <a:solidFill>
            <a:srgbClr val="FF2E97">
              <a:alpha val="60000"/>
            </a:srgbClr>
          </a:solidFill>
          <a:ln>
            <a:noFill/>
          </a:ln>
        </p:spPr>
      </p:sp>
      <p:sp>
        <p:nvSpPr>
          <p:cNvPr id="19" name="Rectangle 19"/>
          <p:cNvSpPr/>
          <p:nvPr/>
        </p:nvSpPr>
        <p:spPr>
          <a:xfrm>
            <a:off x="11658600" y="571500"/>
            <a:ext cx="152400" cy="152400"/>
          </a:xfrm>
          <a:prstGeom prst="rect">
            <a:avLst/>
          </a:prstGeom>
          <a:solidFill>
            <a:srgbClr val="FF2E97"/>
          </a:solidFill>
          <a:ln>
            <a:noFill/>
          </a:ln>
        </p:spPr>
      </p:sp>
      <p:grpSp>
        <p:nvGrpSpPr>
          <p:cNvPr id="26" name="Group 26"/>
          <p:cNvGrpSpPr/>
          <p:nvPr/>
        </p:nvGrpSpPr>
        <p:grpSpPr>
          <a:xfrm>
            <a:off x="5143500" y="1524000"/>
            <a:ext cx="1905000" cy="762000"/>
            <a:chOff x="5143500" y="1524000"/>
            <a:chExt cx="1905000" cy="762000"/>
          </a:xfrm>
        </p:grpSpPr>
        <p:sp>
          <p:nvSpPr>
            <p:cNvPr id="20" name="Freeform 20"/>
            <p:cNvSpPr/>
            <p:nvPr/>
          </p:nvSpPr>
          <p:spPr>
            <a:xfrm>
              <a:off x="5143500" y="1524000"/>
              <a:ext cx="1905000" cy="762000"/>
            </a:xfrm>
            <a:custGeom>
              <a:avLst/>
              <a:gdLst/>
              <a:ahLst/>
              <a:cxnLst/>
              <a:rect l="l" t="t" r="r" b="b"/>
              <a:pathLst>
                <a:path w="1905000" h="762000">
                  <a:moveTo>
                    <a:pt x="76200" y="0"/>
                  </a:moveTo>
                  <a:lnTo>
                    <a:pt x="1828800" y="0"/>
                  </a:lnTo>
                  <a:cubicBezTo>
                    <a:pt x="1870884" y="0"/>
                    <a:pt x="1905000" y="34116"/>
                    <a:pt x="1905000" y="76200"/>
                  </a:cubicBezTo>
                  <a:lnTo>
                    <a:pt x="1905000" y="685800"/>
                  </a:lnTo>
                  <a:cubicBezTo>
                    <a:pt x="1905000" y="727884"/>
                    <a:pt x="1870884" y="762000"/>
                    <a:pt x="18288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61B22"/>
            </a:solidFill>
            <a:ln w="28575">
              <a:solidFill>
                <a:srgbClr val="39FF14"/>
              </a:solidFill>
            </a:ln>
          </p:spPr>
        </p:sp>
        <p:sp>
          <p:nvSpPr>
            <p:cNvPr id="21" name="Freeform 21"/>
            <p:cNvSpPr/>
            <p:nvPr/>
          </p:nvSpPr>
          <p:spPr>
            <a:xfrm>
              <a:off x="5381625" y="171450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" y="0"/>
                  </a:moveTo>
                  <a:lnTo>
                    <a:pt x="342900" y="0"/>
                  </a:lnTo>
                  <a:cubicBezTo>
                    <a:pt x="363942" y="0"/>
                    <a:pt x="381000" y="17058"/>
                    <a:pt x="381000" y="38100"/>
                  </a:cubicBezTo>
                  <a:lnTo>
                    <a:pt x="381000" y="342900"/>
                  </a:lnTo>
                  <a:cubicBezTo>
                    <a:pt x="381000" y="363942"/>
                    <a:pt x="363942" y="381000"/>
                    <a:pt x="342900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0D1117"/>
            </a:solidFill>
            <a:ln w="19050">
              <a:solidFill>
                <a:srgbClr val="8B949E"/>
              </a:solidFill>
            </a:ln>
          </p:spPr>
        </p:sp>
        <p:sp>
          <p:nvSpPr>
            <p:cNvPr id="22" name="Ellipse 22"/>
            <p:cNvSpPr/>
            <p:nvPr/>
          </p:nvSpPr>
          <p:spPr>
            <a:xfrm>
              <a:off x="5457825" y="1790700"/>
              <a:ext cx="228600" cy="228600"/>
            </a:xfrm>
            <a:prstGeom prst="ellipse">
              <a:avLst/>
            </a:prstGeom>
            <a:solidFill>
              <a:srgbClr val="39FF14"/>
            </a:solidFill>
            <a:ln>
              <a:noFill/>
            </a:ln>
            <a:effectLst>
              <a:glow rad="76200">
                <a:srgbClr val="000000">
                  <a:alpha val="30000"/>
                </a:srgbClr>
              </a:glow>
            </a:effectLst>
          </p:spPr>
        </p:sp>
        <p:sp>
          <p:nvSpPr>
            <p:cNvPr id="23" name="Freeform 23"/>
            <p:cNvSpPr/>
            <p:nvPr/>
          </p:nvSpPr>
          <p:spPr>
            <a:xfrm>
              <a:off x="6429375" y="171450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" y="0"/>
                  </a:moveTo>
                  <a:lnTo>
                    <a:pt x="342900" y="0"/>
                  </a:lnTo>
                  <a:cubicBezTo>
                    <a:pt x="363942" y="0"/>
                    <a:pt x="381000" y="17058"/>
                    <a:pt x="381000" y="38100"/>
                  </a:cubicBezTo>
                  <a:lnTo>
                    <a:pt x="381000" y="342900"/>
                  </a:lnTo>
                  <a:cubicBezTo>
                    <a:pt x="381000" y="363942"/>
                    <a:pt x="363942" y="381000"/>
                    <a:pt x="342900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0D1117"/>
            </a:solidFill>
            <a:ln w="19050">
              <a:solidFill>
                <a:srgbClr val="8B949E"/>
              </a:solidFill>
            </a:ln>
          </p:spPr>
        </p:sp>
        <p:sp>
          <p:nvSpPr>
            <p:cNvPr id="24" name="Rectangle 24"/>
            <p:cNvSpPr/>
            <p:nvPr/>
          </p:nvSpPr>
          <p:spPr>
            <a:xfrm>
              <a:off x="6543675" y="1828800"/>
              <a:ext cx="152400" cy="152400"/>
            </a:xfrm>
            <a:prstGeom prst="rect">
              <a:avLst/>
            </a:prstGeom>
            <a:solidFill>
              <a:srgbClr val="FF2E97"/>
            </a:solidFill>
            <a:ln>
              <a:noFill/>
            </a:ln>
          </p:spPr>
        </p:sp>
        <p:sp>
          <p:nvSpPr>
            <p:cNvPr id="25" name="Freeform 25"/>
            <p:cNvSpPr/>
            <p:nvPr/>
          </p:nvSpPr>
          <p:spPr>
            <a:xfrm>
              <a:off x="5953125" y="1857375"/>
              <a:ext cx="285750" cy="95250"/>
            </a:xfrm>
            <a:custGeom>
              <a:avLst/>
              <a:gdLst/>
              <a:ahLst/>
              <a:cxnLst/>
              <a:rect l="l" t="t" r="r" b="b"/>
              <a:pathLst>
                <a:path w="285750" h="95250">
                  <a:moveTo>
                    <a:pt x="19050" y="0"/>
                  </a:moveTo>
                  <a:lnTo>
                    <a:pt x="266700" y="0"/>
                  </a:lnTo>
                  <a:cubicBezTo>
                    <a:pt x="277221" y="0"/>
                    <a:pt x="285750" y="8529"/>
                    <a:pt x="285750" y="19050"/>
                  </a:cubicBezTo>
                  <a:lnTo>
                    <a:pt x="285750" y="76200"/>
                  </a:lnTo>
                  <a:cubicBezTo>
                    <a:pt x="285750" y="86721"/>
                    <a:pt x="277221" y="95250"/>
                    <a:pt x="266700" y="95250"/>
                  </a:cubicBezTo>
                  <a:lnTo>
                    <a:pt x="19050" y="95250"/>
                  </a:lnTo>
                  <a:cubicBezTo>
                    <a:pt x="8529" y="95250"/>
                    <a:pt x="0" y="86721"/>
                    <a:pt x="0" y="76200"/>
                  </a:cubicBezTo>
                  <a:lnTo>
                    <a:pt x="0" y="19050"/>
                  </a:lnTo>
                  <a:cubicBezTo>
                    <a:pt x="0" y="8529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00D4FF"/>
            </a:solidFill>
            <a:ln>
              <a:noFill/>
            </a:ln>
          </p:spPr>
        </p:sp>
      </p:grpSp>
      <p:sp>
        <p:nvSpPr>
          <p:cNvPr id="27" name="TextBox 27"/>
          <p:cNvSpPr txBox="1"/>
          <p:nvPr/>
        </p:nvSpPr>
        <p:spPr>
          <a:xfrm>
            <a:off x="2342359" y="2465070"/>
            <a:ext cx="7507281" cy="1097280"/>
          </a:xfrm>
          <a:prstGeom prst="rect">
            <a:avLst/>
          </a:prstGeom>
          <a:noFill/>
          <a:ln>
            <a:noFill/>
          </a:ln>
          <a:effectLst>
            <a:glow rad="7620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54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Introducing...Git!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535805" y="3392805"/>
            <a:ext cx="3120390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版本控制入门完全指南</a:t>
            </a:r>
          </a:p>
        </p:txBody>
      </p:sp>
      <p:sp>
        <p:nvSpPr>
          <p:cNvPr id="29" name="Rectangle 29"/>
          <p:cNvSpPr/>
          <p:nvPr/>
        </p:nvSpPr>
        <p:spPr>
          <a:xfrm>
            <a:off x="4191000" y="3905250"/>
            <a:ext cx="3810000" cy="28575"/>
          </a:xfrm>
          <a:prstGeom prst="rect">
            <a:avLst/>
          </a:prstGeom>
          <a:solidFill>
            <a:srgbClr val="00D4FF">
              <a:alpha val="80000"/>
            </a:srgbClr>
          </a:solidFill>
          <a:ln>
            <a:noFill/>
          </a:ln>
        </p:spPr>
      </p:sp>
      <p:grpSp>
        <p:nvGrpSpPr>
          <p:cNvPr id="32" name="Group 32"/>
          <p:cNvGrpSpPr/>
          <p:nvPr/>
        </p:nvGrpSpPr>
        <p:grpSpPr>
          <a:xfrm>
            <a:off x="3238500" y="4381500"/>
            <a:ext cx="1333500" cy="381000"/>
            <a:chOff x="3238500" y="4381500"/>
            <a:chExt cx="1333500" cy="381000"/>
          </a:xfrm>
        </p:grpSpPr>
        <p:sp>
          <p:nvSpPr>
            <p:cNvPr id="30" name="Rectangle 30"/>
            <p:cNvSpPr/>
            <p:nvPr/>
          </p:nvSpPr>
          <p:spPr>
            <a:xfrm>
              <a:off x="3238500" y="4381500"/>
              <a:ext cx="1333500" cy="381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39FF14"/>
              </a:solidFill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3622738" y="4509135"/>
              <a:ext cx="56502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💾 SAVE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4762500" y="4381500"/>
            <a:ext cx="1333500" cy="381000"/>
            <a:chOff x="4762500" y="4381500"/>
            <a:chExt cx="1333500" cy="381000"/>
          </a:xfrm>
        </p:grpSpPr>
        <p:sp>
          <p:nvSpPr>
            <p:cNvPr id="33" name="Rectangle 33"/>
            <p:cNvSpPr/>
            <p:nvPr/>
          </p:nvSpPr>
          <p:spPr>
            <a:xfrm>
              <a:off x="4762500" y="4381500"/>
              <a:ext cx="1333500" cy="381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00D4FF"/>
              </a:solidFill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5050346" y="4509135"/>
              <a:ext cx="75780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🔀 BRANCH</a:t>
              </a: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6286500" y="4381500"/>
            <a:ext cx="1333500" cy="381000"/>
            <a:chOff x="6286500" y="4381500"/>
            <a:chExt cx="1333500" cy="381000"/>
          </a:xfrm>
        </p:grpSpPr>
        <p:sp>
          <p:nvSpPr>
            <p:cNvPr id="36" name="Rectangle 36"/>
            <p:cNvSpPr/>
            <p:nvPr/>
          </p:nvSpPr>
          <p:spPr>
            <a:xfrm>
              <a:off x="6286500" y="4381500"/>
              <a:ext cx="1333500" cy="381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FF2E97"/>
              </a:solidFill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6574346" y="4509135"/>
              <a:ext cx="75780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⏪ REVERT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7810500" y="4381500"/>
            <a:ext cx="1333500" cy="381000"/>
            <a:chOff x="7810500" y="4381500"/>
            <a:chExt cx="1333500" cy="381000"/>
          </a:xfrm>
        </p:grpSpPr>
        <p:sp>
          <p:nvSpPr>
            <p:cNvPr id="39" name="Rectangle 39"/>
            <p:cNvSpPr/>
            <p:nvPr/>
          </p:nvSpPr>
          <p:spPr>
            <a:xfrm>
              <a:off x="7810500" y="4381500"/>
              <a:ext cx="1333500" cy="381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FFD700"/>
              </a:solidFill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8080820" y="4509135"/>
              <a:ext cx="79286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🤝 COLLAB</a:t>
              </a:r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4476083" y="5520690"/>
            <a:ext cx="3239833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▶ PRESS START TO LEARN ◀</a:t>
            </a:r>
          </a:p>
        </p:txBody>
      </p:sp>
      <p:sp>
        <p:nvSpPr>
          <p:cNvPr id="43" name="Rectangle 43"/>
          <p:cNvSpPr/>
          <p:nvPr/>
        </p:nvSpPr>
        <p:spPr>
          <a:xfrm>
            <a:off x="381000" y="6477000"/>
            <a:ext cx="11430000" cy="38100"/>
          </a:xfrm>
          <a:prstGeom prst="rect">
            <a:avLst/>
          </a:prstGeom>
          <a:solidFill>
            <a:srgbClr val="39FF14">
              <a:alpha val="40000"/>
            </a:srgbClr>
          </a:solidFill>
          <a:ln>
            <a:noFill/>
          </a:ln>
        </p:spPr>
      </p:sp>
      <p:sp>
        <p:nvSpPr>
          <p:cNvPr id="44" name="Rectangle 44"/>
          <p:cNvSpPr/>
          <p:nvPr/>
        </p:nvSpPr>
        <p:spPr>
          <a:xfrm>
            <a:off x="381000" y="6553200"/>
            <a:ext cx="11430000" cy="76200"/>
          </a:xfrm>
          <a:prstGeom prst="rect">
            <a:avLst/>
          </a:prstGeom>
          <a:solidFill>
            <a:srgbClr val="39FF14">
              <a:alpha val="80000"/>
            </a:srgbClr>
          </a:solidFill>
          <a:ln>
            <a:noFill/>
          </a:ln>
        </p:spPr>
      </p:sp>
      <p:sp>
        <p:nvSpPr>
          <p:cNvPr id="45" name="TextBox 45"/>
          <p:cNvSpPr txBox="1"/>
          <p:nvPr/>
        </p:nvSpPr>
        <p:spPr>
          <a:xfrm>
            <a:off x="10128504" y="6173152"/>
            <a:ext cx="131483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v1.0 // Git Basics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58165" y="6173152"/>
            <a:ext cx="37171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01/10</a:t>
            </a:r>
          </a:p>
        </p:txBody>
      </p:sp>
    </p:spTree>
  </p:cSld>
  <p:clrMapOvr>
    <a:masterClrMapping/>
  </p:clrMapOvr>
  <p:transition 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80000"/>
            </a:srgbClr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0" y="38100"/>
            <a:ext cx="12192000" cy="19050"/>
          </a:xfrm>
          <a:prstGeom prst="rect">
            <a:avLst/>
          </a:prstGeom>
          <a:solidFill>
            <a:srgbClr val="39FF14">
              <a:alpha val="40000"/>
            </a:srgbClr>
          </a:solidFill>
          <a:ln>
            <a:noFill/>
          </a:ln>
        </p:spPr>
      </p:sp>
      <p:grpSp>
        <p:nvGrpSpPr>
          <p:cNvPr id="10" name="Group 10"/>
          <p:cNvGrpSpPr/>
          <p:nvPr/>
        </p:nvGrpSpPr>
        <p:grpSpPr>
          <a:xfrm>
            <a:off x="0" y="1143000"/>
            <a:ext cx="12192000" cy="4581525"/>
            <a:chOff x="0" y="1143000"/>
            <a:chExt cx="12192000" cy="4581525"/>
          </a:xfrm>
        </p:grpSpPr>
        <p:sp>
          <p:nvSpPr>
            <p:cNvPr id="5" name="Line 5"/>
            <p:cNvSpPr/>
            <p:nvPr/>
          </p:nvSpPr>
          <p:spPr>
            <a:xfrm>
              <a:off x="0" y="1143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5000"/>
                </a:srgbClr>
              </a:solidFill>
            </a:ln>
          </p:spPr>
        </p:sp>
        <p:sp>
          <p:nvSpPr>
            <p:cNvPr id="6" name="Line 6"/>
            <p:cNvSpPr/>
            <p:nvPr/>
          </p:nvSpPr>
          <p:spPr>
            <a:xfrm>
              <a:off x="0" y="2286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5000"/>
                </a:srgbClr>
              </a:solidFill>
            </a:ln>
          </p:spPr>
        </p:sp>
        <p:sp>
          <p:nvSpPr>
            <p:cNvPr id="7" name="Line 7"/>
            <p:cNvSpPr/>
            <p:nvPr/>
          </p:nvSpPr>
          <p:spPr>
            <a:xfrm>
              <a:off x="0" y="3429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5000"/>
                </a:srgbClr>
              </a:solidFill>
            </a:ln>
          </p:spPr>
        </p:sp>
        <p:sp>
          <p:nvSpPr>
            <p:cNvPr id="8" name="Line 8"/>
            <p:cNvSpPr/>
            <p:nvPr/>
          </p:nvSpPr>
          <p:spPr>
            <a:xfrm>
              <a:off x="0" y="4572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5000"/>
                </a:srgbClr>
              </a:solidFill>
            </a:ln>
          </p:spPr>
        </p:sp>
        <p:sp>
          <p:nvSpPr>
            <p:cNvPr id="9" name="Line 9"/>
            <p:cNvSpPr/>
            <p:nvPr/>
          </p:nvSpPr>
          <p:spPr>
            <a:xfrm>
              <a:off x="0" y="5715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39FF14">
                  <a:alpha val="5000"/>
                </a:srgbClr>
              </a:solidFill>
            </a:ln>
          </p:spPr>
        </p:sp>
      </p:grpSp>
      <p:sp>
        <p:nvSpPr>
          <p:cNvPr id="11" name="TextBox 11"/>
          <p:cNvSpPr txBox="1"/>
          <p:nvPr/>
        </p:nvSpPr>
        <p:spPr>
          <a:xfrm>
            <a:off x="4159444" y="373380"/>
            <a:ext cx="3873113" cy="731520"/>
          </a:xfrm>
          <a:prstGeom prst="rect">
            <a:avLst/>
          </a:prstGeom>
          <a:noFill/>
          <a:ln>
            <a:noFill/>
          </a:ln>
          <a:effectLst>
            <a:glow rad="7620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🎯 关键要点回顾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771186" y="933450"/>
            <a:ext cx="4649629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Key Takeaways - What You Should Remember</a:t>
            </a:r>
          </a:p>
        </p:txBody>
      </p:sp>
      <p:grpSp>
        <p:nvGrpSpPr>
          <p:cNvPr id="25" name="Group 25"/>
          <p:cNvGrpSpPr/>
          <p:nvPr/>
        </p:nvGrpSpPr>
        <p:grpSpPr>
          <a:xfrm>
            <a:off x="571500" y="1524000"/>
            <a:ext cx="3619500" cy="2667000"/>
            <a:chOff x="571500" y="1524000"/>
            <a:chExt cx="3619500" cy="2667000"/>
          </a:xfrm>
        </p:grpSpPr>
        <p:sp>
          <p:nvSpPr>
            <p:cNvPr id="13" name="Rectangle 13"/>
            <p:cNvSpPr/>
            <p:nvPr/>
          </p:nvSpPr>
          <p:spPr>
            <a:xfrm>
              <a:off x="571500" y="1524000"/>
              <a:ext cx="3619500" cy="2667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39FF14"/>
              </a:solidFill>
            </a:ln>
          </p:spPr>
        </p:sp>
        <p:sp>
          <p:nvSpPr>
            <p:cNvPr id="14" name="Rectangle 14"/>
            <p:cNvSpPr/>
            <p:nvPr/>
          </p:nvSpPr>
          <p:spPr>
            <a:xfrm>
              <a:off x="571500" y="1524000"/>
              <a:ext cx="571500" cy="571500"/>
            </a:xfrm>
            <a:prstGeom prst="rect">
              <a:avLst/>
            </a:prstGeom>
            <a:solidFill>
              <a:srgbClr val="39FF14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771563" y="1664970"/>
              <a:ext cx="171374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0D1117"/>
                  </a:solidFill>
                  <a:latin typeface="Consolas"/>
                  <a:ea typeface="Microsoft YaHei"/>
                  <a:cs typeface="Consolas"/>
                </a:rPr>
                <a:t>1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312545" y="1726882"/>
              <a:ext cx="1484190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Git 是什么？</a:t>
              </a:r>
            </a:p>
          </p:txBody>
        </p:sp>
        <p:sp>
          <p:nvSpPr>
            <p:cNvPr id="17" name="Rectangle 17"/>
            <p:cNvSpPr/>
            <p:nvPr/>
          </p:nvSpPr>
          <p:spPr>
            <a:xfrm>
              <a:off x="762000" y="2190750"/>
              <a:ext cx="3238500" cy="19050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840105" y="2426018"/>
              <a:ext cx="1818656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版本控制系统 (VCS)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40105" y="2759392"/>
              <a:ext cx="180879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追踪和管理文件变更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840105" y="3092768"/>
              <a:ext cx="179893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世界上最流行的 VCS</a:t>
              </a:r>
            </a:p>
          </p:txBody>
        </p:sp>
        <p:sp>
          <p:nvSpPr>
            <p:cNvPr id="21" name="Rectangle 21"/>
            <p:cNvSpPr/>
            <p:nvPr/>
          </p:nvSpPr>
          <p:spPr>
            <a:xfrm>
              <a:off x="857250" y="3619500"/>
              <a:ext cx="3048000" cy="238125"/>
            </a:xfrm>
            <a:prstGeom prst="rect">
              <a:avLst/>
            </a:prstGeom>
            <a:solidFill>
              <a:srgbClr val="0D1117"/>
            </a:solidFill>
            <a:ln w="9525">
              <a:solidFill>
                <a:srgbClr val="30363D"/>
              </a:solidFill>
            </a:ln>
          </p:spPr>
        </p:sp>
        <p:sp>
          <p:nvSpPr>
            <p:cNvPr id="22" name="Rectangle 22"/>
            <p:cNvSpPr/>
            <p:nvPr/>
          </p:nvSpPr>
          <p:spPr>
            <a:xfrm>
              <a:off x="876300" y="3638550"/>
              <a:ext cx="2714625" cy="200025"/>
            </a:xfrm>
            <a:prstGeom prst="rect">
              <a:avLst/>
            </a:prstGeom>
            <a:solidFill>
              <a:srgbClr val="39FF14">
                <a:alpha val="80000"/>
              </a:srgbClr>
            </a:solidFill>
            <a:ln>
              <a:noFill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3368040" y="3687128"/>
              <a:ext cx="3809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0D1117"/>
                  </a:solidFill>
                  <a:latin typeface="Consolas"/>
                  <a:ea typeface="Microsoft YaHei"/>
                  <a:cs typeface="Consolas"/>
                </a:rPr>
                <a:t>90%+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845820" y="3903345"/>
              <a:ext cx="81153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开发者使用率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4381500" y="1524000"/>
            <a:ext cx="3619500" cy="2667000"/>
            <a:chOff x="4381500" y="1524000"/>
            <a:chExt cx="3619500" cy="2667000"/>
          </a:xfrm>
        </p:grpSpPr>
        <p:sp>
          <p:nvSpPr>
            <p:cNvPr id="26" name="Rectangle 26"/>
            <p:cNvSpPr/>
            <p:nvPr/>
          </p:nvSpPr>
          <p:spPr>
            <a:xfrm>
              <a:off x="4381500" y="1524000"/>
              <a:ext cx="3619500" cy="2667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00D4FF"/>
              </a:solidFill>
            </a:ln>
          </p:spPr>
        </p:sp>
        <p:sp>
          <p:nvSpPr>
            <p:cNvPr id="27" name="Rectangle 27"/>
            <p:cNvSpPr/>
            <p:nvPr/>
          </p:nvSpPr>
          <p:spPr>
            <a:xfrm>
              <a:off x="4381500" y="1524000"/>
              <a:ext cx="571500" cy="571500"/>
            </a:xfrm>
            <a:prstGeom prst="rect">
              <a:avLst/>
            </a:prstGeom>
            <a:solidFill>
              <a:srgbClr val="00D4FF"/>
            </a:solidFill>
            <a:ln>
              <a:noFill/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4535557" y="1664970"/>
              <a:ext cx="263385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0D1117"/>
                  </a:solidFill>
                  <a:latin typeface="Consolas"/>
                  <a:ea typeface="Microsoft YaHei"/>
                  <a:cs typeface="Consolas"/>
                </a:rPr>
                <a:t>2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5122545" y="1726882"/>
              <a:ext cx="1737222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Git 能做什么？</a:t>
              </a:r>
            </a:p>
          </p:txBody>
        </p:sp>
        <p:sp>
          <p:nvSpPr>
            <p:cNvPr id="30" name="Rectangle 30"/>
            <p:cNvSpPr/>
            <p:nvPr/>
          </p:nvSpPr>
          <p:spPr>
            <a:xfrm>
              <a:off x="4572000" y="2190750"/>
              <a:ext cx="3238500" cy="19050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grpSp>
          <p:nvGrpSpPr>
            <p:cNvPr id="39" name="Group 39"/>
            <p:cNvGrpSpPr/>
            <p:nvPr/>
          </p:nvGrpSpPr>
          <p:grpSpPr>
            <a:xfrm>
              <a:off x="4667250" y="2381250"/>
              <a:ext cx="3048000" cy="1543050"/>
              <a:chOff x="4667250" y="2381250"/>
              <a:chExt cx="3048000" cy="1543050"/>
            </a:xfrm>
          </p:grpSpPr>
          <p:sp>
            <p:nvSpPr>
              <p:cNvPr id="31" name="Rectangle 31"/>
              <p:cNvSpPr/>
              <p:nvPr/>
            </p:nvSpPr>
            <p:spPr>
              <a:xfrm>
                <a:off x="4667250" y="2381250"/>
                <a:ext cx="3048000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4794885" y="2480310"/>
                <a:ext cx="213360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⏪ 时光旅行 - 回到任何版本</a:t>
                </a:r>
              </a:p>
            </p:txBody>
          </p:sp>
          <p:sp>
            <p:nvSpPr>
              <p:cNvPr id="33" name="Rectangle 33"/>
              <p:cNvSpPr/>
              <p:nvPr/>
            </p:nvSpPr>
            <p:spPr>
              <a:xfrm>
                <a:off x="4667250" y="2781300"/>
                <a:ext cx="3048000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4" name="TextBox 34"/>
              <p:cNvSpPr txBox="1"/>
              <p:nvPr/>
            </p:nvSpPr>
            <p:spPr>
              <a:xfrm>
                <a:off x="4794885" y="2880360"/>
                <a:ext cx="213360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🔍 比较差异 - 看到什么变了</a:t>
                </a:r>
              </a:p>
            </p:txBody>
          </p:sp>
          <p:sp>
            <p:nvSpPr>
              <p:cNvPr id="35" name="Rectangle 35"/>
              <p:cNvSpPr/>
              <p:nvPr/>
            </p:nvSpPr>
            <p:spPr>
              <a:xfrm>
                <a:off x="4667250" y="3181350"/>
                <a:ext cx="3048000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6" name="TextBox 36"/>
              <p:cNvSpPr txBox="1"/>
              <p:nvPr/>
            </p:nvSpPr>
            <p:spPr>
              <a:xfrm>
                <a:off x="4794885" y="3280410"/>
                <a:ext cx="187947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↩️ 撤销修改 - 修复错误</a:t>
                </a:r>
              </a:p>
            </p:txBody>
          </p:sp>
          <p:sp>
            <p:nvSpPr>
              <p:cNvPr id="37" name="Rectangle 37"/>
              <p:cNvSpPr/>
              <p:nvPr/>
            </p:nvSpPr>
            <p:spPr>
              <a:xfrm>
                <a:off x="4667250" y="3581400"/>
                <a:ext cx="3048000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4794885" y="3680460"/>
                <a:ext cx="213360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🤝 团队协作 - 多人一起工作</a:t>
                </a:r>
              </a:p>
            </p:txBody>
          </p:sp>
        </p:grpSp>
      </p:grpSp>
      <p:grpSp>
        <p:nvGrpSpPr>
          <p:cNvPr id="63" name="Group 63"/>
          <p:cNvGrpSpPr/>
          <p:nvPr/>
        </p:nvGrpSpPr>
        <p:grpSpPr>
          <a:xfrm>
            <a:off x="8191500" y="1524000"/>
            <a:ext cx="3619500" cy="2667000"/>
            <a:chOff x="8191500" y="1524000"/>
            <a:chExt cx="3619500" cy="2667000"/>
          </a:xfrm>
        </p:grpSpPr>
        <p:sp>
          <p:nvSpPr>
            <p:cNvPr id="41" name="Rectangle 41"/>
            <p:cNvSpPr/>
            <p:nvPr/>
          </p:nvSpPr>
          <p:spPr>
            <a:xfrm>
              <a:off x="8191500" y="1524000"/>
              <a:ext cx="3619500" cy="2667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FF2E97"/>
              </a:solidFill>
            </a:ln>
          </p:spPr>
        </p:sp>
        <p:sp>
          <p:nvSpPr>
            <p:cNvPr id="42" name="Rectangle 42"/>
            <p:cNvSpPr/>
            <p:nvPr/>
          </p:nvSpPr>
          <p:spPr>
            <a:xfrm>
              <a:off x="8191500" y="1524000"/>
              <a:ext cx="571500" cy="571500"/>
            </a:xfrm>
            <a:prstGeom prst="rect">
              <a:avLst/>
            </a:prstGeom>
            <a:solidFill>
              <a:srgbClr val="FF2E97"/>
            </a:solidFill>
            <a:ln>
              <a:noFill/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8345557" y="1664970"/>
              <a:ext cx="263385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0D1117"/>
                  </a:solidFill>
                  <a:latin typeface="Consolas"/>
                  <a:ea typeface="Microsoft YaHei"/>
                  <a:cs typeface="Consolas"/>
                </a:rPr>
                <a:t>3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8932545" y="1726882"/>
              <a:ext cx="1598054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Git vs GitHub</a:t>
              </a:r>
            </a:p>
          </p:txBody>
        </p:sp>
        <p:sp>
          <p:nvSpPr>
            <p:cNvPr id="45" name="Rectangle 45"/>
            <p:cNvSpPr/>
            <p:nvPr/>
          </p:nvSpPr>
          <p:spPr>
            <a:xfrm>
              <a:off x="8382000" y="2190750"/>
              <a:ext cx="3238500" cy="19050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grpSp>
          <p:nvGrpSpPr>
            <p:cNvPr id="62" name="Group 62"/>
            <p:cNvGrpSpPr/>
            <p:nvPr/>
          </p:nvGrpSpPr>
          <p:grpSpPr>
            <a:xfrm>
              <a:off x="8477250" y="2381250"/>
              <a:ext cx="3048000" cy="1533525"/>
              <a:chOff x="8477250" y="2381250"/>
              <a:chExt cx="3048000" cy="1533525"/>
            </a:xfrm>
          </p:grpSpPr>
          <p:sp>
            <p:nvSpPr>
              <p:cNvPr id="46" name="Rectangle 46"/>
              <p:cNvSpPr/>
              <p:nvPr/>
            </p:nvSpPr>
            <p:spPr>
              <a:xfrm>
                <a:off x="8477250" y="2381250"/>
                <a:ext cx="1476375" cy="333375"/>
              </a:xfrm>
              <a:prstGeom prst="rect">
                <a:avLst/>
              </a:prstGeom>
              <a:solidFill>
                <a:srgbClr val="39FF14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47" name="TextBox 47"/>
              <p:cNvSpPr txBox="1"/>
              <p:nvPr/>
            </p:nvSpPr>
            <p:spPr>
              <a:xfrm>
                <a:off x="9066619" y="2480310"/>
                <a:ext cx="28811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Git</a:t>
                </a:r>
              </a:p>
            </p:txBody>
          </p:sp>
          <p:sp>
            <p:nvSpPr>
              <p:cNvPr id="48" name="Rectangle 48"/>
              <p:cNvSpPr/>
              <p:nvPr/>
            </p:nvSpPr>
            <p:spPr>
              <a:xfrm>
                <a:off x="10048875" y="2381250"/>
                <a:ext cx="1476375" cy="333375"/>
              </a:xfrm>
              <a:prstGeom prst="rect">
                <a:avLst/>
              </a:prstGeom>
              <a:solidFill>
                <a:srgbClr val="FF2E97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49" name="TextBox 49"/>
              <p:cNvSpPr txBox="1"/>
              <p:nvPr/>
            </p:nvSpPr>
            <p:spPr>
              <a:xfrm>
                <a:off x="10486425" y="2480310"/>
                <a:ext cx="59175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GitHub</a:t>
                </a:r>
              </a:p>
            </p:txBody>
          </p:sp>
          <p:sp>
            <p:nvSpPr>
              <p:cNvPr id="50" name="Rectangle 50"/>
              <p:cNvSpPr/>
              <p:nvPr/>
            </p:nvSpPr>
            <p:spPr>
              <a:xfrm>
                <a:off x="8477250" y="2781300"/>
                <a:ext cx="1476375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51" name="TextBox 51"/>
              <p:cNvSpPr txBox="1"/>
              <p:nvPr/>
            </p:nvSpPr>
            <p:spPr>
              <a:xfrm>
                <a:off x="9043988" y="2896552"/>
                <a:ext cx="333375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软件</a:t>
                </a:r>
              </a:p>
            </p:txBody>
          </p:sp>
          <p:sp>
            <p:nvSpPr>
              <p:cNvPr id="52" name="Rectangle 52"/>
              <p:cNvSpPr/>
              <p:nvPr/>
            </p:nvSpPr>
            <p:spPr>
              <a:xfrm>
                <a:off x="10048875" y="2781300"/>
                <a:ext cx="1476375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53" name="TextBox 53"/>
              <p:cNvSpPr txBox="1"/>
              <p:nvPr/>
            </p:nvSpPr>
            <p:spPr>
              <a:xfrm>
                <a:off x="10462260" y="289655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网站服务</a:t>
                </a:r>
              </a:p>
            </p:txBody>
          </p:sp>
          <p:sp>
            <p:nvSpPr>
              <p:cNvPr id="54" name="Rectangle 54"/>
              <p:cNvSpPr/>
              <p:nvPr/>
            </p:nvSpPr>
            <p:spPr>
              <a:xfrm>
                <a:off x="8477250" y="3181350"/>
                <a:ext cx="1476375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55" name="TextBox 55"/>
              <p:cNvSpPr txBox="1"/>
              <p:nvPr/>
            </p:nvSpPr>
            <p:spPr>
              <a:xfrm>
                <a:off x="8890635" y="329660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本地运行</a:t>
                </a:r>
              </a:p>
            </p:txBody>
          </p:sp>
          <p:sp>
            <p:nvSpPr>
              <p:cNvPr id="56" name="Rectangle 56"/>
              <p:cNvSpPr/>
              <p:nvPr/>
            </p:nvSpPr>
            <p:spPr>
              <a:xfrm>
                <a:off x="10048875" y="3181350"/>
                <a:ext cx="1476375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57" name="TextBox 57"/>
              <p:cNvSpPr txBox="1"/>
              <p:nvPr/>
            </p:nvSpPr>
            <p:spPr>
              <a:xfrm>
                <a:off x="10462260" y="329660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云端托管</a:t>
                </a:r>
              </a:p>
            </p:txBody>
          </p:sp>
          <p:sp>
            <p:nvSpPr>
              <p:cNvPr id="58" name="Rectangle 58"/>
              <p:cNvSpPr/>
              <p:nvPr/>
            </p:nvSpPr>
            <p:spPr>
              <a:xfrm>
                <a:off x="8477250" y="3581400"/>
                <a:ext cx="1476375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59" name="TextBox 59"/>
              <p:cNvSpPr txBox="1"/>
              <p:nvPr/>
            </p:nvSpPr>
            <p:spPr>
              <a:xfrm>
                <a:off x="8890635" y="369665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离线可用</a:t>
                </a:r>
              </a:p>
            </p:txBody>
          </p:sp>
          <p:sp>
            <p:nvSpPr>
              <p:cNvPr id="60" name="Rectangle 60"/>
              <p:cNvSpPr/>
              <p:nvPr/>
            </p:nvSpPr>
            <p:spPr>
              <a:xfrm>
                <a:off x="10048875" y="3581400"/>
                <a:ext cx="1476375" cy="333375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61" name="TextBox 61"/>
              <p:cNvSpPr txBox="1"/>
              <p:nvPr/>
            </p:nvSpPr>
            <p:spPr>
              <a:xfrm>
                <a:off x="10462260" y="369665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需要网络</a:t>
                </a:r>
              </a:p>
            </p:txBody>
          </p:sp>
        </p:grpSp>
      </p:grpSp>
      <p:grpSp>
        <p:nvGrpSpPr>
          <p:cNvPr id="74" name="Group 74"/>
          <p:cNvGrpSpPr/>
          <p:nvPr/>
        </p:nvGrpSpPr>
        <p:grpSpPr>
          <a:xfrm>
            <a:off x="571500" y="4572000"/>
            <a:ext cx="11049000" cy="1143000"/>
            <a:chOff x="571500" y="4572000"/>
            <a:chExt cx="11049000" cy="1143000"/>
          </a:xfrm>
        </p:grpSpPr>
        <p:sp>
          <p:nvSpPr>
            <p:cNvPr id="64" name="Rectangle 64"/>
            <p:cNvSpPr/>
            <p:nvPr/>
          </p:nvSpPr>
          <p:spPr>
            <a:xfrm>
              <a:off x="571500" y="4572000"/>
              <a:ext cx="11049000" cy="1143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FFD700"/>
              </a:solidFill>
            </a:ln>
          </p:spPr>
        </p:sp>
        <p:sp>
          <p:nvSpPr>
            <p:cNvPr id="65" name="Rectangle 65"/>
            <p:cNvSpPr/>
            <p:nvPr/>
          </p:nvSpPr>
          <p:spPr>
            <a:xfrm>
              <a:off x="571500" y="4572000"/>
              <a:ext cx="11049000" cy="476250"/>
            </a:xfrm>
            <a:prstGeom prst="rect">
              <a:avLst/>
            </a:prstGeom>
            <a:solidFill>
              <a:srgbClr val="FFD700">
                <a:alpha val="10000"/>
              </a:srgbClr>
            </a:solidFill>
            <a:ln>
              <a:noFill/>
            </a:ln>
          </p:spPr>
        </p:sp>
        <p:sp>
          <p:nvSpPr>
            <p:cNvPr id="66" name="TextBox 66"/>
            <p:cNvSpPr txBox="1"/>
            <p:nvPr/>
          </p:nvSpPr>
          <p:spPr>
            <a:xfrm>
              <a:off x="3766280" y="4711065"/>
              <a:ext cx="4659439" cy="365760"/>
            </a:xfrm>
            <a:prstGeom prst="rect">
              <a:avLst/>
            </a:prstGeom>
            <a:noFill/>
            <a:ln>
              <a:noFill/>
            </a:ln>
            <a:effectLst>
              <a:glow rad="57150">
                <a:srgbClr val="000000">
                  <a:alpha val="30000"/>
                </a:srgbClr>
              </a:glo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🎮 READY TO START YOUR GIT JOURNEY?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3446669" y="5188268"/>
              <a:ext cx="529866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下一步：安装 Git，学习基础命令，开始你的版本控制之旅！</a:t>
              </a:r>
            </a:p>
          </p:txBody>
        </p:sp>
        <p:grpSp>
          <p:nvGrpSpPr>
            <p:cNvPr id="70" name="Group 70"/>
            <p:cNvGrpSpPr/>
            <p:nvPr/>
          </p:nvGrpSpPr>
          <p:grpSpPr>
            <a:xfrm>
              <a:off x="4381500" y="5429250"/>
              <a:ext cx="1714500" cy="271462"/>
              <a:chOff x="4381500" y="5429250"/>
              <a:chExt cx="1714500" cy="271462"/>
            </a:xfrm>
          </p:grpSpPr>
          <p:sp>
            <p:nvSpPr>
              <p:cNvPr id="68" name="Rectangle 68"/>
              <p:cNvSpPr/>
              <p:nvPr/>
            </p:nvSpPr>
            <p:spPr>
              <a:xfrm>
                <a:off x="4381500" y="5429250"/>
                <a:ext cx="1714500" cy="238125"/>
              </a:xfrm>
              <a:prstGeom prst="rect">
                <a:avLst/>
              </a:prstGeom>
              <a:solidFill>
                <a:srgbClr val="39FF14"/>
              </a:solidFill>
              <a:ln w="19050">
                <a:solidFill>
                  <a:srgbClr val="39FF14"/>
                </a:solidFill>
              </a:ln>
            </p:spPr>
          </p:sp>
          <p:sp>
            <p:nvSpPr>
              <p:cNvPr id="69" name="TextBox 69"/>
              <p:cNvSpPr txBox="1"/>
              <p:nvPr/>
            </p:nvSpPr>
            <p:spPr>
              <a:xfrm>
                <a:off x="4718202" y="5487352"/>
                <a:ext cx="1041097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b="1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GAME SAVED ✓</a:t>
                </a:r>
              </a:p>
            </p:txBody>
          </p:sp>
        </p:grpSp>
        <p:grpSp>
          <p:nvGrpSpPr>
            <p:cNvPr id="73" name="Group 73"/>
            <p:cNvGrpSpPr/>
            <p:nvPr/>
          </p:nvGrpSpPr>
          <p:grpSpPr>
            <a:xfrm>
              <a:off x="6286500" y="5429250"/>
              <a:ext cx="1714500" cy="271462"/>
              <a:chOff x="6286500" y="5429250"/>
              <a:chExt cx="1714500" cy="271462"/>
            </a:xfrm>
          </p:grpSpPr>
          <p:sp>
            <p:nvSpPr>
              <p:cNvPr id="71" name="Rectangle 71"/>
              <p:cNvSpPr/>
              <p:nvPr/>
            </p:nvSpPr>
            <p:spPr>
              <a:xfrm>
                <a:off x="6286500" y="5429250"/>
                <a:ext cx="1714500" cy="238125"/>
              </a:xfrm>
              <a:prstGeom prst="rect">
                <a:avLst/>
              </a:prstGeom>
              <a:solidFill>
                <a:srgbClr val="0D1117"/>
              </a:solidFill>
              <a:ln w="19050">
                <a:solidFill>
                  <a:srgbClr val="39FF14"/>
                </a:solidFill>
              </a:ln>
            </p:spPr>
          </p:sp>
          <p:sp>
            <p:nvSpPr>
              <p:cNvPr id="72" name="TextBox 72"/>
              <p:cNvSpPr txBox="1"/>
              <p:nvPr/>
            </p:nvSpPr>
            <p:spPr>
              <a:xfrm>
                <a:off x="6731698" y="5487352"/>
                <a:ext cx="824103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CONTINUE →</a:t>
                </a:r>
              </a:p>
            </p:txBody>
          </p:sp>
        </p:grpSp>
      </p:grpSp>
      <p:sp>
        <p:nvSpPr>
          <p:cNvPr id="75" name="Rectangle 75"/>
          <p:cNvSpPr/>
          <p:nvPr/>
        </p:nvSpPr>
        <p:spPr>
          <a:xfrm>
            <a:off x="0" y="6781800"/>
            <a:ext cx="12192000" cy="38100"/>
          </a:xfrm>
          <a:prstGeom prst="rect">
            <a:avLst/>
          </a:prstGeom>
          <a:solidFill>
            <a:srgbClr val="39FF14">
              <a:alpha val="40000"/>
            </a:srgbClr>
          </a:solidFill>
          <a:ln>
            <a:noFill/>
          </a:ln>
        </p:spPr>
      </p:sp>
      <p:sp>
        <p:nvSpPr>
          <p:cNvPr id="76" name="Rectangle 76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80000"/>
            </a:srgbClr>
          </a:solidFill>
          <a:ln>
            <a:noFill/>
          </a:ln>
        </p:spPr>
      </p:sp>
      <p:sp>
        <p:nvSpPr>
          <p:cNvPr id="77" name="TextBox 77"/>
          <p:cNvSpPr txBox="1"/>
          <p:nvPr/>
        </p:nvSpPr>
        <p:spPr>
          <a:xfrm>
            <a:off x="558165" y="6458902"/>
            <a:ext cx="37171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10/10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9981628" y="6458902"/>
            <a:ext cx="165220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THE END - Thank You! 🎉</a:t>
            </a:r>
          </a:p>
        </p:txBody>
      </p:sp>
      <p:sp>
        <p:nvSpPr>
          <p:cNvPr id="79" name="Rectangle 79"/>
          <p:cNvSpPr/>
          <p:nvPr/>
        </p:nvSpPr>
        <p:spPr>
          <a:xfrm>
            <a:off x="381000" y="6096000"/>
            <a:ext cx="114300" cy="114300"/>
          </a:xfrm>
          <a:prstGeom prst="rect">
            <a:avLst/>
          </a:prstGeom>
          <a:solidFill>
            <a:srgbClr val="39FF14"/>
          </a:solidFill>
          <a:ln>
            <a:noFill/>
          </a:ln>
        </p:spPr>
      </p:sp>
      <p:sp>
        <p:nvSpPr>
          <p:cNvPr id="80" name="Rectangle 80"/>
          <p:cNvSpPr/>
          <p:nvPr/>
        </p:nvSpPr>
        <p:spPr>
          <a:xfrm>
            <a:off x="533400" y="6096000"/>
            <a:ext cx="114300" cy="1143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81" name="Rectangle 81"/>
          <p:cNvSpPr/>
          <p:nvPr/>
        </p:nvSpPr>
        <p:spPr>
          <a:xfrm>
            <a:off x="685800" y="6096000"/>
            <a:ext cx="114300" cy="114300"/>
          </a:xfrm>
          <a:prstGeom prst="rect">
            <a:avLst/>
          </a:prstGeom>
          <a:solidFill>
            <a:srgbClr val="39FF14">
              <a:alpha val="30000"/>
            </a:srgbClr>
          </a:solidFill>
          <a:ln>
            <a:noFill/>
          </a:ln>
        </p:spPr>
      </p:sp>
      <p:sp>
        <p:nvSpPr>
          <p:cNvPr id="82" name="Rectangle 82"/>
          <p:cNvSpPr/>
          <p:nvPr/>
        </p:nvSpPr>
        <p:spPr>
          <a:xfrm>
            <a:off x="11391900" y="6096000"/>
            <a:ext cx="114300" cy="114300"/>
          </a:xfrm>
          <a:prstGeom prst="rect">
            <a:avLst/>
          </a:prstGeom>
          <a:solidFill>
            <a:srgbClr val="FF2E97">
              <a:alpha val="30000"/>
            </a:srgbClr>
          </a:solidFill>
          <a:ln>
            <a:noFill/>
          </a:ln>
        </p:spPr>
      </p:sp>
      <p:sp>
        <p:nvSpPr>
          <p:cNvPr id="83" name="Rectangle 83"/>
          <p:cNvSpPr/>
          <p:nvPr/>
        </p:nvSpPr>
        <p:spPr>
          <a:xfrm>
            <a:off x="11544300" y="6096000"/>
            <a:ext cx="114300" cy="114300"/>
          </a:xfrm>
          <a:prstGeom prst="rect">
            <a:avLst/>
          </a:prstGeom>
          <a:solidFill>
            <a:srgbClr val="FF2E97">
              <a:alpha val="60000"/>
            </a:srgbClr>
          </a:solidFill>
          <a:ln>
            <a:noFill/>
          </a:ln>
        </p:spPr>
      </p:sp>
      <p:sp>
        <p:nvSpPr>
          <p:cNvPr id="84" name="Rectangle 84"/>
          <p:cNvSpPr/>
          <p:nvPr/>
        </p:nvSpPr>
        <p:spPr>
          <a:xfrm>
            <a:off x="11696700" y="6096000"/>
            <a:ext cx="114300" cy="114300"/>
          </a:xfrm>
          <a:prstGeom prst="rect">
            <a:avLst/>
          </a:prstGeom>
          <a:solidFill>
            <a:srgbClr val="FF2E97"/>
          </a:solidFill>
          <a:ln>
            <a:noFill/>
          </a:ln>
        </p:spPr>
      </p:sp>
    </p:spTree>
  </p:cSld>
  <p:clrMapOvr>
    <a:masterClrMapping/>
  </p:clrMapOvr>
  <p:transition 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37210" y="375285"/>
            <a:ext cx="2904834" cy="54864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📍 本章学习导航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4355" y="806768"/>
            <a:ext cx="341571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What Really Matters In This Section</a:t>
            </a:r>
          </a:p>
        </p:txBody>
      </p:sp>
      <p:sp>
        <p:nvSpPr>
          <p:cNvPr id="6" name="Rectangle 6"/>
          <p:cNvSpPr/>
          <p:nvPr/>
        </p:nvSpPr>
        <p:spPr>
          <a:xfrm>
            <a:off x="571500" y="1143000"/>
            <a:ext cx="285750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20" name="Group 20"/>
          <p:cNvGrpSpPr/>
          <p:nvPr/>
        </p:nvGrpSpPr>
        <p:grpSpPr>
          <a:xfrm>
            <a:off x="571500" y="1524000"/>
            <a:ext cx="10668000" cy="1143000"/>
            <a:chOff x="571500" y="1524000"/>
            <a:chExt cx="10668000" cy="1143000"/>
          </a:xfrm>
        </p:grpSpPr>
        <p:sp>
          <p:nvSpPr>
            <p:cNvPr id="7" name="Rectangle 7"/>
            <p:cNvSpPr/>
            <p:nvPr/>
          </p:nvSpPr>
          <p:spPr>
            <a:xfrm>
              <a:off x="571500" y="1524000"/>
              <a:ext cx="1905000" cy="342900"/>
            </a:xfrm>
            <a:prstGeom prst="rect">
              <a:avLst/>
            </a:prstGeom>
            <a:solidFill>
              <a:srgbClr val="FF2E97">
                <a:alpha val="20000"/>
              </a:srgbClr>
            </a:solidFill>
            <a:ln>
              <a:noFill/>
            </a:ln>
          </p:spPr>
        </p:sp>
        <p:sp>
          <p:nvSpPr>
            <p:cNvPr id="8" name="Rectangle 8"/>
            <p:cNvSpPr/>
            <p:nvPr/>
          </p:nvSpPr>
          <p:spPr>
            <a:xfrm>
              <a:off x="571500" y="1524000"/>
              <a:ext cx="57150" cy="342900"/>
            </a:xfrm>
            <a:prstGeom prst="rect">
              <a:avLst/>
            </a:prstGeom>
            <a:solidFill>
              <a:srgbClr val="FF2E97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744855" y="1616392"/>
              <a:ext cx="1907874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🔴 关键必学 CRITICAL</a:t>
              </a:r>
            </a:p>
          </p:txBody>
        </p:sp>
        <p:grpSp>
          <p:nvGrpSpPr>
            <p:cNvPr id="19" name="Group 19"/>
            <p:cNvGrpSpPr/>
            <p:nvPr/>
          </p:nvGrpSpPr>
          <p:grpSpPr>
            <a:xfrm>
              <a:off x="571500" y="2000250"/>
              <a:ext cx="10668000" cy="666750"/>
              <a:chOff x="571500" y="2000250"/>
              <a:chExt cx="10668000" cy="666750"/>
            </a:xfrm>
          </p:grpSpPr>
          <p:sp>
            <p:nvSpPr>
              <p:cNvPr id="10" name="Rectangle 10"/>
              <p:cNvSpPr/>
              <p:nvPr/>
            </p:nvSpPr>
            <p:spPr>
              <a:xfrm>
                <a:off x="571500" y="2000250"/>
                <a:ext cx="3429000" cy="66675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FF2E97"/>
                </a:solidFill>
              </a:ln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742950" y="2124075"/>
                <a:ext cx="1349264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什么是 Git？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48665" y="2382202"/>
                <a:ext cx="2020252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理解版本控制系统的核心概念</a:t>
                </a:r>
              </a:p>
            </p:txBody>
          </p:sp>
          <p:sp>
            <p:nvSpPr>
              <p:cNvPr id="13" name="Rectangle 13"/>
              <p:cNvSpPr/>
              <p:nvPr/>
            </p:nvSpPr>
            <p:spPr>
              <a:xfrm>
                <a:off x="4191000" y="2000250"/>
                <a:ext cx="3429000" cy="66675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FF2E97"/>
                </a:solidFill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4362450" y="2124075"/>
                <a:ext cx="1452777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Git vs GitHub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4368165" y="2382202"/>
                <a:ext cx="171354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区分本地工具与云端服务</a:t>
                </a:r>
              </a:p>
            </p:txBody>
          </p:sp>
          <p:sp>
            <p:nvSpPr>
              <p:cNvPr id="16" name="Rectangle 16"/>
              <p:cNvSpPr/>
              <p:nvPr/>
            </p:nvSpPr>
            <p:spPr>
              <a:xfrm>
                <a:off x="7810500" y="2000250"/>
                <a:ext cx="3429000" cy="66675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FF2E97"/>
                </a:solidFill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7981950" y="2124075"/>
                <a:ext cx="1579293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Git 能做什么？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7987665" y="2382202"/>
                <a:ext cx="186690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版本控制的实际功能与价值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571500" y="3238500"/>
            <a:ext cx="5238750" cy="1143000"/>
            <a:chOff x="571500" y="3238500"/>
            <a:chExt cx="5238750" cy="1143000"/>
          </a:xfrm>
        </p:grpSpPr>
        <p:sp>
          <p:nvSpPr>
            <p:cNvPr id="21" name="Rectangle 21"/>
            <p:cNvSpPr/>
            <p:nvPr/>
          </p:nvSpPr>
          <p:spPr>
            <a:xfrm>
              <a:off x="571500" y="3238500"/>
              <a:ext cx="1905000" cy="342900"/>
            </a:xfrm>
            <a:prstGeom prst="rect">
              <a:avLst/>
            </a:prstGeom>
            <a:solidFill>
              <a:srgbClr val="FFD700">
                <a:alpha val="20000"/>
              </a:srgbClr>
            </a:solidFill>
            <a:ln>
              <a:noFill/>
            </a:ln>
          </p:spPr>
        </p:sp>
        <p:sp>
          <p:nvSpPr>
            <p:cNvPr id="22" name="Rectangle 22"/>
            <p:cNvSpPr/>
            <p:nvPr/>
          </p:nvSpPr>
          <p:spPr>
            <a:xfrm>
              <a:off x="571500" y="3238500"/>
              <a:ext cx="57150" cy="342900"/>
            </a:xfrm>
            <a:prstGeom prst="rect">
              <a:avLst/>
            </a:prstGeom>
            <a:solidFill>
              <a:srgbClr val="FFD700"/>
            </a:solidFill>
            <a:ln>
              <a:noFill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744855" y="3330892"/>
              <a:ext cx="215630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🟡 建议了解 IMPORTANT</a:t>
              </a:r>
            </a:p>
          </p:txBody>
        </p:sp>
        <p:grpSp>
          <p:nvGrpSpPr>
            <p:cNvPr id="27" name="Group 27"/>
            <p:cNvGrpSpPr/>
            <p:nvPr/>
          </p:nvGrpSpPr>
          <p:grpSpPr>
            <a:xfrm>
              <a:off x="571500" y="3714750"/>
              <a:ext cx="5238750" cy="666750"/>
              <a:chOff x="571500" y="3714750"/>
              <a:chExt cx="5238750" cy="666750"/>
            </a:xfrm>
          </p:grpSpPr>
          <p:sp>
            <p:nvSpPr>
              <p:cNvPr id="24" name="Rectangle 24"/>
              <p:cNvSpPr/>
              <p:nvPr/>
            </p:nvSpPr>
            <p:spPr>
              <a:xfrm>
                <a:off x="571500" y="3714750"/>
                <a:ext cx="5238750" cy="66675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FFD700"/>
                </a:solidFill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742950" y="3838575"/>
                <a:ext cx="1579293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谁在使用 Git？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748665" y="4096702"/>
                <a:ext cx="33007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开发者、政府、科学家、作家...Git 的应用场景</a:t>
                </a:r>
              </a:p>
            </p:txBody>
          </p:sp>
        </p:grpSp>
      </p:grpSp>
      <p:grpSp>
        <p:nvGrpSpPr>
          <p:cNvPr id="36" name="Group 36"/>
          <p:cNvGrpSpPr/>
          <p:nvPr/>
        </p:nvGrpSpPr>
        <p:grpSpPr>
          <a:xfrm>
            <a:off x="571500" y="4857750"/>
            <a:ext cx="5238750" cy="1143000"/>
            <a:chOff x="571500" y="4857750"/>
            <a:chExt cx="5238750" cy="1143000"/>
          </a:xfrm>
        </p:grpSpPr>
        <p:sp>
          <p:nvSpPr>
            <p:cNvPr id="29" name="Rectangle 29"/>
            <p:cNvSpPr/>
            <p:nvPr/>
          </p:nvSpPr>
          <p:spPr>
            <a:xfrm>
              <a:off x="571500" y="4857750"/>
              <a:ext cx="1905000" cy="342900"/>
            </a:xfrm>
            <a:prstGeom prst="rect">
              <a:avLst/>
            </a:prstGeom>
            <a:solidFill>
              <a:srgbClr val="39FF14">
                <a:alpha val="20000"/>
              </a:srgbClr>
            </a:solidFill>
            <a:ln>
              <a:noFill/>
            </a:ln>
          </p:spPr>
        </p:sp>
        <p:sp>
          <p:nvSpPr>
            <p:cNvPr id="30" name="Rectangle 30"/>
            <p:cNvSpPr/>
            <p:nvPr/>
          </p:nvSpPr>
          <p:spPr>
            <a:xfrm>
              <a:off x="571500" y="4857750"/>
              <a:ext cx="57150" cy="342900"/>
            </a:xfrm>
            <a:prstGeom prst="rect">
              <a:avLst/>
            </a:prstGeom>
            <a:solidFill>
              <a:srgbClr val="39FF14"/>
            </a:solidFill>
            <a:ln>
              <a:noFill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744855" y="4950142"/>
              <a:ext cx="204244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🟢 可选内容 OPTIONAL</a:t>
              </a:r>
            </a:p>
          </p:txBody>
        </p:sp>
        <p:grpSp>
          <p:nvGrpSpPr>
            <p:cNvPr id="35" name="Group 35"/>
            <p:cNvGrpSpPr/>
            <p:nvPr/>
          </p:nvGrpSpPr>
          <p:grpSpPr>
            <a:xfrm>
              <a:off x="571500" y="5334000"/>
              <a:ext cx="5238750" cy="666750"/>
              <a:chOff x="571500" y="5334000"/>
              <a:chExt cx="5238750" cy="666750"/>
            </a:xfrm>
          </p:grpSpPr>
          <p:sp>
            <p:nvSpPr>
              <p:cNvPr id="32" name="Rectangle 32"/>
              <p:cNvSpPr/>
              <p:nvPr/>
            </p:nvSpPr>
            <p:spPr>
              <a:xfrm>
                <a:off x="571500" y="5334000"/>
                <a:ext cx="5238750" cy="66675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39FF14"/>
                </a:solidFill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742950" y="5457825"/>
                <a:ext cx="1119235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Git 的历史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748665" y="5715952"/>
                <a:ext cx="236529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Linus Torvalds 和 Git 诞生的故事</a:t>
                </a:r>
              </a:p>
            </p:txBody>
          </p:sp>
        </p:grpSp>
      </p:grpSp>
      <p:grpSp>
        <p:nvGrpSpPr>
          <p:cNvPr id="47" name="Group 47"/>
          <p:cNvGrpSpPr/>
          <p:nvPr/>
        </p:nvGrpSpPr>
        <p:grpSpPr>
          <a:xfrm>
            <a:off x="7620000" y="3238500"/>
            <a:ext cx="3810000" cy="2667000"/>
            <a:chOff x="7620000" y="3238500"/>
            <a:chExt cx="3810000" cy="2667000"/>
          </a:xfrm>
        </p:grpSpPr>
        <p:sp>
          <p:nvSpPr>
            <p:cNvPr id="37" name="Rectangle 37"/>
            <p:cNvSpPr/>
            <p:nvPr/>
          </p:nvSpPr>
          <p:spPr>
            <a:xfrm>
              <a:off x="7620000" y="3238500"/>
              <a:ext cx="3810000" cy="2667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30363D"/>
              </a:solidFill>
            </a:ln>
          </p:spPr>
        </p:sp>
        <p:sp>
          <p:nvSpPr>
            <p:cNvPr id="38" name="TextBox 38"/>
            <p:cNvSpPr txBox="1"/>
            <p:nvPr/>
          </p:nvSpPr>
          <p:spPr>
            <a:xfrm>
              <a:off x="7793355" y="3426142"/>
              <a:ext cx="103836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💡 学习建议</a:t>
              </a:r>
            </a:p>
          </p:txBody>
        </p:sp>
        <p:sp>
          <p:nvSpPr>
            <p:cNvPr id="39" name="Rectangle 39"/>
            <p:cNvSpPr/>
            <p:nvPr/>
          </p:nvSpPr>
          <p:spPr>
            <a:xfrm>
              <a:off x="7810500" y="3714750"/>
              <a:ext cx="3429000" cy="9525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7795260" y="3918585"/>
              <a:ext cx="263309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按优先级学习，先掌握关键内容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7795260" y="4223385"/>
              <a:ext cx="265938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红色标签 = 核心概念，必须理解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7795260" y="4528185"/>
              <a:ext cx="230886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黄色标签 = 有助于理解全貌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7795260" y="4832985"/>
              <a:ext cx="230886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绿色标签 = 感兴趣可以了解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7795260" y="5290185"/>
              <a:ext cx="245783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遇到困难？可以跳过后再回来</a:t>
              </a:r>
            </a:p>
          </p:txBody>
        </p:sp>
        <p:sp>
          <p:nvSpPr>
            <p:cNvPr id="45" name="Rectangle 45"/>
            <p:cNvSpPr/>
            <p:nvPr/>
          </p:nvSpPr>
          <p:spPr>
            <a:xfrm>
              <a:off x="7810500" y="5476875"/>
              <a:ext cx="3429000" cy="285750"/>
            </a:xfrm>
            <a:prstGeom prst="rect">
              <a:avLst/>
            </a:prstGeom>
            <a:solidFill>
              <a:srgbClr val="39FF14">
                <a:alpha val="10000"/>
              </a:srgbClr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8350020" y="5563552"/>
              <a:ext cx="234996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Focus on what matters first! 🎯</a:t>
              </a:r>
            </a:p>
          </p:txBody>
        </p:sp>
      </p:grpSp>
      <p:sp>
        <p:nvSpPr>
          <p:cNvPr id="48" name="Rectangle 48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9" name="TextBox 49"/>
          <p:cNvSpPr txBox="1"/>
          <p:nvPr/>
        </p:nvSpPr>
        <p:spPr>
          <a:xfrm>
            <a:off x="558165" y="645890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02/10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0840402" y="6458902"/>
            <a:ext cx="79343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Navigation</a:t>
            </a:r>
          </a:p>
        </p:txBody>
      </p:sp>
    </p:spTree>
  </p:cSld>
  <p:clrMapOvr>
    <a:masterClrMapping/>
  </p:clrMapOvr>
  <p:transition 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37210" y="375285"/>
            <a:ext cx="2780619" cy="54864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🤔 什么是 Git？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4355" y="806768"/>
            <a:ext cx="183837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What Exactly Is Git</a:t>
            </a:r>
          </a:p>
        </p:txBody>
      </p:sp>
      <p:sp>
        <p:nvSpPr>
          <p:cNvPr id="6" name="Rectangle 6"/>
          <p:cNvSpPr/>
          <p:nvPr/>
        </p:nvSpPr>
        <p:spPr>
          <a:xfrm>
            <a:off x="571500" y="1143000"/>
            <a:ext cx="190500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14" name="Group 14"/>
          <p:cNvGrpSpPr/>
          <p:nvPr/>
        </p:nvGrpSpPr>
        <p:grpSpPr>
          <a:xfrm>
            <a:off x="533400" y="1390650"/>
            <a:ext cx="6743700" cy="1181100"/>
            <a:chOff x="533400" y="1390650"/>
            <a:chExt cx="6743700" cy="1181100"/>
          </a:xfrm>
        </p:grpSpPr>
        <p:sp>
          <p:nvSpPr>
            <p:cNvPr id="7" name="Rectangle 7"/>
            <p:cNvSpPr/>
            <p:nvPr/>
          </p:nvSpPr>
          <p:spPr>
            <a:xfrm>
              <a:off x="571500" y="1428750"/>
              <a:ext cx="6667500" cy="1143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39FF14"/>
              </a:solidFill>
            </a:ln>
          </p:spPr>
        </p:sp>
        <p:sp>
          <p:nvSpPr>
            <p:cNvPr id="8" name="Rectangle 8"/>
            <p:cNvSpPr/>
            <p:nvPr/>
          </p:nvSpPr>
          <p:spPr>
            <a:xfrm>
              <a:off x="533400" y="1390650"/>
              <a:ext cx="190500" cy="76200"/>
            </a:xfrm>
            <a:prstGeom prst="rect">
              <a:avLst/>
            </a:prstGeom>
            <a:solidFill>
              <a:srgbClr val="39FF14"/>
            </a:solidFill>
            <a:ln>
              <a:noFill/>
            </a:ln>
          </p:spPr>
        </p:sp>
        <p:sp>
          <p:nvSpPr>
            <p:cNvPr id="9" name="Rectangle 9"/>
            <p:cNvSpPr/>
            <p:nvPr/>
          </p:nvSpPr>
          <p:spPr>
            <a:xfrm>
              <a:off x="533400" y="1390650"/>
              <a:ext cx="76200" cy="190500"/>
            </a:xfrm>
            <a:prstGeom prst="rect">
              <a:avLst/>
            </a:prstGeom>
            <a:solidFill>
              <a:srgbClr val="39FF14"/>
            </a:solidFill>
            <a:ln>
              <a:noFill/>
            </a:ln>
          </p:spPr>
        </p:sp>
        <p:sp>
          <p:nvSpPr>
            <p:cNvPr id="10" name="Rectangle 10"/>
            <p:cNvSpPr/>
            <p:nvPr/>
          </p:nvSpPr>
          <p:spPr>
            <a:xfrm>
              <a:off x="7086600" y="1390650"/>
              <a:ext cx="190500" cy="76200"/>
            </a:xfrm>
            <a:prstGeom prst="rect">
              <a:avLst/>
            </a:prstGeom>
            <a:solidFill>
              <a:srgbClr val="39FF14"/>
            </a:solidFill>
            <a:ln>
              <a:noFill/>
            </a:ln>
          </p:spPr>
        </p:sp>
        <p:sp>
          <p:nvSpPr>
            <p:cNvPr id="11" name="Rectangle 11"/>
            <p:cNvSpPr/>
            <p:nvPr/>
          </p:nvSpPr>
          <p:spPr>
            <a:xfrm>
              <a:off x="7200900" y="1390650"/>
              <a:ext cx="76200" cy="190500"/>
            </a:xfrm>
            <a:prstGeom prst="rect">
              <a:avLst/>
            </a:prstGeom>
            <a:solidFill>
              <a:srgbClr val="39FF14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830580" y="1678305"/>
              <a:ext cx="3789007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FFFFFF"/>
                  </a:solidFill>
                  <a:latin typeface="Consolas"/>
                  <a:ea typeface="Microsoft YaHei"/>
                  <a:cs typeface="Consolas"/>
                </a:rPr>
                <a:t>Git = 版本控制系统 (VCS)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40105" y="2092642"/>
              <a:ext cx="485503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Version Control System - 追踪和管理文件变更的软件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429500" y="1428750"/>
            <a:ext cx="4191000" cy="1143000"/>
            <a:chOff x="7429500" y="1428750"/>
            <a:chExt cx="4191000" cy="1143000"/>
          </a:xfrm>
        </p:grpSpPr>
        <p:sp>
          <p:nvSpPr>
            <p:cNvPr id="15" name="Rectangle 15"/>
            <p:cNvSpPr/>
            <p:nvPr/>
          </p:nvSpPr>
          <p:spPr>
            <a:xfrm>
              <a:off x="7429500" y="1428750"/>
              <a:ext cx="4191000" cy="1143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FF2E97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7602855" y="1664018"/>
              <a:ext cx="104970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🏆 WORLD #1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599045" y="1965008"/>
              <a:ext cx="2306543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世界上最流行的 VCS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606665" y="2267902"/>
              <a:ext cx="307071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The most popular version control system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552450" y="2933700"/>
            <a:ext cx="6686550" cy="1085850"/>
            <a:chOff x="552450" y="2933700"/>
            <a:chExt cx="6686550" cy="1085850"/>
          </a:xfrm>
        </p:grpSpPr>
        <p:sp>
          <p:nvSpPr>
            <p:cNvPr id="20" name="TextBox 20"/>
            <p:cNvSpPr txBox="1"/>
            <p:nvPr/>
          </p:nvSpPr>
          <p:spPr>
            <a:xfrm>
              <a:off x="552450" y="2933700"/>
              <a:ext cx="1538764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📊 开发者使用率</a:t>
              </a:r>
            </a:p>
          </p:txBody>
        </p:sp>
        <p:sp>
          <p:nvSpPr>
            <p:cNvPr id="21" name="Rectangle 21"/>
            <p:cNvSpPr/>
            <p:nvPr/>
          </p:nvSpPr>
          <p:spPr>
            <a:xfrm>
              <a:off x="571500" y="3286125"/>
              <a:ext cx="6667500" cy="381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30363D"/>
              </a:solidFill>
            </a:ln>
          </p:spPr>
        </p:sp>
        <p:sp>
          <p:nvSpPr>
            <p:cNvPr id="22" name="Rectangle 22"/>
            <p:cNvSpPr/>
            <p:nvPr/>
          </p:nvSpPr>
          <p:spPr>
            <a:xfrm>
              <a:off x="590550" y="3305175"/>
              <a:ext cx="5962650" cy="342900"/>
            </a:xfrm>
            <a:prstGeom prst="rect">
              <a:avLst/>
            </a:prstGeom>
            <a:solidFill>
              <a:srgbClr val="39FF14">
                <a:alpha val="80000"/>
              </a:srgbClr>
            </a:solidFill>
            <a:ln>
              <a:noFill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5901273" y="3423285"/>
              <a:ext cx="43533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FFFF"/>
                  </a:solidFill>
                  <a:latin typeface="Consolas"/>
                  <a:ea typeface="Microsoft YaHei"/>
                  <a:cs typeface="Consolas"/>
                </a:rPr>
                <a:t>90%+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556260" y="3775710"/>
              <a:ext cx="584034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根据 StackOverflow 调查，超过 90% 的开发者选择 Git 作为版本控制工具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7414260" y="2918460"/>
            <a:ext cx="3920490" cy="539115"/>
            <a:chOff x="7414260" y="2918460"/>
            <a:chExt cx="3920490" cy="539115"/>
          </a:xfrm>
        </p:grpSpPr>
        <p:sp>
          <p:nvSpPr>
            <p:cNvPr id="26" name="TextBox 26"/>
            <p:cNvSpPr txBox="1"/>
            <p:nvPr/>
          </p:nvSpPr>
          <p:spPr>
            <a:xfrm>
              <a:off x="7414260" y="2918460"/>
              <a:ext cx="201968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其他 VCS (已被 Git 超越)</a:t>
              </a:r>
            </a:p>
          </p:txBody>
        </p:sp>
        <p:grpSp>
          <p:nvGrpSpPr>
            <p:cNvPr id="33" name="Group 33"/>
            <p:cNvGrpSpPr/>
            <p:nvPr/>
          </p:nvGrpSpPr>
          <p:grpSpPr>
            <a:xfrm>
              <a:off x="7429500" y="3190875"/>
              <a:ext cx="3905250" cy="266700"/>
              <a:chOff x="7429500" y="3190875"/>
              <a:chExt cx="3905250" cy="266700"/>
            </a:xfrm>
          </p:grpSpPr>
          <p:sp>
            <p:nvSpPr>
              <p:cNvPr id="27" name="Rectangle 27"/>
              <p:cNvSpPr/>
              <p:nvPr/>
            </p:nvSpPr>
            <p:spPr>
              <a:xfrm>
                <a:off x="7429500" y="3190875"/>
                <a:ext cx="1238250" cy="266700"/>
              </a:xfrm>
              <a:prstGeom prst="rect">
                <a:avLst/>
              </a:pr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28" name="TextBox 28"/>
              <p:cNvSpPr txBox="1"/>
              <p:nvPr/>
            </p:nvSpPr>
            <p:spPr>
              <a:xfrm>
                <a:off x="7494270" y="3274695"/>
                <a:ext cx="423767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SVN ☠️</a:t>
                </a:r>
              </a:p>
            </p:txBody>
          </p:sp>
          <p:sp>
            <p:nvSpPr>
              <p:cNvPr id="29" name="Rectangle 29"/>
              <p:cNvSpPr/>
              <p:nvPr/>
            </p:nvSpPr>
            <p:spPr>
              <a:xfrm>
                <a:off x="8763000" y="3190875"/>
                <a:ext cx="1238250" cy="266700"/>
              </a:xfrm>
              <a:prstGeom prst="rect">
                <a:avLst/>
              </a:pr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0" name="TextBox 30"/>
              <p:cNvSpPr txBox="1"/>
              <p:nvPr/>
            </p:nvSpPr>
            <p:spPr>
              <a:xfrm>
                <a:off x="8827770" y="3274695"/>
                <a:ext cx="423767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CVS ☠️</a:t>
                </a:r>
              </a:p>
            </p:txBody>
          </p:sp>
          <p:sp>
            <p:nvSpPr>
              <p:cNvPr id="31" name="Rectangle 31"/>
              <p:cNvSpPr/>
              <p:nvPr/>
            </p:nvSpPr>
            <p:spPr>
              <a:xfrm>
                <a:off x="10096500" y="3190875"/>
                <a:ext cx="1238250" cy="266700"/>
              </a:xfrm>
              <a:prstGeom prst="rect">
                <a:avLst/>
              </a:pr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10161270" y="3274695"/>
                <a:ext cx="818102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Mercurial ☠️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571500" y="4286250"/>
            <a:ext cx="11049000" cy="1428750"/>
            <a:chOff x="571500" y="4286250"/>
            <a:chExt cx="11049000" cy="1428750"/>
          </a:xfrm>
        </p:grpSpPr>
        <p:sp>
          <p:nvSpPr>
            <p:cNvPr id="35" name="Rectangle 35"/>
            <p:cNvSpPr/>
            <p:nvPr/>
          </p:nvSpPr>
          <p:spPr>
            <a:xfrm>
              <a:off x="571500" y="4286250"/>
              <a:ext cx="11049000" cy="142875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00D4FF"/>
              </a:solidFill>
              <a:prstDash val="lgDash"/>
            </a:ln>
          </p:spPr>
        </p:sp>
        <p:sp>
          <p:nvSpPr>
            <p:cNvPr id="36" name="TextBox 36"/>
            <p:cNvSpPr txBox="1"/>
            <p:nvPr/>
          </p:nvSpPr>
          <p:spPr>
            <a:xfrm>
              <a:off x="842010" y="4490085"/>
              <a:ext cx="127482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// Git 官方定义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840105" y="4854892"/>
              <a:ext cx="632393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"Git is a</a:t>
              </a:r>
              <a:r>
                <a:rPr lang="zh-CN" sz="1350" dirty="0">
                  <a:solidFill>
                    <a:srgbClr val="39FF14"/>
                  </a:solidFill>
                  <a:latin typeface="Segoe UI"/>
                  <a:ea typeface="Microsoft YaHei"/>
                  <a:cs typeface="Segoe UI"/>
                </a:rPr>
                <a:t>free and open source</a:t>
              </a:r>
              <a:r>
                <a:rPr lang="zh-CN" sz="1350" dirty="0">
                  <a:solidFill>
                    <a:srgbClr val="FF2E97"/>
                  </a:solidFill>
                  <a:latin typeface="Segoe UI"/>
                  <a:ea typeface="Microsoft YaHei"/>
                  <a:cs typeface="Segoe UI"/>
                </a:rPr>
                <a:t>distributed version control system</a:t>
              </a:r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"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840105" y="5140642"/>
              <a:ext cx="631407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"designed to handle everything from</a:t>
              </a:r>
              <a:r>
                <a:rPr lang="zh-CN" sz="1350" dirty="0">
                  <a:solidFill>
                    <a:srgbClr val="FFD700"/>
                  </a:solidFill>
                  <a:latin typeface="Segoe UI"/>
                  <a:ea typeface="Microsoft YaHei"/>
                  <a:cs typeface="Segoe UI"/>
                </a:rPr>
                <a:t>small to very large projects</a:t>
              </a:r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"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842010" y="5442585"/>
              <a:ext cx="3264027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免费开源 · 分布式 · 可大可小 · 快速高效</a:t>
              </a: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571500" y="6000750"/>
            <a:ext cx="8191500" cy="300038"/>
            <a:chOff x="571500" y="6000750"/>
            <a:chExt cx="8191500" cy="300038"/>
          </a:xfrm>
        </p:grpSpPr>
        <p:sp>
          <p:nvSpPr>
            <p:cNvPr id="41" name="Rectangle 41"/>
            <p:cNvSpPr/>
            <p:nvPr/>
          </p:nvSpPr>
          <p:spPr>
            <a:xfrm>
              <a:off x="571500" y="6000750"/>
              <a:ext cx="1905000" cy="285750"/>
            </a:xfrm>
            <a:prstGeom prst="rect">
              <a:avLst/>
            </a:prstGeom>
            <a:solidFill>
              <a:srgbClr val="39FF14">
                <a:alpha val="20000"/>
              </a:srgbClr>
            </a:solidFill>
            <a:ln>
              <a:noFill/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1292138" y="6087428"/>
              <a:ext cx="46372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✓ 免费</a:t>
              </a:r>
            </a:p>
          </p:txBody>
        </p:sp>
        <p:sp>
          <p:nvSpPr>
            <p:cNvPr id="43" name="Rectangle 43"/>
            <p:cNvSpPr/>
            <p:nvPr/>
          </p:nvSpPr>
          <p:spPr>
            <a:xfrm>
              <a:off x="2667000" y="6000750"/>
              <a:ext cx="1905000" cy="285750"/>
            </a:xfrm>
            <a:prstGeom prst="rect">
              <a:avLst/>
            </a:prstGeom>
            <a:solidFill>
              <a:srgbClr val="39FF14">
                <a:alpha val="20000"/>
              </a:srgbClr>
            </a:solidFill>
            <a:ln>
              <a:noFill/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3387638" y="6087428"/>
              <a:ext cx="46372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✓ 开源</a:t>
              </a:r>
            </a:p>
          </p:txBody>
        </p:sp>
        <p:sp>
          <p:nvSpPr>
            <p:cNvPr id="45" name="Rectangle 45"/>
            <p:cNvSpPr/>
            <p:nvPr/>
          </p:nvSpPr>
          <p:spPr>
            <a:xfrm>
              <a:off x="4762500" y="6000750"/>
              <a:ext cx="1905000" cy="285750"/>
            </a:xfrm>
            <a:prstGeom prst="rect">
              <a:avLst/>
            </a:prstGeom>
            <a:solidFill>
              <a:srgbClr val="39FF14">
                <a:alpha val="20000"/>
              </a:srgbClr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5406461" y="6087428"/>
              <a:ext cx="61707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✓ 分布式</a:t>
              </a:r>
            </a:p>
          </p:txBody>
        </p:sp>
        <p:sp>
          <p:nvSpPr>
            <p:cNvPr id="47" name="Rectangle 47"/>
            <p:cNvSpPr/>
            <p:nvPr/>
          </p:nvSpPr>
          <p:spPr>
            <a:xfrm>
              <a:off x="6858000" y="6000750"/>
              <a:ext cx="1905000" cy="285750"/>
            </a:xfrm>
            <a:prstGeom prst="rect">
              <a:avLst/>
            </a:prstGeom>
            <a:solidFill>
              <a:srgbClr val="39FF14">
                <a:alpha val="20000"/>
              </a:srgbClr>
            </a:solidFill>
            <a:ln>
              <a:noFill/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7501961" y="6087428"/>
              <a:ext cx="61707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✓ 高性能</a:t>
              </a:r>
            </a:p>
          </p:txBody>
        </p:sp>
      </p:grpSp>
      <p:sp>
        <p:nvSpPr>
          <p:cNvPr id="50" name="Rectangle 50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51" name="TextBox 51"/>
          <p:cNvSpPr txBox="1"/>
          <p:nvPr/>
        </p:nvSpPr>
        <p:spPr>
          <a:xfrm>
            <a:off x="558165" y="645890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03/10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0802064" y="6458902"/>
            <a:ext cx="83177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What is Git</a:t>
            </a:r>
          </a:p>
        </p:txBody>
      </p:sp>
    </p:spTree>
  </p:cSld>
  <p:clrMapOvr>
    <a:masterClrMapping/>
  </p:clrMapOvr>
  <p:transition 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37210" y="375285"/>
            <a:ext cx="4146990" cy="54864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💾 版本控制能做什么？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4355" y="806768"/>
            <a:ext cx="347486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What Does Version Control Do For Us</a:t>
            </a:r>
          </a:p>
        </p:txBody>
      </p:sp>
      <p:sp>
        <p:nvSpPr>
          <p:cNvPr id="6" name="Rectangle 6"/>
          <p:cNvSpPr/>
          <p:nvPr/>
        </p:nvSpPr>
        <p:spPr>
          <a:xfrm>
            <a:off x="571500" y="1143000"/>
            <a:ext cx="285750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16" name="Group 16"/>
          <p:cNvGrpSpPr/>
          <p:nvPr/>
        </p:nvGrpSpPr>
        <p:grpSpPr>
          <a:xfrm>
            <a:off x="571500" y="1524000"/>
            <a:ext cx="5334000" cy="1905000"/>
            <a:chOff x="571500" y="1524000"/>
            <a:chExt cx="5334000" cy="1905000"/>
          </a:xfrm>
        </p:grpSpPr>
        <p:sp>
          <p:nvSpPr>
            <p:cNvPr id="7" name="Rectangle 7"/>
            <p:cNvSpPr/>
            <p:nvPr/>
          </p:nvSpPr>
          <p:spPr>
            <a:xfrm>
              <a:off x="571500" y="1524000"/>
              <a:ext cx="5334000" cy="1905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FFD700"/>
              </a:solidFill>
            </a:ln>
          </p:spPr>
        </p:sp>
        <p:sp>
          <p:nvSpPr>
            <p:cNvPr id="8" name="Rectangle 8"/>
            <p:cNvSpPr/>
            <p:nvPr/>
          </p:nvSpPr>
          <p:spPr>
            <a:xfrm>
              <a:off x="571500" y="1524000"/>
              <a:ext cx="762000" cy="1905000"/>
            </a:xfrm>
            <a:prstGeom prst="rect">
              <a:avLst/>
            </a:prstGeom>
            <a:solidFill>
              <a:srgbClr val="FFD700">
                <a:alpha val="10000"/>
              </a:srgbClr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762190" y="2230755"/>
              <a:ext cx="38061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⏪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596390" y="1805940"/>
              <a:ext cx="1977962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回到过去的版本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604010" y="2204085"/>
              <a:ext cx="272948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Revisit earlier versions of files</a:t>
              </a:r>
            </a:p>
          </p:txBody>
        </p:sp>
        <p:sp>
          <p:nvSpPr>
            <p:cNvPr id="12" name="Rectangle 12"/>
            <p:cNvSpPr/>
            <p:nvPr/>
          </p:nvSpPr>
          <p:spPr>
            <a:xfrm>
              <a:off x="1619250" y="2476500"/>
              <a:ext cx="4000500" cy="9525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1604962" y="2640806"/>
              <a:ext cx="2632829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随时查看任何历史时刻的项目状态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604962" y="2869406"/>
              <a:ext cx="329005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时光旅行到一年前、一天前、甚至一小时前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1604962" y="3098006"/>
              <a:ext cx="2936796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YouTube、Netflix... 今天 vs 两天前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286500" y="1524000"/>
            <a:ext cx="5334000" cy="1905000"/>
            <a:chOff x="6286500" y="1524000"/>
            <a:chExt cx="5334000" cy="1905000"/>
          </a:xfrm>
        </p:grpSpPr>
        <p:sp>
          <p:nvSpPr>
            <p:cNvPr id="17" name="Rectangle 17"/>
            <p:cNvSpPr/>
            <p:nvPr/>
          </p:nvSpPr>
          <p:spPr>
            <a:xfrm>
              <a:off x="6286500" y="1524000"/>
              <a:ext cx="5334000" cy="1905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00D4FF"/>
              </a:solidFill>
            </a:ln>
          </p:spPr>
        </p:sp>
        <p:sp>
          <p:nvSpPr>
            <p:cNvPr id="18" name="Rectangle 18"/>
            <p:cNvSpPr/>
            <p:nvPr/>
          </p:nvSpPr>
          <p:spPr>
            <a:xfrm>
              <a:off x="6286500" y="1524000"/>
              <a:ext cx="762000" cy="1905000"/>
            </a:xfrm>
            <a:prstGeom prst="rect">
              <a:avLst/>
            </a:prstGeom>
            <a:solidFill>
              <a:srgbClr val="00D4FF">
                <a:alpha val="10000"/>
              </a:srgbClr>
            </a:solidFill>
            <a:ln>
              <a:noFill/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6477191" y="2230755"/>
              <a:ext cx="38061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🔍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7311390" y="1805940"/>
              <a:ext cx="17019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比较版本差异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7319010" y="2204085"/>
              <a:ext cx="30099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Compare changes between versions</a:t>
              </a:r>
            </a:p>
          </p:txBody>
        </p:sp>
        <p:sp>
          <p:nvSpPr>
            <p:cNvPr id="22" name="Rectangle 22"/>
            <p:cNvSpPr/>
            <p:nvPr/>
          </p:nvSpPr>
          <p:spPr>
            <a:xfrm>
              <a:off x="7334250" y="2476500"/>
              <a:ext cx="4000500" cy="9525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7319962" y="2640806"/>
              <a:ext cx="197560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清晰看到「什么改变了」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7319962" y="2869406"/>
              <a:ext cx="230421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对比不同版本之间的具体差异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7319962" y="3098006"/>
              <a:ext cx="2139910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追踪每一行代码的变化历史</a:t>
              </a:r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571500" y="3714750"/>
            <a:ext cx="5334000" cy="1905000"/>
            <a:chOff x="571500" y="3714750"/>
            <a:chExt cx="5334000" cy="1905000"/>
          </a:xfrm>
        </p:grpSpPr>
        <p:sp>
          <p:nvSpPr>
            <p:cNvPr id="27" name="Rectangle 27"/>
            <p:cNvSpPr/>
            <p:nvPr/>
          </p:nvSpPr>
          <p:spPr>
            <a:xfrm>
              <a:off x="571500" y="3714750"/>
              <a:ext cx="5334000" cy="1905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FF2E97"/>
              </a:solidFill>
            </a:ln>
          </p:spPr>
        </p:sp>
        <p:sp>
          <p:nvSpPr>
            <p:cNvPr id="28" name="Rectangle 28"/>
            <p:cNvSpPr/>
            <p:nvPr/>
          </p:nvSpPr>
          <p:spPr>
            <a:xfrm>
              <a:off x="571500" y="3714750"/>
              <a:ext cx="762000" cy="1905000"/>
            </a:xfrm>
            <a:prstGeom prst="rect">
              <a:avLst/>
            </a:prstGeom>
            <a:solidFill>
              <a:srgbClr val="FF2E97">
                <a:alpha val="10000"/>
              </a:srgbClr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617601" y="4421505"/>
              <a:ext cx="66979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↩️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1596390" y="3996690"/>
              <a:ext cx="17019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撤销错误修改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604010" y="4394835"/>
              <a:ext cx="259803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Undo changes and fix mistakes</a:t>
              </a:r>
            </a:p>
          </p:txBody>
        </p:sp>
        <p:sp>
          <p:nvSpPr>
            <p:cNvPr id="32" name="Rectangle 32"/>
            <p:cNvSpPr/>
            <p:nvPr/>
          </p:nvSpPr>
          <p:spPr>
            <a:xfrm>
              <a:off x="1619250" y="4667250"/>
              <a:ext cx="4000500" cy="9525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1604962" y="4831556"/>
              <a:ext cx="2139910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搞砸了？没关系，可以撤销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1604962" y="5060156"/>
              <a:ext cx="1482685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删错文件？恢复它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1604962" y="5288756"/>
              <a:ext cx="164699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不怕犯错，大胆尝试</a:t>
              </a:r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6286500" y="3714750"/>
            <a:ext cx="5334000" cy="1905000"/>
            <a:chOff x="6286500" y="3714750"/>
            <a:chExt cx="5334000" cy="1905000"/>
          </a:xfrm>
        </p:grpSpPr>
        <p:sp>
          <p:nvSpPr>
            <p:cNvPr id="37" name="Rectangle 37"/>
            <p:cNvSpPr/>
            <p:nvPr/>
          </p:nvSpPr>
          <p:spPr>
            <a:xfrm>
              <a:off x="6286500" y="3714750"/>
              <a:ext cx="5334000" cy="19050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39FF14"/>
              </a:solidFill>
            </a:ln>
          </p:spPr>
        </p:sp>
        <p:sp>
          <p:nvSpPr>
            <p:cNvPr id="38" name="Rectangle 38"/>
            <p:cNvSpPr/>
            <p:nvPr/>
          </p:nvSpPr>
          <p:spPr>
            <a:xfrm>
              <a:off x="6286500" y="3714750"/>
              <a:ext cx="762000" cy="1905000"/>
            </a:xfrm>
            <a:prstGeom prst="rect">
              <a:avLst/>
            </a:prstGeom>
            <a:solidFill>
              <a:srgbClr val="39FF14">
                <a:alpha val="10000"/>
              </a:srgbClr>
            </a:solidFill>
            <a:ln>
              <a:noFill/>
            </a:ln>
          </p:spPr>
        </p:sp>
        <p:sp>
          <p:nvSpPr>
            <p:cNvPr id="39" name="TextBox 39"/>
            <p:cNvSpPr txBox="1"/>
            <p:nvPr/>
          </p:nvSpPr>
          <p:spPr>
            <a:xfrm>
              <a:off x="6477191" y="4421505"/>
              <a:ext cx="38061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🤝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7311390" y="3996690"/>
              <a:ext cx="1977962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与他人协作分享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7319010" y="4394835"/>
              <a:ext cx="279082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Share changes with other people</a:t>
              </a:r>
            </a:p>
          </p:txBody>
        </p:sp>
        <p:sp>
          <p:nvSpPr>
            <p:cNvPr id="42" name="Rectangle 42"/>
            <p:cNvSpPr/>
            <p:nvPr/>
          </p:nvSpPr>
          <p:spPr>
            <a:xfrm>
              <a:off x="7334250" y="4667250"/>
              <a:ext cx="4000500" cy="9525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7319962" y="4831556"/>
              <a:ext cx="230421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团队成员同时工作在同一项目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7319962" y="5060156"/>
              <a:ext cx="1482685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合并不同人的修改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7319962" y="5288756"/>
              <a:ext cx="197560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这是 Git 最重要的功能！</a:t>
              </a: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571500" y="5905500"/>
            <a:ext cx="11049000" cy="476250"/>
            <a:chOff x="571500" y="5905500"/>
            <a:chExt cx="11049000" cy="476250"/>
          </a:xfrm>
        </p:grpSpPr>
        <p:sp>
          <p:nvSpPr>
            <p:cNvPr id="47" name="Rectangle 47"/>
            <p:cNvSpPr/>
            <p:nvPr/>
          </p:nvSpPr>
          <p:spPr>
            <a:xfrm>
              <a:off x="571500" y="5905500"/>
              <a:ext cx="11049000" cy="476250"/>
            </a:xfrm>
            <a:prstGeom prst="rect">
              <a:avLst/>
            </a:prstGeom>
            <a:solidFill>
              <a:srgbClr val="39FF14">
                <a:alpha val="10000"/>
              </a:srgbClr>
            </a:solidFill>
            <a:ln w="19050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4092392" y="6064568"/>
              <a:ext cx="400721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💡 核心价值：追踪变更 · 时光旅行 · 团队协作</a:t>
              </a:r>
            </a:p>
          </p:txBody>
        </p:sp>
      </p:grpSp>
      <p:sp>
        <p:nvSpPr>
          <p:cNvPr id="50" name="Rectangle 50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51" name="TextBox 51"/>
          <p:cNvSpPr txBox="1"/>
          <p:nvPr/>
        </p:nvSpPr>
        <p:spPr>
          <a:xfrm>
            <a:off x="558165" y="645890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04/10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0633377" y="6458902"/>
            <a:ext cx="100045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VCS Features</a:t>
            </a:r>
          </a:p>
        </p:txBody>
      </p:sp>
    </p:spTree>
  </p:cSld>
  <p:clrMapOvr>
    <a:masterClrMapping/>
  </p:clrMapOvr>
  <p:transition 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41020" y="312420"/>
            <a:ext cx="3575799" cy="48768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🎮 Git 就像游戏存档点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6260" y="708660"/>
            <a:ext cx="425424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The Simplest Explanation - Video Game Save Points</a:t>
            </a:r>
          </a:p>
        </p:txBody>
      </p:sp>
      <p:sp>
        <p:nvSpPr>
          <p:cNvPr id="6" name="Rectangle 6"/>
          <p:cNvSpPr/>
          <p:nvPr/>
        </p:nvSpPr>
        <p:spPr>
          <a:xfrm>
            <a:off x="571500" y="952500"/>
            <a:ext cx="238125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64" name="Group 64"/>
          <p:cNvGrpSpPr/>
          <p:nvPr/>
        </p:nvGrpSpPr>
        <p:grpSpPr>
          <a:xfrm>
            <a:off x="571500" y="1143000"/>
            <a:ext cx="11049000" cy="2857500"/>
            <a:chOff x="571500" y="1143000"/>
            <a:chExt cx="11049000" cy="2857500"/>
          </a:xfrm>
        </p:grpSpPr>
        <p:sp>
          <p:nvSpPr>
            <p:cNvPr id="7" name="Rectangle 7"/>
            <p:cNvSpPr/>
            <p:nvPr/>
          </p:nvSpPr>
          <p:spPr>
            <a:xfrm>
              <a:off x="571500" y="1143000"/>
              <a:ext cx="11049000" cy="2857500"/>
            </a:xfrm>
            <a:prstGeom prst="rect">
              <a:avLst/>
            </a:prstGeom>
            <a:solidFill>
              <a:srgbClr val="161B22"/>
            </a:solidFill>
            <a:ln w="28575">
              <a:solidFill>
                <a:srgbClr val="FFD700"/>
              </a:solidFill>
            </a:ln>
          </p:spPr>
        </p:sp>
        <p:sp>
          <p:nvSpPr>
            <p:cNvPr id="8" name="Rectangle 8"/>
            <p:cNvSpPr/>
            <p:nvPr/>
          </p:nvSpPr>
          <p:spPr>
            <a:xfrm>
              <a:off x="571500" y="1143000"/>
              <a:ext cx="11049000" cy="266700"/>
            </a:xfrm>
            <a:prstGeom prst="rect">
              <a:avLst/>
            </a:prstGeom>
            <a:solidFill>
              <a:srgbClr val="FFD700">
                <a:alpha val="15000"/>
              </a:srgbClr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702945" y="1226820"/>
              <a:ext cx="92325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🎮 GAME SCREEN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0569488" y="1234916"/>
              <a:ext cx="918615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825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HP: ████████░░</a:t>
              </a:r>
            </a:p>
          </p:txBody>
        </p:sp>
        <p:sp>
          <p:nvSpPr>
            <p:cNvPr id="11" name="Line 11"/>
            <p:cNvSpPr/>
            <p:nvPr/>
          </p:nvSpPr>
          <p:spPr>
            <a:xfrm>
              <a:off x="1047750" y="2571750"/>
              <a:ext cx="10096500" cy="9525"/>
            </a:xfrm>
            <a:custGeom>
              <a:avLst/>
              <a:gdLst/>
              <a:ahLst/>
              <a:cxnLst/>
              <a:rect l="l" t="t" r="r" b="b"/>
              <a:pathLst>
                <a:path w="10096500" h="9525">
                  <a:moveTo>
                    <a:pt x="0" y="0"/>
                  </a:moveTo>
                  <a:lnTo>
                    <a:pt x="10096500" y="0"/>
                  </a:lnTo>
                </a:path>
              </a:pathLst>
            </a:custGeom>
            <a:noFill/>
            <a:ln w="38100">
              <a:solidFill>
                <a:srgbClr val="30363D"/>
              </a:solidFill>
            </a:ln>
          </p:spPr>
        </p:sp>
        <p:grpSp>
          <p:nvGrpSpPr>
            <p:cNvPr id="18" name="Group 18"/>
            <p:cNvGrpSpPr/>
            <p:nvPr/>
          </p:nvGrpSpPr>
          <p:grpSpPr>
            <a:xfrm>
              <a:off x="1272540" y="1866900"/>
              <a:ext cx="502920" cy="1259681"/>
              <a:chOff x="1272540" y="1866900"/>
              <a:chExt cx="502920" cy="1259681"/>
            </a:xfrm>
          </p:grpSpPr>
          <p:sp>
            <p:nvSpPr>
              <p:cNvPr id="12" name="Ellipse 12"/>
              <p:cNvSpPr/>
              <p:nvPr/>
            </p:nvSpPr>
            <p:spPr>
              <a:xfrm>
                <a:off x="1390650" y="1866900"/>
                <a:ext cx="266700" cy="266700"/>
              </a:xfrm>
              <a:prstGeom prst="ellipse">
                <a:avLst/>
              </a:prstGeom>
              <a:solidFill>
                <a:srgbClr val="00D4FF"/>
              </a:solidFill>
              <a:ln>
                <a:noFill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1491867" y="1950720"/>
                <a:ext cx="64265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b="1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1</a:t>
                </a: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1314450" y="2362200"/>
                <a:ext cx="419100" cy="419100"/>
              </a:xfrm>
              <a:custGeom>
                <a:avLst/>
                <a:gdLst/>
                <a:ahLst/>
                <a:cxnLst/>
                <a:rect l="l" t="t" r="r" b="b"/>
                <a:pathLst>
                  <a:path w="419100" h="419100">
                    <a:moveTo>
                      <a:pt x="38100" y="0"/>
                    </a:moveTo>
                    <a:lnTo>
                      <a:pt x="381000" y="0"/>
                    </a:lnTo>
                    <a:cubicBezTo>
                      <a:pt x="402042" y="0"/>
                      <a:pt x="419100" y="17058"/>
                      <a:pt x="419100" y="38100"/>
                    </a:cubicBezTo>
                    <a:lnTo>
                      <a:pt x="419100" y="381000"/>
                    </a:lnTo>
                    <a:cubicBezTo>
                      <a:pt x="419100" y="402042"/>
                      <a:pt x="402042" y="419100"/>
                      <a:pt x="381000" y="419100"/>
                    </a:cubicBezTo>
                    <a:lnTo>
                      <a:pt x="38100" y="419100"/>
                    </a:lnTo>
                    <a:cubicBezTo>
                      <a:pt x="17058" y="419100"/>
                      <a:pt x="0" y="402042"/>
                      <a:pt x="0" y="3810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39FF14"/>
              </a:solidFill>
              <a:ln>
                <a:noFill/>
              </a:ln>
              <a:effectLst>
                <a:glow rad="57150">
                  <a:srgbClr val="000000">
                    <a:alpha val="30000"/>
                  </a:srgbClr>
                </a:glow>
              </a:effectLst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1436775" y="2469832"/>
                <a:ext cx="174450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dirty="0">
                    <a:solidFill>
                      <a:srgbClr val="000000"/>
                    </a:solidFill>
                    <a:latin typeface="Segoe UI"/>
                    <a:ea typeface="Microsoft YaHei"/>
                    <a:cs typeface="Segoe UI"/>
                  </a:rPr>
                  <a:t>💾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1361122" y="2824162"/>
                <a:ext cx="325755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SAVE 1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272540" y="2958941"/>
                <a:ext cx="502920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起点存档</a:t>
                </a:r>
              </a:p>
            </p:txBody>
          </p:sp>
        </p:grpSp>
        <p:sp>
          <p:nvSpPr>
            <p:cNvPr id="19" name="Line 19"/>
            <p:cNvSpPr/>
            <p:nvPr/>
          </p:nvSpPr>
          <p:spPr>
            <a:xfrm>
              <a:off x="1952625" y="2571750"/>
              <a:ext cx="1428750" cy="9525"/>
            </a:xfrm>
            <a:custGeom>
              <a:avLst/>
              <a:gdLst/>
              <a:ahLst/>
              <a:cxnLst/>
              <a:rect l="l" t="t" r="r" b="b"/>
              <a:pathLst>
                <a:path w="1428750" h="9525">
                  <a:moveTo>
                    <a:pt x="0" y="0"/>
                  </a:moveTo>
                  <a:lnTo>
                    <a:pt x="1428750" y="0"/>
                  </a:lnTo>
                </a:path>
              </a:pathLst>
            </a:custGeom>
            <a:noFill/>
            <a:ln w="28575">
              <a:solidFill>
                <a:srgbClr val="39FF14"/>
              </a:solidFill>
              <a:prstDash val="lgDash"/>
            </a:ln>
          </p:spPr>
        </p:sp>
        <p:sp>
          <p:nvSpPr>
            <p:cNvPr id="20" name="Polygon 20"/>
            <p:cNvSpPr/>
            <p:nvPr/>
          </p:nvSpPr>
          <p:spPr>
            <a:xfrm>
              <a:off x="3238500" y="2505075"/>
              <a:ext cx="142875" cy="133350"/>
            </a:xfrm>
            <a:custGeom>
              <a:avLst/>
              <a:gdLst/>
              <a:ahLst/>
              <a:cxnLst/>
              <a:rect l="l" t="t" r="r" b="b"/>
              <a:pathLst>
                <a:path w="142875" h="133350">
                  <a:moveTo>
                    <a:pt x="142875" y="66675"/>
                  </a:moveTo>
                  <a:lnTo>
                    <a:pt x="0" y="0"/>
                  </a:lnTo>
                  <a:lnTo>
                    <a:pt x="0" y="133350"/>
                  </a:lnTo>
                  <a:close/>
                </a:path>
              </a:pathLst>
            </a:custGeom>
            <a:solidFill>
              <a:srgbClr val="39FF14"/>
            </a:solidFill>
            <a:ln>
              <a:noFill/>
            </a:ln>
          </p:spPr>
        </p:sp>
        <p:grpSp>
          <p:nvGrpSpPr>
            <p:cNvPr id="27" name="Group 27"/>
            <p:cNvGrpSpPr/>
            <p:nvPr/>
          </p:nvGrpSpPr>
          <p:grpSpPr>
            <a:xfrm>
              <a:off x="3527514" y="1866900"/>
              <a:ext cx="564973" cy="1307306"/>
              <a:chOff x="3527514" y="1866900"/>
              <a:chExt cx="564973" cy="1307306"/>
            </a:xfrm>
          </p:grpSpPr>
          <p:sp>
            <p:nvSpPr>
              <p:cNvPr id="21" name="Ellipse 21"/>
              <p:cNvSpPr/>
              <p:nvPr/>
            </p:nvSpPr>
            <p:spPr>
              <a:xfrm>
                <a:off x="3676650" y="1866900"/>
                <a:ext cx="266700" cy="266700"/>
              </a:xfrm>
              <a:prstGeom prst="ellipse">
                <a:avLst/>
              </a:prstGeom>
              <a:solidFill>
                <a:srgbClr val="00D4FF"/>
              </a:solidFill>
              <a:ln>
                <a:noFill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3760615" y="1950720"/>
                <a:ext cx="9876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b="1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2</a:t>
                </a:r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3571875" y="2333625"/>
                <a:ext cx="476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476250">
                    <a:moveTo>
                      <a:pt x="38100" y="0"/>
                    </a:moveTo>
                    <a:lnTo>
                      <a:pt x="438150" y="0"/>
                    </a:lnTo>
                    <a:cubicBezTo>
                      <a:pt x="459192" y="0"/>
                      <a:pt x="476250" y="17058"/>
                      <a:pt x="476250" y="38100"/>
                    </a:cubicBezTo>
                    <a:lnTo>
                      <a:pt x="476250" y="438150"/>
                    </a:lnTo>
                    <a:cubicBezTo>
                      <a:pt x="476250" y="459192"/>
                      <a:pt x="459192" y="476250"/>
                      <a:pt x="438150" y="476250"/>
                    </a:cubicBezTo>
                    <a:lnTo>
                      <a:pt x="38100" y="476250"/>
                    </a:lnTo>
                    <a:cubicBezTo>
                      <a:pt x="17058" y="476250"/>
                      <a:pt x="0" y="459192"/>
                      <a:pt x="0" y="4381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FFD700"/>
              </a:solidFill>
              <a:ln>
                <a:noFill/>
              </a:ln>
              <a:effectLst>
                <a:glow rad="57150">
                  <a:srgbClr val="000000">
                    <a:alpha val="30000"/>
                  </a:srgbClr>
                </a:glow>
              </a:effectLst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3714845" y="2472690"/>
                <a:ext cx="19031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dirty="0">
                    <a:solidFill>
                      <a:srgbClr val="000000"/>
                    </a:solidFill>
                    <a:latin typeface="Segoe UI"/>
                    <a:ea typeface="Microsoft YaHei"/>
                    <a:cs typeface="Segoe UI"/>
                  </a:rPr>
                  <a:t>💾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3633430" y="2871788"/>
                <a:ext cx="353139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FFD700"/>
                    </a:solidFill>
                    <a:latin typeface="Consolas"/>
                    <a:ea typeface="Microsoft YaHei"/>
                    <a:cs typeface="Consolas"/>
                  </a:rPr>
                  <a:t>SAVE 2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3527514" y="3006566"/>
                <a:ext cx="564973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FFD700"/>
                    </a:solidFill>
                    <a:latin typeface="Segoe UI"/>
                    <a:ea typeface="Microsoft YaHei"/>
                    <a:cs typeface="Segoe UI"/>
                  </a:rPr>
                  <a:t>关键存档!</a:t>
                </a:r>
              </a:p>
            </p:txBody>
          </p:sp>
        </p:grpSp>
        <p:sp>
          <p:nvSpPr>
            <p:cNvPr id="28" name="Line 28"/>
            <p:cNvSpPr/>
            <p:nvPr/>
          </p:nvSpPr>
          <p:spPr>
            <a:xfrm>
              <a:off x="4286250" y="2571750"/>
              <a:ext cx="1000125" cy="9525"/>
            </a:xfrm>
            <a:custGeom>
              <a:avLst/>
              <a:gdLst/>
              <a:ahLst/>
              <a:cxnLst/>
              <a:rect l="l" t="t" r="r" b="b"/>
              <a:pathLst>
                <a:path w="1000125" h="9525">
                  <a:moveTo>
                    <a:pt x="0" y="0"/>
                  </a:moveTo>
                  <a:lnTo>
                    <a:pt x="1000125" y="0"/>
                  </a:lnTo>
                </a:path>
              </a:pathLst>
            </a:custGeom>
            <a:noFill/>
            <a:ln w="28575">
              <a:solidFill>
                <a:srgbClr val="FFD700"/>
              </a:solidFill>
              <a:prstDash val="lgDash"/>
            </a:ln>
          </p:spPr>
        </p:sp>
        <p:sp>
          <p:nvSpPr>
            <p:cNvPr id="29" name="Polygon 29"/>
            <p:cNvSpPr/>
            <p:nvPr/>
          </p:nvSpPr>
          <p:spPr>
            <a:xfrm>
              <a:off x="5143500" y="2505075"/>
              <a:ext cx="142875" cy="133350"/>
            </a:xfrm>
            <a:custGeom>
              <a:avLst/>
              <a:gdLst/>
              <a:ahLst/>
              <a:cxnLst/>
              <a:rect l="l" t="t" r="r" b="b"/>
              <a:pathLst>
                <a:path w="142875" h="133350">
                  <a:moveTo>
                    <a:pt x="142875" y="66675"/>
                  </a:moveTo>
                  <a:lnTo>
                    <a:pt x="0" y="0"/>
                  </a:lnTo>
                  <a:lnTo>
                    <a:pt x="0" y="133350"/>
                  </a:lnTo>
                  <a:close/>
                </a:path>
              </a:pathLst>
            </a:custGeom>
            <a:solidFill>
              <a:srgbClr val="FFD700"/>
            </a:solidFill>
            <a:ln>
              <a:noFill/>
            </a:ln>
          </p:spPr>
        </p:sp>
        <p:grpSp>
          <p:nvGrpSpPr>
            <p:cNvPr id="37" name="Group 37"/>
            <p:cNvGrpSpPr/>
            <p:nvPr/>
          </p:nvGrpSpPr>
          <p:grpSpPr>
            <a:xfrm>
              <a:off x="5270611" y="1866900"/>
              <a:ext cx="968264" cy="1307306"/>
              <a:chOff x="5270611" y="1866900"/>
              <a:chExt cx="968264" cy="1307306"/>
            </a:xfrm>
          </p:grpSpPr>
          <p:sp>
            <p:nvSpPr>
              <p:cNvPr id="30" name="Ellipse 30"/>
              <p:cNvSpPr/>
              <p:nvPr/>
            </p:nvSpPr>
            <p:spPr>
              <a:xfrm>
                <a:off x="5772150" y="1866900"/>
                <a:ext cx="266700" cy="266700"/>
              </a:xfrm>
              <a:prstGeom prst="ellipse">
                <a:avLst/>
              </a:prstGeom>
              <a:solidFill>
                <a:srgbClr val="00D4FF"/>
              </a:solidFill>
              <a:ln>
                <a:noFill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5856115" y="1950720"/>
                <a:ext cx="9876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b="1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3</a:t>
                </a:r>
              </a:p>
            </p:txBody>
          </p:sp>
          <p:sp>
            <p:nvSpPr>
              <p:cNvPr id="32" name="Freeform 32"/>
              <p:cNvSpPr/>
              <p:nvPr/>
            </p:nvSpPr>
            <p:spPr>
              <a:xfrm>
                <a:off x="5572125" y="2238375"/>
                <a:ext cx="66675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666750" h="666750">
                    <a:moveTo>
                      <a:pt x="38100" y="0"/>
                    </a:moveTo>
                    <a:lnTo>
                      <a:pt x="628650" y="0"/>
                    </a:lnTo>
                    <a:cubicBezTo>
                      <a:pt x="649692" y="0"/>
                      <a:pt x="666750" y="17058"/>
                      <a:pt x="666750" y="38100"/>
                    </a:cubicBezTo>
                    <a:lnTo>
                      <a:pt x="666750" y="628650"/>
                    </a:lnTo>
                    <a:cubicBezTo>
                      <a:pt x="666750" y="649692"/>
                      <a:pt x="649692" y="666750"/>
                      <a:pt x="628650" y="666750"/>
                    </a:cubicBezTo>
                    <a:lnTo>
                      <a:pt x="38100" y="666750"/>
                    </a:lnTo>
                    <a:cubicBezTo>
                      <a:pt x="17058" y="666750"/>
                      <a:pt x="0" y="649692"/>
                      <a:pt x="0" y="6286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FF2E97">
                  <a:alpha val="20000"/>
                </a:srgbClr>
              </a:solidFill>
              <a:ln w="19050">
                <a:solidFill>
                  <a:srgbClr val="FF2E97">
                    <a:alpha val="20000"/>
                  </a:srgbClr>
                </a:solidFill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5746909" y="2362200"/>
                <a:ext cx="317182" cy="60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3000" dirty="0">
                    <a:solidFill>
                      <a:srgbClr val="000000"/>
                    </a:solidFill>
                    <a:latin typeface="Segoe UI"/>
                    <a:ea typeface="Microsoft YaHei"/>
                    <a:cs typeface="Segoe UI"/>
                  </a:rPr>
                  <a:t>👹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5743204" y="3006566"/>
                <a:ext cx="324593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BOSS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5270611" y="2421255"/>
                <a:ext cx="222028" cy="4267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100" dirty="0">
                    <a:solidFill>
                      <a:srgbClr val="000000"/>
                    </a:solidFill>
                    <a:latin typeface="Segoe UI"/>
                    <a:ea typeface="Microsoft YaHei"/>
                    <a:cs typeface="Segoe UI"/>
                  </a:rPr>
                  <a:t>👾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5281863" y="2784634"/>
                <a:ext cx="199525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00D4FF"/>
                    </a:solidFill>
                    <a:latin typeface="Consolas"/>
                    <a:ea typeface="Microsoft YaHei"/>
                    <a:cs typeface="Consolas"/>
                  </a:rPr>
                  <a:t>YOU</a:t>
                </a:r>
              </a:p>
            </p:txBody>
          </p:sp>
        </p:grpSp>
        <p:grpSp>
          <p:nvGrpSpPr>
            <p:cNvPr id="48" name="Group 48"/>
            <p:cNvGrpSpPr/>
            <p:nvPr/>
          </p:nvGrpSpPr>
          <p:grpSpPr>
            <a:xfrm>
              <a:off x="3981450" y="1333500"/>
              <a:ext cx="4352925" cy="1095375"/>
              <a:chOff x="3981450" y="1333500"/>
              <a:chExt cx="4352925" cy="1095375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6238875" y="1809750"/>
                <a:ext cx="1190625" cy="619125"/>
              </a:xfrm>
              <a:custGeom>
                <a:avLst/>
                <a:gdLst/>
                <a:ahLst/>
                <a:cxnLst/>
                <a:rect l="l" t="t" r="r" b="b"/>
                <a:pathLst>
                  <a:path w="1190625" h="619125">
                    <a:moveTo>
                      <a:pt x="0" y="619125"/>
                    </a:moveTo>
                    <a:cubicBezTo>
                      <a:pt x="349250" y="396875"/>
                      <a:pt x="746125" y="190500"/>
                      <a:pt x="1190625" y="0"/>
                    </a:cubicBezTo>
                  </a:path>
                </a:pathLst>
              </a:custGeom>
              <a:noFill/>
              <a:ln w="28575">
                <a:solidFill>
                  <a:srgbClr val="FF2E97"/>
                </a:solidFill>
              </a:ln>
            </p:spPr>
          </p:sp>
          <p:sp>
            <p:nvSpPr>
              <p:cNvPr id="39" name="Polygon 39"/>
              <p:cNvSpPr/>
              <p:nvPr/>
            </p:nvSpPr>
            <p:spPr>
              <a:xfrm>
                <a:off x="7334250" y="1762125"/>
                <a:ext cx="142875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142875" h="95250">
                    <a:moveTo>
                      <a:pt x="76200" y="95250"/>
                    </a:moveTo>
                    <a:lnTo>
                      <a:pt x="142875" y="0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rgbClr val="FF2E97"/>
              </a:solidFill>
              <a:ln>
                <a:noFill/>
              </a:ln>
            </p:spPr>
          </p:sp>
          <p:grpSp>
            <p:nvGrpSpPr>
              <p:cNvPr id="43" name="Group 43"/>
              <p:cNvGrpSpPr/>
              <p:nvPr/>
            </p:nvGrpSpPr>
            <p:grpSpPr>
              <a:xfrm>
                <a:off x="7667625" y="1571625"/>
                <a:ext cx="666750" cy="690563"/>
                <a:chOff x="7667625" y="1571625"/>
                <a:chExt cx="666750" cy="690563"/>
              </a:xfrm>
            </p:grpSpPr>
            <p:sp>
              <p:nvSpPr>
                <p:cNvPr id="40" name="Freeform 40"/>
                <p:cNvSpPr/>
                <p:nvPr/>
              </p:nvSpPr>
              <p:spPr>
                <a:xfrm>
                  <a:off x="7667625" y="1571625"/>
                  <a:ext cx="66675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6750" h="476250">
                      <a:moveTo>
                        <a:pt x="38100" y="0"/>
                      </a:moveTo>
                      <a:lnTo>
                        <a:pt x="628650" y="0"/>
                      </a:lnTo>
                      <a:cubicBezTo>
                        <a:pt x="649692" y="0"/>
                        <a:pt x="666750" y="17058"/>
                        <a:pt x="666750" y="38100"/>
                      </a:cubicBezTo>
                      <a:lnTo>
                        <a:pt x="666750" y="438150"/>
                      </a:lnTo>
                      <a:cubicBezTo>
                        <a:pt x="666750" y="459192"/>
                        <a:pt x="649692" y="476250"/>
                        <a:pt x="628650" y="476250"/>
                      </a:cubicBezTo>
                      <a:lnTo>
                        <a:pt x="38100" y="476250"/>
                      </a:lnTo>
                      <a:cubicBezTo>
                        <a:pt x="17058" y="476250"/>
                        <a:pt x="0" y="459192"/>
                        <a:pt x="0" y="438150"/>
                      </a:cubicBezTo>
                      <a:lnTo>
                        <a:pt x="0" y="38100"/>
                      </a:lnTo>
                      <a:cubicBezTo>
                        <a:pt x="0" y="17058"/>
                        <a:pt x="17058" y="0"/>
                        <a:pt x="38100" y="0"/>
                      </a:cubicBezTo>
                      <a:close/>
                    </a:path>
                  </a:pathLst>
                </a:custGeom>
                <a:solidFill>
                  <a:srgbClr val="FF2E97">
                    <a:alpha val="15000"/>
                  </a:srgbClr>
                </a:solidFill>
                <a:ln w="19050">
                  <a:solidFill>
                    <a:srgbClr val="FF2E97">
                      <a:alpha val="15000"/>
                    </a:srgbClr>
                  </a:solidFill>
                </a:ln>
              </p:spPr>
            </p:sp>
            <p:sp>
              <p:nvSpPr>
                <p:cNvPr id="41" name="TextBox 41"/>
                <p:cNvSpPr txBox="1"/>
                <p:nvPr/>
              </p:nvSpPr>
              <p:spPr>
                <a:xfrm>
                  <a:off x="7897916" y="1675448"/>
                  <a:ext cx="206169" cy="3962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950" dirty="0">
                      <a:solidFill>
                        <a:srgbClr val="000000"/>
                      </a:solidFill>
                      <a:latin typeface="Segoe UI"/>
                      <a:ea typeface="Microsoft YaHei"/>
                      <a:cs typeface="Segoe UI"/>
                    </a:rPr>
                    <a:t>💀</a:t>
                  </a:r>
                </a:p>
              </p:txBody>
            </p:sp>
            <p:sp>
              <p:nvSpPr>
                <p:cNvPr id="42" name="TextBox 42"/>
                <p:cNvSpPr txBox="1"/>
                <p:nvPr/>
              </p:nvSpPr>
              <p:spPr>
                <a:xfrm>
                  <a:off x="7712154" y="2109788"/>
                  <a:ext cx="577691" cy="152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750" dirty="0">
                      <a:solidFill>
                        <a:srgbClr val="FF2E97"/>
                      </a:solidFill>
                      <a:latin typeface="Consolas"/>
                      <a:ea typeface="Microsoft YaHei"/>
                      <a:cs typeface="Consolas"/>
                    </a:rPr>
                    <a:t>GAME OVER</a:t>
                  </a:r>
                </a:p>
              </p:txBody>
            </p:sp>
          </p:grpSp>
          <p:sp>
            <p:nvSpPr>
              <p:cNvPr id="44" name="Freeform 44"/>
              <p:cNvSpPr/>
              <p:nvPr/>
            </p:nvSpPr>
            <p:spPr>
              <a:xfrm>
                <a:off x="4048125" y="1555750"/>
                <a:ext cx="3619500" cy="682625"/>
              </a:xfrm>
              <a:custGeom>
                <a:avLst/>
                <a:gdLst/>
                <a:ahLst/>
                <a:cxnLst/>
                <a:rect l="l" t="t" r="r" b="b"/>
                <a:pathLst>
                  <a:path w="3619500" h="682625">
                    <a:moveTo>
                      <a:pt x="3619500" y="254000"/>
                    </a:moveTo>
                    <a:cubicBezTo>
                      <a:pt x="2381250" y="0"/>
                      <a:pt x="1174750" y="142875"/>
                      <a:pt x="0" y="682625"/>
                    </a:cubicBezTo>
                  </a:path>
                </a:pathLst>
              </a:custGeom>
              <a:noFill/>
              <a:ln w="19050">
                <a:solidFill>
                  <a:srgbClr val="39FF14"/>
                </a:solidFill>
                <a:prstDash val="dash"/>
              </a:ln>
            </p:spPr>
          </p:sp>
          <p:sp>
            <p:nvSpPr>
              <p:cNvPr id="45" name="Polygon 45"/>
              <p:cNvSpPr/>
              <p:nvPr/>
            </p:nvSpPr>
            <p:spPr>
              <a:xfrm>
                <a:off x="3981450" y="2190750"/>
                <a:ext cx="133350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114300">
                    <a:moveTo>
                      <a:pt x="114300" y="0"/>
                    </a:moveTo>
                    <a:lnTo>
                      <a:pt x="0" y="76200"/>
                    </a:lnTo>
                    <a:lnTo>
                      <a:pt x="133350" y="114300"/>
                    </a:lnTo>
                    <a:close/>
                  </a:path>
                </a:pathLst>
              </a:custGeom>
              <a:solidFill>
                <a:srgbClr val="39FF14"/>
              </a:solidFill>
              <a:ln>
                <a:noFill/>
              </a:ln>
            </p:spPr>
          </p:sp>
          <p:sp>
            <p:nvSpPr>
              <p:cNvPr id="46" name="Freeform 46"/>
              <p:cNvSpPr/>
              <p:nvPr/>
            </p:nvSpPr>
            <p:spPr>
              <a:xfrm>
                <a:off x="5238750" y="1333500"/>
                <a:ext cx="1143000" cy="209550"/>
              </a:xfrm>
              <a:custGeom>
                <a:avLst/>
                <a:gdLst/>
                <a:ahLst/>
                <a:cxnLst/>
                <a:rect l="l" t="t" r="r" b="b"/>
                <a:pathLst>
                  <a:path w="1143000" h="209550">
                    <a:moveTo>
                      <a:pt x="28575" y="0"/>
                    </a:moveTo>
                    <a:lnTo>
                      <a:pt x="1114425" y="0"/>
                    </a:lnTo>
                    <a:cubicBezTo>
                      <a:pt x="1130207" y="0"/>
                      <a:pt x="1143000" y="12793"/>
                      <a:pt x="1143000" y="28575"/>
                    </a:cubicBezTo>
                    <a:lnTo>
                      <a:pt x="1143000" y="180975"/>
                    </a:lnTo>
                    <a:cubicBezTo>
                      <a:pt x="1143000" y="196757"/>
                      <a:pt x="1130207" y="209550"/>
                      <a:pt x="1114425" y="209550"/>
                    </a:cubicBezTo>
                    <a:lnTo>
                      <a:pt x="28575" y="209550"/>
                    </a:lnTo>
                    <a:cubicBezTo>
                      <a:pt x="12793" y="209550"/>
                      <a:pt x="0" y="196757"/>
                      <a:pt x="0" y="180975"/>
                    </a:cubicBezTo>
                    <a:lnTo>
                      <a:pt x="0" y="28575"/>
                    </a:lnTo>
                    <a:cubicBezTo>
                      <a:pt x="0" y="12793"/>
                      <a:pt x="12793" y="0"/>
                      <a:pt x="28575" y="0"/>
                    </a:cubicBezTo>
                    <a:close/>
                  </a:path>
                </a:pathLst>
              </a:custGeom>
              <a:solidFill>
                <a:srgbClr val="0D1117"/>
              </a:solidFill>
              <a:ln w="9525">
                <a:solidFill>
                  <a:srgbClr val="39FF14"/>
                </a:solidFill>
              </a:ln>
            </p:spPr>
          </p:sp>
          <p:sp>
            <p:nvSpPr>
              <p:cNvPr id="47" name="TextBox 47"/>
              <p:cNvSpPr txBox="1"/>
              <p:nvPr/>
            </p:nvSpPr>
            <p:spPr>
              <a:xfrm>
                <a:off x="5402151" y="1387316"/>
                <a:ext cx="816197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⟲ LOAD SAVE 2</a:t>
                </a:r>
              </a:p>
            </p:txBody>
          </p:sp>
        </p:grpSp>
        <p:grpSp>
          <p:nvGrpSpPr>
            <p:cNvPr id="56" name="Group 56"/>
            <p:cNvGrpSpPr/>
            <p:nvPr/>
          </p:nvGrpSpPr>
          <p:grpSpPr>
            <a:xfrm>
              <a:off x="6238875" y="2714625"/>
              <a:ext cx="3381375" cy="983456"/>
              <a:chOff x="6238875" y="2714625"/>
              <a:chExt cx="3381375" cy="983456"/>
            </a:xfrm>
          </p:grpSpPr>
          <p:sp>
            <p:nvSpPr>
              <p:cNvPr id="49" name="Line 49"/>
              <p:cNvSpPr/>
              <p:nvPr/>
            </p:nvSpPr>
            <p:spPr>
              <a:xfrm>
                <a:off x="6238875" y="2714625"/>
                <a:ext cx="2428875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2428875" h="523875">
                    <a:moveTo>
                      <a:pt x="0" y="0"/>
                    </a:moveTo>
                    <a:lnTo>
                      <a:pt x="2428875" y="523875"/>
                    </a:lnTo>
                  </a:path>
                </a:pathLst>
              </a:custGeom>
              <a:noFill/>
              <a:ln w="28575">
                <a:solidFill>
                  <a:srgbClr val="39FF14"/>
                </a:solidFill>
              </a:ln>
            </p:spPr>
          </p:sp>
          <p:sp>
            <p:nvSpPr>
              <p:cNvPr id="50" name="Polygon 50"/>
              <p:cNvSpPr/>
              <p:nvPr/>
            </p:nvSpPr>
            <p:spPr>
              <a:xfrm>
                <a:off x="8496300" y="3143250"/>
                <a:ext cx="171450" cy="142875"/>
              </a:xfrm>
              <a:custGeom>
                <a:avLst/>
                <a:gdLst/>
                <a:ahLst/>
                <a:cxnLst/>
                <a:rect l="l" t="t" r="r" b="b"/>
                <a:pathLst>
                  <a:path w="171450" h="142875">
                    <a:moveTo>
                      <a:pt x="171450" y="95250"/>
                    </a:moveTo>
                    <a:lnTo>
                      <a:pt x="28575" y="0"/>
                    </a:lnTo>
                    <a:lnTo>
                      <a:pt x="0" y="142875"/>
                    </a:lnTo>
                    <a:close/>
                  </a:path>
                </a:pathLst>
              </a:custGeom>
              <a:solidFill>
                <a:srgbClr val="39FF14"/>
              </a:solidFill>
              <a:ln>
                <a:noFill/>
              </a:ln>
            </p:spPr>
          </p:sp>
          <p:sp>
            <p:nvSpPr>
              <p:cNvPr id="51" name="TextBox 51"/>
              <p:cNvSpPr txBox="1"/>
              <p:nvPr/>
            </p:nvSpPr>
            <p:spPr>
              <a:xfrm>
                <a:off x="7419022" y="3054191"/>
                <a:ext cx="539067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825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成功击败!</a:t>
                </a:r>
              </a:p>
            </p:txBody>
          </p:sp>
          <p:grpSp>
            <p:nvGrpSpPr>
              <p:cNvPr id="55" name="Group 55"/>
              <p:cNvGrpSpPr/>
              <p:nvPr/>
            </p:nvGrpSpPr>
            <p:grpSpPr>
              <a:xfrm>
                <a:off x="9048750" y="3000375"/>
                <a:ext cx="571500" cy="697706"/>
                <a:chOff x="9048750" y="3000375"/>
                <a:chExt cx="571500" cy="697706"/>
              </a:xfrm>
            </p:grpSpPr>
            <p:sp>
              <p:nvSpPr>
                <p:cNvPr id="52" name="Freeform 52"/>
                <p:cNvSpPr/>
                <p:nvPr/>
              </p:nvSpPr>
              <p:spPr>
                <a:xfrm>
                  <a:off x="9048750" y="3000375"/>
                  <a:ext cx="571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1500" h="476250">
                      <a:moveTo>
                        <a:pt x="38100" y="0"/>
                      </a:moveTo>
                      <a:lnTo>
                        <a:pt x="533400" y="0"/>
                      </a:lnTo>
                      <a:cubicBezTo>
                        <a:pt x="554442" y="0"/>
                        <a:pt x="571500" y="17058"/>
                        <a:pt x="571500" y="38100"/>
                      </a:cubicBezTo>
                      <a:lnTo>
                        <a:pt x="571500" y="438150"/>
                      </a:lnTo>
                      <a:cubicBezTo>
                        <a:pt x="571500" y="459192"/>
                        <a:pt x="554442" y="476250"/>
                        <a:pt x="533400" y="476250"/>
                      </a:cubicBezTo>
                      <a:lnTo>
                        <a:pt x="38100" y="476250"/>
                      </a:lnTo>
                      <a:cubicBezTo>
                        <a:pt x="17058" y="476250"/>
                        <a:pt x="0" y="459192"/>
                        <a:pt x="0" y="438150"/>
                      </a:cubicBezTo>
                      <a:lnTo>
                        <a:pt x="0" y="38100"/>
                      </a:lnTo>
                      <a:cubicBezTo>
                        <a:pt x="0" y="17058"/>
                        <a:pt x="17058" y="0"/>
                        <a:pt x="38100" y="0"/>
                      </a:cubicBezTo>
                      <a:close/>
                    </a:path>
                  </a:pathLst>
                </a:custGeom>
                <a:solidFill>
                  <a:srgbClr val="39FF14">
                    <a:alpha val="20000"/>
                  </a:srgbClr>
                </a:solidFill>
                <a:ln w="19050">
                  <a:solidFill>
                    <a:srgbClr val="39FF14">
                      <a:alpha val="20000"/>
                    </a:srgbClr>
                  </a:solidFill>
                </a:ln>
              </p:spPr>
            </p:sp>
            <p:sp>
              <p:nvSpPr>
                <p:cNvPr id="53" name="TextBox 53"/>
                <p:cNvSpPr txBox="1"/>
                <p:nvPr/>
              </p:nvSpPr>
              <p:spPr>
                <a:xfrm>
                  <a:off x="9231416" y="3104198"/>
                  <a:ext cx="206169" cy="3962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950" dirty="0">
                      <a:solidFill>
                        <a:srgbClr val="000000"/>
                      </a:solidFill>
                      <a:latin typeface="Segoe UI"/>
                      <a:ea typeface="Microsoft YaHei"/>
                      <a:cs typeface="Segoe UI"/>
                    </a:rPr>
                    <a:t>🏆</a:t>
                  </a:r>
                </a:p>
              </p:txBody>
            </p:sp>
            <p:sp>
              <p:nvSpPr>
                <p:cNvPr id="54" name="TextBox 54"/>
                <p:cNvSpPr txBox="1"/>
                <p:nvPr/>
              </p:nvSpPr>
              <p:spPr>
                <a:xfrm>
                  <a:off x="9203832" y="3530441"/>
                  <a:ext cx="261335" cy="1676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825" b="1" dirty="0">
                      <a:solidFill>
                        <a:srgbClr val="39FF14"/>
                      </a:solidFill>
                      <a:latin typeface="Consolas"/>
                      <a:ea typeface="Microsoft YaHei"/>
                      <a:cs typeface="Consolas"/>
                    </a:rPr>
                    <a:t>WIN!</a:t>
                  </a:r>
                </a:p>
              </p:txBody>
            </p:sp>
          </p:grpSp>
        </p:grpSp>
        <p:grpSp>
          <p:nvGrpSpPr>
            <p:cNvPr id="63" name="Group 63"/>
            <p:cNvGrpSpPr/>
            <p:nvPr/>
          </p:nvGrpSpPr>
          <p:grpSpPr>
            <a:xfrm>
              <a:off x="10001250" y="1571625"/>
              <a:ext cx="1428750" cy="762000"/>
              <a:chOff x="10001250" y="1571625"/>
              <a:chExt cx="1428750" cy="762000"/>
            </a:xfrm>
          </p:grpSpPr>
          <p:sp>
            <p:nvSpPr>
              <p:cNvPr id="57" name="Freeform 57"/>
              <p:cNvSpPr/>
              <p:nvPr/>
            </p:nvSpPr>
            <p:spPr>
              <a:xfrm>
                <a:off x="10001250" y="1571625"/>
                <a:ext cx="142875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1428750" h="762000">
                    <a:moveTo>
                      <a:pt x="38100" y="0"/>
                    </a:moveTo>
                    <a:lnTo>
                      <a:pt x="1390650" y="0"/>
                    </a:lnTo>
                    <a:cubicBezTo>
                      <a:pt x="1411692" y="0"/>
                      <a:pt x="1428750" y="17058"/>
                      <a:pt x="1428750" y="38100"/>
                    </a:cubicBezTo>
                    <a:lnTo>
                      <a:pt x="1428750" y="723900"/>
                    </a:lnTo>
                    <a:cubicBezTo>
                      <a:pt x="1428750" y="744942"/>
                      <a:pt x="1411692" y="762000"/>
                      <a:pt x="1390650" y="762000"/>
                    </a:cubicBezTo>
                    <a:lnTo>
                      <a:pt x="38100" y="762000"/>
                    </a:lnTo>
                    <a:cubicBezTo>
                      <a:pt x="17058" y="762000"/>
                      <a:pt x="0" y="744942"/>
                      <a:pt x="0" y="7239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58" name="TextBox 58"/>
              <p:cNvSpPr txBox="1"/>
              <p:nvPr/>
            </p:nvSpPr>
            <p:spPr>
              <a:xfrm>
                <a:off x="10086975" y="1662112"/>
                <a:ext cx="517446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75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路径说明:</a:t>
                </a:r>
              </a:p>
            </p:txBody>
          </p:sp>
          <p:sp>
            <p:nvSpPr>
              <p:cNvPr id="59" name="Line 59"/>
              <p:cNvSpPr/>
              <p:nvPr/>
            </p:nvSpPr>
            <p:spPr>
              <a:xfrm>
                <a:off x="10096500" y="1876425"/>
                <a:ext cx="381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381000" h="9525">
                    <a:moveTo>
                      <a:pt x="0" y="0"/>
                    </a:moveTo>
                    <a:lnTo>
                      <a:pt x="381000" y="0"/>
                    </a:lnTo>
                  </a:path>
                </a:pathLst>
              </a:custGeom>
              <a:noFill/>
              <a:ln w="19050">
                <a:solidFill>
                  <a:srgbClr val="FF2E97"/>
                </a:solidFill>
              </a:ln>
            </p:spPr>
          </p:sp>
          <p:sp>
            <p:nvSpPr>
              <p:cNvPr id="60" name="TextBox 60"/>
              <p:cNvSpPr txBox="1"/>
              <p:nvPr/>
            </p:nvSpPr>
            <p:spPr>
              <a:xfrm>
                <a:off x="10563225" y="1833562"/>
                <a:ext cx="583168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750" dirty="0">
                    <a:solidFill>
                      <a:srgbClr val="FF2E97"/>
                    </a:solidFill>
                    <a:latin typeface="Segoe UI"/>
                    <a:ea typeface="Microsoft YaHei"/>
                    <a:cs typeface="Segoe UI"/>
                  </a:rPr>
                  <a:t>失败 → 读档</a:t>
                </a:r>
              </a:p>
            </p:txBody>
          </p:sp>
          <p:sp>
            <p:nvSpPr>
              <p:cNvPr id="61" name="Line 61"/>
              <p:cNvSpPr/>
              <p:nvPr/>
            </p:nvSpPr>
            <p:spPr>
              <a:xfrm>
                <a:off x="10096500" y="2066925"/>
                <a:ext cx="381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381000" h="9525">
                    <a:moveTo>
                      <a:pt x="0" y="0"/>
                    </a:moveTo>
                    <a:lnTo>
                      <a:pt x="381000" y="0"/>
                    </a:lnTo>
                  </a:path>
                </a:pathLst>
              </a:custGeom>
              <a:noFill/>
              <a:ln w="19050">
                <a:solidFill>
                  <a:srgbClr val="39FF14"/>
                </a:solidFill>
              </a:ln>
            </p:spPr>
          </p:sp>
          <p:sp>
            <p:nvSpPr>
              <p:cNvPr id="62" name="TextBox 62"/>
              <p:cNvSpPr txBox="1"/>
              <p:nvPr/>
            </p:nvSpPr>
            <p:spPr>
              <a:xfrm>
                <a:off x="10563225" y="2024062"/>
                <a:ext cx="583168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750" dirty="0">
                    <a:solidFill>
                      <a:srgbClr val="39FF14"/>
                    </a:solidFill>
                    <a:latin typeface="Segoe UI"/>
                    <a:ea typeface="Microsoft YaHei"/>
                    <a:cs typeface="Segoe UI"/>
                  </a:rPr>
                  <a:t>成功 → 通关</a:t>
                </a:r>
              </a:p>
            </p:txBody>
          </p:sp>
        </p:grpSp>
      </p:grpSp>
      <p:grpSp>
        <p:nvGrpSpPr>
          <p:cNvPr id="77" name="Group 77"/>
          <p:cNvGrpSpPr/>
          <p:nvPr/>
        </p:nvGrpSpPr>
        <p:grpSpPr>
          <a:xfrm>
            <a:off x="571500" y="4286250"/>
            <a:ext cx="11049000" cy="1250156"/>
            <a:chOff x="571500" y="4286250"/>
            <a:chExt cx="11049000" cy="1250156"/>
          </a:xfrm>
        </p:grpSpPr>
        <p:sp>
          <p:nvSpPr>
            <p:cNvPr id="65" name="Rectangle 65"/>
            <p:cNvSpPr/>
            <p:nvPr/>
          </p:nvSpPr>
          <p:spPr>
            <a:xfrm>
              <a:off x="571500" y="4286250"/>
              <a:ext cx="5334000" cy="123825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39FF14"/>
              </a:solidFill>
            </a:ln>
          </p:spPr>
        </p:sp>
        <p:sp>
          <p:nvSpPr>
            <p:cNvPr id="66" name="TextBox 66"/>
            <p:cNvSpPr txBox="1"/>
            <p:nvPr/>
          </p:nvSpPr>
          <p:spPr>
            <a:xfrm>
              <a:off x="744855" y="4445318"/>
              <a:ext cx="192857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💾 存档 = Git Commit</a:t>
              </a:r>
            </a:p>
          </p:txBody>
        </p:sp>
        <p:sp>
          <p:nvSpPr>
            <p:cNvPr id="67" name="Rectangle 67"/>
            <p:cNvSpPr/>
            <p:nvPr/>
          </p:nvSpPr>
          <p:spPr>
            <a:xfrm>
              <a:off x="762000" y="4714875"/>
              <a:ext cx="4953000" cy="9525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68" name="TextBox 68"/>
            <p:cNvSpPr txBox="1"/>
            <p:nvPr/>
          </p:nvSpPr>
          <p:spPr>
            <a:xfrm>
              <a:off x="747712" y="4850606"/>
              <a:ext cx="2493169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每次存档 = 保存当前状态的快照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747712" y="5079206"/>
              <a:ext cx="197560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可以随时回到任何存档点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747712" y="5307806"/>
              <a:ext cx="164699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搞砸了？读档重来！</a:t>
              </a:r>
            </a:p>
          </p:txBody>
        </p:sp>
        <p:sp>
          <p:nvSpPr>
            <p:cNvPr id="71" name="Rectangle 71"/>
            <p:cNvSpPr/>
            <p:nvPr/>
          </p:nvSpPr>
          <p:spPr>
            <a:xfrm>
              <a:off x="6286500" y="4286250"/>
              <a:ext cx="5334000" cy="123825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FFD700"/>
              </a:solidFill>
            </a:ln>
          </p:spPr>
        </p:sp>
        <p:sp>
          <p:nvSpPr>
            <p:cNvPr id="72" name="TextBox 72"/>
            <p:cNvSpPr txBox="1"/>
            <p:nvPr/>
          </p:nvSpPr>
          <p:spPr>
            <a:xfrm>
              <a:off x="6459855" y="4445318"/>
              <a:ext cx="103836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🎯 核心思想</a:t>
              </a:r>
            </a:p>
          </p:txBody>
        </p:sp>
        <p:sp>
          <p:nvSpPr>
            <p:cNvPr id="73" name="Rectangle 73"/>
            <p:cNvSpPr/>
            <p:nvPr/>
          </p:nvSpPr>
          <p:spPr>
            <a:xfrm>
              <a:off x="6477000" y="4714875"/>
              <a:ext cx="4953000" cy="9525"/>
            </a:xfrm>
            <a:prstGeom prst="rect">
              <a:avLst/>
            </a:prstGeom>
            <a:solidFill>
              <a:srgbClr val="30363D"/>
            </a:solidFill>
            <a:ln>
              <a:noFill/>
            </a:ln>
          </p:spPr>
        </p:sp>
        <p:sp>
          <p:nvSpPr>
            <p:cNvPr id="74" name="TextBox 74"/>
            <p:cNvSpPr txBox="1"/>
            <p:nvPr/>
          </p:nvSpPr>
          <p:spPr>
            <a:xfrm>
              <a:off x="6462712" y="4850606"/>
              <a:ext cx="241923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Git 就是你的「无限存档」工具</a:t>
              </a:r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6462712" y="5079206"/>
              <a:ext cx="197560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不怕犯错，因为可以回退</a:t>
              </a: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6462712" y="5307806"/>
              <a:ext cx="1811298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大胆实验，安心开发！</a:t>
              </a:r>
            </a:p>
          </p:txBody>
        </p:sp>
      </p:grpSp>
      <p:grpSp>
        <p:nvGrpSpPr>
          <p:cNvPr id="80" name="Group 80"/>
          <p:cNvGrpSpPr/>
          <p:nvPr/>
        </p:nvGrpSpPr>
        <p:grpSpPr>
          <a:xfrm>
            <a:off x="571500" y="5715000"/>
            <a:ext cx="3810000" cy="333375"/>
            <a:chOff x="571500" y="5715000"/>
            <a:chExt cx="3810000" cy="333375"/>
          </a:xfrm>
        </p:grpSpPr>
        <p:sp>
          <p:nvSpPr>
            <p:cNvPr id="78" name="Rectangle 78"/>
            <p:cNvSpPr/>
            <p:nvPr/>
          </p:nvSpPr>
          <p:spPr>
            <a:xfrm>
              <a:off x="571500" y="5715000"/>
              <a:ext cx="3810000" cy="333375"/>
            </a:xfrm>
            <a:prstGeom prst="rect">
              <a:avLst/>
            </a:prstGeom>
            <a:solidFill>
              <a:srgbClr val="39FF14">
                <a:alpha val="10000"/>
              </a:srgbClr>
            </a:solidFill>
            <a:ln w="9525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79" name="TextBox 79"/>
            <p:cNvSpPr txBox="1"/>
            <p:nvPr/>
          </p:nvSpPr>
          <p:spPr>
            <a:xfrm>
              <a:off x="1094494" y="5820728"/>
              <a:ext cx="276401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💡 关键：在重要节点前一定要「存档」！</a:t>
              </a:r>
            </a:p>
          </p:txBody>
        </p:sp>
      </p:grpSp>
      <p:sp>
        <p:nvSpPr>
          <p:cNvPr id="81" name="Rectangle 81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82" name="TextBox 82"/>
          <p:cNvSpPr txBox="1"/>
          <p:nvPr/>
        </p:nvSpPr>
        <p:spPr>
          <a:xfrm>
            <a:off x="558165" y="645890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05/10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840402" y="6458902"/>
            <a:ext cx="79343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Save Point</a:t>
            </a:r>
          </a:p>
        </p:txBody>
      </p:sp>
    </p:spTree>
  </p:cSld>
  <p:clrMapOvr>
    <a:masterClrMapping/>
  </p:clrMapOvr>
  <p:transition 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37210" y="375285"/>
            <a:ext cx="3318886" cy="54864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📝 没有 Git 的痛苦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4355" y="806768"/>
            <a:ext cx="419452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The Essay Version Hell - A Story We All Know</a:t>
            </a:r>
          </a:p>
        </p:txBody>
      </p:sp>
      <p:sp>
        <p:nvSpPr>
          <p:cNvPr id="6" name="Rectangle 6"/>
          <p:cNvSpPr/>
          <p:nvPr/>
        </p:nvSpPr>
        <p:spPr>
          <a:xfrm>
            <a:off x="571500" y="1143000"/>
            <a:ext cx="238125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35" name="Group 35"/>
          <p:cNvGrpSpPr/>
          <p:nvPr/>
        </p:nvGrpSpPr>
        <p:grpSpPr>
          <a:xfrm>
            <a:off x="571500" y="1428750"/>
            <a:ext cx="4953000" cy="4476750"/>
            <a:chOff x="571500" y="1428750"/>
            <a:chExt cx="4953000" cy="4476750"/>
          </a:xfrm>
        </p:grpSpPr>
        <p:sp>
          <p:nvSpPr>
            <p:cNvPr id="7" name="Rectangle 7"/>
            <p:cNvSpPr/>
            <p:nvPr/>
          </p:nvSpPr>
          <p:spPr>
            <a:xfrm>
              <a:off x="571500" y="1428750"/>
              <a:ext cx="4953000" cy="381000"/>
            </a:xfrm>
            <a:prstGeom prst="rect">
              <a:avLst/>
            </a:prstGeom>
            <a:solidFill>
              <a:srgbClr val="FF2E97">
                <a:alpha val="20000"/>
              </a:srgbClr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742950" y="1533525"/>
              <a:ext cx="2303883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😱 传统方式：版本地狱</a:t>
              </a:r>
            </a:p>
          </p:txBody>
        </p:sp>
        <p:sp>
          <p:nvSpPr>
            <p:cNvPr id="9" name="Rectangle 9"/>
            <p:cNvSpPr/>
            <p:nvPr/>
          </p:nvSpPr>
          <p:spPr>
            <a:xfrm>
              <a:off x="571500" y="1905000"/>
              <a:ext cx="4953000" cy="40005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FF2E97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746760" y="1965960"/>
              <a:ext cx="10820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📁 my_essay/</a:t>
              </a:r>
            </a:p>
          </p:txBody>
        </p:sp>
        <p:grpSp>
          <p:nvGrpSpPr>
            <p:cNvPr id="32" name="Group 32"/>
            <p:cNvGrpSpPr/>
            <p:nvPr/>
          </p:nvGrpSpPr>
          <p:grpSpPr>
            <a:xfrm>
              <a:off x="952500" y="2381250"/>
              <a:ext cx="4381500" cy="2857500"/>
              <a:chOff x="952500" y="2381250"/>
              <a:chExt cx="4381500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52500" y="2381250"/>
                <a:ext cx="4381500" cy="3429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1081088" y="2488406"/>
                <a:ext cx="1211580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E6EDF3"/>
                    </a:solidFill>
                    <a:latin typeface="Consolas"/>
                    <a:ea typeface="Microsoft YaHei"/>
                    <a:cs typeface="Consolas"/>
                  </a:rPr>
                  <a:t>📄 essay_v1.doc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4757452" y="2512695"/>
                <a:ext cx="397478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2月1日</a:t>
                </a:r>
              </a:p>
            </p:txBody>
          </p:sp>
          <p:sp>
            <p:nvSpPr>
              <p:cNvPr id="14" name="Rectangle 14"/>
              <p:cNvSpPr/>
              <p:nvPr/>
            </p:nvSpPr>
            <p:spPr>
              <a:xfrm>
                <a:off x="952500" y="2800350"/>
                <a:ext cx="4381500" cy="3429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1081088" y="2907506"/>
                <a:ext cx="1252657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E6EDF3"/>
                    </a:solidFill>
                    <a:latin typeface="Consolas"/>
                    <a:ea typeface="Microsoft YaHei"/>
                    <a:cs typeface="Consolas"/>
                  </a:rPr>
                  <a:t>📄 essay_v2.doc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4724590" y="2931795"/>
                <a:ext cx="4303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2月3日</a:t>
                </a:r>
              </a:p>
            </p:txBody>
          </p:sp>
          <p:sp>
            <p:nvSpPr>
              <p:cNvPr id="17" name="Rectangle 17"/>
              <p:cNvSpPr/>
              <p:nvPr/>
            </p:nvSpPr>
            <p:spPr>
              <a:xfrm>
                <a:off x="952500" y="3219450"/>
                <a:ext cx="4381500" cy="3429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1081088" y="3326606"/>
                <a:ext cx="2148126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E6EDF3"/>
                    </a:solidFill>
                    <a:latin typeface="Consolas"/>
                    <a:ea typeface="Microsoft YaHei"/>
                    <a:cs typeface="Consolas"/>
                  </a:rPr>
                  <a:t>📄 essay_v2_new_intro.doc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4724590" y="3350895"/>
                <a:ext cx="4303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2月5日</a:t>
                </a:r>
              </a:p>
            </p:txBody>
          </p:sp>
          <p:sp>
            <p:nvSpPr>
              <p:cNvPr id="20" name="Rectangle 20"/>
              <p:cNvSpPr/>
              <p:nvPr/>
            </p:nvSpPr>
            <p:spPr>
              <a:xfrm>
                <a:off x="952500" y="3638550"/>
                <a:ext cx="4381500" cy="3429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1081088" y="3745706"/>
                <a:ext cx="1712714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E6EDF3"/>
                    </a:solidFill>
                    <a:latin typeface="Consolas"/>
                    <a:ea typeface="Microsoft YaHei"/>
                    <a:cs typeface="Consolas"/>
                  </a:rPr>
                  <a:t>📄 essay_v2_final.doc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724590" y="3769995"/>
                <a:ext cx="4303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2月7日</a:t>
                </a:r>
              </a:p>
            </p:txBody>
          </p:sp>
          <p:sp>
            <p:nvSpPr>
              <p:cNvPr id="23" name="Rectangle 23"/>
              <p:cNvSpPr/>
              <p:nvPr/>
            </p:nvSpPr>
            <p:spPr>
              <a:xfrm>
                <a:off x="952500" y="4057650"/>
                <a:ext cx="4381500" cy="342900"/>
              </a:xfrm>
              <a:prstGeom prst="rect">
                <a:avLst/>
              </a:prstGeom>
              <a:solidFill>
                <a:srgbClr val="0D1117"/>
              </a:solidFill>
              <a:ln w="19050">
                <a:solidFill>
                  <a:srgbClr val="FFD700"/>
                </a:solidFill>
              </a:ln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1081088" y="4164806"/>
                <a:ext cx="2164556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D700"/>
                    </a:solidFill>
                    <a:latin typeface="Consolas"/>
                    <a:ea typeface="Microsoft YaHei"/>
                    <a:cs typeface="Consolas"/>
                  </a:rPr>
                  <a:t>📄 essay_v2_final_REAL.doc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4724590" y="4189095"/>
                <a:ext cx="4303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FFD700"/>
                    </a:solidFill>
                    <a:latin typeface="Consolas"/>
                    <a:ea typeface="Microsoft YaHei"/>
                    <a:cs typeface="Consolas"/>
                  </a:rPr>
                  <a:t>2月8日</a:t>
                </a:r>
              </a:p>
            </p:txBody>
          </p:sp>
          <p:sp>
            <p:nvSpPr>
              <p:cNvPr id="26" name="Rectangle 26"/>
              <p:cNvSpPr/>
              <p:nvPr/>
            </p:nvSpPr>
            <p:spPr>
              <a:xfrm>
                <a:off x="952500" y="4476750"/>
                <a:ext cx="4381500" cy="342900"/>
              </a:xfrm>
              <a:prstGeom prst="rect">
                <a:avLst/>
              </a:prstGeom>
              <a:solidFill>
                <a:srgbClr val="0D1117"/>
              </a:solidFill>
              <a:ln w="19050">
                <a:solidFill>
                  <a:srgbClr val="FF2E97"/>
                </a:solidFill>
              </a:ln>
            </p:spPr>
          </p:sp>
          <p:sp>
            <p:nvSpPr>
              <p:cNvPr id="27" name="TextBox 27"/>
              <p:cNvSpPr txBox="1"/>
              <p:nvPr/>
            </p:nvSpPr>
            <p:spPr>
              <a:xfrm>
                <a:off x="1081088" y="4583906"/>
                <a:ext cx="1983819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📄 essay_FINAL_FINAL.doc</a:t>
                </a: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4724590" y="4608195"/>
                <a:ext cx="4303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2月9日</a:t>
                </a:r>
              </a:p>
            </p:txBody>
          </p:sp>
          <p:sp>
            <p:nvSpPr>
              <p:cNvPr id="29" name="Rectangle 29"/>
              <p:cNvSpPr/>
              <p:nvPr/>
            </p:nvSpPr>
            <p:spPr>
              <a:xfrm>
                <a:off x="952500" y="4895850"/>
                <a:ext cx="4381500" cy="342900"/>
              </a:xfrm>
              <a:prstGeom prst="rect">
                <a:avLst/>
              </a:prstGeom>
              <a:solidFill>
                <a:srgbClr val="FF2E97">
                  <a:alpha val="30000"/>
                </a:srgbClr>
              </a:solidFill>
              <a:ln w="19050">
                <a:solidFill>
                  <a:srgbClr val="FF2E97">
                    <a:alpha val="30000"/>
                  </a:srgbClr>
                </a:solidFill>
              </a:ln>
            </p:spPr>
          </p:sp>
          <p:sp>
            <p:nvSpPr>
              <p:cNvPr id="30" name="TextBox 30"/>
              <p:cNvSpPr txBox="1"/>
              <p:nvPr/>
            </p:nvSpPr>
            <p:spPr>
              <a:xfrm>
                <a:off x="1081088" y="5003006"/>
                <a:ext cx="1831425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FFFFFF"/>
                    </a:solidFill>
                    <a:latin typeface="Consolas"/>
                    <a:ea typeface="Microsoft YaHei"/>
                    <a:cs typeface="Consolas"/>
                  </a:rPr>
                  <a:t>📄 PRINT_THIS_ONE.doc</a:t>
                </a: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4685157" y="5027295"/>
                <a:ext cx="469773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2月10日</a:t>
                </a:r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2283524" y="5299710"/>
              <a:ext cx="152895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FF2E97"/>
                  </a:solidFill>
                  <a:latin typeface="Segoe UI"/>
                  <a:ea typeface="Microsoft YaHei"/>
                  <a:cs typeface="Segoe UI"/>
                </a:rPr>
                <a:t>哪个才是最终版？🤯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1486090" y="5537835"/>
              <a:ext cx="312381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磁盘空间浪费、版本混乱、无法协作...</a:t>
              </a: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5444800" y="3105150"/>
            <a:ext cx="540401" cy="709612"/>
            <a:chOff x="5444800" y="3105150"/>
            <a:chExt cx="540401" cy="709612"/>
          </a:xfrm>
        </p:grpSpPr>
        <p:sp>
          <p:nvSpPr>
            <p:cNvPr id="36" name="TextBox 36"/>
            <p:cNvSpPr txBox="1"/>
            <p:nvPr/>
          </p:nvSpPr>
          <p:spPr>
            <a:xfrm>
              <a:off x="5556409" y="3105150"/>
              <a:ext cx="317182" cy="609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000" dirty="0">
                  <a:solidFill>
                    <a:srgbClr val="39FF14"/>
                  </a:solidFill>
                  <a:latin typeface="Segoe UI"/>
                  <a:ea typeface="Microsoft YaHei"/>
                  <a:cs typeface="Segoe UI"/>
                </a:rPr>
                <a:t>→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5444800" y="3601402"/>
              <a:ext cx="54040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USE GIT</a:t>
              </a:r>
            </a:p>
          </p:txBody>
        </p:sp>
      </p:grpSp>
      <p:grpSp>
        <p:nvGrpSpPr>
          <p:cNvPr id="73" name="Group 73"/>
          <p:cNvGrpSpPr/>
          <p:nvPr/>
        </p:nvGrpSpPr>
        <p:grpSpPr>
          <a:xfrm>
            <a:off x="6286500" y="1428750"/>
            <a:ext cx="5334000" cy="4476750"/>
            <a:chOff x="6286500" y="1428750"/>
            <a:chExt cx="5334000" cy="4476750"/>
          </a:xfrm>
        </p:grpSpPr>
        <p:sp>
          <p:nvSpPr>
            <p:cNvPr id="39" name="Rectangle 39"/>
            <p:cNvSpPr/>
            <p:nvPr/>
          </p:nvSpPr>
          <p:spPr>
            <a:xfrm>
              <a:off x="6286500" y="1428750"/>
              <a:ext cx="5334000" cy="381000"/>
            </a:xfrm>
            <a:prstGeom prst="rect">
              <a:avLst/>
            </a:prstGeom>
            <a:solidFill>
              <a:srgbClr val="39FF14">
                <a:alpha val="20000"/>
              </a:srgbClr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6457950" y="1533525"/>
              <a:ext cx="223487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😎 Git 方式：清晰历史</a:t>
              </a:r>
            </a:p>
          </p:txBody>
        </p:sp>
        <p:sp>
          <p:nvSpPr>
            <p:cNvPr id="41" name="Rectangle 41"/>
            <p:cNvSpPr/>
            <p:nvPr/>
          </p:nvSpPr>
          <p:spPr>
            <a:xfrm>
              <a:off x="6286500" y="1905000"/>
              <a:ext cx="5334000" cy="40005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39FF14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6461760" y="1965960"/>
              <a:ext cx="254546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📁 my_essay/ (Git Repository)</a:t>
              </a:r>
            </a:p>
          </p:txBody>
        </p:sp>
        <p:grpSp>
          <p:nvGrpSpPr>
            <p:cNvPr id="46" name="Group 46"/>
            <p:cNvGrpSpPr/>
            <p:nvPr/>
          </p:nvGrpSpPr>
          <p:grpSpPr>
            <a:xfrm>
              <a:off x="6667500" y="2381250"/>
              <a:ext cx="4762500" cy="476250"/>
              <a:chOff x="6667500" y="2381250"/>
              <a:chExt cx="4762500" cy="476250"/>
            </a:xfrm>
          </p:grpSpPr>
          <p:sp>
            <p:nvSpPr>
              <p:cNvPr id="43" name="Rectangle 43"/>
              <p:cNvSpPr/>
              <p:nvPr/>
            </p:nvSpPr>
            <p:spPr>
              <a:xfrm>
                <a:off x="6667500" y="2381250"/>
                <a:ext cx="4762500" cy="476250"/>
              </a:xfrm>
              <a:prstGeom prst="rect">
                <a:avLst/>
              </a:prstGeom>
              <a:solidFill>
                <a:srgbClr val="39FF14">
                  <a:alpha val="10000"/>
                </a:srgbClr>
              </a:solidFill>
              <a:ln w="19050">
                <a:solidFill>
                  <a:srgbClr val="39FF14">
                    <a:alpha val="10000"/>
                  </a:srgbClr>
                </a:solidFill>
              </a:ln>
            </p:spPr>
          </p:sp>
          <p:sp>
            <p:nvSpPr>
              <p:cNvPr id="44" name="TextBox 44"/>
              <p:cNvSpPr txBox="1"/>
              <p:nvPr/>
            </p:nvSpPr>
            <p:spPr>
              <a:xfrm>
                <a:off x="6840855" y="2540318"/>
                <a:ext cx="123504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b="1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📄 essay.doc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10612755" y="257270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1050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唯一文件</a:t>
                </a:r>
              </a:p>
            </p:txBody>
          </p:sp>
        </p:grpSp>
        <p:grpSp>
          <p:nvGrpSpPr>
            <p:cNvPr id="70" name="Group 70"/>
            <p:cNvGrpSpPr/>
            <p:nvPr/>
          </p:nvGrpSpPr>
          <p:grpSpPr>
            <a:xfrm>
              <a:off x="6654165" y="2934652"/>
              <a:ext cx="4775835" cy="2161223"/>
              <a:chOff x="6654165" y="2934652"/>
              <a:chExt cx="4775835" cy="2161223"/>
            </a:xfrm>
          </p:grpSpPr>
          <p:sp>
            <p:nvSpPr>
              <p:cNvPr id="47" name="TextBox 47"/>
              <p:cNvSpPr txBox="1"/>
              <p:nvPr/>
            </p:nvSpPr>
            <p:spPr>
              <a:xfrm>
                <a:off x="6654165" y="2934652"/>
                <a:ext cx="1659874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00D4FF"/>
                    </a:solidFill>
                    <a:latin typeface="Consolas"/>
                    <a:ea typeface="Microsoft YaHei"/>
                    <a:cs typeface="Consolas"/>
                  </a:rPr>
                  <a:t>📜 Git History (git log)</a:t>
                </a:r>
              </a:p>
            </p:txBody>
          </p:sp>
          <p:sp>
            <p:nvSpPr>
              <p:cNvPr id="48" name="Rectangle 48"/>
              <p:cNvSpPr/>
              <p:nvPr/>
            </p:nvSpPr>
            <p:spPr>
              <a:xfrm>
                <a:off x="6667500" y="3190875"/>
                <a:ext cx="4762500" cy="1905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grpSp>
            <p:nvGrpSpPr>
              <p:cNvPr id="52" name="Group 52"/>
              <p:cNvGrpSpPr/>
              <p:nvPr/>
            </p:nvGrpSpPr>
            <p:grpSpPr>
              <a:xfrm>
                <a:off x="6858000" y="3381375"/>
                <a:ext cx="4391977" cy="207169"/>
                <a:chOff x="6858000" y="3381375"/>
                <a:chExt cx="4391977" cy="207169"/>
              </a:xfrm>
            </p:grpSpPr>
            <p:sp>
              <p:nvSpPr>
                <p:cNvPr id="49" name="Ellipse 49"/>
                <p:cNvSpPr/>
                <p:nvPr/>
              </p:nvSpPr>
              <p:spPr>
                <a:xfrm>
                  <a:off x="6858000" y="3381375"/>
                  <a:ext cx="152400" cy="152400"/>
                </a:xfrm>
                <a:prstGeom prst="ellipse">
                  <a:avLst/>
                </a:prstGeom>
                <a:solidFill>
                  <a:srgbClr val="39FF14"/>
                </a:solidFill>
                <a:ln>
                  <a:noFill/>
                </a:ln>
              </p:spPr>
            </p:sp>
            <p:sp>
              <p:nvSpPr>
                <p:cNvPr id="50" name="TextBox 50"/>
                <p:cNvSpPr txBox="1"/>
                <p:nvPr/>
              </p:nvSpPr>
              <p:spPr>
                <a:xfrm>
                  <a:off x="7131368" y="3390424"/>
                  <a:ext cx="1270754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E6EDF3"/>
                      </a:solidFill>
                      <a:latin typeface="Consolas"/>
                      <a:ea typeface="Microsoft YaHei"/>
                      <a:cs typeface="Consolas"/>
                    </a:rPr>
                    <a:t>a1b2c3d - 最终定稿</a:t>
                  </a:r>
                </a:p>
              </p:txBody>
            </p:sp>
            <p:sp>
              <p:nvSpPr>
                <p:cNvPr id="51" name="TextBox 51"/>
                <p:cNvSpPr txBox="1"/>
                <p:nvPr/>
              </p:nvSpPr>
              <p:spPr>
                <a:xfrm>
                  <a:off x="10819352" y="3406616"/>
                  <a:ext cx="430625" cy="1676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r"/>
                  <a:r>
                    <a:rPr lang="zh-CN" sz="82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2月10日</a:t>
                  </a:r>
                </a:p>
              </p:txBody>
            </p:sp>
          </p:grpSp>
          <p:sp>
            <p:nvSpPr>
              <p:cNvPr id="53" name="Line 53"/>
              <p:cNvSpPr/>
              <p:nvPr/>
            </p:nvSpPr>
            <p:spPr>
              <a:xfrm>
                <a:off x="6934200" y="360045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30363D"/>
                </a:solidFill>
              </a:ln>
            </p:spPr>
          </p:sp>
          <p:grpSp>
            <p:nvGrpSpPr>
              <p:cNvPr id="57" name="Group 57"/>
              <p:cNvGrpSpPr/>
              <p:nvPr/>
            </p:nvGrpSpPr>
            <p:grpSpPr>
              <a:xfrm>
                <a:off x="6858000" y="3714750"/>
                <a:ext cx="4391978" cy="207169"/>
                <a:chOff x="6858000" y="3714750"/>
                <a:chExt cx="4391978" cy="207169"/>
              </a:xfrm>
            </p:grpSpPr>
            <p:sp>
              <p:nvSpPr>
                <p:cNvPr id="54" name="Ellipse 54"/>
                <p:cNvSpPr/>
                <p:nvPr/>
              </p:nvSpPr>
              <p:spPr>
                <a:xfrm>
                  <a:off x="6858000" y="3714750"/>
                  <a:ext cx="152400" cy="152400"/>
                </a:xfrm>
                <a:prstGeom prst="ellipse">
                  <a:avLst/>
                </a:prstGeom>
                <a:solidFill>
                  <a:srgbClr val="00D4FF"/>
                </a:solidFill>
                <a:ln>
                  <a:noFill/>
                </a:ln>
              </p:spPr>
            </p:sp>
            <p:sp>
              <p:nvSpPr>
                <p:cNvPr id="55" name="TextBox 55"/>
                <p:cNvSpPr txBox="1"/>
                <p:nvPr/>
              </p:nvSpPr>
              <p:spPr>
                <a:xfrm>
                  <a:off x="7131368" y="3723799"/>
                  <a:ext cx="1306354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E6EDF3"/>
                      </a:solidFill>
                      <a:latin typeface="Consolas"/>
                      <a:ea typeface="Microsoft YaHei"/>
                      <a:cs typeface="Consolas"/>
                    </a:rPr>
                    <a:t>e4f5g6h - 修改结论</a:t>
                  </a:r>
                </a:p>
              </p:txBody>
            </p:sp>
            <p:sp>
              <p:nvSpPr>
                <p:cNvPr id="56" name="TextBox 56"/>
                <p:cNvSpPr txBox="1"/>
                <p:nvPr/>
              </p:nvSpPr>
              <p:spPr>
                <a:xfrm>
                  <a:off x="10855500" y="3739991"/>
                  <a:ext cx="394478" cy="1676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r"/>
                  <a:r>
                    <a:rPr lang="zh-CN" sz="82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2月8日</a:t>
                  </a:r>
                </a:p>
              </p:txBody>
            </p:sp>
          </p:grpSp>
          <p:sp>
            <p:nvSpPr>
              <p:cNvPr id="58" name="Line 58"/>
              <p:cNvSpPr/>
              <p:nvPr/>
            </p:nvSpPr>
            <p:spPr>
              <a:xfrm>
                <a:off x="6934200" y="393382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30363D"/>
                </a:solidFill>
              </a:ln>
            </p:spPr>
          </p:sp>
          <p:grpSp>
            <p:nvGrpSpPr>
              <p:cNvPr id="62" name="Group 62"/>
              <p:cNvGrpSpPr/>
              <p:nvPr/>
            </p:nvGrpSpPr>
            <p:grpSpPr>
              <a:xfrm>
                <a:off x="6858000" y="4048125"/>
                <a:ext cx="4391978" cy="207169"/>
                <a:chOff x="6858000" y="4048125"/>
                <a:chExt cx="4391978" cy="207169"/>
              </a:xfrm>
            </p:grpSpPr>
            <p:sp>
              <p:nvSpPr>
                <p:cNvPr id="59" name="Ellipse 59"/>
                <p:cNvSpPr/>
                <p:nvPr/>
              </p:nvSpPr>
              <p:spPr>
                <a:xfrm>
                  <a:off x="6858000" y="4048125"/>
                  <a:ext cx="152400" cy="152400"/>
                </a:xfrm>
                <a:prstGeom prst="ellipse">
                  <a:avLst/>
                </a:prstGeom>
                <a:solidFill>
                  <a:srgbClr val="00D4FF"/>
                </a:solidFill>
                <a:ln>
                  <a:noFill/>
                </a:ln>
              </p:spPr>
            </p:sp>
            <p:sp>
              <p:nvSpPr>
                <p:cNvPr id="60" name="TextBox 60"/>
                <p:cNvSpPr txBox="1"/>
                <p:nvPr/>
              </p:nvSpPr>
              <p:spPr>
                <a:xfrm>
                  <a:off x="7131368" y="4057174"/>
                  <a:ext cx="1199555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E6EDF3"/>
                      </a:solidFill>
                      <a:latin typeface="Consolas"/>
                      <a:ea typeface="Microsoft YaHei"/>
                      <a:cs typeface="Consolas"/>
                    </a:rPr>
                    <a:t>i7j8k9l - 新增引言</a:t>
                  </a:r>
                </a:p>
              </p:txBody>
            </p:sp>
            <p:sp>
              <p:nvSpPr>
                <p:cNvPr id="61" name="TextBox 61"/>
                <p:cNvSpPr txBox="1"/>
                <p:nvPr/>
              </p:nvSpPr>
              <p:spPr>
                <a:xfrm>
                  <a:off x="10855500" y="4073366"/>
                  <a:ext cx="394478" cy="1676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r"/>
                  <a:r>
                    <a:rPr lang="zh-CN" sz="82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2月5日</a:t>
                  </a:r>
                </a:p>
              </p:txBody>
            </p:sp>
          </p:grpSp>
          <p:sp>
            <p:nvSpPr>
              <p:cNvPr id="63" name="Line 63"/>
              <p:cNvSpPr/>
              <p:nvPr/>
            </p:nvSpPr>
            <p:spPr>
              <a:xfrm>
                <a:off x="6934200" y="42672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30363D"/>
                </a:solidFill>
              </a:ln>
            </p:spPr>
          </p:sp>
          <p:grpSp>
            <p:nvGrpSpPr>
              <p:cNvPr id="67" name="Group 67"/>
              <p:cNvGrpSpPr/>
              <p:nvPr/>
            </p:nvGrpSpPr>
            <p:grpSpPr>
              <a:xfrm>
                <a:off x="6858000" y="4381500"/>
                <a:ext cx="4391977" cy="207169"/>
                <a:chOff x="6858000" y="4381500"/>
                <a:chExt cx="4391977" cy="207169"/>
              </a:xfrm>
            </p:grpSpPr>
            <p:sp>
              <p:nvSpPr>
                <p:cNvPr id="64" name="Ellipse 64"/>
                <p:cNvSpPr/>
                <p:nvPr/>
              </p:nvSpPr>
              <p:spPr>
                <a:xfrm>
                  <a:off x="6858000" y="4381500"/>
                  <a:ext cx="152400" cy="152400"/>
                </a:xfrm>
                <a:prstGeom prst="ellipse">
                  <a:avLst/>
                </a:prstGeom>
                <a:solidFill>
                  <a:srgbClr val="00D4FF"/>
                </a:solidFill>
                <a:ln>
                  <a:noFill/>
                </a:ln>
              </p:spPr>
            </p:sp>
            <p:sp>
              <p:nvSpPr>
                <p:cNvPr id="65" name="TextBox 65"/>
                <p:cNvSpPr txBox="1"/>
                <p:nvPr/>
              </p:nvSpPr>
              <p:spPr>
                <a:xfrm>
                  <a:off x="7131368" y="4390549"/>
                  <a:ext cx="1299234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E6EDF3"/>
                      </a:solidFill>
                      <a:latin typeface="Consolas"/>
                      <a:ea typeface="Microsoft YaHei"/>
                      <a:cs typeface="Consolas"/>
                    </a:rPr>
                    <a:t>m0n1o2p - 完成初稿</a:t>
                  </a:r>
                </a:p>
              </p:txBody>
            </p:sp>
            <p:sp>
              <p:nvSpPr>
                <p:cNvPr id="66" name="TextBox 66"/>
                <p:cNvSpPr txBox="1"/>
                <p:nvPr/>
              </p:nvSpPr>
              <p:spPr>
                <a:xfrm>
                  <a:off x="10885622" y="4406741"/>
                  <a:ext cx="364355" cy="1676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r"/>
                  <a:r>
                    <a:rPr lang="zh-CN" sz="82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2月1日</a:t>
                  </a:r>
                </a:p>
              </p:txBody>
            </p:sp>
          </p:grpSp>
          <p:sp>
            <p:nvSpPr>
              <p:cNvPr id="68" name="Line 68"/>
              <p:cNvSpPr/>
              <p:nvPr/>
            </p:nvSpPr>
            <p:spPr>
              <a:xfrm>
                <a:off x="6934200" y="4600575"/>
                <a:ext cx="9525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14300">
                    <a:moveTo>
                      <a:pt x="0" y="0"/>
                    </a:moveTo>
                    <a:lnTo>
                      <a:pt x="0" y="114300"/>
                    </a:lnTo>
                  </a:path>
                </a:pathLst>
              </a:custGeom>
              <a:noFill/>
              <a:ln w="19050">
                <a:solidFill>
                  <a:srgbClr val="30363D"/>
                </a:solidFill>
              </a:ln>
            </p:spPr>
          </p:sp>
          <p:sp>
            <p:nvSpPr>
              <p:cNvPr id="69" name="TextBox 69"/>
              <p:cNvSpPr txBox="1"/>
              <p:nvPr/>
            </p:nvSpPr>
            <p:spPr>
              <a:xfrm>
                <a:off x="6922770" y="4760595"/>
                <a:ext cx="239744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...</a:t>
                </a:r>
              </a:p>
            </p:txBody>
          </p:sp>
        </p:grpSp>
        <p:sp>
          <p:nvSpPr>
            <p:cNvPr id="71" name="TextBox 71"/>
            <p:cNvSpPr txBox="1"/>
            <p:nvPr/>
          </p:nvSpPr>
          <p:spPr>
            <a:xfrm>
              <a:off x="7987474" y="5109210"/>
              <a:ext cx="193205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39FF14"/>
                  </a:solidFill>
                  <a:latin typeface="Segoe UI"/>
                  <a:ea typeface="Microsoft YaHei"/>
                  <a:cs typeface="Segoe UI"/>
                </a:rPr>
                <a:t>一个文件，无限历史！ ✨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7866698" y="5363528"/>
              <a:ext cx="217360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清晰记录、节省空间、轻松回退</a:t>
              </a:r>
            </a:p>
          </p:txBody>
        </p:sp>
      </p:grpSp>
      <p:sp>
        <p:nvSpPr>
          <p:cNvPr id="74" name="Rectangle 74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75" name="TextBox 75"/>
          <p:cNvSpPr txBox="1"/>
          <p:nvPr/>
        </p:nvSpPr>
        <p:spPr>
          <a:xfrm>
            <a:off x="558165" y="645890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06/10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10748391" y="6458902"/>
            <a:ext cx="88544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Version Hell</a:t>
            </a:r>
          </a:p>
        </p:txBody>
      </p:sp>
    </p:spTree>
  </p:cSld>
  <p:clrMapOvr>
    <a:masterClrMapping/>
  </p:clrMapOvr>
  <p:transition 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41020" y="264795"/>
            <a:ext cx="3207753" cy="48768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🔀 Git 工作流可视化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6260" y="632460"/>
            <a:ext cx="445579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Visualizing Git - Checkpoints, Branches, and Merges</a:t>
            </a:r>
          </a:p>
        </p:txBody>
      </p:sp>
      <p:sp>
        <p:nvSpPr>
          <p:cNvPr id="6" name="Rectangle 6"/>
          <p:cNvSpPr/>
          <p:nvPr/>
        </p:nvSpPr>
        <p:spPr>
          <a:xfrm>
            <a:off x="571500" y="904875"/>
            <a:ext cx="190500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72" name="Group 72"/>
          <p:cNvGrpSpPr/>
          <p:nvPr/>
        </p:nvGrpSpPr>
        <p:grpSpPr>
          <a:xfrm>
            <a:off x="571500" y="1095375"/>
            <a:ext cx="11049000" cy="2667000"/>
            <a:chOff x="571500" y="1095375"/>
            <a:chExt cx="11049000" cy="2667000"/>
          </a:xfrm>
        </p:grpSpPr>
        <p:sp>
          <p:nvSpPr>
            <p:cNvPr id="7" name="Rectangle 7"/>
            <p:cNvSpPr/>
            <p:nvPr/>
          </p:nvSpPr>
          <p:spPr>
            <a:xfrm>
              <a:off x="571500" y="1095375"/>
              <a:ext cx="11049000" cy="2667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30363D"/>
              </a:solidFill>
            </a:ln>
          </p:spPr>
        </p:sp>
        <p:sp>
          <p:nvSpPr>
            <p:cNvPr id="8" name="Line 8"/>
            <p:cNvSpPr/>
            <p:nvPr/>
          </p:nvSpPr>
          <p:spPr>
            <a:xfrm>
              <a:off x="1047750" y="1762125"/>
              <a:ext cx="10096500" cy="9525"/>
            </a:xfrm>
            <a:custGeom>
              <a:avLst/>
              <a:gdLst/>
              <a:ahLst/>
              <a:cxnLst/>
              <a:rect l="l" t="t" r="r" b="b"/>
              <a:pathLst>
                <a:path w="10096500" h="9525">
                  <a:moveTo>
                    <a:pt x="0" y="0"/>
                  </a:moveTo>
                  <a:lnTo>
                    <a:pt x="1009650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sp>
          <p:nvSpPr>
            <p:cNvPr id="9" name="Rectangle 9"/>
            <p:cNvSpPr/>
            <p:nvPr/>
          </p:nvSpPr>
          <p:spPr>
            <a:xfrm>
              <a:off x="666750" y="1619250"/>
              <a:ext cx="333375" cy="285750"/>
            </a:xfrm>
            <a:prstGeom prst="rect">
              <a:avLst/>
            </a:prstGeom>
            <a:solidFill>
              <a:srgbClr val="39FF14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691718" y="1720691"/>
              <a:ext cx="292964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b="1" dirty="0">
                  <a:solidFill>
                    <a:srgbClr val="0D1117"/>
                  </a:solidFill>
                  <a:latin typeface="Consolas"/>
                  <a:ea typeface="Microsoft YaHei"/>
                  <a:cs typeface="Consolas"/>
                </a:rPr>
                <a:t>main</a:t>
              </a:r>
            </a:p>
          </p:txBody>
        </p:sp>
        <p:grpSp>
          <p:nvGrpSpPr>
            <p:cNvPr id="14" name="Group 14"/>
            <p:cNvGrpSpPr/>
            <p:nvPr/>
          </p:nvGrpSpPr>
          <p:grpSpPr>
            <a:xfrm>
              <a:off x="1505903" y="1426845"/>
              <a:ext cx="417195" cy="468630"/>
              <a:chOff x="1505903" y="1426845"/>
              <a:chExt cx="417195" cy="468630"/>
            </a:xfrm>
          </p:grpSpPr>
          <p:sp>
            <p:nvSpPr>
              <p:cNvPr id="11" name="Ellipse 11"/>
              <p:cNvSpPr/>
              <p:nvPr/>
            </p:nvSpPr>
            <p:spPr>
              <a:xfrm>
                <a:off x="1581150" y="1628775"/>
                <a:ext cx="266700" cy="266700"/>
              </a:xfrm>
              <a:prstGeom prst="ellipse">
                <a:avLst/>
              </a:prstGeom>
              <a:solidFill>
                <a:srgbClr val="39FF14"/>
              </a:solidFill>
              <a:ln w="28575">
                <a:solidFill>
                  <a:srgbClr val="0D1117"/>
                </a:solidFill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1685949" y="1720691"/>
                <a:ext cx="57102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1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1505903" y="1426845"/>
                <a:ext cx="417195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初始化</a:t>
                </a:r>
              </a:p>
            </p:txBody>
          </p:sp>
        </p:grpSp>
        <p:sp>
          <p:nvSpPr>
            <p:cNvPr id="15" name="Line 15"/>
            <p:cNvSpPr/>
            <p:nvPr/>
          </p:nvSpPr>
          <p:spPr>
            <a:xfrm>
              <a:off x="1847850" y="1762125"/>
              <a:ext cx="685800" cy="9525"/>
            </a:xfrm>
            <a:custGeom>
              <a:avLst/>
              <a:gdLst/>
              <a:ahLst/>
              <a:cxnLst/>
              <a:rect l="l" t="t" r="r" b="b"/>
              <a:pathLst>
                <a:path w="685800" h="9525">
                  <a:moveTo>
                    <a:pt x="0" y="0"/>
                  </a:moveTo>
                  <a:lnTo>
                    <a:pt x="68580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grpSp>
          <p:nvGrpSpPr>
            <p:cNvPr id="19" name="Group 19"/>
            <p:cNvGrpSpPr/>
            <p:nvPr/>
          </p:nvGrpSpPr>
          <p:grpSpPr>
            <a:xfrm>
              <a:off x="2392680" y="1426845"/>
              <a:ext cx="548640" cy="468630"/>
              <a:chOff x="2392680" y="1426845"/>
              <a:chExt cx="548640" cy="468630"/>
            </a:xfrm>
          </p:grpSpPr>
          <p:sp>
            <p:nvSpPr>
              <p:cNvPr id="16" name="Ellipse 16"/>
              <p:cNvSpPr/>
              <p:nvPr/>
            </p:nvSpPr>
            <p:spPr>
              <a:xfrm>
                <a:off x="2533650" y="1628775"/>
                <a:ext cx="266700" cy="266700"/>
              </a:xfrm>
              <a:prstGeom prst="ellipse">
                <a:avLst/>
              </a:prstGeom>
              <a:solidFill>
                <a:srgbClr val="39FF14"/>
              </a:solidFill>
              <a:ln w="28575">
                <a:solidFill>
                  <a:srgbClr val="0D1117"/>
                </a:solidFill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2623387" y="1720691"/>
                <a:ext cx="87225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2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2392680" y="1426845"/>
                <a:ext cx="5486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添加导航</a:t>
                </a:r>
              </a:p>
            </p:txBody>
          </p:sp>
        </p:grpSp>
        <p:sp>
          <p:nvSpPr>
            <p:cNvPr id="20" name="Line 20"/>
            <p:cNvSpPr/>
            <p:nvPr/>
          </p:nvSpPr>
          <p:spPr>
            <a:xfrm>
              <a:off x="2800350" y="1762125"/>
              <a:ext cx="685800" cy="9525"/>
            </a:xfrm>
            <a:custGeom>
              <a:avLst/>
              <a:gdLst/>
              <a:ahLst/>
              <a:cxnLst/>
              <a:rect l="l" t="t" r="r" b="b"/>
              <a:pathLst>
                <a:path w="685800" h="9525">
                  <a:moveTo>
                    <a:pt x="0" y="0"/>
                  </a:moveTo>
                  <a:lnTo>
                    <a:pt x="68580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grpSp>
          <p:nvGrpSpPr>
            <p:cNvPr id="24" name="Group 24"/>
            <p:cNvGrpSpPr/>
            <p:nvPr/>
          </p:nvGrpSpPr>
          <p:grpSpPr>
            <a:xfrm>
              <a:off x="3345180" y="1426845"/>
              <a:ext cx="548640" cy="468630"/>
              <a:chOff x="3345180" y="1426845"/>
              <a:chExt cx="548640" cy="468630"/>
            </a:xfrm>
          </p:grpSpPr>
          <p:sp>
            <p:nvSpPr>
              <p:cNvPr id="21" name="Ellipse 21"/>
              <p:cNvSpPr/>
              <p:nvPr/>
            </p:nvSpPr>
            <p:spPr>
              <a:xfrm>
                <a:off x="3486150" y="1628775"/>
                <a:ext cx="266700" cy="266700"/>
              </a:xfrm>
              <a:prstGeom prst="ellipse">
                <a:avLst/>
              </a:prstGeom>
              <a:solidFill>
                <a:srgbClr val="39FF14"/>
              </a:solidFill>
              <a:ln w="28575">
                <a:solidFill>
                  <a:srgbClr val="0D1117"/>
                </a:solidFill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3575887" y="1720691"/>
                <a:ext cx="87225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3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3345180" y="1426845"/>
                <a:ext cx="5486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添加内容</a:t>
                </a:r>
              </a:p>
            </p:txBody>
          </p:sp>
        </p:grpSp>
        <p:sp>
          <p:nvSpPr>
            <p:cNvPr id="25" name="Line 25"/>
            <p:cNvSpPr/>
            <p:nvPr/>
          </p:nvSpPr>
          <p:spPr>
            <a:xfrm>
              <a:off x="3752850" y="1762125"/>
              <a:ext cx="781050" cy="9525"/>
            </a:xfrm>
            <a:custGeom>
              <a:avLst/>
              <a:gdLst/>
              <a:ahLst/>
              <a:cxnLst/>
              <a:rect l="l" t="t" r="r" b="b"/>
              <a:pathLst>
                <a:path w="781050" h="9525">
                  <a:moveTo>
                    <a:pt x="0" y="0"/>
                  </a:moveTo>
                  <a:lnTo>
                    <a:pt x="78105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sp>
          <p:nvSpPr>
            <p:cNvPr id="26" name="Freeform 26"/>
            <p:cNvSpPr/>
            <p:nvPr/>
          </p:nvSpPr>
          <p:spPr>
            <a:xfrm>
              <a:off x="4191000" y="1762125"/>
              <a:ext cx="285750" cy="1047750"/>
            </a:xfrm>
            <a:custGeom>
              <a:avLst/>
              <a:gdLst/>
              <a:ahLst/>
              <a:cxnLst/>
              <a:rect l="l" t="t" r="r" b="b"/>
              <a:pathLst>
                <a:path w="285750" h="1047750">
                  <a:moveTo>
                    <a:pt x="0" y="0"/>
                  </a:moveTo>
                  <a:cubicBezTo>
                    <a:pt x="127000" y="0"/>
                    <a:pt x="222250" y="95250"/>
                    <a:pt x="285750" y="285750"/>
                  </a:cubicBezTo>
                  <a:lnTo>
                    <a:pt x="285750" y="1047750"/>
                  </a:lnTo>
                </a:path>
              </a:pathLst>
            </a:custGeom>
            <a:noFill/>
            <a:ln w="28575">
              <a:solidFill>
                <a:srgbClr val="FF2E97"/>
              </a:solidFill>
            </a:ln>
          </p:spPr>
        </p:sp>
        <p:sp>
          <p:nvSpPr>
            <p:cNvPr id="27" name="Rectangle 27"/>
            <p:cNvSpPr/>
            <p:nvPr/>
          </p:nvSpPr>
          <p:spPr>
            <a:xfrm>
              <a:off x="4000500" y="2857500"/>
              <a:ext cx="952500" cy="228600"/>
            </a:xfrm>
            <a:prstGeom prst="rect">
              <a:avLst/>
            </a:prstGeom>
            <a:solidFill>
              <a:srgbClr val="FF2E97"/>
            </a:solidFill>
            <a:ln>
              <a:noFill/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4122872" y="2930366"/>
              <a:ext cx="707755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FFFFFF"/>
                  </a:solidFill>
                  <a:latin typeface="Consolas"/>
                  <a:ea typeface="Microsoft YaHei"/>
                  <a:cs typeface="Consolas"/>
                </a:rPr>
                <a:t>dark-theme</a:t>
              </a:r>
            </a:p>
          </p:txBody>
        </p:sp>
        <p:sp>
          <p:nvSpPr>
            <p:cNvPr id="29" name="Line 29"/>
            <p:cNvSpPr/>
            <p:nvPr/>
          </p:nvSpPr>
          <p:spPr>
            <a:xfrm>
              <a:off x="4953000" y="2971800"/>
              <a:ext cx="666750" cy="9525"/>
            </a:xfrm>
            <a:custGeom>
              <a:avLst/>
              <a:gdLst/>
              <a:ahLst/>
              <a:cxnLst/>
              <a:rect l="l" t="t" r="r" b="b"/>
              <a:pathLst>
                <a:path w="666750" h="9525">
                  <a:moveTo>
                    <a:pt x="0" y="0"/>
                  </a:moveTo>
                  <a:lnTo>
                    <a:pt x="666750" y="0"/>
                  </a:lnTo>
                </a:path>
              </a:pathLst>
            </a:custGeom>
            <a:noFill/>
            <a:ln w="28575">
              <a:solidFill>
                <a:srgbClr val="FF2E97"/>
              </a:solidFill>
            </a:ln>
          </p:spPr>
        </p:sp>
        <p:grpSp>
          <p:nvGrpSpPr>
            <p:cNvPr id="33" name="Group 33"/>
            <p:cNvGrpSpPr/>
            <p:nvPr/>
          </p:nvGrpSpPr>
          <p:grpSpPr>
            <a:xfrm>
              <a:off x="5558790" y="2673191"/>
              <a:ext cx="502920" cy="412909"/>
              <a:chOff x="5558790" y="2673191"/>
              <a:chExt cx="502920" cy="412909"/>
            </a:xfrm>
          </p:grpSpPr>
          <p:sp>
            <p:nvSpPr>
              <p:cNvPr id="30" name="Ellipse 30"/>
              <p:cNvSpPr/>
              <p:nvPr/>
            </p:nvSpPr>
            <p:spPr>
              <a:xfrm>
                <a:off x="5695950" y="2857500"/>
                <a:ext cx="228600" cy="228600"/>
              </a:xfrm>
              <a:prstGeom prst="ellipse">
                <a:avLst/>
              </a:prstGeom>
              <a:solidFill>
                <a:srgbClr val="FF2E97"/>
              </a:solidFill>
              <a:ln w="19050">
                <a:solidFill>
                  <a:srgbClr val="0D1117"/>
                </a:solidFill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5770602" y="2928938"/>
                <a:ext cx="79296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A</a:t>
                </a:r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5558790" y="2673191"/>
                <a:ext cx="502920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FF2E97"/>
                    </a:solidFill>
                    <a:latin typeface="Segoe UI"/>
                    <a:ea typeface="Microsoft YaHei"/>
                    <a:cs typeface="Segoe UI"/>
                  </a:rPr>
                  <a:t>深色主题</a:t>
                </a:r>
              </a:p>
            </p:txBody>
          </p:sp>
        </p:grpSp>
        <p:sp>
          <p:nvSpPr>
            <p:cNvPr id="34" name="Line 34"/>
            <p:cNvSpPr/>
            <p:nvPr/>
          </p:nvSpPr>
          <p:spPr>
            <a:xfrm>
              <a:off x="5924550" y="2971800"/>
              <a:ext cx="723900" cy="9525"/>
            </a:xfrm>
            <a:custGeom>
              <a:avLst/>
              <a:gdLst/>
              <a:ahLst/>
              <a:cxnLst/>
              <a:rect l="l" t="t" r="r" b="b"/>
              <a:pathLst>
                <a:path w="723900" h="9525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noFill/>
            <a:ln w="28575">
              <a:solidFill>
                <a:srgbClr val="FF2E97"/>
              </a:solidFill>
            </a:ln>
          </p:spPr>
        </p:sp>
        <p:grpSp>
          <p:nvGrpSpPr>
            <p:cNvPr id="38" name="Group 38"/>
            <p:cNvGrpSpPr/>
            <p:nvPr/>
          </p:nvGrpSpPr>
          <p:grpSpPr>
            <a:xfrm>
              <a:off x="6606540" y="2673191"/>
              <a:ext cx="502920" cy="412909"/>
              <a:chOff x="6606540" y="2673191"/>
              <a:chExt cx="502920" cy="412909"/>
            </a:xfrm>
          </p:grpSpPr>
          <p:sp>
            <p:nvSpPr>
              <p:cNvPr id="35" name="Ellipse 35"/>
              <p:cNvSpPr/>
              <p:nvPr/>
            </p:nvSpPr>
            <p:spPr>
              <a:xfrm>
                <a:off x="6743700" y="2857500"/>
                <a:ext cx="228600" cy="228600"/>
              </a:xfrm>
              <a:prstGeom prst="ellipse">
                <a:avLst/>
              </a:prstGeom>
              <a:solidFill>
                <a:srgbClr val="FF2E97"/>
              </a:solidFill>
              <a:ln w="19050">
                <a:solidFill>
                  <a:srgbClr val="0D1117"/>
                </a:solidFill>
              </a:ln>
            </p:spPr>
          </p:sp>
          <p:sp>
            <p:nvSpPr>
              <p:cNvPr id="36" name="TextBox 36"/>
              <p:cNvSpPr txBox="1"/>
              <p:nvPr/>
            </p:nvSpPr>
            <p:spPr>
              <a:xfrm>
                <a:off x="6818352" y="2928938"/>
                <a:ext cx="79296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B</a:t>
                </a:r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6606540" y="2673191"/>
                <a:ext cx="502920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FF2E97"/>
                    </a:solidFill>
                    <a:latin typeface="Segoe UI"/>
                    <a:ea typeface="Microsoft YaHei"/>
                    <a:cs typeface="Segoe UI"/>
                  </a:rPr>
                  <a:t>调整颜色</a:t>
                </a:r>
              </a:p>
            </p:txBody>
          </p:sp>
        </p:grpSp>
        <p:grpSp>
          <p:nvGrpSpPr>
            <p:cNvPr id="42" name="Group 42"/>
            <p:cNvGrpSpPr/>
            <p:nvPr/>
          </p:nvGrpSpPr>
          <p:grpSpPr>
            <a:xfrm>
              <a:off x="4392930" y="1426845"/>
              <a:ext cx="548640" cy="468630"/>
              <a:chOff x="4392930" y="1426845"/>
              <a:chExt cx="548640" cy="468630"/>
            </a:xfrm>
          </p:grpSpPr>
          <p:sp>
            <p:nvSpPr>
              <p:cNvPr id="39" name="Ellipse 39"/>
              <p:cNvSpPr/>
              <p:nvPr/>
            </p:nvSpPr>
            <p:spPr>
              <a:xfrm>
                <a:off x="4533900" y="1628775"/>
                <a:ext cx="266700" cy="266700"/>
              </a:xfrm>
              <a:prstGeom prst="ellipse">
                <a:avLst/>
              </a:prstGeom>
              <a:solidFill>
                <a:srgbClr val="39FF14"/>
              </a:solidFill>
              <a:ln w="28575">
                <a:solidFill>
                  <a:srgbClr val="0D1117"/>
                </a:solidFill>
              </a:ln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4623637" y="1720691"/>
                <a:ext cx="87225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4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4392930" y="1426845"/>
                <a:ext cx="5486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更多内容</a:t>
                </a:r>
              </a:p>
            </p:txBody>
          </p:sp>
        </p:grpSp>
        <p:sp>
          <p:nvSpPr>
            <p:cNvPr id="43" name="Line 43"/>
            <p:cNvSpPr/>
            <p:nvPr/>
          </p:nvSpPr>
          <p:spPr>
            <a:xfrm>
              <a:off x="4800600" y="1762125"/>
              <a:ext cx="1066800" cy="9525"/>
            </a:xfrm>
            <a:custGeom>
              <a:avLst/>
              <a:gdLst/>
              <a:ahLst/>
              <a:cxnLst/>
              <a:rect l="l" t="t" r="r" b="b"/>
              <a:pathLst>
                <a:path w="1066800" h="9525">
                  <a:moveTo>
                    <a:pt x="0" y="0"/>
                  </a:moveTo>
                  <a:lnTo>
                    <a:pt x="106680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grpSp>
          <p:nvGrpSpPr>
            <p:cNvPr id="47" name="Group 47"/>
            <p:cNvGrpSpPr/>
            <p:nvPr/>
          </p:nvGrpSpPr>
          <p:grpSpPr>
            <a:xfrm>
              <a:off x="5726430" y="1426845"/>
              <a:ext cx="548640" cy="468630"/>
              <a:chOff x="5726430" y="1426845"/>
              <a:chExt cx="548640" cy="468630"/>
            </a:xfrm>
          </p:grpSpPr>
          <p:sp>
            <p:nvSpPr>
              <p:cNvPr id="44" name="Ellipse 44"/>
              <p:cNvSpPr/>
              <p:nvPr/>
            </p:nvSpPr>
            <p:spPr>
              <a:xfrm>
                <a:off x="5867400" y="1628775"/>
                <a:ext cx="266700" cy="266700"/>
              </a:xfrm>
              <a:prstGeom prst="ellipse">
                <a:avLst/>
              </a:prstGeom>
              <a:solidFill>
                <a:srgbClr val="39FF14"/>
              </a:solidFill>
              <a:ln w="28575">
                <a:solidFill>
                  <a:srgbClr val="0D1117"/>
                </a:solidFill>
              </a:ln>
            </p:spPr>
          </p:sp>
          <p:sp>
            <p:nvSpPr>
              <p:cNvPr id="45" name="TextBox 45"/>
              <p:cNvSpPr txBox="1"/>
              <p:nvPr/>
            </p:nvSpPr>
            <p:spPr>
              <a:xfrm>
                <a:off x="5957137" y="1720691"/>
                <a:ext cx="87225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5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5726430" y="1426845"/>
                <a:ext cx="5486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添加页脚</a:t>
                </a:r>
              </a:p>
            </p:txBody>
          </p:sp>
        </p:grpSp>
        <p:sp>
          <p:nvSpPr>
            <p:cNvPr id="48" name="Line 48"/>
            <p:cNvSpPr/>
            <p:nvPr/>
          </p:nvSpPr>
          <p:spPr>
            <a:xfrm>
              <a:off x="6134100" y="1762125"/>
              <a:ext cx="1257300" cy="9525"/>
            </a:xfrm>
            <a:custGeom>
              <a:avLst/>
              <a:gdLst/>
              <a:ahLst/>
              <a:cxnLst/>
              <a:rect l="l" t="t" r="r" b="b"/>
              <a:pathLst>
                <a:path w="1257300" h="9525">
                  <a:moveTo>
                    <a:pt x="0" y="0"/>
                  </a:moveTo>
                  <a:lnTo>
                    <a:pt x="125730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sp>
          <p:nvSpPr>
            <p:cNvPr id="49" name="Freeform 49"/>
            <p:cNvSpPr/>
            <p:nvPr/>
          </p:nvSpPr>
          <p:spPr>
            <a:xfrm>
              <a:off x="6972300" y="1905000"/>
              <a:ext cx="552450" cy="1066800"/>
            </a:xfrm>
            <a:custGeom>
              <a:avLst/>
              <a:gdLst/>
              <a:ahLst/>
              <a:cxnLst/>
              <a:rect l="l" t="t" r="r" b="b"/>
              <a:pathLst>
                <a:path w="552450" h="1066800">
                  <a:moveTo>
                    <a:pt x="0" y="1066800"/>
                  </a:moveTo>
                  <a:cubicBezTo>
                    <a:pt x="304800" y="1066800"/>
                    <a:pt x="488950" y="917575"/>
                    <a:pt x="552450" y="619125"/>
                  </a:cubicBezTo>
                  <a:lnTo>
                    <a:pt x="552450" y="0"/>
                  </a:lnTo>
                </a:path>
              </a:pathLst>
            </a:custGeom>
            <a:noFill/>
            <a:ln w="28575">
              <a:solidFill>
                <a:srgbClr val="FF2E97"/>
              </a:solidFill>
            </a:ln>
          </p:spPr>
        </p:sp>
        <p:grpSp>
          <p:nvGrpSpPr>
            <p:cNvPr id="54" name="Group 54"/>
            <p:cNvGrpSpPr/>
            <p:nvPr/>
          </p:nvGrpSpPr>
          <p:grpSpPr>
            <a:xfrm>
              <a:off x="7250430" y="1398270"/>
              <a:ext cx="548640" cy="768668"/>
              <a:chOff x="7250430" y="1398270"/>
              <a:chExt cx="548640" cy="768668"/>
            </a:xfrm>
          </p:grpSpPr>
          <p:sp>
            <p:nvSpPr>
              <p:cNvPr id="50" name="Ellipse 50"/>
              <p:cNvSpPr/>
              <p:nvPr/>
            </p:nvSpPr>
            <p:spPr>
              <a:xfrm>
                <a:off x="7372350" y="1609725"/>
                <a:ext cx="304800" cy="304800"/>
              </a:xfrm>
              <a:prstGeom prst="ellipse">
                <a:avLst/>
              </a:prstGeom>
              <a:solidFill>
                <a:srgbClr val="FFD700"/>
              </a:solidFill>
              <a:ln w="28575">
                <a:solidFill>
                  <a:srgbClr val="0D1117"/>
                </a:solidFill>
              </a:ln>
            </p:spPr>
          </p:sp>
          <p:sp>
            <p:nvSpPr>
              <p:cNvPr id="51" name="TextBox 51"/>
              <p:cNvSpPr txBox="1"/>
              <p:nvPr/>
            </p:nvSpPr>
            <p:spPr>
              <a:xfrm>
                <a:off x="7474148" y="1728788"/>
                <a:ext cx="101203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M</a:t>
                </a:r>
              </a:p>
            </p:txBody>
          </p:sp>
          <p:sp>
            <p:nvSpPr>
              <p:cNvPr id="52" name="TextBox 52"/>
              <p:cNvSpPr txBox="1"/>
              <p:nvPr/>
            </p:nvSpPr>
            <p:spPr>
              <a:xfrm>
                <a:off x="7250430" y="1398270"/>
                <a:ext cx="54864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FFD700"/>
                    </a:solidFill>
                    <a:latin typeface="Segoe UI"/>
                    <a:ea typeface="Microsoft YaHei"/>
                    <a:cs typeface="Segoe UI"/>
                  </a:rPr>
                  <a:t>合并分支</a:t>
                </a:r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7353657" y="2014538"/>
                <a:ext cx="342186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FFD700"/>
                    </a:solidFill>
                    <a:latin typeface="Consolas"/>
                    <a:ea typeface="Microsoft YaHei"/>
                    <a:cs typeface="Consolas"/>
                  </a:rPr>
                  <a:t>MERGE</a:t>
                </a:r>
              </a:p>
            </p:txBody>
          </p:sp>
        </p:grpSp>
        <p:sp>
          <p:nvSpPr>
            <p:cNvPr id="55" name="Line 55"/>
            <p:cNvSpPr/>
            <p:nvPr/>
          </p:nvSpPr>
          <p:spPr>
            <a:xfrm>
              <a:off x="7677150" y="1762125"/>
              <a:ext cx="1123950" cy="9525"/>
            </a:xfrm>
            <a:custGeom>
              <a:avLst/>
              <a:gdLst/>
              <a:ahLst/>
              <a:cxnLst/>
              <a:rect l="l" t="t" r="r" b="b"/>
              <a:pathLst>
                <a:path w="1123950" h="9525">
                  <a:moveTo>
                    <a:pt x="0" y="0"/>
                  </a:moveTo>
                  <a:lnTo>
                    <a:pt x="112395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grpSp>
          <p:nvGrpSpPr>
            <p:cNvPr id="60" name="Group 60"/>
            <p:cNvGrpSpPr/>
            <p:nvPr/>
          </p:nvGrpSpPr>
          <p:grpSpPr>
            <a:xfrm>
              <a:off x="8585240" y="1371124"/>
              <a:ext cx="736521" cy="843438"/>
              <a:chOff x="8585240" y="1371124"/>
              <a:chExt cx="736521" cy="843438"/>
            </a:xfrm>
          </p:grpSpPr>
          <p:sp>
            <p:nvSpPr>
              <p:cNvPr id="56" name="Ellipse 56"/>
              <p:cNvSpPr/>
              <p:nvPr/>
            </p:nvSpPr>
            <p:spPr>
              <a:xfrm>
                <a:off x="8782050" y="1590675"/>
                <a:ext cx="342900" cy="342900"/>
              </a:xfrm>
              <a:prstGeom prst="ellipse">
                <a:avLst/>
              </a:prstGeom>
              <a:solidFill>
                <a:srgbClr val="39FF14"/>
              </a:solidFill>
              <a:ln w="38100">
                <a:solidFill>
                  <a:srgbClr val="FFD700"/>
                </a:solidFill>
              </a:ln>
            </p:spPr>
          </p:sp>
          <p:sp>
            <p:nvSpPr>
              <p:cNvPr id="57" name="TextBox 57"/>
              <p:cNvSpPr txBox="1"/>
              <p:nvPr/>
            </p:nvSpPr>
            <p:spPr>
              <a:xfrm>
                <a:off x="8897993" y="1705928"/>
                <a:ext cx="111014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✓</a:t>
                </a:r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8769171" y="1371124"/>
                <a:ext cx="368658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39FF14"/>
                    </a:solidFill>
                    <a:latin typeface="Segoe UI"/>
                    <a:ea typeface="Microsoft YaHei"/>
                    <a:cs typeface="Segoe UI"/>
                  </a:rPr>
                  <a:t>完成!</a:t>
                </a:r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8585240" y="2062162"/>
                <a:ext cx="736521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深色主题+内容</a:t>
                </a:r>
              </a:p>
            </p:txBody>
          </p:sp>
        </p:grpSp>
        <p:sp>
          <p:nvSpPr>
            <p:cNvPr id="61" name="Line 61"/>
            <p:cNvSpPr/>
            <p:nvPr/>
          </p:nvSpPr>
          <p:spPr>
            <a:xfrm>
              <a:off x="9124950" y="1762125"/>
              <a:ext cx="781050" cy="9525"/>
            </a:xfrm>
            <a:custGeom>
              <a:avLst/>
              <a:gdLst/>
              <a:ahLst/>
              <a:cxnLst/>
              <a:rect l="l" t="t" r="r" b="b"/>
              <a:pathLst>
                <a:path w="781050" h="9525">
                  <a:moveTo>
                    <a:pt x="0" y="0"/>
                  </a:moveTo>
                  <a:lnTo>
                    <a:pt x="781050" y="0"/>
                  </a:lnTo>
                </a:path>
              </a:pathLst>
            </a:custGeom>
            <a:noFill/>
            <a:ln w="38100">
              <a:solidFill>
                <a:srgbClr val="39FF14"/>
              </a:solidFill>
            </a:ln>
          </p:spPr>
        </p:sp>
        <p:sp>
          <p:nvSpPr>
            <p:cNvPr id="62" name="Polygon 62"/>
            <p:cNvSpPr/>
            <p:nvPr/>
          </p:nvSpPr>
          <p:spPr>
            <a:xfrm>
              <a:off x="9763125" y="1685925"/>
              <a:ext cx="142875" cy="152400"/>
            </a:xfrm>
            <a:custGeom>
              <a:avLst/>
              <a:gdLst/>
              <a:ahLst/>
              <a:cxnLst/>
              <a:rect l="l" t="t" r="r" b="b"/>
              <a:pathLst>
                <a:path w="142875" h="152400">
                  <a:moveTo>
                    <a:pt x="142875" y="76200"/>
                  </a:move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solidFill>
              <a:srgbClr val="39FF14"/>
            </a:solidFill>
            <a:ln>
              <a:noFill/>
            </a:ln>
          </p:spPr>
        </p:sp>
        <p:grpSp>
          <p:nvGrpSpPr>
            <p:cNvPr id="71" name="Group 71"/>
            <p:cNvGrpSpPr/>
            <p:nvPr/>
          </p:nvGrpSpPr>
          <p:grpSpPr>
            <a:xfrm>
              <a:off x="10001250" y="2619375"/>
              <a:ext cx="1428750" cy="926306"/>
              <a:chOff x="10001250" y="2619375"/>
              <a:chExt cx="1428750" cy="926306"/>
            </a:xfrm>
          </p:grpSpPr>
          <p:sp>
            <p:nvSpPr>
              <p:cNvPr id="63" name="Freeform 63"/>
              <p:cNvSpPr/>
              <p:nvPr/>
            </p:nvSpPr>
            <p:spPr>
              <a:xfrm>
                <a:off x="10001250" y="2619375"/>
                <a:ext cx="1428750" cy="904875"/>
              </a:xfrm>
              <a:custGeom>
                <a:avLst/>
                <a:gdLst/>
                <a:ahLst/>
                <a:cxnLst/>
                <a:rect l="l" t="t" r="r" b="b"/>
                <a:pathLst>
                  <a:path w="1428750" h="904875">
                    <a:moveTo>
                      <a:pt x="38100" y="0"/>
                    </a:moveTo>
                    <a:lnTo>
                      <a:pt x="1390650" y="0"/>
                    </a:lnTo>
                    <a:cubicBezTo>
                      <a:pt x="1411692" y="0"/>
                      <a:pt x="1428750" y="17058"/>
                      <a:pt x="1428750" y="38100"/>
                    </a:cubicBezTo>
                    <a:lnTo>
                      <a:pt x="1428750" y="866775"/>
                    </a:lnTo>
                    <a:cubicBezTo>
                      <a:pt x="1428750" y="887817"/>
                      <a:pt x="1411692" y="904875"/>
                      <a:pt x="1390650" y="904875"/>
                    </a:cubicBezTo>
                    <a:lnTo>
                      <a:pt x="38100" y="904875"/>
                    </a:lnTo>
                    <a:cubicBezTo>
                      <a:pt x="17058" y="904875"/>
                      <a:pt x="0" y="887817"/>
                      <a:pt x="0" y="866775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64" name="TextBox 64"/>
              <p:cNvSpPr txBox="1"/>
              <p:nvPr/>
            </p:nvSpPr>
            <p:spPr>
              <a:xfrm>
                <a:off x="10085070" y="2665095"/>
                <a:ext cx="358045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图例:</a:t>
                </a:r>
              </a:p>
            </p:txBody>
          </p:sp>
          <p:sp>
            <p:nvSpPr>
              <p:cNvPr id="65" name="Ellipse 65"/>
              <p:cNvSpPr/>
              <p:nvPr/>
            </p:nvSpPr>
            <p:spPr>
              <a:xfrm>
                <a:off x="10125075" y="2905125"/>
                <a:ext cx="133350" cy="133350"/>
              </a:xfrm>
              <a:prstGeom prst="ellipse">
                <a:avLst/>
              </a:prstGeom>
              <a:solidFill>
                <a:srgbClr val="39FF14"/>
              </a:solidFill>
              <a:ln>
                <a:noFill/>
              </a:ln>
            </p:spPr>
          </p:sp>
          <p:sp>
            <p:nvSpPr>
              <p:cNvPr id="66" name="TextBox 66"/>
              <p:cNvSpPr txBox="1"/>
              <p:nvPr/>
            </p:nvSpPr>
            <p:spPr>
              <a:xfrm>
                <a:off x="10324148" y="2920841"/>
                <a:ext cx="382429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82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主分支</a:t>
                </a:r>
              </a:p>
            </p:txBody>
          </p:sp>
          <p:sp>
            <p:nvSpPr>
              <p:cNvPr id="67" name="Ellipse 67"/>
              <p:cNvSpPr/>
              <p:nvPr/>
            </p:nvSpPr>
            <p:spPr>
              <a:xfrm>
                <a:off x="10125075" y="3133725"/>
                <a:ext cx="133350" cy="133350"/>
              </a:xfrm>
              <a:prstGeom prst="ellipse">
                <a:avLst/>
              </a:prstGeom>
              <a:solidFill>
                <a:srgbClr val="FF2E97"/>
              </a:solidFill>
              <a:ln>
                <a:noFill/>
              </a:ln>
            </p:spPr>
          </p:sp>
          <p:sp>
            <p:nvSpPr>
              <p:cNvPr id="68" name="TextBox 68"/>
              <p:cNvSpPr txBox="1"/>
              <p:nvPr/>
            </p:nvSpPr>
            <p:spPr>
              <a:xfrm>
                <a:off x="10324148" y="3149441"/>
                <a:ext cx="502920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82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功能分支</a:t>
                </a:r>
              </a:p>
            </p:txBody>
          </p:sp>
          <p:sp>
            <p:nvSpPr>
              <p:cNvPr id="69" name="Ellipse 69"/>
              <p:cNvSpPr/>
              <p:nvPr/>
            </p:nvSpPr>
            <p:spPr>
              <a:xfrm>
                <a:off x="10125075" y="3362325"/>
                <a:ext cx="133350" cy="133350"/>
              </a:xfrm>
              <a:prstGeom prst="ellipse">
                <a:avLst/>
              </a:prstGeom>
              <a:solidFill>
                <a:srgbClr val="FFD700"/>
              </a:solidFill>
              <a:ln>
                <a:noFill/>
              </a:ln>
            </p:spPr>
          </p:sp>
          <p:sp>
            <p:nvSpPr>
              <p:cNvPr id="70" name="TextBox 70"/>
              <p:cNvSpPr txBox="1"/>
              <p:nvPr/>
            </p:nvSpPr>
            <p:spPr>
              <a:xfrm>
                <a:off x="10324148" y="3378041"/>
                <a:ext cx="261937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82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合并</a:t>
                </a:r>
              </a:p>
            </p:txBody>
          </p:sp>
        </p:grpSp>
      </p:grpSp>
      <p:grpSp>
        <p:nvGrpSpPr>
          <p:cNvPr id="99" name="Group 99"/>
          <p:cNvGrpSpPr/>
          <p:nvPr/>
        </p:nvGrpSpPr>
        <p:grpSpPr>
          <a:xfrm>
            <a:off x="571500" y="4000500"/>
            <a:ext cx="11049000" cy="952500"/>
            <a:chOff x="571500" y="4000500"/>
            <a:chExt cx="11049000" cy="952500"/>
          </a:xfrm>
        </p:grpSpPr>
        <p:grpSp>
          <p:nvGrpSpPr>
            <p:cNvPr id="79" name="Group 79"/>
            <p:cNvGrpSpPr/>
            <p:nvPr/>
          </p:nvGrpSpPr>
          <p:grpSpPr>
            <a:xfrm>
              <a:off x="571500" y="4000500"/>
              <a:ext cx="2571750" cy="952500"/>
              <a:chOff x="571500" y="4000500"/>
              <a:chExt cx="2571750" cy="952500"/>
            </a:xfrm>
          </p:grpSpPr>
          <p:sp>
            <p:nvSpPr>
              <p:cNvPr id="73" name="Rectangle 73"/>
              <p:cNvSpPr/>
              <p:nvPr/>
            </p:nvSpPr>
            <p:spPr>
              <a:xfrm>
                <a:off x="571500" y="4000500"/>
                <a:ext cx="2571750" cy="95250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39FF14"/>
                </a:solidFill>
              </a:ln>
            </p:spPr>
          </p:sp>
          <p:sp>
            <p:nvSpPr>
              <p:cNvPr id="74" name="Ellipse 74"/>
              <p:cNvSpPr/>
              <p:nvPr/>
            </p:nvSpPr>
            <p:spPr>
              <a:xfrm>
                <a:off x="704850" y="4152900"/>
                <a:ext cx="266700" cy="266700"/>
              </a:xfrm>
              <a:prstGeom prst="ellipse">
                <a:avLst/>
              </a:prstGeom>
              <a:solidFill>
                <a:srgbClr val="39FF14"/>
              </a:solidFill>
              <a:ln>
                <a:noFill/>
              </a:ln>
            </p:spPr>
          </p:sp>
          <p:sp>
            <p:nvSpPr>
              <p:cNvPr id="75" name="TextBox 75"/>
              <p:cNvSpPr txBox="1"/>
              <p:nvPr/>
            </p:nvSpPr>
            <p:spPr>
              <a:xfrm>
                <a:off x="807053" y="4236720"/>
                <a:ext cx="62294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1</a:t>
                </a:r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1080135" y="4204335"/>
                <a:ext cx="665359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Commit</a:t>
                </a:r>
              </a:p>
            </p:txBody>
          </p:sp>
          <p:sp>
            <p:nvSpPr>
              <p:cNvPr id="77" name="TextBox 77"/>
              <p:cNvSpPr txBox="1"/>
              <p:nvPr/>
            </p:nvSpPr>
            <p:spPr>
              <a:xfrm>
                <a:off x="701992" y="4466749"/>
                <a:ext cx="1612511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每个圆圈 = 一次「存档」</a:t>
                </a:r>
              </a:p>
            </p:txBody>
          </p:sp>
          <p:sp>
            <p:nvSpPr>
              <p:cNvPr id="78" name="TextBox 78"/>
              <p:cNvSpPr txBox="1"/>
              <p:nvPr/>
            </p:nvSpPr>
            <p:spPr>
              <a:xfrm>
                <a:off x="702945" y="4684395"/>
                <a:ext cx="133731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记录项目某时刻的状态</a:t>
                </a:r>
              </a:p>
            </p:txBody>
          </p:sp>
        </p:grpSp>
        <p:grpSp>
          <p:nvGrpSpPr>
            <p:cNvPr id="86" name="Group 86"/>
            <p:cNvGrpSpPr/>
            <p:nvPr/>
          </p:nvGrpSpPr>
          <p:grpSpPr>
            <a:xfrm>
              <a:off x="3333750" y="4000500"/>
              <a:ext cx="2571750" cy="952500"/>
              <a:chOff x="3333750" y="4000500"/>
              <a:chExt cx="2571750" cy="952500"/>
            </a:xfrm>
          </p:grpSpPr>
          <p:sp>
            <p:nvSpPr>
              <p:cNvPr id="80" name="Rectangle 80"/>
              <p:cNvSpPr/>
              <p:nvPr/>
            </p:nvSpPr>
            <p:spPr>
              <a:xfrm>
                <a:off x="3333750" y="4000500"/>
                <a:ext cx="2571750" cy="95250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FF2E97"/>
                </a:solidFill>
              </a:ln>
            </p:spPr>
          </p:sp>
          <p:sp>
            <p:nvSpPr>
              <p:cNvPr id="81" name="Rectangle 81"/>
              <p:cNvSpPr/>
              <p:nvPr/>
            </p:nvSpPr>
            <p:spPr>
              <a:xfrm>
                <a:off x="3476625" y="4171950"/>
                <a:ext cx="523875" cy="209550"/>
              </a:xfrm>
              <a:prstGeom prst="rect">
                <a:avLst/>
              </a:prstGeom>
              <a:solidFill>
                <a:srgbClr val="FF2E97"/>
              </a:solidFill>
              <a:ln>
                <a:noFill/>
              </a:ln>
            </p:spPr>
          </p:sp>
          <p:sp>
            <p:nvSpPr>
              <p:cNvPr id="82" name="TextBox 82"/>
              <p:cNvSpPr txBox="1"/>
              <p:nvPr/>
            </p:nvSpPr>
            <p:spPr>
              <a:xfrm>
                <a:off x="3543538" y="4243388"/>
                <a:ext cx="380524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FFFFFF"/>
                    </a:solidFill>
                    <a:latin typeface="Consolas"/>
                    <a:ea typeface="Microsoft YaHei"/>
                    <a:cs typeface="Consolas"/>
                  </a:rPr>
                  <a:t>branch</a:t>
                </a:r>
              </a:p>
            </p:txBody>
          </p:sp>
          <p:sp>
            <p:nvSpPr>
              <p:cNvPr id="83" name="TextBox 83"/>
              <p:cNvSpPr txBox="1"/>
              <p:nvPr/>
            </p:nvSpPr>
            <p:spPr>
              <a:xfrm>
                <a:off x="4128135" y="4204335"/>
                <a:ext cx="637756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Branch</a:t>
                </a:r>
              </a:p>
            </p:txBody>
          </p:sp>
          <p:sp>
            <p:nvSpPr>
              <p:cNvPr id="84" name="TextBox 84"/>
              <p:cNvSpPr txBox="1"/>
              <p:nvPr/>
            </p:nvSpPr>
            <p:spPr>
              <a:xfrm>
                <a:off x="3464242" y="4466749"/>
                <a:ext cx="1185315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分支 = 平行时间线</a:t>
                </a:r>
              </a:p>
            </p:txBody>
          </p:sp>
          <p:sp>
            <p:nvSpPr>
              <p:cNvPr id="85" name="TextBox 85"/>
              <p:cNvSpPr txBox="1"/>
              <p:nvPr/>
            </p:nvSpPr>
            <p:spPr>
              <a:xfrm>
                <a:off x="3465195" y="4684395"/>
                <a:ext cx="1205865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独立开发，互不干扰</a:t>
                </a:r>
              </a:p>
            </p:txBody>
          </p:sp>
        </p:grpSp>
        <p:grpSp>
          <p:nvGrpSpPr>
            <p:cNvPr id="93" name="Group 93"/>
            <p:cNvGrpSpPr/>
            <p:nvPr/>
          </p:nvGrpSpPr>
          <p:grpSpPr>
            <a:xfrm>
              <a:off x="6096000" y="4000500"/>
              <a:ext cx="2571750" cy="952500"/>
              <a:chOff x="6096000" y="4000500"/>
              <a:chExt cx="2571750" cy="952500"/>
            </a:xfrm>
          </p:grpSpPr>
          <p:sp>
            <p:nvSpPr>
              <p:cNvPr id="87" name="Rectangle 87"/>
              <p:cNvSpPr/>
              <p:nvPr/>
            </p:nvSpPr>
            <p:spPr>
              <a:xfrm>
                <a:off x="6096000" y="4000500"/>
                <a:ext cx="2571750" cy="952500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FFD700"/>
                </a:solidFill>
              </a:ln>
            </p:spPr>
          </p:sp>
          <p:sp>
            <p:nvSpPr>
              <p:cNvPr id="88" name="Ellipse 88"/>
              <p:cNvSpPr/>
              <p:nvPr/>
            </p:nvSpPr>
            <p:spPr>
              <a:xfrm>
                <a:off x="6229350" y="4152900"/>
                <a:ext cx="266700" cy="266700"/>
              </a:xfrm>
              <a:prstGeom prst="ellipse">
                <a:avLst/>
              </a:prstGeom>
              <a:solidFill>
                <a:srgbClr val="FFD700"/>
              </a:solidFill>
              <a:ln>
                <a:noFill/>
              </a:ln>
            </p:spPr>
          </p:sp>
          <p:sp>
            <p:nvSpPr>
              <p:cNvPr id="89" name="TextBox 89"/>
              <p:cNvSpPr txBox="1"/>
              <p:nvPr/>
            </p:nvSpPr>
            <p:spPr>
              <a:xfrm>
                <a:off x="6307038" y="4244816"/>
                <a:ext cx="111323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0D1117"/>
                    </a:solidFill>
                    <a:latin typeface="Consolas"/>
                    <a:ea typeface="Microsoft YaHei"/>
                    <a:cs typeface="Consolas"/>
                  </a:rPr>
                  <a:t>M</a:t>
                </a:r>
              </a:p>
            </p:txBody>
          </p:sp>
          <p:sp>
            <p:nvSpPr>
              <p:cNvPr id="90" name="TextBox 90"/>
              <p:cNvSpPr txBox="1"/>
              <p:nvPr/>
            </p:nvSpPr>
            <p:spPr>
              <a:xfrm>
                <a:off x="6604635" y="4204335"/>
                <a:ext cx="573348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FFD700"/>
                    </a:solidFill>
                    <a:latin typeface="Consolas"/>
                    <a:ea typeface="Microsoft YaHei"/>
                    <a:cs typeface="Consolas"/>
                  </a:rPr>
                  <a:t>Merge</a:t>
                </a:r>
              </a:p>
            </p:txBody>
          </p:sp>
          <p:sp>
            <p:nvSpPr>
              <p:cNvPr id="91" name="TextBox 91"/>
              <p:cNvSpPr txBox="1"/>
              <p:nvPr/>
            </p:nvSpPr>
            <p:spPr>
              <a:xfrm>
                <a:off x="6226492" y="4466749"/>
                <a:ext cx="147011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合并 = 整合多条时间线</a:t>
                </a:r>
              </a:p>
            </p:txBody>
          </p:sp>
          <p:sp>
            <p:nvSpPr>
              <p:cNvPr id="92" name="TextBox 92"/>
              <p:cNvSpPr txBox="1"/>
              <p:nvPr/>
            </p:nvSpPr>
            <p:spPr>
              <a:xfrm>
                <a:off x="6227445" y="4684395"/>
                <a:ext cx="133731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将分支工作整合回主线</a:t>
                </a:r>
              </a:p>
            </p:txBody>
          </p:sp>
        </p:grpSp>
        <p:grpSp>
          <p:nvGrpSpPr>
            <p:cNvPr id="98" name="Group 98"/>
            <p:cNvGrpSpPr/>
            <p:nvPr/>
          </p:nvGrpSpPr>
          <p:grpSpPr>
            <a:xfrm>
              <a:off x="8858250" y="4000500"/>
              <a:ext cx="2762250" cy="952500"/>
              <a:chOff x="8858250" y="4000500"/>
              <a:chExt cx="2762250" cy="952500"/>
            </a:xfrm>
          </p:grpSpPr>
          <p:sp>
            <p:nvSpPr>
              <p:cNvPr id="94" name="Rectangle 94"/>
              <p:cNvSpPr/>
              <p:nvPr/>
            </p:nvSpPr>
            <p:spPr>
              <a:xfrm>
                <a:off x="8858250" y="4000500"/>
                <a:ext cx="2762250" cy="952500"/>
              </a:xfrm>
              <a:prstGeom prst="rect">
                <a:avLst/>
              </a:prstGeom>
              <a:solidFill>
                <a:srgbClr val="39FF14">
                  <a:alpha val="10000"/>
                </a:srgbClr>
              </a:solidFill>
              <a:ln w="19050">
                <a:solidFill>
                  <a:srgbClr val="39FF14">
                    <a:alpha val="10000"/>
                  </a:srgbClr>
                </a:solidFill>
              </a:ln>
            </p:spPr>
          </p:sp>
          <p:sp>
            <p:nvSpPr>
              <p:cNvPr id="95" name="TextBox 95"/>
              <p:cNvSpPr txBox="1"/>
              <p:nvPr/>
            </p:nvSpPr>
            <p:spPr>
              <a:xfrm>
                <a:off x="8985885" y="4175760"/>
                <a:ext cx="92299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💡 核心思想</a:t>
                </a:r>
              </a:p>
            </p:txBody>
          </p:sp>
          <p:sp>
            <p:nvSpPr>
              <p:cNvPr id="96" name="TextBox 96"/>
              <p:cNvSpPr txBox="1"/>
              <p:nvPr/>
            </p:nvSpPr>
            <p:spPr>
              <a:xfrm>
                <a:off x="8988742" y="4447699"/>
                <a:ext cx="1327714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分支开发 → 合并整合</a:t>
                </a:r>
              </a:p>
            </p:txBody>
          </p:sp>
          <p:sp>
            <p:nvSpPr>
              <p:cNvPr id="97" name="TextBox 97"/>
              <p:cNvSpPr txBox="1"/>
              <p:nvPr/>
            </p:nvSpPr>
            <p:spPr>
              <a:xfrm>
                <a:off x="8988742" y="4676299"/>
                <a:ext cx="144875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这是团队协作的基础！</a:t>
                </a:r>
              </a:p>
            </p:txBody>
          </p:sp>
        </p:grpSp>
      </p:grpSp>
      <p:grpSp>
        <p:nvGrpSpPr>
          <p:cNvPr id="102" name="Group 102"/>
          <p:cNvGrpSpPr/>
          <p:nvPr/>
        </p:nvGrpSpPr>
        <p:grpSpPr>
          <a:xfrm>
            <a:off x="571500" y="5191125"/>
            <a:ext cx="11049000" cy="381000"/>
            <a:chOff x="571500" y="5191125"/>
            <a:chExt cx="11049000" cy="381000"/>
          </a:xfrm>
        </p:grpSpPr>
        <p:sp>
          <p:nvSpPr>
            <p:cNvPr id="100" name="Rectangle 100"/>
            <p:cNvSpPr/>
            <p:nvPr/>
          </p:nvSpPr>
          <p:spPr>
            <a:xfrm>
              <a:off x="571500" y="5191125"/>
              <a:ext cx="11049000" cy="381000"/>
            </a:xfrm>
            <a:prstGeom prst="rect">
              <a:avLst/>
            </a:prstGeom>
            <a:solidFill>
              <a:srgbClr val="161B22"/>
            </a:solidFill>
            <a:ln w="9525">
              <a:solidFill>
                <a:srgbClr val="30363D"/>
              </a:solidFill>
            </a:ln>
          </p:spPr>
        </p:sp>
        <p:sp>
          <p:nvSpPr>
            <p:cNvPr id="101" name="TextBox 101"/>
            <p:cNvSpPr txBox="1"/>
            <p:nvPr/>
          </p:nvSpPr>
          <p:spPr>
            <a:xfrm>
              <a:off x="3563850" y="5325428"/>
              <a:ext cx="506430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💡 实际项目中，可能有多个分支同时开发不同功能，最终都会合并回主分支</a:t>
              </a:r>
            </a:p>
          </p:txBody>
        </p:sp>
      </p:grpSp>
      <p:sp>
        <p:nvSpPr>
          <p:cNvPr id="103" name="Rectangle 103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104" name="TextBox 104"/>
          <p:cNvSpPr txBox="1"/>
          <p:nvPr/>
        </p:nvSpPr>
        <p:spPr>
          <a:xfrm>
            <a:off x="558165" y="579215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07/10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0909411" y="5792152"/>
            <a:ext cx="72442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Workflow</a:t>
            </a:r>
          </a:p>
        </p:txBody>
      </p:sp>
    </p:spTree>
  </p:cSld>
  <p:clrMapOvr>
    <a:masterClrMapping/>
  </p:clrMapOvr>
  <p:transition 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37210" y="375285"/>
            <a:ext cx="2366567" cy="54864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39FF14"/>
                </a:solidFill>
                <a:latin typeface="Consolas"/>
                <a:ea typeface="Microsoft YaHei"/>
                <a:cs typeface="Consolas"/>
              </a:rPr>
              <a:t>📜 Git 的诞生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4355" y="806768"/>
            <a:ext cx="4371975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A Quick History of Git - The Birth of a Legend</a:t>
            </a:r>
          </a:p>
        </p:txBody>
      </p:sp>
      <p:sp>
        <p:nvSpPr>
          <p:cNvPr id="6" name="Rectangle 6"/>
          <p:cNvSpPr/>
          <p:nvPr/>
        </p:nvSpPr>
        <p:spPr>
          <a:xfrm>
            <a:off x="571500" y="1143000"/>
            <a:ext cx="190500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31" name="Group 31"/>
          <p:cNvGrpSpPr/>
          <p:nvPr/>
        </p:nvGrpSpPr>
        <p:grpSpPr>
          <a:xfrm>
            <a:off x="571500" y="1524000"/>
            <a:ext cx="5715000" cy="4000500"/>
            <a:chOff x="571500" y="1524000"/>
            <a:chExt cx="5715000" cy="4000500"/>
          </a:xfrm>
        </p:grpSpPr>
        <p:sp>
          <p:nvSpPr>
            <p:cNvPr id="7" name="Rectangle 7"/>
            <p:cNvSpPr/>
            <p:nvPr/>
          </p:nvSpPr>
          <p:spPr>
            <a:xfrm>
              <a:off x="571500" y="1524000"/>
              <a:ext cx="5715000" cy="40005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FFD700"/>
              </a:solidFill>
            </a:ln>
          </p:spPr>
        </p:sp>
        <p:sp>
          <p:nvSpPr>
            <p:cNvPr id="8" name="Rectangle 8"/>
            <p:cNvSpPr/>
            <p:nvPr/>
          </p:nvSpPr>
          <p:spPr>
            <a:xfrm>
              <a:off x="571500" y="1524000"/>
              <a:ext cx="5715000" cy="428625"/>
            </a:xfrm>
            <a:prstGeom prst="rect">
              <a:avLst/>
            </a:prstGeom>
            <a:solidFill>
              <a:srgbClr val="FFD700">
                <a:alpha val="20000"/>
              </a:srgbClr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742950" y="1647825"/>
              <a:ext cx="208535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⏰ 2005年4月 时间线</a:t>
              </a:r>
            </a:p>
          </p:txBody>
        </p:sp>
        <p:sp>
          <p:nvSpPr>
            <p:cNvPr id="10" name="Line 10"/>
            <p:cNvSpPr/>
            <p:nvPr/>
          </p:nvSpPr>
          <p:spPr>
            <a:xfrm>
              <a:off x="1333500" y="2190750"/>
              <a:ext cx="9525" cy="3048000"/>
            </a:xfrm>
            <a:custGeom>
              <a:avLst/>
              <a:gdLst/>
              <a:ahLst/>
              <a:cxnLst/>
              <a:rect l="l" t="t" r="r" b="b"/>
              <a:pathLst>
                <a:path w="9525" h="3048000">
                  <a:moveTo>
                    <a:pt x="0" y="0"/>
                  </a:moveTo>
                  <a:lnTo>
                    <a:pt x="0" y="3048000"/>
                  </a:lnTo>
                </a:path>
              </a:pathLst>
            </a:custGeom>
            <a:noFill/>
            <a:ln w="38100">
              <a:solidFill>
                <a:srgbClr val="FFD700"/>
              </a:solidFill>
            </a:ln>
          </p:spPr>
        </p:sp>
        <p:grpSp>
          <p:nvGrpSpPr>
            <p:cNvPr id="15" name="Group 15"/>
            <p:cNvGrpSpPr/>
            <p:nvPr/>
          </p:nvGrpSpPr>
          <p:grpSpPr>
            <a:xfrm>
              <a:off x="1219200" y="2172652"/>
              <a:ext cx="2662333" cy="587217"/>
              <a:chOff x="1219200" y="2172652"/>
              <a:chExt cx="2662333" cy="587217"/>
            </a:xfrm>
          </p:grpSpPr>
          <p:sp>
            <p:nvSpPr>
              <p:cNvPr id="11" name="Ellipse 11"/>
              <p:cNvSpPr/>
              <p:nvPr/>
            </p:nvSpPr>
            <p:spPr>
              <a:xfrm>
                <a:off x="1219200" y="2266950"/>
                <a:ext cx="228600" cy="228600"/>
              </a:xfrm>
              <a:prstGeom prst="ellipse">
                <a:avLst/>
              </a:prstGeom>
              <a:solidFill>
                <a:srgbClr val="FF2E97"/>
              </a:solidFill>
              <a:ln>
                <a:noFill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1605915" y="217265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问题出现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1604010" y="2346960"/>
                <a:ext cx="160782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BitKeeper 开始收费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1606868" y="2561749"/>
                <a:ext cx="2274665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Linux 团队失去免费的版本控制工具</a:t>
                </a: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219200" y="3029902"/>
              <a:ext cx="3079242" cy="587217"/>
              <a:chOff x="1219200" y="3029902"/>
              <a:chExt cx="3079242" cy="587217"/>
            </a:xfrm>
          </p:grpSpPr>
          <p:sp>
            <p:nvSpPr>
              <p:cNvPr id="16" name="Ellipse 16"/>
              <p:cNvSpPr/>
              <p:nvPr/>
            </p:nvSpPr>
            <p:spPr>
              <a:xfrm>
                <a:off x="1219200" y="3124200"/>
                <a:ext cx="228600" cy="228600"/>
              </a:xfrm>
              <a:prstGeom prst="ellipse">
                <a:avLst/>
              </a:prstGeom>
              <a:solidFill>
                <a:srgbClr val="FF2E97"/>
              </a:solidFill>
              <a:ln>
                <a:noFill/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1605915" y="302990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2E97"/>
                    </a:solidFill>
                    <a:latin typeface="Consolas"/>
                    <a:ea typeface="Microsoft YaHei"/>
                    <a:cs typeface="Consolas"/>
                  </a:rPr>
                  <a:t>决定行动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1604010" y="3204210"/>
                <a:ext cx="269443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Linus Torvalds: "我自己做一个!"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1606868" y="3418999"/>
                <a:ext cx="1733550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现有工具都不符合他的要求</a:t>
                </a:r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1219200" y="3887152"/>
              <a:ext cx="2121218" cy="587217"/>
              <a:chOff x="1219200" y="3887152"/>
              <a:chExt cx="2121218" cy="587217"/>
            </a:xfrm>
          </p:grpSpPr>
          <p:sp>
            <p:nvSpPr>
              <p:cNvPr id="21" name="Ellipse 21"/>
              <p:cNvSpPr/>
              <p:nvPr/>
            </p:nvSpPr>
            <p:spPr>
              <a:xfrm>
                <a:off x="1219200" y="3981450"/>
                <a:ext cx="228600" cy="228600"/>
              </a:xfrm>
              <a:prstGeom prst="ellipse">
                <a:avLst/>
              </a:prstGeom>
              <a:solidFill>
                <a:srgbClr val="00D4FF"/>
              </a:solidFill>
              <a:ln>
                <a:noFill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1605915" y="388715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00D4FF"/>
                    </a:solidFill>
                    <a:latin typeface="Consolas"/>
                    <a:ea typeface="Microsoft YaHei"/>
                    <a:cs typeface="Consolas"/>
                  </a:rPr>
                  <a:t>闭关开发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604010" y="4061460"/>
                <a:ext cx="143256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花费大约两周时间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1606868" y="4276249"/>
                <a:ext cx="1733550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一个人写出 Git 的核心功能</a:t>
                </a:r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1200150" y="4744402"/>
              <a:ext cx="2190108" cy="587217"/>
              <a:chOff x="1200150" y="4744402"/>
              <a:chExt cx="2190108" cy="587217"/>
            </a:xfrm>
          </p:grpSpPr>
          <p:sp>
            <p:nvSpPr>
              <p:cNvPr id="26" name="Ellipse 26"/>
              <p:cNvSpPr/>
              <p:nvPr/>
            </p:nvSpPr>
            <p:spPr>
              <a:xfrm>
                <a:off x="1200150" y="4819650"/>
                <a:ext cx="266700" cy="266700"/>
              </a:xfrm>
              <a:prstGeom prst="ellipse">
                <a:avLst/>
              </a:prstGeom>
              <a:solidFill>
                <a:srgbClr val="39FF14"/>
              </a:solidFill>
              <a:ln>
                <a:noFill/>
              </a:ln>
            </p:spPr>
          </p:sp>
          <p:sp>
            <p:nvSpPr>
              <p:cNvPr id="27" name="TextBox 27"/>
              <p:cNvSpPr txBox="1"/>
              <p:nvPr/>
            </p:nvSpPr>
            <p:spPr>
              <a:xfrm>
                <a:off x="1605915" y="474440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39FF14"/>
                    </a:solidFill>
                    <a:latin typeface="Consolas"/>
                    <a:ea typeface="Microsoft YaHei"/>
                    <a:cs typeface="Consolas"/>
                  </a:rPr>
                  <a:t>Git 诞生!</a:t>
                </a: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1604010" y="4918710"/>
                <a:ext cx="160782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免费、开源、分布式</a:t>
                </a:r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1606868" y="5133499"/>
                <a:ext cx="1783390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39FF14"/>
                    </a:solidFill>
                    <a:latin typeface="Segoe UI"/>
                    <a:ea typeface="Microsoft YaHei"/>
                    <a:cs typeface="Segoe UI"/>
                  </a:rPr>
                  <a:t>15年后，90%+ 开发者在使用</a:t>
                </a:r>
              </a:p>
            </p:txBody>
          </p:sp>
        </p:grpSp>
      </p:grpSp>
      <p:grpSp>
        <p:nvGrpSpPr>
          <p:cNvPr id="53" name="Group 53"/>
          <p:cNvGrpSpPr/>
          <p:nvPr/>
        </p:nvGrpSpPr>
        <p:grpSpPr>
          <a:xfrm>
            <a:off x="6667500" y="1524000"/>
            <a:ext cx="4953000" cy="4000500"/>
            <a:chOff x="6667500" y="1524000"/>
            <a:chExt cx="4953000" cy="4000500"/>
          </a:xfrm>
        </p:grpSpPr>
        <p:sp>
          <p:nvSpPr>
            <p:cNvPr id="32" name="Rectangle 32"/>
            <p:cNvSpPr/>
            <p:nvPr/>
          </p:nvSpPr>
          <p:spPr>
            <a:xfrm>
              <a:off x="6667500" y="1524000"/>
              <a:ext cx="4953000" cy="13335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00D4FF"/>
              </a:solidFill>
            </a:ln>
          </p:spPr>
        </p:sp>
        <p:sp>
          <p:nvSpPr>
            <p:cNvPr id="33" name="Rectangle 33"/>
            <p:cNvSpPr/>
            <p:nvPr/>
          </p:nvSpPr>
          <p:spPr>
            <a:xfrm>
              <a:off x="6667500" y="1524000"/>
              <a:ext cx="4953000" cy="381000"/>
            </a:xfrm>
            <a:prstGeom prst="rect">
              <a:avLst/>
            </a:prstGeom>
            <a:solidFill>
              <a:srgbClr val="00D4FF">
                <a:alpha val="20000"/>
              </a:srgbClr>
            </a:solidFill>
            <a:ln>
              <a:noFill/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6840855" y="1644968"/>
              <a:ext cx="164909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👤 Linus Torvalds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6842760" y="2061210"/>
              <a:ext cx="207225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Linux 操作系统的创始人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6842760" y="2308860"/>
              <a:ext cx="117843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Git 的创造者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6842760" y="2556510"/>
              <a:ext cx="21073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• 传奇工程师，开源倡导者</a:t>
              </a:r>
            </a:p>
          </p:txBody>
        </p:sp>
        <p:sp>
          <p:nvSpPr>
            <p:cNvPr id="38" name="Rectangle 38"/>
            <p:cNvSpPr/>
            <p:nvPr/>
          </p:nvSpPr>
          <p:spPr>
            <a:xfrm>
              <a:off x="6667500" y="3048000"/>
              <a:ext cx="4953000" cy="24765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FF2E97"/>
              </a:solidFill>
            </a:ln>
          </p:spPr>
        </p:sp>
        <p:sp>
          <p:nvSpPr>
            <p:cNvPr id="39" name="Rectangle 39"/>
            <p:cNvSpPr/>
            <p:nvPr/>
          </p:nvSpPr>
          <p:spPr>
            <a:xfrm>
              <a:off x="6667500" y="3048000"/>
              <a:ext cx="4953000" cy="381000"/>
            </a:xfrm>
            <a:prstGeom prst="rect">
              <a:avLst/>
            </a:prstGeom>
            <a:solidFill>
              <a:srgbClr val="FF2E97">
                <a:alpha val="20000"/>
              </a:srgbClr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6840855" y="3168968"/>
              <a:ext cx="1825064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🎭 "Git" 名字的含义</a:t>
              </a:r>
            </a:p>
          </p:txBody>
        </p:sp>
        <p:grpSp>
          <p:nvGrpSpPr>
            <p:cNvPr id="52" name="Group 52"/>
            <p:cNvGrpSpPr/>
            <p:nvPr/>
          </p:nvGrpSpPr>
          <p:grpSpPr>
            <a:xfrm>
              <a:off x="6858000" y="3619500"/>
              <a:ext cx="4572000" cy="1857375"/>
              <a:chOff x="6858000" y="3619500"/>
              <a:chExt cx="4572000" cy="1857375"/>
            </a:xfrm>
          </p:grpSpPr>
          <p:sp>
            <p:nvSpPr>
              <p:cNvPr id="41" name="Rectangle 41"/>
              <p:cNvSpPr/>
              <p:nvPr/>
            </p:nvSpPr>
            <p:spPr>
              <a:xfrm>
                <a:off x="6858000" y="3619500"/>
                <a:ext cx="45720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42" name="TextBox 42"/>
              <p:cNvSpPr txBox="1"/>
              <p:nvPr/>
            </p:nvSpPr>
            <p:spPr>
              <a:xfrm>
                <a:off x="6987540" y="3753802"/>
                <a:ext cx="15702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1.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7177088" y="3745706"/>
                <a:ext cx="3618667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"愚蠢的内容追踪器" (stupid content tracker)</a:t>
                </a:r>
              </a:p>
            </p:txBody>
          </p:sp>
          <p:sp>
            <p:nvSpPr>
              <p:cNvPr id="44" name="Rectangle 44"/>
              <p:cNvSpPr/>
              <p:nvPr/>
            </p:nvSpPr>
            <p:spPr>
              <a:xfrm>
                <a:off x="6858000" y="4095750"/>
                <a:ext cx="45720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45" name="TextBox 45"/>
              <p:cNvSpPr txBox="1"/>
              <p:nvPr/>
            </p:nvSpPr>
            <p:spPr>
              <a:xfrm>
                <a:off x="6987540" y="4230052"/>
                <a:ext cx="19535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2.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7177088" y="4221956"/>
                <a:ext cx="3725466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"全球信息追踪器" (Global Information Tracker)</a:t>
                </a:r>
              </a:p>
            </p:txBody>
          </p:sp>
          <p:sp>
            <p:nvSpPr>
              <p:cNvPr id="47" name="Rectangle 47"/>
              <p:cNvSpPr/>
              <p:nvPr/>
            </p:nvSpPr>
            <p:spPr>
              <a:xfrm>
                <a:off x="6858000" y="4572000"/>
                <a:ext cx="45720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48" name="TextBox 48"/>
              <p:cNvSpPr txBox="1"/>
              <p:nvPr/>
            </p:nvSpPr>
            <p:spPr>
              <a:xfrm>
                <a:off x="6987540" y="4706302"/>
                <a:ext cx="19535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3.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7177088" y="4698206"/>
                <a:ext cx="2000250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英式俚语: 讨厌的人 / 蠢货</a:t>
                </a:r>
              </a:p>
            </p:txBody>
          </p:sp>
          <p:sp>
            <p:nvSpPr>
              <p:cNvPr id="50" name="Rectangle 50"/>
              <p:cNvSpPr/>
              <p:nvPr/>
            </p:nvSpPr>
            <p:spPr>
              <a:xfrm>
                <a:off x="6858000" y="5048250"/>
                <a:ext cx="4572000" cy="428625"/>
              </a:xfrm>
              <a:prstGeom prst="rect">
                <a:avLst/>
              </a:prstGeom>
              <a:solidFill>
                <a:srgbClr val="FF2E97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51" name="TextBox 51"/>
              <p:cNvSpPr txBox="1"/>
              <p:nvPr/>
            </p:nvSpPr>
            <p:spPr>
              <a:xfrm>
                <a:off x="6987540" y="5220652"/>
                <a:ext cx="326240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i="1" dirty="0">
                    <a:solidFill>
                      <a:srgbClr val="FF2E97"/>
                    </a:solidFill>
                    <a:latin typeface="Segoe UI"/>
                    <a:ea typeface="Microsoft YaHei"/>
                    <a:cs typeface="Segoe UI"/>
                  </a:rPr>
                  <a:t>"我是个自大狂，我用自己的名字命名所有项目"</a:t>
                </a:r>
              </a:p>
            </p:txBody>
          </p:sp>
        </p:grpSp>
      </p:grpSp>
      <p:grpSp>
        <p:nvGrpSpPr>
          <p:cNvPr id="57" name="Group 57"/>
          <p:cNvGrpSpPr/>
          <p:nvPr/>
        </p:nvGrpSpPr>
        <p:grpSpPr>
          <a:xfrm>
            <a:off x="571500" y="5810250"/>
            <a:ext cx="11049000" cy="571500"/>
            <a:chOff x="571500" y="5810250"/>
            <a:chExt cx="11049000" cy="571500"/>
          </a:xfrm>
        </p:grpSpPr>
        <p:sp>
          <p:nvSpPr>
            <p:cNvPr id="54" name="Rectangle 54"/>
            <p:cNvSpPr/>
            <p:nvPr/>
          </p:nvSpPr>
          <p:spPr>
            <a:xfrm>
              <a:off x="571500" y="5810250"/>
              <a:ext cx="11049000" cy="571500"/>
            </a:xfrm>
            <a:prstGeom prst="rect">
              <a:avLst/>
            </a:prstGeom>
            <a:solidFill>
              <a:srgbClr val="39FF14">
                <a:alpha val="10000"/>
              </a:srgbClr>
            </a:solidFill>
            <a:ln w="19050">
              <a:solidFill>
                <a:srgbClr val="39FF14">
                  <a:alpha val="10000"/>
                </a:srgbClr>
              </a:solidFill>
            </a:ln>
          </p:spPr>
        </p:sp>
        <p:sp>
          <p:nvSpPr>
            <p:cNvPr id="55" name="TextBox 55"/>
            <p:cNvSpPr txBox="1"/>
            <p:nvPr/>
          </p:nvSpPr>
          <p:spPr>
            <a:xfrm>
              <a:off x="3929729" y="5902642"/>
              <a:ext cx="433254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🚀 从一个人的愤怒 → 全球 90%+ 开发者的标配工具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4625816" y="6154102"/>
              <a:ext cx="294036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开源的力量：一个人解决问题，全世界受益</a:t>
              </a:r>
            </a:p>
          </p:txBody>
        </p:sp>
      </p:grpSp>
      <p:sp>
        <p:nvSpPr>
          <p:cNvPr id="58" name="Rectangle 58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59" name="TextBox 59"/>
          <p:cNvSpPr txBox="1"/>
          <p:nvPr/>
        </p:nvSpPr>
        <p:spPr>
          <a:xfrm>
            <a:off x="558165" y="645890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08/10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1055096" y="6458902"/>
            <a:ext cx="57873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History</a:t>
            </a:r>
          </a:p>
        </p:txBody>
      </p:sp>
    </p:spTree>
  </p:cSld>
  <p:clrMapOvr>
    <a:masterClrMapping/>
  </p:clrMapOvr>
  <p:transition 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4365284" y="326708"/>
            <a:ext cx="3461433" cy="640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150" b="1" dirty="0">
                <a:solidFill>
                  <a:srgbClr val="FFD700"/>
                </a:solidFill>
                <a:latin typeface="Consolas"/>
                <a:ea typeface="Microsoft YaHei"/>
                <a:cs typeface="Consolas"/>
              </a:rPr>
              <a:t>⚠️ Git ≠ GitHub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885367" y="854392"/>
            <a:ext cx="442126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What's The Difference - A Critical Distinction</a:t>
            </a:r>
          </a:p>
        </p:txBody>
      </p:sp>
      <p:sp>
        <p:nvSpPr>
          <p:cNvPr id="6" name="Rectangle 6"/>
          <p:cNvSpPr/>
          <p:nvPr/>
        </p:nvSpPr>
        <p:spPr>
          <a:xfrm>
            <a:off x="5143500" y="1143000"/>
            <a:ext cx="1905000" cy="19050"/>
          </a:xfrm>
          <a:prstGeom prst="rect">
            <a:avLst/>
          </a:prstGeom>
          <a:solidFill>
            <a:srgbClr val="30363D"/>
          </a:solidFill>
          <a:ln>
            <a:noFill/>
          </a:ln>
        </p:spPr>
      </p:sp>
      <p:grpSp>
        <p:nvGrpSpPr>
          <p:cNvPr id="24" name="Group 24"/>
          <p:cNvGrpSpPr/>
          <p:nvPr/>
        </p:nvGrpSpPr>
        <p:grpSpPr>
          <a:xfrm>
            <a:off x="571500" y="1524000"/>
            <a:ext cx="4953000" cy="3810000"/>
            <a:chOff x="571500" y="1524000"/>
            <a:chExt cx="4953000" cy="3810000"/>
          </a:xfrm>
        </p:grpSpPr>
        <p:sp>
          <p:nvSpPr>
            <p:cNvPr id="7" name="Rectangle 7"/>
            <p:cNvSpPr/>
            <p:nvPr/>
          </p:nvSpPr>
          <p:spPr>
            <a:xfrm>
              <a:off x="571500" y="1524000"/>
              <a:ext cx="4953000" cy="3810000"/>
            </a:xfrm>
            <a:prstGeom prst="rect">
              <a:avLst/>
            </a:prstGeom>
            <a:solidFill>
              <a:srgbClr val="161B22"/>
            </a:solidFill>
            <a:ln w="38100">
              <a:solidFill>
                <a:srgbClr val="39FF14"/>
              </a:solidFill>
            </a:ln>
          </p:spPr>
        </p:sp>
        <p:sp>
          <p:nvSpPr>
            <p:cNvPr id="8" name="Rectangle 8"/>
            <p:cNvSpPr/>
            <p:nvPr/>
          </p:nvSpPr>
          <p:spPr>
            <a:xfrm>
              <a:off x="571500" y="1524000"/>
              <a:ext cx="4953000" cy="666750"/>
            </a:xfrm>
            <a:prstGeom prst="rect">
              <a:avLst/>
            </a:prstGeom>
            <a:solidFill>
              <a:srgbClr val="39FF14">
                <a:alpha val="15000"/>
              </a:srgbClr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2723874" y="1689735"/>
              <a:ext cx="648252" cy="548640"/>
            </a:xfrm>
            <a:prstGeom prst="rect">
              <a:avLst/>
            </a:prstGeom>
            <a:noFill/>
            <a:ln>
              <a:noFill/>
            </a:ln>
            <a:effectLst>
              <a:glow rad="57150">
                <a:srgbClr val="000000">
                  <a:alpha val="30000"/>
                </a:srgbClr>
              </a:glo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700" b="1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Git</a:t>
              </a:r>
            </a:p>
          </p:txBody>
        </p:sp>
        <p:grpSp>
          <p:nvGrpSpPr>
            <p:cNvPr id="15" name="Group 15"/>
            <p:cNvGrpSpPr/>
            <p:nvPr/>
          </p:nvGrpSpPr>
          <p:grpSpPr>
            <a:xfrm>
              <a:off x="2476500" y="2476500"/>
              <a:ext cx="1143000" cy="933450"/>
              <a:chOff x="2476500" y="2476500"/>
              <a:chExt cx="1143000" cy="933450"/>
            </a:xfrm>
          </p:grpSpPr>
          <p:sp>
            <p:nvSpPr>
              <p:cNvPr id="10" name="Rectangle 10"/>
              <p:cNvSpPr/>
              <p:nvPr/>
            </p:nvSpPr>
            <p:spPr>
              <a:xfrm>
                <a:off x="2476500" y="2476500"/>
                <a:ext cx="1143000" cy="762000"/>
              </a:xfrm>
              <a:prstGeom prst="rect">
                <a:avLst/>
              </a:prstGeom>
              <a:solidFill>
                <a:srgbClr val="0D1117"/>
              </a:solidFill>
              <a:ln w="28575">
                <a:solidFill>
                  <a:srgbClr val="39FF14"/>
                </a:solidFill>
              </a:ln>
            </p:spPr>
          </p:sp>
          <p:sp>
            <p:nvSpPr>
              <p:cNvPr id="11" name="Rectangle 11"/>
              <p:cNvSpPr/>
              <p:nvPr/>
            </p:nvSpPr>
            <p:spPr>
              <a:xfrm>
                <a:off x="2571750" y="2571750"/>
                <a:ext cx="952500" cy="523875"/>
              </a:xfrm>
              <a:prstGeom prst="rect">
                <a:avLst/>
              </a:prstGeom>
              <a:solidFill>
                <a:srgbClr val="161B22"/>
              </a:solidFill>
              <a:ln>
                <a:noFill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2936986" y="2678430"/>
                <a:ext cx="222028" cy="4267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100" dirty="0">
                    <a:solidFill>
                      <a:srgbClr val="000000"/>
                    </a:solidFill>
                    <a:latin typeface="Segoe UI"/>
                    <a:ea typeface="Microsoft YaHei"/>
                    <a:cs typeface="Segoe UI"/>
                  </a:rPr>
                  <a:t>💻</a:t>
                </a:r>
              </a:p>
            </p:txBody>
          </p:sp>
          <p:sp>
            <p:nvSpPr>
              <p:cNvPr id="13" name="Rectangle 13"/>
              <p:cNvSpPr/>
              <p:nvPr/>
            </p:nvSpPr>
            <p:spPr>
              <a:xfrm>
                <a:off x="2857500" y="3238500"/>
                <a:ext cx="381000" cy="95250"/>
              </a:xfrm>
              <a:prstGeom prst="rect">
                <a:avLst/>
              </a:prstGeom>
              <a:solidFill>
                <a:srgbClr val="39FF14"/>
              </a:solidFill>
              <a:ln>
                <a:noFill/>
              </a:ln>
            </p:spPr>
          </p:sp>
          <p:sp>
            <p:nvSpPr>
              <p:cNvPr id="14" name="Rectangle 14"/>
              <p:cNvSpPr/>
              <p:nvPr/>
            </p:nvSpPr>
            <p:spPr>
              <a:xfrm>
                <a:off x="2762250" y="3333750"/>
                <a:ext cx="571500" cy="76200"/>
              </a:xfrm>
              <a:prstGeom prst="rect">
                <a:avLst/>
              </a:prstGeom>
              <a:solidFill>
                <a:srgbClr val="39FF14"/>
              </a:solidFill>
              <a:ln>
                <a:noFill/>
              </a:ln>
            </p:spPr>
          </p:sp>
        </p:grpSp>
        <p:sp>
          <p:nvSpPr>
            <p:cNvPr id="16" name="TextBox 16"/>
            <p:cNvSpPr txBox="1"/>
            <p:nvPr/>
          </p:nvSpPr>
          <p:spPr>
            <a:xfrm>
              <a:off x="2682240" y="3489960"/>
              <a:ext cx="73152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39FF14"/>
                  </a:solidFill>
                  <a:latin typeface="Consolas"/>
                  <a:ea typeface="Microsoft YaHei"/>
                  <a:cs typeface="Consolas"/>
                </a:rPr>
                <a:t>本地运行</a:t>
              </a:r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857250" y="3905250"/>
              <a:ext cx="4381500" cy="1333500"/>
              <a:chOff x="857250" y="3905250"/>
              <a:chExt cx="4381500" cy="1333500"/>
            </a:xfrm>
          </p:grpSpPr>
          <p:sp>
            <p:nvSpPr>
              <p:cNvPr id="17" name="Rectangle 17"/>
              <p:cNvSpPr/>
              <p:nvPr/>
            </p:nvSpPr>
            <p:spPr>
              <a:xfrm>
                <a:off x="857250" y="3905250"/>
                <a:ext cx="43815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1032510" y="4032885"/>
                <a:ext cx="210731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📦 是一款软件 (Software)</a:t>
                </a:r>
              </a:p>
            </p:txBody>
          </p:sp>
          <p:sp>
            <p:nvSpPr>
              <p:cNvPr id="19" name="Rectangle 19"/>
              <p:cNvSpPr/>
              <p:nvPr/>
            </p:nvSpPr>
            <p:spPr>
              <a:xfrm>
                <a:off x="857250" y="4381500"/>
                <a:ext cx="43815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1032510" y="4509135"/>
                <a:ext cx="158153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💻 运行在你的电脑上</a:t>
                </a:r>
              </a:p>
            </p:txBody>
          </p:sp>
          <p:sp>
            <p:nvSpPr>
              <p:cNvPr id="21" name="Rectangle 21"/>
              <p:cNvSpPr/>
              <p:nvPr/>
            </p:nvSpPr>
            <p:spPr>
              <a:xfrm>
                <a:off x="857250" y="4857750"/>
                <a:ext cx="43815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1032510" y="4985385"/>
                <a:ext cx="140627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🔌 不需要网络连接</a:t>
                </a:r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5858113" y="2943225"/>
            <a:ext cx="475774" cy="914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4500" dirty="0">
                <a:solidFill>
                  <a:srgbClr val="FFD700"/>
                </a:solidFill>
                <a:latin typeface="Consolas"/>
                <a:ea typeface="Microsoft YaHei"/>
                <a:cs typeface="Consolas"/>
              </a:rPr>
              <a:t>≠</a:t>
            </a:r>
          </a:p>
        </p:txBody>
      </p:sp>
      <p:grpSp>
        <p:nvGrpSpPr>
          <p:cNvPr id="50" name="Group 50"/>
          <p:cNvGrpSpPr/>
          <p:nvPr/>
        </p:nvGrpSpPr>
        <p:grpSpPr>
          <a:xfrm>
            <a:off x="6667500" y="1524000"/>
            <a:ext cx="4953000" cy="3810000"/>
            <a:chOff x="6667500" y="1524000"/>
            <a:chExt cx="4953000" cy="3810000"/>
          </a:xfrm>
        </p:grpSpPr>
        <p:sp>
          <p:nvSpPr>
            <p:cNvPr id="26" name="Rectangle 26"/>
            <p:cNvSpPr/>
            <p:nvPr/>
          </p:nvSpPr>
          <p:spPr>
            <a:xfrm>
              <a:off x="6667500" y="1524000"/>
              <a:ext cx="4953000" cy="3810000"/>
            </a:xfrm>
            <a:prstGeom prst="rect">
              <a:avLst/>
            </a:prstGeom>
            <a:solidFill>
              <a:srgbClr val="161B22"/>
            </a:solidFill>
            <a:ln w="38100">
              <a:solidFill>
                <a:srgbClr val="FF2E97"/>
              </a:solidFill>
            </a:ln>
          </p:spPr>
        </p:sp>
        <p:sp>
          <p:nvSpPr>
            <p:cNvPr id="27" name="Rectangle 27"/>
            <p:cNvSpPr/>
            <p:nvPr/>
          </p:nvSpPr>
          <p:spPr>
            <a:xfrm>
              <a:off x="6667500" y="1524000"/>
              <a:ext cx="4953000" cy="666750"/>
            </a:xfrm>
            <a:prstGeom prst="rect">
              <a:avLst/>
            </a:prstGeom>
            <a:solidFill>
              <a:srgbClr val="FF2E97">
                <a:alpha val="15000"/>
              </a:srgbClr>
            </a:solidFill>
            <a:ln>
              <a:noFill/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8478281" y="1689735"/>
              <a:ext cx="1331438" cy="548640"/>
            </a:xfrm>
            <a:prstGeom prst="rect">
              <a:avLst/>
            </a:prstGeom>
            <a:noFill/>
            <a:ln>
              <a:noFill/>
            </a:ln>
            <a:effectLst>
              <a:glow rad="57150">
                <a:srgbClr val="000000">
                  <a:alpha val="30000"/>
                </a:srgbClr>
              </a:glo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700" b="1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GitHub</a:t>
              </a:r>
            </a:p>
          </p:txBody>
        </p:sp>
        <p:grpSp>
          <p:nvGrpSpPr>
            <p:cNvPr id="41" name="Group 41"/>
            <p:cNvGrpSpPr/>
            <p:nvPr/>
          </p:nvGrpSpPr>
          <p:grpSpPr>
            <a:xfrm>
              <a:off x="8477250" y="2381250"/>
              <a:ext cx="1333500" cy="1176338"/>
              <a:chOff x="8477250" y="2381250"/>
              <a:chExt cx="1333500" cy="1176338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667750" y="2381250"/>
                <a:ext cx="952500" cy="190500"/>
              </a:xfrm>
              <a:prstGeom prst="rect">
                <a:avLst/>
              </a:prstGeom>
              <a:solidFill>
                <a:srgbClr val="FF2E97">
                  <a:alpha val="30000"/>
                </a:srgbClr>
              </a:solidFill>
              <a:ln>
                <a:noFill/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572500" y="2571750"/>
                <a:ext cx="1143000" cy="285750"/>
              </a:xfrm>
              <a:prstGeom prst="rect">
                <a:avLst/>
              </a:prstGeom>
              <a:solidFill>
                <a:srgbClr val="FF2E97">
                  <a:alpha val="30000"/>
                </a:srgbClr>
              </a:solidFill>
              <a:ln>
                <a:noFill/>
              </a:ln>
            </p:spPr>
          </p:sp>
          <p:sp>
            <p:nvSpPr>
              <p:cNvPr id="31" name="Rectangle 31"/>
              <p:cNvSpPr/>
              <p:nvPr/>
            </p:nvSpPr>
            <p:spPr>
              <a:xfrm>
                <a:off x="8477250" y="2714625"/>
                <a:ext cx="1333500" cy="238125"/>
              </a:xfrm>
              <a:prstGeom prst="rect">
                <a:avLst/>
              </a:prstGeom>
              <a:solidFill>
                <a:srgbClr val="FF2E97">
                  <a:alpha val="30000"/>
                </a:srgbClr>
              </a:solidFill>
              <a:ln>
                <a:noFill/>
              </a:ln>
            </p:spPr>
          </p:sp>
          <p:sp>
            <p:nvSpPr>
              <p:cNvPr id="32" name="Rectangle 32"/>
              <p:cNvSpPr/>
              <p:nvPr/>
            </p:nvSpPr>
            <p:spPr>
              <a:xfrm>
                <a:off x="8667750" y="2381250"/>
                <a:ext cx="952500" cy="190500"/>
              </a:xfrm>
              <a:prstGeom prst="rect">
                <a:avLst/>
              </a:prstGeom>
              <a:noFill/>
              <a:ln w="19050">
                <a:solidFill>
                  <a:srgbClr val="FF2E97"/>
                </a:solidFill>
              </a:ln>
            </p:spPr>
          </p:sp>
          <p:sp>
            <p:nvSpPr>
              <p:cNvPr id="33" name="Rectangle 33"/>
              <p:cNvSpPr/>
              <p:nvPr/>
            </p:nvSpPr>
            <p:spPr>
              <a:xfrm>
                <a:off x="8572500" y="2571750"/>
                <a:ext cx="1143000" cy="285750"/>
              </a:xfrm>
              <a:prstGeom prst="rect">
                <a:avLst/>
              </a:prstGeom>
              <a:noFill/>
              <a:ln w="19050">
                <a:solidFill>
                  <a:srgbClr val="FF2E97"/>
                </a:solidFill>
              </a:ln>
            </p:spPr>
          </p:sp>
          <p:sp>
            <p:nvSpPr>
              <p:cNvPr id="34" name="Rectangle 34"/>
              <p:cNvSpPr/>
              <p:nvPr/>
            </p:nvSpPr>
            <p:spPr>
              <a:xfrm>
                <a:off x="8477250" y="2714625"/>
                <a:ext cx="1333500" cy="238125"/>
              </a:xfrm>
              <a:prstGeom prst="rect">
                <a:avLst/>
              </a:prstGeom>
              <a:noFill/>
              <a:ln w="19050">
                <a:solidFill>
                  <a:srgbClr val="FF2E97"/>
                </a:solidFill>
              </a:ln>
            </p:spPr>
          </p:sp>
          <p:sp>
            <p:nvSpPr>
              <p:cNvPr id="35" name="Rectangle 35"/>
              <p:cNvSpPr/>
              <p:nvPr/>
            </p:nvSpPr>
            <p:spPr>
              <a:xfrm>
                <a:off x="8905875" y="2619375"/>
                <a:ext cx="476250" cy="333375"/>
              </a:xfrm>
              <a:prstGeom prst="rect">
                <a:avLst/>
              </a:prstGeom>
              <a:solidFill>
                <a:srgbClr val="161B22"/>
              </a:solidFill>
              <a:ln w="19050">
                <a:solidFill>
                  <a:srgbClr val="FF2E97"/>
                </a:solidFill>
              </a:ln>
            </p:spPr>
          </p:sp>
          <p:sp>
            <p:nvSpPr>
              <p:cNvPr id="36" name="Rectangle 36"/>
              <p:cNvSpPr/>
              <p:nvPr/>
            </p:nvSpPr>
            <p:spPr>
              <a:xfrm>
                <a:off x="8953500" y="2667000"/>
                <a:ext cx="76200" cy="38100"/>
              </a:xfrm>
              <a:prstGeom prst="rect">
                <a:avLst/>
              </a:prstGeom>
              <a:solidFill>
                <a:srgbClr val="39FF14"/>
              </a:solidFill>
              <a:ln>
                <a:noFill/>
              </a:ln>
            </p:spPr>
          </p:sp>
          <p:sp>
            <p:nvSpPr>
              <p:cNvPr id="37" name="Rectangle 37"/>
              <p:cNvSpPr/>
              <p:nvPr/>
            </p:nvSpPr>
            <p:spPr>
              <a:xfrm>
                <a:off x="8953500" y="2743200"/>
                <a:ext cx="76200" cy="38100"/>
              </a:xfrm>
              <a:prstGeom prst="rect">
                <a:avLst/>
              </a:prstGeom>
              <a:solidFill>
                <a:srgbClr val="00D4FF"/>
              </a:solidFill>
              <a:ln>
                <a:noFill/>
              </a:ln>
            </p:spPr>
          </p:sp>
          <p:sp>
            <p:nvSpPr>
              <p:cNvPr id="38" name="Rectangle 38"/>
              <p:cNvSpPr/>
              <p:nvPr/>
            </p:nvSpPr>
            <p:spPr>
              <a:xfrm>
                <a:off x="8953500" y="2819400"/>
                <a:ext cx="76200" cy="38100"/>
              </a:xfrm>
              <a:prstGeom prst="rect">
                <a:avLst/>
              </a:prstGeom>
              <a:solidFill>
                <a:srgbClr val="FFD700"/>
              </a:solidFill>
              <a:ln>
                <a:noFill/>
              </a:ln>
            </p:spPr>
          </p:sp>
          <p:sp>
            <p:nvSpPr>
              <p:cNvPr id="39" name="Line 39"/>
              <p:cNvSpPr/>
              <p:nvPr/>
            </p:nvSpPr>
            <p:spPr>
              <a:xfrm>
                <a:off x="9144000" y="3048000"/>
                <a:ext cx="9525" cy="2381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238125">
                    <a:moveTo>
                      <a:pt x="0" y="0"/>
                    </a:moveTo>
                    <a:lnTo>
                      <a:pt x="0" y="238125"/>
                    </a:lnTo>
                  </a:path>
                </a:pathLst>
              </a:custGeom>
              <a:noFill/>
              <a:ln w="19050">
                <a:solidFill>
                  <a:srgbClr val="FF2E97"/>
                </a:solidFill>
                <a:custDash>
                  <a:ds d="200000" sp="100000"/>
                </a:custDash>
              </a:ln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9072634" y="3283268"/>
                <a:ext cx="14273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000000"/>
                    </a:solidFill>
                    <a:latin typeface="Segoe UI"/>
                    <a:ea typeface="Microsoft YaHei"/>
                    <a:cs typeface="Segoe UI"/>
                  </a:rPr>
                  <a:t>🌐</a:t>
                </a:r>
              </a:p>
            </p:txBody>
          </p:sp>
        </p:grpSp>
        <p:sp>
          <p:nvSpPr>
            <p:cNvPr id="42" name="TextBox 42"/>
            <p:cNvSpPr txBox="1"/>
            <p:nvPr/>
          </p:nvSpPr>
          <p:spPr>
            <a:xfrm>
              <a:off x="8778240" y="3489960"/>
              <a:ext cx="73152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FF2E97"/>
                  </a:solidFill>
                  <a:latin typeface="Consolas"/>
                  <a:ea typeface="Microsoft YaHei"/>
                  <a:cs typeface="Consolas"/>
                </a:rPr>
                <a:t>云端服务</a:t>
              </a:r>
            </a:p>
          </p:txBody>
        </p:sp>
        <p:grpSp>
          <p:nvGrpSpPr>
            <p:cNvPr id="49" name="Group 49"/>
            <p:cNvGrpSpPr/>
            <p:nvPr/>
          </p:nvGrpSpPr>
          <p:grpSpPr>
            <a:xfrm>
              <a:off x="6953250" y="3905250"/>
              <a:ext cx="4381500" cy="1333500"/>
              <a:chOff x="6953250" y="3905250"/>
              <a:chExt cx="4381500" cy="1333500"/>
            </a:xfrm>
          </p:grpSpPr>
          <p:sp>
            <p:nvSpPr>
              <p:cNvPr id="43" name="Rectangle 43"/>
              <p:cNvSpPr/>
              <p:nvPr/>
            </p:nvSpPr>
            <p:spPr>
              <a:xfrm>
                <a:off x="6953250" y="3905250"/>
                <a:ext cx="43815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44" name="TextBox 44"/>
              <p:cNvSpPr txBox="1"/>
              <p:nvPr/>
            </p:nvSpPr>
            <p:spPr>
              <a:xfrm>
                <a:off x="7128510" y="4032885"/>
                <a:ext cx="275577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🌐 是一个网站/服务 (Web Service)</a:t>
                </a:r>
              </a:p>
            </p:txBody>
          </p:sp>
          <p:sp>
            <p:nvSpPr>
              <p:cNvPr id="45" name="Rectangle 45"/>
              <p:cNvSpPr/>
              <p:nvPr/>
            </p:nvSpPr>
            <p:spPr>
              <a:xfrm>
                <a:off x="6953250" y="4381500"/>
                <a:ext cx="43815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46" name="TextBox 46"/>
              <p:cNvSpPr txBox="1"/>
              <p:nvPr/>
            </p:nvSpPr>
            <p:spPr>
              <a:xfrm>
                <a:off x="7128510" y="4509135"/>
                <a:ext cx="1853184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☁️ 在云端托管 Git 仓库</a:t>
                </a:r>
              </a:p>
            </p:txBody>
          </p:sp>
          <p:sp>
            <p:nvSpPr>
              <p:cNvPr id="47" name="Rectangle 47"/>
              <p:cNvSpPr/>
              <p:nvPr/>
            </p:nvSpPr>
            <p:spPr>
              <a:xfrm>
                <a:off x="6953250" y="4857750"/>
                <a:ext cx="4381500" cy="381000"/>
              </a:xfrm>
              <a:prstGeom prst="rect">
                <a:avLst/>
              </a:prstGeom>
              <a:solidFill>
                <a:srgbClr val="0D1117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48" name="TextBox 48"/>
              <p:cNvSpPr txBox="1"/>
              <p:nvPr/>
            </p:nvSpPr>
            <p:spPr>
              <a:xfrm>
                <a:off x="7128510" y="4985385"/>
                <a:ext cx="175679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👥 方便与他人协作分享</a:t>
                </a:r>
              </a:p>
            </p:txBody>
          </p:sp>
        </p:grpSp>
      </p:grpSp>
      <p:grpSp>
        <p:nvGrpSpPr>
          <p:cNvPr id="57" name="Group 57"/>
          <p:cNvGrpSpPr/>
          <p:nvPr/>
        </p:nvGrpSpPr>
        <p:grpSpPr>
          <a:xfrm>
            <a:off x="571500" y="5619750"/>
            <a:ext cx="11049000" cy="762000"/>
            <a:chOff x="571500" y="5619750"/>
            <a:chExt cx="11049000" cy="762000"/>
          </a:xfrm>
        </p:grpSpPr>
        <p:sp>
          <p:nvSpPr>
            <p:cNvPr id="51" name="Rectangle 51"/>
            <p:cNvSpPr/>
            <p:nvPr/>
          </p:nvSpPr>
          <p:spPr>
            <a:xfrm>
              <a:off x="571500" y="5619750"/>
              <a:ext cx="11049000" cy="762000"/>
            </a:xfrm>
            <a:prstGeom prst="rect">
              <a:avLst/>
            </a:prstGeom>
            <a:solidFill>
              <a:srgbClr val="161B22"/>
            </a:solidFill>
            <a:ln w="19050">
              <a:solidFill>
                <a:srgbClr val="00D4FF"/>
              </a:solidFill>
            </a:ln>
          </p:spPr>
        </p:sp>
        <p:sp>
          <p:nvSpPr>
            <p:cNvPr id="52" name="TextBox 52"/>
            <p:cNvSpPr txBox="1"/>
            <p:nvPr/>
          </p:nvSpPr>
          <p:spPr>
            <a:xfrm>
              <a:off x="840105" y="5807392"/>
              <a:ext cx="138488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00D4FF"/>
                  </a:solidFill>
                  <a:latin typeface="Consolas"/>
                  <a:ea typeface="Microsoft YaHei"/>
                  <a:cs typeface="Consolas"/>
                </a:rPr>
                <a:t>💡 它们的关系：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2461260" y="5823585"/>
              <a:ext cx="394754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GitHub 是基于 Git 构建的云端托管平台。你可以：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842962" y="6088856"/>
              <a:ext cx="641187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用 Git 在本地管理代码</a:t>
              </a:r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把代码推送到 GitHub 与他人分享</a:t>
              </a:r>
              <a:r>
                <a:rPr lang="zh-CN" sz="1125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• 从 GitHub 拉取别人的代码</a:t>
              </a:r>
            </a:p>
          </p:txBody>
        </p:sp>
        <p:sp>
          <p:nvSpPr>
            <p:cNvPr id="55" name="Rectangle 55"/>
            <p:cNvSpPr/>
            <p:nvPr/>
          </p:nvSpPr>
          <p:spPr>
            <a:xfrm>
              <a:off x="9144000" y="5762625"/>
              <a:ext cx="2286000" cy="476250"/>
            </a:xfrm>
            <a:prstGeom prst="rect">
              <a:avLst/>
            </a:prstGeom>
            <a:solidFill>
              <a:srgbClr val="FFD700">
                <a:alpha val="20000"/>
              </a:srgbClr>
            </a:solidFill>
            <a:ln w="9525">
              <a:solidFill>
                <a:srgbClr val="FFD700">
                  <a:alpha val="20000"/>
                </a:srgbClr>
              </a:solidFill>
            </a:ln>
          </p:spPr>
        </p:sp>
        <p:sp>
          <p:nvSpPr>
            <p:cNvPr id="56" name="TextBox 56"/>
            <p:cNvSpPr txBox="1"/>
            <p:nvPr/>
          </p:nvSpPr>
          <p:spPr>
            <a:xfrm>
              <a:off x="9491567" y="5954078"/>
              <a:ext cx="159086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FFD700"/>
                  </a:solidFill>
                  <a:latin typeface="Consolas"/>
                  <a:ea typeface="Microsoft YaHei"/>
                  <a:cs typeface="Consolas"/>
                </a:rPr>
                <a:t>先学 Git → 再学 GitHub</a:t>
              </a:r>
            </a:p>
          </p:txBody>
        </p:sp>
      </p:grpSp>
      <p:sp>
        <p:nvSpPr>
          <p:cNvPr id="58" name="Rectangle 58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solidFill>
            <a:srgbClr val="39FF14">
              <a:alpha val="60000"/>
            </a:srgbClr>
          </a:solidFill>
          <a:ln>
            <a:noFill/>
          </a:ln>
        </p:spPr>
      </p:sp>
      <p:sp>
        <p:nvSpPr>
          <p:cNvPr id="59" name="TextBox 59"/>
          <p:cNvSpPr txBox="1"/>
          <p:nvPr/>
        </p:nvSpPr>
        <p:spPr>
          <a:xfrm>
            <a:off x="558165" y="6458902"/>
            <a:ext cx="41005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09/10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0664047" y="6458902"/>
            <a:ext cx="96978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Git vs GitHub</a:t>
            </a:r>
          </a:p>
        </p:txBody>
      </p:sp>
    </p:spTree>
  </p:cSld>
  <p:clrMapOvr>
    <a:masterClrMapping/>
  </p:clrMapOvr>
  <p:transition 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