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_img1.png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5_img1.png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8_img1.png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C3E50"/>
              </a:gs>
              <a:gs pos="100000">
                <a:srgbClr val="34495E"/>
              </a:gs>
            </a:gsLst>
            <a:lin ang="2700000" scaled="1"/>
          </a:gra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>
              <a:alpha val="65000"/>
            </a:srgbClr>
          </a:solidFill>
          <a:ln>
            <a:noFill/>
          </a:ln>
        </p:spPr>
      </p:sp>
      <p:sp>
        <p:nvSpPr>
          <p:cNvPr id="5" name="Ellipse 5"/>
          <p:cNvSpPr/>
          <p:nvPr/>
        </p:nvSpPr>
        <p:spPr>
          <a:xfrm>
            <a:off x="3429000" y="762000"/>
            <a:ext cx="5334000" cy="5334000"/>
          </a:xfrm>
          <a:prstGeom prst="ellipse">
            <a:avLst/>
          </a:prstGeom>
          <a:noFill/>
          <a:ln w="9525">
            <a:solidFill>
              <a:srgbClr val="D4A84B">
                <a:alpha val="35000"/>
              </a:srgbClr>
            </a:solidFill>
          </a:ln>
        </p:spPr>
      </p:sp>
      <p:sp>
        <p:nvSpPr>
          <p:cNvPr id="6" name="Ellipse 6"/>
          <p:cNvSpPr/>
          <p:nvPr/>
        </p:nvSpPr>
        <p:spPr>
          <a:xfrm>
            <a:off x="3048000" y="381000"/>
            <a:ext cx="6096000" cy="6096000"/>
          </a:xfrm>
          <a:prstGeom prst="ellipse">
            <a:avLst/>
          </a:prstGeom>
          <a:noFill/>
          <a:ln w="4762">
            <a:solidFill>
              <a:srgbClr val="D4A84B">
                <a:alpha val="20000"/>
              </a:srgbClr>
            </a:solidFill>
          </a:ln>
        </p:spPr>
      </p:sp>
      <p:sp>
        <p:nvSpPr>
          <p:cNvPr id="7" name="Ellipse 7"/>
          <p:cNvSpPr/>
          <p:nvPr/>
        </p:nvSpPr>
        <p:spPr>
          <a:xfrm>
            <a:off x="3810000" y="1143000"/>
            <a:ext cx="4572000" cy="4572000"/>
          </a:xfrm>
          <a:prstGeom prst="ellipse">
            <a:avLst/>
          </a:prstGeom>
          <a:noFill/>
          <a:ln w="14288">
            <a:solidFill>
              <a:srgbClr val="D4A84B">
                <a:alpha val="45000"/>
              </a:srgbClr>
            </a:solidFill>
          </a:ln>
        </p:spPr>
      </p:sp>
      <p:grpSp>
        <p:nvGrpSpPr>
          <p:cNvPr id="19" name="Group 19"/>
          <p:cNvGrpSpPr/>
          <p:nvPr/>
        </p:nvGrpSpPr>
        <p:grpSpPr>
          <a:xfrm>
            <a:off x="5619750" y="1143000"/>
            <a:ext cx="952500" cy="923925"/>
            <a:chOff x="5619750" y="1143000"/>
            <a:chExt cx="952500" cy="923925"/>
          </a:xfrm>
        </p:grpSpPr>
        <p:sp>
          <p:nvSpPr>
            <p:cNvPr id="8" name="Line 8"/>
            <p:cNvSpPr/>
            <p:nvPr/>
          </p:nvSpPr>
          <p:spPr>
            <a:xfrm>
              <a:off x="5619750" y="11430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9" name="Line 9"/>
            <p:cNvSpPr/>
            <p:nvPr/>
          </p:nvSpPr>
          <p:spPr>
            <a:xfrm>
              <a:off x="6191250" y="11430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10" name="Line 10"/>
            <p:cNvSpPr/>
            <p:nvPr/>
          </p:nvSpPr>
          <p:spPr>
            <a:xfrm>
              <a:off x="5619750" y="13144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11" name="Line 11"/>
            <p:cNvSpPr/>
            <p:nvPr/>
          </p:nvSpPr>
          <p:spPr>
            <a:xfrm>
              <a:off x="6191250" y="13144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12" name="Line 12"/>
            <p:cNvSpPr/>
            <p:nvPr/>
          </p:nvSpPr>
          <p:spPr>
            <a:xfrm>
              <a:off x="5619750" y="14859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13" name="Line 13"/>
            <p:cNvSpPr/>
            <p:nvPr/>
          </p:nvSpPr>
          <p:spPr>
            <a:xfrm>
              <a:off x="6191250" y="14859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14" name="Line 14"/>
            <p:cNvSpPr/>
            <p:nvPr/>
          </p:nvSpPr>
          <p:spPr>
            <a:xfrm>
              <a:off x="5619750" y="1714500"/>
              <a:ext cx="952500" cy="9525"/>
            </a:xfrm>
            <a:custGeom>
              <a:avLst/>
              <a:gdLst/>
              <a:ahLst/>
              <a:cxnLst/>
              <a:rect l="l" t="t" r="r" b="b"/>
              <a:pathLst>
                <a:path w="952500" h="9525">
                  <a:moveTo>
                    <a:pt x="0" y="0"/>
                  </a:moveTo>
                  <a:lnTo>
                    <a:pt x="952500" y="0"/>
                  </a:lnTo>
                </a:path>
              </a:pathLst>
            </a:custGeom>
            <a:noFill/>
            <a:ln w="47625" cap="rnd">
              <a:solidFill>
                <a:srgbClr val="E74C3C"/>
              </a:solidFill>
            </a:ln>
          </p:spPr>
        </p:sp>
        <p:sp>
          <p:nvSpPr>
            <p:cNvPr id="15" name="Line 15"/>
            <p:cNvSpPr/>
            <p:nvPr/>
          </p:nvSpPr>
          <p:spPr>
            <a:xfrm>
              <a:off x="5619750" y="18859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16" name="Line 16"/>
            <p:cNvSpPr/>
            <p:nvPr/>
          </p:nvSpPr>
          <p:spPr>
            <a:xfrm>
              <a:off x="6191250" y="18859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17" name="Line 17"/>
            <p:cNvSpPr/>
            <p:nvPr/>
          </p:nvSpPr>
          <p:spPr>
            <a:xfrm>
              <a:off x="5619750" y="20574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  <p:sp>
          <p:nvSpPr>
            <p:cNvPr id="18" name="Line 18"/>
            <p:cNvSpPr/>
            <p:nvPr/>
          </p:nvSpPr>
          <p:spPr>
            <a:xfrm>
              <a:off x="6191250" y="20574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47625" cap="rnd">
              <a:solidFill>
                <a:srgbClr val="5D6D7E"/>
              </a:solidFill>
            </a:ln>
          </p:spPr>
        </p:sp>
      </p:grpSp>
      <p:sp>
        <p:nvSpPr>
          <p:cNvPr id="20" name="Line 20"/>
          <p:cNvSpPr/>
          <p:nvPr/>
        </p:nvSpPr>
        <p:spPr>
          <a:xfrm>
            <a:off x="4191000" y="247650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>
            <a:gradFill>
              <a:gsLst>
                <a:gs pos="0">
                  <a:srgbClr val="D4A84B">
                    <a:alpha val="60000"/>
                  </a:srgbClr>
                </a:gs>
                <a:gs pos="100000">
                  <a:srgbClr val="E8C078">
                    <a:alpha val="60000"/>
                  </a:srgbClr>
                </a:gs>
              </a:gsLst>
              <a:lin ang="0" scaled="1"/>
            </a:gradFill>
          </a:ln>
        </p:spPr>
      </p:sp>
      <p:sp>
        <p:nvSpPr>
          <p:cNvPr id="21" name="TextBox 21"/>
          <p:cNvSpPr txBox="1"/>
          <p:nvPr/>
        </p:nvSpPr>
        <p:spPr>
          <a:xfrm>
            <a:off x="2458022" y="2817495"/>
            <a:ext cx="7275957" cy="7924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90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地山谦卦综合深度研究报告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32910" y="3615690"/>
            <a:ext cx="3726180" cy="3657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800" dirty="0">
                <a:solidFill>
                  <a:srgbClr val="ECF0F1"/>
                </a:solidFill>
                <a:latin typeface="Segoe UI"/>
                <a:ea typeface="Microsoft YaHei"/>
                <a:cs typeface="Segoe UI"/>
              </a:rPr>
              <a:t>象数理占与现代哲学的多维同构</a:t>
            </a:r>
          </a:p>
        </p:txBody>
      </p:sp>
      <p:sp>
        <p:nvSpPr>
          <p:cNvPr id="23" name="Line 23"/>
          <p:cNvSpPr/>
          <p:nvPr/>
        </p:nvSpPr>
        <p:spPr>
          <a:xfrm>
            <a:off x="4572000" y="4191000"/>
            <a:ext cx="3048000" cy="9525"/>
          </a:xfrm>
          <a:custGeom>
            <a:avLst/>
            <a:gdLst/>
            <a:ahLst/>
            <a:cxnLst/>
            <a:rect l="l" t="t" r="r" b="b"/>
            <a:pathLst>
              <a:path w="3048000" h="9525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19050">
            <a:solidFill>
              <a:srgbClr val="D4A84B"/>
            </a:solidFill>
          </a:ln>
        </p:spPr>
      </p:sp>
      <p:sp>
        <p:nvSpPr>
          <p:cNvPr id="24" name="TextBox 24"/>
          <p:cNvSpPr txBox="1"/>
          <p:nvPr/>
        </p:nvSpPr>
        <p:spPr>
          <a:xfrm>
            <a:off x="5900642" y="4535805"/>
            <a:ext cx="390716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100" dirty="0">
                <a:solidFill>
                  <a:srgbClr val="1ABC9C"/>
                </a:solidFill>
                <a:latin typeface="Segoe UI"/>
                <a:ea typeface="Microsoft YaHei"/>
                <a:cs typeface="Segoe UI"/>
              </a:rPr>
              <a:t>☷☶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71940" y="4997768"/>
            <a:ext cx="324812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BDC3C7"/>
                </a:solidFill>
                <a:latin typeface="Segoe UI"/>
                <a:ea typeface="Microsoft YaHei"/>
                <a:cs typeface="Segoe UI"/>
              </a:rPr>
              <a:t>周易第十五卦 · 上坤下艮 · 六爻皆吉</a:t>
            </a:r>
          </a:p>
        </p:txBody>
      </p:sp>
      <p:sp>
        <p:nvSpPr>
          <p:cNvPr id="26" name="Line 26"/>
          <p:cNvSpPr/>
          <p:nvPr/>
        </p:nvSpPr>
        <p:spPr>
          <a:xfrm>
            <a:off x="4191000" y="590550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>
            <a:gradFill>
              <a:gsLst>
                <a:gs pos="0">
                  <a:srgbClr val="D4A84B">
                    <a:alpha val="40000"/>
                  </a:srgbClr>
                </a:gs>
                <a:gs pos="100000">
                  <a:srgbClr val="E8C078">
                    <a:alpha val="40000"/>
                  </a:srgbClr>
                </a:gs>
              </a:gsLst>
              <a:lin ang="0" scaled="1"/>
            </a:gradFill>
          </a:ln>
        </p:spPr>
      </p:sp>
      <p:sp>
        <p:nvSpPr>
          <p:cNvPr id="27" name="TextBox 27"/>
          <p:cNvSpPr txBox="1"/>
          <p:nvPr/>
        </p:nvSpPr>
        <p:spPr>
          <a:xfrm>
            <a:off x="4779169" y="6173152"/>
            <a:ext cx="263366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7F8C8D"/>
                </a:solidFill>
                <a:latin typeface="Segoe UI"/>
                <a:ea typeface="Microsoft YaHei"/>
                <a:cs typeface="Segoe UI"/>
              </a:rPr>
              <a:t>基于《周易》原典及历代易学核心注疏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216116" y="6458902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F8C8D"/>
                </a:solidFill>
                <a:latin typeface="Segoe UI"/>
                <a:ea typeface="Microsoft YaHei"/>
                <a:cs typeface="Segoe UI"/>
              </a:rPr>
              <a:t>1 / 20</a:t>
            </a:r>
          </a:p>
        </p:txBody>
      </p:sp>
    </p:spTree>
  </p:cSld>
  <p:clrMapOvr>
    <a:masterClrMapping/>
  </p:clrMapOvr>
  <p:transition 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2817495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六二：鸣谦，贞吉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2667000" cy="9525"/>
          </a:xfrm>
          <a:custGeom>
            <a:avLst/>
            <a:gdLst/>
            <a:ahLst/>
            <a:cxnLst/>
            <a:rect l="l" t="t" r="r" b="b"/>
            <a:pathLst>
              <a:path w="2667000" h="9525">
                <a:moveTo>
                  <a:pt x="0" y="0"/>
                </a:moveTo>
                <a:lnTo>
                  <a:pt x="26670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31" name="Group 31"/>
          <p:cNvGrpSpPr/>
          <p:nvPr/>
        </p:nvGrpSpPr>
        <p:grpSpPr>
          <a:xfrm>
            <a:off x="571500" y="1428750"/>
            <a:ext cx="5286375" cy="4286250"/>
            <a:chOff x="571500" y="1428750"/>
            <a:chExt cx="5286375" cy="428625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5286375" cy="4286250"/>
            </a:xfrm>
            <a:custGeom>
              <a:avLst/>
              <a:gdLst/>
              <a:ahLst/>
              <a:cxnLst/>
              <a:rect l="l" t="t" r="r" b="b"/>
              <a:pathLst>
                <a:path w="5286375" h="428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171950"/>
                  </a:lnTo>
                  <a:cubicBezTo>
                    <a:pt x="5286375" y="4235076"/>
                    <a:pt x="5235201" y="4286250"/>
                    <a:pt x="5172075" y="4286250"/>
                  </a:cubicBezTo>
                  <a:lnTo>
                    <a:pt x="114300" y="4286250"/>
                  </a:lnTo>
                  <a:cubicBezTo>
                    <a:pt x="51174" y="4286250"/>
                    <a:pt x="0" y="4235076"/>
                    <a:pt x="0" y="417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D5A5A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09750"/>
              <a:ext cx="5286375" cy="95250"/>
            </a:xfrm>
            <a:prstGeom prst="rect">
              <a:avLst/>
            </a:prstGeom>
            <a:solidFill>
              <a:srgbClr val="2D5A5A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2788253" y="1597342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象数分析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2190750" y="2190750"/>
              <a:ext cx="1905000" cy="847725"/>
              <a:chOff x="2190750" y="2190750"/>
              <a:chExt cx="1905000" cy="847725"/>
            </a:xfrm>
          </p:grpSpPr>
          <p:sp>
            <p:nvSpPr>
              <p:cNvPr id="9" name="Line 9"/>
              <p:cNvSpPr/>
              <p:nvPr/>
            </p:nvSpPr>
            <p:spPr>
              <a:xfrm>
                <a:off x="2286000" y="21907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0" name="Line 10"/>
              <p:cNvSpPr/>
              <p:nvPr/>
            </p:nvSpPr>
            <p:spPr>
              <a:xfrm>
                <a:off x="3048000" y="21907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1" name="Line 11"/>
              <p:cNvSpPr/>
              <p:nvPr/>
            </p:nvSpPr>
            <p:spPr>
              <a:xfrm>
                <a:off x="2286000" y="23431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2" name="Line 12"/>
              <p:cNvSpPr/>
              <p:nvPr/>
            </p:nvSpPr>
            <p:spPr>
              <a:xfrm>
                <a:off x="3048000" y="23431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3" name="Line 13"/>
              <p:cNvSpPr/>
              <p:nvPr/>
            </p:nvSpPr>
            <p:spPr>
              <a:xfrm>
                <a:off x="2286000" y="24955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4" name="Line 14"/>
              <p:cNvSpPr/>
              <p:nvPr/>
            </p:nvSpPr>
            <p:spPr>
              <a:xfrm>
                <a:off x="3048000" y="24955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5" name="Line 15"/>
              <p:cNvSpPr/>
              <p:nvPr/>
            </p:nvSpPr>
            <p:spPr>
              <a:xfrm>
                <a:off x="2286000" y="2647950"/>
                <a:ext cx="1143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9525">
                    <a:moveTo>
                      <a:pt x="0" y="0"/>
                    </a:moveTo>
                    <a:lnTo>
                      <a:pt x="1143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2190750" y="2733675"/>
                <a:ext cx="19050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209550">
                    <a:moveTo>
                      <a:pt x="38100" y="0"/>
                    </a:moveTo>
                    <a:lnTo>
                      <a:pt x="1866900" y="0"/>
                    </a:lnTo>
                    <a:cubicBezTo>
                      <a:pt x="1887942" y="0"/>
                      <a:pt x="1905000" y="17058"/>
                      <a:pt x="1905000" y="38100"/>
                    </a:cubicBezTo>
                    <a:lnTo>
                      <a:pt x="1905000" y="171450"/>
                    </a:lnTo>
                    <a:cubicBezTo>
                      <a:pt x="1905000" y="192492"/>
                      <a:pt x="1887942" y="209550"/>
                      <a:pt x="1866900" y="209550"/>
                    </a:cubicBezTo>
                    <a:lnTo>
                      <a:pt x="38100" y="209550"/>
                    </a:lnTo>
                    <a:cubicBezTo>
                      <a:pt x="17058" y="209550"/>
                      <a:pt x="0" y="192492"/>
                      <a:pt x="0" y="1714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2D5A5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17" name="Line 17"/>
              <p:cNvSpPr/>
              <p:nvPr/>
            </p:nvSpPr>
            <p:spPr>
              <a:xfrm>
                <a:off x="2286000" y="28384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47625" cap="rnd">
                <a:solidFill>
                  <a:srgbClr val="2D5A5A"/>
                </a:solidFill>
              </a:ln>
            </p:spPr>
          </p:sp>
          <p:sp>
            <p:nvSpPr>
              <p:cNvPr id="18" name="Line 18"/>
              <p:cNvSpPr/>
              <p:nvPr/>
            </p:nvSpPr>
            <p:spPr>
              <a:xfrm>
                <a:off x="3048000" y="28384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47625" cap="rnd">
                <a:solidFill>
                  <a:srgbClr val="2D5A5A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3749992" y="2780824"/>
                <a:ext cx="32380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六二</a:t>
                </a:r>
              </a:p>
            </p:txBody>
          </p:sp>
          <p:sp>
            <p:nvSpPr>
              <p:cNvPr id="20" name="Line 20"/>
              <p:cNvSpPr/>
              <p:nvPr/>
            </p:nvSpPr>
            <p:spPr>
              <a:xfrm>
                <a:off x="2286000" y="30289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21" name="Line 21"/>
              <p:cNvSpPr/>
              <p:nvPr/>
            </p:nvSpPr>
            <p:spPr>
              <a:xfrm>
                <a:off x="3048000" y="30289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857250" y="3333750"/>
              <a:ext cx="4714875" cy="1714500"/>
              <a:chOff x="857250" y="3333750"/>
              <a:chExt cx="4714875" cy="17145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857250" y="3333750"/>
                <a:ext cx="4714875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714875" h="762000">
                    <a:moveTo>
                      <a:pt x="57150" y="0"/>
                    </a:moveTo>
                    <a:lnTo>
                      <a:pt x="4657725" y="0"/>
                    </a:lnTo>
                    <a:cubicBezTo>
                      <a:pt x="4689288" y="0"/>
                      <a:pt x="4714875" y="25587"/>
                      <a:pt x="4714875" y="57150"/>
                    </a:cubicBezTo>
                    <a:lnTo>
                      <a:pt x="4714875" y="704850"/>
                    </a:lnTo>
                    <a:cubicBezTo>
                      <a:pt x="4714875" y="736413"/>
                      <a:pt x="4689288" y="762000"/>
                      <a:pt x="4657725" y="762000"/>
                    </a:cubicBezTo>
                    <a:lnTo>
                      <a:pt x="57150" y="762000"/>
                    </a:lnTo>
                    <a:cubicBezTo>
                      <a:pt x="25587" y="762000"/>
                      <a:pt x="0" y="736413"/>
                      <a:pt x="0" y="704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D4D4D4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1081088" y="349805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柔顺中正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1082040" y="3744278"/>
                <a:ext cx="309372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阴爻居阴位（得位），且在下卦中位（得中）</a:t>
                </a:r>
              </a:p>
            </p:txBody>
          </p:sp>
          <p:sp>
            <p:nvSpPr>
              <p:cNvPr id="26" name="Freeform 26"/>
              <p:cNvSpPr/>
              <p:nvPr/>
            </p:nvSpPr>
            <p:spPr>
              <a:xfrm>
                <a:off x="857250" y="4286250"/>
                <a:ext cx="4714875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4714875" h="762000">
                    <a:moveTo>
                      <a:pt x="57150" y="0"/>
                    </a:moveTo>
                    <a:lnTo>
                      <a:pt x="4657725" y="0"/>
                    </a:lnTo>
                    <a:cubicBezTo>
                      <a:pt x="4689288" y="0"/>
                      <a:pt x="4714875" y="25587"/>
                      <a:pt x="4714875" y="57150"/>
                    </a:cubicBezTo>
                    <a:lnTo>
                      <a:pt x="4714875" y="704850"/>
                    </a:lnTo>
                    <a:cubicBezTo>
                      <a:pt x="4714875" y="736413"/>
                      <a:pt x="4689288" y="762000"/>
                      <a:pt x="4657725" y="762000"/>
                    </a:cubicBezTo>
                    <a:lnTo>
                      <a:pt x="57150" y="762000"/>
                    </a:lnTo>
                    <a:cubicBezTo>
                      <a:pt x="25587" y="762000"/>
                      <a:pt x="0" y="736413"/>
                      <a:pt x="0" y="704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D4D4D4"/>
                </a:solidFill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1081088" y="4450556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与六五不相应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082040" y="4696778"/>
                <a:ext cx="24803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但因其德行纯正，自发地产生影响力</a:t>
                </a: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516029" y="5363528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艮体之中，笃实内敛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6334125" y="1428750"/>
            <a:ext cx="5286375" cy="4286250"/>
            <a:chOff x="6334125" y="1428750"/>
            <a:chExt cx="5286375" cy="4286250"/>
          </a:xfrm>
        </p:grpSpPr>
        <p:sp>
          <p:nvSpPr>
            <p:cNvPr id="32" name="Freeform 32"/>
            <p:cNvSpPr/>
            <p:nvPr/>
          </p:nvSpPr>
          <p:spPr>
            <a:xfrm>
              <a:off x="6334125" y="1428750"/>
              <a:ext cx="5286375" cy="4286250"/>
            </a:xfrm>
            <a:custGeom>
              <a:avLst/>
              <a:gdLst/>
              <a:ahLst/>
              <a:cxnLst/>
              <a:rect l="l" t="t" r="r" b="b"/>
              <a:pathLst>
                <a:path w="5286375" h="428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171950"/>
                  </a:lnTo>
                  <a:cubicBezTo>
                    <a:pt x="5286375" y="4235076"/>
                    <a:pt x="5235201" y="4286250"/>
                    <a:pt x="5172075" y="4286250"/>
                  </a:cubicBezTo>
                  <a:lnTo>
                    <a:pt x="114300" y="4286250"/>
                  </a:lnTo>
                  <a:cubicBezTo>
                    <a:pt x="51174" y="4286250"/>
                    <a:pt x="0" y="4235076"/>
                    <a:pt x="0" y="417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4C4C"/>
              </a:solidFill>
            </a:ln>
          </p:spPr>
        </p:sp>
        <p:sp>
          <p:nvSpPr>
            <p:cNvPr id="33" name="Freeform 33"/>
            <p:cNvSpPr/>
            <p:nvPr/>
          </p:nvSpPr>
          <p:spPr>
            <a:xfrm>
              <a:off x="6334125" y="142875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34" name="Rectangle 34"/>
            <p:cNvSpPr/>
            <p:nvPr/>
          </p:nvSpPr>
          <p:spPr>
            <a:xfrm>
              <a:off x="6334125" y="1809750"/>
              <a:ext cx="5286375" cy="95250"/>
            </a:xfrm>
            <a:prstGeom prst="rect">
              <a:avLst/>
            </a:prstGeom>
            <a:solidFill>
              <a:srgbClr val="C94C4C"/>
            </a:solidFill>
            <a:ln>
              <a:noFill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8550878" y="1597342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义理阐发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6619875" y="2095500"/>
              <a:ext cx="4714875" cy="1190625"/>
              <a:chOff x="6619875" y="2095500"/>
              <a:chExt cx="4714875" cy="1190625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6619875" y="2095500"/>
                <a:ext cx="4714875" cy="1190625"/>
              </a:xfrm>
              <a:custGeom>
                <a:avLst/>
                <a:gdLst/>
                <a:ahLst/>
                <a:cxnLst/>
                <a:rect l="l" t="t" r="r" b="b"/>
                <a:pathLst>
                  <a:path w="4714875" h="1190625">
                    <a:moveTo>
                      <a:pt x="76200" y="0"/>
                    </a:moveTo>
                    <a:lnTo>
                      <a:pt x="4638675" y="0"/>
                    </a:lnTo>
                    <a:cubicBezTo>
                      <a:pt x="4680759" y="0"/>
                      <a:pt x="4714875" y="34116"/>
                      <a:pt x="4714875" y="76200"/>
                    </a:cubicBezTo>
                    <a:lnTo>
                      <a:pt x="4714875" y="1114425"/>
                    </a:lnTo>
                    <a:cubicBezTo>
                      <a:pt x="4714875" y="1156509"/>
                      <a:pt x="4680759" y="1190625"/>
                      <a:pt x="4638675" y="1190625"/>
                    </a:cubicBezTo>
                    <a:lnTo>
                      <a:pt x="76200" y="1190625"/>
                    </a:lnTo>
                    <a:cubicBezTo>
                      <a:pt x="34116" y="1190625"/>
                      <a:pt x="0" y="1156509"/>
                      <a:pt x="0" y="11144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B8860B"/>
                </a:solidFill>
              </a:ln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6842760" y="2232660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B8860B"/>
                    </a:solidFill>
                    <a:latin typeface="Segoe UI"/>
                    <a:ea typeface="Microsoft YaHei"/>
                    <a:cs typeface="Segoe UI"/>
                  </a:rPr>
                  <a:t>「鸣」的机制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6844665" y="2477452"/>
                <a:ext cx="186690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此处的「鸣」并非自我吹嘘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6844665" y="2687002"/>
                <a:ext cx="24803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而是「鹤鸣在阴，其子和之」的共鸣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844665" y="2896552"/>
                <a:ext cx="35537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真诚的谦虚如声波般向外扩散，赢得社会的广泛赞誉</a:t>
                </a: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6619875" y="3429000"/>
              <a:ext cx="4714875" cy="1238250"/>
              <a:chOff x="6619875" y="3429000"/>
              <a:chExt cx="4714875" cy="123825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6619875" y="3429000"/>
                <a:ext cx="4714875" cy="1238250"/>
              </a:xfrm>
              <a:custGeom>
                <a:avLst/>
                <a:gdLst/>
                <a:ahLst/>
                <a:cxnLst/>
                <a:rect l="l" t="t" r="r" b="b"/>
                <a:pathLst>
                  <a:path w="4714875" h="1238250">
                    <a:moveTo>
                      <a:pt x="76200" y="0"/>
                    </a:moveTo>
                    <a:lnTo>
                      <a:pt x="4638675" y="0"/>
                    </a:lnTo>
                    <a:cubicBezTo>
                      <a:pt x="4680759" y="0"/>
                      <a:pt x="4714875" y="34116"/>
                      <a:pt x="4714875" y="76200"/>
                    </a:cubicBezTo>
                    <a:lnTo>
                      <a:pt x="4714875" y="1162050"/>
                    </a:lnTo>
                    <a:cubicBezTo>
                      <a:pt x="4714875" y="1204134"/>
                      <a:pt x="4680759" y="1238250"/>
                      <a:pt x="4638675" y="1238250"/>
                    </a:cubicBezTo>
                    <a:lnTo>
                      <a:pt x="76200" y="1238250"/>
                    </a:lnTo>
                    <a:cubicBezTo>
                      <a:pt x="34116" y="1238250"/>
                      <a:pt x="0" y="1204134"/>
                      <a:pt x="0" y="1162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C94C4C"/>
                </a:solidFill>
              </a:ln>
            </p:spPr>
          </p:sp>
          <p:sp>
            <p:nvSpPr>
              <p:cNvPr id="43" name="Freeform 43"/>
              <p:cNvSpPr/>
              <p:nvPr/>
            </p:nvSpPr>
            <p:spPr>
              <a:xfrm>
                <a:off x="6810375" y="3600450"/>
                <a:ext cx="228600" cy="214312"/>
              </a:xfrm>
              <a:custGeom>
                <a:avLst/>
                <a:gdLst/>
                <a:ahLst/>
                <a:cxnLst/>
                <a:rect l="l" t="t" r="r" b="b"/>
                <a:pathLst>
                  <a:path w="228600" h="214312">
                    <a:moveTo>
                      <a:pt x="228600" y="214312"/>
                    </a:moveTo>
                    <a:lnTo>
                      <a:pt x="0" y="214312"/>
                    </a:lnTo>
                    <a:lnTo>
                      <a:pt x="0" y="171450"/>
                    </a:lnTo>
                    <a:lnTo>
                      <a:pt x="100012" y="0"/>
                    </a:lnTo>
                    <a:lnTo>
                      <a:pt x="128588" y="0"/>
                    </a:lnTo>
                    <a:lnTo>
                      <a:pt x="228600" y="171450"/>
                    </a:lnTo>
                    <a:lnTo>
                      <a:pt x="228600" y="214312"/>
                    </a:lnTo>
                    <a:close/>
                    <a:moveTo>
                      <a:pt x="100012" y="57150"/>
                    </a:moveTo>
                    <a:lnTo>
                      <a:pt x="128588" y="57150"/>
                    </a:lnTo>
                    <a:lnTo>
                      <a:pt x="128588" y="128588"/>
                    </a:lnTo>
                    <a:lnTo>
                      <a:pt x="100012" y="128588"/>
                    </a:lnTo>
                    <a:lnTo>
                      <a:pt x="100012" y="57150"/>
                    </a:lnTo>
                    <a:close/>
                    <a:moveTo>
                      <a:pt x="100012" y="157162"/>
                    </a:moveTo>
                    <a:lnTo>
                      <a:pt x="128588" y="157162"/>
                    </a:lnTo>
                    <a:lnTo>
                      <a:pt x="128588" y="185738"/>
                    </a:lnTo>
                    <a:lnTo>
                      <a:pt x="100012" y="185738"/>
                    </a:lnTo>
                    <a:lnTo>
                      <a:pt x="100012" y="157162"/>
                    </a:lnTo>
                    <a:close/>
                  </a:path>
                </a:pathLst>
              </a:custGeom>
              <a:solidFill>
                <a:srgbClr val="C94C4C"/>
              </a:solidFill>
              <a:ln>
                <a:noFill/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128510" y="3632835"/>
                <a:ext cx="1686687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风险警示：「贞」字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6844665" y="3887152"/>
                <a:ext cx="24803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名声是谦虚的副产品，也可能是杀手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6844665" y="4096702"/>
                <a:ext cx="263366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一旦为了「鸣」而「谦」，就陷入伪善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844665" y="4306252"/>
                <a:ext cx="43205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「贞」警示：获得美名后必须保持初心，防止因名声而滋生傲慢</a:t>
                </a:r>
              </a:p>
            </p:txBody>
          </p:sp>
        </p:grpSp>
        <p:sp>
          <p:nvSpPr>
            <p:cNvPr id="49" name="Freeform 49"/>
            <p:cNvSpPr/>
            <p:nvPr/>
          </p:nvSpPr>
          <p:spPr>
            <a:xfrm>
              <a:off x="6619875" y="4810125"/>
              <a:ext cx="4714875" cy="523875"/>
            </a:xfrm>
            <a:custGeom>
              <a:avLst/>
              <a:gdLst/>
              <a:ahLst/>
              <a:cxnLst/>
              <a:rect l="l" t="t" r="r" b="b"/>
              <a:pathLst>
                <a:path w="4714875" h="523875">
                  <a:moveTo>
                    <a:pt x="57150" y="0"/>
                  </a:moveTo>
                  <a:lnTo>
                    <a:pt x="4657725" y="0"/>
                  </a:lnTo>
                  <a:cubicBezTo>
                    <a:pt x="4689288" y="0"/>
                    <a:pt x="4714875" y="25587"/>
                    <a:pt x="4714875" y="57150"/>
                  </a:cubicBezTo>
                  <a:lnTo>
                    <a:pt x="4714875" y="466725"/>
                  </a:lnTo>
                  <a:cubicBezTo>
                    <a:pt x="4714875" y="498288"/>
                    <a:pt x="4689288" y="523875"/>
                    <a:pt x="4657725" y="523875"/>
                  </a:cubicBezTo>
                  <a:lnTo>
                    <a:pt x="57150" y="523875"/>
                  </a:lnTo>
                  <a:cubicBezTo>
                    <a:pt x="25587" y="523875"/>
                    <a:pt x="0" y="498288"/>
                    <a:pt x="0" y="466725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571184" y="5022056"/>
              <a:ext cx="282178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名声是谦虚的副产品，也可能成为杀手</a:t>
              </a:r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558165" y="6458902"/>
            <a:ext cx="18669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第四部分：六爻微观动力学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10 / 20</a:t>
            </a:r>
          </a:p>
        </p:txBody>
      </p:sp>
    </p:spTree>
  </p:cSld>
  <p:clrMapOvr>
    <a:masterClrMapping/>
  </p:clrMapOvr>
  <p:transition dur="4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Line 3"/>
          <p:cNvSpPr/>
          <p:nvPr/>
        </p:nvSpPr>
        <p:spPr>
          <a:xfrm>
            <a:off x="0" y="47625"/>
            <a:ext cx="12192000" cy="9525"/>
          </a:xfrm>
          <a:custGeom>
            <a:avLst/>
            <a:gdLst/>
            <a:ahLst/>
            <a:cxnLst/>
            <a:rect l="l" t="t" r="r" b="b"/>
            <a:pathLst>
              <a:path w="12192000" h="9525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w="95250">
            <a:solidFill>
              <a:srgbClr val="C0392B">
                <a:alpha val="80000"/>
              </a:srgbClr>
            </a:solidFill>
          </a:ln>
        </p:spPr>
      </p:sp>
      <p:sp>
        <p:nvSpPr>
          <p:cNvPr id="4" name="TextBox 4"/>
          <p:cNvSpPr txBox="1"/>
          <p:nvPr/>
        </p:nvSpPr>
        <p:spPr>
          <a:xfrm>
            <a:off x="542925" y="709612"/>
            <a:ext cx="4197668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C0392B"/>
                </a:solidFill>
                <a:latin typeface="Segoe UI"/>
                <a:ea typeface="Microsoft YaHei"/>
                <a:cs typeface="Segoe UI"/>
              </a:rPr>
              <a:t>九三：劳谦君子，有终，吉</a:t>
            </a:r>
          </a:p>
        </p:txBody>
      </p:sp>
      <p:sp>
        <p:nvSpPr>
          <p:cNvPr id="5" name="Line 5"/>
          <p:cNvSpPr/>
          <p:nvPr/>
        </p:nvSpPr>
        <p:spPr>
          <a:xfrm>
            <a:off x="571500" y="1143000"/>
            <a:ext cx="4000500" cy="9525"/>
          </a:xfrm>
          <a:custGeom>
            <a:avLst/>
            <a:gdLst/>
            <a:ahLst/>
            <a:cxnLst/>
            <a:rect l="l" t="t" r="r" b="b"/>
            <a:pathLst>
              <a:path w="4000500" h="9525">
                <a:moveTo>
                  <a:pt x="0" y="0"/>
                </a:moveTo>
                <a:lnTo>
                  <a:pt x="4000500" y="0"/>
                </a:lnTo>
              </a:path>
            </a:pathLst>
          </a:custGeom>
          <a:noFill/>
          <a:ln w="28575">
            <a:solidFill>
              <a:srgbClr val="C0392B"/>
            </a:solidFill>
          </a:ln>
        </p:spPr>
      </p:sp>
      <p:sp>
        <p:nvSpPr>
          <p:cNvPr id="6" name="TextBox 6"/>
          <p:cNvSpPr txBox="1"/>
          <p:nvPr/>
        </p:nvSpPr>
        <p:spPr>
          <a:xfrm>
            <a:off x="4747260" y="965835"/>
            <a:ext cx="143256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★ 唯一阳爻 · 卦主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71500" y="1428750"/>
            <a:ext cx="5334000" cy="1905000"/>
            <a:chOff x="571500" y="1428750"/>
            <a:chExt cx="5334000" cy="1905000"/>
          </a:xfrm>
        </p:grpSpPr>
        <p:sp>
          <p:nvSpPr>
            <p:cNvPr id="7" name="Freeform 7"/>
            <p:cNvSpPr/>
            <p:nvPr/>
          </p:nvSpPr>
          <p:spPr>
            <a:xfrm>
              <a:off x="571500" y="1428750"/>
              <a:ext cx="5334000" cy="1905000"/>
            </a:xfrm>
            <a:custGeom>
              <a:avLst/>
              <a:gdLst/>
              <a:ahLst/>
              <a:cxnLst/>
              <a:rect l="l" t="t" r="r" b="b"/>
              <a:pathLst>
                <a:path w="5334000" h="190500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1790700"/>
                  </a:lnTo>
                  <a:cubicBezTo>
                    <a:pt x="5334000" y="1853826"/>
                    <a:pt x="5282826" y="1905000"/>
                    <a:pt x="521970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C0392B"/>
              </a:solidFill>
            </a:ln>
          </p:spPr>
        </p:sp>
        <p:sp>
          <p:nvSpPr>
            <p:cNvPr id="8" name="Freeform 8"/>
            <p:cNvSpPr/>
            <p:nvPr/>
          </p:nvSpPr>
          <p:spPr>
            <a:xfrm>
              <a:off x="571500" y="1428750"/>
              <a:ext cx="5334000" cy="476250"/>
            </a:xfrm>
            <a:custGeom>
              <a:avLst/>
              <a:gdLst/>
              <a:ahLst/>
              <a:cxnLst/>
              <a:rect l="l" t="t" r="r" b="b"/>
              <a:pathLst>
                <a:path w="5334000" h="47625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361950"/>
                  </a:lnTo>
                  <a:cubicBezTo>
                    <a:pt x="5334000" y="425076"/>
                    <a:pt x="5282826" y="476250"/>
                    <a:pt x="5219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</p:sp>
        <p:sp>
          <p:nvSpPr>
            <p:cNvPr id="9" name="Rectangle 9"/>
            <p:cNvSpPr/>
            <p:nvPr/>
          </p:nvSpPr>
          <p:spPr>
            <a:xfrm>
              <a:off x="571500" y="1809750"/>
              <a:ext cx="5334000" cy="95250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2807303" y="1597342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核心地位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38212" y="2164556"/>
              <a:ext cx="21645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全卦唯一阳爻 = 谦卦主心骨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38212" y="2431256"/>
              <a:ext cx="21645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下卦艮顶端 = 藏于地中之山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38212" y="2697956"/>
              <a:ext cx="230421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互卦坎（劳）与震（动）交界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38212" y="2964656"/>
              <a:ext cx="263282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承担苦累（坎），做出功绩（震）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286500" y="1428750"/>
            <a:ext cx="5334000" cy="1905000"/>
            <a:chOff x="6286500" y="1428750"/>
            <a:chExt cx="5334000" cy="1905000"/>
          </a:xfrm>
        </p:grpSpPr>
        <p:sp>
          <p:nvSpPr>
            <p:cNvPr id="16" name="Freeform 16"/>
            <p:cNvSpPr/>
            <p:nvPr/>
          </p:nvSpPr>
          <p:spPr>
            <a:xfrm>
              <a:off x="6286500" y="1428750"/>
              <a:ext cx="5334000" cy="1905000"/>
            </a:xfrm>
            <a:custGeom>
              <a:avLst/>
              <a:gdLst/>
              <a:ahLst/>
              <a:cxnLst/>
              <a:rect l="l" t="t" r="r" b="b"/>
              <a:pathLst>
                <a:path w="5334000" h="190500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1790700"/>
                  </a:lnTo>
                  <a:cubicBezTo>
                    <a:pt x="5334000" y="1853826"/>
                    <a:pt x="5282826" y="1905000"/>
                    <a:pt x="521970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D4A84B"/>
              </a:solidFill>
            </a:ln>
          </p:spPr>
        </p:sp>
        <p:sp>
          <p:nvSpPr>
            <p:cNvPr id="17" name="Freeform 17"/>
            <p:cNvSpPr/>
            <p:nvPr/>
          </p:nvSpPr>
          <p:spPr>
            <a:xfrm>
              <a:off x="6286500" y="1428750"/>
              <a:ext cx="5334000" cy="476250"/>
            </a:xfrm>
            <a:custGeom>
              <a:avLst/>
              <a:gdLst/>
              <a:ahLst/>
              <a:cxnLst/>
              <a:rect l="l" t="t" r="r" b="b"/>
              <a:pathLst>
                <a:path w="5334000" h="47625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361950"/>
                  </a:lnTo>
                  <a:cubicBezTo>
                    <a:pt x="5334000" y="425076"/>
                    <a:pt x="5282826" y="476250"/>
                    <a:pt x="5219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18" name="Rectangle 18"/>
            <p:cNvSpPr/>
            <p:nvPr/>
          </p:nvSpPr>
          <p:spPr>
            <a:xfrm>
              <a:off x="6286500" y="1809750"/>
              <a:ext cx="5334000" cy="95250"/>
            </a:xfrm>
            <a:prstGeom prst="rect">
              <a:avLst/>
            </a:prstGeom>
            <a:solidFill>
              <a:srgbClr val="D4A84B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901226" y="1597342"/>
              <a:ext cx="210454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2C3E50"/>
                  </a:solidFill>
                  <a:latin typeface="Segoe UI"/>
                  <a:ea typeface="Microsoft YaHei"/>
                  <a:cs typeface="Segoe UI"/>
                </a:rPr>
                <a:t>政治隐喻：实权派智慧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53212" y="2164556"/>
              <a:ext cx="263282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象征功勋卓著的实权派（如周公）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653212" y="2431256"/>
              <a:ext cx="213991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被众阴（小人或百姓）包围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653212" y="2697956"/>
              <a:ext cx="263282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按政治逻辑属「功高震主」危险位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653212" y="2964656"/>
              <a:ext cx="263282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化解之道：劳而不伐，有功而不德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571500" y="3619500"/>
            <a:ext cx="11049000" cy="1764506"/>
            <a:chOff x="571500" y="3619500"/>
            <a:chExt cx="11049000" cy="1764506"/>
          </a:xfrm>
        </p:grpSpPr>
        <p:sp>
          <p:nvSpPr>
            <p:cNvPr id="25" name="Freeform 25"/>
            <p:cNvSpPr/>
            <p:nvPr/>
          </p:nvSpPr>
          <p:spPr>
            <a:xfrm>
              <a:off x="571500" y="3619500"/>
              <a:ext cx="11049000" cy="1714500"/>
            </a:xfrm>
            <a:custGeom>
              <a:avLst/>
              <a:gdLst/>
              <a:ahLst/>
              <a:cxnLst/>
              <a:rect l="l" t="t" r="r" b="b"/>
              <a:pathLst>
                <a:path w="11049000" h="1714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600200"/>
                  </a:lnTo>
                  <a:cubicBezTo>
                    <a:pt x="11049000" y="1663326"/>
                    <a:pt x="10997826" y="1714500"/>
                    <a:pt x="109347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571500" y="361950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</p:sp>
        <p:sp>
          <p:nvSpPr>
            <p:cNvPr id="27" name="Rectangle 27"/>
            <p:cNvSpPr/>
            <p:nvPr/>
          </p:nvSpPr>
          <p:spPr>
            <a:xfrm>
              <a:off x="571500" y="4000500"/>
              <a:ext cx="11049000" cy="95250"/>
            </a:xfrm>
            <a:prstGeom prst="rect">
              <a:avLst/>
            </a:prstGeom>
            <a:solidFill>
              <a:srgbClr val="1ABC9C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1125855" y="3788092"/>
              <a:ext cx="313967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数据化解读：流量中心的避险策略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28712" y="4355306"/>
              <a:ext cx="559034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九三是真正的流量中心，但通过「谦」机制将流量导向六五（君王）和大众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128712" y="4622006"/>
              <a:ext cx="296144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避免流量过载导致系统崩溃（被清洗）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128712" y="4888706"/>
              <a:ext cx="434161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「万民服也」—— 非因权力，乃因「劳而不伐，有功不德」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128712" y="5155406"/>
              <a:ext cx="230421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儒家「内圣外王」的最高典范</a:t>
              </a:r>
            </a:p>
          </p:txBody>
        </p:sp>
      </p:grpSp>
      <p:sp>
        <p:nvSpPr>
          <p:cNvPr id="34" name="Freeform 34"/>
          <p:cNvSpPr/>
          <p:nvPr/>
        </p:nvSpPr>
        <p:spPr>
          <a:xfrm>
            <a:off x="571500" y="5572125"/>
            <a:ext cx="11049000" cy="523875"/>
          </a:xfrm>
          <a:custGeom>
            <a:avLst/>
            <a:gdLst/>
            <a:ahLst/>
            <a:cxnLst/>
            <a:rect l="l" t="t" r="r" b="b"/>
            <a:pathLst>
              <a:path w="11049000" h="523875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447675"/>
                </a:lnTo>
                <a:cubicBezTo>
                  <a:pt x="11049000" y="489759"/>
                  <a:pt x="11014884" y="523875"/>
                  <a:pt x="10972800" y="523875"/>
                </a:cubicBezTo>
                <a:lnTo>
                  <a:pt x="76200" y="523875"/>
                </a:lnTo>
                <a:cubicBezTo>
                  <a:pt x="34116" y="523875"/>
                  <a:pt x="0" y="489759"/>
                  <a:pt x="0" y="44767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2C3E50"/>
          </a:solidFill>
          <a:ln w="9525">
            <a:solidFill>
              <a:srgbClr val="C0392B"/>
            </a:solidFill>
          </a:ln>
        </p:spPr>
      </p:sp>
      <p:sp>
        <p:nvSpPr>
          <p:cNvPr id="35" name="TextBox 35"/>
          <p:cNvSpPr txBox="1"/>
          <p:nvPr/>
        </p:nvSpPr>
        <p:spPr>
          <a:xfrm>
            <a:off x="4731258" y="5775960"/>
            <a:ext cx="272948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C0392B"/>
                </a:solidFill>
                <a:latin typeface="Segoe UI"/>
                <a:ea typeface="Microsoft YaHei"/>
                <a:cs typeface="Segoe UI"/>
              </a:rPr>
              <a:t>「劳谦君子，万民服也。」—— 象曰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58165" y="6458902"/>
            <a:ext cx="18669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第四部分：六爻微观动力学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170110" y="6458902"/>
            <a:ext cx="46372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11 / 20</a:t>
            </a:r>
          </a:p>
        </p:txBody>
      </p:sp>
    </p:spTree>
  </p:cSld>
  <p:clrMapOvr>
    <a:masterClrMapping/>
  </p:clrMapOvr>
  <p:transition dur="4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4887754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中上层的谦德实践：六四与六五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4572000" cy="9525"/>
          </a:xfrm>
          <a:custGeom>
            <a:avLst/>
            <a:gdLst/>
            <a:ahLst/>
            <a:cxnLst/>
            <a:rect l="l" t="t" r="r" b="b"/>
            <a:pathLst>
              <a:path w="4572000" h="9525">
                <a:moveTo>
                  <a:pt x="0" y="0"/>
                </a:moveTo>
                <a:lnTo>
                  <a:pt x="45720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21" name="Group 21"/>
          <p:cNvGrpSpPr/>
          <p:nvPr/>
        </p:nvGrpSpPr>
        <p:grpSpPr>
          <a:xfrm>
            <a:off x="571500" y="1428750"/>
            <a:ext cx="5286375" cy="4381500"/>
            <a:chOff x="571500" y="1428750"/>
            <a:chExt cx="5286375" cy="4381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5286375" cy="4381500"/>
            </a:xfrm>
            <a:custGeom>
              <a:avLst/>
              <a:gdLst/>
              <a:ahLst/>
              <a:cxnLst/>
              <a:rect l="l" t="t" r="r" b="b"/>
              <a:pathLst>
                <a:path w="5286375" h="43815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267200"/>
                  </a:lnTo>
                  <a:cubicBezTo>
                    <a:pt x="5286375" y="4330326"/>
                    <a:pt x="5235201" y="4381500"/>
                    <a:pt x="5172075" y="4381500"/>
                  </a:cubicBezTo>
                  <a:lnTo>
                    <a:pt x="114300" y="4381500"/>
                  </a:lnTo>
                  <a:cubicBezTo>
                    <a:pt x="51174" y="4381500"/>
                    <a:pt x="0" y="4330326"/>
                    <a:pt x="0" y="426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D5A5A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5286375" cy="523875"/>
            </a:xfrm>
            <a:custGeom>
              <a:avLst/>
              <a:gdLst/>
              <a:ahLst/>
              <a:cxnLst/>
              <a:rect l="l" t="t" r="r" b="b"/>
              <a:pathLst>
                <a:path w="5286375" h="523875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09575"/>
                  </a:lnTo>
                  <a:cubicBezTo>
                    <a:pt x="5286375" y="472701"/>
                    <a:pt x="5235201" y="523875"/>
                    <a:pt x="5172075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57375"/>
              <a:ext cx="5286375" cy="95250"/>
            </a:xfrm>
            <a:prstGeom prst="rect">
              <a:avLst/>
            </a:prstGeom>
            <a:solidFill>
              <a:srgbClr val="2D5A5A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2165271" y="1609725"/>
              <a:ext cx="2108359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六四：撝谦，无不利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857250" y="2143125"/>
              <a:ext cx="4714875" cy="476250"/>
            </a:xfrm>
            <a:custGeom>
              <a:avLst/>
              <a:gdLst/>
              <a:ahLst/>
              <a:cxnLst/>
              <a:rect l="l" t="t" r="r" b="b"/>
              <a:pathLst>
                <a:path w="4714875" h="476250">
                  <a:moveTo>
                    <a:pt x="57150" y="0"/>
                  </a:moveTo>
                  <a:lnTo>
                    <a:pt x="4657725" y="0"/>
                  </a:lnTo>
                  <a:cubicBezTo>
                    <a:pt x="4689288" y="0"/>
                    <a:pt x="4714875" y="25587"/>
                    <a:pt x="4714875" y="57150"/>
                  </a:cubicBezTo>
                  <a:lnTo>
                    <a:pt x="4714875" y="419100"/>
                  </a:lnTo>
                  <a:cubicBezTo>
                    <a:pt x="4714875" y="450663"/>
                    <a:pt x="4689288" y="476250"/>
                    <a:pt x="4657725" y="476250"/>
                  </a:cubicBezTo>
                  <a:lnTo>
                    <a:pt x="57150" y="476250"/>
                  </a:lnTo>
                  <a:cubicBezTo>
                    <a:pt x="25587" y="476250"/>
                    <a:pt x="0" y="450663"/>
                    <a:pt x="0" y="4191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5F3EF"/>
            </a:solidFill>
            <a:ln w="9525">
              <a:solidFill>
                <a:srgbClr val="B8860B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2415540" y="2318385"/>
              <a:ext cx="16078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B8860B"/>
                  </a:solidFill>
                  <a:latin typeface="Segoe UI"/>
                  <a:ea typeface="Microsoft YaHei"/>
                  <a:cs typeface="Segoe UI"/>
                </a:rPr>
                <a:t>「无不利，撝谦。」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42010" y="2823210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语意考证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843915" y="3125152"/>
              <a:ext cx="245730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「撝」通「挥」，意为发挥、施展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43915" y="3353752"/>
              <a:ext cx="18438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一说通「麾」，意为指挥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43915" y="3582352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朱熹解为「发挥其谦」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42010" y="4061460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系统位置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3915" y="4363402"/>
              <a:ext cx="12304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柔居阴位，得正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43915" y="4592002"/>
              <a:ext cx="276401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处于九三（权臣）与六五（君主）之间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43915" y="4820602"/>
              <a:ext cx="215060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典型的「夹心层」或高层幕僚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857250" y="5238750"/>
              <a:ext cx="4714875" cy="428625"/>
            </a:xfrm>
            <a:custGeom>
              <a:avLst/>
              <a:gdLst/>
              <a:ahLst/>
              <a:cxnLst/>
              <a:rect l="l" t="t" r="r" b="b"/>
              <a:pathLst>
                <a:path w="4714875" h="428625">
                  <a:moveTo>
                    <a:pt x="57150" y="0"/>
                  </a:moveTo>
                  <a:lnTo>
                    <a:pt x="4657725" y="0"/>
                  </a:lnTo>
                  <a:cubicBezTo>
                    <a:pt x="4689288" y="0"/>
                    <a:pt x="4714875" y="25587"/>
                    <a:pt x="4714875" y="57150"/>
                  </a:cubicBezTo>
                  <a:lnTo>
                    <a:pt x="4714875" y="371475"/>
                  </a:lnTo>
                  <a:cubicBezTo>
                    <a:pt x="4714875" y="403038"/>
                    <a:pt x="4689288" y="428625"/>
                    <a:pt x="4657725" y="428625"/>
                  </a:cubicBezTo>
                  <a:lnTo>
                    <a:pt x="57150" y="428625"/>
                  </a:lnTo>
                  <a:cubicBezTo>
                    <a:pt x="25587" y="428625"/>
                    <a:pt x="0" y="403038"/>
                    <a:pt x="0" y="371475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2055971" y="5411152"/>
              <a:ext cx="232695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彻底消融自我，成为系统的润滑剂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6334125" y="1428750"/>
            <a:ext cx="5286375" cy="4381500"/>
            <a:chOff x="6334125" y="1428750"/>
            <a:chExt cx="5286375" cy="4381500"/>
          </a:xfrm>
        </p:grpSpPr>
        <p:sp>
          <p:nvSpPr>
            <p:cNvPr id="22" name="Freeform 22"/>
            <p:cNvSpPr/>
            <p:nvPr/>
          </p:nvSpPr>
          <p:spPr>
            <a:xfrm>
              <a:off x="6334125" y="1428750"/>
              <a:ext cx="5286375" cy="4381500"/>
            </a:xfrm>
            <a:custGeom>
              <a:avLst/>
              <a:gdLst/>
              <a:ahLst/>
              <a:cxnLst/>
              <a:rect l="l" t="t" r="r" b="b"/>
              <a:pathLst>
                <a:path w="5286375" h="43815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267200"/>
                  </a:lnTo>
                  <a:cubicBezTo>
                    <a:pt x="5286375" y="4330326"/>
                    <a:pt x="5235201" y="4381500"/>
                    <a:pt x="5172075" y="4381500"/>
                  </a:cubicBezTo>
                  <a:lnTo>
                    <a:pt x="114300" y="4381500"/>
                  </a:lnTo>
                  <a:cubicBezTo>
                    <a:pt x="51174" y="4381500"/>
                    <a:pt x="0" y="4330326"/>
                    <a:pt x="0" y="426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4C4C"/>
              </a:solidFill>
            </a:ln>
          </p:spPr>
        </p:sp>
        <p:sp>
          <p:nvSpPr>
            <p:cNvPr id="23" name="Freeform 23"/>
            <p:cNvSpPr/>
            <p:nvPr/>
          </p:nvSpPr>
          <p:spPr>
            <a:xfrm>
              <a:off x="6334125" y="1428750"/>
              <a:ext cx="5286375" cy="523875"/>
            </a:xfrm>
            <a:custGeom>
              <a:avLst/>
              <a:gdLst/>
              <a:ahLst/>
              <a:cxnLst/>
              <a:rect l="l" t="t" r="r" b="b"/>
              <a:pathLst>
                <a:path w="5286375" h="523875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09575"/>
                  </a:lnTo>
                  <a:cubicBezTo>
                    <a:pt x="5286375" y="472701"/>
                    <a:pt x="5235201" y="523875"/>
                    <a:pt x="5172075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24" name="Rectangle 24"/>
            <p:cNvSpPr/>
            <p:nvPr/>
          </p:nvSpPr>
          <p:spPr>
            <a:xfrm>
              <a:off x="6334125" y="1857375"/>
              <a:ext cx="5286375" cy="95250"/>
            </a:xfrm>
            <a:prstGeom prst="rect">
              <a:avLst/>
            </a:prstGeom>
            <a:solidFill>
              <a:srgbClr val="C94C4C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467838" y="1609725"/>
              <a:ext cx="302847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六五：不富以其邻，利用侵伐</a:t>
              </a:r>
            </a:p>
          </p:txBody>
        </p:sp>
        <p:sp>
          <p:nvSpPr>
            <p:cNvPr id="26" name="Freeform 26"/>
            <p:cNvSpPr/>
            <p:nvPr/>
          </p:nvSpPr>
          <p:spPr>
            <a:xfrm>
              <a:off x="6619875" y="2143125"/>
              <a:ext cx="4714875" cy="476250"/>
            </a:xfrm>
            <a:custGeom>
              <a:avLst/>
              <a:gdLst/>
              <a:ahLst/>
              <a:cxnLst/>
              <a:rect l="l" t="t" r="r" b="b"/>
              <a:pathLst>
                <a:path w="4714875" h="476250">
                  <a:moveTo>
                    <a:pt x="57150" y="0"/>
                  </a:moveTo>
                  <a:lnTo>
                    <a:pt x="4657725" y="0"/>
                  </a:lnTo>
                  <a:cubicBezTo>
                    <a:pt x="4689288" y="0"/>
                    <a:pt x="4714875" y="25587"/>
                    <a:pt x="4714875" y="57150"/>
                  </a:cubicBezTo>
                  <a:lnTo>
                    <a:pt x="4714875" y="419100"/>
                  </a:lnTo>
                  <a:cubicBezTo>
                    <a:pt x="4714875" y="450663"/>
                    <a:pt x="4689288" y="476250"/>
                    <a:pt x="4657725" y="476250"/>
                  </a:cubicBezTo>
                  <a:lnTo>
                    <a:pt x="57150" y="476250"/>
                  </a:lnTo>
                  <a:cubicBezTo>
                    <a:pt x="25587" y="476250"/>
                    <a:pt x="0" y="450663"/>
                    <a:pt x="0" y="4191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5F3EF"/>
            </a:solidFill>
            <a:ln w="9525">
              <a:solidFill>
                <a:srgbClr val="B8860B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477125" y="2318385"/>
              <a:ext cx="30099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B8860B"/>
                  </a:solidFill>
                  <a:latin typeface="Segoe UI"/>
                  <a:ea typeface="Microsoft YaHei"/>
                  <a:cs typeface="Segoe UI"/>
                </a:rPr>
                <a:t>「不富以其邻，利用侵伐，无不利。」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604635" y="2823210"/>
              <a:ext cx="95059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反常性分析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606540" y="3125152"/>
              <a:ext cx="18438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作为君位，通常讲究恩泽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606540" y="3353752"/>
              <a:ext cx="18438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为何此处出现「侵伐」？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6606540" y="3582352"/>
              <a:ext cx="169054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这触及了谦德的辩证法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604635" y="4061460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义理推演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6606540" y="4363402"/>
              <a:ext cx="184389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六五居中得位，极其谦虚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06540" y="4592002"/>
              <a:ext cx="215060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不靠财富收买，邻国自然归附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606540" y="4820602"/>
              <a:ext cx="263366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软实力胜利 + 对顽固者动用雷霆手段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606540" y="5049202"/>
              <a:ext cx="263366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六五下令，九三执行 = 完美君臣配合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6619875" y="5238750"/>
              <a:ext cx="4714875" cy="428625"/>
            </a:xfrm>
            <a:custGeom>
              <a:avLst/>
              <a:gdLst/>
              <a:ahLst/>
              <a:cxnLst/>
              <a:rect l="l" t="t" r="r" b="b"/>
              <a:pathLst>
                <a:path w="4714875" h="428625">
                  <a:moveTo>
                    <a:pt x="57150" y="0"/>
                  </a:moveTo>
                  <a:lnTo>
                    <a:pt x="4657725" y="0"/>
                  </a:lnTo>
                  <a:cubicBezTo>
                    <a:pt x="4689288" y="0"/>
                    <a:pt x="4714875" y="25587"/>
                    <a:pt x="4714875" y="57150"/>
                  </a:cubicBezTo>
                  <a:lnTo>
                    <a:pt x="4714875" y="371475"/>
                  </a:lnTo>
                  <a:cubicBezTo>
                    <a:pt x="4714875" y="403038"/>
                    <a:pt x="4689288" y="428625"/>
                    <a:pt x="4657725" y="428625"/>
                  </a:cubicBezTo>
                  <a:lnTo>
                    <a:pt x="57150" y="428625"/>
                  </a:lnTo>
                  <a:cubicBezTo>
                    <a:pt x="25587" y="428625"/>
                    <a:pt x="0" y="403038"/>
                    <a:pt x="0" y="371475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7358539" y="5411152"/>
              <a:ext cx="324707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没有实力的谦让是懦弱，敢于亮剑才是帝王之谦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558165" y="6458902"/>
            <a:ext cx="18669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第四部分：六爻微观动力学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12 / 20</a:t>
            </a:r>
          </a:p>
        </p:txBody>
      </p:sp>
    </p:spTree>
  </p:cSld>
  <p:clrMapOvr>
    <a:masterClrMapping/>
  </p:clrMapOvr>
  <p:transition dur="4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4887754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上六：鸣谦，利用行师，征邑国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4762500" cy="9525"/>
          </a:xfrm>
          <a:custGeom>
            <a:avLst/>
            <a:gdLst/>
            <a:ahLst/>
            <a:cxnLst/>
            <a:rect l="l" t="t" r="r" b="b"/>
            <a:pathLst>
              <a:path w="4762500" h="9525">
                <a:moveTo>
                  <a:pt x="0" y="0"/>
                </a:moveTo>
                <a:lnTo>
                  <a:pt x="4762500" y="0"/>
                </a:lnTo>
              </a:path>
            </a:pathLst>
          </a:custGeom>
          <a:noFill/>
          <a:ln w="28575">
            <a:solidFill>
              <a:srgbClr val="D4A84B"/>
            </a:solidFill>
          </a:ln>
        </p:spPr>
      </p:sp>
      <p:grpSp>
        <p:nvGrpSpPr>
          <p:cNvPr id="21" name="Group 21"/>
          <p:cNvGrpSpPr/>
          <p:nvPr/>
        </p:nvGrpSpPr>
        <p:grpSpPr>
          <a:xfrm>
            <a:off x="571500" y="1428750"/>
            <a:ext cx="5286375" cy="2095500"/>
            <a:chOff x="571500" y="1428750"/>
            <a:chExt cx="5286375" cy="2095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5286375" cy="2095500"/>
            </a:xfrm>
            <a:custGeom>
              <a:avLst/>
              <a:gdLst/>
              <a:ahLst/>
              <a:cxnLst/>
              <a:rect l="l" t="t" r="r" b="b"/>
              <a:pathLst>
                <a:path w="5286375" h="20955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1981200"/>
                  </a:lnTo>
                  <a:cubicBezTo>
                    <a:pt x="5286375" y="2044326"/>
                    <a:pt x="5235201" y="2095500"/>
                    <a:pt x="5172075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09750"/>
              <a:ext cx="5286375" cy="95250"/>
            </a:xfrm>
            <a:prstGeom prst="rect">
              <a:avLst/>
            </a:prstGeom>
            <a:solidFill>
              <a:srgbClr val="1ABC9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2063663" y="1597342"/>
              <a:ext cx="231157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回声效应：两个「鸣谦」</a:t>
              </a:r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857250" y="2095500"/>
              <a:ext cx="4714875" cy="1143000"/>
              <a:chOff x="857250" y="2095500"/>
              <a:chExt cx="4714875" cy="1143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857250" y="2095500"/>
                <a:ext cx="20955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1143000">
                    <a:moveTo>
                      <a:pt x="57150" y="0"/>
                    </a:moveTo>
                    <a:lnTo>
                      <a:pt x="2038350" y="0"/>
                    </a:lnTo>
                    <a:cubicBezTo>
                      <a:pt x="2069913" y="0"/>
                      <a:pt x="2095500" y="25587"/>
                      <a:pt x="2095500" y="57150"/>
                    </a:cubicBezTo>
                    <a:lnTo>
                      <a:pt x="2095500" y="1085850"/>
                    </a:lnTo>
                    <a:cubicBezTo>
                      <a:pt x="2095500" y="1117413"/>
                      <a:pt x="2069913" y="1143000"/>
                      <a:pt x="2038350" y="1143000"/>
                    </a:cubicBezTo>
                    <a:lnTo>
                      <a:pt x="57150" y="1143000"/>
                    </a:lnTo>
                    <a:cubicBezTo>
                      <a:pt x="25587" y="1143000"/>
                      <a:pt x="0" y="1117413"/>
                      <a:pt x="0" y="1085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>
                <a:solidFill>
                  <a:srgbClr val="4A5568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446469" y="2259806"/>
                <a:ext cx="9170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六二 · 鸣谦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584960" y="2553652"/>
                <a:ext cx="6400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名声初起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607820" y="279987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共鸣扩散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607820" y="3018949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向外传播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3196590" y="25679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800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→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3476625" y="2095500"/>
                <a:ext cx="20955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2095500" h="1143000">
                    <a:moveTo>
                      <a:pt x="57150" y="0"/>
                    </a:moveTo>
                    <a:lnTo>
                      <a:pt x="2038350" y="0"/>
                    </a:lnTo>
                    <a:cubicBezTo>
                      <a:pt x="2069913" y="0"/>
                      <a:pt x="2095500" y="25587"/>
                      <a:pt x="2095500" y="57150"/>
                    </a:cubicBezTo>
                    <a:lnTo>
                      <a:pt x="2095500" y="1085850"/>
                    </a:lnTo>
                    <a:cubicBezTo>
                      <a:pt x="2095500" y="1117413"/>
                      <a:pt x="2069913" y="1143000"/>
                      <a:pt x="2038350" y="1143000"/>
                    </a:cubicBezTo>
                    <a:lnTo>
                      <a:pt x="57150" y="1143000"/>
                    </a:lnTo>
                    <a:cubicBezTo>
                      <a:pt x="25587" y="1143000"/>
                      <a:pt x="0" y="1117413"/>
                      <a:pt x="0" y="1085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19050">
                <a:solidFill>
                  <a:srgbClr val="D4A84B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4065844" y="2259806"/>
                <a:ext cx="9170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D4A84B"/>
                    </a:solidFill>
                    <a:latin typeface="Segoe UI"/>
                    <a:ea typeface="Microsoft YaHei"/>
                    <a:cs typeface="Segoe UI"/>
                  </a:rPr>
                  <a:t>上六 · 鸣谦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3897630" y="2553652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名声远播后的回响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4013597" y="2799874"/>
                <a:ext cx="10215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位置极高无实权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4155996" y="3018949"/>
                <a:ext cx="73675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功德圆满期</a:t>
                </a:r>
              </a:p>
            </p:txBody>
          </p:sp>
        </p:grpSp>
      </p:grpSp>
      <p:grpSp>
        <p:nvGrpSpPr>
          <p:cNvPr id="31" name="Group 31"/>
          <p:cNvGrpSpPr/>
          <p:nvPr/>
        </p:nvGrpSpPr>
        <p:grpSpPr>
          <a:xfrm>
            <a:off x="6334125" y="1428750"/>
            <a:ext cx="5286375" cy="2097881"/>
            <a:chOff x="6334125" y="1428750"/>
            <a:chExt cx="5286375" cy="2097881"/>
          </a:xfrm>
        </p:grpSpPr>
        <p:sp>
          <p:nvSpPr>
            <p:cNvPr id="22" name="Freeform 22"/>
            <p:cNvSpPr/>
            <p:nvPr/>
          </p:nvSpPr>
          <p:spPr>
            <a:xfrm>
              <a:off x="6334125" y="1428750"/>
              <a:ext cx="5286375" cy="2095500"/>
            </a:xfrm>
            <a:custGeom>
              <a:avLst/>
              <a:gdLst/>
              <a:ahLst/>
              <a:cxnLst/>
              <a:rect l="l" t="t" r="r" b="b"/>
              <a:pathLst>
                <a:path w="5286375" h="20955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1981200"/>
                  </a:lnTo>
                  <a:cubicBezTo>
                    <a:pt x="5286375" y="2044326"/>
                    <a:pt x="5235201" y="2095500"/>
                    <a:pt x="5172075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C0392B"/>
              </a:solidFill>
            </a:ln>
          </p:spPr>
        </p:sp>
        <p:sp>
          <p:nvSpPr>
            <p:cNvPr id="23" name="Freeform 23"/>
            <p:cNvSpPr/>
            <p:nvPr/>
          </p:nvSpPr>
          <p:spPr>
            <a:xfrm>
              <a:off x="6334125" y="142875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</p:sp>
        <p:sp>
          <p:nvSpPr>
            <p:cNvPr id="24" name="Rectangle 24"/>
            <p:cNvSpPr/>
            <p:nvPr/>
          </p:nvSpPr>
          <p:spPr>
            <a:xfrm>
              <a:off x="6334125" y="1809750"/>
              <a:ext cx="5286375" cy="95250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722775" y="1597342"/>
              <a:ext cx="251860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内向征伐：征邑国而非天下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700838" y="2116931"/>
              <a:ext cx="175379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C0392B"/>
                  </a:solidFill>
                  <a:latin typeface="Segoe UI"/>
                  <a:ea typeface="Microsoft YaHei"/>
                  <a:cs typeface="Segoe UI"/>
                </a:rPr>
                <a:t>与六五「侵伐」的区别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00838" y="2402681"/>
              <a:ext cx="197560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六五侵伐：对外或对天下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6700838" y="2650331"/>
              <a:ext cx="246852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上六征邑国：对内，对自己封地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700838" y="3031331"/>
              <a:ext cx="71866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C0392B"/>
                  </a:solidFill>
                  <a:latin typeface="Segoe UI"/>
                  <a:ea typeface="Microsoft YaHei"/>
                  <a:cs typeface="Segoe UI"/>
                </a:rPr>
                <a:t>深度解读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700838" y="3298031"/>
              <a:ext cx="301073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极高虚位 + 名满天下 → 易滋生内部懈怠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71500" y="3810000"/>
            <a:ext cx="11049000" cy="1619250"/>
            <a:chOff x="571500" y="3810000"/>
            <a:chExt cx="11049000" cy="1619250"/>
          </a:xfrm>
        </p:grpSpPr>
        <p:sp>
          <p:nvSpPr>
            <p:cNvPr id="32" name="Freeform 32"/>
            <p:cNvSpPr/>
            <p:nvPr/>
          </p:nvSpPr>
          <p:spPr>
            <a:xfrm>
              <a:off x="571500" y="3810000"/>
              <a:ext cx="11049000" cy="1619250"/>
            </a:xfrm>
            <a:custGeom>
              <a:avLst/>
              <a:gdLst/>
              <a:ahLst/>
              <a:cxnLst/>
              <a:rect l="l" t="t" r="r" b="b"/>
              <a:pathLst>
                <a:path w="11049000" h="1619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504950"/>
                  </a:lnTo>
                  <a:cubicBezTo>
                    <a:pt x="11049000" y="1568076"/>
                    <a:pt x="10997826" y="1619250"/>
                    <a:pt x="10934700" y="1619250"/>
                  </a:cubicBezTo>
                  <a:lnTo>
                    <a:pt x="114300" y="1619250"/>
                  </a:lnTo>
                  <a:cubicBezTo>
                    <a:pt x="51174" y="1619250"/>
                    <a:pt x="0" y="1568076"/>
                    <a:pt x="0" y="1504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D4A84B"/>
              </a:solidFill>
            </a:ln>
          </p:spPr>
        </p:sp>
        <p:sp>
          <p:nvSpPr>
            <p:cNvPr id="33" name="Freeform 33"/>
            <p:cNvSpPr/>
            <p:nvPr/>
          </p:nvSpPr>
          <p:spPr>
            <a:xfrm>
              <a:off x="571500" y="381000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34" name="Rectangle 34"/>
            <p:cNvSpPr/>
            <p:nvPr/>
          </p:nvSpPr>
          <p:spPr>
            <a:xfrm>
              <a:off x="571500" y="4191000"/>
              <a:ext cx="11049000" cy="95250"/>
            </a:xfrm>
            <a:prstGeom prst="rect">
              <a:avLst/>
            </a:prstGeom>
            <a:solidFill>
              <a:srgbClr val="D4A84B"/>
            </a:solidFill>
            <a:ln>
              <a:noFill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4422648" y="3978592"/>
              <a:ext cx="334670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2C3E50"/>
                  </a:solidFill>
                  <a:latin typeface="Segoe UI"/>
                  <a:ea typeface="Microsoft YaHei"/>
                  <a:cs typeface="Segoe UI"/>
                </a:rPr>
                <a:t>心学视角：从社会性谦到本体论慎独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319212" y="4545806"/>
              <a:ext cx="246852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「征邑国」= 征伐内心的骄矜之气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19212" y="4831556"/>
              <a:ext cx="462915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在功德圆满之时，更要动用军队般的意志力（行师）来克制私欲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319212" y="5117306"/>
              <a:ext cx="150733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进行最后的自我净化</a:t>
              </a:r>
            </a:p>
          </p:txBody>
        </p:sp>
        <p:sp>
          <p:nvSpPr>
            <p:cNvPr id="39" name="Freeform 39"/>
            <p:cNvSpPr/>
            <p:nvPr/>
          </p:nvSpPr>
          <p:spPr>
            <a:xfrm>
              <a:off x="8667750" y="4524375"/>
              <a:ext cx="2667000" cy="666750"/>
            </a:xfrm>
            <a:custGeom>
              <a:avLst/>
              <a:gdLst/>
              <a:ahLst/>
              <a:cxnLst/>
              <a:rect l="l" t="t" r="r" b="b"/>
              <a:pathLst>
                <a:path w="2667000" h="666750">
                  <a:moveTo>
                    <a:pt x="57150" y="0"/>
                  </a:moveTo>
                  <a:lnTo>
                    <a:pt x="2609850" y="0"/>
                  </a:lnTo>
                  <a:cubicBezTo>
                    <a:pt x="2641413" y="0"/>
                    <a:pt x="2667000" y="25587"/>
                    <a:pt x="2667000" y="57150"/>
                  </a:cubicBezTo>
                  <a:lnTo>
                    <a:pt x="2667000" y="609600"/>
                  </a:lnTo>
                  <a:cubicBezTo>
                    <a:pt x="2667000" y="641163"/>
                    <a:pt x="2641413" y="666750"/>
                    <a:pt x="2609850" y="666750"/>
                  </a:cubicBezTo>
                  <a:lnTo>
                    <a:pt x="57150" y="666750"/>
                  </a:lnTo>
                  <a:cubicBezTo>
                    <a:pt x="25587" y="666750"/>
                    <a:pt x="0" y="641163"/>
                    <a:pt x="0" y="6096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2C3E50"/>
            </a:solidFill>
            <a:ln w="9525">
              <a:solidFill>
                <a:srgbClr val="D4A84B"/>
              </a:solidFill>
            </a:ln>
          </p:spPr>
        </p:sp>
        <p:sp>
          <p:nvSpPr>
            <p:cNvPr id="40" name="TextBox 40"/>
            <p:cNvSpPr txBox="1"/>
            <p:nvPr/>
          </p:nvSpPr>
          <p:spPr>
            <a:xfrm>
              <a:off x="9504855" y="4696778"/>
              <a:ext cx="99279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回归「慎独」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205674" y="4942999"/>
              <a:ext cx="159115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从社会修养回到个体本心</a:t>
              </a:r>
            </a:p>
          </p:txBody>
        </p:sp>
      </p:grpSp>
      <p:sp>
        <p:nvSpPr>
          <p:cNvPr id="43" name="Freeform 43"/>
          <p:cNvSpPr/>
          <p:nvPr/>
        </p:nvSpPr>
        <p:spPr>
          <a:xfrm>
            <a:off x="571500" y="5667375"/>
            <a:ext cx="11049000" cy="476250"/>
          </a:xfrm>
          <a:custGeom>
            <a:avLst/>
            <a:gdLst/>
            <a:ahLst/>
            <a:cxnLst/>
            <a:rect l="l" t="t" r="r" b="b"/>
            <a:pathLst>
              <a:path w="11049000" h="476250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400050"/>
                </a:lnTo>
                <a:cubicBezTo>
                  <a:pt x="11049000" y="442134"/>
                  <a:pt x="11014884" y="476250"/>
                  <a:pt x="10972800" y="476250"/>
                </a:cubicBezTo>
                <a:lnTo>
                  <a:pt x="76200" y="476250"/>
                </a:lnTo>
                <a:cubicBezTo>
                  <a:pt x="34116" y="476250"/>
                  <a:pt x="0" y="442134"/>
                  <a:pt x="0" y="400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2C3E50"/>
          </a:solidFill>
          <a:ln w="9525">
            <a:solidFill>
              <a:srgbClr val="4A5568"/>
            </a:solidFill>
          </a:ln>
        </p:spPr>
      </p:sp>
      <p:sp>
        <p:nvSpPr>
          <p:cNvPr id="44" name="TextBox 44"/>
          <p:cNvSpPr txBox="1"/>
          <p:nvPr/>
        </p:nvSpPr>
        <p:spPr>
          <a:xfrm>
            <a:off x="4167545" y="5860256"/>
            <a:ext cx="385691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125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六爻演进完结：初六生存 → 九三担当 → 上六圆满净化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8165" y="6458902"/>
            <a:ext cx="18669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第四部分：六爻微观动力学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13 / 20</a:t>
            </a:r>
          </a:p>
        </p:txBody>
      </p:sp>
    </p:spTree>
  </p:cSld>
  <p:clrMapOvr>
    <a:masterClrMapping/>
  </p:clrMapOvr>
  <p:transition dur="4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3852624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卦际关系网：综卦与错卦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3619500" cy="9525"/>
          </a:xfrm>
          <a:custGeom>
            <a:avLst/>
            <a:gdLst/>
            <a:ahLst/>
            <a:cxnLst/>
            <a:rect l="l" t="t" r="r" b="b"/>
            <a:pathLst>
              <a:path w="3619500" h="9525">
                <a:moveTo>
                  <a:pt x="0" y="0"/>
                </a:moveTo>
                <a:lnTo>
                  <a:pt x="36195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28" name="Group 28"/>
          <p:cNvGrpSpPr/>
          <p:nvPr/>
        </p:nvGrpSpPr>
        <p:grpSpPr>
          <a:xfrm>
            <a:off x="571500" y="1428750"/>
            <a:ext cx="11049000" cy="2095500"/>
            <a:chOff x="571500" y="1428750"/>
            <a:chExt cx="11049000" cy="2095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11049000" cy="2095500"/>
            </a:xfrm>
            <a:custGeom>
              <a:avLst/>
              <a:gdLst/>
              <a:ahLst/>
              <a:cxnLst/>
              <a:rect l="l" t="t" r="r" b="b"/>
              <a:pathLst>
                <a:path w="11049000" h="2095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981200"/>
                  </a:lnTo>
                  <a:cubicBezTo>
                    <a:pt x="11049000" y="2044326"/>
                    <a:pt x="10997826" y="2095500"/>
                    <a:pt x="10934700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D5A5A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09750"/>
              <a:ext cx="11049000" cy="95250"/>
            </a:xfrm>
            <a:prstGeom prst="rect">
              <a:avLst/>
            </a:prstGeom>
            <a:solidFill>
              <a:srgbClr val="2D5A5A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4614147" y="1597342"/>
              <a:ext cx="296370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综卦关系：谦卦 ⟷ 豫卦（翻转）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524000" y="2190750"/>
              <a:ext cx="5334000" cy="1143000"/>
              <a:chOff x="1524000" y="2190750"/>
              <a:chExt cx="5334000" cy="1143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524000" y="2190750"/>
                <a:ext cx="1905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1143000">
                    <a:moveTo>
                      <a:pt x="76200" y="0"/>
                    </a:moveTo>
                    <a:lnTo>
                      <a:pt x="1828800" y="0"/>
                    </a:lnTo>
                    <a:cubicBezTo>
                      <a:pt x="1870884" y="0"/>
                      <a:pt x="1905000" y="34116"/>
                      <a:pt x="1905000" y="76200"/>
                    </a:cubicBezTo>
                    <a:lnTo>
                      <a:pt x="1905000" y="1066800"/>
                    </a:lnTo>
                    <a:cubicBezTo>
                      <a:pt x="1905000" y="1108884"/>
                      <a:pt x="1870884" y="1143000"/>
                      <a:pt x="18288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2D5A5A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2056409" y="2346960"/>
                <a:ext cx="84018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地山谦 ☷☶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2309812" y="2648902"/>
                <a:ext cx="33337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内敛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965722" y="2895124"/>
                <a:ext cx="1021556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地在上，山在下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2179320" y="3114199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谦虚安宁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4164330" y="2630805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100" dirty="0">
                    <a:solidFill>
                      <a:srgbClr val="B8860B"/>
                    </a:solidFill>
                    <a:latin typeface="Segoe UI"/>
                    <a:ea typeface="Microsoft YaHei"/>
                    <a:cs typeface="Segoe UI"/>
                  </a:rPr>
                  <a:t>⟷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4048125" y="304609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翻转</a:t>
                </a:r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953000" y="2190750"/>
                <a:ext cx="1905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1143000">
                    <a:moveTo>
                      <a:pt x="76200" y="0"/>
                    </a:moveTo>
                    <a:lnTo>
                      <a:pt x="1828800" y="0"/>
                    </a:lnTo>
                    <a:cubicBezTo>
                      <a:pt x="1870884" y="0"/>
                      <a:pt x="1905000" y="34116"/>
                      <a:pt x="1905000" y="76200"/>
                    </a:cubicBezTo>
                    <a:lnTo>
                      <a:pt x="1905000" y="1066800"/>
                    </a:lnTo>
                    <a:cubicBezTo>
                      <a:pt x="1905000" y="1108884"/>
                      <a:pt x="1870884" y="1143000"/>
                      <a:pt x="18288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C94C4C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5485409" y="2346960"/>
                <a:ext cx="84018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雷地豫 ☳☷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738812" y="2648902"/>
                <a:ext cx="33337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外发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608320" y="289512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雷出地奋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608320" y="3114199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欢愉顺动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48500" y="2190750"/>
              <a:ext cx="4000500" cy="1143000"/>
              <a:chOff x="7048500" y="2190750"/>
              <a:chExt cx="4000500" cy="1143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7048500" y="2190750"/>
                <a:ext cx="40005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4000500" h="1143000">
                    <a:moveTo>
                      <a:pt x="76200" y="0"/>
                    </a:moveTo>
                    <a:lnTo>
                      <a:pt x="3924300" y="0"/>
                    </a:lnTo>
                    <a:cubicBezTo>
                      <a:pt x="3966384" y="0"/>
                      <a:pt x="4000500" y="34116"/>
                      <a:pt x="4000500" y="76200"/>
                    </a:cubicBezTo>
                    <a:lnTo>
                      <a:pt x="4000500" y="1066800"/>
                    </a:lnTo>
                    <a:cubicBezTo>
                      <a:pt x="4000500" y="1108884"/>
                      <a:pt x="3966384" y="1143000"/>
                      <a:pt x="39243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0EDE8"/>
              </a:solidFill>
              <a:ln w="9525">
                <a:solidFill>
                  <a:srgbClr val="B8860B"/>
                </a:solidFill>
              </a:ln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8689419" y="235505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B8860B"/>
                    </a:solidFill>
                    <a:latin typeface="Segoe UI"/>
                    <a:ea typeface="Microsoft YaHei"/>
                    <a:cs typeface="Segoe UI"/>
                  </a:rPr>
                  <a:t>辩证逻辑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320915" y="2648902"/>
                <a:ext cx="215060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谦是内敛的豫，豫是外发的谦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320915" y="2877502"/>
                <a:ext cx="24803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内心具备谦的安宁 → 外在从容欢愉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320915" y="3106102"/>
                <a:ext cx="184389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君子应当「内谦而外豫」</a:t>
                </a:r>
              </a:p>
            </p:txBody>
          </p:sp>
        </p:grpSp>
      </p:grpSp>
      <p:grpSp>
        <p:nvGrpSpPr>
          <p:cNvPr id="52" name="Group 52"/>
          <p:cNvGrpSpPr/>
          <p:nvPr/>
        </p:nvGrpSpPr>
        <p:grpSpPr>
          <a:xfrm>
            <a:off x="571500" y="3810000"/>
            <a:ext cx="11049000" cy="2095500"/>
            <a:chOff x="571500" y="3810000"/>
            <a:chExt cx="11049000" cy="2095500"/>
          </a:xfrm>
        </p:grpSpPr>
        <p:sp>
          <p:nvSpPr>
            <p:cNvPr id="29" name="Freeform 29"/>
            <p:cNvSpPr/>
            <p:nvPr/>
          </p:nvSpPr>
          <p:spPr>
            <a:xfrm>
              <a:off x="571500" y="3810000"/>
              <a:ext cx="11049000" cy="2095500"/>
            </a:xfrm>
            <a:custGeom>
              <a:avLst/>
              <a:gdLst/>
              <a:ahLst/>
              <a:cxnLst/>
              <a:rect l="l" t="t" r="r" b="b"/>
              <a:pathLst>
                <a:path w="11049000" h="2095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981200"/>
                  </a:lnTo>
                  <a:cubicBezTo>
                    <a:pt x="11049000" y="2044326"/>
                    <a:pt x="10997826" y="2095500"/>
                    <a:pt x="10934700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4C4C"/>
              </a:solidFill>
            </a:ln>
          </p:spPr>
        </p:sp>
        <p:sp>
          <p:nvSpPr>
            <p:cNvPr id="30" name="Freeform 30"/>
            <p:cNvSpPr/>
            <p:nvPr/>
          </p:nvSpPr>
          <p:spPr>
            <a:xfrm>
              <a:off x="571500" y="381000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31" name="Rectangle 31"/>
            <p:cNvSpPr/>
            <p:nvPr/>
          </p:nvSpPr>
          <p:spPr>
            <a:xfrm>
              <a:off x="571500" y="4191000"/>
              <a:ext cx="11049000" cy="95250"/>
            </a:xfrm>
            <a:prstGeom prst="rect">
              <a:avLst/>
            </a:prstGeom>
            <a:solidFill>
              <a:srgbClr val="C94C4C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4407121" y="3978592"/>
              <a:ext cx="337775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错卦关系：谦卦 ⟷ 履卦（阴阳互换）</a:t>
              </a:r>
            </a:p>
          </p:txBody>
        </p:sp>
        <p:grpSp>
          <p:nvGrpSpPr>
            <p:cNvPr id="45" name="Group 45"/>
            <p:cNvGrpSpPr/>
            <p:nvPr/>
          </p:nvGrpSpPr>
          <p:grpSpPr>
            <a:xfrm>
              <a:off x="1524000" y="4572000"/>
              <a:ext cx="5334000" cy="1143000"/>
              <a:chOff x="1524000" y="4572000"/>
              <a:chExt cx="5334000" cy="1143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524000" y="4572000"/>
                <a:ext cx="1905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1143000">
                    <a:moveTo>
                      <a:pt x="76200" y="0"/>
                    </a:moveTo>
                    <a:lnTo>
                      <a:pt x="1828800" y="0"/>
                    </a:lnTo>
                    <a:cubicBezTo>
                      <a:pt x="1870884" y="0"/>
                      <a:pt x="1905000" y="34116"/>
                      <a:pt x="1905000" y="76200"/>
                    </a:cubicBezTo>
                    <a:lnTo>
                      <a:pt x="1905000" y="1066800"/>
                    </a:lnTo>
                    <a:cubicBezTo>
                      <a:pt x="1905000" y="1108884"/>
                      <a:pt x="1870884" y="1143000"/>
                      <a:pt x="18288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2D5A5A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2056409" y="4728210"/>
                <a:ext cx="84018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地山谦 ☷☶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1926431" y="5030152"/>
                <a:ext cx="110013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内在修养（德）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2179320" y="527637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心态谦和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036921" y="549544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谦是内在的礼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4164330" y="5012055"/>
                <a:ext cx="222028" cy="426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2100" dirty="0">
                    <a:solidFill>
                      <a:srgbClr val="B8860B"/>
                    </a:solidFill>
                    <a:latin typeface="Segoe UI"/>
                    <a:ea typeface="Microsoft YaHei"/>
                    <a:cs typeface="Segoe UI"/>
                  </a:rPr>
                  <a:t>⟷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3982402" y="5427345"/>
                <a:ext cx="41719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阴阳换</a:t>
                </a: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4953000" y="4572000"/>
                <a:ext cx="1905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1143000">
                    <a:moveTo>
                      <a:pt x="76200" y="0"/>
                    </a:moveTo>
                    <a:lnTo>
                      <a:pt x="1828800" y="0"/>
                    </a:lnTo>
                    <a:cubicBezTo>
                      <a:pt x="1870884" y="0"/>
                      <a:pt x="1905000" y="34116"/>
                      <a:pt x="1905000" y="76200"/>
                    </a:cubicBezTo>
                    <a:lnTo>
                      <a:pt x="1905000" y="1066800"/>
                    </a:lnTo>
                    <a:cubicBezTo>
                      <a:pt x="1905000" y="1108884"/>
                      <a:pt x="1870884" y="1143000"/>
                      <a:pt x="18288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C94C4C"/>
                </a:solidFill>
              </a:ln>
            </p:spPr>
          </p:sp>
          <p:sp>
            <p:nvSpPr>
              <p:cNvPr id="41" name="TextBox 41"/>
              <p:cNvSpPr txBox="1"/>
              <p:nvPr/>
            </p:nvSpPr>
            <p:spPr>
              <a:xfrm>
                <a:off x="5485409" y="4728210"/>
                <a:ext cx="84018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天泽履 ☰☱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5355431" y="5030152"/>
                <a:ext cx="110013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外在规范（礼）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312843" y="5276374"/>
                <a:ext cx="118531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履虎尾 · 小心翼翼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5465921" y="549544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礼是外在的谦</a:t>
                </a: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7048500" y="4572000"/>
              <a:ext cx="4000500" cy="1143000"/>
              <a:chOff x="7048500" y="4572000"/>
              <a:chExt cx="4000500" cy="1143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7048500" y="4572000"/>
                <a:ext cx="40005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4000500" h="1143000">
                    <a:moveTo>
                      <a:pt x="76200" y="0"/>
                    </a:moveTo>
                    <a:lnTo>
                      <a:pt x="3924300" y="0"/>
                    </a:lnTo>
                    <a:cubicBezTo>
                      <a:pt x="3966384" y="0"/>
                      <a:pt x="4000500" y="34116"/>
                      <a:pt x="4000500" y="76200"/>
                    </a:cubicBezTo>
                    <a:lnTo>
                      <a:pt x="4000500" y="1066800"/>
                    </a:lnTo>
                    <a:cubicBezTo>
                      <a:pt x="4000500" y="1108884"/>
                      <a:pt x="3966384" y="1143000"/>
                      <a:pt x="39243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0EDE8"/>
              </a:solidFill>
              <a:ln w="9525">
                <a:solidFill>
                  <a:srgbClr val="B8860B"/>
                </a:solidFill>
              </a:ln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8775680" y="4736306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B8860B"/>
                    </a:solidFill>
                    <a:latin typeface="Segoe UI"/>
                    <a:ea typeface="Microsoft YaHei"/>
                    <a:cs typeface="Segoe UI"/>
                  </a:rPr>
                  <a:t>互补性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7320915" y="5030152"/>
                <a:ext cx="186690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无谦心之礼 = 虚伪的表演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320915" y="5258752"/>
                <a:ext cx="202025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无礼仪之谦 = 无原则的退让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320915" y="5487352"/>
                <a:ext cx="19972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谦与礼互为表里，缺一不可</a:t>
                </a:r>
              </a:p>
            </p:txBody>
          </p:sp>
        </p:grpSp>
      </p:grpSp>
      <p:sp>
        <p:nvSpPr>
          <p:cNvPr id="53" name="TextBox 53"/>
          <p:cNvSpPr txBox="1"/>
          <p:nvPr/>
        </p:nvSpPr>
        <p:spPr>
          <a:xfrm>
            <a:off x="558165" y="645890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第五部分：卦际关系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14 / 20</a:t>
            </a:r>
          </a:p>
        </p:txBody>
      </p:sp>
    </p:spTree>
  </p:cSld>
  <p:clrMapOvr>
    <a:masterClrMapping/>
  </p:clrMapOvr>
  <p:transition dur="4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4542711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交互卦与功能性洞察：雷水解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4381500" cy="9525"/>
          </a:xfrm>
          <a:custGeom>
            <a:avLst/>
            <a:gdLst/>
            <a:ahLst/>
            <a:cxnLst/>
            <a:rect l="l" t="t" r="r" b="b"/>
            <a:pathLst>
              <a:path w="4381500" h="9525">
                <a:moveTo>
                  <a:pt x="0" y="0"/>
                </a:moveTo>
                <a:lnTo>
                  <a:pt x="4381500" y="0"/>
                </a:lnTo>
              </a:path>
            </a:pathLst>
          </a:custGeom>
          <a:noFill/>
          <a:ln w="28575">
            <a:solidFill>
              <a:srgbClr val="D4A84B"/>
            </a:solidFill>
          </a:ln>
        </p:spPr>
      </p:sp>
      <p:grpSp>
        <p:nvGrpSpPr>
          <p:cNvPr id="50" name="Group 50"/>
          <p:cNvGrpSpPr/>
          <p:nvPr/>
        </p:nvGrpSpPr>
        <p:grpSpPr>
          <a:xfrm>
            <a:off x="571500" y="1428750"/>
            <a:ext cx="4762500" cy="4381500"/>
            <a:chOff x="571500" y="1428750"/>
            <a:chExt cx="4762500" cy="4381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4762500" cy="4381500"/>
            </a:xfrm>
            <a:custGeom>
              <a:avLst/>
              <a:gdLst/>
              <a:ahLst/>
              <a:cxnLst/>
              <a:rect l="l" t="t" r="r" b="b"/>
              <a:pathLst>
                <a:path w="4762500" h="4381500">
                  <a:moveTo>
                    <a:pt x="114300" y="0"/>
                  </a:moveTo>
                  <a:lnTo>
                    <a:pt x="4648200" y="0"/>
                  </a:lnTo>
                  <a:cubicBezTo>
                    <a:pt x="4711326" y="0"/>
                    <a:pt x="4762500" y="51174"/>
                    <a:pt x="4762500" y="114300"/>
                  </a:cubicBezTo>
                  <a:lnTo>
                    <a:pt x="4762500" y="4267200"/>
                  </a:lnTo>
                  <a:cubicBezTo>
                    <a:pt x="4762500" y="4330326"/>
                    <a:pt x="4711326" y="4381500"/>
                    <a:pt x="4648200" y="4381500"/>
                  </a:cubicBezTo>
                  <a:lnTo>
                    <a:pt x="114300" y="4381500"/>
                  </a:lnTo>
                  <a:cubicBezTo>
                    <a:pt x="51174" y="4381500"/>
                    <a:pt x="0" y="4330326"/>
                    <a:pt x="0" y="426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2418040" y="1664018"/>
              <a:ext cx="106941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交互卦推演</a:t>
              </a:r>
            </a:p>
          </p:txBody>
        </p:sp>
        <p:grpSp>
          <p:nvGrpSpPr>
            <p:cNvPr id="29" name="Group 29"/>
            <p:cNvGrpSpPr/>
            <p:nvPr/>
          </p:nvGrpSpPr>
          <p:grpSpPr>
            <a:xfrm>
              <a:off x="1238250" y="2077402"/>
              <a:ext cx="1571625" cy="1723073"/>
              <a:chOff x="1238250" y="2077402"/>
              <a:chExt cx="1571625" cy="1723073"/>
            </a:xfrm>
          </p:grpSpPr>
          <p:sp>
            <p:nvSpPr>
              <p:cNvPr id="7" name="TextBox 7"/>
              <p:cNvSpPr txBox="1"/>
              <p:nvPr/>
            </p:nvSpPr>
            <p:spPr>
              <a:xfrm>
                <a:off x="1320165" y="2077402"/>
                <a:ext cx="64008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谦卦六爻</a:t>
                </a:r>
              </a:p>
            </p:txBody>
          </p:sp>
          <p:sp>
            <p:nvSpPr>
              <p:cNvPr id="8" name="Line 8"/>
              <p:cNvSpPr/>
              <p:nvPr/>
            </p:nvSpPr>
            <p:spPr>
              <a:xfrm>
                <a:off x="1333500" y="242887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38100">
                <a:solidFill>
                  <a:srgbClr val="4A5568"/>
                </a:solidFill>
              </a:ln>
            </p:spPr>
          </p:sp>
          <p:sp>
            <p:nvSpPr>
              <p:cNvPr id="9" name="Line 9"/>
              <p:cNvSpPr/>
              <p:nvPr/>
            </p:nvSpPr>
            <p:spPr>
              <a:xfrm>
                <a:off x="1857375" y="242887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38100">
                <a:solidFill>
                  <a:srgbClr val="4A5568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2322195" y="237934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上六</a:t>
                </a:r>
              </a:p>
            </p:txBody>
          </p:sp>
          <p:sp>
            <p:nvSpPr>
              <p:cNvPr id="11" name="Freeform 11"/>
              <p:cNvSpPr/>
              <p:nvPr/>
            </p:nvSpPr>
            <p:spPr>
              <a:xfrm>
                <a:off x="1238250" y="2571750"/>
                <a:ext cx="1571625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571625" h="209550">
                    <a:moveTo>
                      <a:pt x="28575" y="0"/>
                    </a:moveTo>
                    <a:lnTo>
                      <a:pt x="1543050" y="0"/>
                    </a:lnTo>
                    <a:cubicBezTo>
                      <a:pt x="1558832" y="0"/>
                      <a:pt x="1571625" y="12793"/>
                      <a:pt x="1571625" y="28575"/>
                    </a:cubicBezTo>
                    <a:lnTo>
                      <a:pt x="1571625" y="180975"/>
                    </a:lnTo>
                    <a:cubicBezTo>
                      <a:pt x="1571625" y="196757"/>
                      <a:pt x="1558832" y="209550"/>
                      <a:pt x="1543050" y="209550"/>
                    </a:cubicBezTo>
                    <a:lnTo>
                      <a:pt x="28575" y="209550"/>
                    </a:lnTo>
                    <a:cubicBezTo>
                      <a:pt x="12793" y="209550"/>
                      <a:pt x="0" y="196757"/>
                      <a:pt x="0" y="18097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1ABC9C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12" name="Line 12"/>
              <p:cNvSpPr/>
              <p:nvPr/>
            </p:nvSpPr>
            <p:spPr>
              <a:xfrm>
                <a:off x="1333500" y="267652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47625">
                <a:solidFill>
                  <a:srgbClr val="1ABC9C"/>
                </a:solidFill>
              </a:ln>
            </p:spPr>
          </p:sp>
          <p:sp>
            <p:nvSpPr>
              <p:cNvPr id="13" name="Line 13"/>
              <p:cNvSpPr/>
              <p:nvPr/>
            </p:nvSpPr>
            <p:spPr>
              <a:xfrm>
                <a:off x="1857375" y="267652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47625">
                <a:solidFill>
                  <a:srgbClr val="1ABC9C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2322195" y="2626995"/>
                <a:ext cx="41620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b="1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六五 ◀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1238250" y="2819400"/>
                <a:ext cx="1571625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571625" h="209550">
                    <a:moveTo>
                      <a:pt x="28575" y="0"/>
                    </a:moveTo>
                    <a:lnTo>
                      <a:pt x="1543050" y="0"/>
                    </a:lnTo>
                    <a:cubicBezTo>
                      <a:pt x="1558832" y="0"/>
                      <a:pt x="1571625" y="12793"/>
                      <a:pt x="1571625" y="28575"/>
                    </a:cubicBezTo>
                    <a:lnTo>
                      <a:pt x="1571625" y="180975"/>
                    </a:lnTo>
                    <a:cubicBezTo>
                      <a:pt x="1571625" y="196757"/>
                      <a:pt x="1558832" y="209550"/>
                      <a:pt x="1543050" y="209550"/>
                    </a:cubicBezTo>
                    <a:lnTo>
                      <a:pt x="28575" y="209550"/>
                    </a:lnTo>
                    <a:cubicBezTo>
                      <a:pt x="12793" y="209550"/>
                      <a:pt x="0" y="196757"/>
                      <a:pt x="0" y="18097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1ABC9C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16" name="Line 16"/>
              <p:cNvSpPr/>
              <p:nvPr/>
            </p:nvSpPr>
            <p:spPr>
              <a:xfrm>
                <a:off x="1333500" y="292417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47625">
                <a:solidFill>
                  <a:srgbClr val="1ABC9C"/>
                </a:solidFill>
              </a:ln>
            </p:spPr>
          </p:sp>
          <p:sp>
            <p:nvSpPr>
              <p:cNvPr id="17" name="Line 17"/>
              <p:cNvSpPr/>
              <p:nvPr/>
            </p:nvSpPr>
            <p:spPr>
              <a:xfrm>
                <a:off x="1857375" y="292417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47625">
                <a:solidFill>
                  <a:srgbClr val="1ABC9C"/>
                </a:solidFill>
              </a:ln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2322195" y="2874645"/>
                <a:ext cx="41620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b="1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六四 ◀</a:t>
                </a: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1238250" y="3067050"/>
                <a:ext cx="1571625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571625" h="209550">
                    <a:moveTo>
                      <a:pt x="28575" y="0"/>
                    </a:moveTo>
                    <a:lnTo>
                      <a:pt x="1543050" y="0"/>
                    </a:lnTo>
                    <a:cubicBezTo>
                      <a:pt x="1558832" y="0"/>
                      <a:pt x="1571625" y="12793"/>
                      <a:pt x="1571625" y="28575"/>
                    </a:cubicBezTo>
                    <a:lnTo>
                      <a:pt x="1571625" y="180975"/>
                    </a:lnTo>
                    <a:cubicBezTo>
                      <a:pt x="1571625" y="196757"/>
                      <a:pt x="1558832" y="209550"/>
                      <a:pt x="1543050" y="209550"/>
                    </a:cubicBezTo>
                    <a:lnTo>
                      <a:pt x="28575" y="209550"/>
                    </a:lnTo>
                    <a:cubicBezTo>
                      <a:pt x="12793" y="209550"/>
                      <a:pt x="0" y="196757"/>
                      <a:pt x="0" y="18097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C0392B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20" name="Line 20"/>
              <p:cNvSpPr/>
              <p:nvPr/>
            </p:nvSpPr>
            <p:spPr>
              <a:xfrm>
                <a:off x="1333500" y="3171825"/>
                <a:ext cx="857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857250" h="9525">
                    <a:moveTo>
                      <a:pt x="0" y="0"/>
                    </a:moveTo>
                    <a:lnTo>
                      <a:pt x="857250" y="0"/>
                    </a:lnTo>
                  </a:path>
                </a:pathLst>
              </a:custGeom>
              <a:noFill/>
              <a:ln w="47625">
                <a:solidFill>
                  <a:srgbClr val="C0392B"/>
                </a:solidFill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2322195" y="3122295"/>
                <a:ext cx="41620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b="1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九三 ◀</a:t>
                </a: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1238250" y="3314700"/>
                <a:ext cx="1571625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571625" h="209550">
                    <a:moveTo>
                      <a:pt x="28575" y="0"/>
                    </a:moveTo>
                    <a:lnTo>
                      <a:pt x="1543050" y="0"/>
                    </a:lnTo>
                    <a:cubicBezTo>
                      <a:pt x="1558832" y="0"/>
                      <a:pt x="1571625" y="12793"/>
                      <a:pt x="1571625" y="28575"/>
                    </a:cubicBezTo>
                    <a:lnTo>
                      <a:pt x="1571625" y="180975"/>
                    </a:lnTo>
                    <a:cubicBezTo>
                      <a:pt x="1571625" y="196757"/>
                      <a:pt x="1558832" y="209550"/>
                      <a:pt x="1543050" y="209550"/>
                    </a:cubicBezTo>
                    <a:lnTo>
                      <a:pt x="28575" y="209550"/>
                    </a:lnTo>
                    <a:cubicBezTo>
                      <a:pt x="12793" y="209550"/>
                      <a:pt x="0" y="196757"/>
                      <a:pt x="0" y="180975"/>
                    </a:cubicBezTo>
                    <a:lnTo>
                      <a:pt x="0" y="28575"/>
                    </a:lnTo>
                    <a:cubicBezTo>
                      <a:pt x="0" y="12793"/>
                      <a:pt x="12793" y="0"/>
                      <a:pt x="28575" y="0"/>
                    </a:cubicBezTo>
                    <a:close/>
                  </a:path>
                </a:pathLst>
              </a:custGeom>
              <a:solidFill>
                <a:srgbClr val="1ABC9C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23" name="Line 23"/>
              <p:cNvSpPr/>
              <p:nvPr/>
            </p:nvSpPr>
            <p:spPr>
              <a:xfrm>
                <a:off x="1333500" y="341947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47625">
                <a:solidFill>
                  <a:srgbClr val="1ABC9C"/>
                </a:solidFill>
              </a:ln>
            </p:spPr>
          </p:sp>
          <p:sp>
            <p:nvSpPr>
              <p:cNvPr id="24" name="Line 24"/>
              <p:cNvSpPr/>
              <p:nvPr/>
            </p:nvSpPr>
            <p:spPr>
              <a:xfrm>
                <a:off x="1857375" y="341947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47625">
                <a:solidFill>
                  <a:srgbClr val="1ABC9C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2322195" y="3369945"/>
                <a:ext cx="41620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b="1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六二 ◀</a:t>
                </a:r>
              </a:p>
            </p:txBody>
          </p:sp>
          <p:sp>
            <p:nvSpPr>
              <p:cNvPr id="26" name="Line 26"/>
              <p:cNvSpPr/>
              <p:nvPr/>
            </p:nvSpPr>
            <p:spPr>
              <a:xfrm>
                <a:off x="1333500" y="366712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38100">
                <a:solidFill>
                  <a:srgbClr val="4A5568"/>
                </a:solidFill>
              </a:ln>
            </p:spPr>
          </p:sp>
          <p:sp>
            <p:nvSpPr>
              <p:cNvPr id="27" name="Line 27"/>
              <p:cNvSpPr/>
              <p:nvPr/>
            </p:nvSpPr>
            <p:spPr>
              <a:xfrm>
                <a:off x="1857375" y="3667125"/>
                <a:ext cx="3333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9525">
                    <a:moveTo>
                      <a:pt x="0" y="0"/>
                    </a:moveTo>
                    <a:lnTo>
                      <a:pt x="333375" y="0"/>
                    </a:lnTo>
                  </a:path>
                </a:pathLst>
              </a:custGeom>
              <a:noFill/>
              <a:ln w="38100">
                <a:solidFill>
                  <a:srgbClr val="4A5568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2322195" y="3617595"/>
                <a:ext cx="28575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初六</a:t>
                </a:r>
              </a:p>
            </p:txBody>
          </p:sp>
        </p:grpSp>
        <p:sp>
          <p:nvSpPr>
            <p:cNvPr id="30" name="TextBox 30"/>
            <p:cNvSpPr txBox="1"/>
            <p:nvPr/>
          </p:nvSpPr>
          <p:spPr>
            <a:xfrm>
              <a:off x="2918460" y="3042285"/>
              <a:ext cx="285464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700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→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3415665" y="2077402"/>
              <a:ext cx="1537335" cy="1827848"/>
              <a:chOff x="3415665" y="2077402"/>
              <a:chExt cx="1537335" cy="1827848"/>
            </a:xfrm>
          </p:grpSpPr>
          <p:sp>
            <p:nvSpPr>
              <p:cNvPr id="31" name="TextBox 31"/>
              <p:cNvSpPr txBox="1"/>
              <p:nvPr/>
            </p:nvSpPr>
            <p:spPr>
              <a:xfrm>
                <a:off x="3415665" y="2077402"/>
                <a:ext cx="127649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D4A84B"/>
                    </a:solidFill>
                    <a:latin typeface="Segoe UI"/>
                    <a:ea typeface="Microsoft YaHei"/>
                    <a:cs typeface="Segoe UI"/>
                  </a:rPr>
                  <a:t>二三四五爻 → 解卦</a:t>
                </a:r>
              </a:p>
            </p:txBody>
          </p:sp>
          <p:sp>
            <p:nvSpPr>
              <p:cNvPr id="32" name="Freeform 32"/>
              <p:cNvSpPr/>
              <p:nvPr/>
            </p:nvSpPr>
            <p:spPr>
              <a:xfrm>
                <a:off x="3429000" y="2381250"/>
                <a:ext cx="152400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1524000" h="1524000">
                    <a:moveTo>
                      <a:pt x="76200" y="0"/>
                    </a:moveTo>
                    <a:lnTo>
                      <a:pt x="1447800" y="0"/>
                    </a:lnTo>
                    <a:cubicBezTo>
                      <a:pt x="1489884" y="0"/>
                      <a:pt x="1524000" y="34116"/>
                      <a:pt x="1524000" y="76200"/>
                    </a:cubicBezTo>
                    <a:lnTo>
                      <a:pt x="1524000" y="1447800"/>
                    </a:lnTo>
                    <a:cubicBezTo>
                      <a:pt x="1524000" y="1489884"/>
                      <a:pt x="1489884" y="1524000"/>
                      <a:pt x="1447800" y="1524000"/>
                    </a:cubicBezTo>
                    <a:lnTo>
                      <a:pt x="76200" y="1524000"/>
                    </a:lnTo>
                    <a:cubicBezTo>
                      <a:pt x="34116" y="1524000"/>
                      <a:pt x="0" y="1489884"/>
                      <a:pt x="0" y="1447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19050">
                <a:solidFill>
                  <a:srgbClr val="D4A84B"/>
                </a:solidFill>
              </a:ln>
            </p:spPr>
          </p:sp>
          <p:grpSp>
            <p:nvGrpSpPr>
              <p:cNvPr id="43" name="Group 43"/>
              <p:cNvGrpSpPr/>
              <p:nvPr/>
            </p:nvGrpSpPr>
            <p:grpSpPr>
              <a:xfrm>
                <a:off x="3762375" y="2619375"/>
                <a:ext cx="857250" cy="1095375"/>
                <a:chOff x="3762375" y="2619375"/>
                <a:chExt cx="857250" cy="1095375"/>
              </a:xfrm>
            </p:grpSpPr>
            <p:sp>
              <p:nvSpPr>
                <p:cNvPr id="33" name="Line 33"/>
                <p:cNvSpPr/>
                <p:nvPr/>
              </p:nvSpPr>
              <p:spPr>
                <a:xfrm>
                  <a:off x="3762375" y="2619375"/>
                  <a:ext cx="8572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50" h="9525">
                      <a:moveTo>
                        <a:pt x="0" y="0"/>
                      </a:moveTo>
                      <a:lnTo>
                        <a:pt x="857250" y="0"/>
                      </a:lnTo>
                    </a:path>
                  </a:pathLst>
                </a:custGeom>
                <a:noFill/>
                <a:ln w="47625">
                  <a:solidFill>
                    <a:srgbClr val="C0392B"/>
                  </a:solidFill>
                </a:ln>
              </p:spPr>
            </p:sp>
            <p:sp>
              <p:nvSpPr>
                <p:cNvPr id="34" name="Line 34"/>
                <p:cNvSpPr/>
                <p:nvPr/>
              </p:nvSpPr>
              <p:spPr>
                <a:xfrm>
                  <a:off x="3762375" y="2828925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noFill/>
                <a:ln w="47625">
                  <a:solidFill>
                    <a:srgbClr val="4A5568"/>
                  </a:solidFill>
                </a:ln>
              </p:spPr>
            </p:sp>
            <p:sp>
              <p:nvSpPr>
                <p:cNvPr id="35" name="Line 35"/>
                <p:cNvSpPr/>
                <p:nvPr/>
              </p:nvSpPr>
              <p:spPr>
                <a:xfrm>
                  <a:off x="4286250" y="2828925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noFill/>
                <a:ln w="47625">
                  <a:solidFill>
                    <a:srgbClr val="4A5568"/>
                  </a:solidFill>
                </a:ln>
              </p:spPr>
            </p:sp>
            <p:sp>
              <p:nvSpPr>
                <p:cNvPr id="36" name="Line 36"/>
                <p:cNvSpPr/>
                <p:nvPr/>
              </p:nvSpPr>
              <p:spPr>
                <a:xfrm>
                  <a:off x="3762375" y="3038475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noFill/>
                <a:ln w="47625">
                  <a:solidFill>
                    <a:srgbClr val="4A5568"/>
                  </a:solidFill>
                </a:ln>
              </p:spPr>
            </p:sp>
            <p:sp>
              <p:nvSpPr>
                <p:cNvPr id="37" name="Line 37"/>
                <p:cNvSpPr/>
                <p:nvPr/>
              </p:nvSpPr>
              <p:spPr>
                <a:xfrm>
                  <a:off x="4286250" y="3038475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noFill/>
                <a:ln w="47625">
                  <a:solidFill>
                    <a:srgbClr val="4A5568"/>
                  </a:solidFill>
                </a:ln>
              </p:spPr>
            </p:sp>
            <p:sp>
              <p:nvSpPr>
                <p:cNvPr id="38" name="Line 38"/>
                <p:cNvSpPr/>
                <p:nvPr/>
              </p:nvSpPr>
              <p:spPr>
                <a:xfrm>
                  <a:off x="3762375" y="3286125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noFill/>
                <a:ln w="47625">
                  <a:solidFill>
                    <a:srgbClr val="4A5568"/>
                  </a:solidFill>
                </a:ln>
              </p:spPr>
            </p:sp>
            <p:sp>
              <p:nvSpPr>
                <p:cNvPr id="39" name="Line 39"/>
                <p:cNvSpPr/>
                <p:nvPr/>
              </p:nvSpPr>
              <p:spPr>
                <a:xfrm>
                  <a:off x="4286250" y="3286125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noFill/>
                <a:ln w="47625">
                  <a:solidFill>
                    <a:srgbClr val="4A5568"/>
                  </a:solidFill>
                </a:ln>
              </p:spPr>
            </p:sp>
            <p:sp>
              <p:nvSpPr>
                <p:cNvPr id="40" name="Line 40"/>
                <p:cNvSpPr/>
                <p:nvPr/>
              </p:nvSpPr>
              <p:spPr>
                <a:xfrm>
                  <a:off x="3762375" y="3495675"/>
                  <a:ext cx="85725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50" h="9525">
                      <a:moveTo>
                        <a:pt x="0" y="0"/>
                      </a:moveTo>
                      <a:lnTo>
                        <a:pt x="857250" y="0"/>
                      </a:lnTo>
                    </a:path>
                  </a:pathLst>
                </a:custGeom>
                <a:noFill/>
                <a:ln w="47625">
                  <a:solidFill>
                    <a:srgbClr val="C0392B"/>
                  </a:solidFill>
                </a:ln>
              </p:spPr>
            </p:sp>
            <p:sp>
              <p:nvSpPr>
                <p:cNvPr id="41" name="Line 41"/>
                <p:cNvSpPr/>
                <p:nvPr/>
              </p:nvSpPr>
              <p:spPr>
                <a:xfrm>
                  <a:off x="3762375" y="3705225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noFill/>
                <a:ln w="47625">
                  <a:solidFill>
                    <a:srgbClr val="4A5568"/>
                  </a:solidFill>
                </a:ln>
              </p:spPr>
            </p:sp>
            <p:sp>
              <p:nvSpPr>
                <p:cNvPr id="42" name="Line 42"/>
                <p:cNvSpPr/>
                <p:nvPr/>
              </p:nvSpPr>
              <p:spPr>
                <a:xfrm>
                  <a:off x="4286250" y="3705225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noFill/>
                <a:ln w="47625">
                  <a:solidFill>
                    <a:srgbClr val="4A5568"/>
                  </a:solidFill>
                </a:ln>
              </p:spPr>
            </p:sp>
          </p:grpSp>
        </p:grpSp>
        <p:sp>
          <p:nvSpPr>
            <p:cNvPr id="45" name="TextBox 45"/>
            <p:cNvSpPr txBox="1"/>
            <p:nvPr/>
          </p:nvSpPr>
          <p:spPr>
            <a:xfrm>
              <a:off x="2427637" y="4219575"/>
              <a:ext cx="105022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雷水解 ☳☵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2116931" y="4593431"/>
              <a:ext cx="167163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解者，缓解、解除困难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632710" y="4934902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第四十卦</a:t>
              </a:r>
            </a:p>
          </p:txBody>
        </p:sp>
        <p:sp>
          <p:nvSpPr>
            <p:cNvPr id="48" name="Freeform 48"/>
            <p:cNvSpPr/>
            <p:nvPr/>
          </p:nvSpPr>
          <p:spPr>
            <a:xfrm>
              <a:off x="857250" y="5238750"/>
              <a:ext cx="4191000" cy="428625"/>
            </a:xfrm>
            <a:custGeom>
              <a:avLst/>
              <a:gdLst/>
              <a:ahLst/>
              <a:cxnLst/>
              <a:rect l="l" t="t" r="r" b="b"/>
              <a:pathLst>
                <a:path w="4191000" h="428625">
                  <a:moveTo>
                    <a:pt x="57150" y="0"/>
                  </a:moveTo>
                  <a:lnTo>
                    <a:pt x="4133850" y="0"/>
                  </a:lnTo>
                  <a:cubicBezTo>
                    <a:pt x="4165413" y="0"/>
                    <a:pt x="4191000" y="25587"/>
                    <a:pt x="4191000" y="57150"/>
                  </a:cubicBezTo>
                  <a:lnTo>
                    <a:pt x="4191000" y="371475"/>
                  </a:lnTo>
                  <a:cubicBezTo>
                    <a:pt x="4191000" y="403038"/>
                    <a:pt x="4165413" y="428625"/>
                    <a:pt x="4133850" y="428625"/>
                  </a:cubicBezTo>
                  <a:lnTo>
                    <a:pt x="57150" y="428625"/>
                  </a:lnTo>
                  <a:cubicBezTo>
                    <a:pt x="25587" y="428625"/>
                    <a:pt x="0" y="403038"/>
                    <a:pt x="0" y="371475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2C3E50"/>
            </a:solidFill>
            <a:ln w="9525">
              <a:solidFill>
                <a:srgbClr val="1ABC9C"/>
              </a:solidFill>
            </a:ln>
          </p:spPr>
        </p:sp>
        <p:sp>
          <p:nvSpPr>
            <p:cNvPr id="49" name="TextBox 49"/>
            <p:cNvSpPr txBox="1"/>
            <p:nvPr/>
          </p:nvSpPr>
          <p:spPr>
            <a:xfrm>
              <a:off x="1405890" y="5411152"/>
              <a:ext cx="309372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1ABC9C"/>
                  </a:solidFill>
                  <a:latin typeface="Segoe UI"/>
                  <a:ea typeface="Microsoft YaHei"/>
                  <a:cs typeface="Segoe UI"/>
                </a:rPr>
                <a:t>取二三四五爻重新组合，揭示谦卦的内在功能</a:t>
              </a:r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5715000" y="1428750"/>
            <a:ext cx="5905500" cy="4381500"/>
            <a:chOff x="5715000" y="1428750"/>
            <a:chExt cx="5905500" cy="4381500"/>
          </a:xfrm>
        </p:grpSpPr>
        <p:sp>
          <p:nvSpPr>
            <p:cNvPr id="51" name="Freeform 51"/>
            <p:cNvSpPr/>
            <p:nvPr/>
          </p:nvSpPr>
          <p:spPr>
            <a:xfrm>
              <a:off x="5715000" y="1428750"/>
              <a:ext cx="5905500" cy="4381500"/>
            </a:xfrm>
            <a:custGeom>
              <a:avLst/>
              <a:gdLst/>
              <a:ahLst/>
              <a:cxnLst/>
              <a:rect l="l" t="t" r="r" b="b"/>
              <a:pathLst>
                <a:path w="5905500" h="4381500">
                  <a:moveTo>
                    <a:pt x="114300" y="0"/>
                  </a:moveTo>
                  <a:lnTo>
                    <a:pt x="5791200" y="0"/>
                  </a:lnTo>
                  <a:cubicBezTo>
                    <a:pt x="5854326" y="0"/>
                    <a:pt x="5905500" y="51174"/>
                    <a:pt x="5905500" y="114300"/>
                  </a:cubicBezTo>
                  <a:lnTo>
                    <a:pt x="5905500" y="4267200"/>
                  </a:lnTo>
                  <a:cubicBezTo>
                    <a:pt x="5905500" y="4330326"/>
                    <a:pt x="5854326" y="4381500"/>
                    <a:pt x="5791200" y="4381500"/>
                  </a:cubicBezTo>
                  <a:lnTo>
                    <a:pt x="114300" y="4381500"/>
                  </a:lnTo>
                  <a:cubicBezTo>
                    <a:pt x="51174" y="4381500"/>
                    <a:pt x="0" y="4330326"/>
                    <a:pt x="0" y="426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D4A84B"/>
              </a:solidFill>
            </a:ln>
          </p:spPr>
        </p:sp>
        <p:sp>
          <p:nvSpPr>
            <p:cNvPr id="52" name="Freeform 52"/>
            <p:cNvSpPr/>
            <p:nvPr/>
          </p:nvSpPr>
          <p:spPr>
            <a:xfrm>
              <a:off x="5715000" y="1428750"/>
              <a:ext cx="5905500" cy="476250"/>
            </a:xfrm>
            <a:custGeom>
              <a:avLst/>
              <a:gdLst/>
              <a:ahLst/>
              <a:cxnLst/>
              <a:rect l="l" t="t" r="r" b="b"/>
              <a:pathLst>
                <a:path w="5905500" h="476250">
                  <a:moveTo>
                    <a:pt x="114300" y="0"/>
                  </a:moveTo>
                  <a:lnTo>
                    <a:pt x="5791200" y="0"/>
                  </a:lnTo>
                  <a:cubicBezTo>
                    <a:pt x="5854326" y="0"/>
                    <a:pt x="5905500" y="51174"/>
                    <a:pt x="5905500" y="114300"/>
                  </a:cubicBezTo>
                  <a:lnTo>
                    <a:pt x="5905500" y="361950"/>
                  </a:lnTo>
                  <a:cubicBezTo>
                    <a:pt x="5905500" y="425076"/>
                    <a:pt x="5854326" y="476250"/>
                    <a:pt x="5791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53" name="Rectangle 53"/>
            <p:cNvSpPr/>
            <p:nvPr/>
          </p:nvSpPr>
          <p:spPr>
            <a:xfrm>
              <a:off x="5715000" y="1809750"/>
              <a:ext cx="5905500" cy="95250"/>
            </a:xfrm>
            <a:prstGeom prst="rect">
              <a:avLst/>
            </a:prstGeom>
            <a:solidFill>
              <a:srgbClr val="D4A84B"/>
            </a:solidFill>
            <a:ln>
              <a:noFill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6978871" y="1597342"/>
              <a:ext cx="337775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2C3E50"/>
                  </a:solidFill>
                  <a:latin typeface="Segoe UI"/>
                  <a:ea typeface="Microsoft YaHei"/>
                  <a:cs typeface="Segoe UI"/>
                </a:rPr>
                <a:t>功能性洞察：谦卦核心功能 = 「解」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6080760" y="220408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核心含义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6080760" y="2537460"/>
              <a:ext cx="263309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谦虚是解决人际冲突的最佳溶剂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6080760" y="2823210"/>
              <a:ext cx="263309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谦虚是化解社会矛盾的有效途径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6080760" y="3108960"/>
              <a:ext cx="228257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谦虚是解除僵局的关键变量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6080760" y="3585210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应用场景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080760" y="3918585"/>
              <a:ext cx="280835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当系统陷入死锁（困卦或蹇卦）时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6080760" y="4204335"/>
              <a:ext cx="158153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引入「谦」的变量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080760" y="4490085"/>
              <a:ext cx="245783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往往能迅速软化刚硬的对立面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6080760" y="4775835"/>
              <a:ext cx="140627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达成和解与突破</a:t>
              </a:r>
            </a:p>
          </p:txBody>
        </p:sp>
        <p:sp>
          <p:nvSpPr>
            <p:cNvPr id="64" name="Freeform 64"/>
            <p:cNvSpPr/>
            <p:nvPr/>
          </p:nvSpPr>
          <p:spPr>
            <a:xfrm>
              <a:off x="6000750" y="5191125"/>
              <a:ext cx="5334000" cy="476250"/>
            </a:xfrm>
            <a:custGeom>
              <a:avLst/>
              <a:gdLst/>
              <a:ahLst/>
              <a:cxnLst/>
              <a:rect l="l" t="t" r="r" b="b"/>
              <a:pathLst>
                <a:path w="5334000" h="476250">
                  <a:moveTo>
                    <a:pt x="57150" y="0"/>
                  </a:moveTo>
                  <a:lnTo>
                    <a:pt x="5276850" y="0"/>
                  </a:lnTo>
                  <a:cubicBezTo>
                    <a:pt x="5308413" y="0"/>
                    <a:pt x="5334000" y="25587"/>
                    <a:pt x="5334000" y="57150"/>
                  </a:cubicBezTo>
                  <a:lnTo>
                    <a:pt x="5334000" y="419100"/>
                  </a:lnTo>
                  <a:cubicBezTo>
                    <a:pt x="5334000" y="450663"/>
                    <a:pt x="5308413" y="476250"/>
                    <a:pt x="5276850" y="476250"/>
                  </a:cubicBezTo>
                  <a:lnTo>
                    <a:pt x="57150" y="476250"/>
                  </a:lnTo>
                  <a:cubicBezTo>
                    <a:pt x="25587" y="476250"/>
                    <a:pt x="0" y="450663"/>
                    <a:pt x="0" y="4191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2C3E50"/>
            </a:solidFill>
            <a:ln w="9525">
              <a:solidFill>
                <a:srgbClr val="D4A84B"/>
              </a:solidFill>
            </a:ln>
          </p:spPr>
        </p:sp>
        <p:sp>
          <p:nvSpPr>
            <p:cNvPr id="65" name="TextBox 65"/>
            <p:cNvSpPr txBox="1"/>
            <p:nvPr/>
          </p:nvSpPr>
          <p:spPr>
            <a:xfrm>
              <a:off x="6846094" y="5384006"/>
              <a:ext cx="364331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谦虚是解决冲突、化解矛盾、解除僵局的最佳溶剂</a:t>
              </a:r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558165" y="645890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第五部分：卦际关系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15 / 20</a:t>
            </a:r>
          </a:p>
        </p:txBody>
      </p:sp>
    </p:spTree>
  </p:cSld>
  <p:clrMapOvr>
    <a:masterClrMapping/>
  </p:clrMapOvr>
  <p:transition dur="4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5922883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现代管理学应用：第五级领导力与劳谦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5143500" cy="9525"/>
          </a:xfrm>
          <a:custGeom>
            <a:avLst/>
            <a:gdLst/>
            <a:ahLst/>
            <a:cxnLst/>
            <a:rect l="l" t="t" r="r" b="b"/>
            <a:pathLst>
              <a:path w="5143500" h="9525">
                <a:moveTo>
                  <a:pt x="0" y="0"/>
                </a:moveTo>
                <a:lnTo>
                  <a:pt x="51435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29" name="Group 29"/>
          <p:cNvGrpSpPr/>
          <p:nvPr/>
        </p:nvGrpSpPr>
        <p:grpSpPr>
          <a:xfrm>
            <a:off x="571500" y="1428750"/>
            <a:ext cx="5286375" cy="4381500"/>
            <a:chOff x="571500" y="1428750"/>
            <a:chExt cx="5286375" cy="4381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5286375" cy="4381500"/>
            </a:xfrm>
            <a:custGeom>
              <a:avLst/>
              <a:gdLst/>
              <a:ahLst/>
              <a:cxnLst/>
              <a:rect l="l" t="t" r="r" b="b"/>
              <a:pathLst>
                <a:path w="5286375" h="43815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267200"/>
                  </a:lnTo>
                  <a:cubicBezTo>
                    <a:pt x="5286375" y="4330326"/>
                    <a:pt x="5235201" y="4381500"/>
                    <a:pt x="5172075" y="4381500"/>
                  </a:cubicBezTo>
                  <a:lnTo>
                    <a:pt x="114300" y="4381500"/>
                  </a:lnTo>
                  <a:cubicBezTo>
                    <a:pt x="51174" y="4381500"/>
                    <a:pt x="0" y="4330326"/>
                    <a:pt x="0" y="426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D5A5A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5286375" cy="523875"/>
            </a:xfrm>
            <a:custGeom>
              <a:avLst/>
              <a:gdLst/>
              <a:ahLst/>
              <a:cxnLst/>
              <a:rect l="l" t="t" r="r" b="b"/>
              <a:pathLst>
                <a:path w="5286375" h="523875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09575"/>
                  </a:lnTo>
                  <a:cubicBezTo>
                    <a:pt x="5286375" y="472701"/>
                    <a:pt x="5235201" y="523875"/>
                    <a:pt x="5172075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57375"/>
              <a:ext cx="5286375" cy="95250"/>
            </a:xfrm>
            <a:prstGeom prst="rect">
              <a:avLst/>
            </a:prstGeom>
            <a:solidFill>
              <a:srgbClr val="2D5A5A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799705" y="1625918"/>
              <a:ext cx="283949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吉姆·柯林斯《从优秀到卓越》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857250" y="2143125"/>
              <a:ext cx="4714875" cy="952500"/>
              <a:chOff x="857250" y="2143125"/>
              <a:chExt cx="4714875" cy="9525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857250" y="2143125"/>
                <a:ext cx="4714875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4714875" h="952500">
                    <a:moveTo>
                      <a:pt x="76200" y="0"/>
                    </a:moveTo>
                    <a:lnTo>
                      <a:pt x="4638675" y="0"/>
                    </a:lnTo>
                    <a:cubicBezTo>
                      <a:pt x="4680759" y="0"/>
                      <a:pt x="4714875" y="34116"/>
                      <a:pt x="4714875" y="76200"/>
                    </a:cubicBezTo>
                    <a:lnTo>
                      <a:pt x="4714875" y="876300"/>
                    </a:lnTo>
                    <a:cubicBezTo>
                      <a:pt x="4714875" y="918384"/>
                      <a:pt x="4680759" y="952500"/>
                      <a:pt x="4638675" y="952500"/>
                    </a:cubicBezTo>
                    <a:lnTo>
                      <a:pt x="76200" y="952500"/>
                    </a:lnTo>
                    <a:cubicBezTo>
                      <a:pt x="34116" y="952500"/>
                      <a:pt x="0" y="918384"/>
                      <a:pt x="0" y="876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B8860B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2468118" y="2299335"/>
                <a:ext cx="150266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B8860B"/>
                    </a:solidFill>
                    <a:latin typeface="Segoe UI"/>
                    <a:ea typeface="Microsoft YaHei"/>
                    <a:cs typeface="Segoe UI"/>
                  </a:rPr>
                  <a:t>第五级领导者画像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128712" y="2593181"/>
                <a:ext cx="183594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「性格谦逊但意志坚定」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128712" y="2840831"/>
                <a:ext cx="329005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并非光芒四射的名流CEO，而是低调的实干家</a:t>
                </a: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842010" y="325183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研究发现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43915" y="3553778"/>
              <a:ext cx="276401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跨越式发展企业的领导者都具备此特质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3915" y="3801428"/>
              <a:ext cx="245730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不追求个人光环，专注于组织使命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43915" y="4049078"/>
              <a:ext cx="215060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长期主义视角，不计短期得失</a:t>
              </a:r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857250" y="4476750"/>
              <a:ext cx="4714875" cy="1085850"/>
              <a:chOff x="857250" y="4476750"/>
              <a:chExt cx="4714875" cy="108585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857250" y="4476750"/>
                <a:ext cx="219075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2190750" h="1047750">
                    <a:moveTo>
                      <a:pt x="57150" y="0"/>
                    </a:moveTo>
                    <a:lnTo>
                      <a:pt x="2133600" y="0"/>
                    </a:lnTo>
                    <a:cubicBezTo>
                      <a:pt x="2165163" y="0"/>
                      <a:pt x="2190750" y="25587"/>
                      <a:pt x="2190750" y="57150"/>
                    </a:cubicBezTo>
                    <a:lnTo>
                      <a:pt x="2190750" y="990600"/>
                    </a:lnTo>
                    <a:cubicBezTo>
                      <a:pt x="2190750" y="1022163"/>
                      <a:pt x="2165163" y="1047750"/>
                      <a:pt x="2133600" y="1047750"/>
                    </a:cubicBezTo>
                    <a:lnTo>
                      <a:pt x="57150" y="1047750"/>
                    </a:lnTo>
                    <a:cubicBezTo>
                      <a:pt x="25587" y="1047750"/>
                      <a:pt x="0" y="1022163"/>
                      <a:pt x="0" y="990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2D5A5A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1679555" y="4641056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成功时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857470" y="48539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🪟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655445" y="5228749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看向窗外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1415415" y="5379720"/>
                <a:ext cx="1074420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归功于团队与运气</a:t>
                </a: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3381375" y="4476750"/>
                <a:ext cx="219075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2190750" h="1047750">
                    <a:moveTo>
                      <a:pt x="57150" y="0"/>
                    </a:moveTo>
                    <a:lnTo>
                      <a:pt x="2133600" y="0"/>
                    </a:lnTo>
                    <a:cubicBezTo>
                      <a:pt x="2165163" y="0"/>
                      <a:pt x="2190750" y="25587"/>
                      <a:pt x="2190750" y="57150"/>
                    </a:cubicBezTo>
                    <a:lnTo>
                      <a:pt x="2190750" y="990600"/>
                    </a:lnTo>
                    <a:cubicBezTo>
                      <a:pt x="2190750" y="1022163"/>
                      <a:pt x="2165163" y="1047750"/>
                      <a:pt x="2133600" y="1047750"/>
                    </a:cubicBezTo>
                    <a:lnTo>
                      <a:pt x="57150" y="1047750"/>
                    </a:lnTo>
                    <a:cubicBezTo>
                      <a:pt x="25587" y="1047750"/>
                      <a:pt x="0" y="1022163"/>
                      <a:pt x="0" y="9906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C94C4C"/>
                </a:solidFill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4203680" y="4641056"/>
                <a:ext cx="54614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失败时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4381595" y="4853940"/>
                <a:ext cx="19031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🪞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4250769" y="5228749"/>
                <a:ext cx="451961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照镜子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4005262" y="5379720"/>
                <a:ext cx="942975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归咎于自身反省</a:t>
                </a:r>
              </a:p>
            </p:txBody>
          </p:sp>
        </p:grpSp>
      </p:grpSp>
      <p:grpSp>
        <p:nvGrpSpPr>
          <p:cNvPr id="49" name="Group 49"/>
          <p:cNvGrpSpPr/>
          <p:nvPr/>
        </p:nvGrpSpPr>
        <p:grpSpPr>
          <a:xfrm>
            <a:off x="6334125" y="1428750"/>
            <a:ext cx="5286375" cy="4381500"/>
            <a:chOff x="6334125" y="1428750"/>
            <a:chExt cx="5286375" cy="4381500"/>
          </a:xfrm>
        </p:grpSpPr>
        <p:sp>
          <p:nvSpPr>
            <p:cNvPr id="30" name="Freeform 30"/>
            <p:cNvSpPr/>
            <p:nvPr/>
          </p:nvSpPr>
          <p:spPr>
            <a:xfrm>
              <a:off x="6334125" y="1428750"/>
              <a:ext cx="5286375" cy="4381500"/>
            </a:xfrm>
            <a:custGeom>
              <a:avLst/>
              <a:gdLst/>
              <a:ahLst/>
              <a:cxnLst/>
              <a:rect l="l" t="t" r="r" b="b"/>
              <a:pathLst>
                <a:path w="5286375" h="43815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267200"/>
                  </a:lnTo>
                  <a:cubicBezTo>
                    <a:pt x="5286375" y="4330326"/>
                    <a:pt x="5235201" y="4381500"/>
                    <a:pt x="5172075" y="4381500"/>
                  </a:cubicBezTo>
                  <a:lnTo>
                    <a:pt x="114300" y="4381500"/>
                  </a:lnTo>
                  <a:cubicBezTo>
                    <a:pt x="51174" y="4381500"/>
                    <a:pt x="0" y="4330326"/>
                    <a:pt x="0" y="426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4C4C"/>
              </a:solidFill>
            </a:ln>
          </p:spPr>
        </p:sp>
        <p:sp>
          <p:nvSpPr>
            <p:cNvPr id="31" name="Freeform 31"/>
            <p:cNvSpPr/>
            <p:nvPr/>
          </p:nvSpPr>
          <p:spPr>
            <a:xfrm>
              <a:off x="6334125" y="1428750"/>
              <a:ext cx="5286375" cy="523875"/>
            </a:xfrm>
            <a:custGeom>
              <a:avLst/>
              <a:gdLst/>
              <a:ahLst/>
              <a:cxnLst/>
              <a:rect l="l" t="t" r="r" b="b"/>
              <a:pathLst>
                <a:path w="5286375" h="523875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409575"/>
                  </a:lnTo>
                  <a:cubicBezTo>
                    <a:pt x="5286375" y="472701"/>
                    <a:pt x="5235201" y="523875"/>
                    <a:pt x="5172075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32" name="Rectangle 32"/>
            <p:cNvSpPr/>
            <p:nvPr/>
          </p:nvSpPr>
          <p:spPr>
            <a:xfrm>
              <a:off x="6334125" y="1857375"/>
              <a:ext cx="5286375" cy="95250"/>
            </a:xfrm>
            <a:prstGeom prst="rect">
              <a:avLst/>
            </a:prstGeom>
            <a:solidFill>
              <a:srgbClr val="C94C4C"/>
            </a:solidFill>
            <a:ln>
              <a:noFill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8033314" y="1625918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谦卦九三的现代映射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6619875" y="2143125"/>
              <a:ext cx="4714875" cy="952500"/>
              <a:chOff x="6619875" y="2143125"/>
              <a:chExt cx="4714875" cy="9525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6619875" y="2143125"/>
                <a:ext cx="4714875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4714875" h="952500">
                    <a:moveTo>
                      <a:pt x="76200" y="0"/>
                    </a:moveTo>
                    <a:lnTo>
                      <a:pt x="4638675" y="0"/>
                    </a:lnTo>
                    <a:cubicBezTo>
                      <a:pt x="4680759" y="0"/>
                      <a:pt x="4714875" y="34116"/>
                      <a:pt x="4714875" y="76200"/>
                    </a:cubicBezTo>
                    <a:lnTo>
                      <a:pt x="4714875" y="876300"/>
                    </a:lnTo>
                    <a:cubicBezTo>
                      <a:pt x="4714875" y="918384"/>
                      <a:pt x="4680759" y="952500"/>
                      <a:pt x="4638675" y="952500"/>
                    </a:cubicBezTo>
                    <a:lnTo>
                      <a:pt x="76200" y="952500"/>
                    </a:lnTo>
                    <a:cubicBezTo>
                      <a:pt x="34116" y="952500"/>
                      <a:pt x="0" y="918384"/>
                      <a:pt x="0" y="876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19050">
                <a:solidFill>
                  <a:srgbClr val="C94C4C"/>
                </a:solidFill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8138731" y="2299335"/>
                <a:ext cx="1686687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劳谦君子的现代翻版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891338" y="2593181"/>
                <a:ext cx="200025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「劳而不伐，有功而不德」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6891338" y="2840831"/>
                <a:ext cx="230421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= 第五级领导者的核心行为模式</a:t>
                </a: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6604635" y="3251835"/>
              <a:ext cx="113461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降低组织摩擦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606540" y="3553778"/>
              <a:ext cx="261066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强势领导者容易压制下属创新（震）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606540" y="3801428"/>
              <a:ext cx="276401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谦逊领导者为下属提供生长土壤（坤）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606540" y="4049078"/>
              <a:ext cx="230395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• 同时提供坚实的后台支持（艮）</a:t>
              </a:r>
            </a:p>
          </p:txBody>
        </p:sp>
        <p:grpSp>
          <p:nvGrpSpPr>
            <p:cNvPr id="48" name="Group 48"/>
            <p:cNvGrpSpPr/>
            <p:nvPr/>
          </p:nvGrpSpPr>
          <p:grpSpPr>
            <a:xfrm>
              <a:off x="6619875" y="4476750"/>
              <a:ext cx="4714875" cy="1143000"/>
              <a:chOff x="6619875" y="4476750"/>
              <a:chExt cx="4714875" cy="1143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6619875" y="4476750"/>
                <a:ext cx="4714875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4714875" h="1143000">
                    <a:moveTo>
                      <a:pt x="57150" y="0"/>
                    </a:moveTo>
                    <a:lnTo>
                      <a:pt x="4657725" y="0"/>
                    </a:lnTo>
                    <a:cubicBezTo>
                      <a:pt x="4689288" y="0"/>
                      <a:pt x="4714875" y="25587"/>
                      <a:pt x="4714875" y="57150"/>
                    </a:cubicBezTo>
                    <a:lnTo>
                      <a:pt x="4714875" y="1085850"/>
                    </a:lnTo>
                    <a:cubicBezTo>
                      <a:pt x="4714875" y="1117413"/>
                      <a:pt x="4689288" y="1143000"/>
                      <a:pt x="4657725" y="1143000"/>
                    </a:cubicBezTo>
                    <a:lnTo>
                      <a:pt x="57150" y="1143000"/>
                    </a:lnTo>
                    <a:cubicBezTo>
                      <a:pt x="25587" y="1143000"/>
                      <a:pt x="0" y="1117413"/>
                      <a:pt x="0" y="10858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5F3EF"/>
              </a:solidFill>
              <a:ln w="9525">
                <a:solidFill>
                  <a:srgbClr val="B8860B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8450223" y="4622006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B8860B"/>
                    </a:solidFill>
                    <a:latin typeface="Segoe UI"/>
                    <a:ea typeface="Microsoft YaHei"/>
                    <a:cs typeface="Segoe UI"/>
                  </a:rPr>
                  <a:t>卦象结构对应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6892290" y="4887278"/>
                <a:ext cx="291736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坤（地）= 为团队提供成长空间与包容环境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6892290" y="5115878"/>
                <a:ext cx="276401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艮（山）= 作为坚实后盾，提供稳定支撑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892290" y="5344478"/>
                <a:ext cx="276401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九三（阳）= 核心驱动力，承担实际责任</a:t>
                </a:r>
              </a:p>
            </p:txBody>
          </p:sp>
        </p:grpSp>
      </p:grpSp>
      <p:sp>
        <p:nvSpPr>
          <p:cNvPr id="50" name="TextBox 50"/>
          <p:cNvSpPr txBox="1"/>
          <p:nvPr/>
        </p:nvSpPr>
        <p:spPr>
          <a:xfrm>
            <a:off x="558165" y="645890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第六部分：现代应用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131772" y="64589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16 / 20</a:t>
            </a:r>
          </a:p>
        </p:txBody>
      </p:sp>
    </p:spTree>
  </p:cSld>
  <p:clrMapOvr>
    <a:masterClrMapping/>
  </p:clrMapOvr>
  <p:transition dur="4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3507581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心理学与品牌声誉管理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3238500" cy="9525"/>
          </a:xfrm>
          <a:custGeom>
            <a:avLst/>
            <a:gdLst/>
            <a:ahLst/>
            <a:cxnLst/>
            <a:rect l="l" t="t" r="r" b="b"/>
            <a:pathLst>
              <a:path w="3238500" h="9525">
                <a:moveTo>
                  <a:pt x="0" y="0"/>
                </a:moveTo>
                <a:lnTo>
                  <a:pt x="3238500" y="0"/>
                </a:lnTo>
              </a:path>
            </a:pathLst>
          </a:custGeom>
          <a:noFill/>
          <a:ln w="28575">
            <a:solidFill>
              <a:srgbClr val="D4A84B"/>
            </a:solidFill>
          </a:ln>
        </p:spPr>
      </p:sp>
      <p:grpSp>
        <p:nvGrpSpPr>
          <p:cNvPr id="22" name="Group 22"/>
          <p:cNvGrpSpPr/>
          <p:nvPr/>
        </p:nvGrpSpPr>
        <p:grpSpPr>
          <a:xfrm>
            <a:off x="571500" y="1428750"/>
            <a:ext cx="11049000" cy="2095500"/>
            <a:chOff x="571500" y="1428750"/>
            <a:chExt cx="11049000" cy="2095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11049000" cy="2095500"/>
            </a:xfrm>
            <a:custGeom>
              <a:avLst/>
              <a:gdLst/>
              <a:ahLst/>
              <a:cxnLst/>
              <a:rect l="l" t="t" r="r" b="b"/>
              <a:pathLst>
                <a:path w="11049000" h="2095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981200"/>
                  </a:lnTo>
                  <a:cubicBezTo>
                    <a:pt x="11049000" y="2044326"/>
                    <a:pt x="10997826" y="2095500"/>
                    <a:pt x="10934700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09750"/>
              <a:ext cx="11049000" cy="95250"/>
            </a:xfrm>
            <a:prstGeom prst="rect">
              <a:avLst/>
            </a:prstGeom>
            <a:solidFill>
              <a:srgbClr val="1ABC9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125855" y="1597342"/>
              <a:ext cx="459921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达克效应（Dunning-Kruger Effect）与认知纠偏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952500" y="2095500"/>
              <a:ext cx="3810000" cy="1143000"/>
              <a:chOff x="952500" y="2095500"/>
              <a:chExt cx="3810000" cy="1143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952500" y="2095500"/>
                <a:ext cx="3810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3810000" h="1143000">
                    <a:moveTo>
                      <a:pt x="76200" y="0"/>
                    </a:moveTo>
                    <a:lnTo>
                      <a:pt x="3733800" y="0"/>
                    </a:lnTo>
                    <a:cubicBezTo>
                      <a:pt x="3775884" y="0"/>
                      <a:pt x="3810000" y="34116"/>
                      <a:pt x="3810000" y="76200"/>
                    </a:cubicBezTo>
                    <a:lnTo>
                      <a:pt x="3810000" y="1066800"/>
                    </a:lnTo>
                    <a:cubicBezTo>
                      <a:pt x="3810000" y="1108884"/>
                      <a:pt x="3775884" y="1143000"/>
                      <a:pt x="37338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>
                <a:solidFill>
                  <a:srgbClr val="C0392B"/>
                </a:solidFill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2498169" y="225980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达克效应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129665" y="2553652"/>
                <a:ext cx="230395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能力越差的人越倾向于高估自己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129665" y="2782252"/>
                <a:ext cx="19972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这是一种认知偏差的「盈」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129665" y="3010852"/>
                <a:ext cx="199725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无法准确评估自身能力边界</a:t>
                </a:r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5307330" y="2535555"/>
              <a:ext cx="222028" cy="4267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2100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→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6096000" y="2095500"/>
              <a:ext cx="5143500" cy="1143000"/>
              <a:chOff x="6096000" y="2095500"/>
              <a:chExt cx="5143500" cy="1143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6096000" y="2095500"/>
                <a:ext cx="51435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5143500" h="1143000">
                    <a:moveTo>
                      <a:pt x="76200" y="0"/>
                    </a:moveTo>
                    <a:lnTo>
                      <a:pt x="5067300" y="0"/>
                    </a:lnTo>
                    <a:cubicBezTo>
                      <a:pt x="5109384" y="0"/>
                      <a:pt x="5143500" y="34116"/>
                      <a:pt x="5143500" y="76200"/>
                    </a:cubicBezTo>
                    <a:lnTo>
                      <a:pt x="5143500" y="1066800"/>
                    </a:lnTo>
                    <a:cubicBezTo>
                      <a:pt x="5143500" y="1108884"/>
                      <a:pt x="5109384" y="1143000"/>
                      <a:pt x="50673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19050">
                <a:solidFill>
                  <a:srgbClr val="D4A84B"/>
                </a:solidFill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8049637" y="2259806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D4A84B"/>
                    </a:solidFill>
                    <a:latin typeface="Segoe UI"/>
                    <a:ea typeface="Microsoft YaHei"/>
                    <a:cs typeface="Segoe UI"/>
                  </a:rPr>
                  <a:t>谦卦的认知疗法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6273165" y="2553652"/>
                <a:ext cx="258765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「卑以自牧」= 强制性认知纠偏机制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6273165" y="2782252"/>
                <a:ext cx="291736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时刻保持「不足」心态，扫描环境新信息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6273165" y="3010852"/>
                <a:ext cx="291736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只有保持谦卦状态才能维持陡峭学习曲线</a:t>
                </a:r>
              </a:p>
            </p:txBody>
          </p:sp>
        </p:grpSp>
      </p:grpSp>
      <p:grpSp>
        <p:nvGrpSpPr>
          <p:cNvPr id="45" name="Group 45"/>
          <p:cNvGrpSpPr/>
          <p:nvPr/>
        </p:nvGrpSpPr>
        <p:grpSpPr>
          <a:xfrm>
            <a:off x="571500" y="3810000"/>
            <a:ext cx="11049000" cy="2095500"/>
            <a:chOff x="571500" y="3810000"/>
            <a:chExt cx="11049000" cy="2095500"/>
          </a:xfrm>
        </p:grpSpPr>
        <p:sp>
          <p:nvSpPr>
            <p:cNvPr id="23" name="Freeform 23"/>
            <p:cNvSpPr/>
            <p:nvPr/>
          </p:nvSpPr>
          <p:spPr>
            <a:xfrm>
              <a:off x="571500" y="3810000"/>
              <a:ext cx="11049000" cy="2095500"/>
            </a:xfrm>
            <a:custGeom>
              <a:avLst/>
              <a:gdLst/>
              <a:ahLst/>
              <a:cxnLst/>
              <a:rect l="l" t="t" r="r" b="b"/>
              <a:pathLst>
                <a:path w="11049000" h="2095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981200"/>
                  </a:lnTo>
                  <a:cubicBezTo>
                    <a:pt x="11049000" y="2044326"/>
                    <a:pt x="10997826" y="2095500"/>
                    <a:pt x="10934700" y="2095500"/>
                  </a:cubicBezTo>
                  <a:lnTo>
                    <a:pt x="114300" y="2095500"/>
                  </a:lnTo>
                  <a:cubicBezTo>
                    <a:pt x="51174" y="2095500"/>
                    <a:pt x="0" y="2044326"/>
                    <a:pt x="0" y="1981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C0392B"/>
              </a:solidFill>
            </a:ln>
          </p:spPr>
        </p:sp>
        <p:sp>
          <p:nvSpPr>
            <p:cNvPr id="24" name="Freeform 24"/>
            <p:cNvSpPr/>
            <p:nvPr/>
          </p:nvSpPr>
          <p:spPr>
            <a:xfrm>
              <a:off x="571500" y="381000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</p:sp>
        <p:sp>
          <p:nvSpPr>
            <p:cNvPr id="25" name="Rectangle 25"/>
            <p:cNvSpPr/>
            <p:nvPr/>
          </p:nvSpPr>
          <p:spPr>
            <a:xfrm>
              <a:off x="571500" y="4191000"/>
              <a:ext cx="11049000" cy="95250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1125855" y="3978592"/>
              <a:ext cx="272562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品牌声誉管理与「鸣谦」策略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952500" y="4476750"/>
              <a:ext cx="3238500" cy="1143000"/>
              <a:chOff x="952500" y="4476750"/>
              <a:chExt cx="3238500" cy="1143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952500" y="4476750"/>
                <a:ext cx="32385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1143000">
                    <a:moveTo>
                      <a:pt x="76200" y="0"/>
                    </a:moveTo>
                    <a:lnTo>
                      <a:pt x="3162300" y="0"/>
                    </a:lnTo>
                    <a:cubicBezTo>
                      <a:pt x="3204384" y="0"/>
                      <a:pt x="3238500" y="34116"/>
                      <a:pt x="3238500" y="76200"/>
                    </a:cubicBezTo>
                    <a:lnTo>
                      <a:pt x="3238500" y="1066800"/>
                    </a:lnTo>
                    <a:cubicBezTo>
                      <a:pt x="3238500" y="1108884"/>
                      <a:pt x="3204384" y="1143000"/>
                      <a:pt x="31623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>
                <a:solidFill>
                  <a:srgbClr val="4A5568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522333" y="4641056"/>
                <a:ext cx="209883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传统炫耀式营销（大有卦）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129665" y="4934902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强调自己的优势与成就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129665" y="5163502"/>
                <a:ext cx="184389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越来越容易引起公众反感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129665" y="5392102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社交媒体时代尤其脆弱</a:t>
                </a: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4572000" y="4476750"/>
              <a:ext cx="3238500" cy="1143000"/>
              <a:chOff x="4572000" y="4476750"/>
              <a:chExt cx="3238500" cy="1143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572000" y="4476750"/>
                <a:ext cx="32385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1143000">
                    <a:moveTo>
                      <a:pt x="76200" y="0"/>
                    </a:moveTo>
                    <a:lnTo>
                      <a:pt x="3162300" y="0"/>
                    </a:lnTo>
                    <a:cubicBezTo>
                      <a:pt x="3204384" y="0"/>
                      <a:pt x="3238500" y="34116"/>
                      <a:pt x="3238500" y="76200"/>
                    </a:cubicBezTo>
                    <a:lnTo>
                      <a:pt x="3238500" y="1066800"/>
                    </a:lnTo>
                    <a:cubicBezTo>
                      <a:pt x="3238500" y="1108884"/>
                      <a:pt x="3204384" y="1143000"/>
                      <a:pt x="31623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19050">
                <a:solidFill>
                  <a:srgbClr val="D4A84B"/>
                </a:solidFill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5486876" y="4641056"/>
                <a:ext cx="140874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D4A84B"/>
                    </a:solidFill>
                    <a:latin typeface="Segoe UI"/>
                    <a:ea typeface="Microsoft YaHei"/>
                    <a:cs typeface="Segoe UI"/>
                  </a:rPr>
                  <a:t>现代「鸣谦」策略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4749165" y="4934902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承认缺陷、展示真诚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4749165" y="5163502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强调服务社会的使命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4749165" y="5392102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赢得公众自发共鸣</a:t>
                </a:r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8191500" y="4476750"/>
              <a:ext cx="3048000" cy="1143000"/>
              <a:chOff x="8191500" y="4476750"/>
              <a:chExt cx="3048000" cy="1143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8191500" y="4476750"/>
                <a:ext cx="3048000" cy="1143000"/>
              </a:xfrm>
              <a:custGeom>
                <a:avLst/>
                <a:gdLst/>
                <a:ahLst/>
                <a:cxnLst/>
                <a:rect l="l" t="t" r="r" b="b"/>
                <a:pathLst>
                  <a:path w="3048000" h="1143000">
                    <a:moveTo>
                      <a:pt x="76200" y="0"/>
                    </a:moveTo>
                    <a:lnTo>
                      <a:pt x="2971800" y="0"/>
                    </a:lnTo>
                    <a:cubicBezTo>
                      <a:pt x="3013884" y="0"/>
                      <a:pt x="3048000" y="34116"/>
                      <a:pt x="3048000" y="76200"/>
                    </a:cubicBezTo>
                    <a:lnTo>
                      <a:pt x="3048000" y="1066800"/>
                    </a:lnTo>
                    <a:cubicBezTo>
                      <a:pt x="3048000" y="1108884"/>
                      <a:pt x="3013884" y="1143000"/>
                      <a:pt x="2971800" y="1143000"/>
                    </a:cubicBezTo>
                    <a:lnTo>
                      <a:pt x="76200" y="1143000"/>
                    </a:lnTo>
                    <a:cubicBezTo>
                      <a:pt x="34116" y="1143000"/>
                      <a:pt x="0" y="1108884"/>
                      <a:pt x="0" y="1066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>
                <a:solidFill>
                  <a:srgbClr val="C0392B"/>
                </a:solidFill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9356169" y="464105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b="1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危机公关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8368665" y="4934902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涉大川（危机）时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8368665" y="5163502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唯有「谦谦」策略有效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8368665" y="5392102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彻底道歉与整改</a:t>
                </a:r>
              </a:p>
            </p:txBody>
          </p:sp>
        </p:grpSp>
      </p:grpSp>
      <p:sp>
        <p:nvSpPr>
          <p:cNvPr id="46" name="Freeform 46"/>
          <p:cNvSpPr/>
          <p:nvPr/>
        </p:nvSpPr>
        <p:spPr>
          <a:xfrm>
            <a:off x="571500" y="6096000"/>
            <a:ext cx="11049000" cy="381000"/>
          </a:xfrm>
          <a:custGeom>
            <a:avLst/>
            <a:gdLst/>
            <a:ahLst/>
            <a:cxnLst/>
            <a:rect l="l" t="t" r="r" b="b"/>
            <a:pathLst>
              <a:path w="11049000" h="381000">
                <a:moveTo>
                  <a:pt x="57150" y="0"/>
                </a:moveTo>
                <a:lnTo>
                  <a:pt x="10991850" y="0"/>
                </a:lnTo>
                <a:cubicBezTo>
                  <a:pt x="11023413" y="0"/>
                  <a:pt x="11049000" y="25587"/>
                  <a:pt x="11049000" y="57150"/>
                </a:cubicBezTo>
                <a:lnTo>
                  <a:pt x="11049000" y="323850"/>
                </a:lnTo>
                <a:cubicBezTo>
                  <a:pt x="11049000" y="355413"/>
                  <a:pt x="11023413" y="381000"/>
                  <a:pt x="10991850" y="381000"/>
                </a:cubicBezTo>
                <a:lnTo>
                  <a:pt x="57150" y="381000"/>
                </a:lnTo>
                <a:cubicBezTo>
                  <a:pt x="25587" y="381000"/>
                  <a:pt x="0" y="355413"/>
                  <a:pt x="0" y="323850"/>
                </a:cubicBezTo>
                <a:lnTo>
                  <a:pt x="0" y="57150"/>
                </a:lnTo>
                <a:cubicBezTo>
                  <a:pt x="0" y="25587"/>
                  <a:pt x="25587" y="0"/>
                  <a:pt x="57150" y="0"/>
                </a:cubicBezTo>
                <a:close/>
              </a:path>
            </a:pathLst>
          </a:custGeom>
          <a:solidFill>
            <a:srgbClr val="2C3E50"/>
          </a:solidFill>
          <a:ln w="9525">
            <a:solidFill>
              <a:srgbClr val="D4A84B"/>
            </a:solidFill>
          </a:ln>
        </p:spPr>
      </p:sp>
      <p:sp>
        <p:nvSpPr>
          <p:cNvPr id="47" name="TextBox 47"/>
          <p:cNvSpPr txBox="1"/>
          <p:nvPr/>
        </p:nvSpPr>
        <p:spPr>
          <a:xfrm>
            <a:off x="3782378" y="6239828"/>
            <a:ext cx="462724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一旦认为自己「满了」（大有），学习通道即刻关闭，熵增随之开始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8165" y="664940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第六部分：现代应用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131772" y="664940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17 / 20</a:t>
            </a:r>
          </a:p>
        </p:txBody>
      </p:sp>
    </p:spTree>
  </p:cSld>
  <p:clrMapOvr>
    <a:masterClrMapping/>
  </p:clrMapOvr>
  <p:transition dur="4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4542711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深度辨析：真谦与伪谦的界限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4191000" cy="9525"/>
          </a:xfrm>
          <a:custGeom>
            <a:avLst/>
            <a:gdLst/>
            <a:ahLst/>
            <a:cxnLst/>
            <a:rect l="l" t="t" r="r" b="b"/>
            <a:pathLst>
              <a:path w="4191000" h="9525">
                <a:moveTo>
                  <a:pt x="0" y="0"/>
                </a:moveTo>
                <a:lnTo>
                  <a:pt x="41910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37" name="Group 37"/>
          <p:cNvGrpSpPr/>
          <p:nvPr/>
        </p:nvGrpSpPr>
        <p:grpSpPr>
          <a:xfrm>
            <a:off x="571500" y="1428750"/>
            <a:ext cx="11049000" cy="3619500"/>
            <a:chOff x="571500" y="1428750"/>
            <a:chExt cx="11049000" cy="3619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11049000" cy="3619500"/>
            </a:xfrm>
            <a:custGeom>
              <a:avLst/>
              <a:gdLst/>
              <a:ahLst/>
              <a:cxnLst/>
              <a:rect l="l" t="t" r="r" b="b"/>
              <a:pathLst>
                <a:path w="11049000" h="3619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505200"/>
                  </a:lnTo>
                  <a:cubicBezTo>
                    <a:pt x="11049000" y="3568326"/>
                    <a:pt x="10997826" y="3619500"/>
                    <a:pt x="109347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11049000" cy="523875"/>
            </a:xfrm>
            <a:custGeom>
              <a:avLst/>
              <a:gdLst/>
              <a:ahLst/>
              <a:cxnLst/>
              <a:rect l="l" t="t" r="r" b="b"/>
              <a:pathLst>
                <a:path w="11049000" h="523875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409575"/>
                  </a:lnTo>
                  <a:cubicBezTo>
                    <a:pt x="11049000" y="472701"/>
                    <a:pt x="10997826" y="523875"/>
                    <a:pt x="109347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57375"/>
              <a:ext cx="11049000" cy="95250"/>
            </a:xfrm>
            <a:prstGeom prst="rect">
              <a:avLst/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324737" y="1642110"/>
              <a:ext cx="39852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维度</a:t>
              </a:r>
            </a:p>
          </p:txBody>
        </p:sp>
        <p:sp>
          <p:nvSpPr>
            <p:cNvPr id="9" name="Line 9"/>
            <p:cNvSpPr/>
            <p:nvPr/>
          </p:nvSpPr>
          <p:spPr>
            <a:xfrm>
              <a:off x="2476500" y="1524000"/>
              <a:ext cx="9525" cy="333375"/>
            </a:xfrm>
            <a:custGeom>
              <a:avLst/>
              <a:gdLst/>
              <a:ahLst/>
              <a:cxnLst/>
              <a:rect l="l" t="t" r="r" b="b"/>
              <a:pathLst>
                <a:path w="9525" h="333375">
                  <a:moveTo>
                    <a:pt x="0" y="0"/>
                  </a:moveTo>
                  <a:lnTo>
                    <a:pt x="0" y="333375"/>
                  </a:lnTo>
                </a:path>
              </a:pathLst>
            </a:custGeom>
            <a:noFill/>
            <a:ln w="9525">
              <a:solidFill>
                <a:srgbClr val="4A5568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3469662" y="1642110"/>
              <a:ext cx="239517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真谦（Authentic Humility）</a:t>
              </a:r>
            </a:p>
          </p:txBody>
        </p:sp>
        <p:sp>
          <p:nvSpPr>
            <p:cNvPr id="11" name="Line 11"/>
            <p:cNvSpPr/>
            <p:nvPr/>
          </p:nvSpPr>
          <p:spPr>
            <a:xfrm>
              <a:off x="6858000" y="1524000"/>
              <a:ext cx="9525" cy="333375"/>
            </a:xfrm>
            <a:custGeom>
              <a:avLst/>
              <a:gdLst/>
              <a:ahLst/>
              <a:cxnLst/>
              <a:rect l="l" t="t" r="r" b="b"/>
              <a:pathLst>
                <a:path w="9525" h="333375">
                  <a:moveTo>
                    <a:pt x="0" y="0"/>
                  </a:moveTo>
                  <a:lnTo>
                    <a:pt x="0" y="333375"/>
                  </a:lnTo>
                </a:path>
              </a:pathLst>
            </a:custGeom>
            <a:noFill/>
            <a:ln w="9525">
              <a:solidFill>
                <a:srgbClr val="4A5568"/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765628" y="1642110"/>
              <a:ext cx="294724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伪谦 / 病态谦（Pseudo-Humility）</a:t>
              </a:r>
            </a:p>
          </p:txBody>
        </p:sp>
        <p:sp>
          <p:nvSpPr>
            <p:cNvPr id="13" name="Freeform 13"/>
            <p:cNvSpPr/>
            <p:nvPr/>
          </p:nvSpPr>
          <p:spPr>
            <a:xfrm>
              <a:off x="666750" y="2047875"/>
              <a:ext cx="10858500" cy="666750"/>
            </a:xfrm>
            <a:custGeom>
              <a:avLst/>
              <a:gdLst/>
              <a:ahLst/>
              <a:cxnLst/>
              <a:rect l="l" t="t" r="r" b="b"/>
              <a:pathLst>
                <a:path w="10858500" h="666750">
                  <a:moveTo>
                    <a:pt x="38100" y="0"/>
                  </a:moveTo>
                  <a:lnTo>
                    <a:pt x="10820400" y="0"/>
                  </a:lnTo>
                  <a:cubicBezTo>
                    <a:pt x="10841442" y="0"/>
                    <a:pt x="10858500" y="17058"/>
                    <a:pt x="10858500" y="38100"/>
                  </a:cubicBezTo>
                  <a:lnTo>
                    <a:pt x="10858500" y="628650"/>
                  </a:lnTo>
                  <a:cubicBezTo>
                    <a:pt x="10858500" y="649692"/>
                    <a:pt x="10841442" y="666750"/>
                    <a:pt x="10820400" y="666750"/>
                  </a:cubicBezTo>
                  <a:lnTo>
                    <a:pt x="38100" y="666750"/>
                  </a:lnTo>
                  <a:cubicBezTo>
                    <a:pt x="17058" y="666750"/>
                    <a:pt x="0" y="649692"/>
                    <a:pt x="0" y="6286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5F3EF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337191" y="2326481"/>
              <a:ext cx="37361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根源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040505" y="2220278"/>
              <a:ext cx="12534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基于对真理的敬畏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733800" y="2439352"/>
              <a:ext cx="186690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和实力的自信（艮之笃实）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8689181" y="2220278"/>
              <a:ext cx="11001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基于恐惧、自卑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612505" y="2439352"/>
              <a:ext cx="12534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或操纵他人的企图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666750" y="2809875"/>
              <a:ext cx="10858500" cy="666750"/>
            </a:xfrm>
            <a:custGeom>
              <a:avLst/>
              <a:gdLst/>
              <a:ahLst/>
              <a:cxnLst/>
              <a:rect l="l" t="t" r="r" b="b"/>
              <a:pathLst>
                <a:path w="10858500" h="666750">
                  <a:moveTo>
                    <a:pt x="38100" y="0"/>
                  </a:moveTo>
                  <a:lnTo>
                    <a:pt x="10820400" y="0"/>
                  </a:lnTo>
                  <a:cubicBezTo>
                    <a:pt x="10841442" y="0"/>
                    <a:pt x="10858500" y="17058"/>
                    <a:pt x="10858500" y="38100"/>
                  </a:cubicBezTo>
                  <a:lnTo>
                    <a:pt x="10858500" y="628650"/>
                  </a:lnTo>
                  <a:cubicBezTo>
                    <a:pt x="10858500" y="649692"/>
                    <a:pt x="10841442" y="666750"/>
                    <a:pt x="10820400" y="666750"/>
                  </a:cubicBezTo>
                  <a:lnTo>
                    <a:pt x="38100" y="666750"/>
                  </a:lnTo>
                  <a:cubicBezTo>
                    <a:pt x="17058" y="666750"/>
                    <a:pt x="0" y="649692"/>
                    <a:pt x="0" y="6286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1337191" y="3088481"/>
              <a:ext cx="37361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表现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117181" y="2982278"/>
              <a:ext cx="11001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承认他人的价值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3810476" y="3201352"/>
              <a:ext cx="17135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同时客观认知自己的价值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689181" y="2982278"/>
              <a:ext cx="110013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否定自己的价值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8382476" y="3201352"/>
              <a:ext cx="17135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过度的自我贬低（乡愿）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666750" y="3571875"/>
              <a:ext cx="10858500" cy="666750"/>
            </a:xfrm>
            <a:custGeom>
              <a:avLst/>
              <a:gdLst/>
              <a:ahLst/>
              <a:cxnLst/>
              <a:rect l="l" t="t" r="r" b="b"/>
              <a:pathLst>
                <a:path w="10858500" h="666750">
                  <a:moveTo>
                    <a:pt x="38100" y="0"/>
                  </a:moveTo>
                  <a:lnTo>
                    <a:pt x="10820400" y="0"/>
                  </a:lnTo>
                  <a:cubicBezTo>
                    <a:pt x="10841442" y="0"/>
                    <a:pt x="10858500" y="17058"/>
                    <a:pt x="10858500" y="38100"/>
                  </a:cubicBezTo>
                  <a:lnTo>
                    <a:pt x="10858500" y="628650"/>
                  </a:lnTo>
                  <a:cubicBezTo>
                    <a:pt x="10858500" y="649692"/>
                    <a:pt x="10841442" y="666750"/>
                    <a:pt x="10820400" y="666750"/>
                  </a:cubicBezTo>
                  <a:lnTo>
                    <a:pt x="38100" y="666750"/>
                  </a:lnTo>
                  <a:cubicBezTo>
                    <a:pt x="17058" y="666750"/>
                    <a:pt x="0" y="649692"/>
                    <a:pt x="0" y="62865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5F3EF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1337191" y="3850481"/>
              <a:ext cx="37361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效果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963829" y="3744278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赢得尊重，促进合作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347210" y="3963352"/>
              <a:ext cx="64008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提升能量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535829" y="3744278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招致轻视，压抑潜能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8765858" y="3963352"/>
              <a:ext cx="94678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导致能量耗散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666750" y="4333875"/>
              <a:ext cx="10858500" cy="619125"/>
            </a:xfrm>
            <a:custGeom>
              <a:avLst/>
              <a:gdLst/>
              <a:ahLst/>
              <a:cxnLst/>
              <a:rect l="l" t="t" r="r" b="b"/>
              <a:pathLst>
                <a:path w="10858500" h="619125">
                  <a:moveTo>
                    <a:pt x="38100" y="0"/>
                  </a:moveTo>
                  <a:lnTo>
                    <a:pt x="10820400" y="0"/>
                  </a:lnTo>
                  <a:cubicBezTo>
                    <a:pt x="10841442" y="0"/>
                    <a:pt x="10858500" y="17058"/>
                    <a:pt x="10858500" y="38100"/>
                  </a:cubicBezTo>
                  <a:lnTo>
                    <a:pt x="10858500" y="581025"/>
                  </a:lnTo>
                  <a:cubicBezTo>
                    <a:pt x="10858500" y="602067"/>
                    <a:pt x="10841442" y="619125"/>
                    <a:pt x="10820400" y="619125"/>
                  </a:cubicBezTo>
                  <a:lnTo>
                    <a:pt x="38100" y="619125"/>
                  </a:lnTo>
                  <a:cubicBezTo>
                    <a:pt x="17058" y="619125"/>
                    <a:pt x="0" y="602067"/>
                    <a:pt x="0" y="581025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337191" y="4593431"/>
              <a:ext cx="37361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卦象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273415" y="4498181"/>
              <a:ext cx="78767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地山谦 ☷☶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370070" y="47334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内实外虚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32476" y="4498181"/>
              <a:ext cx="81354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明夷/小过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8942070" y="47334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真空无实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71500" y="5286375"/>
            <a:ext cx="11049000" cy="902494"/>
            <a:chOff x="571500" y="5286375"/>
            <a:chExt cx="11049000" cy="902494"/>
          </a:xfrm>
        </p:grpSpPr>
        <p:sp>
          <p:nvSpPr>
            <p:cNvPr id="38" name="Freeform 38"/>
            <p:cNvSpPr/>
            <p:nvPr/>
          </p:nvSpPr>
          <p:spPr>
            <a:xfrm>
              <a:off x="571500" y="5286375"/>
              <a:ext cx="11049000" cy="857250"/>
            </a:xfrm>
            <a:custGeom>
              <a:avLst/>
              <a:gdLst/>
              <a:ahLst/>
              <a:cxnLst/>
              <a:rect l="l" t="t" r="r" b="b"/>
              <a:pathLst>
                <a:path w="11049000" h="857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742950"/>
                  </a:lnTo>
                  <a:cubicBezTo>
                    <a:pt x="11049000" y="806076"/>
                    <a:pt x="10997826" y="857250"/>
                    <a:pt x="10934700" y="857250"/>
                  </a:cubicBezTo>
                  <a:lnTo>
                    <a:pt x="114300" y="857250"/>
                  </a:lnTo>
                  <a:cubicBezTo>
                    <a:pt x="51174" y="857250"/>
                    <a:pt x="0" y="806076"/>
                    <a:pt x="0" y="742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0EDE8"/>
            </a:solidFill>
            <a:ln w="19050">
              <a:solidFill>
                <a:srgbClr val="B8860B"/>
              </a:solidFill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5457777" y="5474018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B8860B"/>
                  </a:solidFill>
                  <a:latin typeface="Segoe UI"/>
                  <a:ea typeface="Microsoft YaHei"/>
                  <a:cs typeface="Segoe UI"/>
                </a:rPr>
                <a:t>《朱子语类》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678680" y="5775960"/>
              <a:ext cx="283464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「谦是无中生有，不是有中生无。」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3022044" y="5990749"/>
              <a:ext cx="614791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真正的谦是本来「有」（山），但表现得像「无」（地）。本来就「无」，那叫空虚，不叫谦虚。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558165" y="6554152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第七部分：真伪辨析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131772" y="655415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18 / 20</a:t>
            </a:r>
          </a:p>
        </p:txBody>
      </p:sp>
    </p:spTree>
  </p:cSld>
  <p:clrMapOvr>
    <a:masterClrMapping/>
  </p:clrMapOvr>
  <p:transition dur="4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4197668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结论：通往「有终」的算法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3429000" cy="9525"/>
          </a:xfrm>
          <a:custGeom>
            <a:avLst/>
            <a:gdLst/>
            <a:ahLst/>
            <a:cxnLst/>
            <a:rect l="l" t="t" r="r" b="b"/>
            <a:pathLst>
              <a:path w="3429000" h="9525">
                <a:moveTo>
                  <a:pt x="0" y="0"/>
                </a:moveTo>
                <a:lnTo>
                  <a:pt x="3429000" y="0"/>
                </a:lnTo>
              </a:path>
            </a:pathLst>
          </a:custGeom>
          <a:noFill/>
          <a:ln w="28575">
            <a:solidFill>
              <a:srgbClr val="D4A84B"/>
            </a:solidFill>
          </a:ln>
        </p:spPr>
      </p:sp>
      <p:grpSp>
        <p:nvGrpSpPr>
          <p:cNvPr id="14" name="Group 14"/>
          <p:cNvGrpSpPr/>
          <p:nvPr/>
        </p:nvGrpSpPr>
        <p:grpSpPr>
          <a:xfrm>
            <a:off x="571500" y="1524000"/>
            <a:ext cx="5286375" cy="1905000"/>
            <a:chOff x="571500" y="1524000"/>
            <a:chExt cx="5286375" cy="1905000"/>
          </a:xfrm>
        </p:grpSpPr>
        <p:sp>
          <p:nvSpPr>
            <p:cNvPr id="5" name="Freeform 5"/>
            <p:cNvSpPr/>
            <p:nvPr/>
          </p:nvSpPr>
          <p:spPr>
            <a:xfrm>
              <a:off x="571500" y="1524000"/>
              <a:ext cx="5286375" cy="1905000"/>
            </a:xfrm>
            <a:custGeom>
              <a:avLst/>
              <a:gdLst/>
              <a:ahLst/>
              <a:cxnLst/>
              <a:rect l="l" t="t" r="r" b="b"/>
              <a:pathLst>
                <a:path w="5286375" h="19050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1790700"/>
                  </a:lnTo>
                  <a:cubicBezTo>
                    <a:pt x="5286375" y="1853826"/>
                    <a:pt x="5235201" y="1905000"/>
                    <a:pt x="5172075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1ABC9C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52400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905000"/>
              <a:ext cx="5286375" cy="95250"/>
            </a:xfrm>
            <a:prstGeom prst="rect">
              <a:avLst/>
            </a:prstGeom>
            <a:solidFill>
              <a:srgbClr val="1ABC9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937260" y="1708785"/>
              <a:ext cx="58254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洞见一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167176" y="1692592"/>
              <a:ext cx="210454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高维度的能量控制技术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38212" y="2259806"/>
              <a:ext cx="181129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违背动物性的炫耀本能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938212" y="2526506"/>
              <a:ext cx="181129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顺应宇宙性的平衡法则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938212" y="2793206"/>
              <a:ext cx="230421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放弃短期的、表面的「高位」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938212" y="3059906"/>
              <a:ext cx="230421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换取长期的、实质的「稳态」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334125" y="1524000"/>
            <a:ext cx="5286375" cy="1905000"/>
            <a:chOff x="6334125" y="1524000"/>
            <a:chExt cx="5286375" cy="1905000"/>
          </a:xfrm>
        </p:grpSpPr>
        <p:sp>
          <p:nvSpPr>
            <p:cNvPr id="15" name="Freeform 15"/>
            <p:cNvSpPr/>
            <p:nvPr/>
          </p:nvSpPr>
          <p:spPr>
            <a:xfrm>
              <a:off x="6334125" y="1524000"/>
              <a:ext cx="5286375" cy="1905000"/>
            </a:xfrm>
            <a:custGeom>
              <a:avLst/>
              <a:gdLst/>
              <a:ahLst/>
              <a:cxnLst/>
              <a:rect l="l" t="t" r="r" b="b"/>
              <a:pathLst>
                <a:path w="5286375" h="19050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1790700"/>
                  </a:lnTo>
                  <a:cubicBezTo>
                    <a:pt x="5286375" y="1853826"/>
                    <a:pt x="5235201" y="1905000"/>
                    <a:pt x="5172075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C0392B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6334125" y="152400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</p:sp>
        <p:sp>
          <p:nvSpPr>
            <p:cNvPr id="17" name="Rectangle 17"/>
            <p:cNvSpPr/>
            <p:nvPr/>
          </p:nvSpPr>
          <p:spPr>
            <a:xfrm>
              <a:off x="6334125" y="1905000"/>
              <a:ext cx="5286375" cy="95250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6699885" y="1708785"/>
              <a:ext cx="58254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洞见二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8240339" y="1692592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实力是谦的前提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700838" y="2259806"/>
              <a:ext cx="312574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没有「艮」的笃实，就没有「谦」的资格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700838" y="2526506"/>
              <a:ext cx="246852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谦卦不仅教人低调，更教人务实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700838" y="2793206"/>
              <a:ext cx="197560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鼓励在地下默默积蓄力量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700838" y="3059906"/>
              <a:ext cx="131837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如山一般的力量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71500" y="3714750"/>
            <a:ext cx="5286375" cy="1905000"/>
            <a:chOff x="571500" y="3714750"/>
            <a:chExt cx="5286375" cy="1905000"/>
          </a:xfrm>
        </p:grpSpPr>
        <p:sp>
          <p:nvSpPr>
            <p:cNvPr id="25" name="Freeform 25"/>
            <p:cNvSpPr/>
            <p:nvPr/>
          </p:nvSpPr>
          <p:spPr>
            <a:xfrm>
              <a:off x="571500" y="3714750"/>
              <a:ext cx="5286375" cy="1905000"/>
            </a:xfrm>
            <a:custGeom>
              <a:avLst/>
              <a:gdLst/>
              <a:ahLst/>
              <a:cxnLst/>
              <a:rect l="l" t="t" r="r" b="b"/>
              <a:pathLst>
                <a:path w="5286375" h="19050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1790700"/>
                  </a:lnTo>
                  <a:cubicBezTo>
                    <a:pt x="5286375" y="1853826"/>
                    <a:pt x="5235201" y="1905000"/>
                    <a:pt x="5172075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D4A84B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571500" y="371475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27" name="Rectangle 27"/>
            <p:cNvSpPr/>
            <p:nvPr/>
          </p:nvSpPr>
          <p:spPr>
            <a:xfrm>
              <a:off x="571500" y="4095750"/>
              <a:ext cx="5286375" cy="95250"/>
            </a:xfrm>
            <a:prstGeom prst="rect">
              <a:avLst/>
            </a:prstGeom>
            <a:solidFill>
              <a:srgbClr val="D4A84B"/>
            </a:solidFill>
            <a:ln>
              <a:noFill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937260" y="3899535"/>
              <a:ext cx="58254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C3E50"/>
                  </a:solidFill>
                  <a:latin typeface="Segoe UI"/>
                  <a:ea typeface="Microsoft YaHei"/>
                  <a:cs typeface="Segoe UI"/>
                </a:rPr>
                <a:t>洞见三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2477714" y="3883342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2C3E50"/>
                  </a:solidFill>
                  <a:latin typeface="Segoe UI"/>
                  <a:ea typeface="Microsoft YaHei"/>
                  <a:cs typeface="Segoe UI"/>
                </a:rPr>
                <a:t>谦是动态的权变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938212" y="4450556"/>
              <a:ext cx="232886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初六战战兢兢 → 六二名声初起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938212" y="4717256"/>
              <a:ext cx="232886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九三劳苦功高 → 六五恩威并施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38212" y="4983956"/>
              <a:ext cx="181129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谦的表现形式随位而移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938212" y="5250656"/>
              <a:ext cx="230421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为全局最优解而进行自我调节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6334125" y="3714750"/>
            <a:ext cx="5286375" cy="1905000"/>
            <a:chOff x="6334125" y="3714750"/>
            <a:chExt cx="5286375" cy="1905000"/>
          </a:xfrm>
        </p:grpSpPr>
        <p:sp>
          <p:nvSpPr>
            <p:cNvPr id="35" name="Freeform 35"/>
            <p:cNvSpPr/>
            <p:nvPr/>
          </p:nvSpPr>
          <p:spPr>
            <a:xfrm>
              <a:off x="6334125" y="3714750"/>
              <a:ext cx="5286375" cy="1905000"/>
            </a:xfrm>
            <a:custGeom>
              <a:avLst/>
              <a:gdLst/>
              <a:ahLst/>
              <a:cxnLst/>
              <a:rect l="l" t="t" r="r" b="b"/>
              <a:pathLst>
                <a:path w="5286375" h="19050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1790700"/>
                  </a:lnTo>
                  <a:cubicBezTo>
                    <a:pt x="5286375" y="1853826"/>
                    <a:pt x="5235201" y="1905000"/>
                    <a:pt x="5172075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4A5568"/>
              </a:solidFill>
            </a:ln>
          </p:spPr>
        </p:sp>
        <p:sp>
          <p:nvSpPr>
            <p:cNvPr id="36" name="Freeform 36"/>
            <p:cNvSpPr/>
            <p:nvPr/>
          </p:nvSpPr>
          <p:spPr>
            <a:xfrm>
              <a:off x="6334125" y="371475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4A5568"/>
            </a:solidFill>
            <a:ln>
              <a:noFill/>
            </a:ln>
          </p:spPr>
        </p:sp>
        <p:sp>
          <p:nvSpPr>
            <p:cNvPr id="37" name="Rectangle 37"/>
            <p:cNvSpPr/>
            <p:nvPr/>
          </p:nvSpPr>
          <p:spPr>
            <a:xfrm>
              <a:off x="6334125" y="4095750"/>
              <a:ext cx="5286375" cy="95250"/>
            </a:xfrm>
            <a:prstGeom prst="rect">
              <a:avLst/>
            </a:prstGeom>
            <a:solidFill>
              <a:srgbClr val="4A5568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6699885" y="3899535"/>
              <a:ext cx="582549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洞见四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8033314" y="3883342"/>
              <a:ext cx="189752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文明延续的必由之路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700838" y="4450556"/>
              <a:ext cx="181129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应对气候变化（天道）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838" y="4717256"/>
              <a:ext cx="181129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解决贫富差距（地道）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700838" y="4983956"/>
              <a:ext cx="181129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重构国际秩序（人道）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6700838" y="5250656"/>
              <a:ext cx="277248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• 「亏盈益谦」= 可持续发展的元算法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571500" y="5857875"/>
            <a:ext cx="11049000" cy="476250"/>
          </a:xfrm>
          <a:custGeom>
            <a:avLst/>
            <a:gdLst/>
            <a:ahLst/>
            <a:cxnLst/>
            <a:rect l="l" t="t" r="r" b="b"/>
            <a:pathLst>
              <a:path w="11049000" h="476250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400050"/>
                </a:lnTo>
                <a:cubicBezTo>
                  <a:pt x="11049000" y="442134"/>
                  <a:pt x="11014884" y="476250"/>
                  <a:pt x="10972800" y="476250"/>
                </a:cubicBezTo>
                <a:lnTo>
                  <a:pt x="76200" y="476250"/>
                </a:lnTo>
                <a:cubicBezTo>
                  <a:pt x="34116" y="476250"/>
                  <a:pt x="0" y="442134"/>
                  <a:pt x="0" y="400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2C3E50"/>
          </a:solidFill>
          <a:ln w="19050">
            <a:solidFill>
              <a:srgbClr val="D4A84B"/>
            </a:solidFill>
          </a:ln>
        </p:spPr>
      </p:sp>
      <p:sp>
        <p:nvSpPr>
          <p:cNvPr id="46" name="TextBox 46"/>
          <p:cNvSpPr txBox="1"/>
          <p:nvPr/>
        </p:nvSpPr>
        <p:spPr>
          <a:xfrm>
            <a:off x="3076980" y="6026468"/>
            <a:ext cx="603804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君子有终，不仅是个体的修养目标，更是人类文明延续的必由之路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58165" y="6554152"/>
            <a:ext cx="110013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第八部分：结论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1131772" y="6554152"/>
            <a:ext cx="5020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19 / 20</a:t>
            </a:r>
          </a:p>
        </p:txBody>
      </p:sp>
    </p:spTree>
  </p:cSld>
  <p:clrMapOvr>
    <a:masterClrMapping/>
  </p:clrMapOvr>
  <p:transition 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1437322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研究架构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1714500" cy="9525"/>
          </a:xfrm>
          <a:custGeom>
            <a:avLst/>
            <a:gdLst/>
            <a:ahLst/>
            <a:cxnLst/>
            <a:rect l="l" t="t" r="r" b="b"/>
            <a:pathLst>
              <a:path w="1714500" h="9525">
                <a:moveTo>
                  <a:pt x="0" y="0"/>
                </a:moveTo>
                <a:lnTo>
                  <a:pt x="17145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45" name="Group 45"/>
          <p:cNvGrpSpPr/>
          <p:nvPr/>
        </p:nvGrpSpPr>
        <p:grpSpPr>
          <a:xfrm>
            <a:off x="571500" y="1524000"/>
            <a:ext cx="5905500" cy="4781550"/>
            <a:chOff x="571500" y="1524000"/>
            <a:chExt cx="5905500" cy="4781550"/>
          </a:xfrm>
        </p:grpSpPr>
        <p:sp>
          <p:nvSpPr>
            <p:cNvPr id="5" name="Freeform 5"/>
            <p:cNvSpPr/>
            <p:nvPr/>
          </p:nvSpPr>
          <p:spPr>
            <a:xfrm>
              <a:off x="571500" y="15240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57150" y="0"/>
                  </a:moveTo>
                  <a:lnTo>
                    <a:pt x="5848350" y="0"/>
                  </a:lnTo>
                  <a:cubicBezTo>
                    <a:pt x="5879913" y="0"/>
                    <a:pt x="5905500" y="25587"/>
                    <a:pt x="5905500" y="57150"/>
                  </a:cubicBezTo>
                  <a:lnTo>
                    <a:pt x="5905500" y="457200"/>
                  </a:lnTo>
                  <a:cubicBezTo>
                    <a:pt x="5905500" y="488763"/>
                    <a:pt x="5879913" y="514350"/>
                    <a:pt x="5848350" y="514350"/>
                  </a:cubicBezTo>
                  <a:lnTo>
                    <a:pt x="57150" y="514350"/>
                  </a:lnTo>
                  <a:cubicBezTo>
                    <a:pt x="25587" y="514350"/>
                    <a:pt x="0" y="488763"/>
                    <a:pt x="0" y="4572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524000"/>
              <a:ext cx="38100" cy="514350"/>
            </a:xfrm>
            <a:custGeom>
              <a:avLst/>
              <a:gdLst/>
              <a:ahLst/>
              <a:cxnLst/>
              <a:rect l="l" t="t" r="r" b="b"/>
              <a:pathLst>
                <a:path w="38100" h="5143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495300"/>
                  </a:lnTo>
                  <a:cubicBezTo>
                    <a:pt x="38100" y="505821"/>
                    <a:pt x="29571" y="514350"/>
                    <a:pt x="19050" y="514350"/>
                  </a:cubicBezTo>
                  <a:lnTo>
                    <a:pt x="19050" y="514350"/>
                  </a:lnTo>
                  <a:cubicBezTo>
                    <a:pt x="8529" y="514350"/>
                    <a:pt x="0" y="505821"/>
                    <a:pt x="0" y="4953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86765" y="1620202"/>
              <a:ext cx="1876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一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32510" y="1604010"/>
              <a:ext cx="205473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绪论：谦卦的元伦理地位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35368" y="1818799"/>
              <a:ext cx="173355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六十四卦中的唯一全吉之卦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571500" y="21336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57150" y="0"/>
                  </a:moveTo>
                  <a:lnTo>
                    <a:pt x="5848350" y="0"/>
                  </a:lnTo>
                  <a:cubicBezTo>
                    <a:pt x="5879913" y="0"/>
                    <a:pt x="5905500" y="25587"/>
                    <a:pt x="5905500" y="57150"/>
                  </a:cubicBezTo>
                  <a:lnTo>
                    <a:pt x="5905500" y="457200"/>
                  </a:lnTo>
                  <a:cubicBezTo>
                    <a:pt x="5905500" y="488763"/>
                    <a:pt x="5879913" y="514350"/>
                    <a:pt x="5848350" y="514350"/>
                  </a:cubicBezTo>
                  <a:lnTo>
                    <a:pt x="57150" y="514350"/>
                  </a:lnTo>
                  <a:cubicBezTo>
                    <a:pt x="25587" y="514350"/>
                    <a:pt x="0" y="488763"/>
                    <a:pt x="0" y="4572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571500" y="2133600"/>
              <a:ext cx="38100" cy="514350"/>
            </a:xfrm>
            <a:custGeom>
              <a:avLst/>
              <a:gdLst/>
              <a:ahLst/>
              <a:cxnLst/>
              <a:rect l="l" t="t" r="r" b="b"/>
              <a:pathLst>
                <a:path w="38100" h="5143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495300"/>
                  </a:lnTo>
                  <a:cubicBezTo>
                    <a:pt x="38100" y="505821"/>
                    <a:pt x="29571" y="514350"/>
                    <a:pt x="19050" y="514350"/>
                  </a:cubicBezTo>
                  <a:lnTo>
                    <a:pt x="19050" y="514350"/>
                  </a:lnTo>
                  <a:cubicBezTo>
                    <a:pt x="8529" y="514350"/>
                    <a:pt x="0" y="505821"/>
                    <a:pt x="0" y="4953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86765" y="2229802"/>
              <a:ext cx="1876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二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032510" y="2213610"/>
              <a:ext cx="205473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符号学：谦的本体论基础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5368" y="2428399"/>
              <a:ext cx="159115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字源解构与卦画物理图景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571500" y="27432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57150" y="0"/>
                  </a:moveTo>
                  <a:lnTo>
                    <a:pt x="5848350" y="0"/>
                  </a:lnTo>
                  <a:cubicBezTo>
                    <a:pt x="5879913" y="0"/>
                    <a:pt x="5905500" y="25587"/>
                    <a:pt x="5905500" y="57150"/>
                  </a:cubicBezTo>
                  <a:lnTo>
                    <a:pt x="5905500" y="457200"/>
                  </a:lnTo>
                  <a:cubicBezTo>
                    <a:pt x="5905500" y="488763"/>
                    <a:pt x="5879913" y="514350"/>
                    <a:pt x="5848350" y="514350"/>
                  </a:cubicBezTo>
                  <a:lnTo>
                    <a:pt x="57150" y="514350"/>
                  </a:lnTo>
                  <a:cubicBezTo>
                    <a:pt x="25587" y="514350"/>
                    <a:pt x="0" y="488763"/>
                    <a:pt x="0" y="4572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571500" y="2743200"/>
              <a:ext cx="38100" cy="514350"/>
            </a:xfrm>
            <a:custGeom>
              <a:avLst/>
              <a:gdLst/>
              <a:ahLst/>
              <a:cxnLst/>
              <a:rect l="l" t="t" r="r" b="b"/>
              <a:pathLst>
                <a:path w="38100" h="5143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495300"/>
                  </a:lnTo>
                  <a:cubicBezTo>
                    <a:pt x="38100" y="505821"/>
                    <a:pt x="29571" y="514350"/>
                    <a:pt x="19050" y="514350"/>
                  </a:cubicBezTo>
                  <a:lnTo>
                    <a:pt x="19050" y="514350"/>
                  </a:lnTo>
                  <a:cubicBezTo>
                    <a:pt x="8529" y="514350"/>
                    <a:pt x="0" y="505821"/>
                    <a:pt x="0" y="4953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B8860B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86765" y="2839402"/>
              <a:ext cx="1876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B8860B"/>
                  </a:solidFill>
                  <a:latin typeface="Segoe UI"/>
                  <a:ea typeface="Microsoft YaHei"/>
                  <a:cs typeface="Segoe UI"/>
                </a:rPr>
                <a:t>三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32510" y="2823210"/>
              <a:ext cx="205473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宇宙法则：天地神人四维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035368" y="3037999"/>
              <a:ext cx="201834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亏盈益谦的热力学与社会学机制</a:t>
              </a:r>
            </a:p>
          </p:txBody>
        </p:sp>
        <p:sp>
          <p:nvSpPr>
            <p:cNvPr id="20" name="Freeform 20"/>
            <p:cNvSpPr/>
            <p:nvPr/>
          </p:nvSpPr>
          <p:spPr>
            <a:xfrm>
              <a:off x="571500" y="33528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57150" y="0"/>
                  </a:moveTo>
                  <a:lnTo>
                    <a:pt x="5848350" y="0"/>
                  </a:lnTo>
                  <a:cubicBezTo>
                    <a:pt x="5879913" y="0"/>
                    <a:pt x="5905500" y="25587"/>
                    <a:pt x="5905500" y="57150"/>
                  </a:cubicBezTo>
                  <a:lnTo>
                    <a:pt x="5905500" y="457200"/>
                  </a:lnTo>
                  <a:cubicBezTo>
                    <a:pt x="5905500" y="488763"/>
                    <a:pt x="5879913" y="514350"/>
                    <a:pt x="5848350" y="514350"/>
                  </a:cubicBezTo>
                  <a:lnTo>
                    <a:pt x="57150" y="514350"/>
                  </a:lnTo>
                  <a:cubicBezTo>
                    <a:pt x="25587" y="514350"/>
                    <a:pt x="0" y="488763"/>
                    <a:pt x="0" y="4572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571500" y="3352800"/>
              <a:ext cx="38100" cy="514350"/>
            </a:xfrm>
            <a:custGeom>
              <a:avLst/>
              <a:gdLst/>
              <a:ahLst/>
              <a:cxnLst/>
              <a:rect l="l" t="t" r="r" b="b"/>
              <a:pathLst>
                <a:path w="38100" h="5143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495300"/>
                  </a:lnTo>
                  <a:cubicBezTo>
                    <a:pt x="38100" y="505821"/>
                    <a:pt x="29571" y="514350"/>
                    <a:pt x="19050" y="514350"/>
                  </a:cubicBezTo>
                  <a:lnTo>
                    <a:pt x="19050" y="514350"/>
                  </a:lnTo>
                  <a:cubicBezTo>
                    <a:pt x="8529" y="514350"/>
                    <a:pt x="0" y="505821"/>
                    <a:pt x="0" y="4953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86765" y="3449002"/>
              <a:ext cx="1876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四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032510" y="3432810"/>
              <a:ext cx="187071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六爻动力学：进阶路径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35368" y="3647599"/>
              <a:ext cx="1875949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从谦谦到鸣谦的六个生存情境</a:t>
              </a:r>
            </a:p>
          </p:txBody>
        </p:sp>
        <p:sp>
          <p:nvSpPr>
            <p:cNvPr id="25" name="Freeform 25"/>
            <p:cNvSpPr/>
            <p:nvPr/>
          </p:nvSpPr>
          <p:spPr>
            <a:xfrm>
              <a:off x="571500" y="39624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57150" y="0"/>
                  </a:moveTo>
                  <a:lnTo>
                    <a:pt x="5848350" y="0"/>
                  </a:lnTo>
                  <a:cubicBezTo>
                    <a:pt x="5879913" y="0"/>
                    <a:pt x="5905500" y="25587"/>
                    <a:pt x="5905500" y="57150"/>
                  </a:cubicBezTo>
                  <a:lnTo>
                    <a:pt x="5905500" y="457200"/>
                  </a:lnTo>
                  <a:cubicBezTo>
                    <a:pt x="5905500" y="488763"/>
                    <a:pt x="5879913" y="514350"/>
                    <a:pt x="5848350" y="514350"/>
                  </a:cubicBezTo>
                  <a:lnTo>
                    <a:pt x="57150" y="514350"/>
                  </a:lnTo>
                  <a:cubicBezTo>
                    <a:pt x="25587" y="514350"/>
                    <a:pt x="0" y="488763"/>
                    <a:pt x="0" y="4572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571500" y="3962400"/>
              <a:ext cx="38100" cy="514350"/>
            </a:xfrm>
            <a:custGeom>
              <a:avLst/>
              <a:gdLst/>
              <a:ahLst/>
              <a:cxnLst/>
              <a:rect l="l" t="t" r="r" b="b"/>
              <a:pathLst>
                <a:path w="38100" h="5143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495300"/>
                  </a:lnTo>
                  <a:cubicBezTo>
                    <a:pt x="38100" y="505821"/>
                    <a:pt x="29571" y="514350"/>
                    <a:pt x="19050" y="514350"/>
                  </a:cubicBezTo>
                  <a:lnTo>
                    <a:pt x="19050" y="514350"/>
                  </a:lnTo>
                  <a:cubicBezTo>
                    <a:pt x="8529" y="514350"/>
                    <a:pt x="0" y="505821"/>
                    <a:pt x="0" y="4953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86765" y="4058602"/>
              <a:ext cx="1876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2D5A5A"/>
                  </a:solidFill>
                  <a:latin typeface="Segoe UI"/>
                  <a:ea typeface="Microsoft YaHei"/>
                  <a:cs typeface="Segoe UI"/>
                </a:rPr>
                <a:t>五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32510" y="4042410"/>
              <a:ext cx="1686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卦际关系：全息定位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35368" y="4257199"/>
              <a:ext cx="159115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综卦、错卦、交互卦网络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571500" y="45720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57150" y="0"/>
                  </a:moveTo>
                  <a:lnTo>
                    <a:pt x="5848350" y="0"/>
                  </a:lnTo>
                  <a:cubicBezTo>
                    <a:pt x="5879913" y="0"/>
                    <a:pt x="5905500" y="25587"/>
                    <a:pt x="5905500" y="57150"/>
                  </a:cubicBezTo>
                  <a:lnTo>
                    <a:pt x="5905500" y="457200"/>
                  </a:lnTo>
                  <a:cubicBezTo>
                    <a:pt x="5905500" y="488763"/>
                    <a:pt x="5879913" y="514350"/>
                    <a:pt x="5848350" y="514350"/>
                  </a:cubicBezTo>
                  <a:lnTo>
                    <a:pt x="57150" y="514350"/>
                  </a:lnTo>
                  <a:cubicBezTo>
                    <a:pt x="25587" y="514350"/>
                    <a:pt x="0" y="488763"/>
                    <a:pt x="0" y="4572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31" name="Freeform 31"/>
            <p:cNvSpPr/>
            <p:nvPr/>
          </p:nvSpPr>
          <p:spPr>
            <a:xfrm>
              <a:off x="571500" y="4572000"/>
              <a:ext cx="38100" cy="514350"/>
            </a:xfrm>
            <a:custGeom>
              <a:avLst/>
              <a:gdLst/>
              <a:ahLst/>
              <a:cxnLst/>
              <a:rect l="l" t="t" r="r" b="b"/>
              <a:pathLst>
                <a:path w="38100" h="5143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495300"/>
                  </a:lnTo>
                  <a:cubicBezTo>
                    <a:pt x="38100" y="505821"/>
                    <a:pt x="29571" y="514350"/>
                    <a:pt x="19050" y="514350"/>
                  </a:cubicBezTo>
                  <a:lnTo>
                    <a:pt x="19050" y="514350"/>
                  </a:lnTo>
                  <a:cubicBezTo>
                    <a:pt x="8529" y="514350"/>
                    <a:pt x="0" y="505821"/>
                    <a:pt x="0" y="4953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B8860B"/>
            </a:solidFill>
            <a:ln>
              <a:noFill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786765" y="4668202"/>
              <a:ext cx="1876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B8860B"/>
                  </a:solidFill>
                  <a:latin typeface="Segoe UI"/>
                  <a:ea typeface="Microsoft YaHei"/>
                  <a:cs typeface="Segoe UI"/>
                </a:rPr>
                <a:t>六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032510" y="4652010"/>
              <a:ext cx="1686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现代应用：高维策略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35368" y="4866799"/>
              <a:ext cx="173355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领导力、心理学与品牌管理</a:t>
              </a:r>
            </a:p>
          </p:txBody>
        </p:sp>
        <p:sp>
          <p:nvSpPr>
            <p:cNvPr id="35" name="Freeform 35"/>
            <p:cNvSpPr/>
            <p:nvPr/>
          </p:nvSpPr>
          <p:spPr>
            <a:xfrm>
              <a:off x="571500" y="51816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57150" y="0"/>
                  </a:moveTo>
                  <a:lnTo>
                    <a:pt x="5848350" y="0"/>
                  </a:lnTo>
                  <a:cubicBezTo>
                    <a:pt x="5879913" y="0"/>
                    <a:pt x="5905500" y="25587"/>
                    <a:pt x="5905500" y="57150"/>
                  </a:cubicBezTo>
                  <a:lnTo>
                    <a:pt x="5905500" y="457200"/>
                  </a:lnTo>
                  <a:cubicBezTo>
                    <a:pt x="5905500" y="488763"/>
                    <a:pt x="5879913" y="514350"/>
                    <a:pt x="5848350" y="514350"/>
                  </a:cubicBezTo>
                  <a:lnTo>
                    <a:pt x="57150" y="514350"/>
                  </a:lnTo>
                  <a:cubicBezTo>
                    <a:pt x="25587" y="514350"/>
                    <a:pt x="0" y="488763"/>
                    <a:pt x="0" y="4572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36" name="Freeform 36"/>
            <p:cNvSpPr/>
            <p:nvPr/>
          </p:nvSpPr>
          <p:spPr>
            <a:xfrm>
              <a:off x="571500" y="5181600"/>
              <a:ext cx="38100" cy="514350"/>
            </a:xfrm>
            <a:custGeom>
              <a:avLst/>
              <a:gdLst/>
              <a:ahLst/>
              <a:cxnLst/>
              <a:rect l="l" t="t" r="r" b="b"/>
              <a:pathLst>
                <a:path w="38100" h="5143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495300"/>
                  </a:lnTo>
                  <a:cubicBezTo>
                    <a:pt x="38100" y="505821"/>
                    <a:pt x="29571" y="514350"/>
                    <a:pt x="19050" y="514350"/>
                  </a:cubicBezTo>
                  <a:lnTo>
                    <a:pt x="19050" y="514350"/>
                  </a:lnTo>
                  <a:cubicBezTo>
                    <a:pt x="8529" y="514350"/>
                    <a:pt x="0" y="505821"/>
                    <a:pt x="0" y="4953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4A5568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86765" y="5277802"/>
              <a:ext cx="1876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七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032510" y="5261610"/>
              <a:ext cx="168668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真伪辨析：边界厘定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35368" y="5476399"/>
              <a:ext cx="144875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真谦与伪谦的本质区分</a:t>
              </a:r>
            </a:p>
          </p:txBody>
        </p:sp>
        <p:sp>
          <p:nvSpPr>
            <p:cNvPr id="40" name="Freeform 40"/>
            <p:cNvSpPr/>
            <p:nvPr/>
          </p:nvSpPr>
          <p:spPr>
            <a:xfrm>
              <a:off x="571500" y="5791200"/>
              <a:ext cx="5905500" cy="514350"/>
            </a:xfrm>
            <a:custGeom>
              <a:avLst/>
              <a:gdLst/>
              <a:ahLst/>
              <a:cxnLst/>
              <a:rect l="l" t="t" r="r" b="b"/>
              <a:pathLst>
                <a:path w="5905500" h="514350">
                  <a:moveTo>
                    <a:pt x="57150" y="0"/>
                  </a:moveTo>
                  <a:lnTo>
                    <a:pt x="5848350" y="0"/>
                  </a:lnTo>
                  <a:cubicBezTo>
                    <a:pt x="5879913" y="0"/>
                    <a:pt x="5905500" y="25587"/>
                    <a:pt x="5905500" y="57150"/>
                  </a:cubicBezTo>
                  <a:lnTo>
                    <a:pt x="5905500" y="457200"/>
                  </a:lnTo>
                  <a:cubicBezTo>
                    <a:pt x="5905500" y="488763"/>
                    <a:pt x="5879913" y="514350"/>
                    <a:pt x="5848350" y="514350"/>
                  </a:cubicBezTo>
                  <a:lnTo>
                    <a:pt x="57150" y="514350"/>
                  </a:lnTo>
                  <a:cubicBezTo>
                    <a:pt x="25587" y="514350"/>
                    <a:pt x="0" y="488763"/>
                    <a:pt x="0" y="4572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41" name="Freeform 41"/>
            <p:cNvSpPr/>
            <p:nvPr/>
          </p:nvSpPr>
          <p:spPr>
            <a:xfrm>
              <a:off x="571500" y="5791200"/>
              <a:ext cx="38100" cy="514350"/>
            </a:xfrm>
            <a:custGeom>
              <a:avLst/>
              <a:gdLst/>
              <a:ahLst/>
              <a:cxnLst/>
              <a:rect l="l" t="t" r="r" b="b"/>
              <a:pathLst>
                <a:path w="38100" h="5143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495300"/>
                  </a:lnTo>
                  <a:cubicBezTo>
                    <a:pt x="38100" y="505821"/>
                    <a:pt x="29571" y="514350"/>
                    <a:pt x="19050" y="514350"/>
                  </a:cubicBezTo>
                  <a:lnTo>
                    <a:pt x="19050" y="514350"/>
                  </a:lnTo>
                  <a:cubicBezTo>
                    <a:pt x="8529" y="514350"/>
                    <a:pt x="0" y="505821"/>
                    <a:pt x="0" y="4953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42" name="TextBox 42"/>
            <p:cNvSpPr txBox="1"/>
            <p:nvPr/>
          </p:nvSpPr>
          <p:spPr>
            <a:xfrm>
              <a:off x="786765" y="5887402"/>
              <a:ext cx="1876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八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32510" y="5871210"/>
              <a:ext cx="131864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结论：有终之道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035368" y="6085999"/>
              <a:ext cx="144875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通往君子有终的元算法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7429500" y="1905000"/>
            <a:ext cx="3810000" cy="3810000"/>
            <a:chOff x="7429500" y="1905000"/>
            <a:chExt cx="3810000" cy="3810000"/>
          </a:xfrm>
        </p:grpSpPr>
        <p:sp>
          <p:nvSpPr>
            <p:cNvPr id="46" name="Freeform 46"/>
            <p:cNvSpPr/>
            <p:nvPr/>
          </p:nvSpPr>
          <p:spPr>
            <a:xfrm>
              <a:off x="7429500" y="1905000"/>
              <a:ext cx="3810000" cy="3810000"/>
            </a:xfrm>
            <a:custGeom>
              <a:avLst/>
              <a:gdLst/>
              <a:ahLst/>
              <a:cxnLst/>
              <a:rect l="l" t="t" r="r" b="b"/>
              <a:pathLst>
                <a:path w="3810000" h="381000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3695700"/>
                  </a:lnTo>
                  <a:cubicBezTo>
                    <a:pt x="3810000" y="3758826"/>
                    <a:pt x="3758826" y="3810000"/>
                    <a:pt x="3695700" y="3810000"/>
                  </a:cubicBezTo>
                  <a:lnTo>
                    <a:pt x="114300" y="3810000"/>
                  </a:lnTo>
                  <a:cubicBezTo>
                    <a:pt x="51174" y="3810000"/>
                    <a:pt x="0" y="3758826"/>
                    <a:pt x="0" y="3695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8696277" y="2140268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谦卦六爻结构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8286750" y="2514124"/>
              <a:ext cx="2762250" cy="2626995"/>
              <a:chOff x="8286750" y="2514124"/>
              <a:chExt cx="2762250" cy="2626995"/>
            </a:xfrm>
          </p:grpSpPr>
          <p:sp>
            <p:nvSpPr>
              <p:cNvPr id="48" name="Line 48"/>
              <p:cNvSpPr/>
              <p:nvPr/>
            </p:nvSpPr>
            <p:spPr>
              <a:xfrm>
                <a:off x="8382000" y="2571750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49" name="Line 49"/>
              <p:cNvSpPr/>
              <p:nvPr/>
            </p:nvSpPr>
            <p:spPr>
              <a:xfrm>
                <a:off x="9525000" y="2571750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50" name="TextBox 50"/>
              <p:cNvSpPr txBox="1"/>
              <p:nvPr/>
            </p:nvSpPr>
            <p:spPr>
              <a:xfrm>
                <a:off x="10560368" y="2514124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上六</a:t>
                </a:r>
              </a:p>
            </p:txBody>
          </p:sp>
          <p:sp>
            <p:nvSpPr>
              <p:cNvPr id="51" name="Line 51"/>
              <p:cNvSpPr/>
              <p:nvPr/>
            </p:nvSpPr>
            <p:spPr>
              <a:xfrm>
                <a:off x="8382000" y="3048000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52" name="Line 52"/>
              <p:cNvSpPr/>
              <p:nvPr/>
            </p:nvSpPr>
            <p:spPr>
              <a:xfrm>
                <a:off x="9525000" y="3048000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53" name="TextBox 53"/>
              <p:cNvSpPr txBox="1"/>
              <p:nvPr/>
            </p:nvSpPr>
            <p:spPr>
              <a:xfrm>
                <a:off x="10560368" y="2990374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六五</a:t>
                </a:r>
              </a:p>
            </p:txBody>
          </p:sp>
          <p:sp>
            <p:nvSpPr>
              <p:cNvPr id="54" name="Line 54"/>
              <p:cNvSpPr/>
              <p:nvPr/>
            </p:nvSpPr>
            <p:spPr>
              <a:xfrm>
                <a:off x="8382000" y="3524250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55" name="Line 55"/>
              <p:cNvSpPr/>
              <p:nvPr/>
            </p:nvSpPr>
            <p:spPr>
              <a:xfrm>
                <a:off x="9525000" y="3524250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56" name="TextBox 56"/>
              <p:cNvSpPr txBox="1"/>
              <p:nvPr/>
            </p:nvSpPr>
            <p:spPr>
              <a:xfrm>
                <a:off x="10560368" y="3466624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六四</a:t>
                </a:r>
              </a:p>
            </p:txBody>
          </p:sp>
          <p:sp>
            <p:nvSpPr>
              <p:cNvPr id="57" name="Freeform 57"/>
              <p:cNvSpPr/>
              <p:nvPr/>
            </p:nvSpPr>
            <p:spPr>
              <a:xfrm>
                <a:off x="8286750" y="3905250"/>
                <a:ext cx="2762250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762250" h="285750">
                    <a:moveTo>
                      <a:pt x="38100" y="0"/>
                    </a:moveTo>
                    <a:lnTo>
                      <a:pt x="2724150" y="0"/>
                    </a:lnTo>
                    <a:cubicBezTo>
                      <a:pt x="2745192" y="0"/>
                      <a:pt x="2762250" y="17058"/>
                      <a:pt x="2762250" y="38100"/>
                    </a:cubicBezTo>
                    <a:lnTo>
                      <a:pt x="2762250" y="247650"/>
                    </a:lnTo>
                    <a:cubicBezTo>
                      <a:pt x="2762250" y="268692"/>
                      <a:pt x="2745192" y="285750"/>
                      <a:pt x="2724150" y="285750"/>
                    </a:cubicBezTo>
                    <a:lnTo>
                      <a:pt x="38100" y="285750"/>
                    </a:lnTo>
                    <a:cubicBezTo>
                      <a:pt x="17058" y="285750"/>
                      <a:pt x="0" y="268692"/>
                      <a:pt x="0" y="2476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C94C4C">
                  <a:alpha val="15000"/>
                </a:srgbClr>
              </a:solidFill>
              <a:ln>
                <a:noFill/>
              </a:ln>
            </p:spPr>
          </p:sp>
          <p:sp>
            <p:nvSpPr>
              <p:cNvPr id="58" name="Line 58"/>
              <p:cNvSpPr/>
              <p:nvPr/>
            </p:nvSpPr>
            <p:spPr>
              <a:xfrm>
                <a:off x="8382000" y="4048125"/>
                <a:ext cx="1905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905000" h="9525">
                    <a:moveTo>
                      <a:pt x="0" y="0"/>
                    </a:moveTo>
                    <a:lnTo>
                      <a:pt x="1905000" y="0"/>
                    </a:lnTo>
                  </a:path>
                </a:pathLst>
              </a:custGeom>
              <a:noFill/>
              <a:ln w="57150" cap="rnd">
                <a:solidFill>
                  <a:srgbClr val="C94C4C"/>
                </a:solidFill>
              </a:ln>
            </p:spPr>
          </p:sp>
          <p:sp>
            <p:nvSpPr>
              <p:cNvPr id="59" name="TextBox 59"/>
              <p:cNvSpPr txBox="1"/>
              <p:nvPr/>
            </p:nvSpPr>
            <p:spPr>
              <a:xfrm>
                <a:off x="10560368" y="3990499"/>
                <a:ext cx="450893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九三 ★</a:t>
                </a:r>
              </a:p>
            </p:txBody>
          </p:sp>
          <p:sp>
            <p:nvSpPr>
              <p:cNvPr id="60" name="Line 60"/>
              <p:cNvSpPr/>
              <p:nvPr/>
            </p:nvSpPr>
            <p:spPr>
              <a:xfrm>
                <a:off x="8382000" y="4524375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61" name="Line 61"/>
              <p:cNvSpPr/>
              <p:nvPr/>
            </p:nvSpPr>
            <p:spPr>
              <a:xfrm>
                <a:off x="9525000" y="4524375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62" name="TextBox 62"/>
              <p:cNvSpPr txBox="1"/>
              <p:nvPr/>
            </p:nvSpPr>
            <p:spPr>
              <a:xfrm>
                <a:off x="10560368" y="4466749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六二</a:t>
                </a:r>
              </a:p>
            </p:txBody>
          </p:sp>
          <p:sp>
            <p:nvSpPr>
              <p:cNvPr id="63" name="Line 63"/>
              <p:cNvSpPr/>
              <p:nvPr/>
            </p:nvSpPr>
            <p:spPr>
              <a:xfrm>
                <a:off x="8382000" y="5000625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64" name="Line 64"/>
              <p:cNvSpPr/>
              <p:nvPr/>
            </p:nvSpPr>
            <p:spPr>
              <a:xfrm>
                <a:off x="9525000" y="5000625"/>
                <a:ext cx="762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9525">
                    <a:moveTo>
                      <a:pt x="0" y="0"/>
                    </a:moveTo>
                    <a:lnTo>
                      <a:pt x="762000" y="0"/>
                    </a:lnTo>
                  </a:path>
                </a:pathLst>
              </a:custGeom>
              <a:noFill/>
              <a:ln w="57150" cap="rnd">
                <a:solidFill>
                  <a:srgbClr val="4A5568"/>
                </a:solidFill>
              </a:ln>
            </p:spPr>
          </p:sp>
          <p:sp>
            <p:nvSpPr>
              <p:cNvPr id="65" name="TextBox 65"/>
              <p:cNvSpPr txBox="1"/>
              <p:nvPr/>
            </p:nvSpPr>
            <p:spPr>
              <a:xfrm>
                <a:off x="10560368" y="4942999"/>
                <a:ext cx="309562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975" dirty="0">
                    <a:solidFill>
                      <a:srgbClr val="4A5568"/>
                    </a:solidFill>
                    <a:latin typeface="Segoe UI"/>
                    <a:ea typeface="Microsoft YaHei"/>
                    <a:cs typeface="Segoe UI"/>
                  </a:rPr>
                  <a:t>初六</a:t>
                </a:r>
              </a:p>
            </p:txBody>
          </p:sp>
        </p:grpSp>
        <p:sp>
          <p:nvSpPr>
            <p:cNvPr id="67" name="TextBox 67"/>
            <p:cNvSpPr txBox="1"/>
            <p:nvPr/>
          </p:nvSpPr>
          <p:spPr>
            <a:xfrm>
              <a:off x="8655987" y="5379720"/>
              <a:ext cx="1357027" cy="1828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00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五阴一阳 · 九三为卦主</a:t>
              </a:r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558165" y="6458902"/>
            <a:ext cx="33337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开篇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11177778" y="6458902"/>
            <a:ext cx="4560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2 / 20</a:t>
            </a:r>
          </a:p>
        </p:txBody>
      </p:sp>
    </p:spTree>
  </p:cSld>
  <p:clrMapOvr>
    <a:masterClrMapping/>
  </p:clrMapOvr>
  <p:transition dur="4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C3E50"/>
              </a:gs>
              <a:gs pos="100000">
                <a:srgbClr val="34495E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4191000" y="1143000"/>
            <a:ext cx="3810000" cy="3810000"/>
          </a:xfrm>
          <a:prstGeom prst="ellipse">
            <a:avLst/>
          </a:prstGeom>
          <a:noFill/>
          <a:ln w="9525">
            <a:solidFill>
              <a:srgbClr val="D4A84B">
                <a:alpha val="40000"/>
              </a:srgbClr>
            </a:solidFill>
          </a:ln>
        </p:spPr>
      </p:sp>
      <p:sp>
        <p:nvSpPr>
          <p:cNvPr id="4" name="Ellipse 4"/>
          <p:cNvSpPr/>
          <p:nvPr/>
        </p:nvSpPr>
        <p:spPr>
          <a:xfrm>
            <a:off x="3810000" y="762000"/>
            <a:ext cx="4572000" cy="4572000"/>
          </a:xfrm>
          <a:prstGeom prst="ellipse">
            <a:avLst/>
          </a:prstGeom>
          <a:noFill/>
          <a:ln w="4762">
            <a:solidFill>
              <a:srgbClr val="D4A84B">
                <a:alpha val="25000"/>
              </a:srgbClr>
            </a:solidFill>
          </a:ln>
        </p:spPr>
      </p:sp>
      <p:sp>
        <p:nvSpPr>
          <p:cNvPr id="5" name="Ellipse 5"/>
          <p:cNvSpPr/>
          <p:nvPr/>
        </p:nvSpPr>
        <p:spPr>
          <a:xfrm>
            <a:off x="3429000" y="381000"/>
            <a:ext cx="5334000" cy="5334000"/>
          </a:xfrm>
          <a:prstGeom prst="ellipse">
            <a:avLst/>
          </a:prstGeom>
          <a:noFill/>
          <a:ln w="4762">
            <a:solidFill>
              <a:srgbClr val="D4A84B">
                <a:alpha val="15000"/>
              </a:srgbClr>
            </a:solidFill>
          </a:ln>
        </p:spPr>
      </p:sp>
      <p:grpSp>
        <p:nvGrpSpPr>
          <p:cNvPr id="17" name="Group 17"/>
          <p:cNvGrpSpPr/>
          <p:nvPr/>
        </p:nvGrpSpPr>
        <p:grpSpPr>
          <a:xfrm>
            <a:off x="5619750" y="1714500"/>
            <a:ext cx="952500" cy="1057275"/>
            <a:chOff x="5619750" y="1714500"/>
            <a:chExt cx="952500" cy="1057275"/>
          </a:xfrm>
        </p:grpSpPr>
        <p:sp>
          <p:nvSpPr>
            <p:cNvPr id="6" name="Line 6"/>
            <p:cNvSpPr/>
            <p:nvPr/>
          </p:nvSpPr>
          <p:spPr>
            <a:xfrm>
              <a:off x="5619750" y="17145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7" name="Line 7"/>
            <p:cNvSpPr/>
            <p:nvPr/>
          </p:nvSpPr>
          <p:spPr>
            <a:xfrm>
              <a:off x="6191250" y="17145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8" name="Line 8"/>
            <p:cNvSpPr/>
            <p:nvPr/>
          </p:nvSpPr>
          <p:spPr>
            <a:xfrm>
              <a:off x="5619750" y="19050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9" name="Line 9"/>
            <p:cNvSpPr/>
            <p:nvPr/>
          </p:nvSpPr>
          <p:spPr>
            <a:xfrm>
              <a:off x="6191250" y="19050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10" name="Line 10"/>
            <p:cNvSpPr/>
            <p:nvPr/>
          </p:nvSpPr>
          <p:spPr>
            <a:xfrm>
              <a:off x="5619750" y="20955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11" name="Line 11"/>
            <p:cNvSpPr/>
            <p:nvPr/>
          </p:nvSpPr>
          <p:spPr>
            <a:xfrm>
              <a:off x="6191250" y="209550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12" name="Line 12"/>
            <p:cNvSpPr/>
            <p:nvPr/>
          </p:nvSpPr>
          <p:spPr>
            <a:xfrm>
              <a:off x="5619750" y="2381250"/>
              <a:ext cx="952500" cy="9525"/>
            </a:xfrm>
            <a:custGeom>
              <a:avLst/>
              <a:gdLst/>
              <a:ahLst/>
              <a:cxnLst/>
              <a:rect l="l" t="t" r="r" b="b"/>
              <a:pathLst>
                <a:path w="952500" h="9525">
                  <a:moveTo>
                    <a:pt x="0" y="0"/>
                  </a:moveTo>
                  <a:lnTo>
                    <a:pt x="952500" y="0"/>
                  </a:lnTo>
                </a:path>
              </a:pathLst>
            </a:custGeom>
            <a:noFill/>
            <a:ln w="57150" cap="rnd">
              <a:solidFill>
                <a:srgbClr val="C0392B"/>
              </a:solidFill>
            </a:ln>
          </p:spPr>
        </p:sp>
        <p:sp>
          <p:nvSpPr>
            <p:cNvPr id="13" name="Line 13"/>
            <p:cNvSpPr/>
            <p:nvPr/>
          </p:nvSpPr>
          <p:spPr>
            <a:xfrm>
              <a:off x="5619750" y="25717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14" name="Line 14"/>
            <p:cNvSpPr/>
            <p:nvPr/>
          </p:nvSpPr>
          <p:spPr>
            <a:xfrm>
              <a:off x="6191250" y="25717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15" name="Line 15"/>
            <p:cNvSpPr/>
            <p:nvPr/>
          </p:nvSpPr>
          <p:spPr>
            <a:xfrm>
              <a:off x="5619750" y="27622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  <p:sp>
          <p:nvSpPr>
            <p:cNvPr id="16" name="Line 16"/>
            <p:cNvSpPr/>
            <p:nvPr/>
          </p:nvSpPr>
          <p:spPr>
            <a:xfrm>
              <a:off x="6191250" y="2762250"/>
              <a:ext cx="381000" cy="9525"/>
            </a:xfrm>
            <a:custGeom>
              <a:avLst/>
              <a:gdLst/>
              <a:ahLst/>
              <a:cxnLst/>
              <a:rect l="l" t="t" r="r" b="b"/>
              <a:pathLst>
                <a:path w="381000" h="9525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noFill/>
            <a:ln w="57150" cap="rnd">
              <a:solidFill>
                <a:srgbClr val="4A5568"/>
              </a:solidFill>
            </a:ln>
          </p:spPr>
        </p:sp>
      </p:grpSp>
      <p:sp>
        <p:nvSpPr>
          <p:cNvPr id="18" name="Line 18"/>
          <p:cNvSpPr/>
          <p:nvPr/>
        </p:nvSpPr>
        <p:spPr>
          <a:xfrm>
            <a:off x="4191000" y="304800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19050">
            <a:gradFill>
              <a:gsLst>
                <a:gs pos="0">
                  <a:srgbClr val="D4A84B"/>
                </a:gs>
                <a:gs pos="100000">
                  <a:srgbClr val="D4A84B"/>
                </a:gs>
              </a:gsLst>
              <a:lin ang="0" scaled="1"/>
            </a:gradFill>
          </a:ln>
        </p:spPr>
      </p:sp>
      <p:sp>
        <p:nvSpPr>
          <p:cNvPr id="19" name="TextBox 19"/>
          <p:cNvSpPr txBox="1"/>
          <p:nvPr/>
        </p:nvSpPr>
        <p:spPr>
          <a:xfrm>
            <a:off x="4754499" y="3356610"/>
            <a:ext cx="2683002" cy="8534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420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君子有終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43425" y="4219575"/>
            <a:ext cx="3105150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500" dirty="0">
                <a:solidFill>
                  <a:srgbClr val="E8E4DC"/>
                </a:solidFill>
                <a:latin typeface="Segoe UI"/>
                <a:ea typeface="Microsoft YaHei"/>
                <a:cs typeface="Segoe UI"/>
              </a:rPr>
              <a:t>谦卦之道，穿越周期，长盛不衰</a:t>
            </a:r>
          </a:p>
        </p:txBody>
      </p:sp>
      <p:sp>
        <p:nvSpPr>
          <p:cNvPr id="21" name="Line 21"/>
          <p:cNvSpPr/>
          <p:nvPr/>
        </p:nvSpPr>
        <p:spPr>
          <a:xfrm>
            <a:off x="4572000" y="4762500"/>
            <a:ext cx="3048000" cy="9525"/>
          </a:xfrm>
          <a:custGeom>
            <a:avLst/>
            <a:gdLst/>
            <a:ahLst/>
            <a:cxnLst/>
            <a:rect l="l" t="t" r="r" b="b"/>
            <a:pathLst>
              <a:path w="3048000" h="9525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9525">
            <a:solidFill>
              <a:srgbClr val="D4A84B">
                <a:alpha val="50000"/>
              </a:srgbClr>
            </a:solidFill>
          </a:ln>
        </p:spPr>
      </p:sp>
      <p:sp>
        <p:nvSpPr>
          <p:cNvPr id="22" name="TextBox 22"/>
          <p:cNvSpPr txBox="1"/>
          <p:nvPr/>
        </p:nvSpPr>
        <p:spPr>
          <a:xfrm>
            <a:off x="4779169" y="5125402"/>
            <a:ext cx="263366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基于《周易》原典及历代易学核心注疏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72464" y="5363528"/>
            <a:ext cx="32470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融合王弼、程颐、朱熹经典观点与现代社会科学</a:t>
            </a:r>
          </a:p>
        </p:txBody>
      </p:sp>
      <p:sp>
        <p:nvSpPr>
          <p:cNvPr id="24" name="Line 24"/>
          <p:cNvSpPr/>
          <p:nvPr/>
        </p:nvSpPr>
        <p:spPr>
          <a:xfrm>
            <a:off x="4191000" y="590550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>
            <a:gradFill>
              <a:gsLst>
                <a:gs pos="0">
                  <a:srgbClr val="D4A84B">
                    <a:alpha val="30000"/>
                  </a:srgbClr>
                </a:gs>
                <a:gs pos="100000">
                  <a:srgbClr val="D4A84B">
                    <a:alpha val="30000"/>
                  </a:srgbClr>
                </a:gs>
              </a:gsLst>
              <a:lin ang="0" scaled="1"/>
            </a:gradFill>
          </a:ln>
        </p:spPr>
      </p:sp>
      <p:sp>
        <p:nvSpPr>
          <p:cNvPr id="25" name="TextBox 25"/>
          <p:cNvSpPr txBox="1"/>
          <p:nvPr/>
        </p:nvSpPr>
        <p:spPr>
          <a:xfrm>
            <a:off x="5684520" y="6188392"/>
            <a:ext cx="822960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感谢聆听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093434" y="6506528"/>
            <a:ext cx="54040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20 / 20</a:t>
            </a:r>
          </a:p>
        </p:txBody>
      </p:sp>
    </p:spTree>
  </p:cSld>
  <p:clrMapOvr>
    <a:masterClrMapping/>
  </p:clrMapOvr>
  <p:transition 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5577840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地山谦：六十四卦中的唯一全吉之卦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5334000" cy="9525"/>
          </a:xfrm>
          <a:custGeom>
            <a:avLst/>
            <a:gdLst/>
            <a:ahLst/>
            <a:cxnLst/>
            <a:rect l="l" t="t" r="r" b="b"/>
            <a:pathLst>
              <a:path w="5334000" h="9525">
                <a:moveTo>
                  <a:pt x="0" y="0"/>
                </a:moveTo>
                <a:lnTo>
                  <a:pt x="5334000" y="0"/>
                </a:lnTo>
              </a:path>
            </a:pathLst>
          </a:custGeom>
          <a:noFill/>
          <a:ln w="28575">
            <a:solidFill>
              <a:srgbClr val="D4A84B"/>
            </a:solidFill>
          </a:ln>
        </p:spPr>
      </p:sp>
      <p:grpSp>
        <p:nvGrpSpPr>
          <p:cNvPr id="30" name="Group 30"/>
          <p:cNvGrpSpPr/>
          <p:nvPr/>
        </p:nvGrpSpPr>
        <p:grpSpPr>
          <a:xfrm>
            <a:off x="571500" y="1428750"/>
            <a:ext cx="5143500" cy="4476750"/>
            <a:chOff x="571500" y="1428750"/>
            <a:chExt cx="5143500" cy="447675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5143500" cy="4476750"/>
            </a:xfrm>
            <a:custGeom>
              <a:avLst/>
              <a:gdLst/>
              <a:ahLst/>
              <a:cxnLst/>
              <a:rect l="l" t="t" r="r" b="b"/>
              <a:pathLst>
                <a:path w="5143500" h="4476750">
                  <a:moveTo>
                    <a:pt x="114300" y="0"/>
                  </a:moveTo>
                  <a:lnTo>
                    <a:pt x="5029200" y="0"/>
                  </a:lnTo>
                  <a:cubicBezTo>
                    <a:pt x="5092326" y="0"/>
                    <a:pt x="5143500" y="51174"/>
                    <a:pt x="5143500" y="114300"/>
                  </a:cubicBezTo>
                  <a:lnTo>
                    <a:pt x="5143500" y="4362450"/>
                  </a:lnTo>
                  <a:cubicBezTo>
                    <a:pt x="5143500" y="4425576"/>
                    <a:pt x="5092326" y="4476750"/>
                    <a:pt x="5029200" y="4476750"/>
                  </a:cubicBezTo>
                  <a:lnTo>
                    <a:pt x="114300" y="4476750"/>
                  </a:lnTo>
                  <a:cubicBezTo>
                    <a:pt x="51174" y="4476750"/>
                    <a:pt x="0" y="4425576"/>
                    <a:pt x="0" y="436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5143500" cy="476250"/>
            </a:xfrm>
            <a:custGeom>
              <a:avLst/>
              <a:gdLst/>
              <a:ahLst/>
              <a:cxnLst/>
              <a:rect l="l" t="t" r="r" b="b"/>
              <a:pathLst>
                <a:path w="5143500" h="476250">
                  <a:moveTo>
                    <a:pt x="114300" y="0"/>
                  </a:moveTo>
                  <a:lnTo>
                    <a:pt x="5029200" y="0"/>
                  </a:lnTo>
                  <a:cubicBezTo>
                    <a:pt x="5092326" y="0"/>
                    <a:pt x="5143500" y="51174"/>
                    <a:pt x="5143500" y="114300"/>
                  </a:cubicBezTo>
                  <a:lnTo>
                    <a:pt x="5143500" y="361950"/>
                  </a:lnTo>
                  <a:cubicBezTo>
                    <a:pt x="5143500" y="425076"/>
                    <a:pt x="5092326" y="476250"/>
                    <a:pt x="5029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09750"/>
              <a:ext cx="5143500" cy="95250"/>
            </a:xfrm>
            <a:prstGeom prst="rect">
              <a:avLst/>
            </a:prstGeom>
            <a:solidFill>
              <a:srgbClr val="1ABC9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2505027" y="1597342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卦象结构解析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2476500" y="2029778"/>
              <a:ext cx="1333500" cy="1551622"/>
              <a:chOff x="2476500" y="2029778"/>
              <a:chExt cx="1333500" cy="1551622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2811709" y="2029778"/>
                <a:ext cx="66308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BDC3C7"/>
                    </a:solidFill>
                    <a:latin typeface="Segoe UI"/>
                    <a:ea typeface="Microsoft YaHei"/>
                    <a:cs typeface="Segoe UI"/>
                  </a:rPr>
                  <a:t>上卦 · 坤</a:t>
                </a:r>
              </a:p>
            </p:txBody>
          </p:sp>
          <p:sp>
            <p:nvSpPr>
              <p:cNvPr id="10" name="Line 10"/>
              <p:cNvSpPr/>
              <p:nvPr/>
            </p:nvSpPr>
            <p:spPr>
              <a:xfrm>
                <a:off x="2476500" y="233362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11" name="Line 11"/>
              <p:cNvSpPr/>
              <p:nvPr/>
            </p:nvSpPr>
            <p:spPr>
              <a:xfrm>
                <a:off x="3286125" y="233362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12" name="Line 12"/>
              <p:cNvSpPr/>
              <p:nvPr/>
            </p:nvSpPr>
            <p:spPr>
              <a:xfrm>
                <a:off x="2476500" y="252412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13" name="Line 13"/>
              <p:cNvSpPr/>
              <p:nvPr/>
            </p:nvSpPr>
            <p:spPr>
              <a:xfrm>
                <a:off x="3286125" y="252412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14" name="Line 14"/>
              <p:cNvSpPr/>
              <p:nvPr/>
            </p:nvSpPr>
            <p:spPr>
              <a:xfrm>
                <a:off x="2476500" y="271462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15" name="Line 15"/>
              <p:cNvSpPr/>
              <p:nvPr/>
            </p:nvSpPr>
            <p:spPr>
              <a:xfrm>
                <a:off x="3286125" y="271462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2811709" y="2887028"/>
                <a:ext cx="66308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BDC3C7"/>
                    </a:solidFill>
                    <a:latin typeface="Segoe UI"/>
                    <a:ea typeface="Microsoft YaHei"/>
                    <a:cs typeface="Segoe UI"/>
                  </a:rPr>
                  <a:t>下卦 · 艮</a:t>
                </a:r>
              </a:p>
            </p:txBody>
          </p:sp>
          <p:sp>
            <p:nvSpPr>
              <p:cNvPr id="17" name="Line 17"/>
              <p:cNvSpPr/>
              <p:nvPr/>
            </p:nvSpPr>
            <p:spPr>
              <a:xfrm>
                <a:off x="2476500" y="3190875"/>
                <a:ext cx="13335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333500" h="9525">
                    <a:moveTo>
                      <a:pt x="0" y="0"/>
                    </a:moveTo>
                    <a:lnTo>
                      <a:pt x="1333500" y="0"/>
                    </a:lnTo>
                  </a:path>
                </a:pathLst>
              </a:custGeom>
              <a:noFill/>
              <a:ln w="57150" cap="rnd">
                <a:solidFill>
                  <a:srgbClr val="E74C3C"/>
                </a:solidFill>
              </a:ln>
            </p:spPr>
          </p:sp>
          <p:sp>
            <p:nvSpPr>
              <p:cNvPr id="18" name="Line 18"/>
              <p:cNvSpPr/>
              <p:nvPr/>
            </p:nvSpPr>
            <p:spPr>
              <a:xfrm>
                <a:off x="2476500" y="338137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19" name="Line 19"/>
              <p:cNvSpPr/>
              <p:nvPr/>
            </p:nvSpPr>
            <p:spPr>
              <a:xfrm>
                <a:off x="3286125" y="338137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20" name="Line 20"/>
              <p:cNvSpPr/>
              <p:nvPr/>
            </p:nvSpPr>
            <p:spPr>
              <a:xfrm>
                <a:off x="2476500" y="357187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  <p:sp>
            <p:nvSpPr>
              <p:cNvPr id="21" name="Line 21"/>
              <p:cNvSpPr/>
              <p:nvPr/>
            </p:nvSpPr>
            <p:spPr>
              <a:xfrm>
                <a:off x="3286125" y="3571875"/>
                <a:ext cx="5238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9525">
                    <a:moveTo>
                      <a:pt x="0" y="0"/>
                    </a:moveTo>
                    <a:lnTo>
                      <a:pt x="523875" y="0"/>
                    </a:lnTo>
                  </a:path>
                </a:pathLst>
              </a:custGeom>
              <a:noFill/>
              <a:ln w="57150" cap="rnd">
                <a:solidFill>
                  <a:srgbClr val="5D6D7E"/>
                </a:solidFill>
              </a:ln>
            </p:spPr>
          </p:sp>
        </p:grpSp>
        <p:sp>
          <p:nvSpPr>
            <p:cNvPr id="23" name="Freeform 23"/>
            <p:cNvSpPr/>
            <p:nvPr/>
          </p:nvSpPr>
          <p:spPr>
            <a:xfrm>
              <a:off x="857250" y="3905250"/>
              <a:ext cx="4572000" cy="666750"/>
            </a:xfrm>
            <a:custGeom>
              <a:avLst/>
              <a:gdLst/>
              <a:ahLst/>
              <a:cxnLst/>
              <a:rect l="l" t="t" r="r" b="b"/>
              <a:pathLst>
                <a:path w="4572000" h="666750">
                  <a:moveTo>
                    <a:pt x="76200" y="0"/>
                  </a:moveTo>
                  <a:lnTo>
                    <a:pt x="4495800" y="0"/>
                  </a:lnTo>
                  <a:cubicBezTo>
                    <a:pt x="4537884" y="0"/>
                    <a:pt x="4572000" y="34116"/>
                    <a:pt x="4572000" y="76200"/>
                  </a:cubicBezTo>
                  <a:lnTo>
                    <a:pt x="4572000" y="590550"/>
                  </a:lnTo>
                  <a:cubicBezTo>
                    <a:pt x="4572000" y="632634"/>
                    <a:pt x="4537884" y="666750"/>
                    <a:pt x="4495800" y="666750"/>
                  </a:cubicBezTo>
                  <a:lnTo>
                    <a:pt x="76200" y="666750"/>
                  </a:lnTo>
                  <a:cubicBezTo>
                    <a:pt x="34116" y="666750"/>
                    <a:pt x="0" y="632634"/>
                    <a:pt x="0" y="5905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2C3E50"/>
            </a:solidFill>
            <a:ln w="19050">
              <a:solidFill>
                <a:srgbClr val="D4A84B"/>
              </a:solidFill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983653" y="4060508"/>
              <a:ext cx="2319195" cy="3352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650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谦，亨，君子有终。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2927949" y="4352449"/>
              <a:ext cx="43060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BDC3C7"/>
                  </a:solidFill>
                  <a:latin typeface="Segoe UI"/>
                  <a:ea typeface="Microsoft YaHei"/>
                  <a:cs typeface="Segoe UI"/>
                </a:rPr>
                <a:t>— 卦辞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842010" y="477583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1ABC9C"/>
                  </a:solidFill>
                  <a:latin typeface="Segoe UI"/>
                  <a:ea typeface="Microsoft YaHei"/>
                  <a:cs typeface="Segoe UI"/>
                </a:rPr>
                <a:t>核心特质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42962" y="5069681"/>
              <a:ext cx="246852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CF0F1"/>
                  </a:solidFill>
                  <a:latin typeface="Segoe UI"/>
                  <a:ea typeface="Microsoft YaHei"/>
                  <a:cs typeface="Segoe UI"/>
                </a:rPr>
                <a:t>• 内刚外柔：山藏于地，实力内敛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42962" y="5336381"/>
              <a:ext cx="213991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CF0F1"/>
                  </a:solidFill>
                  <a:latin typeface="Segoe UI"/>
                  <a:ea typeface="Microsoft YaHei"/>
                  <a:cs typeface="Segoe UI"/>
                </a:rPr>
                <a:t>• 蓄势待发：保留隆起的潜能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842962" y="5603081"/>
              <a:ext cx="213991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ECF0F1"/>
                  </a:solidFill>
                  <a:latin typeface="Segoe UI"/>
                  <a:ea typeface="Microsoft YaHei"/>
                  <a:cs typeface="Segoe UI"/>
                </a:rPr>
                <a:t>• 阻力最小：消除摩擦与嫉妒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286500" y="1428750"/>
            <a:ext cx="5334000" cy="4476750"/>
            <a:chOff x="6286500" y="1428750"/>
            <a:chExt cx="5334000" cy="4476750"/>
          </a:xfrm>
        </p:grpSpPr>
        <p:sp>
          <p:nvSpPr>
            <p:cNvPr id="31" name="Freeform 31"/>
            <p:cNvSpPr/>
            <p:nvPr/>
          </p:nvSpPr>
          <p:spPr>
            <a:xfrm>
              <a:off x="6286500" y="1428750"/>
              <a:ext cx="5334000" cy="4476750"/>
            </a:xfrm>
            <a:custGeom>
              <a:avLst/>
              <a:gdLst/>
              <a:ahLst/>
              <a:cxnLst/>
              <a:rect l="l" t="t" r="r" b="b"/>
              <a:pathLst>
                <a:path w="5334000" h="447675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4362450"/>
                  </a:lnTo>
                  <a:cubicBezTo>
                    <a:pt x="5334000" y="4425576"/>
                    <a:pt x="5282826" y="4476750"/>
                    <a:pt x="5219700" y="4476750"/>
                  </a:cubicBezTo>
                  <a:lnTo>
                    <a:pt x="114300" y="4476750"/>
                  </a:lnTo>
                  <a:cubicBezTo>
                    <a:pt x="51174" y="4476750"/>
                    <a:pt x="0" y="4425576"/>
                    <a:pt x="0" y="4362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ECF0F1"/>
            </a:solidFill>
            <a:ln w="9525">
              <a:solidFill>
                <a:srgbClr val="D5D8DC"/>
              </a:solidFill>
            </a:ln>
          </p:spPr>
        </p:sp>
        <p:sp>
          <p:nvSpPr>
            <p:cNvPr id="32" name="Freeform 32"/>
            <p:cNvSpPr/>
            <p:nvPr/>
          </p:nvSpPr>
          <p:spPr>
            <a:xfrm>
              <a:off x="6286500" y="1428750"/>
              <a:ext cx="5334000" cy="476250"/>
            </a:xfrm>
            <a:custGeom>
              <a:avLst/>
              <a:gdLst/>
              <a:ahLst/>
              <a:cxnLst/>
              <a:rect l="l" t="t" r="r" b="b"/>
              <a:pathLst>
                <a:path w="5334000" h="47625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361950"/>
                  </a:lnTo>
                  <a:cubicBezTo>
                    <a:pt x="5334000" y="425076"/>
                    <a:pt x="5282826" y="476250"/>
                    <a:pt x="5219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E74C3C"/>
            </a:solidFill>
            <a:ln>
              <a:noFill/>
            </a:ln>
          </p:spPr>
        </p:sp>
        <p:sp>
          <p:nvSpPr>
            <p:cNvPr id="33" name="Rectangle 33"/>
            <p:cNvSpPr/>
            <p:nvPr/>
          </p:nvSpPr>
          <p:spPr>
            <a:xfrm>
              <a:off x="6286500" y="1809750"/>
              <a:ext cx="5334000" cy="95250"/>
            </a:xfrm>
            <a:prstGeom prst="rect">
              <a:avLst/>
            </a:prstGeom>
            <a:solidFill>
              <a:srgbClr val="E74C3C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8418790" y="1597342"/>
              <a:ext cx="1069419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谦卦唯一性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6667500" y="2190750"/>
              <a:ext cx="4572000" cy="952500"/>
              <a:chOff x="6667500" y="2190750"/>
              <a:chExt cx="4572000" cy="952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6667500" y="2190750"/>
                <a:ext cx="457200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952500">
                    <a:moveTo>
                      <a:pt x="76200" y="0"/>
                    </a:moveTo>
                    <a:lnTo>
                      <a:pt x="4495800" y="0"/>
                    </a:lnTo>
                    <a:cubicBezTo>
                      <a:pt x="4537884" y="0"/>
                      <a:pt x="4572000" y="34116"/>
                      <a:pt x="4572000" y="76200"/>
                    </a:cubicBezTo>
                    <a:lnTo>
                      <a:pt x="4572000" y="876300"/>
                    </a:lnTo>
                    <a:cubicBezTo>
                      <a:pt x="4572000" y="918384"/>
                      <a:pt x="4537884" y="952500"/>
                      <a:pt x="4495800" y="952500"/>
                    </a:cubicBezTo>
                    <a:lnTo>
                      <a:pt x="76200" y="952500"/>
                    </a:lnTo>
                    <a:cubicBezTo>
                      <a:pt x="34116" y="952500"/>
                      <a:pt x="0" y="918384"/>
                      <a:pt x="0" y="876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E74C3C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8091106" y="2327910"/>
                <a:ext cx="1724787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2700" b="1" dirty="0">
                    <a:solidFill>
                      <a:srgbClr val="E74C3C"/>
                    </a:solidFill>
                    <a:latin typeface="Segoe UI"/>
                    <a:ea typeface="Microsoft YaHei"/>
                    <a:cs typeface="Segoe UI"/>
                  </a:rPr>
                  <a:t>六爻皆吉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953375" y="2812256"/>
                <a:ext cx="200025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7F8C8D"/>
                    </a:solidFill>
                    <a:latin typeface="Segoe UI"/>
                    <a:ea typeface="Microsoft YaHei"/>
                    <a:cs typeface="Segoe UI"/>
                  </a:rPr>
                  <a:t>六十四卦中绝无仅有的特例</a:t>
                </a: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6667500" y="3333750"/>
              <a:ext cx="4572000" cy="2286000"/>
              <a:chOff x="6667500" y="3333750"/>
              <a:chExt cx="4572000" cy="2286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6667500" y="3333750"/>
                <a:ext cx="45720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666750">
                    <a:moveTo>
                      <a:pt x="76200" y="0"/>
                    </a:moveTo>
                    <a:lnTo>
                      <a:pt x="4495800" y="0"/>
                    </a:lnTo>
                    <a:cubicBezTo>
                      <a:pt x="4537884" y="0"/>
                      <a:pt x="4572000" y="34116"/>
                      <a:pt x="4572000" y="76200"/>
                    </a:cubicBezTo>
                    <a:lnTo>
                      <a:pt x="4572000" y="590550"/>
                    </a:lnTo>
                    <a:cubicBezTo>
                      <a:pt x="4572000" y="632634"/>
                      <a:pt x="4537884" y="666750"/>
                      <a:pt x="4495800" y="666750"/>
                    </a:cubicBezTo>
                    <a:lnTo>
                      <a:pt x="76200" y="666750"/>
                    </a:lnTo>
                    <a:cubicBezTo>
                      <a:pt x="34116" y="666750"/>
                      <a:pt x="0" y="632634"/>
                      <a:pt x="0" y="5905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D5D8DC"/>
                </a:solidFill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6667500" y="3333750"/>
                <a:ext cx="381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6750">
                    <a:moveTo>
                      <a:pt x="19050" y="0"/>
                    </a:moveTo>
                    <a:lnTo>
                      <a:pt x="19050" y="0"/>
                    </a:lnTo>
                    <a:cubicBezTo>
                      <a:pt x="29571" y="0"/>
                      <a:pt x="38100" y="8529"/>
                      <a:pt x="38100" y="19050"/>
                    </a:cubicBezTo>
                    <a:lnTo>
                      <a:pt x="38100" y="647700"/>
                    </a:lnTo>
                    <a:cubicBezTo>
                      <a:pt x="38100" y="658221"/>
                      <a:pt x="29571" y="666750"/>
                      <a:pt x="19050" y="666750"/>
                    </a:cubicBezTo>
                    <a:lnTo>
                      <a:pt x="19050" y="666750"/>
                    </a:lnTo>
                    <a:cubicBezTo>
                      <a:pt x="8529" y="666750"/>
                      <a:pt x="0" y="658221"/>
                      <a:pt x="0" y="64770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D4A84B"/>
              </a:solidFill>
              <a:ln>
                <a:noFill/>
              </a:ln>
            </p:spPr>
          </p:sp>
          <p:grpSp>
            <p:nvGrpSpPr>
              <p:cNvPr id="43" name="Group 43"/>
              <p:cNvGrpSpPr/>
              <p:nvPr/>
            </p:nvGrpSpPr>
            <p:grpSpPr>
              <a:xfrm>
                <a:off x="6858000" y="3524250"/>
                <a:ext cx="285750" cy="285750"/>
                <a:chOff x="6858000" y="3524250"/>
                <a:chExt cx="285750" cy="285750"/>
              </a:xfrm>
            </p:grpSpPr>
            <p:sp>
              <p:nvSpPr>
                <p:cNvPr id="41" name="Freeform 41"/>
                <p:cNvSpPr/>
                <p:nvPr/>
              </p:nvSpPr>
              <p:spPr>
                <a:xfrm>
                  <a:off x="6893719" y="3524250"/>
                  <a:ext cx="250031" cy="12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31" h="125016">
                      <a:moveTo>
                        <a:pt x="142875" y="125016"/>
                      </a:moveTo>
                      <a:lnTo>
                        <a:pt x="125016" y="107156"/>
                      </a:lnTo>
                      <a:lnTo>
                        <a:pt x="165965" y="66207"/>
                      </a:lnTo>
                      <a:lnTo>
                        <a:pt x="155503" y="55745"/>
                      </a:lnTo>
                      <a:cubicBezTo>
                        <a:pt x="142681" y="42922"/>
                        <a:pt x="125290" y="35719"/>
                        <a:pt x="107156" y="35719"/>
                      </a:cubicBezTo>
                      <a:cubicBezTo>
                        <a:pt x="89023" y="35719"/>
                        <a:pt x="71631" y="42922"/>
                        <a:pt x="58809" y="55745"/>
                      </a:cubicBezTo>
                      <a:lnTo>
                        <a:pt x="57277" y="57277"/>
                      </a:lnTo>
                      <a:cubicBezTo>
                        <a:pt x="43473" y="71080"/>
                        <a:pt x="35719" y="89802"/>
                        <a:pt x="35719" y="109323"/>
                      </a:cubicBezTo>
                      <a:lnTo>
                        <a:pt x="35719" y="125016"/>
                      </a:lnTo>
                      <a:lnTo>
                        <a:pt x="0" y="125016"/>
                      </a:lnTo>
                      <a:lnTo>
                        <a:pt x="0" y="109323"/>
                      </a:lnTo>
                      <a:cubicBezTo>
                        <a:pt x="0" y="80329"/>
                        <a:pt x="11518" y="52522"/>
                        <a:pt x="32020" y="32020"/>
                      </a:cubicBezTo>
                      <a:lnTo>
                        <a:pt x="33552" y="30488"/>
                      </a:lnTo>
                      <a:cubicBezTo>
                        <a:pt x="53073" y="10967"/>
                        <a:pt x="79549" y="0"/>
                        <a:pt x="107156" y="0"/>
                      </a:cubicBezTo>
                      <a:cubicBezTo>
                        <a:pt x="134763" y="0"/>
                        <a:pt x="161240" y="10967"/>
                        <a:pt x="180760" y="30488"/>
                      </a:cubicBezTo>
                      <a:lnTo>
                        <a:pt x="191222" y="40950"/>
                      </a:lnTo>
                      <a:lnTo>
                        <a:pt x="232172" y="0"/>
                      </a:lnTo>
                      <a:lnTo>
                        <a:pt x="250031" y="17859"/>
                      </a:lnTo>
                      <a:lnTo>
                        <a:pt x="250031" y="125016"/>
                      </a:lnTo>
                      <a:lnTo>
                        <a:pt x="142875" y="125016"/>
                      </a:lnTo>
                      <a:close/>
                    </a:path>
                  </a:pathLst>
                </a:custGeom>
                <a:solidFill>
                  <a:srgbClr val="D4A84B"/>
                </a:solidFill>
                <a:ln>
                  <a:noFill/>
                </a:ln>
              </p:spPr>
            </p:sp>
            <p:sp>
              <p:nvSpPr>
                <p:cNvPr id="42" name="Freeform 42"/>
                <p:cNvSpPr/>
                <p:nvPr/>
              </p:nvSpPr>
              <p:spPr>
                <a:xfrm>
                  <a:off x="6858000" y="3684984"/>
                  <a:ext cx="250031" cy="125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031" h="125016">
                      <a:moveTo>
                        <a:pt x="94528" y="69271"/>
                      </a:moveTo>
                      <a:cubicBezTo>
                        <a:pt x="107350" y="82092"/>
                        <a:pt x="124741" y="89297"/>
                        <a:pt x="142875" y="89297"/>
                      </a:cubicBezTo>
                      <a:cubicBezTo>
                        <a:pt x="161009" y="89297"/>
                        <a:pt x="178400" y="82094"/>
                        <a:pt x="191222" y="69271"/>
                      </a:cubicBezTo>
                      <a:lnTo>
                        <a:pt x="192754" y="67739"/>
                      </a:lnTo>
                      <a:cubicBezTo>
                        <a:pt x="206558" y="53935"/>
                        <a:pt x="214312" y="35213"/>
                        <a:pt x="214312" y="15693"/>
                      </a:cubicBezTo>
                      <a:lnTo>
                        <a:pt x="214312" y="0"/>
                      </a:lnTo>
                      <a:lnTo>
                        <a:pt x="250031" y="0"/>
                      </a:lnTo>
                      <a:lnTo>
                        <a:pt x="250031" y="15693"/>
                      </a:lnTo>
                      <a:cubicBezTo>
                        <a:pt x="250031" y="44688"/>
                        <a:pt x="238514" y="72493"/>
                        <a:pt x="218011" y="92996"/>
                      </a:cubicBezTo>
                      <a:lnTo>
                        <a:pt x="216479" y="94528"/>
                      </a:lnTo>
                      <a:cubicBezTo>
                        <a:pt x="196959" y="114048"/>
                        <a:pt x="170482" y="125016"/>
                        <a:pt x="142875" y="125016"/>
                      </a:cubicBezTo>
                      <a:cubicBezTo>
                        <a:pt x="115268" y="125016"/>
                        <a:pt x="88792" y="114048"/>
                        <a:pt x="69271" y="94528"/>
                      </a:cubicBezTo>
                      <a:lnTo>
                        <a:pt x="58809" y="84066"/>
                      </a:lnTo>
                      <a:lnTo>
                        <a:pt x="17859" y="125016"/>
                      </a:lnTo>
                      <a:lnTo>
                        <a:pt x="0" y="107156"/>
                      </a:lnTo>
                      <a:lnTo>
                        <a:pt x="0" y="0"/>
                      </a:lnTo>
                      <a:lnTo>
                        <a:pt x="107156" y="0"/>
                      </a:lnTo>
                      <a:lnTo>
                        <a:pt x="125016" y="17859"/>
                      </a:lnTo>
                      <a:lnTo>
                        <a:pt x="84066" y="58809"/>
                      </a:lnTo>
                      <a:lnTo>
                        <a:pt x="94528" y="69271"/>
                      </a:lnTo>
                      <a:close/>
                    </a:path>
                  </a:pathLst>
                </a:custGeom>
                <a:solidFill>
                  <a:srgbClr val="D4A84B"/>
                </a:solidFill>
                <a:ln>
                  <a:noFill/>
                </a:ln>
              </p:spPr>
            </p:sp>
          </p:grpSp>
          <p:sp>
            <p:nvSpPr>
              <p:cNvPr id="44" name="TextBox 44"/>
              <p:cNvSpPr txBox="1"/>
              <p:nvPr/>
            </p:nvSpPr>
            <p:spPr>
              <a:xfrm>
                <a:off x="7319010" y="3489960"/>
                <a:ext cx="95059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C3E50"/>
                    </a:solidFill>
                    <a:latin typeface="Segoe UI"/>
                    <a:ea typeface="Microsoft YaHei"/>
                    <a:cs typeface="Segoe UI"/>
                  </a:rPr>
                  <a:t>穿越周期律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320915" y="3715702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7F8C8D"/>
                    </a:solidFill>
                    <a:latin typeface="Segoe UI"/>
                    <a:ea typeface="Microsoft YaHei"/>
                    <a:cs typeface="Segoe UI"/>
                  </a:rPr>
                  <a:t>超越时空局限，历久弥新</a:t>
                </a:r>
              </a:p>
            </p:txBody>
          </p:sp>
          <p:sp>
            <p:nvSpPr>
              <p:cNvPr id="46" name="Freeform 46"/>
              <p:cNvSpPr/>
              <p:nvPr/>
            </p:nvSpPr>
            <p:spPr>
              <a:xfrm>
                <a:off x="6667500" y="4143375"/>
                <a:ext cx="45720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666750">
                    <a:moveTo>
                      <a:pt x="76200" y="0"/>
                    </a:moveTo>
                    <a:lnTo>
                      <a:pt x="4495800" y="0"/>
                    </a:lnTo>
                    <a:cubicBezTo>
                      <a:pt x="4537884" y="0"/>
                      <a:pt x="4572000" y="34116"/>
                      <a:pt x="4572000" y="76200"/>
                    </a:cubicBezTo>
                    <a:lnTo>
                      <a:pt x="4572000" y="590550"/>
                    </a:lnTo>
                    <a:cubicBezTo>
                      <a:pt x="4572000" y="632634"/>
                      <a:pt x="4537884" y="666750"/>
                      <a:pt x="4495800" y="666750"/>
                    </a:cubicBezTo>
                    <a:lnTo>
                      <a:pt x="76200" y="666750"/>
                    </a:lnTo>
                    <a:cubicBezTo>
                      <a:pt x="34116" y="666750"/>
                      <a:pt x="0" y="632634"/>
                      <a:pt x="0" y="5905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D5D8DC"/>
                </a:solidFill>
              </a:ln>
            </p:spPr>
          </p:sp>
          <p:sp>
            <p:nvSpPr>
              <p:cNvPr id="47" name="Freeform 47"/>
              <p:cNvSpPr/>
              <p:nvPr/>
            </p:nvSpPr>
            <p:spPr>
              <a:xfrm>
                <a:off x="6667500" y="4143375"/>
                <a:ext cx="381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6750">
                    <a:moveTo>
                      <a:pt x="19050" y="0"/>
                    </a:moveTo>
                    <a:lnTo>
                      <a:pt x="19050" y="0"/>
                    </a:lnTo>
                    <a:cubicBezTo>
                      <a:pt x="29571" y="0"/>
                      <a:pt x="38100" y="8529"/>
                      <a:pt x="38100" y="19050"/>
                    </a:cubicBezTo>
                    <a:lnTo>
                      <a:pt x="38100" y="647700"/>
                    </a:lnTo>
                    <a:cubicBezTo>
                      <a:pt x="38100" y="658221"/>
                      <a:pt x="29571" y="666750"/>
                      <a:pt x="19050" y="666750"/>
                    </a:cubicBezTo>
                    <a:lnTo>
                      <a:pt x="19050" y="666750"/>
                    </a:lnTo>
                    <a:cubicBezTo>
                      <a:pt x="8529" y="666750"/>
                      <a:pt x="0" y="658221"/>
                      <a:pt x="0" y="64770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1ABC9C"/>
              </a:solidFill>
              <a:ln>
                <a:noFill/>
              </a:ln>
            </p:spPr>
          </p:sp>
          <p:sp>
            <p:nvSpPr>
              <p:cNvPr id="48" name="Freeform 48"/>
              <p:cNvSpPr/>
              <p:nvPr/>
            </p:nvSpPr>
            <p:spPr>
              <a:xfrm>
                <a:off x="6875859" y="4333875"/>
                <a:ext cx="250031" cy="285750"/>
              </a:xfrm>
              <a:custGeom>
                <a:avLst/>
                <a:gdLst/>
                <a:ahLst/>
                <a:cxnLst/>
                <a:rect l="l" t="t" r="r" b="b"/>
                <a:pathLst>
                  <a:path w="250031" h="285750">
                    <a:moveTo>
                      <a:pt x="125016" y="285750"/>
                    </a:moveTo>
                    <a:lnTo>
                      <a:pt x="59831" y="239189"/>
                    </a:lnTo>
                    <a:cubicBezTo>
                      <a:pt x="22284" y="212369"/>
                      <a:pt x="0" y="169069"/>
                      <a:pt x="0" y="122927"/>
                    </a:cubicBezTo>
                    <a:lnTo>
                      <a:pt x="0" y="53578"/>
                    </a:lnTo>
                    <a:lnTo>
                      <a:pt x="125016" y="0"/>
                    </a:lnTo>
                    <a:lnTo>
                      <a:pt x="250031" y="53578"/>
                    </a:lnTo>
                    <a:lnTo>
                      <a:pt x="250031" y="122927"/>
                    </a:lnTo>
                    <a:cubicBezTo>
                      <a:pt x="250031" y="169069"/>
                      <a:pt x="227748" y="212369"/>
                      <a:pt x="190201" y="239189"/>
                    </a:cubicBezTo>
                    <a:lnTo>
                      <a:pt x="125016" y="285750"/>
                    </a:lnTo>
                    <a:close/>
                    <a:moveTo>
                      <a:pt x="200152" y="101925"/>
                    </a:moveTo>
                    <a:lnTo>
                      <a:pt x="174895" y="76668"/>
                    </a:lnTo>
                    <a:lnTo>
                      <a:pt x="107156" y="144407"/>
                    </a:lnTo>
                    <a:lnTo>
                      <a:pt x="75136" y="112387"/>
                    </a:lnTo>
                    <a:lnTo>
                      <a:pt x="49879" y="137644"/>
                    </a:lnTo>
                    <a:lnTo>
                      <a:pt x="107156" y="194921"/>
                    </a:lnTo>
                    <a:lnTo>
                      <a:pt x="200152" y="101925"/>
                    </a:lnTo>
                    <a:close/>
                  </a:path>
                </a:pathLst>
              </a:custGeom>
              <a:solidFill>
                <a:srgbClr val="1ABC9C"/>
              </a:solidFill>
              <a:ln>
                <a:noFill/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7319010" y="4299585"/>
                <a:ext cx="113461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C3E50"/>
                    </a:solidFill>
                    <a:latin typeface="Segoe UI"/>
                    <a:ea typeface="Microsoft YaHei"/>
                    <a:cs typeface="Segoe UI"/>
                  </a:rPr>
                  <a:t>打破盛极必衰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320915" y="4525328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7F8C8D"/>
                    </a:solidFill>
                    <a:latin typeface="Segoe UI"/>
                    <a:ea typeface="Microsoft YaHei"/>
                    <a:cs typeface="Segoe UI"/>
                  </a:rPr>
                  <a:t>逆转物极必反的自然定律</a:t>
                </a:r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6667500" y="4953000"/>
                <a:ext cx="45720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4572000" h="666750">
                    <a:moveTo>
                      <a:pt x="76200" y="0"/>
                    </a:moveTo>
                    <a:lnTo>
                      <a:pt x="4495800" y="0"/>
                    </a:lnTo>
                    <a:cubicBezTo>
                      <a:pt x="4537884" y="0"/>
                      <a:pt x="4572000" y="34116"/>
                      <a:pt x="4572000" y="76200"/>
                    </a:cubicBezTo>
                    <a:lnTo>
                      <a:pt x="4572000" y="590550"/>
                    </a:lnTo>
                    <a:cubicBezTo>
                      <a:pt x="4572000" y="632634"/>
                      <a:pt x="4537884" y="666750"/>
                      <a:pt x="4495800" y="666750"/>
                    </a:cubicBezTo>
                    <a:lnTo>
                      <a:pt x="76200" y="666750"/>
                    </a:lnTo>
                    <a:cubicBezTo>
                      <a:pt x="34116" y="666750"/>
                      <a:pt x="0" y="632634"/>
                      <a:pt x="0" y="5905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D5D8DC"/>
                </a:solidFill>
              </a:ln>
            </p:spPr>
          </p:sp>
          <p:sp>
            <p:nvSpPr>
              <p:cNvPr id="52" name="Freeform 52"/>
              <p:cNvSpPr/>
              <p:nvPr/>
            </p:nvSpPr>
            <p:spPr>
              <a:xfrm>
                <a:off x="6667500" y="4953000"/>
                <a:ext cx="38100" cy="66675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666750">
                    <a:moveTo>
                      <a:pt x="19050" y="0"/>
                    </a:moveTo>
                    <a:lnTo>
                      <a:pt x="19050" y="0"/>
                    </a:lnTo>
                    <a:cubicBezTo>
                      <a:pt x="29571" y="0"/>
                      <a:pt x="38100" y="8529"/>
                      <a:pt x="38100" y="19050"/>
                    </a:cubicBezTo>
                    <a:lnTo>
                      <a:pt x="38100" y="647700"/>
                    </a:lnTo>
                    <a:cubicBezTo>
                      <a:pt x="38100" y="658221"/>
                      <a:pt x="29571" y="666750"/>
                      <a:pt x="19050" y="666750"/>
                    </a:cubicBezTo>
                    <a:lnTo>
                      <a:pt x="19050" y="666750"/>
                    </a:lnTo>
                    <a:cubicBezTo>
                      <a:pt x="8529" y="666750"/>
                      <a:pt x="0" y="658221"/>
                      <a:pt x="0" y="647700"/>
                    </a:cubicBezTo>
                    <a:lnTo>
                      <a:pt x="0" y="19050"/>
                    </a:lnTo>
                    <a:cubicBezTo>
                      <a:pt x="0" y="8529"/>
                      <a:pt x="8529" y="0"/>
                      <a:pt x="19050" y="0"/>
                    </a:cubicBezTo>
                    <a:close/>
                  </a:path>
                </a:pathLst>
              </a:custGeom>
              <a:solidFill>
                <a:srgbClr val="E74C3C"/>
              </a:solidFill>
              <a:ln>
                <a:noFill/>
              </a:ln>
            </p:spPr>
          </p:sp>
          <p:grpSp>
            <p:nvGrpSpPr>
              <p:cNvPr id="55" name="Group 55"/>
              <p:cNvGrpSpPr/>
              <p:nvPr/>
            </p:nvGrpSpPr>
            <p:grpSpPr>
              <a:xfrm>
                <a:off x="6858000" y="5143500"/>
                <a:ext cx="285750" cy="285750"/>
                <a:chOff x="6858000" y="5143500"/>
                <a:chExt cx="285750" cy="285750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6929438" y="5214938"/>
                  <a:ext cx="142875" cy="14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5" h="142875">
                      <a:moveTo>
                        <a:pt x="71438" y="0"/>
                      </a:moveTo>
                      <a:cubicBezTo>
                        <a:pt x="31984" y="0"/>
                        <a:pt x="0" y="31984"/>
                        <a:pt x="0" y="71438"/>
                      </a:cubicBezTo>
                      <a:cubicBezTo>
                        <a:pt x="0" y="110891"/>
                        <a:pt x="31984" y="142875"/>
                        <a:pt x="71438" y="142875"/>
                      </a:cubicBezTo>
                      <a:cubicBezTo>
                        <a:pt x="110891" y="142875"/>
                        <a:pt x="142875" y="110891"/>
                        <a:pt x="142875" y="71438"/>
                      </a:cubicBezTo>
                      <a:cubicBezTo>
                        <a:pt x="142875" y="31984"/>
                        <a:pt x="110891" y="0"/>
                        <a:pt x="71438" y="0"/>
                      </a:cubicBezTo>
                      <a:close/>
                      <a:moveTo>
                        <a:pt x="35719" y="71438"/>
                      </a:moveTo>
                      <a:cubicBezTo>
                        <a:pt x="35719" y="51711"/>
                        <a:pt x="51711" y="35719"/>
                        <a:pt x="71438" y="35719"/>
                      </a:cubicBezTo>
                      <a:cubicBezTo>
                        <a:pt x="91164" y="35719"/>
                        <a:pt x="107156" y="51711"/>
                        <a:pt x="107156" y="71438"/>
                      </a:cubicBezTo>
                      <a:cubicBezTo>
                        <a:pt x="107156" y="91164"/>
                        <a:pt x="91164" y="107156"/>
                        <a:pt x="71438" y="107156"/>
                      </a:cubicBezTo>
                      <a:cubicBezTo>
                        <a:pt x="51711" y="107156"/>
                        <a:pt x="35719" y="91164"/>
                        <a:pt x="35719" y="71438"/>
                      </a:cubicBezTo>
                      <a:close/>
                    </a:path>
                  </a:pathLst>
                </a:custGeom>
                <a:solidFill>
                  <a:srgbClr val="E74C3C"/>
                </a:solidFill>
                <a:ln>
                  <a:noFill/>
                </a:ln>
              </p:spPr>
            </p:sp>
            <p:sp>
              <p:nvSpPr>
                <p:cNvPr id="54" name="Freeform 54"/>
                <p:cNvSpPr/>
                <p:nvPr/>
              </p:nvSpPr>
              <p:spPr>
                <a:xfrm>
                  <a:off x="6858000" y="5143500"/>
                  <a:ext cx="285750" cy="28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285750">
                      <a:moveTo>
                        <a:pt x="142875" y="0"/>
                      </a:moveTo>
                      <a:cubicBezTo>
                        <a:pt x="63967" y="0"/>
                        <a:pt x="0" y="63967"/>
                        <a:pt x="0" y="142875"/>
                      </a:cubicBezTo>
                      <a:cubicBezTo>
                        <a:pt x="0" y="221783"/>
                        <a:pt x="63967" y="285750"/>
                        <a:pt x="142875" y="285750"/>
                      </a:cubicBezTo>
                      <a:cubicBezTo>
                        <a:pt x="221783" y="285750"/>
                        <a:pt x="285750" y="221783"/>
                        <a:pt x="285750" y="142875"/>
                      </a:cubicBezTo>
                      <a:cubicBezTo>
                        <a:pt x="285750" y="63967"/>
                        <a:pt x="221783" y="0"/>
                        <a:pt x="142875" y="0"/>
                      </a:cubicBezTo>
                      <a:close/>
                      <a:moveTo>
                        <a:pt x="35719" y="142875"/>
                      </a:moveTo>
                      <a:cubicBezTo>
                        <a:pt x="35719" y="83694"/>
                        <a:pt x="83694" y="35719"/>
                        <a:pt x="142875" y="35719"/>
                      </a:cubicBezTo>
                      <a:cubicBezTo>
                        <a:pt x="202056" y="35719"/>
                        <a:pt x="250031" y="83694"/>
                        <a:pt x="250031" y="142875"/>
                      </a:cubicBezTo>
                      <a:cubicBezTo>
                        <a:pt x="250031" y="202056"/>
                        <a:pt x="202056" y="250031"/>
                        <a:pt x="142875" y="250031"/>
                      </a:cubicBezTo>
                      <a:cubicBezTo>
                        <a:pt x="83694" y="250031"/>
                        <a:pt x="35719" y="202056"/>
                        <a:pt x="35719" y="142875"/>
                      </a:cubicBezTo>
                      <a:close/>
                    </a:path>
                  </a:pathLst>
                </a:custGeom>
                <a:solidFill>
                  <a:srgbClr val="E74C3C"/>
                </a:solidFill>
                <a:ln>
                  <a:noFill/>
                </a:ln>
              </p:spPr>
            </p:sp>
          </p:grpSp>
          <p:sp>
            <p:nvSpPr>
              <p:cNvPr id="56" name="TextBox 56"/>
              <p:cNvSpPr txBox="1"/>
              <p:nvPr/>
            </p:nvSpPr>
            <p:spPr>
              <a:xfrm>
                <a:off x="7319010" y="510921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C3E50"/>
                    </a:solidFill>
                    <a:latin typeface="Segoe UI"/>
                    <a:ea typeface="Microsoft YaHei"/>
                    <a:cs typeface="Segoe UI"/>
                  </a:rPr>
                  <a:t>稳态结构</a:t>
                </a: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320915" y="5334952"/>
                <a:ext cx="186690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7F8C8D"/>
                    </a:solidFill>
                    <a:latin typeface="Segoe UI"/>
                    <a:ea typeface="Microsoft YaHei"/>
                    <a:cs typeface="Segoe UI"/>
                  </a:rPr>
                  <a:t>负熵机制维持系统长久有序</a:t>
                </a:r>
              </a:p>
            </p:txBody>
          </p:sp>
        </p:grpSp>
        <p:sp>
          <p:nvSpPr>
            <p:cNvPr id="59" name="TextBox 59"/>
            <p:cNvSpPr txBox="1"/>
            <p:nvPr/>
          </p:nvSpPr>
          <p:spPr>
            <a:xfrm>
              <a:off x="7701844" y="5506402"/>
              <a:ext cx="2503313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7F8C8D"/>
                  </a:solidFill>
                  <a:latin typeface="Segoe UI"/>
                  <a:ea typeface="Microsoft YaHei"/>
                  <a:cs typeface="Segoe UI"/>
                </a:rPr>
                <a:t>安身立命的终极法门 · 高维生存策略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558165" y="6458902"/>
            <a:ext cx="110013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7F8C8D"/>
                </a:solidFill>
                <a:latin typeface="Segoe UI"/>
                <a:ea typeface="Microsoft YaHei"/>
                <a:cs typeface="Segoe UI"/>
              </a:rPr>
              <a:t>第一部分：开篇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177778" y="6458902"/>
            <a:ext cx="4560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7F8C8D"/>
                </a:solidFill>
                <a:latin typeface="Segoe UI"/>
                <a:ea typeface="Microsoft YaHei"/>
                <a:cs typeface="Segoe UI"/>
              </a:rPr>
              <a:t>3 / 20</a:t>
            </a:r>
          </a:p>
        </p:txBody>
      </p:sp>
    </p:spTree>
  </p:cSld>
  <p:clrMapOvr>
    <a:masterClrMapping/>
  </p:clrMapOvr>
  <p:transition 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3507581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「谦」字的语源学解构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3238500" cy="9525"/>
          </a:xfrm>
          <a:custGeom>
            <a:avLst/>
            <a:gdLst/>
            <a:ahLst/>
            <a:cxnLst/>
            <a:rect l="l" t="t" r="r" b="b"/>
            <a:pathLst>
              <a:path w="3238500" h="9525">
                <a:moveTo>
                  <a:pt x="0" y="0"/>
                </a:moveTo>
                <a:lnTo>
                  <a:pt x="32385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20" name="Group 20"/>
          <p:cNvGrpSpPr/>
          <p:nvPr/>
        </p:nvGrpSpPr>
        <p:grpSpPr>
          <a:xfrm>
            <a:off x="571500" y="1428750"/>
            <a:ext cx="11049000" cy="1333500"/>
            <a:chOff x="571500" y="1428750"/>
            <a:chExt cx="11049000" cy="1333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11049000" cy="1333500"/>
            </a:xfrm>
            <a:custGeom>
              <a:avLst/>
              <a:gdLst/>
              <a:ahLst/>
              <a:cxnLst/>
              <a:rect l="l" t="t" r="r" b="b"/>
              <a:pathLst>
                <a:path w="11049000" h="13335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219200"/>
                  </a:lnTo>
                  <a:cubicBezTo>
                    <a:pt x="11049000" y="1282326"/>
                    <a:pt x="10997826" y="1333500"/>
                    <a:pt x="10934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grpSp>
          <p:nvGrpSpPr>
            <p:cNvPr id="8" name="Group 8"/>
            <p:cNvGrpSpPr/>
            <p:nvPr/>
          </p:nvGrpSpPr>
          <p:grpSpPr>
            <a:xfrm>
              <a:off x="1524000" y="1714500"/>
              <a:ext cx="1143000" cy="823912"/>
              <a:chOff x="1524000" y="1714500"/>
              <a:chExt cx="1143000" cy="82391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524000" y="1714500"/>
                <a:ext cx="1143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762000">
                    <a:moveTo>
                      <a:pt x="76200" y="0"/>
                    </a:moveTo>
                    <a:lnTo>
                      <a:pt x="1066800" y="0"/>
                    </a:lnTo>
                    <a:cubicBezTo>
                      <a:pt x="1108884" y="0"/>
                      <a:pt x="1143000" y="34116"/>
                      <a:pt x="1143000" y="76200"/>
                    </a:cubicBezTo>
                    <a:lnTo>
                      <a:pt x="1143000" y="685800"/>
                    </a:lnTo>
                    <a:cubicBezTo>
                      <a:pt x="1143000" y="727884"/>
                      <a:pt x="1108884" y="762000"/>
                      <a:pt x="106680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D5A5A"/>
              </a:solidFill>
              <a:ln>
                <a:noFill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1813965" y="1898332"/>
                <a:ext cx="56307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150" b="1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言</a:t>
                </a: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095768" y="1851660"/>
              <a:ext cx="285464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+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3810000" y="1714500"/>
              <a:ext cx="1143000" cy="823912"/>
              <a:chOff x="3810000" y="1714500"/>
              <a:chExt cx="1143000" cy="82391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3810000" y="1714500"/>
                <a:ext cx="1143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762000">
                    <a:moveTo>
                      <a:pt x="76200" y="0"/>
                    </a:moveTo>
                    <a:lnTo>
                      <a:pt x="1066800" y="0"/>
                    </a:lnTo>
                    <a:cubicBezTo>
                      <a:pt x="1108884" y="0"/>
                      <a:pt x="1143000" y="34116"/>
                      <a:pt x="1143000" y="76200"/>
                    </a:cubicBezTo>
                    <a:lnTo>
                      <a:pt x="1143000" y="685800"/>
                    </a:lnTo>
                    <a:cubicBezTo>
                      <a:pt x="1143000" y="727884"/>
                      <a:pt x="1108884" y="762000"/>
                      <a:pt x="106680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C94C4C"/>
              </a:solidFill>
              <a:ln>
                <a:noFill/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4099965" y="1898332"/>
                <a:ext cx="56307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1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兼</a:t>
                </a: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5381768" y="1851660"/>
              <a:ext cx="285464" cy="5486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700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=</a:t>
              </a:r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6096000" y="1714500"/>
              <a:ext cx="1143000" cy="823912"/>
              <a:chOff x="6096000" y="1714500"/>
              <a:chExt cx="1143000" cy="823912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096000" y="1714500"/>
                <a:ext cx="114300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762000">
                    <a:moveTo>
                      <a:pt x="76200" y="0"/>
                    </a:moveTo>
                    <a:lnTo>
                      <a:pt x="1066800" y="0"/>
                    </a:lnTo>
                    <a:cubicBezTo>
                      <a:pt x="1108884" y="0"/>
                      <a:pt x="1143000" y="34116"/>
                      <a:pt x="1143000" y="76200"/>
                    </a:cubicBezTo>
                    <a:lnTo>
                      <a:pt x="1143000" y="685800"/>
                    </a:lnTo>
                    <a:cubicBezTo>
                      <a:pt x="1143000" y="727884"/>
                      <a:pt x="1108884" y="762000"/>
                      <a:pt x="106680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B8860B"/>
              </a:solidFill>
              <a:ln>
                <a:noFill/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6385965" y="1898332"/>
                <a:ext cx="563070" cy="640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315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谦</a:t>
                </a: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7985760" y="1823085"/>
              <a:ext cx="12573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《说文解字》：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985760" y="2070735"/>
              <a:ext cx="12573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i="1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「谦，敬也。」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987665" y="2363152"/>
              <a:ext cx="217360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兼：手持两禾，意为合并、统合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71500" y="3048000"/>
            <a:ext cx="11049000" cy="2667000"/>
            <a:chOff x="571500" y="3048000"/>
            <a:chExt cx="11049000" cy="2667000"/>
          </a:xfrm>
        </p:grpSpPr>
        <p:sp>
          <p:nvSpPr>
            <p:cNvPr id="21" name="Freeform 21"/>
            <p:cNvSpPr/>
            <p:nvPr/>
          </p:nvSpPr>
          <p:spPr>
            <a:xfrm>
              <a:off x="571500" y="3048000"/>
              <a:ext cx="5286375" cy="2667000"/>
            </a:xfrm>
            <a:custGeom>
              <a:avLst/>
              <a:gdLst/>
              <a:ahLst/>
              <a:cxnLst/>
              <a:rect l="l" t="t" r="r" b="b"/>
              <a:pathLst>
                <a:path w="5286375" h="26670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2552700"/>
                  </a:lnTo>
                  <a:cubicBezTo>
                    <a:pt x="5286375" y="2615826"/>
                    <a:pt x="5235201" y="2667000"/>
                    <a:pt x="5172075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D5A5A"/>
              </a:solidFill>
            </a:ln>
          </p:spPr>
        </p:sp>
        <p:sp>
          <p:nvSpPr>
            <p:cNvPr id="22" name="Freeform 22"/>
            <p:cNvSpPr/>
            <p:nvPr/>
          </p:nvSpPr>
          <p:spPr>
            <a:xfrm>
              <a:off x="571500" y="304800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23" name="Rectangle 23"/>
            <p:cNvSpPr/>
            <p:nvPr/>
          </p:nvSpPr>
          <p:spPr>
            <a:xfrm>
              <a:off x="571500" y="3429000"/>
              <a:ext cx="5286375" cy="95250"/>
            </a:xfrm>
            <a:prstGeom prst="rect">
              <a:avLst/>
            </a:prstGeom>
            <a:solidFill>
              <a:srgbClr val="2D5A5A"/>
            </a:solidFill>
            <a:ln>
              <a:noFill/>
            </a:ln>
          </p:spPr>
        </p:sp>
        <p:sp>
          <p:nvSpPr>
            <p:cNvPr id="24" name="Freeform 24"/>
            <p:cNvSpPr/>
            <p:nvPr/>
          </p:nvSpPr>
          <p:spPr>
            <a:xfrm>
              <a:off x="762000" y="3177778"/>
              <a:ext cx="247650" cy="232172"/>
            </a:xfrm>
            <a:custGeom>
              <a:avLst/>
              <a:gdLst/>
              <a:ahLst/>
              <a:cxnLst/>
              <a:rect l="l" t="t" r="r" b="b"/>
              <a:pathLst>
                <a:path w="247650" h="232172">
                  <a:moveTo>
                    <a:pt x="0" y="0"/>
                  </a:moveTo>
                  <a:lnTo>
                    <a:pt x="247650" y="0"/>
                  </a:lnTo>
                  <a:lnTo>
                    <a:pt x="247650" y="185738"/>
                  </a:lnTo>
                  <a:lnTo>
                    <a:pt x="170259" y="185738"/>
                  </a:lnTo>
                  <a:lnTo>
                    <a:pt x="123825" y="232172"/>
                  </a:lnTo>
                  <a:lnTo>
                    <a:pt x="77391" y="185738"/>
                  </a:lnTo>
                  <a:lnTo>
                    <a:pt x="0" y="185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4DC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1125855" y="3216592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言语层面的克制</a:t>
              </a: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842962" y="3783806"/>
              <a:ext cx="1811298" cy="1771650"/>
              <a:chOff x="842962" y="3783806"/>
              <a:chExt cx="1811298" cy="1771650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842962" y="378380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表层含义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842962" y="4069556"/>
                <a:ext cx="167163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言辞上的恭敬与不自满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842962" y="454580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行为表现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842962" y="4831556"/>
                <a:ext cx="98976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不自吹自擂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842962" y="5079206"/>
                <a:ext cx="181129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不贬低他人以抬高自己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842962" y="5326856"/>
                <a:ext cx="181129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承认他人的价值与贡献</a:t>
                </a:r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6334125" y="3048000"/>
              <a:ext cx="5286375" cy="2667000"/>
            </a:xfrm>
            <a:custGeom>
              <a:avLst/>
              <a:gdLst/>
              <a:ahLst/>
              <a:cxnLst/>
              <a:rect l="l" t="t" r="r" b="b"/>
              <a:pathLst>
                <a:path w="5286375" h="26670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2552700"/>
                  </a:lnTo>
                  <a:cubicBezTo>
                    <a:pt x="5286375" y="2615826"/>
                    <a:pt x="5235201" y="2667000"/>
                    <a:pt x="5172075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4C4C"/>
              </a:solidFill>
            </a:ln>
          </p:spPr>
        </p:sp>
        <p:sp>
          <p:nvSpPr>
            <p:cNvPr id="34" name="Freeform 34"/>
            <p:cNvSpPr/>
            <p:nvPr/>
          </p:nvSpPr>
          <p:spPr>
            <a:xfrm>
              <a:off x="6334125" y="304800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35" name="Rectangle 35"/>
            <p:cNvSpPr/>
            <p:nvPr/>
          </p:nvSpPr>
          <p:spPr>
            <a:xfrm>
              <a:off x="6334125" y="3429000"/>
              <a:ext cx="5286375" cy="95250"/>
            </a:xfrm>
            <a:prstGeom prst="rect">
              <a:avLst/>
            </a:prstGeom>
            <a:solidFill>
              <a:srgbClr val="C94C4C"/>
            </a:solidFill>
            <a:ln>
              <a:noFill/>
            </a:ln>
          </p:spPr>
        </p:sp>
        <p:grpSp>
          <p:nvGrpSpPr>
            <p:cNvPr id="39" name="Group 39"/>
            <p:cNvGrpSpPr/>
            <p:nvPr/>
          </p:nvGrpSpPr>
          <p:grpSpPr>
            <a:xfrm>
              <a:off x="6540103" y="3162300"/>
              <a:ext cx="216694" cy="247650"/>
              <a:chOff x="6540103" y="3162300"/>
              <a:chExt cx="216694" cy="24765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6540103" y="3162300"/>
                <a:ext cx="216694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16694" h="123825">
                    <a:moveTo>
                      <a:pt x="0" y="77391"/>
                    </a:moveTo>
                    <a:lnTo>
                      <a:pt x="0" y="46434"/>
                    </a:lnTo>
                    <a:lnTo>
                      <a:pt x="108347" y="0"/>
                    </a:lnTo>
                    <a:lnTo>
                      <a:pt x="216694" y="46434"/>
                    </a:lnTo>
                    <a:lnTo>
                      <a:pt x="216694" y="77391"/>
                    </a:lnTo>
                    <a:lnTo>
                      <a:pt x="108347" y="123825"/>
                    </a:lnTo>
                    <a:lnTo>
                      <a:pt x="0" y="773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6540103" y="3332559"/>
                <a:ext cx="216694" cy="77391"/>
              </a:xfrm>
              <a:custGeom>
                <a:avLst/>
                <a:gdLst/>
                <a:ahLst/>
                <a:cxnLst/>
                <a:rect l="l" t="t" r="r" b="b"/>
                <a:pathLst>
                  <a:path w="216694" h="77391">
                    <a:moveTo>
                      <a:pt x="108347" y="77391"/>
                    </a:moveTo>
                    <a:lnTo>
                      <a:pt x="0" y="30956"/>
                    </a:lnTo>
                    <a:lnTo>
                      <a:pt x="0" y="0"/>
                    </a:lnTo>
                    <a:lnTo>
                      <a:pt x="108347" y="46434"/>
                    </a:lnTo>
                    <a:lnTo>
                      <a:pt x="216694" y="0"/>
                    </a:lnTo>
                    <a:lnTo>
                      <a:pt x="216694" y="30956"/>
                    </a:lnTo>
                    <a:lnTo>
                      <a:pt x="108347" y="773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6540103" y="3270647"/>
                <a:ext cx="216694" cy="77391"/>
              </a:xfrm>
              <a:custGeom>
                <a:avLst/>
                <a:gdLst/>
                <a:ahLst/>
                <a:cxnLst/>
                <a:rect l="l" t="t" r="r" b="b"/>
                <a:pathLst>
                  <a:path w="216694" h="77391">
                    <a:moveTo>
                      <a:pt x="0" y="30956"/>
                    </a:moveTo>
                    <a:lnTo>
                      <a:pt x="108347" y="77391"/>
                    </a:lnTo>
                    <a:lnTo>
                      <a:pt x="216694" y="30956"/>
                    </a:lnTo>
                    <a:lnTo>
                      <a:pt x="216694" y="0"/>
                    </a:lnTo>
                    <a:lnTo>
                      <a:pt x="108347" y="46434"/>
                    </a:lnTo>
                    <a:lnTo>
                      <a:pt x="0" y="0"/>
                    </a:lnTo>
                    <a:lnTo>
                      <a:pt x="0" y="309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6888480" y="3216592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实质层面的包容</a:t>
              </a: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6605588" y="3783806"/>
              <a:ext cx="2468523" cy="1771650"/>
              <a:chOff x="6605588" y="3783806"/>
              <a:chExt cx="2468523" cy="1771650"/>
            </a:xfrm>
          </p:grpSpPr>
          <p:sp>
            <p:nvSpPr>
              <p:cNvPr id="41" name="TextBox 41"/>
              <p:cNvSpPr txBox="1"/>
              <p:nvPr/>
            </p:nvSpPr>
            <p:spPr>
              <a:xfrm>
                <a:off x="6605588" y="3783806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核心哲学隐喻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6605588" y="4069556"/>
                <a:ext cx="246852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「兼」= 兼收并蓄，虚空容纳万物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6605588" y="454580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能量状态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6605588" y="4831556"/>
                <a:ext cx="213991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有而不居：拥有实力（禾）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6605588" y="5079206"/>
                <a:ext cx="246852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却不独占，通过分享合并（兼）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6605588" y="5326856"/>
                <a:ext cx="164699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• 达到更高维度的平衡</a:t>
                </a:r>
              </a:p>
            </p:txBody>
          </p:sp>
        </p:grpSp>
      </p:grpSp>
      <p:sp>
        <p:nvSpPr>
          <p:cNvPr id="49" name="Freeform 49"/>
          <p:cNvSpPr/>
          <p:nvPr/>
        </p:nvSpPr>
        <p:spPr>
          <a:xfrm>
            <a:off x="571500" y="5905500"/>
            <a:ext cx="11049000" cy="476250"/>
          </a:xfrm>
          <a:custGeom>
            <a:avLst/>
            <a:gdLst/>
            <a:ahLst/>
            <a:cxnLst/>
            <a:rect l="l" t="t" r="r" b="b"/>
            <a:pathLst>
              <a:path w="11049000" h="476250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400050"/>
                </a:lnTo>
                <a:cubicBezTo>
                  <a:pt x="11049000" y="442134"/>
                  <a:pt x="11014884" y="476250"/>
                  <a:pt x="10972800" y="476250"/>
                </a:cubicBezTo>
                <a:lnTo>
                  <a:pt x="76200" y="476250"/>
                </a:lnTo>
                <a:cubicBezTo>
                  <a:pt x="34116" y="476250"/>
                  <a:pt x="0" y="442134"/>
                  <a:pt x="0" y="400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0EDE8"/>
          </a:solidFill>
          <a:ln w="9525">
            <a:solidFill>
              <a:srgbClr val="B8860B"/>
            </a:solidFill>
          </a:ln>
        </p:spPr>
      </p:sp>
      <p:sp>
        <p:nvSpPr>
          <p:cNvPr id="50" name="TextBox 50"/>
          <p:cNvSpPr txBox="1"/>
          <p:nvPr/>
        </p:nvSpPr>
        <p:spPr>
          <a:xfrm>
            <a:off x="4241482" y="6088856"/>
            <a:ext cx="3709035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125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《尚书》：「满招损，谦受益。」—— 物理容器隐喻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558165" y="6554152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第二部分：符号学溯源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1177778" y="6554152"/>
            <a:ext cx="4560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4 / 20</a:t>
            </a:r>
          </a:p>
        </p:txBody>
      </p:sp>
    </p:spTree>
  </p:cSld>
  <p:clrMapOvr>
    <a:masterClrMapping/>
  </p:clrMapOvr>
  <p:transition 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4887754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地中有山：卦画结构的物理图景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4572000" cy="9525"/>
          </a:xfrm>
          <a:custGeom>
            <a:avLst/>
            <a:gdLst/>
            <a:ahLst/>
            <a:cxnLst/>
            <a:rect l="l" t="t" r="r" b="b"/>
            <a:pathLst>
              <a:path w="4572000" h="9525">
                <a:moveTo>
                  <a:pt x="0" y="0"/>
                </a:moveTo>
                <a:lnTo>
                  <a:pt x="4572000" y="0"/>
                </a:lnTo>
              </a:path>
            </a:pathLst>
          </a:custGeom>
          <a:noFill/>
          <a:ln w="28575">
            <a:solidFill>
              <a:srgbClr val="D4A84B"/>
            </a:solidFill>
          </a:ln>
        </p:spPr>
      </p:sp>
      <p:grpSp>
        <p:nvGrpSpPr>
          <p:cNvPr id="9" name="Group 9"/>
          <p:cNvGrpSpPr/>
          <p:nvPr/>
        </p:nvGrpSpPr>
        <p:grpSpPr>
          <a:xfrm>
            <a:off x="571500" y="1428750"/>
            <a:ext cx="4953000" cy="3619500"/>
            <a:chOff x="571500" y="1428750"/>
            <a:chExt cx="4953000" cy="3619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4953000" cy="3619500"/>
            </a:xfrm>
            <a:custGeom>
              <a:avLst/>
              <a:gdLst/>
              <a:ahLst/>
              <a:cxnLst/>
              <a:rect l="l" t="t" r="r" b="b"/>
              <a:pathLst>
                <a:path w="4953000" h="3619500">
                  <a:moveTo>
                    <a:pt x="114300" y="0"/>
                  </a:moveTo>
                  <a:lnTo>
                    <a:pt x="4838700" y="0"/>
                  </a:lnTo>
                  <a:cubicBezTo>
                    <a:pt x="4901826" y="0"/>
                    <a:pt x="4953000" y="51174"/>
                    <a:pt x="4953000" y="114300"/>
                  </a:cubicBezTo>
                  <a:lnTo>
                    <a:pt x="4953000" y="3505200"/>
                  </a:lnTo>
                  <a:cubicBezTo>
                    <a:pt x="4953000" y="3568326"/>
                    <a:pt x="4901826" y="3619500"/>
                    <a:pt x="48387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pic>
          <p:nvPicPr>
            <p:cNvPr id="6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6750" y="1524000"/>
              <a:ext cx="4762500" cy="2857500"/>
            </a:xfrm>
            <a:prstGeom prst="rect">
              <a:avLst/>
            </a:prstGeom>
          </p:spPr>
        </p:pic>
        <p:sp>
          <p:nvSpPr>
            <p:cNvPr id="7" name="Freeform 7"/>
            <p:cNvSpPr/>
            <p:nvPr/>
          </p:nvSpPr>
          <p:spPr>
            <a:xfrm>
              <a:off x="762000" y="4476750"/>
              <a:ext cx="4572000" cy="476250"/>
            </a:xfrm>
            <a:custGeom>
              <a:avLst/>
              <a:gdLst/>
              <a:ahLst/>
              <a:cxnLst/>
              <a:rect l="l" t="t" r="r" b="b"/>
              <a:pathLst>
                <a:path w="4572000" h="476250">
                  <a:moveTo>
                    <a:pt x="57150" y="0"/>
                  </a:moveTo>
                  <a:lnTo>
                    <a:pt x="4514850" y="0"/>
                  </a:lnTo>
                  <a:cubicBezTo>
                    <a:pt x="4546413" y="0"/>
                    <a:pt x="4572000" y="25587"/>
                    <a:pt x="4572000" y="57150"/>
                  </a:cubicBezTo>
                  <a:lnTo>
                    <a:pt x="4572000" y="419100"/>
                  </a:lnTo>
                  <a:cubicBezTo>
                    <a:pt x="4572000" y="450663"/>
                    <a:pt x="4546413" y="476250"/>
                    <a:pt x="4514850" y="476250"/>
                  </a:cubicBezTo>
                  <a:lnTo>
                    <a:pt x="57150" y="476250"/>
                  </a:lnTo>
                  <a:cubicBezTo>
                    <a:pt x="25587" y="476250"/>
                    <a:pt x="0" y="450663"/>
                    <a:pt x="0" y="4191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554956" y="4660106"/>
              <a:ext cx="298608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山本高耸于地面，却甘愿隐没于平地之下</a:t>
              </a:r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5905500" y="1428750"/>
            <a:ext cx="5715000" cy="3619500"/>
            <a:chOff x="5905500" y="1428750"/>
            <a:chExt cx="5715000" cy="3619500"/>
          </a:xfrm>
        </p:grpSpPr>
        <p:sp>
          <p:nvSpPr>
            <p:cNvPr id="10" name="Freeform 10"/>
            <p:cNvSpPr/>
            <p:nvPr/>
          </p:nvSpPr>
          <p:spPr>
            <a:xfrm>
              <a:off x="5905500" y="1428750"/>
              <a:ext cx="5715000" cy="3619500"/>
            </a:xfrm>
            <a:custGeom>
              <a:avLst/>
              <a:gdLst/>
              <a:ahLst/>
              <a:cxnLst/>
              <a:rect l="l" t="t" r="r" b="b"/>
              <a:pathLst>
                <a:path w="5715000" h="3619500">
                  <a:moveTo>
                    <a:pt x="114300" y="0"/>
                  </a:moveTo>
                  <a:lnTo>
                    <a:pt x="5600700" y="0"/>
                  </a:lnTo>
                  <a:cubicBezTo>
                    <a:pt x="5663826" y="0"/>
                    <a:pt x="5715000" y="51174"/>
                    <a:pt x="5715000" y="114300"/>
                  </a:cubicBezTo>
                  <a:lnTo>
                    <a:pt x="5715000" y="3505200"/>
                  </a:lnTo>
                  <a:cubicBezTo>
                    <a:pt x="5715000" y="3568326"/>
                    <a:pt x="5663826" y="3619500"/>
                    <a:pt x="56007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5905500" y="1428750"/>
              <a:ext cx="5715000" cy="428625"/>
            </a:xfrm>
            <a:custGeom>
              <a:avLst/>
              <a:gdLst/>
              <a:ahLst/>
              <a:cxnLst/>
              <a:rect l="l" t="t" r="r" b="b"/>
              <a:pathLst>
                <a:path w="5715000" h="428625">
                  <a:moveTo>
                    <a:pt x="114300" y="0"/>
                  </a:moveTo>
                  <a:lnTo>
                    <a:pt x="5600700" y="0"/>
                  </a:lnTo>
                  <a:cubicBezTo>
                    <a:pt x="5663826" y="0"/>
                    <a:pt x="5715000" y="51174"/>
                    <a:pt x="5715000" y="114300"/>
                  </a:cubicBezTo>
                  <a:lnTo>
                    <a:pt x="5715000" y="314325"/>
                  </a:lnTo>
                  <a:cubicBezTo>
                    <a:pt x="5715000" y="377451"/>
                    <a:pt x="5663826" y="428625"/>
                    <a:pt x="56007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</p:sp>
        <p:sp>
          <p:nvSpPr>
            <p:cNvPr id="12" name="Rectangle 12"/>
            <p:cNvSpPr/>
            <p:nvPr/>
          </p:nvSpPr>
          <p:spPr>
            <a:xfrm>
              <a:off x="5905500" y="1762125"/>
              <a:ext cx="5715000" cy="95250"/>
            </a:xfrm>
            <a:prstGeom prst="rect">
              <a:avLst/>
            </a:prstGeom>
            <a:solidFill>
              <a:srgbClr val="1ABC9C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6445520" y="1601152"/>
              <a:ext cx="3487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构成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36145" y="1601152"/>
              <a:ext cx="3487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象征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808625" y="160115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能量状态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0427875" y="160115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相互作用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6000750" y="1952625"/>
              <a:ext cx="5524500" cy="857250"/>
            </a:xfrm>
            <a:custGeom>
              <a:avLst/>
              <a:gdLst/>
              <a:ahLst/>
              <a:cxnLst/>
              <a:rect l="l" t="t" r="r" b="b"/>
              <a:pathLst>
                <a:path w="5524500" h="857250">
                  <a:moveTo>
                    <a:pt x="57150" y="0"/>
                  </a:moveTo>
                  <a:lnTo>
                    <a:pt x="5467350" y="0"/>
                  </a:lnTo>
                  <a:cubicBezTo>
                    <a:pt x="5498913" y="0"/>
                    <a:pt x="5524500" y="25587"/>
                    <a:pt x="5524500" y="57150"/>
                  </a:cubicBezTo>
                  <a:lnTo>
                    <a:pt x="5524500" y="800100"/>
                  </a:lnTo>
                  <a:cubicBezTo>
                    <a:pt x="5524500" y="831663"/>
                    <a:pt x="5498913" y="857250"/>
                    <a:pt x="5467350" y="857250"/>
                  </a:cubicBezTo>
                  <a:lnTo>
                    <a:pt x="57150" y="857250"/>
                  </a:lnTo>
                  <a:cubicBezTo>
                    <a:pt x="25587" y="857250"/>
                    <a:pt x="0" y="831663"/>
                    <a:pt x="0" y="8001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6420612" y="2108835"/>
              <a:ext cx="39852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外卦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411231" y="2311718"/>
              <a:ext cx="41728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坤 ☷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413784" y="2125028"/>
              <a:ext cx="793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顺、众、地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513320" y="235219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柔顺包容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900636" y="2125028"/>
              <a:ext cx="4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低势能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18019" y="2352199"/>
              <a:ext cx="45196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广覆盖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0466070" y="206644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厚德载物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0181272" y="2256949"/>
              <a:ext cx="116395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掩盖保护内在锋芒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0252472" y="2447449"/>
              <a:ext cx="102155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外部感知为柔和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6000750" y="2905125"/>
              <a:ext cx="5524500" cy="857250"/>
            </a:xfrm>
            <a:custGeom>
              <a:avLst/>
              <a:gdLst/>
              <a:ahLst/>
              <a:cxnLst/>
              <a:rect l="l" t="t" r="r" b="b"/>
              <a:pathLst>
                <a:path w="5524500" h="857250">
                  <a:moveTo>
                    <a:pt x="57150" y="0"/>
                  </a:moveTo>
                  <a:lnTo>
                    <a:pt x="5467350" y="0"/>
                  </a:lnTo>
                  <a:cubicBezTo>
                    <a:pt x="5498913" y="0"/>
                    <a:pt x="5524500" y="25587"/>
                    <a:pt x="5524500" y="57150"/>
                  </a:cubicBezTo>
                  <a:lnTo>
                    <a:pt x="5524500" y="800100"/>
                  </a:lnTo>
                  <a:cubicBezTo>
                    <a:pt x="5524500" y="831663"/>
                    <a:pt x="5498913" y="857250"/>
                    <a:pt x="5467350" y="857250"/>
                  </a:cubicBezTo>
                  <a:lnTo>
                    <a:pt x="57150" y="857250"/>
                  </a:lnTo>
                  <a:cubicBezTo>
                    <a:pt x="25587" y="857250"/>
                    <a:pt x="0" y="831663"/>
                    <a:pt x="0" y="8001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C0392B"/>
              </a:solidFill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6420612" y="3061335"/>
              <a:ext cx="39852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C0392B"/>
                  </a:solidFill>
                  <a:latin typeface="Segoe UI"/>
                  <a:ea typeface="Microsoft YaHei"/>
                  <a:cs typeface="Segoe UI"/>
                </a:rPr>
                <a:t>内卦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411231" y="3264218"/>
              <a:ext cx="417288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C0392B"/>
                  </a:solidFill>
                  <a:latin typeface="Segoe UI"/>
                  <a:ea typeface="Microsoft YaHei"/>
                  <a:cs typeface="Segoe UI"/>
                </a:rPr>
                <a:t>艮 ☶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413784" y="3077528"/>
              <a:ext cx="79343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止、笃、山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513320" y="3304699"/>
              <a:ext cx="59436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笃实稳重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8900636" y="3077528"/>
              <a:ext cx="4867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C0392B"/>
                  </a:solidFill>
                  <a:latin typeface="Segoe UI"/>
                  <a:ea typeface="Microsoft YaHei"/>
                  <a:cs typeface="Segoe UI"/>
                </a:rPr>
                <a:t>高势能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8918019" y="3304699"/>
              <a:ext cx="451961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聚焦点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0181272" y="3018949"/>
              <a:ext cx="116395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内核坚硬实力雄厚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252472" y="3209449"/>
              <a:ext cx="102155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能量内敛不外泄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181272" y="3399949"/>
              <a:ext cx="116395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重心极低结构超稳</a:t>
              </a:r>
            </a:p>
          </p:txBody>
        </p:sp>
        <p:sp>
          <p:nvSpPr>
            <p:cNvPr id="37" name="Freeform 37"/>
            <p:cNvSpPr/>
            <p:nvPr/>
          </p:nvSpPr>
          <p:spPr>
            <a:xfrm>
              <a:off x="6000750" y="3857625"/>
              <a:ext cx="5524500" cy="857250"/>
            </a:xfrm>
            <a:custGeom>
              <a:avLst/>
              <a:gdLst/>
              <a:ahLst/>
              <a:cxnLst/>
              <a:rect l="l" t="t" r="r" b="b"/>
              <a:pathLst>
                <a:path w="5524500" h="857250">
                  <a:moveTo>
                    <a:pt x="57150" y="0"/>
                  </a:moveTo>
                  <a:lnTo>
                    <a:pt x="5467350" y="0"/>
                  </a:lnTo>
                  <a:cubicBezTo>
                    <a:pt x="5498913" y="0"/>
                    <a:pt x="5524500" y="25587"/>
                    <a:pt x="5524500" y="57150"/>
                  </a:cubicBezTo>
                  <a:lnTo>
                    <a:pt x="5524500" y="800100"/>
                  </a:lnTo>
                  <a:cubicBezTo>
                    <a:pt x="5524500" y="831663"/>
                    <a:pt x="5498913" y="857250"/>
                    <a:pt x="5467350" y="857250"/>
                  </a:cubicBezTo>
                  <a:lnTo>
                    <a:pt x="57150" y="857250"/>
                  </a:lnTo>
                  <a:cubicBezTo>
                    <a:pt x="25587" y="857250"/>
                    <a:pt x="0" y="831663"/>
                    <a:pt x="0" y="80010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2C3E50"/>
            </a:solidFill>
            <a:ln w="19050">
              <a:solidFill>
                <a:srgbClr val="D4A84B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6420612" y="4013835"/>
              <a:ext cx="39852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整体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420612" y="4251960"/>
              <a:ext cx="39852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格局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451169" y="4164806"/>
              <a:ext cx="71866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内刚外柔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8784669" y="4164806"/>
              <a:ext cx="71866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蓄势待发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102953" y="4114324"/>
              <a:ext cx="132059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避免"木秀于林"风阻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110073" y="4323874"/>
              <a:ext cx="13063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保留随时隆起之潜能</a:t>
              </a:r>
            </a:p>
          </p:txBody>
        </p:sp>
      </p:grpSp>
      <p:sp>
        <p:nvSpPr>
          <p:cNvPr id="45" name="Freeform 45"/>
          <p:cNvSpPr/>
          <p:nvPr/>
        </p:nvSpPr>
        <p:spPr>
          <a:xfrm>
            <a:off x="571500" y="5286375"/>
            <a:ext cx="11049000" cy="762000"/>
          </a:xfrm>
          <a:custGeom>
            <a:avLst/>
            <a:gdLst/>
            <a:ahLst/>
            <a:cxnLst/>
            <a:rect l="l" t="t" r="r" b="b"/>
            <a:pathLst>
              <a:path w="11049000" h="76200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647700"/>
                </a:lnTo>
                <a:cubicBezTo>
                  <a:pt x="11049000" y="710826"/>
                  <a:pt x="10997826" y="762000"/>
                  <a:pt x="10934700" y="762000"/>
                </a:cubicBezTo>
                <a:lnTo>
                  <a:pt x="114300" y="762000"/>
                </a:lnTo>
                <a:cubicBezTo>
                  <a:pt x="51174" y="762000"/>
                  <a:pt x="0" y="710826"/>
                  <a:pt x="0" y="647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34495E"/>
          </a:solidFill>
          <a:ln w="19050">
            <a:solidFill>
              <a:srgbClr val="D4A84B"/>
            </a:solidFill>
          </a:ln>
        </p:spPr>
      </p:sp>
      <p:sp>
        <p:nvSpPr>
          <p:cNvPr id="46" name="Freeform 46"/>
          <p:cNvSpPr/>
          <p:nvPr/>
        </p:nvSpPr>
        <p:spPr>
          <a:xfrm>
            <a:off x="890588" y="5524500"/>
            <a:ext cx="200025" cy="266700"/>
          </a:xfrm>
          <a:custGeom>
            <a:avLst/>
            <a:gdLst/>
            <a:ahLst/>
            <a:cxnLst/>
            <a:rect l="l" t="t" r="r" b="b"/>
            <a:pathLst>
              <a:path w="200025" h="266700">
                <a:moveTo>
                  <a:pt x="50006" y="191691"/>
                </a:moveTo>
                <a:lnTo>
                  <a:pt x="50006" y="241697"/>
                </a:lnTo>
                <a:lnTo>
                  <a:pt x="75009" y="266700"/>
                </a:lnTo>
                <a:lnTo>
                  <a:pt x="125016" y="266700"/>
                </a:lnTo>
                <a:lnTo>
                  <a:pt x="150019" y="241697"/>
                </a:lnTo>
                <a:lnTo>
                  <a:pt x="150019" y="191691"/>
                </a:lnTo>
                <a:lnTo>
                  <a:pt x="170681" y="171028"/>
                </a:lnTo>
                <a:cubicBezTo>
                  <a:pt x="189470" y="152240"/>
                  <a:pt x="200025" y="126706"/>
                  <a:pt x="200025" y="100135"/>
                </a:cubicBezTo>
                <a:cubicBezTo>
                  <a:pt x="200025" y="44900"/>
                  <a:pt x="155248" y="0"/>
                  <a:pt x="100012" y="0"/>
                </a:cubicBezTo>
                <a:cubicBezTo>
                  <a:pt x="44777" y="0"/>
                  <a:pt x="0" y="44900"/>
                  <a:pt x="0" y="100135"/>
                </a:cubicBezTo>
                <a:cubicBezTo>
                  <a:pt x="0" y="126706"/>
                  <a:pt x="10555" y="152240"/>
                  <a:pt x="29344" y="171028"/>
                </a:cubicBezTo>
                <a:lnTo>
                  <a:pt x="50006" y="191691"/>
                </a:lnTo>
                <a:close/>
                <a:moveTo>
                  <a:pt x="83344" y="164587"/>
                </a:moveTo>
                <a:lnTo>
                  <a:pt x="83344" y="100012"/>
                </a:lnTo>
                <a:lnTo>
                  <a:pt x="116681" y="100012"/>
                </a:lnTo>
                <a:lnTo>
                  <a:pt x="116681" y="164587"/>
                </a:lnTo>
                <a:cubicBezTo>
                  <a:pt x="145438" y="157185"/>
                  <a:pt x="166688" y="131080"/>
                  <a:pt x="166688" y="100012"/>
                </a:cubicBezTo>
                <a:cubicBezTo>
                  <a:pt x="166688" y="63189"/>
                  <a:pt x="136835" y="33338"/>
                  <a:pt x="100012" y="33338"/>
                </a:cubicBezTo>
                <a:cubicBezTo>
                  <a:pt x="63189" y="33338"/>
                  <a:pt x="33338" y="63189"/>
                  <a:pt x="33338" y="100012"/>
                </a:cubicBezTo>
                <a:cubicBezTo>
                  <a:pt x="33338" y="131080"/>
                  <a:pt x="54586" y="157185"/>
                  <a:pt x="83344" y="164587"/>
                </a:cubicBezTo>
                <a:close/>
              </a:path>
            </a:pathLst>
          </a:custGeom>
          <a:solidFill>
            <a:srgbClr val="D4A84B"/>
          </a:solidFill>
          <a:ln>
            <a:noFill/>
          </a:ln>
        </p:spPr>
      </p:sp>
      <p:sp>
        <p:nvSpPr>
          <p:cNvPr id="47" name="TextBox 47"/>
          <p:cNvSpPr txBox="1"/>
          <p:nvPr/>
        </p:nvSpPr>
        <p:spPr>
          <a:xfrm>
            <a:off x="1318260" y="5442585"/>
            <a:ext cx="76657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核心洞见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19212" y="5736431"/>
            <a:ext cx="6765131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E8E4DC"/>
                </a:solidFill>
                <a:latin typeface="Segoe UI"/>
                <a:ea typeface="Microsoft YaHei"/>
                <a:cs typeface="Segoe UI"/>
              </a:rPr>
              <a:t>完美的防御性现实主义策略：在物理上消除摩擦力，在心理上消除嫉妒心。故谦卦能「亨」。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58165" y="6458902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第二部分：符号学溯源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1177778" y="6458902"/>
            <a:ext cx="4560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5 / 20</a:t>
            </a:r>
          </a:p>
        </p:txBody>
      </p:sp>
    </p:spTree>
  </p:cSld>
  <p:clrMapOvr>
    <a:masterClrMapping/>
  </p:clrMapOvr>
  <p:transition 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5922883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宇宙法则（上）：天道下济，地道流谦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5143500" cy="9525"/>
          </a:xfrm>
          <a:custGeom>
            <a:avLst/>
            <a:gdLst/>
            <a:ahLst/>
            <a:cxnLst/>
            <a:rect l="l" t="t" r="r" b="b"/>
            <a:pathLst>
              <a:path w="5143500" h="9525">
                <a:moveTo>
                  <a:pt x="0" y="0"/>
                </a:moveTo>
                <a:lnTo>
                  <a:pt x="51435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24" name="Group 24"/>
          <p:cNvGrpSpPr/>
          <p:nvPr/>
        </p:nvGrpSpPr>
        <p:grpSpPr>
          <a:xfrm>
            <a:off x="571500" y="1428750"/>
            <a:ext cx="11049000" cy="2190750"/>
            <a:chOff x="571500" y="1428750"/>
            <a:chExt cx="11049000" cy="219075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11049000" cy="2190750"/>
            </a:xfrm>
            <a:custGeom>
              <a:avLst/>
              <a:gdLst/>
              <a:ahLst/>
              <a:cxnLst/>
              <a:rect l="l" t="t" r="r" b="b"/>
              <a:pathLst>
                <a:path w="11049000" h="21907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2076450"/>
                  </a:lnTo>
                  <a:cubicBezTo>
                    <a:pt x="11049000" y="2139576"/>
                    <a:pt x="10997826" y="2190750"/>
                    <a:pt x="10934700" y="2190750"/>
                  </a:cubicBezTo>
                  <a:lnTo>
                    <a:pt x="114300" y="2190750"/>
                  </a:lnTo>
                  <a:cubicBezTo>
                    <a:pt x="51174" y="2190750"/>
                    <a:pt x="0" y="2139576"/>
                    <a:pt x="0" y="2076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09750"/>
              <a:ext cx="11049000" cy="95250"/>
            </a:xfrm>
            <a:prstGeom prst="rect">
              <a:avLst/>
            </a:prstGeom>
            <a:solidFill>
              <a:srgbClr val="2D5A5A"/>
            </a:solidFill>
            <a:ln>
              <a:noFill/>
            </a:ln>
          </p:spPr>
        </p:sp>
        <p:grpSp>
          <p:nvGrpSpPr>
            <p:cNvPr id="12" name="Group 12"/>
            <p:cNvGrpSpPr/>
            <p:nvPr/>
          </p:nvGrpSpPr>
          <p:grpSpPr>
            <a:xfrm>
              <a:off x="810583" y="1543050"/>
              <a:ext cx="245734" cy="247650"/>
              <a:chOff x="810583" y="1543050"/>
              <a:chExt cx="245734" cy="2476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10583" y="1594252"/>
                <a:ext cx="245734" cy="57145"/>
              </a:xfrm>
              <a:custGeom>
                <a:avLst/>
                <a:gdLst/>
                <a:ahLst/>
                <a:cxnLst/>
                <a:rect l="l" t="t" r="r" b="b"/>
                <a:pathLst>
                  <a:path w="245734" h="57145">
                    <a:moveTo>
                      <a:pt x="22564" y="0"/>
                    </a:moveTo>
                    <a:cubicBezTo>
                      <a:pt x="10626" y="16460"/>
                      <a:pt x="2640" y="35972"/>
                      <a:pt x="0" y="57145"/>
                    </a:cubicBezTo>
                    <a:lnTo>
                      <a:pt x="245734" y="57145"/>
                    </a:lnTo>
                    <a:cubicBezTo>
                      <a:pt x="243093" y="35972"/>
                      <a:pt x="235108" y="16460"/>
                      <a:pt x="223170" y="0"/>
                    </a:cubicBezTo>
                    <a:cubicBezTo>
                      <a:pt x="222526" y="360"/>
                      <a:pt x="221873" y="721"/>
                      <a:pt x="221212" y="1082"/>
                    </a:cubicBezTo>
                    <a:cubicBezTo>
                      <a:pt x="198221" y="13622"/>
                      <a:pt x="164728" y="26189"/>
                      <a:pt x="122867" y="26189"/>
                    </a:cubicBezTo>
                    <a:cubicBezTo>
                      <a:pt x="81006" y="26189"/>
                      <a:pt x="47512" y="13622"/>
                      <a:pt x="24521" y="1082"/>
                    </a:cubicBezTo>
                    <a:cubicBezTo>
                      <a:pt x="23860" y="721"/>
                      <a:pt x="23208" y="361"/>
                      <a:pt x="22564" y="0"/>
                    </a:cubicBezTo>
                    <a:close/>
                  </a:path>
                </a:pathLst>
              </a:custGeom>
              <a:solidFill>
                <a:srgbClr val="E8E4DC"/>
              </a:solidFill>
              <a:ln>
                <a:noFill/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855189" y="1543050"/>
                <a:ext cx="156522" cy="46434"/>
              </a:xfrm>
              <a:custGeom>
                <a:avLst/>
                <a:gdLst/>
                <a:ahLst/>
                <a:cxnLst/>
                <a:rect l="l" t="t" r="r" b="b"/>
                <a:pathLst>
                  <a:path w="156522" h="46434">
                    <a:moveTo>
                      <a:pt x="156522" y="27862"/>
                    </a:moveTo>
                    <a:cubicBezTo>
                      <a:pt x="137254" y="37542"/>
                      <a:pt x="110726" y="46434"/>
                      <a:pt x="78261" y="46434"/>
                    </a:cubicBezTo>
                    <a:cubicBezTo>
                      <a:pt x="45795" y="46434"/>
                      <a:pt x="19268" y="37542"/>
                      <a:pt x="0" y="27863"/>
                    </a:cubicBezTo>
                    <a:cubicBezTo>
                      <a:pt x="21330" y="10446"/>
                      <a:pt x="48576" y="0"/>
                      <a:pt x="78261" y="0"/>
                    </a:cubicBezTo>
                    <a:cubicBezTo>
                      <a:pt x="107946" y="0"/>
                      <a:pt x="135191" y="10446"/>
                      <a:pt x="156522" y="27862"/>
                    </a:cubicBezTo>
                    <a:close/>
                  </a:path>
                </a:pathLst>
              </a:custGeom>
              <a:solidFill>
                <a:srgbClr val="E8E4DC"/>
              </a:solidFill>
              <a:ln>
                <a:noFill/>
              </a:ln>
            </p:spPr>
          </p:sp>
          <p:sp>
            <p:nvSpPr>
              <p:cNvPr id="10" name="Freeform 10"/>
              <p:cNvSpPr/>
              <p:nvPr/>
            </p:nvSpPr>
            <p:spPr>
              <a:xfrm>
                <a:off x="810583" y="1682353"/>
                <a:ext cx="245734" cy="57145"/>
              </a:xfrm>
              <a:custGeom>
                <a:avLst/>
                <a:gdLst/>
                <a:ahLst/>
                <a:cxnLst/>
                <a:rect l="l" t="t" r="r" b="b"/>
                <a:pathLst>
                  <a:path w="245734" h="57145">
                    <a:moveTo>
                      <a:pt x="0" y="0"/>
                    </a:moveTo>
                    <a:cubicBezTo>
                      <a:pt x="2640" y="21173"/>
                      <a:pt x="10626" y="40686"/>
                      <a:pt x="22564" y="57145"/>
                    </a:cubicBezTo>
                    <a:cubicBezTo>
                      <a:pt x="23208" y="56785"/>
                      <a:pt x="23860" y="56424"/>
                      <a:pt x="24521" y="56063"/>
                    </a:cubicBezTo>
                    <a:cubicBezTo>
                      <a:pt x="47512" y="43523"/>
                      <a:pt x="81006" y="30956"/>
                      <a:pt x="122867" y="30956"/>
                    </a:cubicBezTo>
                    <a:cubicBezTo>
                      <a:pt x="164728" y="30956"/>
                      <a:pt x="198222" y="43523"/>
                      <a:pt x="221212" y="56063"/>
                    </a:cubicBezTo>
                    <a:cubicBezTo>
                      <a:pt x="221874" y="56424"/>
                      <a:pt x="222526" y="56785"/>
                      <a:pt x="223170" y="57145"/>
                    </a:cubicBezTo>
                    <a:cubicBezTo>
                      <a:pt x="235108" y="40686"/>
                      <a:pt x="243093" y="21173"/>
                      <a:pt x="24573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4DC"/>
              </a:solidFill>
              <a:ln>
                <a:noFill/>
              </a:ln>
            </p:spPr>
          </p:sp>
          <p:sp>
            <p:nvSpPr>
              <p:cNvPr id="11" name="Freeform 11"/>
              <p:cNvSpPr/>
              <p:nvPr/>
            </p:nvSpPr>
            <p:spPr>
              <a:xfrm>
                <a:off x="855189" y="1744266"/>
                <a:ext cx="156521" cy="46434"/>
              </a:xfrm>
              <a:custGeom>
                <a:avLst/>
                <a:gdLst/>
                <a:ahLst/>
                <a:cxnLst/>
                <a:rect l="l" t="t" r="r" b="b"/>
                <a:pathLst>
                  <a:path w="156521" h="46434">
                    <a:moveTo>
                      <a:pt x="78261" y="46434"/>
                    </a:moveTo>
                    <a:cubicBezTo>
                      <a:pt x="48576" y="46434"/>
                      <a:pt x="21330" y="35988"/>
                      <a:pt x="0" y="18572"/>
                    </a:cubicBezTo>
                    <a:cubicBezTo>
                      <a:pt x="19268" y="8892"/>
                      <a:pt x="45795" y="0"/>
                      <a:pt x="78261" y="0"/>
                    </a:cubicBezTo>
                    <a:cubicBezTo>
                      <a:pt x="110726" y="0"/>
                      <a:pt x="137254" y="8892"/>
                      <a:pt x="156521" y="18572"/>
                    </a:cubicBezTo>
                    <a:cubicBezTo>
                      <a:pt x="135191" y="35988"/>
                      <a:pt x="107946" y="46434"/>
                      <a:pt x="78261" y="46434"/>
                    </a:cubicBezTo>
                    <a:close/>
                  </a:path>
                </a:pathLst>
              </a:custGeom>
              <a:solidFill>
                <a:srgbClr val="E8E4DC"/>
              </a:solidFill>
              <a:ln>
                <a:noFill/>
              </a:ln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1173480" y="1597342"/>
              <a:ext cx="231157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天道：热力学与能量均衡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857250" y="2095500"/>
              <a:ext cx="4762500" cy="571500"/>
            </a:xfrm>
            <a:custGeom>
              <a:avLst/>
              <a:gdLst/>
              <a:ahLst/>
              <a:cxnLst/>
              <a:rect l="l" t="t" r="r" b="b"/>
              <a:pathLst>
                <a:path w="4762500" h="571500">
                  <a:moveTo>
                    <a:pt x="76200" y="0"/>
                  </a:moveTo>
                  <a:lnTo>
                    <a:pt x="4686300" y="0"/>
                  </a:lnTo>
                  <a:cubicBezTo>
                    <a:pt x="4728384" y="0"/>
                    <a:pt x="4762500" y="34116"/>
                    <a:pt x="4762500" y="76200"/>
                  </a:cubicBezTo>
                  <a:lnTo>
                    <a:pt x="4762500" y="495300"/>
                  </a:lnTo>
                  <a:cubicBezTo>
                    <a:pt x="4762500" y="537384"/>
                    <a:pt x="4728384" y="571500"/>
                    <a:pt x="4686300" y="571500"/>
                  </a:cubicBezTo>
                  <a:lnTo>
                    <a:pt x="76200" y="571500"/>
                  </a:lnTo>
                  <a:cubicBezTo>
                    <a:pt x="34116" y="571500"/>
                    <a:pt x="0" y="537384"/>
                    <a:pt x="0" y="4953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0EDE8"/>
            </a:solidFill>
            <a:ln w="9525">
              <a:solidFill>
                <a:srgbClr val="B8860B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724787" y="2299335"/>
              <a:ext cx="302742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B8860B"/>
                  </a:solidFill>
                  <a:latin typeface="Segoe UI"/>
                  <a:ea typeface="Microsoft YaHei"/>
                  <a:cs typeface="Segoe UI"/>
                </a:rPr>
                <a:t>「天道下济而光明……天道亏盈而益谦」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5891212" y="2164556"/>
              <a:ext cx="3807619" cy="1390650"/>
              <a:chOff x="5891212" y="2164556"/>
              <a:chExt cx="3807619" cy="1390650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5891212" y="2164556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天体物理学视角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5891212" y="2431256"/>
                <a:ext cx="380761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太阳必须将光热向下辐射（下济），才能体现其光明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5891212" y="2678906"/>
                <a:ext cx="298608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若能量只聚敛于自身，将走向热寂或坍塌</a:t>
                </a: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5891212" y="3059906"/>
                <a:ext cx="123622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2D5A5A"/>
                    </a:solidFill>
                    <a:latin typeface="Segoe UI"/>
                    <a:ea typeface="Microsoft YaHei"/>
                    <a:cs typeface="Segoe UI"/>
                  </a:rPr>
                  <a:t>负反馈调节机制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5891212" y="3326606"/>
                <a:ext cx="231243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高压区 → 低压区 ｜ 高温 → 低温</a:t>
                </a:r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857250" y="3095625"/>
              <a:ext cx="4762500" cy="381000"/>
            </a:xfrm>
            <a:custGeom>
              <a:avLst/>
              <a:gdLst/>
              <a:ahLst/>
              <a:cxnLst/>
              <a:rect l="l" t="t" r="r" b="b"/>
              <a:pathLst>
                <a:path w="4762500" h="381000">
                  <a:moveTo>
                    <a:pt x="57150" y="0"/>
                  </a:moveTo>
                  <a:lnTo>
                    <a:pt x="4705350" y="0"/>
                  </a:lnTo>
                  <a:cubicBezTo>
                    <a:pt x="4736913" y="0"/>
                    <a:pt x="4762500" y="25587"/>
                    <a:pt x="4762500" y="57150"/>
                  </a:cubicBezTo>
                  <a:lnTo>
                    <a:pt x="4762500" y="323850"/>
                  </a:lnTo>
                  <a:cubicBezTo>
                    <a:pt x="4762500" y="355413"/>
                    <a:pt x="4736913" y="381000"/>
                    <a:pt x="4705350" y="381000"/>
                  </a:cubicBezTo>
                  <a:lnTo>
                    <a:pt x="57150" y="381000"/>
                  </a:lnTo>
                  <a:cubicBezTo>
                    <a:pt x="25587" y="381000"/>
                    <a:pt x="0" y="355413"/>
                    <a:pt x="0" y="3238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2D5A5A"/>
            </a:solidFill>
            <a:ln>
              <a:noFill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446276" y="3239452"/>
              <a:ext cx="35844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谦卦主动处于"不足"与"低位"，成为能量汇聚的洼地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71500" y="3810000"/>
            <a:ext cx="11049000" cy="2190750"/>
            <a:chOff x="571500" y="3810000"/>
            <a:chExt cx="11049000" cy="2190750"/>
          </a:xfrm>
        </p:grpSpPr>
        <p:sp>
          <p:nvSpPr>
            <p:cNvPr id="25" name="Freeform 25"/>
            <p:cNvSpPr/>
            <p:nvPr/>
          </p:nvSpPr>
          <p:spPr>
            <a:xfrm>
              <a:off x="571500" y="3810000"/>
              <a:ext cx="11049000" cy="2190750"/>
            </a:xfrm>
            <a:custGeom>
              <a:avLst/>
              <a:gdLst/>
              <a:ahLst/>
              <a:cxnLst/>
              <a:rect l="l" t="t" r="r" b="b"/>
              <a:pathLst>
                <a:path w="11049000" h="21907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2076450"/>
                  </a:lnTo>
                  <a:cubicBezTo>
                    <a:pt x="11049000" y="2139576"/>
                    <a:pt x="10997826" y="2190750"/>
                    <a:pt x="10934700" y="2190750"/>
                  </a:cubicBezTo>
                  <a:lnTo>
                    <a:pt x="114300" y="2190750"/>
                  </a:lnTo>
                  <a:cubicBezTo>
                    <a:pt x="51174" y="2190750"/>
                    <a:pt x="0" y="2139576"/>
                    <a:pt x="0" y="2076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571500" y="381000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27" name="Rectangle 27"/>
            <p:cNvSpPr/>
            <p:nvPr/>
          </p:nvSpPr>
          <p:spPr>
            <a:xfrm>
              <a:off x="571500" y="4191000"/>
              <a:ext cx="11049000" cy="95250"/>
            </a:xfrm>
            <a:prstGeom prst="rect">
              <a:avLst/>
            </a:prstGeom>
            <a:solidFill>
              <a:srgbClr val="C94C4C"/>
            </a:solidFill>
            <a:ln>
              <a:noFill/>
            </a:ln>
          </p:spPr>
        </p:sp>
        <p:sp>
          <p:nvSpPr>
            <p:cNvPr id="28" name="Freeform 28"/>
            <p:cNvSpPr/>
            <p:nvPr/>
          </p:nvSpPr>
          <p:spPr>
            <a:xfrm>
              <a:off x="809625" y="3939778"/>
              <a:ext cx="247650" cy="201216"/>
            </a:xfrm>
            <a:custGeom>
              <a:avLst/>
              <a:gdLst/>
              <a:ahLst/>
              <a:cxnLst/>
              <a:rect l="l" t="t" r="r" b="b"/>
              <a:pathLst>
                <a:path w="247650" h="201216">
                  <a:moveTo>
                    <a:pt x="61912" y="0"/>
                  </a:moveTo>
                  <a:lnTo>
                    <a:pt x="92869" y="0"/>
                  </a:lnTo>
                  <a:lnTo>
                    <a:pt x="126921" y="93643"/>
                  </a:lnTo>
                  <a:lnTo>
                    <a:pt x="154781" y="30956"/>
                  </a:lnTo>
                  <a:lnTo>
                    <a:pt x="185738" y="30956"/>
                  </a:lnTo>
                  <a:lnTo>
                    <a:pt x="247650" y="170259"/>
                  </a:lnTo>
                  <a:lnTo>
                    <a:pt x="247650" y="201216"/>
                  </a:lnTo>
                  <a:lnTo>
                    <a:pt x="0" y="201216"/>
                  </a:lnTo>
                  <a:lnTo>
                    <a:pt x="0" y="170259"/>
                  </a:lnTo>
                  <a:lnTo>
                    <a:pt x="61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1173480" y="3978592"/>
              <a:ext cx="2725626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地道：地质演变与流体动力学</a:t>
              </a:r>
            </a:p>
          </p:txBody>
        </p:sp>
        <p:sp>
          <p:nvSpPr>
            <p:cNvPr id="30" name="Freeform 30"/>
            <p:cNvSpPr/>
            <p:nvPr/>
          </p:nvSpPr>
          <p:spPr>
            <a:xfrm>
              <a:off x="857250" y="4476750"/>
              <a:ext cx="4762500" cy="571500"/>
            </a:xfrm>
            <a:custGeom>
              <a:avLst/>
              <a:gdLst/>
              <a:ahLst/>
              <a:cxnLst/>
              <a:rect l="l" t="t" r="r" b="b"/>
              <a:pathLst>
                <a:path w="4762500" h="571500">
                  <a:moveTo>
                    <a:pt x="76200" y="0"/>
                  </a:moveTo>
                  <a:lnTo>
                    <a:pt x="4686300" y="0"/>
                  </a:lnTo>
                  <a:cubicBezTo>
                    <a:pt x="4728384" y="0"/>
                    <a:pt x="4762500" y="34116"/>
                    <a:pt x="4762500" y="76200"/>
                  </a:cubicBezTo>
                  <a:lnTo>
                    <a:pt x="4762500" y="495300"/>
                  </a:lnTo>
                  <a:cubicBezTo>
                    <a:pt x="4762500" y="537384"/>
                    <a:pt x="4728384" y="571500"/>
                    <a:pt x="4686300" y="571500"/>
                  </a:cubicBezTo>
                  <a:lnTo>
                    <a:pt x="76200" y="571500"/>
                  </a:lnTo>
                  <a:cubicBezTo>
                    <a:pt x="34116" y="571500"/>
                    <a:pt x="0" y="537384"/>
                    <a:pt x="0" y="4953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0EDE8"/>
            </a:solidFill>
            <a:ln w="9525">
              <a:solidFill>
                <a:srgbClr val="B8860B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2434590" y="4680585"/>
              <a:ext cx="16078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B8860B"/>
                  </a:solidFill>
                  <a:latin typeface="Segoe UI"/>
                  <a:ea typeface="Microsoft YaHei"/>
                  <a:cs typeface="Segoe UI"/>
                </a:rPr>
                <a:t>「地道变盈而流谦」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5891212" y="4545806"/>
              <a:ext cx="3643312" cy="1390650"/>
              <a:chOff x="5891212" y="4545806"/>
              <a:chExt cx="3643312" cy="1390650"/>
            </a:xfrm>
          </p:grpSpPr>
          <p:sp>
            <p:nvSpPr>
              <p:cNvPr id="32" name="TextBox 32"/>
              <p:cNvSpPr txBox="1"/>
              <p:nvPr/>
            </p:nvSpPr>
            <p:spPr>
              <a:xfrm>
                <a:off x="5891212" y="4545806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地理演化规律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5891212" y="4812506"/>
                <a:ext cx="347900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长期趋势：剥蚀高山（变盈）填平沟壑（流谦）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5891212" y="5060156"/>
                <a:ext cx="364331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水流作为地道载体，永远遵循重力法则流向最低处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5891212" y="5441156"/>
                <a:ext cx="891183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C94C4C"/>
                    </a:solidFill>
                    <a:latin typeface="Segoe UI"/>
                    <a:ea typeface="Microsoft YaHei"/>
                    <a:cs typeface="Segoe UI"/>
                  </a:rPr>
                  <a:t>社会学隐喻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5891212" y="5707856"/>
                <a:ext cx="33147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高高在上的特权结构终将被底层力量侵蚀瓦解</a:t>
                </a: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857250" y="5476875"/>
              <a:ext cx="4762500" cy="381000"/>
            </a:xfrm>
            <a:custGeom>
              <a:avLst/>
              <a:gdLst/>
              <a:ahLst/>
              <a:cxnLst/>
              <a:rect l="l" t="t" r="r" b="b"/>
              <a:pathLst>
                <a:path w="4762500" h="381000">
                  <a:moveTo>
                    <a:pt x="57150" y="0"/>
                  </a:moveTo>
                  <a:lnTo>
                    <a:pt x="4705350" y="0"/>
                  </a:lnTo>
                  <a:cubicBezTo>
                    <a:pt x="4736913" y="0"/>
                    <a:pt x="4762500" y="25587"/>
                    <a:pt x="4762500" y="57150"/>
                  </a:cubicBezTo>
                  <a:lnTo>
                    <a:pt x="4762500" y="323850"/>
                  </a:lnTo>
                  <a:cubicBezTo>
                    <a:pt x="4762500" y="355413"/>
                    <a:pt x="4736913" y="381000"/>
                    <a:pt x="4705350" y="381000"/>
                  </a:cubicBezTo>
                  <a:lnTo>
                    <a:pt x="57150" y="381000"/>
                  </a:lnTo>
                  <a:cubicBezTo>
                    <a:pt x="25587" y="381000"/>
                    <a:pt x="0" y="355413"/>
                    <a:pt x="0" y="323850"/>
                  </a:cubicBezTo>
                  <a:lnTo>
                    <a:pt x="0" y="57150"/>
                  </a:lnTo>
                  <a:cubicBezTo>
                    <a:pt x="0" y="25587"/>
                    <a:pt x="25587" y="0"/>
                    <a:pt x="57150" y="0"/>
                  </a:cubicBezTo>
                  <a:close/>
                </a:path>
              </a:pathLst>
            </a:custGeom>
            <a:solidFill>
              <a:srgbClr val="C94C4C"/>
            </a:solidFill>
            <a:ln>
              <a:noFill/>
            </a:ln>
          </p:spPr>
        </p:sp>
        <p:sp>
          <p:nvSpPr>
            <p:cNvPr id="39" name="TextBox 39"/>
            <p:cNvSpPr txBox="1"/>
            <p:nvPr/>
          </p:nvSpPr>
          <p:spPr>
            <a:xfrm>
              <a:off x="1377267" y="5620702"/>
              <a:ext cx="372246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谦卦模拟"流谦"形态，处于不断接受补给的优势生态位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558165" y="6458902"/>
            <a:ext cx="171354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第三部分：宇宙四大法则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177778" y="6458902"/>
            <a:ext cx="4560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6 / 20</a:t>
            </a:r>
          </a:p>
        </p:txBody>
      </p:sp>
    </p:spTree>
  </p:cSld>
  <p:clrMapOvr>
    <a:masterClrMapping/>
  </p:clrMapOvr>
  <p:transition 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5922883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宇宙法则（下）：鬼神福谦，人道好谦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5143500" cy="9525"/>
          </a:xfrm>
          <a:custGeom>
            <a:avLst/>
            <a:gdLst/>
            <a:ahLst/>
            <a:cxnLst/>
            <a:rect l="l" t="t" r="r" b="b"/>
            <a:pathLst>
              <a:path w="5143500" h="9525">
                <a:moveTo>
                  <a:pt x="0" y="0"/>
                </a:moveTo>
                <a:lnTo>
                  <a:pt x="5143500" y="0"/>
                </a:lnTo>
              </a:path>
            </a:pathLst>
          </a:custGeom>
          <a:noFill/>
          <a:ln w="28575">
            <a:solidFill>
              <a:srgbClr val="D4A84B"/>
            </a:solidFill>
          </a:ln>
        </p:spPr>
      </p:sp>
      <p:grpSp>
        <p:nvGrpSpPr>
          <p:cNvPr id="26" name="Group 26"/>
          <p:cNvGrpSpPr/>
          <p:nvPr/>
        </p:nvGrpSpPr>
        <p:grpSpPr>
          <a:xfrm>
            <a:off x="571500" y="1428750"/>
            <a:ext cx="5286375" cy="3810000"/>
            <a:chOff x="571500" y="1428750"/>
            <a:chExt cx="5286375" cy="38100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5286375" cy="3810000"/>
            </a:xfrm>
            <a:custGeom>
              <a:avLst/>
              <a:gdLst/>
              <a:ahLst/>
              <a:cxnLst/>
              <a:rect l="l" t="t" r="r" b="b"/>
              <a:pathLst>
                <a:path w="5286375" h="38100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95700"/>
                  </a:lnTo>
                  <a:cubicBezTo>
                    <a:pt x="5286375" y="3758826"/>
                    <a:pt x="5235201" y="3810000"/>
                    <a:pt x="5172075" y="3810000"/>
                  </a:cubicBezTo>
                  <a:lnTo>
                    <a:pt x="114300" y="3810000"/>
                  </a:lnTo>
                  <a:cubicBezTo>
                    <a:pt x="51174" y="3810000"/>
                    <a:pt x="0" y="3758826"/>
                    <a:pt x="0" y="3695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42875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BC9C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571500" y="1809750"/>
              <a:ext cx="5286375" cy="95250"/>
            </a:xfrm>
            <a:prstGeom prst="rect">
              <a:avLst/>
            </a:prstGeom>
            <a:solidFill>
              <a:srgbClr val="1ABC9C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960150" y="1597342"/>
              <a:ext cx="251860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鬼神之维：运势与不确定性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857250" y="2095500"/>
              <a:ext cx="4714875" cy="476250"/>
            </a:xfrm>
            <a:custGeom>
              <a:avLst/>
              <a:gdLst/>
              <a:ahLst/>
              <a:cxnLst/>
              <a:rect l="l" t="t" r="r" b="b"/>
              <a:pathLst>
                <a:path w="4714875" h="476250">
                  <a:moveTo>
                    <a:pt x="76200" y="0"/>
                  </a:moveTo>
                  <a:lnTo>
                    <a:pt x="4638675" y="0"/>
                  </a:lnTo>
                  <a:cubicBezTo>
                    <a:pt x="4680759" y="0"/>
                    <a:pt x="4714875" y="34116"/>
                    <a:pt x="4714875" y="76200"/>
                  </a:cubicBezTo>
                  <a:lnTo>
                    <a:pt x="4714875" y="400050"/>
                  </a:lnTo>
                  <a:cubicBezTo>
                    <a:pt x="4714875" y="442134"/>
                    <a:pt x="4680759" y="476250"/>
                    <a:pt x="4638675" y="476250"/>
                  </a:cubicBezTo>
                  <a:lnTo>
                    <a:pt x="76200" y="476250"/>
                  </a:lnTo>
                  <a:cubicBezTo>
                    <a:pt x="34116" y="476250"/>
                    <a:pt x="0" y="442134"/>
                    <a:pt x="0" y="4000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2C3E50"/>
            </a:solidFill>
            <a:ln w="9525">
              <a:solidFill>
                <a:srgbClr val="D4A84B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2415540" y="2270760"/>
              <a:ext cx="16078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「鬼神害盈而福谦」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842962" y="2831306"/>
              <a:ext cx="4681538" cy="1843088"/>
              <a:chOff x="842962" y="2831306"/>
              <a:chExt cx="4681538" cy="1843088"/>
            </a:xfrm>
          </p:grpSpPr>
          <p:sp>
            <p:nvSpPr>
              <p:cNvPr id="11" name="TextBox 11"/>
              <p:cNvSpPr txBox="1"/>
              <p:nvPr/>
            </p:nvSpPr>
            <p:spPr>
              <a:xfrm>
                <a:off x="842962" y="2831306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现代诠释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842962" y="3117056"/>
                <a:ext cx="153197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鬼神 = 冥冥中的运势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42962" y="3364706"/>
                <a:ext cx="294501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或不可测的随机性风险（Black Swans）</a:t>
                </a:r>
              </a:p>
            </p:txBody>
          </p:sp>
          <p:sp>
            <p:nvSpPr>
              <p:cNvPr id="14" name="Freeform 14"/>
              <p:cNvSpPr/>
              <p:nvPr/>
            </p:nvSpPr>
            <p:spPr>
              <a:xfrm>
                <a:off x="857250" y="3714750"/>
                <a:ext cx="21907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2190750" h="952500">
                    <a:moveTo>
                      <a:pt x="57150" y="0"/>
                    </a:moveTo>
                    <a:lnTo>
                      <a:pt x="2133600" y="0"/>
                    </a:lnTo>
                    <a:cubicBezTo>
                      <a:pt x="2165163" y="0"/>
                      <a:pt x="2190750" y="25587"/>
                      <a:pt x="2190750" y="57150"/>
                    </a:cubicBezTo>
                    <a:lnTo>
                      <a:pt x="2190750" y="895350"/>
                    </a:lnTo>
                    <a:cubicBezTo>
                      <a:pt x="2190750" y="926913"/>
                      <a:pt x="2165163" y="952500"/>
                      <a:pt x="2133600" y="952500"/>
                    </a:cubicBezTo>
                    <a:lnTo>
                      <a:pt x="57150" y="952500"/>
                    </a:lnTo>
                    <a:cubicBezTo>
                      <a:pt x="25587" y="952500"/>
                      <a:pt x="0" y="926913"/>
                      <a:pt x="0" y="8953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>
                <a:solidFill>
                  <a:srgbClr val="C0392B"/>
                </a:solidFill>
              </a:ln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1536740" y="3791902"/>
                <a:ext cx="83177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傲慢自大者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513046" y="4038124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忽视潜在风险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513046" y="425719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过度透支运气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516606" y="4476274"/>
                <a:ext cx="87203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→ "害盈"天灾</a:t>
                </a:r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3333750" y="3714750"/>
                <a:ext cx="21907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2190750" h="952500">
                    <a:moveTo>
                      <a:pt x="57150" y="0"/>
                    </a:moveTo>
                    <a:lnTo>
                      <a:pt x="2133600" y="0"/>
                    </a:lnTo>
                    <a:cubicBezTo>
                      <a:pt x="2165163" y="0"/>
                      <a:pt x="2190750" y="25587"/>
                      <a:pt x="2190750" y="57150"/>
                    </a:cubicBezTo>
                    <a:lnTo>
                      <a:pt x="2190750" y="895350"/>
                    </a:lnTo>
                    <a:cubicBezTo>
                      <a:pt x="2190750" y="926913"/>
                      <a:pt x="2165163" y="952500"/>
                      <a:pt x="2133600" y="952500"/>
                    </a:cubicBezTo>
                    <a:lnTo>
                      <a:pt x="57150" y="952500"/>
                    </a:lnTo>
                    <a:cubicBezTo>
                      <a:pt x="25587" y="952500"/>
                      <a:pt x="0" y="926913"/>
                      <a:pt x="0" y="89535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>
                <a:solidFill>
                  <a:srgbClr val="1ABC9C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4174260" y="3791902"/>
                <a:ext cx="50973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谦卑者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4131945" y="403812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常怀敬畏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3989546" y="4257199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行事留有余地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3993106" y="4476274"/>
                <a:ext cx="87203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→ "福谦"幸存</a:t>
                </a: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2566273" y="4895374"/>
              <a:ext cx="1306354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概率上的幸存者偏差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6334125" y="1428750"/>
            <a:ext cx="5286375" cy="3810000"/>
            <a:chOff x="6334125" y="1428750"/>
            <a:chExt cx="5286375" cy="3810000"/>
          </a:xfrm>
        </p:grpSpPr>
        <p:sp>
          <p:nvSpPr>
            <p:cNvPr id="27" name="Freeform 27"/>
            <p:cNvSpPr/>
            <p:nvPr/>
          </p:nvSpPr>
          <p:spPr>
            <a:xfrm>
              <a:off x="6334125" y="1428750"/>
              <a:ext cx="5286375" cy="3810000"/>
            </a:xfrm>
            <a:custGeom>
              <a:avLst/>
              <a:gdLst/>
              <a:ahLst/>
              <a:cxnLst/>
              <a:rect l="l" t="t" r="r" b="b"/>
              <a:pathLst>
                <a:path w="5286375" h="381000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95700"/>
                  </a:lnTo>
                  <a:cubicBezTo>
                    <a:pt x="5286375" y="3758826"/>
                    <a:pt x="5235201" y="3810000"/>
                    <a:pt x="5172075" y="3810000"/>
                  </a:cubicBezTo>
                  <a:lnTo>
                    <a:pt x="114300" y="3810000"/>
                  </a:lnTo>
                  <a:cubicBezTo>
                    <a:pt x="51174" y="3810000"/>
                    <a:pt x="0" y="3758826"/>
                    <a:pt x="0" y="3695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E8E4DC"/>
            </a:solidFill>
            <a:ln w="9525">
              <a:solidFill>
                <a:srgbClr val="D4D4D4"/>
              </a:solidFill>
            </a:ln>
          </p:spPr>
        </p:sp>
        <p:sp>
          <p:nvSpPr>
            <p:cNvPr id="28" name="Freeform 28"/>
            <p:cNvSpPr/>
            <p:nvPr/>
          </p:nvSpPr>
          <p:spPr>
            <a:xfrm>
              <a:off x="6334125" y="1428750"/>
              <a:ext cx="5286375" cy="476250"/>
            </a:xfrm>
            <a:custGeom>
              <a:avLst/>
              <a:gdLst/>
              <a:ahLst/>
              <a:cxnLst/>
              <a:rect l="l" t="t" r="r" b="b"/>
              <a:pathLst>
                <a:path w="5286375" h="476250">
                  <a:moveTo>
                    <a:pt x="114300" y="0"/>
                  </a:moveTo>
                  <a:lnTo>
                    <a:pt x="5172075" y="0"/>
                  </a:lnTo>
                  <a:cubicBezTo>
                    <a:pt x="5235201" y="0"/>
                    <a:pt x="5286375" y="51174"/>
                    <a:pt x="5286375" y="114300"/>
                  </a:cubicBezTo>
                  <a:lnTo>
                    <a:pt x="5286375" y="361950"/>
                  </a:lnTo>
                  <a:cubicBezTo>
                    <a:pt x="5286375" y="425076"/>
                    <a:pt x="5235201" y="476250"/>
                    <a:pt x="5172075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</p:sp>
        <p:sp>
          <p:nvSpPr>
            <p:cNvPr id="29" name="Rectangle 29"/>
            <p:cNvSpPr/>
            <p:nvPr/>
          </p:nvSpPr>
          <p:spPr>
            <a:xfrm>
              <a:off x="6334125" y="1809750"/>
              <a:ext cx="5286375" cy="95250"/>
            </a:xfrm>
            <a:prstGeom prst="rect">
              <a:avLst/>
            </a:prstGeom>
            <a:solidFill>
              <a:srgbClr val="C0392B"/>
            </a:solidFill>
            <a:ln>
              <a:noFill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7826288" y="1597342"/>
              <a:ext cx="231157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人道之维：社会交换理论</a:t>
              </a:r>
            </a:p>
          </p:txBody>
        </p:sp>
        <p:sp>
          <p:nvSpPr>
            <p:cNvPr id="31" name="Freeform 31"/>
            <p:cNvSpPr/>
            <p:nvPr/>
          </p:nvSpPr>
          <p:spPr>
            <a:xfrm>
              <a:off x="6619875" y="2095500"/>
              <a:ext cx="4714875" cy="476250"/>
            </a:xfrm>
            <a:custGeom>
              <a:avLst/>
              <a:gdLst/>
              <a:ahLst/>
              <a:cxnLst/>
              <a:rect l="l" t="t" r="r" b="b"/>
              <a:pathLst>
                <a:path w="4714875" h="476250">
                  <a:moveTo>
                    <a:pt x="76200" y="0"/>
                  </a:moveTo>
                  <a:lnTo>
                    <a:pt x="4638675" y="0"/>
                  </a:lnTo>
                  <a:cubicBezTo>
                    <a:pt x="4680759" y="0"/>
                    <a:pt x="4714875" y="34116"/>
                    <a:pt x="4714875" y="76200"/>
                  </a:cubicBezTo>
                  <a:lnTo>
                    <a:pt x="4714875" y="400050"/>
                  </a:lnTo>
                  <a:cubicBezTo>
                    <a:pt x="4714875" y="442134"/>
                    <a:pt x="4680759" y="476250"/>
                    <a:pt x="4638675" y="476250"/>
                  </a:cubicBezTo>
                  <a:lnTo>
                    <a:pt x="76200" y="476250"/>
                  </a:lnTo>
                  <a:cubicBezTo>
                    <a:pt x="34116" y="476250"/>
                    <a:pt x="0" y="442134"/>
                    <a:pt x="0" y="4000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A84B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8178165" y="2270760"/>
              <a:ext cx="16078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D4A84B"/>
                  </a:solidFill>
                  <a:latin typeface="Segoe UI"/>
                  <a:ea typeface="Microsoft YaHei"/>
                  <a:cs typeface="Segoe UI"/>
                </a:rPr>
                <a:t>「人道恶盈而好谦」</a:t>
              </a:r>
            </a:p>
          </p:txBody>
        </p:sp>
        <p:grpSp>
          <p:nvGrpSpPr>
            <p:cNvPr id="47" name="Group 47"/>
            <p:cNvGrpSpPr/>
            <p:nvPr/>
          </p:nvGrpSpPr>
          <p:grpSpPr>
            <a:xfrm>
              <a:off x="6605588" y="2831306"/>
              <a:ext cx="4681537" cy="1843088"/>
              <a:chOff x="6605588" y="2831306"/>
              <a:chExt cx="4681537" cy="1843088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6605588" y="2831306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人类心理机制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6605588" y="3117056"/>
                <a:ext cx="232886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人类普遍具有嫉妒心与公平偏好</a:t>
                </a:r>
              </a:p>
            </p:txBody>
          </p:sp>
          <p:sp>
            <p:nvSpPr>
              <p:cNvPr id="35" name="Freeform 35"/>
              <p:cNvSpPr/>
              <p:nvPr/>
            </p:nvSpPr>
            <p:spPr>
              <a:xfrm>
                <a:off x="6619875" y="3429000"/>
                <a:ext cx="2190750" cy="1238250"/>
              </a:xfrm>
              <a:custGeom>
                <a:avLst/>
                <a:gdLst/>
                <a:ahLst/>
                <a:cxnLst/>
                <a:rect l="l" t="t" r="r" b="b"/>
                <a:pathLst>
                  <a:path w="2190750" h="1238250">
                    <a:moveTo>
                      <a:pt x="57150" y="0"/>
                    </a:moveTo>
                    <a:lnTo>
                      <a:pt x="2133600" y="0"/>
                    </a:lnTo>
                    <a:cubicBezTo>
                      <a:pt x="2165163" y="0"/>
                      <a:pt x="2190750" y="25587"/>
                      <a:pt x="2190750" y="57150"/>
                    </a:cubicBezTo>
                    <a:lnTo>
                      <a:pt x="2190750" y="1181100"/>
                    </a:lnTo>
                    <a:cubicBezTo>
                      <a:pt x="2190750" y="1212663"/>
                      <a:pt x="2165163" y="1238250"/>
                      <a:pt x="2133600" y="1238250"/>
                    </a:cubicBezTo>
                    <a:lnTo>
                      <a:pt x="57150" y="1238250"/>
                    </a:lnTo>
                    <a:cubicBezTo>
                      <a:pt x="25587" y="1238250"/>
                      <a:pt x="0" y="1212663"/>
                      <a:pt x="0" y="1181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C0392B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7218855" y="3553778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炫耀者（盈）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133273" y="381904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激活他人防御本能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275671" y="4038124"/>
                <a:ext cx="879157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触发攻击欲望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133273" y="425719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社会协作成本剧增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279231" y="4476274"/>
                <a:ext cx="87203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→ "恶盈"排斥</a:t>
                </a:r>
              </a:p>
            </p:txBody>
          </p:sp>
          <p:sp>
            <p:nvSpPr>
              <p:cNvPr id="41" name="Freeform 41"/>
              <p:cNvSpPr/>
              <p:nvPr/>
            </p:nvSpPr>
            <p:spPr>
              <a:xfrm>
                <a:off x="9096375" y="3429000"/>
                <a:ext cx="2190750" cy="1238250"/>
              </a:xfrm>
              <a:custGeom>
                <a:avLst/>
                <a:gdLst/>
                <a:ahLst/>
                <a:cxnLst/>
                <a:rect l="l" t="t" r="r" b="b"/>
                <a:pathLst>
                  <a:path w="2190750" h="1238250">
                    <a:moveTo>
                      <a:pt x="57150" y="0"/>
                    </a:moveTo>
                    <a:lnTo>
                      <a:pt x="2133600" y="0"/>
                    </a:lnTo>
                    <a:cubicBezTo>
                      <a:pt x="2165163" y="0"/>
                      <a:pt x="2190750" y="25587"/>
                      <a:pt x="2190750" y="57150"/>
                    </a:cubicBezTo>
                    <a:lnTo>
                      <a:pt x="2190750" y="1181100"/>
                    </a:lnTo>
                    <a:cubicBezTo>
                      <a:pt x="2190750" y="1212663"/>
                      <a:pt x="2165163" y="1238250"/>
                      <a:pt x="2133600" y="1238250"/>
                    </a:cubicBezTo>
                    <a:lnTo>
                      <a:pt x="57150" y="1238250"/>
                    </a:lnTo>
                    <a:cubicBezTo>
                      <a:pt x="25587" y="1238250"/>
                      <a:pt x="0" y="1212663"/>
                      <a:pt x="0" y="1181100"/>
                    </a:cubicBezTo>
                    <a:lnTo>
                      <a:pt x="0" y="57150"/>
                    </a:lnTo>
                    <a:cubicBezTo>
                      <a:pt x="0" y="25587"/>
                      <a:pt x="25587" y="0"/>
                      <a:pt x="57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1ABC9C"/>
                </a:solidFill>
              </a:ln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9695355" y="3553778"/>
                <a:ext cx="992791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b="1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谦卑者（谦）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9609772" y="381904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降低他人防御机制</a:t>
                </a:r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9609772" y="4038124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激发他人利他行为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9609772" y="4257199"/>
                <a:ext cx="1163955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1A2E"/>
                    </a:solidFill>
                    <a:latin typeface="Segoe UI"/>
                    <a:ea typeface="Microsoft YaHei"/>
                    <a:cs typeface="Segoe UI"/>
                  </a:rPr>
                  <a:t>社会资源向之流动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9755731" y="4476274"/>
                <a:ext cx="872038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→ "好谦"亲近</a:t>
                </a:r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8115300" y="4895374"/>
              <a:ext cx="1733550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社会资本与协作成本的博弈</a:t>
              </a:r>
            </a:p>
          </p:txBody>
        </p:sp>
      </p:grpSp>
      <p:sp>
        <p:nvSpPr>
          <p:cNvPr id="50" name="Freeform 50"/>
          <p:cNvSpPr/>
          <p:nvPr/>
        </p:nvSpPr>
        <p:spPr>
          <a:xfrm>
            <a:off x="571500" y="5476875"/>
            <a:ext cx="11049000" cy="666750"/>
          </a:xfrm>
          <a:custGeom>
            <a:avLst/>
            <a:gdLst/>
            <a:ahLst/>
            <a:cxnLst/>
            <a:rect l="l" t="t" r="r" b="b"/>
            <a:pathLst>
              <a:path w="11049000" h="66675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552450"/>
                </a:lnTo>
                <a:cubicBezTo>
                  <a:pt x="11049000" y="615576"/>
                  <a:pt x="10997826" y="666750"/>
                  <a:pt x="10934700" y="666750"/>
                </a:cubicBezTo>
                <a:lnTo>
                  <a:pt x="114300" y="666750"/>
                </a:lnTo>
                <a:cubicBezTo>
                  <a:pt x="51174" y="666750"/>
                  <a:pt x="0" y="615576"/>
                  <a:pt x="0" y="55245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34495E"/>
          </a:solidFill>
          <a:ln w="19050">
            <a:solidFill>
              <a:srgbClr val="D4A84B"/>
            </a:solidFill>
          </a:ln>
        </p:spPr>
      </p:sp>
      <p:grpSp>
        <p:nvGrpSpPr>
          <p:cNvPr id="56" name="Group 56"/>
          <p:cNvGrpSpPr/>
          <p:nvPr/>
        </p:nvGrpSpPr>
        <p:grpSpPr>
          <a:xfrm>
            <a:off x="857250" y="5667375"/>
            <a:ext cx="266700" cy="266700"/>
            <a:chOff x="857250" y="5667375"/>
            <a:chExt cx="266700" cy="266700"/>
          </a:xfrm>
        </p:grpSpPr>
        <p:sp>
          <p:nvSpPr>
            <p:cNvPr id="51" name="Freeform 51"/>
            <p:cNvSpPr/>
            <p:nvPr/>
          </p:nvSpPr>
          <p:spPr>
            <a:xfrm>
              <a:off x="990600" y="5667375"/>
              <a:ext cx="116681" cy="116681"/>
            </a:xfrm>
            <a:custGeom>
              <a:avLst/>
              <a:gdLst/>
              <a:ahLst/>
              <a:cxnLst/>
              <a:rect l="l" t="t" r="r" b="b"/>
              <a:pathLst>
                <a:path w="116681" h="116681">
                  <a:moveTo>
                    <a:pt x="0" y="50006"/>
                  </a:moveTo>
                  <a:lnTo>
                    <a:pt x="41672" y="41672"/>
                  </a:lnTo>
                  <a:lnTo>
                    <a:pt x="50006" y="0"/>
                  </a:lnTo>
                  <a:lnTo>
                    <a:pt x="66675" y="0"/>
                  </a:lnTo>
                  <a:lnTo>
                    <a:pt x="75009" y="41672"/>
                  </a:lnTo>
                  <a:lnTo>
                    <a:pt x="116681" y="50006"/>
                  </a:lnTo>
                  <a:lnTo>
                    <a:pt x="116681" y="66675"/>
                  </a:lnTo>
                  <a:lnTo>
                    <a:pt x="75009" y="75009"/>
                  </a:lnTo>
                  <a:lnTo>
                    <a:pt x="66675" y="116681"/>
                  </a:lnTo>
                  <a:lnTo>
                    <a:pt x="50006" y="116681"/>
                  </a:lnTo>
                  <a:lnTo>
                    <a:pt x="41672" y="75009"/>
                  </a:lnTo>
                  <a:lnTo>
                    <a:pt x="0" y="66675"/>
                  </a:lnTo>
                  <a:lnTo>
                    <a:pt x="0" y="50006"/>
                  </a:ln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52" name="Freeform 52"/>
            <p:cNvSpPr/>
            <p:nvPr/>
          </p:nvSpPr>
          <p:spPr>
            <a:xfrm>
              <a:off x="857250" y="5750719"/>
              <a:ext cx="183356" cy="183356"/>
            </a:xfrm>
            <a:custGeom>
              <a:avLst/>
              <a:gdLst/>
              <a:ahLst/>
              <a:cxnLst/>
              <a:rect l="l" t="t" r="r" b="b"/>
              <a:pathLst>
                <a:path w="183356" h="183356">
                  <a:moveTo>
                    <a:pt x="0" y="100012"/>
                  </a:moveTo>
                  <a:lnTo>
                    <a:pt x="0" y="83344"/>
                  </a:lnTo>
                  <a:lnTo>
                    <a:pt x="66675" y="66675"/>
                  </a:lnTo>
                  <a:lnTo>
                    <a:pt x="83344" y="0"/>
                  </a:lnTo>
                  <a:lnTo>
                    <a:pt x="100012" y="0"/>
                  </a:lnTo>
                  <a:lnTo>
                    <a:pt x="116681" y="66675"/>
                  </a:lnTo>
                  <a:lnTo>
                    <a:pt x="183356" y="83344"/>
                  </a:lnTo>
                  <a:lnTo>
                    <a:pt x="183356" y="100012"/>
                  </a:lnTo>
                  <a:lnTo>
                    <a:pt x="116681" y="116681"/>
                  </a:lnTo>
                  <a:lnTo>
                    <a:pt x="100012" y="183356"/>
                  </a:lnTo>
                  <a:lnTo>
                    <a:pt x="83344" y="183356"/>
                  </a:lnTo>
                  <a:lnTo>
                    <a:pt x="66675" y="116681"/>
                  </a:lnTo>
                  <a:lnTo>
                    <a:pt x="0" y="100012"/>
                  </a:ln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53" name="Freeform 53"/>
            <p:cNvSpPr/>
            <p:nvPr/>
          </p:nvSpPr>
          <p:spPr>
            <a:xfrm>
              <a:off x="873919" y="5675709"/>
              <a:ext cx="50006" cy="50006"/>
            </a:xfrm>
            <a:custGeom>
              <a:avLst/>
              <a:gdLst/>
              <a:ahLst/>
              <a:cxnLst/>
              <a:rect l="l" t="t" r="r" b="b"/>
              <a:pathLst>
                <a:path w="50006" h="50006">
                  <a:moveTo>
                    <a:pt x="0" y="25003"/>
                  </a:moveTo>
                  <a:lnTo>
                    <a:pt x="25003" y="0"/>
                  </a:lnTo>
                  <a:lnTo>
                    <a:pt x="50006" y="25003"/>
                  </a:lnTo>
                  <a:lnTo>
                    <a:pt x="25003" y="50006"/>
                  </a:lnTo>
                  <a:lnTo>
                    <a:pt x="0" y="25003"/>
                  </a:ln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54" name="Freeform 54"/>
            <p:cNvSpPr/>
            <p:nvPr/>
          </p:nvSpPr>
          <p:spPr>
            <a:xfrm>
              <a:off x="1040606" y="5867400"/>
              <a:ext cx="66675" cy="66675"/>
            </a:xfrm>
            <a:custGeom>
              <a:avLst/>
              <a:gdLst/>
              <a:ahLst/>
              <a:cxnLst/>
              <a:rect l="l" t="t" r="r" b="b"/>
              <a:pathLst>
                <a:path w="66675" h="66675">
                  <a:moveTo>
                    <a:pt x="66675" y="33338"/>
                  </a:moveTo>
                  <a:lnTo>
                    <a:pt x="33338" y="0"/>
                  </a:lnTo>
                  <a:lnTo>
                    <a:pt x="0" y="33338"/>
                  </a:lnTo>
                  <a:lnTo>
                    <a:pt x="33338" y="66675"/>
                  </a:lnTo>
                  <a:lnTo>
                    <a:pt x="66675" y="33338"/>
                  </a:ln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55" name="Freeform 55"/>
            <p:cNvSpPr/>
            <p:nvPr/>
          </p:nvSpPr>
          <p:spPr>
            <a:xfrm>
              <a:off x="1090612" y="5800725"/>
              <a:ext cx="33338" cy="33338"/>
            </a:xfrm>
            <a:custGeom>
              <a:avLst/>
              <a:gdLst/>
              <a:ahLst/>
              <a:cxnLst/>
              <a:rect l="l" t="t" r="r" b="b"/>
              <a:pathLst>
                <a:path w="33338" h="33338">
                  <a:moveTo>
                    <a:pt x="16669" y="33338"/>
                  </a:moveTo>
                  <a:cubicBezTo>
                    <a:pt x="25875" y="33338"/>
                    <a:pt x="33338" y="25875"/>
                    <a:pt x="33338" y="16669"/>
                  </a:cubicBezTo>
                  <a:cubicBezTo>
                    <a:pt x="33338" y="7463"/>
                    <a:pt x="25875" y="0"/>
                    <a:pt x="16669" y="0"/>
                  </a:cubicBezTo>
                  <a:cubicBezTo>
                    <a:pt x="7463" y="0"/>
                    <a:pt x="0" y="7463"/>
                    <a:pt x="0" y="16669"/>
                  </a:cubicBezTo>
                  <a:cubicBezTo>
                    <a:pt x="0" y="25875"/>
                    <a:pt x="7463" y="33338"/>
                    <a:pt x="16669" y="33338"/>
                  </a:cubicBez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</p:grpSp>
      <p:sp>
        <p:nvSpPr>
          <p:cNvPr id="57" name="TextBox 57"/>
          <p:cNvSpPr txBox="1"/>
          <p:nvPr/>
        </p:nvSpPr>
        <p:spPr>
          <a:xfrm>
            <a:off x="1318260" y="5585460"/>
            <a:ext cx="76657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四维综述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319212" y="5860256"/>
            <a:ext cx="8572500" cy="2286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125" dirty="0">
                <a:solidFill>
                  <a:srgbClr val="E8E4DC"/>
                </a:solidFill>
                <a:latin typeface="Segoe UI"/>
                <a:ea typeface="Microsoft YaHei"/>
                <a:cs typeface="Segoe UI"/>
              </a:rPr>
              <a:t>谦卦全吉，因为在天（自然法则）、地（物质规律）、神（运气）、人（社会关系）四维实现阻力最小化与收益最大化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8165" y="6458902"/>
            <a:ext cx="171354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第三部分：宇宙四大法则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177778" y="6458902"/>
            <a:ext cx="4560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7 / 20</a:t>
            </a:r>
          </a:p>
        </p:txBody>
      </p:sp>
    </p:spTree>
  </p:cSld>
  <p:clrMapOvr>
    <a:masterClrMapping/>
  </p:clrMapOvr>
  <p:transition 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3EF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5232797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六爻进阶：从「谦谦」到「鸣谦」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4191000" cy="9525"/>
          </a:xfrm>
          <a:custGeom>
            <a:avLst/>
            <a:gdLst/>
            <a:ahLst/>
            <a:cxnLst/>
            <a:rect l="l" t="t" r="r" b="b"/>
            <a:pathLst>
              <a:path w="4191000" h="9525">
                <a:moveTo>
                  <a:pt x="0" y="0"/>
                </a:moveTo>
                <a:lnTo>
                  <a:pt x="4191000" y="0"/>
                </a:lnTo>
              </a:path>
            </a:pathLst>
          </a:custGeom>
          <a:noFill/>
          <a:ln w="28575">
            <a:solidFill>
              <a:srgbClr val="B8860B"/>
            </a:solidFill>
          </a:ln>
        </p:spPr>
      </p:sp>
      <p:grpSp>
        <p:nvGrpSpPr>
          <p:cNvPr id="7" name="Group 7"/>
          <p:cNvGrpSpPr/>
          <p:nvPr/>
        </p:nvGrpSpPr>
        <p:grpSpPr>
          <a:xfrm>
            <a:off x="571500" y="1428750"/>
            <a:ext cx="3810000" cy="4572000"/>
            <a:chOff x="571500" y="1428750"/>
            <a:chExt cx="3810000" cy="45720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3810000" cy="4572000"/>
            </a:xfrm>
            <a:custGeom>
              <a:avLst/>
              <a:gdLst/>
              <a:ahLst/>
              <a:cxnLst/>
              <a:rect l="l" t="t" r="r" b="b"/>
              <a:pathLst>
                <a:path w="3810000" h="4572000">
                  <a:moveTo>
                    <a:pt x="114300" y="0"/>
                  </a:moveTo>
                  <a:lnTo>
                    <a:pt x="3695700" y="0"/>
                  </a:lnTo>
                  <a:cubicBezTo>
                    <a:pt x="3758826" y="0"/>
                    <a:pt x="3810000" y="51174"/>
                    <a:pt x="3810000" y="114300"/>
                  </a:cubicBezTo>
                  <a:lnTo>
                    <a:pt x="3810000" y="4457700"/>
                  </a:lnTo>
                  <a:cubicBezTo>
                    <a:pt x="3810000" y="4520826"/>
                    <a:pt x="3758826" y="4572000"/>
                    <a:pt x="3695700" y="4572000"/>
                  </a:cubicBezTo>
                  <a:lnTo>
                    <a:pt x="114300" y="4572000"/>
                  </a:lnTo>
                  <a:cubicBezTo>
                    <a:pt x="51174" y="4572000"/>
                    <a:pt x="0" y="4520826"/>
                    <a:pt x="0" y="445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pic>
          <p:nvPicPr>
            <p:cNvPr id="6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" y="1619250"/>
              <a:ext cx="3352800" cy="4191000"/>
            </a:xfrm>
            <a:prstGeom prst="rect">
              <a:avLst/>
            </a:prstGeom>
          </p:spPr>
        </p:pic>
      </p:grpSp>
      <p:grpSp>
        <p:nvGrpSpPr>
          <p:cNvPr id="56" name="Group 56"/>
          <p:cNvGrpSpPr/>
          <p:nvPr/>
        </p:nvGrpSpPr>
        <p:grpSpPr>
          <a:xfrm>
            <a:off x="4762500" y="1428750"/>
            <a:ext cx="6858000" cy="4572000"/>
            <a:chOff x="4762500" y="1428750"/>
            <a:chExt cx="6858000" cy="4572000"/>
          </a:xfrm>
        </p:grpSpPr>
        <p:sp>
          <p:nvSpPr>
            <p:cNvPr id="8" name="Freeform 8"/>
            <p:cNvSpPr/>
            <p:nvPr/>
          </p:nvSpPr>
          <p:spPr>
            <a:xfrm>
              <a:off x="4762500" y="1428750"/>
              <a:ext cx="6858000" cy="4572000"/>
            </a:xfrm>
            <a:custGeom>
              <a:avLst/>
              <a:gdLst/>
              <a:ahLst/>
              <a:cxnLst/>
              <a:rect l="l" t="t" r="r" b="b"/>
              <a:pathLst>
                <a:path w="6858000" h="4572000">
                  <a:moveTo>
                    <a:pt x="114300" y="0"/>
                  </a:moveTo>
                  <a:lnTo>
                    <a:pt x="6743700" y="0"/>
                  </a:lnTo>
                  <a:cubicBezTo>
                    <a:pt x="6806826" y="0"/>
                    <a:pt x="6858000" y="51174"/>
                    <a:pt x="6858000" y="114300"/>
                  </a:cubicBezTo>
                  <a:lnTo>
                    <a:pt x="6858000" y="4457700"/>
                  </a:lnTo>
                  <a:cubicBezTo>
                    <a:pt x="6858000" y="4520826"/>
                    <a:pt x="6806826" y="4572000"/>
                    <a:pt x="6743700" y="4572000"/>
                  </a:cubicBezTo>
                  <a:lnTo>
                    <a:pt x="114300" y="4572000"/>
                  </a:lnTo>
                  <a:cubicBezTo>
                    <a:pt x="51174" y="4572000"/>
                    <a:pt x="0" y="4520826"/>
                    <a:pt x="0" y="445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D4D4D4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4762500" y="1428750"/>
              <a:ext cx="6858000" cy="428625"/>
            </a:xfrm>
            <a:custGeom>
              <a:avLst/>
              <a:gdLst/>
              <a:ahLst/>
              <a:cxnLst/>
              <a:rect l="l" t="t" r="r" b="b"/>
              <a:pathLst>
                <a:path w="6858000" h="428625">
                  <a:moveTo>
                    <a:pt x="114300" y="0"/>
                  </a:moveTo>
                  <a:lnTo>
                    <a:pt x="6743700" y="0"/>
                  </a:lnTo>
                  <a:cubicBezTo>
                    <a:pt x="6806826" y="0"/>
                    <a:pt x="6858000" y="51174"/>
                    <a:pt x="6858000" y="114300"/>
                  </a:cubicBezTo>
                  <a:lnTo>
                    <a:pt x="6858000" y="314325"/>
                  </a:lnTo>
                  <a:cubicBezTo>
                    <a:pt x="6858000" y="377451"/>
                    <a:pt x="6806826" y="428625"/>
                    <a:pt x="6743700" y="428625"/>
                  </a:cubicBezTo>
                  <a:lnTo>
                    <a:pt x="114300" y="428625"/>
                  </a:lnTo>
                  <a:cubicBezTo>
                    <a:pt x="51174" y="428625"/>
                    <a:pt x="0" y="377451"/>
                    <a:pt x="0" y="3143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1A1A2E"/>
            </a:solidFill>
            <a:ln>
              <a:noFill/>
            </a:ln>
          </p:spPr>
        </p:sp>
        <p:sp>
          <p:nvSpPr>
            <p:cNvPr id="10" name="Rectangle 10"/>
            <p:cNvSpPr/>
            <p:nvPr/>
          </p:nvSpPr>
          <p:spPr>
            <a:xfrm>
              <a:off x="4762500" y="1762125"/>
              <a:ext cx="6858000" cy="95250"/>
            </a:xfrm>
            <a:prstGeom prst="rect">
              <a:avLst/>
            </a:prstGeom>
            <a:solidFill>
              <a:srgbClr val="1A1A2E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5159645" y="1601152"/>
              <a:ext cx="3487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爻位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251615" y="1601152"/>
              <a:ext cx="831771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爻辞关键词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8237125" y="1601152"/>
              <a:ext cx="67075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核心主题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303145" y="1601152"/>
              <a:ext cx="34871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b="1" dirty="0">
                  <a:solidFill>
                    <a:srgbClr val="E8E4DC"/>
                  </a:solidFill>
                  <a:latin typeface="Segoe UI"/>
                  <a:ea typeface="Microsoft YaHei"/>
                  <a:cs typeface="Segoe UI"/>
                </a:rPr>
                <a:t>象征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4857750" y="1952625"/>
              <a:ext cx="6667500" cy="571500"/>
            </a:xfrm>
            <a:custGeom>
              <a:avLst/>
              <a:gdLst/>
              <a:ahLst/>
              <a:cxnLst/>
              <a:rect l="l" t="t" r="r" b="b"/>
              <a:pathLst>
                <a:path w="6667500" h="571500">
                  <a:moveTo>
                    <a:pt x="38100" y="0"/>
                  </a:moveTo>
                  <a:lnTo>
                    <a:pt x="6629400" y="0"/>
                  </a:lnTo>
                  <a:cubicBezTo>
                    <a:pt x="6650442" y="0"/>
                    <a:pt x="6667500" y="17058"/>
                    <a:pt x="6667500" y="38100"/>
                  </a:cubicBezTo>
                  <a:lnTo>
                    <a:pt x="6667500" y="533400"/>
                  </a:lnTo>
                  <a:cubicBezTo>
                    <a:pt x="6667500" y="554442"/>
                    <a:pt x="6650442" y="571500"/>
                    <a:pt x="6629400" y="571500"/>
                  </a:cubicBezTo>
                  <a:lnTo>
                    <a:pt x="38100" y="571500"/>
                  </a:lnTo>
                  <a:cubicBezTo>
                    <a:pt x="17058" y="571500"/>
                    <a:pt x="0" y="554442"/>
                    <a:pt x="0" y="533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5F3EF"/>
            </a:solidFill>
            <a:ln>
              <a:noFill/>
            </a:ln>
          </p:spPr>
        </p:sp>
        <p:sp>
          <p:nvSpPr>
            <p:cNvPr id="16" name="Line 16"/>
            <p:cNvSpPr/>
            <p:nvPr/>
          </p:nvSpPr>
          <p:spPr>
            <a:xfrm>
              <a:off x="4953000" y="214312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17" name="Line 17"/>
            <p:cNvSpPr/>
            <p:nvPr/>
          </p:nvSpPr>
          <p:spPr>
            <a:xfrm>
              <a:off x="5381625" y="214312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5179219" y="2228374"/>
              <a:ext cx="309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上六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230124" y="2164556"/>
              <a:ext cx="87475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鸣谦 · 行师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983141" y="2164556"/>
              <a:ext cx="117871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功成身退的决断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9884843" y="2180749"/>
              <a:ext cx="1185315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征邑国 · 内向净化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4857750" y="2619375"/>
              <a:ext cx="6667500" cy="571500"/>
            </a:xfrm>
            <a:custGeom>
              <a:avLst/>
              <a:gdLst/>
              <a:ahLst/>
              <a:cxnLst/>
              <a:rect l="l" t="t" r="r" b="b"/>
              <a:pathLst>
                <a:path w="6667500" h="571500">
                  <a:moveTo>
                    <a:pt x="38100" y="0"/>
                  </a:moveTo>
                  <a:lnTo>
                    <a:pt x="6629400" y="0"/>
                  </a:lnTo>
                  <a:cubicBezTo>
                    <a:pt x="6650442" y="0"/>
                    <a:pt x="6667500" y="17058"/>
                    <a:pt x="6667500" y="38100"/>
                  </a:cubicBezTo>
                  <a:lnTo>
                    <a:pt x="6667500" y="533400"/>
                  </a:lnTo>
                  <a:cubicBezTo>
                    <a:pt x="6667500" y="554442"/>
                    <a:pt x="6650442" y="571500"/>
                    <a:pt x="6629400" y="571500"/>
                  </a:cubicBezTo>
                  <a:lnTo>
                    <a:pt x="38100" y="571500"/>
                  </a:lnTo>
                  <a:cubicBezTo>
                    <a:pt x="17058" y="571500"/>
                    <a:pt x="0" y="554442"/>
                    <a:pt x="0" y="533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" name="Line 23"/>
            <p:cNvSpPr/>
            <p:nvPr/>
          </p:nvSpPr>
          <p:spPr>
            <a:xfrm>
              <a:off x="4953000" y="280987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24" name="Line 24"/>
            <p:cNvSpPr/>
            <p:nvPr/>
          </p:nvSpPr>
          <p:spPr>
            <a:xfrm>
              <a:off x="5381625" y="280987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5179219" y="2895124"/>
              <a:ext cx="309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六五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230124" y="2831306"/>
              <a:ext cx="87475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不富 · 侵伐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8065294" y="2831306"/>
              <a:ext cx="101441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柔性权力巅峰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027241" y="2847499"/>
              <a:ext cx="900517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君位 · 软实力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4857750" y="3286125"/>
              <a:ext cx="6667500" cy="571500"/>
            </a:xfrm>
            <a:custGeom>
              <a:avLst/>
              <a:gdLst/>
              <a:ahLst/>
              <a:cxnLst/>
              <a:rect l="l" t="t" r="r" b="b"/>
              <a:pathLst>
                <a:path w="6667500" h="571500">
                  <a:moveTo>
                    <a:pt x="38100" y="0"/>
                  </a:moveTo>
                  <a:lnTo>
                    <a:pt x="6629400" y="0"/>
                  </a:lnTo>
                  <a:cubicBezTo>
                    <a:pt x="6650442" y="0"/>
                    <a:pt x="6667500" y="17058"/>
                    <a:pt x="6667500" y="38100"/>
                  </a:cubicBezTo>
                  <a:lnTo>
                    <a:pt x="6667500" y="533400"/>
                  </a:lnTo>
                  <a:cubicBezTo>
                    <a:pt x="6667500" y="554442"/>
                    <a:pt x="6650442" y="571500"/>
                    <a:pt x="6629400" y="571500"/>
                  </a:cubicBezTo>
                  <a:lnTo>
                    <a:pt x="38100" y="571500"/>
                  </a:lnTo>
                  <a:cubicBezTo>
                    <a:pt x="17058" y="571500"/>
                    <a:pt x="0" y="554442"/>
                    <a:pt x="0" y="533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5F3EF"/>
            </a:solidFill>
            <a:ln>
              <a:noFill/>
            </a:ln>
          </p:spPr>
        </p:sp>
        <p:sp>
          <p:nvSpPr>
            <p:cNvPr id="30" name="Line 30"/>
            <p:cNvSpPr/>
            <p:nvPr/>
          </p:nvSpPr>
          <p:spPr>
            <a:xfrm>
              <a:off x="4953000" y="347662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31" name="Line 31"/>
            <p:cNvSpPr/>
            <p:nvPr/>
          </p:nvSpPr>
          <p:spPr>
            <a:xfrm>
              <a:off x="5381625" y="347662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5179219" y="3561874"/>
              <a:ext cx="309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六四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6147971" y="3498056"/>
              <a:ext cx="103905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撝谦 · 无不利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8065294" y="3498056"/>
              <a:ext cx="101441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高层中介艺术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956042" y="3514249"/>
              <a:ext cx="104291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夹心层 · 润滑剂</a:t>
              </a:r>
            </a:p>
          </p:txBody>
        </p:sp>
        <p:sp>
          <p:nvSpPr>
            <p:cNvPr id="36" name="Freeform 36"/>
            <p:cNvSpPr/>
            <p:nvPr/>
          </p:nvSpPr>
          <p:spPr>
            <a:xfrm>
              <a:off x="4857750" y="3952875"/>
              <a:ext cx="6667500" cy="571500"/>
            </a:xfrm>
            <a:custGeom>
              <a:avLst/>
              <a:gdLst/>
              <a:ahLst/>
              <a:cxnLst/>
              <a:rect l="l" t="t" r="r" b="b"/>
              <a:pathLst>
                <a:path w="6667500" h="571500">
                  <a:moveTo>
                    <a:pt x="38100" y="0"/>
                  </a:moveTo>
                  <a:lnTo>
                    <a:pt x="6629400" y="0"/>
                  </a:lnTo>
                  <a:cubicBezTo>
                    <a:pt x="6650442" y="0"/>
                    <a:pt x="6667500" y="17058"/>
                    <a:pt x="6667500" y="38100"/>
                  </a:cubicBezTo>
                  <a:lnTo>
                    <a:pt x="6667500" y="533400"/>
                  </a:lnTo>
                  <a:cubicBezTo>
                    <a:pt x="6667500" y="554442"/>
                    <a:pt x="6650442" y="571500"/>
                    <a:pt x="6629400" y="571500"/>
                  </a:cubicBezTo>
                  <a:lnTo>
                    <a:pt x="38100" y="571500"/>
                  </a:lnTo>
                  <a:cubicBezTo>
                    <a:pt x="17058" y="571500"/>
                    <a:pt x="0" y="554442"/>
                    <a:pt x="0" y="533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C94C4C">
                <a:alpha val="15000"/>
              </a:srgbClr>
            </a:solidFill>
            <a:ln w="19050">
              <a:solidFill>
                <a:srgbClr val="C94C4C"/>
              </a:solidFill>
            </a:ln>
          </p:spPr>
        </p:sp>
        <p:sp>
          <p:nvSpPr>
            <p:cNvPr id="37" name="Line 37"/>
            <p:cNvSpPr/>
            <p:nvPr/>
          </p:nvSpPr>
          <p:spPr>
            <a:xfrm>
              <a:off x="4953000" y="4238625"/>
              <a:ext cx="762000" cy="9525"/>
            </a:xfrm>
            <a:custGeom>
              <a:avLst/>
              <a:gdLst/>
              <a:ahLst/>
              <a:cxnLst/>
              <a:rect l="l" t="t" r="r" b="b"/>
              <a:pathLst>
                <a:path w="762000" h="9525">
                  <a:moveTo>
                    <a:pt x="0" y="0"/>
                  </a:moveTo>
                  <a:lnTo>
                    <a:pt x="762000" y="0"/>
                  </a:lnTo>
                </a:path>
              </a:pathLst>
            </a:custGeom>
            <a:noFill/>
            <a:ln w="47625" cap="rnd">
              <a:solidFill>
                <a:srgbClr val="C94C4C"/>
              </a:solidFill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5108553" y="4323874"/>
              <a:ext cx="450893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九三 ★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208969" y="4164806"/>
              <a:ext cx="91706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劳谦 · 有终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954387" y="4164806"/>
              <a:ext cx="123622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b="1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核心实权派智慧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9956042" y="4180999"/>
              <a:ext cx="104291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C94C4C"/>
                  </a:solidFill>
                  <a:latin typeface="Segoe UI"/>
                  <a:ea typeface="Microsoft YaHei"/>
                  <a:cs typeface="Segoe UI"/>
                </a:rPr>
                <a:t>唯一阳爻 · 卦主</a:t>
              </a:r>
            </a:p>
          </p:txBody>
        </p:sp>
        <p:sp>
          <p:nvSpPr>
            <p:cNvPr id="42" name="Freeform 42"/>
            <p:cNvSpPr/>
            <p:nvPr/>
          </p:nvSpPr>
          <p:spPr>
            <a:xfrm>
              <a:off x="4857750" y="4619625"/>
              <a:ext cx="6667500" cy="571500"/>
            </a:xfrm>
            <a:custGeom>
              <a:avLst/>
              <a:gdLst/>
              <a:ahLst/>
              <a:cxnLst/>
              <a:rect l="l" t="t" r="r" b="b"/>
              <a:pathLst>
                <a:path w="6667500" h="571500">
                  <a:moveTo>
                    <a:pt x="38100" y="0"/>
                  </a:moveTo>
                  <a:lnTo>
                    <a:pt x="6629400" y="0"/>
                  </a:lnTo>
                  <a:cubicBezTo>
                    <a:pt x="6650442" y="0"/>
                    <a:pt x="6667500" y="17058"/>
                    <a:pt x="6667500" y="38100"/>
                  </a:cubicBezTo>
                  <a:lnTo>
                    <a:pt x="6667500" y="533400"/>
                  </a:lnTo>
                  <a:cubicBezTo>
                    <a:pt x="6667500" y="554442"/>
                    <a:pt x="6650442" y="571500"/>
                    <a:pt x="6629400" y="571500"/>
                  </a:cubicBezTo>
                  <a:lnTo>
                    <a:pt x="38100" y="571500"/>
                  </a:lnTo>
                  <a:cubicBezTo>
                    <a:pt x="17058" y="571500"/>
                    <a:pt x="0" y="554442"/>
                    <a:pt x="0" y="533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3" name="Line 43"/>
            <p:cNvSpPr/>
            <p:nvPr/>
          </p:nvSpPr>
          <p:spPr>
            <a:xfrm>
              <a:off x="4953000" y="481012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44" name="Line 44"/>
            <p:cNvSpPr/>
            <p:nvPr/>
          </p:nvSpPr>
          <p:spPr>
            <a:xfrm>
              <a:off x="5381625" y="481012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45" name="TextBox 45"/>
            <p:cNvSpPr txBox="1"/>
            <p:nvPr/>
          </p:nvSpPr>
          <p:spPr>
            <a:xfrm>
              <a:off x="5179219" y="4895374"/>
              <a:ext cx="309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六二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6230124" y="4831556"/>
              <a:ext cx="87475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鸣谦 · 贞吉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229600" y="4831556"/>
              <a:ext cx="6858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共鸣效应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9956042" y="4847749"/>
              <a:ext cx="104291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中正 · 声望管理</a:t>
              </a:r>
            </a:p>
          </p:txBody>
        </p:sp>
        <p:sp>
          <p:nvSpPr>
            <p:cNvPr id="49" name="Freeform 49"/>
            <p:cNvSpPr/>
            <p:nvPr/>
          </p:nvSpPr>
          <p:spPr>
            <a:xfrm>
              <a:off x="4857750" y="5286375"/>
              <a:ext cx="6667500" cy="571500"/>
            </a:xfrm>
            <a:custGeom>
              <a:avLst/>
              <a:gdLst/>
              <a:ahLst/>
              <a:cxnLst/>
              <a:rect l="l" t="t" r="r" b="b"/>
              <a:pathLst>
                <a:path w="6667500" h="571500">
                  <a:moveTo>
                    <a:pt x="38100" y="0"/>
                  </a:moveTo>
                  <a:lnTo>
                    <a:pt x="6629400" y="0"/>
                  </a:lnTo>
                  <a:cubicBezTo>
                    <a:pt x="6650442" y="0"/>
                    <a:pt x="6667500" y="17058"/>
                    <a:pt x="6667500" y="38100"/>
                  </a:cubicBezTo>
                  <a:lnTo>
                    <a:pt x="6667500" y="533400"/>
                  </a:lnTo>
                  <a:cubicBezTo>
                    <a:pt x="6667500" y="554442"/>
                    <a:pt x="6650442" y="571500"/>
                    <a:pt x="6629400" y="571500"/>
                  </a:cubicBezTo>
                  <a:lnTo>
                    <a:pt x="38100" y="571500"/>
                  </a:lnTo>
                  <a:cubicBezTo>
                    <a:pt x="17058" y="571500"/>
                    <a:pt x="0" y="554442"/>
                    <a:pt x="0" y="533400"/>
                  </a:cubicBezTo>
                  <a:lnTo>
                    <a:pt x="0" y="38100"/>
                  </a:lnTo>
                  <a:cubicBezTo>
                    <a:pt x="0" y="17058"/>
                    <a:pt x="17058" y="0"/>
                    <a:pt x="38100" y="0"/>
                  </a:cubicBezTo>
                  <a:close/>
                </a:path>
              </a:pathLst>
            </a:custGeom>
            <a:solidFill>
              <a:srgbClr val="F5F3EF"/>
            </a:solidFill>
            <a:ln>
              <a:noFill/>
            </a:ln>
          </p:spPr>
        </p:sp>
        <p:sp>
          <p:nvSpPr>
            <p:cNvPr id="50" name="Line 50"/>
            <p:cNvSpPr/>
            <p:nvPr/>
          </p:nvSpPr>
          <p:spPr>
            <a:xfrm>
              <a:off x="4953000" y="547687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51" name="Line 51"/>
            <p:cNvSpPr/>
            <p:nvPr/>
          </p:nvSpPr>
          <p:spPr>
            <a:xfrm>
              <a:off x="5381625" y="5476875"/>
              <a:ext cx="333375" cy="9525"/>
            </a:xfrm>
            <a:custGeom>
              <a:avLst/>
              <a:gdLst/>
              <a:ahLst/>
              <a:cxnLst/>
              <a:rect l="l" t="t" r="r" b="b"/>
              <a:pathLst>
                <a:path w="333375" h="9525">
                  <a:moveTo>
                    <a:pt x="0" y="0"/>
                  </a:moveTo>
                  <a:lnTo>
                    <a:pt x="333375" y="0"/>
                  </a:lnTo>
                </a:path>
              </a:pathLst>
            </a:custGeom>
            <a:noFill/>
            <a:ln w="47625" cap="rnd">
              <a:solidFill>
                <a:srgbClr val="4A5568"/>
              </a:solidFill>
            </a:ln>
          </p:spPr>
        </p:sp>
        <p:sp>
          <p:nvSpPr>
            <p:cNvPr id="52" name="TextBox 52"/>
            <p:cNvSpPr txBox="1"/>
            <p:nvPr/>
          </p:nvSpPr>
          <p:spPr>
            <a:xfrm>
              <a:off x="5179219" y="5562124"/>
              <a:ext cx="309562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4A5568"/>
                  </a:solidFill>
                  <a:latin typeface="Segoe UI"/>
                  <a:ea typeface="Microsoft YaHei"/>
                  <a:cs typeface="Segoe UI"/>
                </a:rPr>
                <a:t>初六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230124" y="5498306"/>
              <a:ext cx="87475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谦谦 · 涉川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7983141" y="5498306"/>
              <a:ext cx="117871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1A1A2E"/>
                  </a:solidFill>
                  <a:latin typeface="Segoe UI"/>
                  <a:ea typeface="Microsoft YaHei"/>
                  <a:cs typeface="Segoe UI"/>
                </a:rPr>
                <a:t>潜龙勿用的内省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9956042" y="5514499"/>
              <a:ext cx="1042916" cy="1981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97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极阴 · 生存必须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571500" y="6191250"/>
            <a:ext cx="11049000" cy="381000"/>
          </a:xfrm>
          <a:custGeom>
            <a:avLst/>
            <a:gdLst/>
            <a:ahLst/>
            <a:cxnLst/>
            <a:rect l="l" t="t" r="r" b="b"/>
            <a:pathLst>
              <a:path w="11049000" h="381000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304800"/>
                </a:lnTo>
                <a:cubicBezTo>
                  <a:pt x="11049000" y="346884"/>
                  <a:pt x="11014884" y="381000"/>
                  <a:pt x="10972800" y="381000"/>
                </a:cubicBezTo>
                <a:lnTo>
                  <a:pt x="76200" y="381000"/>
                </a:lnTo>
                <a:cubicBezTo>
                  <a:pt x="34116" y="381000"/>
                  <a:pt x="0" y="346884"/>
                  <a:pt x="0" y="3048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F0EDE8"/>
          </a:solidFill>
          <a:ln w="9525">
            <a:solidFill>
              <a:srgbClr val="B8860B"/>
            </a:solidFill>
          </a:ln>
        </p:spPr>
      </p:sp>
      <p:sp>
        <p:nvSpPr>
          <p:cNvPr id="58" name="TextBox 58"/>
          <p:cNvSpPr txBox="1"/>
          <p:nvPr/>
        </p:nvSpPr>
        <p:spPr>
          <a:xfrm>
            <a:off x="3935730" y="6335078"/>
            <a:ext cx="432054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B8860B"/>
                </a:solidFill>
                <a:latin typeface="Segoe UI"/>
                <a:ea typeface="Microsoft YaHei"/>
                <a:cs typeface="Segoe UI"/>
              </a:rPr>
              <a:t>六爻展示谦德在不同社会阶层、不同时空环境下的具体实践形态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58165" y="6649402"/>
            <a:ext cx="18669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第四部分：六爻微观动力学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177778" y="6649402"/>
            <a:ext cx="4560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8 / 20</a:t>
            </a:r>
          </a:p>
        </p:txBody>
      </p:sp>
    </p:spTree>
  </p:cSld>
  <p:clrMapOvr>
    <a:masterClrMapping/>
  </p:clrMapOvr>
  <p:transition 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3E50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542925" y="709612"/>
            <a:ext cx="4887754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250" b="1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初六：谦谦君子，用涉大川，吉</a:t>
            </a:r>
          </a:p>
        </p:txBody>
      </p:sp>
      <p:sp>
        <p:nvSpPr>
          <p:cNvPr id="4" name="Line 4"/>
          <p:cNvSpPr/>
          <p:nvPr/>
        </p:nvSpPr>
        <p:spPr>
          <a:xfrm>
            <a:off x="571500" y="1143000"/>
            <a:ext cx="4762500" cy="9525"/>
          </a:xfrm>
          <a:custGeom>
            <a:avLst/>
            <a:gdLst/>
            <a:ahLst/>
            <a:cxnLst/>
            <a:rect l="l" t="t" r="r" b="b"/>
            <a:pathLst>
              <a:path w="4762500" h="9525">
                <a:moveTo>
                  <a:pt x="0" y="0"/>
                </a:moveTo>
                <a:lnTo>
                  <a:pt x="4762500" y="0"/>
                </a:lnTo>
              </a:path>
            </a:pathLst>
          </a:custGeom>
          <a:noFill/>
          <a:ln w="28575">
            <a:solidFill>
              <a:srgbClr val="D4A84B"/>
            </a:solidFill>
          </a:ln>
        </p:spPr>
      </p:sp>
      <p:grpSp>
        <p:nvGrpSpPr>
          <p:cNvPr id="21" name="Group 21"/>
          <p:cNvGrpSpPr/>
          <p:nvPr/>
        </p:nvGrpSpPr>
        <p:grpSpPr>
          <a:xfrm>
            <a:off x="571500" y="1428750"/>
            <a:ext cx="2667000" cy="1714500"/>
            <a:chOff x="571500" y="1428750"/>
            <a:chExt cx="2667000" cy="1714500"/>
          </a:xfrm>
        </p:grpSpPr>
        <p:sp>
          <p:nvSpPr>
            <p:cNvPr id="5" name="Freeform 5"/>
            <p:cNvSpPr/>
            <p:nvPr/>
          </p:nvSpPr>
          <p:spPr>
            <a:xfrm>
              <a:off x="571500" y="1428750"/>
              <a:ext cx="2667000" cy="1714500"/>
            </a:xfrm>
            <a:custGeom>
              <a:avLst/>
              <a:gdLst/>
              <a:ahLst/>
              <a:cxnLst/>
              <a:rect l="l" t="t" r="r" b="b"/>
              <a:pathLst>
                <a:path w="2667000" h="17145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600200"/>
                  </a:lnTo>
                  <a:cubicBezTo>
                    <a:pt x="2667000" y="1663326"/>
                    <a:pt x="2615826" y="1714500"/>
                    <a:pt x="25527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4A5568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521714" y="163258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b="1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爻位示意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1238250" y="1905000"/>
              <a:ext cx="1333500" cy="1038225"/>
              <a:chOff x="1238250" y="1905000"/>
              <a:chExt cx="1333500" cy="1038225"/>
            </a:xfrm>
          </p:grpSpPr>
          <p:sp>
            <p:nvSpPr>
              <p:cNvPr id="7" name="Line 7"/>
              <p:cNvSpPr/>
              <p:nvPr/>
            </p:nvSpPr>
            <p:spPr>
              <a:xfrm>
                <a:off x="1333500" y="190500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8" name="Line 8"/>
              <p:cNvSpPr/>
              <p:nvPr/>
            </p:nvSpPr>
            <p:spPr>
              <a:xfrm>
                <a:off x="2095500" y="190500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9" name="Line 9"/>
              <p:cNvSpPr/>
              <p:nvPr/>
            </p:nvSpPr>
            <p:spPr>
              <a:xfrm>
                <a:off x="1333500" y="20764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0" name="Line 10"/>
              <p:cNvSpPr/>
              <p:nvPr/>
            </p:nvSpPr>
            <p:spPr>
              <a:xfrm>
                <a:off x="2095500" y="207645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1" name="Line 11"/>
              <p:cNvSpPr/>
              <p:nvPr/>
            </p:nvSpPr>
            <p:spPr>
              <a:xfrm>
                <a:off x="1333500" y="224790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2" name="Line 12"/>
              <p:cNvSpPr/>
              <p:nvPr/>
            </p:nvSpPr>
            <p:spPr>
              <a:xfrm>
                <a:off x="2095500" y="224790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3" name="Line 13"/>
              <p:cNvSpPr/>
              <p:nvPr/>
            </p:nvSpPr>
            <p:spPr>
              <a:xfrm>
                <a:off x="1333500" y="2419350"/>
                <a:ext cx="1143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1143000" h="9525">
                    <a:moveTo>
                      <a:pt x="0" y="0"/>
                    </a:moveTo>
                    <a:lnTo>
                      <a:pt x="1143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4" name="Line 14"/>
              <p:cNvSpPr/>
              <p:nvPr/>
            </p:nvSpPr>
            <p:spPr>
              <a:xfrm>
                <a:off x="1333500" y="259080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5" name="Line 15"/>
              <p:cNvSpPr/>
              <p:nvPr/>
            </p:nvSpPr>
            <p:spPr>
              <a:xfrm>
                <a:off x="2095500" y="259080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38100">
                <a:solidFill>
                  <a:srgbClr val="4A5568">
                    <a:alpha val="40000"/>
                  </a:srgbClr>
                </a:solidFill>
              </a:ln>
            </p:spPr>
          </p:sp>
          <p:sp>
            <p:nvSpPr>
              <p:cNvPr id="16" name="Freeform 16"/>
              <p:cNvSpPr/>
              <p:nvPr/>
            </p:nvSpPr>
            <p:spPr>
              <a:xfrm>
                <a:off x="1238250" y="2695575"/>
                <a:ext cx="133350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333500" h="247650">
                    <a:moveTo>
                      <a:pt x="38100" y="0"/>
                    </a:moveTo>
                    <a:lnTo>
                      <a:pt x="1295400" y="0"/>
                    </a:lnTo>
                    <a:cubicBezTo>
                      <a:pt x="1316442" y="0"/>
                      <a:pt x="1333500" y="17058"/>
                      <a:pt x="1333500" y="38100"/>
                    </a:cubicBezTo>
                    <a:lnTo>
                      <a:pt x="1333500" y="209550"/>
                    </a:lnTo>
                    <a:cubicBezTo>
                      <a:pt x="1333500" y="230592"/>
                      <a:pt x="1316442" y="247650"/>
                      <a:pt x="1295400" y="247650"/>
                    </a:cubicBezTo>
                    <a:lnTo>
                      <a:pt x="38100" y="247650"/>
                    </a:lnTo>
                    <a:cubicBezTo>
                      <a:pt x="17058" y="247650"/>
                      <a:pt x="0" y="230592"/>
                      <a:pt x="0" y="209550"/>
                    </a:cubicBezTo>
                    <a:lnTo>
                      <a:pt x="0" y="38100"/>
                    </a:lnTo>
                    <a:cubicBezTo>
                      <a:pt x="0" y="17058"/>
                      <a:pt x="17058" y="0"/>
                      <a:pt x="38100" y="0"/>
                    </a:cubicBezTo>
                    <a:close/>
                  </a:path>
                </a:pathLst>
              </a:custGeom>
              <a:solidFill>
                <a:srgbClr val="1ABC9C">
                  <a:alpha val="30000"/>
                </a:srgbClr>
              </a:solidFill>
              <a:ln>
                <a:noFill/>
              </a:ln>
            </p:spPr>
          </p:sp>
          <p:sp>
            <p:nvSpPr>
              <p:cNvPr id="17" name="Line 17"/>
              <p:cNvSpPr/>
              <p:nvPr/>
            </p:nvSpPr>
            <p:spPr>
              <a:xfrm>
                <a:off x="1333500" y="281940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57150" cap="rnd">
                <a:solidFill>
                  <a:srgbClr val="1ABC9C"/>
                </a:solidFill>
              </a:ln>
            </p:spPr>
          </p:sp>
          <p:sp>
            <p:nvSpPr>
              <p:cNvPr id="18" name="Line 18"/>
              <p:cNvSpPr/>
              <p:nvPr/>
            </p:nvSpPr>
            <p:spPr>
              <a:xfrm>
                <a:off x="2095500" y="2819400"/>
                <a:ext cx="38100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81000" h="9525">
                    <a:moveTo>
                      <a:pt x="0" y="0"/>
                    </a:moveTo>
                    <a:lnTo>
                      <a:pt x="381000" y="0"/>
                    </a:lnTo>
                  </a:path>
                </a:pathLst>
              </a:custGeom>
              <a:noFill/>
              <a:ln w="57150" cap="rnd">
                <a:solidFill>
                  <a:srgbClr val="1ABC9C"/>
                </a:solidFill>
              </a:ln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343430" y="2887028"/>
              <a:ext cx="112314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1ABC9C"/>
                  </a:solidFill>
                  <a:latin typeface="Segoe UI"/>
                  <a:ea typeface="Microsoft YaHei"/>
                  <a:cs typeface="Segoe UI"/>
                </a:rPr>
                <a:t>初六 · 极阴之位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619500" y="1428750"/>
            <a:ext cx="8001000" cy="1714500"/>
            <a:chOff x="3619500" y="1428750"/>
            <a:chExt cx="8001000" cy="1714500"/>
          </a:xfrm>
        </p:grpSpPr>
        <p:sp>
          <p:nvSpPr>
            <p:cNvPr id="22" name="Freeform 22"/>
            <p:cNvSpPr/>
            <p:nvPr/>
          </p:nvSpPr>
          <p:spPr>
            <a:xfrm>
              <a:off x="3619500" y="1428750"/>
              <a:ext cx="8001000" cy="1714500"/>
            </a:xfrm>
            <a:custGeom>
              <a:avLst/>
              <a:gdLst/>
              <a:ahLst/>
              <a:cxnLst/>
              <a:rect l="l" t="t" r="r" b="b"/>
              <a:pathLst>
                <a:path w="8001000" h="1714500">
                  <a:moveTo>
                    <a:pt x="114300" y="0"/>
                  </a:moveTo>
                  <a:lnTo>
                    <a:pt x="7886700" y="0"/>
                  </a:lnTo>
                  <a:cubicBezTo>
                    <a:pt x="7949826" y="0"/>
                    <a:pt x="8001000" y="51174"/>
                    <a:pt x="8001000" y="114300"/>
                  </a:cubicBezTo>
                  <a:lnTo>
                    <a:pt x="8001000" y="1600200"/>
                  </a:lnTo>
                  <a:cubicBezTo>
                    <a:pt x="8001000" y="1663326"/>
                    <a:pt x="7949826" y="1714500"/>
                    <a:pt x="7886700" y="1714500"/>
                  </a:cubicBezTo>
                  <a:lnTo>
                    <a:pt x="114300" y="1714500"/>
                  </a:lnTo>
                  <a:cubicBezTo>
                    <a:pt x="51174" y="1714500"/>
                    <a:pt x="0" y="1663326"/>
                    <a:pt x="0" y="1600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9525">
              <a:solidFill>
                <a:srgbClr val="1ABC9C"/>
              </a:solidFill>
            </a:ln>
          </p:spPr>
        </p:sp>
        <p:grpSp>
          <p:nvGrpSpPr>
            <p:cNvPr id="28" name="Group 28"/>
            <p:cNvGrpSpPr/>
            <p:nvPr/>
          </p:nvGrpSpPr>
          <p:grpSpPr>
            <a:xfrm>
              <a:off x="3890962" y="1545431"/>
              <a:ext cx="1691498" cy="1193007"/>
              <a:chOff x="3890962" y="1545431"/>
              <a:chExt cx="1691498" cy="1193007"/>
            </a:xfrm>
          </p:grpSpPr>
          <p:sp>
            <p:nvSpPr>
              <p:cNvPr id="23" name="TextBox 23"/>
              <p:cNvSpPr txBox="1"/>
              <p:nvPr/>
            </p:nvSpPr>
            <p:spPr>
              <a:xfrm>
                <a:off x="3890962" y="154543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象数分析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3891915" y="183927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极阴之位，居于最下方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3891915" y="2067878"/>
                <a:ext cx="92378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阴爻处阴位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3891915" y="229647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「卑微中的卑微」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3891915" y="2525078"/>
                <a:ext cx="10771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故称「谦谦」</a:t>
                </a:r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6462712" y="1545431"/>
              <a:ext cx="1691498" cy="1193007"/>
              <a:chOff x="6462712" y="1545431"/>
              <a:chExt cx="1691498" cy="1193007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6462712" y="1545431"/>
                <a:ext cx="71866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D4A84B"/>
                    </a:solidFill>
                    <a:latin typeface="Segoe UI"/>
                    <a:ea typeface="Microsoft YaHei"/>
                    <a:cs typeface="Segoe UI"/>
                  </a:rPr>
                  <a:t>义理阐发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463665" y="1839278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初入社会或处于底层</a:t>
                </a:r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6463665" y="206787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谦非选择，乃生存必须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6463665" y="2296478"/>
                <a:ext cx="13838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强调「君子」二字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6463665" y="252507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源于内在修养，非怯懦</a:t>
                </a:r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034462" y="1545431"/>
              <a:ext cx="1844850" cy="1193007"/>
              <a:chOff x="9034462" y="1545431"/>
              <a:chExt cx="1844850" cy="1193007"/>
            </a:xfrm>
          </p:grpSpPr>
          <p:sp>
            <p:nvSpPr>
              <p:cNvPr id="35" name="TextBox 35"/>
              <p:cNvSpPr txBox="1"/>
              <p:nvPr/>
            </p:nvSpPr>
            <p:spPr>
              <a:xfrm>
                <a:off x="9034462" y="1545431"/>
                <a:ext cx="10637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b="1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涉大川的悖论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9035415" y="1839278"/>
                <a:ext cx="153719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涉川通常需阳刚之气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9035415" y="2067878"/>
                <a:ext cx="123048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极柔何以克难？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9035415" y="2296478"/>
                <a:ext cx="169054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极度谦卑消除环境阻力</a:t>
                </a:r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9035415" y="2525078"/>
                <a:ext cx="184389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• 水流只能托举，不能冲击</a:t>
                </a: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571500" y="3429000"/>
            <a:ext cx="11049000" cy="1905000"/>
            <a:chOff x="571500" y="3429000"/>
            <a:chExt cx="11049000" cy="1905000"/>
          </a:xfrm>
        </p:grpSpPr>
        <p:sp>
          <p:nvSpPr>
            <p:cNvPr id="42" name="Freeform 42"/>
            <p:cNvSpPr/>
            <p:nvPr/>
          </p:nvSpPr>
          <p:spPr>
            <a:xfrm>
              <a:off x="571500" y="3429000"/>
              <a:ext cx="11049000" cy="1905000"/>
            </a:xfrm>
            <a:custGeom>
              <a:avLst/>
              <a:gdLst/>
              <a:ahLst/>
              <a:cxnLst/>
              <a:rect l="l" t="t" r="r" b="b"/>
              <a:pathLst>
                <a:path w="11049000" h="190500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1790700"/>
                  </a:lnTo>
                  <a:cubicBezTo>
                    <a:pt x="11049000" y="1853826"/>
                    <a:pt x="10997826" y="1905000"/>
                    <a:pt x="10934700" y="1905000"/>
                  </a:cubicBezTo>
                  <a:lnTo>
                    <a:pt x="114300" y="1905000"/>
                  </a:lnTo>
                  <a:cubicBezTo>
                    <a:pt x="51174" y="1905000"/>
                    <a:pt x="0" y="1853826"/>
                    <a:pt x="0" y="1790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34495E"/>
            </a:solidFill>
            <a:ln w="19050">
              <a:solidFill>
                <a:srgbClr val="D4A84B"/>
              </a:solidFill>
            </a:ln>
          </p:spPr>
        </p:sp>
        <p:sp>
          <p:nvSpPr>
            <p:cNvPr id="43" name="Freeform 43"/>
            <p:cNvSpPr/>
            <p:nvPr/>
          </p:nvSpPr>
          <p:spPr>
            <a:xfrm>
              <a:off x="571500" y="3429000"/>
              <a:ext cx="11049000" cy="476250"/>
            </a:xfrm>
            <a:custGeom>
              <a:avLst/>
              <a:gdLst/>
              <a:ahLst/>
              <a:cxnLst/>
              <a:rect l="l" t="t" r="r" b="b"/>
              <a:pathLst>
                <a:path w="11049000" h="476250">
                  <a:moveTo>
                    <a:pt x="114300" y="0"/>
                  </a:moveTo>
                  <a:lnTo>
                    <a:pt x="10934700" y="0"/>
                  </a:lnTo>
                  <a:cubicBezTo>
                    <a:pt x="10997826" y="0"/>
                    <a:pt x="11049000" y="51174"/>
                    <a:pt x="11049000" y="114300"/>
                  </a:cubicBezTo>
                  <a:lnTo>
                    <a:pt x="11049000" y="361950"/>
                  </a:lnTo>
                  <a:cubicBezTo>
                    <a:pt x="11049000" y="425076"/>
                    <a:pt x="10997826" y="476250"/>
                    <a:pt x="10934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D4A84B"/>
            </a:solidFill>
            <a:ln>
              <a:noFill/>
            </a:ln>
          </p:spPr>
        </p:sp>
        <p:sp>
          <p:nvSpPr>
            <p:cNvPr id="44" name="Rectangle 44"/>
            <p:cNvSpPr/>
            <p:nvPr/>
          </p:nvSpPr>
          <p:spPr>
            <a:xfrm>
              <a:off x="571500" y="3810000"/>
              <a:ext cx="11049000" cy="95250"/>
            </a:xfrm>
            <a:prstGeom prst="rect">
              <a:avLst/>
            </a:prstGeom>
            <a:solidFill>
              <a:srgbClr val="D4A84B"/>
            </a:solidFill>
            <a:ln>
              <a:noFill/>
            </a:ln>
          </p:spPr>
        </p:sp>
        <p:sp>
          <p:nvSpPr>
            <p:cNvPr id="45" name="Freeform 45"/>
            <p:cNvSpPr/>
            <p:nvPr/>
          </p:nvSpPr>
          <p:spPr>
            <a:xfrm>
              <a:off x="840581" y="3543300"/>
              <a:ext cx="185738" cy="247650"/>
            </a:xfrm>
            <a:custGeom>
              <a:avLst/>
              <a:gdLst/>
              <a:ahLst/>
              <a:cxnLst/>
              <a:rect l="l" t="t" r="r" b="b"/>
              <a:pathLst>
                <a:path w="185738" h="247650">
                  <a:moveTo>
                    <a:pt x="46434" y="177998"/>
                  </a:moveTo>
                  <a:lnTo>
                    <a:pt x="46434" y="224433"/>
                  </a:lnTo>
                  <a:lnTo>
                    <a:pt x="69652" y="247650"/>
                  </a:lnTo>
                  <a:lnTo>
                    <a:pt x="116086" y="247650"/>
                  </a:lnTo>
                  <a:lnTo>
                    <a:pt x="139303" y="224433"/>
                  </a:lnTo>
                  <a:lnTo>
                    <a:pt x="139303" y="177998"/>
                  </a:lnTo>
                  <a:lnTo>
                    <a:pt x="158490" y="158812"/>
                  </a:lnTo>
                  <a:cubicBezTo>
                    <a:pt x="175937" y="141365"/>
                    <a:pt x="185738" y="117656"/>
                    <a:pt x="185738" y="92983"/>
                  </a:cubicBezTo>
                  <a:cubicBezTo>
                    <a:pt x="185738" y="41693"/>
                    <a:pt x="144159" y="0"/>
                    <a:pt x="92869" y="0"/>
                  </a:cubicBezTo>
                  <a:cubicBezTo>
                    <a:pt x="41579" y="0"/>
                    <a:pt x="0" y="41693"/>
                    <a:pt x="0" y="92983"/>
                  </a:cubicBezTo>
                  <a:cubicBezTo>
                    <a:pt x="0" y="117656"/>
                    <a:pt x="9801" y="141365"/>
                    <a:pt x="27248" y="158812"/>
                  </a:cubicBezTo>
                  <a:lnTo>
                    <a:pt x="46434" y="177998"/>
                  </a:lnTo>
                  <a:close/>
                  <a:moveTo>
                    <a:pt x="77391" y="152831"/>
                  </a:moveTo>
                  <a:lnTo>
                    <a:pt x="77391" y="92869"/>
                  </a:lnTo>
                  <a:lnTo>
                    <a:pt x="108347" y="92869"/>
                  </a:lnTo>
                  <a:lnTo>
                    <a:pt x="108347" y="152831"/>
                  </a:lnTo>
                  <a:cubicBezTo>
                    <a:pt x="135050" y="145958"/>
                    <a:pt x="154781" y="121717"/>
                    <a:pt x="154781" y="92869"/>
                  </a:cubicBezTo>
                  <a:cubicBezTo>
                    <a:pt x="154781" y="58675"/>
                    <a:pt x="127061" y="30956"/>
                    <a:pt x="92869" y="30956"/>
                  </a:cubicBezTo>
                  <a:cubicBezTo>
                    <a:pt x="58675" y="30956"/>
                    <a:pt x="30956" y="58675"/>
                    <a:pt x="30956" y="92869"/>
                  </a:cubicBezTo>
                  <a:cubicBezTo>
                    <a:pt x="30956" y="121717"/>
                    <a:pt x="50687" y="145958"/>
                    <a:pt x="77391" y="152831"/>
                  </a:cubicBezTo>
                  <a:close/>
                </a:path>
              </a:pathLst>
            </a:custGeom>
            <a:solidFill>
              <a:srgbClr val="2C3E50"/>
            </a:solidFill>
            <a:ln>
              <a:noFill/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1173480" y="3597592"/>
              <a:ext cx="334670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C3E50"/>
                  </a:solidFill>
                  <a:latin typeface="Segoe UI"/>
                  <a:ea typeface="Microsoft YaHei"/>
                  <a:cs typeface="Segoe UI"/>
                </a:rPr>
                <a:t>现代应用：职场新人与初创企业策略</a:t>
              </a:r>
            </a:p>
          </p:txBody>
        </p:sp>
        <p:grpSp>
          <p:nvGrpSpPr>
            <p:cNvPr id="61" name="Group 61"/>
            <p:cNvGrpSpPr/>
            <p:nvPr/>
          </p:nvGrpSpPr>
          <p:grpSpPr>
            <a:xfrm>
              <a:off x="952500" y="4095750"/>
              <a:ext cx="10287000" cy="1047750"/>
              <a:chOff x="952500" y="4095750"/>
              <a:chExt cx="10287000" cy="104775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952500" y="4095750"/>
                <a:ext cx="504825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1047750">
                    <a:moveTo>
                      <a:pt x="76200" y="0"/>
                    </a:moveTo>
                    <a:lnTo>
                      <a:pt x="4972050" y="0"/>
                    </a:lnTo>
                    <a:cubicBezTo>
                      <a:pt x="5014134" y="0"/>
                      <a:pt x="5048250" y="34116"/>
                      <a:pt x="5048250" y="76200"/>
                    </a:cubicBezTo>
                    <a:lnTo>
                      <a:pt x="5048250" y="971550"/>
                    </a:lnTo>
                    <a:cubicBezTo>
                      <a:pt x="5048250" y="1013634"/>
                      <a:pt x="5014134" y="1047750"/>
                      <a:pt x="4972050" y="1047750"/>
                    </a:cubicBezTo>
                    <a:lnTo>
                      <a:pt x="76200" y="1047750"/>
                    </a:lnTo>
                    <a:cubicBezTo>
                      <a:pt x="34116" y="1047750"/>
                      <a:pt x="0" y="1013634"/>
                      <a:pt x="0" y="9715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>
                <a:solidFill>
                  <a:srgbClr val="1ABC9C"/>
                </a:solidFill>
              </a:ln>
            </p:spPr>
          </p:sp>
          <p:grpSp>
            <p:nvGrpSpPr>
              <p:cNvPr id="50" name="Group 50"/>
              <p:cNvGrpSpPr/>
              <p:nvPr/>
            </p:nvGrpSpPr>
            <p:grpSpPr>
              <a:xfrm>
                <a:off x="1171575" y="4300538"/>
                <a:ext cx="171450" cy="200025"/>
                <a:chOff x="1171575" y="4300538"/>
                <a:chExt cx="171450" cy="200025"/>
              </a:xfrm>
            </p:grpSpPr>
            <p:sp>
              <p:nvSpPr>
                <p:cNvPr id="48" name="Freeform 48"/>
                <p:cNvSpPr/>
                <p:nvPr/>
              </p:nvSpPr>
              <p:spPr>
                <a:xfrm>
                  <a:off x="1214438" y="4300538"/>
                  <a:ext cx="85725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5" h="85725">
                      <a:moveTo>
                        <a:pt x="42862" y="85725"/>
                      </a:moveTo>
                      <a:cubicBezTo>
                        <a:pt x="66535" y="85725"/>
                        <a:pt x="85725" y="66535"/>
                        <a:pt x="85725" y="42862"/>
                      </a:cubicBezTo>
                      <a:cubicBezTo>
                        <a:pt x="85725" y="19190"/>
                        <a:pt x="66535" y="0"/>
                        <a:pt x="42862" y="0"/>
                      </a:cubicBezTo>
                      <a:cubicBezTo>
                        <a:pt x="19190" y="0"/>
                        <a:pt x="0" y="19190"/>
                        <a:pt x="0" y="42862"/>
                      </a:cubicBezTo>
                      <a:cubicBezTo>
                        <a:pt x="0" y="66535"/>
                        <a:pt x="19190" y="85725"/>
                        <a:pt x="42862" y="85725"/>
                      </a:cubicBezTo>
                      <a:close/>
                    </a:path>
                  </a:pathLst>
                </a:custGeom>
                <a:solidFill>
                  <a:srgbClr val="1ABC9C"/>
                </a:solidFill>
                <a:ln>
                  <a:noFill/>
                </a:ln>
              </p:spPr>
            </p:sp>
            <p:sp>
              <p:nvSpPr>
                <p:cNvPr id="49" name="Freeform 49"/>
                <p:cNvSpPr/>
                <p:nvPr/>
              </p:nvSpPr>
              <p:spPr>
                <a:xfrm>
                  <a:off x="1171575" y="4414838"/>
                  <a:ext cx="171450" cy="8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" h="85725">
                      <a:moveTo>
                        <a:pt x="171450" y="42862"/>
                      </a:moveTo>
                      <a:cubicBezTo>
                        <a:pt x="171450" y="19190"/>
                        <a:pt x="152260" y="0"/>
                        <a:pt x="128588" y="0"/>
                      </a:cubicBezTo>
                      <a:lnTo>
                        <a:pt x="42862" y="0"/>
                      </a:lnTo>
                      <a:cubicBezTo>
                        <a:pt x="19190" y="0"/>
                        <a:pt x="0" y="19190"/>
                        <a:pt x="0" y="42862"/>
                      </a:cubicBezTo>
                      <a:lnTo>
                        <a:pt x="0" y="85725"/>
                      </a:lnTo>
                      <a:lnTo>
                        <a:pt x="171450" y="85725"/>
                      </a:lnTo>
                      <a:lnTo>
                        <a:pt x="171450" y="42862"/>
                      </a:lnTo>
                      <a:close/>
                    </a:path>
                  </a:pathLst>
                </a:custGeom>
                <a:solidFill>
                  <a:srgbClr val="1ABC9C"/>
                </a:solidFill>
                <a:ln>
                  <a:noFill/>
                </a:ln>
              </p:spPr>
            </p:sp>
          </p:grpSp>
          <p:sp>
            <p:nvSpPr>
              <p:cNvPr id="51" name="TextBox 51"/>
              <p:cNvSpPr txBox="1"/>
              <p:nvPr/>
            </p:nvSpPr>
            <p:spPr>
              <a:xfrm>
                <a:off x="1461135" y="432816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1ABC9C"/>
                    </a:solidFill>
                    <a:latin typeface="Segoe UI"/>
                    <a:ea typeface="Microsoft YaHei"/>
                    <a:cs typeface="Segoe UI"/>
                  </a:rPr>
                  <a:t>职场新人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1129665" y="4601528"/>
                <a:ext cx="309372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缺乏资源（阳气）时，必须采取「谦谦」策略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129665" y="4830128"/>
                <a:ext cx="35537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通过极度的低姿态学习与服务，积累跨越险阻的势能</a:t>
                </a:r>
              </a:p>
            </p:txBody>
          </p:sp>
          <p:sp>
            <p:nvSpPr>
              <p:cNvPr id="54" name="Freeform 54"/>
              <p:cNvSpPr/>
              <p:nvPr/>
            </p:nvSpPr>
            <p:spPr>
              <a:xfrm>
                <a:off x="6191250" y="4095750"/>
                <a:ext cx="5048250" cy="1047750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1047750">
                    <a:moveTo>
                      <a:pt x="76200" y="0"/>
                    </a:moveTo>
                    <a:lnTo>
                      <a:pt x="4972050" y="0"/>
                    </a:lnTo>
                    <a:cubicBezTo>
                      <a:pt x="5014134" y="0"/>
                      <a:pt x="5048250" y="34116"/>
                      <a:pt x="5048250" y="76200"/>
                    </a:cubicBezTo>
                    <a:lnTo>
                      <a:pt x="5048250" y="971550"/>
                    </a:lnTo>
                    <a:cubicBezTo>
                      <a:pt x="5048250" y="1013634"/>
                      <a:pt x="5014134" y="1047750"/>
                      <a:pt x="4972050" y="1047750"/>
                    </a:cubicBezTo>
                    <a:lnTo>
                      <a:pt x="76200" y="1047750"/>
                    </a:lnTo>
                    <a:cubicBezTo>
                      <a:pt x="34116" y="1047750"/>
                      <a:pt x="0" y="1013634"/>
                      <a:pt x="0" y="9715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2C3E50"/>
              </a:solidFill>
              <a:ln w="9525">
                <a:solidFill>
                  <a:srgbClr val="C0392B"/>
                </a:solidFill>
              </a:ln>
            </p:spPr>
          </p:sp>
          <p:grpSp>
            <p:nvGrpSpPr>
              <p:cNvPr id="57" name="Group 57"/>
              <p:cNvGrpSpPr/>
              <p:nvPr/>
            </p:nvGrpSpPr>
            <p:grpSpPr>
              <a:xfrm>
                <a:off x="6381750" y="4286250"/>
                <a:ext cx="228600" cy="228600"/>
                <a:chOff x="6381750" y="4286250"/>
                <a:chExt cx="228600" cy="228600"/>
              </a:xfrm>
            </p:grpSpPr>
            <p:sp>
              <p:nvSpPr>
                <p:cNvPr id="55" name="Freeform 55"/>
                <p:cNvSpPr/>
                <p:nvPr/>
              </p:nvSpPr>
              <p:spPr>
                <a:xfrm>
                  <a:off x="6381750" y="4286250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00" h="228600">
                      <a:moveTo>
                        <a:pt x="142875" y="228600"/>
                      </a:moveTo>
                      <a:lnTo>
                        <a:pt x="171450" y="200025"/>
                      </a:lnTo>
                      <a:lnTo>
                        <a:pt x="171450" y="142875"/>
                      </a:lnTo>
                      <a:lnTo>
                        <a:pt x="195123" y="119203"/>
                      </a:lnTo>
                      <a:cubicBezTo>
                        <a:pt x="216557" y="97767"/>
                        <a:pt x="228600" y="68695"/>
                        <a:pt x="228600" y="38380"/>
                      </a:cubicBezTo>
                      <a:lnTo>
                        <a:pt x="228600" y="0"/>
                      </a:lnTo>
                      <a:lnTo>
                        <a:pt x="190219" y="0"/>
                      </a:lnTo>
                      <a:cubicBezTo>
                        <a:pt x="159906" y="0"/>
                        <a:pt x="130833" y="12042"/>
                        <a:pt x="109397" y="33478"/>
                      </a:cubicBezTo>
                      <a:lnTo>
                        <a:pt x="85725" y="57150"/>
                      </a:lnTo>
                      <a:lnTo>
                        <a:pt x="28575" y="57150"/>
                      </a:lnTo>
                      <a:lnTo>
                        <a:pt x="0" y="85725"/>
                      </a:lnTo>
                      <a:lnTo>
                        <a:pt x="142875" y="228600"/>
                      </a:lnTo>
                      <a:close/>
                      <a:moveTo>
                        <a:pt x="150019" y="100012"/>
                      </a:moveTo>
                      <a:cubicBezTo>
                        <a:pt x="161855" y="100012"/>
                        <a:pt x="171450" y="90417"/>
                        <a:pt x="171450" y="78581"/>
                      </a:cubicBezTo>
                      <a:cubicBezTo>
                        <a:pt x="171450" y="66745"/>
                        <a:pt x="161855" y="57150"/>
                        <a:pt x="150019" y="57150"/>
                      </a:cubicBezTo>
                      <a:cubicBezTo>
                        <a:pt x="138183" y="57150"/>
                        <a:pt x="128588" y="66745"/>
                        <a:pt x="128588" y="78581"/>
                      </a:cubicBezTo>
                      <a:cubicBezTo>
                        <a:pt x="128588" y="90417"/>
                        <a:pt x="138183" y="100012"/>
                        <a:pt x="150019" y="100012"/>
                      </a:cubicBezTo>
                      <a:close/>
                    </a:path>
                  </a:pathLst>
                </a:custGeom>
                <a:solidFill>
                  <a:srgbClr val="C0392B"/>
                </a:solidFill>
                <a:ln>
                  <a:noFill/>
                </a:ln>
              </p:spPr>
            </p:sp>
            <p:sp>
              <p:nvSpPr>
                <p:cNvPr id="56" name="Freeform 56"/>
                <p:cNvSpPr/>
                <p:nvPr/>
              </p:nvSpPr>
              <p:spPr>
                <a:xfrm>
                  <a:off x="6381750" y="4444450"/>
                  <a:ext cx="70400" cy="7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00" h="70400">
                      <a:moveTo>
                        <a:pt x="70400" y="38336"/>
                      </a:moveTo>
                      <a:lnTo>
                        <a:pt x="32064" y="0"/>
                      </a:lnTo>
                      <a:lnTo>
                        <a:pt x="0" y="56113"/>
                      </a:lnTo>
                      <a:lnTo>
                        <a:pt x="14288" y="70400"/>
                      </a:lnTo>
                      <a:lnTo>
                        <a:pt x="70400" y="38336"/>
                      </a:lnTo>
                      <a:close/>
                    </a:path>
                  </a:pathLst>
                </a:custGeom>
                <a:solidFill>
                  <a:srgbClr val="C0392B"/>
                </a:solidFill>
                <a:ln>
                  <a:noFill/>
                </a:ln>
              </p:spPr>
            </p:sp>
          </p:grpSp>
          <p:sp>
            <p:nvSpPr>
              <p:cNvPr id="58" name="TextBox 58"/>
              <p:cNvSpPr txBox="1"/>
              <p:nvPr/>
            </p:nvSpPr>
            <p:spPr>
              <a:xfrm>
                <a:off x="6699885" y="4328160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C0392B"/>
                    </a:solidFill>
                    <a:latin typeface="Segoe UI"/>
                    <a:ea typeface="Microsoft YaHei"/>
                    <a:cs typeface="Segoe UI"/>
                  </a:rPr>
                  <a:t>初创企业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6368415" y="4601528"/>
                <a:ext cx="232695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资源匮乏期的生存法则：低调积累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6368415" y="4830128"/>
                <a:ext cx="263366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E8E4DC"/>
                    </a:solidFill>
                    <a:latin typeface="Segoe UI"/>
                    <a:ea typeface="Microsoft YaHei"/>
                    <a:cs typeface="Segoe UI"/>
                  </a:rPr>
                  <a:t>把自己放低到尘埃，反而获得托举之力</a:t>
                </a:r>
              </a:p>
            </p:txBody>
          </p:sp>
        </p:grpSp>
      </p:grpSp>
      <p:sp>
        <p:nvSpPr>
          <p:cNvPr id="63" name="Freeform 63"/>
          <p:cNvSpPr/>
          <p:nvPr/>
        </p:nvSpPr>
        <p:spPr>
          <a:xfrm>
            <a:off x="571500" y="5572125"/>
            <a:ext cx="11049000" cy="523875"/>
          </a:xfrm>
          <a:custGeom>
            <a:avLst/>
            <a:gdLst/>
            <a:ahLst/>
            <a:cxnLst/>
            <a:rect l="l" t="t" r="r" b="b"/>
            <a:pathLst>
              <a:path w="11049000" h="523875">
                <a:moveTo>
                  <a:pt x="76200" y="0"/>
                </a:moveTo>
                <a:lnTo>
                  <a:pt x="10972800" y="0"/>
                </a:lnTo>
                <a:cubicBezTo>
                  <a:pt x="11014884" y="0"/>
                  <a:pt x="11049000" y="34116"/>
                  <a:pt x="11049000" y="76200"/>
                </a:cubicBezTo>
                <a:lnTo>
                  <a:pt x="11049000" y="447675"/>
                </a:lnTo>
                <a:cubicBezTo>
                  <a:pt x="11049000" y="489759"/>
                  <a:pt x="11014884" y="523875"/>
                  <a:pt x="10972800" y="523875"/>
                </a:cubicBezTo>
                <a:lnTo>
                  <a:pt x="76200" y="523875"/>
                </a:lnTo>
                <a:cubicBezTo>
                  <a:pt x="34116" y="523875"/>
                  <a:pt x="0" y="489759"/>
                  <a:pt x="0" y="44767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2C3E50"/>
          </a:solidFill>
          <a:ln w="9525">
            <a:solidFill>
              <a:srgbClr val="D4A84B"/>
            </a:solidFill>
          </a:ln>
        </p:spPr>
      </p:sp>
      <p:sp>
        <p:nvSpPr>
          <p:cNvPr id="64" name="TextBox 64"/>
          <p:cNvSpPr txBox="1"/>
          <p:nvPr/>
        </p:nvSpPr>
        <p:spPr>
          <a:xfrm>
            <a:off x="3013710" y="5775960"/>
            <a:ext cx="616458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D4A84B"/>
                </a:solidFill>
                <a:latin typeface="Segoe UI"/>
                <a:ea typeface="Microsoft YaHei"/>
                <a:cs typeface="Segoe UI"/>
              </a:rPr>
              <a:t>「当一个人把自己放低到尘埃里时，甚至连水流都无法冲击他，只能托举他。」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558165" y="6458902"/>
            <a:ext cx="18669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第四部分：六爻微观动力学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1177778" y="6458902"/>
            <a:ext cx="45605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4A5568"/>
                </a:solidFill>
                <a:latin typeface="Segoe UI"/>
                <a:ea typeface="Microsoft YaHei"/>
                <a:cs typeface="Segoe UI"/>
              </a:rPr>
              <a:t>9 / 20</a:t>
            </a:r>
          </a:p>
        </p:txBody>
      </p:sp>
    </p:spTree>
  </p:cSld>
  <p:clrMapOvr>
    <a:masterClrMapping/>
  </p:clrMapOvr>
  <p:transition 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