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Default Extension="jpg" ContentType="image/jpeg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_img1.png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5_img1.png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6_img1.png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9F6F1"/>
              </a:gs>
              <a:gs pos="100000">
                <a:srgbClr val="E8EBF0"/>
              </a:gs>
            </a:gsLst>
            <a:lin ang="2700000" scaled="1"/>
          </a:gra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>
              <a:alpha val="65000"/>
            </a:srgbClr>
          </a:solidFill>
          <a:ln>
            <a:noFill/>
          </a:ln>
        </p:spPr>
      </p:sp>
      <p:sp>
        <p:nvSpPr>
          <p:cNvPr id="5" name="Ellipse 5"/>
          <p:cNvSpPr/>
          <p:nvPr/>
        </p:nvSpPr>
        <p:spPr>
          <a:xfrm>
            <a:off x="3619500" y="952500"/>
            <a:ext cx="4953000" cy="4953000"/>
          </a:xfrm>
          <a:prstGeom prst="ellipse">
            <a:avLst/>
          </a:prstGeom>
          <a:noFill/>
          <a:ln w="14288">
            <a:solidFill>
              <a:srgbClr val="C9A962">
                <a:alpha val="25000"/>
              </a:srgbClr>
            </a:solidFill>
          </a:ln>
        </p:spPr>
      </p:sp>
      <p:sp>
        <p:nvSpPr>
          <p:cNvPr id="6" name="Ellipse 6"/>
          <p:cNvSpPr/>
          <p:nvPr/>
        </p:nvSpPr>
        <p:spPr>
          <a:xfrm>
            <a:off x="3238500" y="571500"/>
            <a:ext cx="5715000" cy="5715000"/>
          </a:xfrm>
          <a:prstGeom prst="ellipse">
            <a:avLst/>
          </a:prstGeom>
          <a:noFill/>
          <a:ln w="9525">
            <a:solidFill>
              <a:srgbClr val="C9A962">
                <a:alpha val="15000"/>
              </a:srgbClr>
            </a:solidFill>
          </a:ln>
        </p:spPr>
      </p:sp>
      <p:sp>
        <p:nvSpPr>
          <p:cNvPr id="7" name="Line 7"/>
          <p:cNvSpPr/>
          <p:nvPr/>
        </p:nvSpPr>
        <p:spPr>
          <a:xfrm>
            <a:off x="4191000" y="1714500"/>
            <a:ext cx="3810000" cy="9525"/>
          </a:xfrm>
          <a:custGeom>
            <a:avLst/>
            <a:gdLst/>
            <a:ahLst/>
            <a:cxnLst/>
            <a:rect l="l" t="t" r="r" b="b"/>
            <a:pathLst>
              <a:path w="3810000" h="9525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19050">
            <a:gradFill>
              <a:gsLst>
                <a:gs pos="0">
                  <a:srgbClr val="C9A962">
                    <a:alpha val="60000"/>
                  </a:srgbClr>
                </a:gs>
                <a:gs pos="100000">
                  <a:srgbClr val="D4B87A">
                    <a:alpha val="60000"/>
                  </a:srgbClr>
                </a:gs>
              </a:gsLst>
              <a:lin ang="0" scaled="1"/>
            </a:gradFill>
          </a:ln>
        </p:spPr>
      </p:sp>
      <p:sp>
        <p:nvSpPr>
          <p:cNvPr id="8" name="TextBox 8"/>
          <p:cNvSpPr txBox="1"/>
          <p:nvPr/>
        </p:nvSpPr>
        <p:spPr>
          <a:xfrm>
            <a:off x="4872038" y="2028825"/>
            <a:ext cx="2447925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50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大乘般若思想的核心经典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289935" y="2659380"/>
            <a:ext cx="5612130" cy="7315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36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《金刚般若波罗蜜经》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63723" y="3423285"/>
            <a:ext cx="4664554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7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第一品"法会因由分"研究</a:t>
            </a:r>
          </a:p>
        </p:txBody>
      </p:sp>
      <p:sp>
        <p:nvSpPr>
          <p:cNvPr id="11" name="Line 11"/>
          <p:cNvSpPr/>
          <p:nvPr/>
        </p:nvSpPr>
        <p:spPr>
          <a:xfrm>
            <a:off x="4572000" y="4095750"/>
            <a:ext cx="3048000" cy="9525"/>
          </a:xfrm>
          <a:custGeom>
            <a:avLst/>
            <a:gdLst/>
            <a:ahLst/>
            <a:cxnLst/>
            <a:rect l="l" t="t" r="r" b="b"/>
            <a:pathLst>
              <a:path w="3048000" h="9525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19050">
            <a:solidFill>
              <a:srgbClr val="C9A962"/>
            </a:solidFill>
          </a:ln>
        </p:spPr>
      </p:sp>
      <p:sp>
        <p:nvSpPr>
          <p:cNvPr id="12" name="TextBox 12"/>
          <p:cNvSpPr txBox="1"/>
          <p:nvPr/>
        </p:nvSpPr>
        <p:spPr>
          <a:xfrm>
            <a:off x="4424315" y="4393882"/>
            <a:ext cx="3343370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dirty="0">
                <a:solidFill>
                  <a:srgbClr val="5D8C6A"/>
                </a:solidFill>
                <a:latin typeface="Segoe UI"/>
                <a:ea typeface="Microsoft YaHei"/>
                <a:cs typeface="Segoe UI"/>
              </a:rPr>
              <a:t>平凡中的深邃 —— 从日常到般若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78946" y="5775960"/>
            <a:ext cx="1634109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学术研究 · 禅意解读</a:t>
            </a:r>
          </a:p>
        </p:txBody>
      </p:sp>
      <p:sp>
        <p:nvSpPr>
          <p:cNvPr id="14" name="Line 14"/>
          <p:cNvSpPr/>
          <p:nvPr/>
        </p:nvSpPr>
        <p:spPr>
          <a:xfrm>
            <a:off x="4191000" y="6191250"/>
            <a:ext cx="3810000" cy="9525"/>
          </a:xfrm>
          <a:custGeom>
            <a:avLst/>
            <a:gdLst/>
            <a:ahLst/>
            <a:cxnLst/>
            <a:rect l="l" t="t" r="r" b="b"/>
            <a:pathLst>
              <a:path w="3810000" h="9525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9525">
            <a:gradFill>
              <a:gsLst>
                <a:gs pos="0">
                  <a:srgbClr val="C9A962">
                    <a:alpha val="40000"/>
                  </a:srgbClr>
                </a:gs>
                <a:gs pos="100000">
                  <a:srgbClr val="D4B87A">
                    <a:alpha val="40000"/>
                  </a:srgbClr>
                </a:gs>
              </a:gsLst>
              <a:lin ang="0" scaled="1"/>
            </a:gradFill>
          </a:ln>
        </p:spPr>
      </p:sp>
      <p:sp>
        <p:nvSpPr>
          <p:cNvPr id="15" name="TextBox 15"/>
          <p:cNvSpPr txBox="1"/>
          <p:nvPr/>
        </p:nvSpPr>
        <p:spPr>
          <a:xfrm>
            <a:off x="11444954" y="6506528"/>
            <a:ext cx="37938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 / 15</a:t>
            </a:r>
          </a:p>
        </p:txBody>
      </p:sp>
    </p:spTree>
  </p:cSld>
  <p:clrMapOvr>
    <a:masterClrMapping/>
  </p:clrMapOvr>
  <p:transition dur="4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423986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汉译的多棱镜：六种译本概览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3238500" cy="9525"/>
          </a:xfrm>
          <a:custGeom>
            <a:avLst/>
            <a:gdLst/>
            <a:ahLst/>
            <a:cxnLst/>
            <a:rect l="l" t="t" r="r" b="b"/>
            <a:pathLst>
              <a:path w="3238500" h="9525">
                <a:moveTo>
                  <a:pt x="0" y="0"/>
                </a:moveTo>
                <a:lnTo>
                  <a:pt x="32385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35" name="Group 35"/>
          <p:cNvGrpSpPr/>
          <p:nvPr/>
        </p:nvGrpSpPr>
        <p:grpSpPr>
          <a:xfrm>
            <a:off x="381000" y="1238250"/>
            <a:ext cx="11430000" cy="4429125"/>
            <a:chOff x="381000" y="1238250"/>
            <a:chExt cx="11430000" cy="4429125"/>
          </a:xfrm>
        </p:grpSpPr>
        <p:sp>
          <p:nvSpPr>
            <p:cNvPr id="5" name="Freeform 5"/>
            <p:cNvSpPr/>
            <p:nvPr/>
          </p:nvSpPr>
          <p:spPr>
            <a:xfrm>
              <a:off x="381000" y="1238250"/>
              <a:ext cx="11430000" cy="523875"/>
            </a:xfrm>
            <a:custGeom>
              <a:avLst/>
              <a:gdLst/>
              <a:ahLst/>
              <a:cxnLst/>
              <a:rect l="l" t="t" r="r" b="b"/>
              <a:pathLst>
                <a:path w="11430000" h="523875">
                  <a:moveTo>
                    <a:pt x="76200" y="0"/>
                  </a:moveTo>
                  <a:lnTo>
                    <a:pt x="11353800" y="0"/>
                  </a:lnTo>
                  <a:cubicBezTo>
                    <a:pt x="11395884" y="0"/>
                    <a:pt x="11430000" y="34116"/>
                    <a:pt x="11430000" y="76200"/>
                  </a:cubicBezTo>
                  <a:lnTo>
                    <a:pt x="11430000" y="447675"/>
                  </a:lnTo>
                  <a:cubicBezTo>
                    <a:pt x="11430000" y="489759"/>
                    <a:pt x="11395884" y="523875"/>
                    <a:pt x="11353800" y="523875"/>
                  </a:cubicBezTo>
                  <a:lnTo>
                    <a:pt x="76200" y="523875"/>
                  </a:lnTo>
                  <a:cubicBezTo>
                    <a:pt x="34116" y="523875"/>
                    <a:pt x="0" y="489759"/>
                    <a:pt x="0" y="447675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1312283" y="1433989"/>
              <a:ext cx="423434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7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译者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217283" y="1433989"/>
              <a:ext cx="423434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7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时代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117509" y="1433989"/>
              <a:ext cx="814483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75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翻译特点</a:t>
              </a:r>
            </a:p>
          </p:txBody>
        </p:sp>
        <p:sp>
          <p:nvSpPr>
            <p:cNvPr id="9" name="Rectangle 9"/>
            <p:cNvSpPr/>
            <p:nvPr/>
          </p:nvSpPr>
          <p:spPr>
            <a:xfrm>
              <a:off x="381000" y="1809750"/>
              <a:ext cx="11430000" cy="666750"/>
            </a:xfrm>
            <a:prstGeom prst="rect">
              <a:avLst/>
            </a:prstGeom>
            <a:solidFill>
              <a:srgbClr val="FDF8E8"/>
            </a:solidFill>
            <a:ln w="19050">
              <a:solidFill>
                <a:srgbClr val="C9A962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1116759" y="2081689"/>
              <a:ext cx="814483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75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鸠摩罗什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835402" y="2089785"/>
              <a:ext cx="118719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后秦 (~404年)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703094" y="2021681"/>
              <a:ext cx="364331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文质兼备，意译流畅，流传最广、影响最大的版本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909506" y="2248852"/>
              <a:ext cx="123048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⭐ 本研究主要依据</a:t>
              </a:r>
            </a:p>
          </p:txBody>
        </p:sp>
        <p:sp>
          <p:nvSpPr>
            <p:cNvPr id="14" name="Rectangle 14"/>
            <p:cNvSpPr/>
            <p:nvPr/>
          </p:nvSpPr>
          <p:spPr>
            <a:xfrm>
              <a:off x="381000" y="2524125"/>
              <a:ext cx="11430000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1158240" y="2756535"/>
              <a:ext cx="7315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菩提流支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835402" y="2756535"/>
              <a:ext cx="118719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北魏 (~509年)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5374481" y="2764631"/>
              <a:ext cx="430053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可能更贴近某种梵文古本，与鸠摩罗什版在结构上存在差异</a:t>
              </a:r>
            </a:p>
          </p:txBody>
        </p:sp>
        <p:sp>
          <p:nvSpPr>
            <p:cNvPr id="18" name="Rectangle 18"/>
            <p:cNvSpPr/>
            <p:nvPr/>
          </p:nvSpPr>
          <p:spPr>
            <a:xfrm>
              <a:off x="381000" y="3143250"/>
              <a:ext cx="11430000" cy="571500"/>
            </a:xfrm>
            <a:prstGeom prst="rect">
              <a:avLst/>
            </a:prstGeom>
            <a:solidFill>
              <a:srgbClr val="F9F6F1"/>
            </a:solidFill>
            <a:ln w="9525">
              <a:solidFill>
                <a:srgbClr val="E5E7EB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1333500" y="3375660"/>
              <a:ext cx="3810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真谛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150870" y="3375660"/>
              <a:ext cx="55626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南朝陈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606778" y="3383756"/>
              <a:ext cx="183594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精准严谨，重视义理阐释</a:t>
              </a:r>
            </a:p>
          </p:txBody>
        </p:sp>
        <p:sp>
          <p:nvSpPr>
            <p:cNvPr id="22" name="Rectangle 22"/>
            <p:cNvSpPr/>
            <p:nvPr/>
          </p:nvSpPr>
          <p:spPr>
            <a:xfrm>
              <a:off x="381000" y="3762375"/>
              <a:ext cx="11430000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1158240" y="3994785"/>
              <a:ext cx="7315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达磨笈多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238500" y="3994785"/>
              <a:ext cx="3810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隋代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703094" y="4002881"/>
              <a:ext cx="3643312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极度直译，几乎逐字对应梵文，语言学研究价值高</a:t>
              </a:r>
            </a:p>
          </p:txBody>
        </p:sp>
        <p:sp>
          <p:nvSpPr>
            <p:cNvPr id="26" name="Rectangle 26"/>
            <p:cNvSpPr/>
            <p:nvPr/>
          </p:nvSpPr>
          <p:spPr>
            <a:xfrm>
              <a:off x="381000" y="4381500"/>
              <a:ext cx="11430000" cy="666750"/>
            </a:xfrm>
            <a:prstGeom prst="rect">
              <a:avLst/>
            </a:prstGeom>
            <a:solidFill>
              <a:srgbClr val="E8F0EA"/>
            </a:solidFill>
            <a:ln w="19050">
              <a:solidFill>
                <a:srgbClr val="5D8C6A"/>
              </a:solidFill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1312283" y="4653439"/>
              <a:ext cx="423434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75" b="1" dirty="0">
                  <a:solidFill>
                    <a:srgbClr val="5D8C6A"/>
                  </a:solidFill>
                  <a:latin typeface="Segoe UI"/>
                  <a:ea typeface="Microsoft YaHei"/>
                  <a:cs typeface="Segoe UI"/>
                </a:rPr>
                <a:t>玄奘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2835402" y="4661535"/>
              <a:ext cx="1187196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唐代 (~663年)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5859185" y="4593431"/>
              <a:ext cx="333113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《大般若经》第九会"能断金刚分"，严谨精准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744652" y="4820602"/>
              <a:ext cx="156019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贴近笈多王朝时期梵本</a:t>
              </a:r>
            </a:p>
          </p:txBody>
        </p:sp>
        <p:sp>
          <p:nvSpPr>
            <p:cNvPr id="31" name="Rectangle 31"/>
            <p:cNvSpPr/>
            <p:nvPr/>
          </p:nvSpPr>
          <p:spPr>
            <a:xfrm>
              <a:off x="381000" y="5095875"/>
              <a:ext cx="11430000" cy="5715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1333500" y="5328285"/>
              <a:ext cx="3810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义净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3238500" y="5328285"/>
              <a:ext cx="38100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唐代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06778" y="5336381"/>
              <a:ext cx="1835944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后期译本，综合前人成果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381000" y="5762625"/>
            <a:ext cx="11430000" cy="571500"/>
            <a:chOff x="381000" y="5762625"/>
            <a:chExt cx="11430000" cy="571500"/>
          </a:xfrm>
        </p:grpSpPr>
        <p:sp>
          <p:nvSpPr>
            <p:cNvPr id="36" name="Freeform 36"/>
            <p:cNvSpPr/>
            <p:nvPr/>
          </p:nvSpPr>
          <p:spPr>
            <a:xfrm>
              <a:off x="381000" y="5762625"/>
              <a:ext cx="11430000" cy="571500"/>
            </a:xfrm>
            <a:custGeom>
              <a:avLst/>
              <a:gdLst/>
              <a:ahLst/>
              <a:cxnLst/>
              <a:rect l="l" t="t" r="r" b="b"/>
              <a:pathLst>
                <a:path w="11430000" h="571500">
                  <a:moveTo>
                    <a:pt x="95250" y="0"/>
                  </a:moveTo>
                  <a:lnTo>
                    <a:pt x="11334750" y="0"/>
                  </a:lnTo>
                  <a:cubicBezTo>
                    <a:pt x="11387355" y="0"/>
                    <a:pt x="11430000" y="42645"/>
                    <a:pt x="11430000" y="95250"/>
                  </a:cubicBezTo>
                  <a:lnTo>
                    <a:pt x="11430000" y="476250"/>
                  </a:lnTo>
                  <a:cubicBezTo>
                    <a:pt x="11430000" y="528855"/>
                    <a:pt x="11387355" y="571500"/>
                    <a:pt x="11334750" y="571500"/>
                  </a:cubicBezTo>
                  <a:lnTo>
                    <a:pt x="95250" y="571500"/>
                  </a:lnTo>
                  <a:cubicBezTo>
                    <a:pt x="42645" y="571500"/>
                    <a:pt x="0" y="528855"/>
                    <a:pt x="0" y="47625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A962"/>
              </a:solidFill>
            </a:ln>
          </p:spPr>
        </p:sp>
        <p:sp>
          <p:nvSpPr>
            <p:cNvPr id="37" name="Freeform 37"/>
            <p:cNvSpPr/>
            <p:nvPr/>
          </p:nvSpPr>
          <p:spPr>
            <a:xfrm>
              <a:off x="614362" y="5876925"/>
              <a:ext cx="257175" cy="342900"/>
            </a:xfrm>
            <a:custGeom>
              <a:avLst/>
              <a:gdLst/>
              <a:ahLst/>
              <a:cxnLst/>
              <a:rect l="l" t="t" r="r" b="b"/>
              <a:pathLst>
                <a:path w="257175" h="342900">
                  <a:moveTo>
                    <a:pt x="64294" y="246459"/>
                  </a:moveTo>
                  <a:lnTo>
                    <a:pt x="64294" y="310753"/>
                  </a:lnTo>
                  <a:lnTo>
                    <a:pt x="96441" y="342900"/>
                  </a:lnTo>
                  <a:lnTo>
                    <a:pt x="160734" y="342900"/>
                  </a:lnTo>
                  <a:lnTo>
                    <a:pt x="192881" y="310753"/>
                  </a:lnTo>
                  <a:lnTo>
                    <a:pt x="192881" y="246459"/>
                  </a:lnTo>
                  <a:lnTo>
                    <a:pt x="219447" y="219893"/>
                  </a:lnTo>
                  <a:cubicBezTo>
                    <a:pt x="243605" y="195737"/>
                    <a:pt x="257175" y="162908"/>
                    <a:pt x="257175" y="128745"/>
                  </a:cubicBezTo>
                  <a:cubicBezTo>
                    <a:pt x="257175" y="57728"/>
                    <a:pt x="199604" y="0"/>
                    <a:pt x="128588" y="0"/>
                  </a:cubicBezTo>
                  <a:cubicBezTo>
                    <a:pt x="57571" y="0"/>
                    <a:pt x="0" y="57728"/>
                    <a:pt x="0" y="128745"/>
                  </a:cubicBezTo>
                  <a:cubicBezTo>
                    <a:pt x="0" y="162908"/>
                    <a:pt x="13571" y="195737"/>
                    <a:pt x="37728" y="219893"/>
                  </a:cubicBezTo>
                  <a:lnTo>
                    <a:pt x="64294" y="246459"/>
                  </a:lnTo>
                  <a:close/>
                  <a:moveTo>
                    <a:pt x="107156" y="211612"/>
                  </a:moveTo>
                  <a:lnTo>
                    <a:pt x="107156" y="128588"/>
                  </a:lnTo>
                  <a:lnTo>
                    <a:pt x="150019" y="128588"/>
                  </a:lnTo>
                  <a:lnTo>
                    <a:pt x="150019" y="211612"/>
                  </a:lnTo>
                  <a:cubicBezTo>
                    <a:pt x="186992" y="202095"/>
                    <a:pt x="214312" y="168532"/>
                    <a:pt x="214312" y="128588"/>
                  </a:cubicBezTo>
                  <a:cubicBezTo>
                    <a:pt x="214312" y="81243"/>
                    <a:pt x="175931" y="42862"/>
                    <a:pt x="128588" y="42862"/>
                  </a:cubicBezTo>
                  <a:cubicBezTo>
                    <a:pt x="81243" y="42862"/>
                    <a:pt x="42862" y="81243"/>
                    <a:pt x="42862" y="128588"/>
                  </a:cubicBezTo>
                  <a:cubicBezTo>
                    <a:pt x="42862" y="168532"/>
                    <a:pt x="70182" y="202095"/>
                    <a:pt x="107156" y="211612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1033462" y="5907881"/>
              <a:ext cx="140874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译本比较的意义：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463165" y="5915978"/>
              <a:ext cx="907446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鸠摩罗什译本在东亚文化圈获得压倒性的接受与流传，说明文本的文学性和对核心义理的契合度，有时比严格的语言学对等更受重视。</a:t>
              </a:r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367665" y="6506528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第四部分：多元解读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360610" y="6506528"/>
            <a:ext cx="46372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10 / 15</a:t>
            </a:r>
          </a:p>
        </p:txBody>
      </p:sp>
    </p:spTree>
  </p:cSld>
  <p:clrMapOvr>
    <a:masterClrMapping/>
  </p:clrMapOvr>
  <p:transition dur="4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391782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理解的光谱：历代注疏举隅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3048000" cy="9525"/>
          </a:xfrm>
          <a:custGeom>
            <a:avLst/>
            <a:gdLst/>
            <a:ahLst/>
            <a:cxnLst/>
            <a:rect l="l" t="t" r="r" b="b"/>
            <a:pathLst>
              <a:path w="3048000" h="9525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sp>
        <p:nvSpPr>
          <p:cNvPr id="5" name="Line 5"/>
          <p:cNvSpPr/>
          <p:nvPr/>
        </p:nvSpPr>
        <p:spPr>
          <a:xfrm>
            <a:off x="1143000" y="1428750"/>
            <a:ext cx="9525" cy="4476750"/>
          </a:xfrm>
          <a:custGeom>
            <a:avLst/>
            <a:gdLst/>
            <a:ahLst/>
            <a:cxnLst/>
            <a:rect l="l" t="t" r="r" b="b"/>
            <a:pathLst>
              <a:path w="9525" h="4476750">
                <a:moveTo>
                  <a:pt x="0" y="0"/>
                </a:moveTo>
                <a:lnTo>
                  <a:pt x="0" y="447675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15" name="Group 15"/>
          <p:cNvGrpSpPr/>
          <p:nvPr/>
        </p:nvGrpSpPr>
        <p:grpSpPr>
          <a:xfrm>
            <a:off x="1028700" y="1314450"/>
            <a:ext cx="5162550" cy="1209675"/>
            <a:chOff x="1028700" y="1314450"/>
            <a:chExt cx="5162550" cy="1209675"/>
          </a:xfrm>
        </p:grpSpPr>
        <p:sp>
          <p:nvSpPr>
            <p:cNvPr id="6" name="Ellipse 6"/>
            <p:cNvSpPr/>
            <p:nvPr/>
          </p:nvSpPr>
          <p:spPr>
            <a:xfrm>
              <a:off x="1028700" y="1314450"/>
              <a:ext cx="228600" cy="228600"/>
            </a:xfrm>
            <a:prstGeom prst="ellipse">
              <a:avLst/>
            </a:prstGeom>
            <a:solidFill>
              <a:srgbClr val="C9A962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1411605" y="1359218"/>
              <a:ext cx="190787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印度论师 (4-8世纪)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428750" y="1666875"/>
              <a:ext cx="4762500" cy="857250"/>
              <a:chOff x="1428750" y="1666875"/>
              <a:chExt cx="4762500" cy="8572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28750" y="1666875"/>
                <a:ext cx="4762500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857250">
                    <a:moveTo>
                      <a:pt x="76200" y="0"/>
                    </a:moveTo>
                    <a:lnTo>
                      <a:pt x="4686300" y="0"/>
                    </a:lnTo>
                    <a:cubicBezTo>
                      <a:pt x="4728384" y="0"/>
                      <a:pt x="4762500" y="34116"/>
                      <a:pt x="4762500" y="76200"/>
                    </a:cubicBezTo>
                    <a:lnTo>
                      <a:pt x="4762500" y="781050"/>
                    </a:lnTo>
                    <a:cubicBezTo>
                      <a:pt x="4762500" y="823134"/>
                      <a:pt x="4728384" y="857250"/>
                      <a:pt x="4686300" y="857250"/>
                    </a:cubicBezTo>
                    <a:lnTo>
                      <a:pt x="76200" y="857250"/>
                    </a:lnTo>
                    <a:cubicBezTo>
                      <a:pt x="34116" y="857250"/>
                      <a:pt x="0" y="823134"/>
                      <a:pt x="0" y="781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DF8E8"/>
              </a:solidFill>
              <a:ln w="9525">
                <a:solidFill>
                  <a:srgbClr val="C9A962"/>
                </a:solidFill>
              </a:ln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1604010" y="1823085"/>
                <a:ext cx="950595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无著、世亲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2558415" y="1839278"/>
                <a:ext cx="94678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瑜伽行派大师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604962" y="2069306"/>
                <a:ext cx="285464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破除"我"、"法"二执，阐明无住与实相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604010" y="2280285"/>
                <a:ext cx="58254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莲花戒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2177415" y="2296478"/>
                <a:ext cx="79343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中观派论师</a:t>
                </a: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028700" y="2552700"/>
            <a:ext cx="5162550" cy="1209675"/>
            <a:chOff x="1028700" y="2552700"/>
            <a:chExt cx="5162550" cy="1209675"/>
          </a:xfrm>
        </p:grpSpPr>
        <p:sp>
          <p:nvSpPr>
            <p:cNvPr id="16" name="Ellipse 16"/>
            <p:cNvSpPr/>
            <p:nvPr/>
          </p:nvSpPr>
          <p:spPr>
            <a:xfrm>
              <a:off x="1028700" y="2552700"/>
              <a:ext cx="228600" cy="228600"/>
            </a:xfrm>
            <a:prstGeom prst="ellipse">
              <a:avLst/>
            </a:prstGeom>
            <a:solidFill>
              <a:srgbClr val="5D8C6A"/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1411605" y="2597468"/>
              <a:ext cx="190787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5D8C6A"/>
                  </a:solidFill>
                  <a:latin typeface="Segoe UI"/>
                  <a:ea typeface="Microsoft YaHei"/>
                  <a:cs typeface="Segoe UI"/>
                </a:rPr>
                <a:t>中国早期 (5-7世纪)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1428750" y="2905125"/>
              <a:ext cx="4762500" cy="857250"/>
              <a:chOff x="1428750" y="2905125"/>
              <a:chExt cx="4762500" cy="85725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28750" y="2905125"/>
                <a:ext cx="4762500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857250">
                    <a:moveTo>
                      <a:pt x="76200" y="0"/>
                    </a:moveTo>
                    <a:lnTo>
                      <a:pt x="4686300" y="0"/>
                    </a:lnTo>
                    <a:cubicBezTo>
                      <a:pt x="4728384" y="0"/>
                      <a:pt x="4762500" y="34116"/>
                      <a:pt x="4762500" y="76200"/>
                    </a:cubicBezTo>
                    <a:lnTo>
                      <a:pt x="4762500" y="781050"/>
                    </a:lnTo>
                    <a:cubicBezTo>
                      <a:pt x="4762500" y="823134"/>
                      <a:pt x="4728384" y="857250"/>
                      <a:pt x="4686300" y="857250"/>
                    </a:cubicBezTo>
                    <a:lnTo>
                      <a:pt x="76200" y="857250"/>
                    </a:lnTo>
                    <a:cubicBezTo>
                      <a:pt x="34116" y="857250"/>
                      <a:pt x="0" y="823134"/>
                      <a:pt x="0" y="781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0EA"/>
              </a:solidFill>
              <a:ln w="9525">
                <a:solidFill>
                  <a:srgbClr val="5D8C6A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1604010" y="3061335"/>
                <a:ext cx="950595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僧肇、吉藏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1604962" y="3307556"/>
                <a:ext cx="216455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般若学说与中国玄学交融碰撞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604010" y="3518535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天台智顗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463165" y="3534728"/>
                <a:ext cx="18822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判教体系中将其归为"通教"</a:t>
                </a: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28700" y="3790950"/>
            <a:ext cx="5162550" cy="1209675"/>
            <a:chOff x="1028700" y="3790950"/>
            <a:chExt cx="5162550" cy="1209675"/>
          </a:xfrm>
        </p:grpSpPr>
        <p:sp>
          <p:nvSpPr>
            <p:cNvPr id="25" name="Ellipse 25"/>
            <p:cNvSpPr/>
            <p:nvPr/>
          </p:nvSpPr>
          <p:spPr>
            <a:xfrm>
              <a:off x="1028700" y="3790950"/>
              <a:ext cx="228600" cy="228600"/>
            </a:xfrm>
            <a:prstGeom prst="ellipse">
              <a:avLst/>
            </a:prstGeom>
            <a:solidFill>
              <a:srgbClr val="2E4A62"/>
            </a:solidFill>
            <a:ln>
              <a:noFill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1411605" y="3835718"/>
              <a:ext cx="188717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禅宗传统 (7世纪后)</a:t>
              </a:r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1428750" y="4143375"/>
              <a:ext cx="4762500" cy="857250"/>
              <a:chOff x="1428750" y="4143375"/>
              <a:chExt cx="4762500" cy="85725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28750" y="4143375"/>
                <a:ext cx="4762500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857250">
                    <a:moveTo>
                      <a:pt x="76200" y="0"/>
                    </a:moveTo>
                    <a:lnTo>
                      <a:pt x="4686300" y="0"/>
                    </a:lnTo>
                    <a:cubicBezTo>
                      <a:pt x="4728384" y="0"/>
                      <a:pt x="4762500" y="34116"/>
                      <a:pt x="4762500" y="76200"/>
                    </a:cubicBezTo>
                    <a:lnTo>
                      <a:pt x="4762500" y="781050"/>
                    </a:lnTo>
                    <a:cubicBezTo>
                      <a:pt x="4762500" y="823134"/>
                      <a:pt x="4728384" y="857250"/>
                      <a:pt x="4686300" y="857250"/>
                    </a:cubicBezTo>
                    <a:lnTo>
                      <a:pt x="76200" y="857250"/>
                    </a:lnTo>
                    <a:cubicBezTo>
                      <a:pt x="34116" y="857250"/>
                      <a:pt x="0" y="823134"/>
                      <a:pt x="0" y="781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EBF0"/>
              </a:solidFill>
              <a:ln w="9525">
                <a:solidFill>
                  <a:srgbClr val="2E4A62"/>
                </a:solidFill>
              </a:ln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1604010" y="4299585"/>
                <a:ext cx="76657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六祖慧能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1604962" y="4545806"/>
                <a:ext cx="283821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因《金刚经》"应无所住而生其心"开悟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1604962" y="4764881"/>
                <a:ext cx="168806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"直指人心，见性成佛"</a:t>
                </a: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28700" y="5029200"/>
            <a:ext cx="5310187" cy="828675"/>
            <a:chOff x="1028700" y="5029200"/>
            <a:chExt cx="5310187" cy="828675"/>
          </a:xfrm>
        </p:grpSpPr>
        <p:sp>
          <p:nvSpPr>
            <p:cNvPr id="33" name="Ellipse 33"/>
            <p:cNvSpPr/>
            <p:nvPr/>
          </p:nvSpPr>
          <p:spPr>
            <a:xfrm>
              <a:off x="1028700" y="5029200"/>
              <a:ext cx="228600" cy="228600"/>
            </a:xfrm>
            <a:prstGeom prst="ellipse">
              <a:avLst/>
            </a:prstGeom>
            <a:solidFill>
              <a:srgbClr val="8B9A9A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1411605" y="5073968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现代解读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1428750" y="5381625"/>
              <a:ext cx="4910137" cy="476250"/>
              <a:chOff x="1428750" y="5381625"/>
              <a:chExt cx="4910137" cy="47625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28750" y="5381625"/>
                <a:ext cx="476250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4762500" h="476250">
                    <a:moveTo>
                      <a:pt x="76200" y="0"/>
                    </a:moveTo>
                    <a:lnTo>
                      <a:pt x="4686300" y="0"/>
                    </a:lnTo>
                    <a:cubicBezTo>
                      <a:pt x="4728384" y="0"/>
                      <a:pt x="4762500" y="34116"/>
                      <a:pt x="4762500" y="76200"/>
                    </a:cubicBezTo>
                    <a:lnTo>
                      <a:pt x="4762500" y="400050"/>
                    </a:lnTo>
                    <a:cubicBezTo>
                      <a:pt x="4762500" y="442134"/>
                      <a:pt x="4728384" y="476250"/>
                      <a:pt x="4686300" y="476250"/>
                    </a:cubicBezTo>
                    <a:lnTo>
                      <a:pt x="76200" y="476250"/>
                    </a:lnTo>
                    <a:cubicBezTo>
                      <a:pt x="34116" y="476250"/>
                      <a:pt x="0" y="442134"/>
                      <a:pt x="0" y="400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0F2F2"/>
              </a:solidFill>
              <a:ln w="9525">
                <a:solidFill>
                  <a:srgbClr val="8B9A9A"/>
                </a:solidFill>
              </a:ln>
            </p:spPr>
          </p:sp>
          <p:sp>
            <p:nvSpPr>
              <p:cNvPr id="36" name="TextBox 36"/>
              <p:cNvSpPr txBox="1"/>
              <p:nvPr/>
            </p:nvSpPr>
            <p:spPr>
              <a:xfrm>
                <a:off x="1604010" y="5556885"/>
                <a:ext cx="582549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南怀瑾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2366962" y="5564981"/>
                <a:ext cx="3971925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生活化解读，破除神秘感，将传统智慧应用于现代生活</a:t>
                </a:r>
              </a:p>
            </p:txBody>
          </p:sp>
        </p:grpSp>
      </p:grpSp>
      <p:grpSp>
        <p:nvGrpSpPr>
          <p:cNvPr id="53" name="Group 53"/>
          <p:cNvGrpSpPr/>
          <p:nvPr/>
        </p:nvGrpSpPr>
        <p:grpSpPr>
          <a:xfrm>
            <a:off x="6477000" y="1428750"/>
            <a:ext cx="4953000" cy="4381500"/>
            <a:chOff x="6477000" y="1428750"/>
            <a:chExt cx="4953000" cy="4381500"/>
          </a:xfrm>
        </p:grpSpPr>
        <p:sp>
          <p:nvSpPr>
            <p:cNvPr id="40" name="Freeform 40"/>
            <p:cNvSpPr/>
            <p:nvPr/>
          </p:nvSpPr>
          <p:spPr>
            <a:xfrm>
              <a:off x="6477000" y="1428750"/>
              <a:ext cx="4953000" cy="4381500"/>
            </a:xfrm>
            <a:custGeom>
              <a:avLst/>
              <a:gdLst/>
              <a:ahLst/>
              <a:cxnLst/>
              <a:rect l="l" t="t" r="r" b="b"/>
              <a:pathLst>
                <a:path w="4953000" h="4381500">
                  <a:moveTo>
                    <a:pt x="114300" y="0"/>
                  </a:moveTo>
                  <a:lnTo>
                    <a:pt x="4838700" y="0"/>
                  </a:lnTo>
                  <a:cubicBezTo>
                    <a:pt x="4901826" y="0"/>
                    <a:pt x="4953000" y="51174"/>
                    <a:pt x="4953000" y="114300"/>
                  </a:cubicBezTo>
                  <a:lnTo>
                    <a:pt x="4953000" y="4267200"/>
                  </a:lnTo>
                  <a:cubicBezTo>
                    <a:pt x="4953000" y="4330326"/>
                    <a:pt x="4901826" y="4381500"/>
                    <a:pt x="4838700" y="4381500"/>
                  </a:cubicBezTo>
                  <a:lnTo>
                    <a:pt x="114300" y="4381500"/>
                  </a:lnTo>
                  <a:cubicBezTo>
                    <a:pt x="51174" y="4381500"/>
                    <a:pt x="0" y="4330326"/>
                    <a:pt x="0" y="426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A962"/>
              </a:solidFill>
            </a:ln>
          </p:spPr>
        </p:sp>
        <p:sp>
          <p:nvSpPr>
            <p:cNvPr id="41" name="Freeform 41"/>
            <p:cNvSpPr/>
            <p:nvPr/>
          </p:nvSpPr>
          <p:spPr>
            <a:xfrm>
              <a:off x="6477000" y="1428750"/>
              <a:ext cx="4953000" cy="523875"/>
            </a:xfrm>
            <a:custGeom>
              <a:avLst/>
              <a:gdLst/>
              <a:ahLst/>
              <a:cxnLst/>
              <a:rect l="l" t="t" r="r" b="b"/>
              <a:pathLst>
                <a:path w="4953000" h="523875">
                  <a:moveTo>
                    <a:pt x="114300" y="0"/>
                  </a:moveTo>
                  <a:lnTo>
                    <a:pt x="4838700" y="0"/>
                  </a:lnTo>
                  <a:cubicBezTo>
                    <a:pt x="4901826" y="0"/>
                    <a:pt x="4953000" y="51174"/>
                    <a:pt x="4953000" y="114300"/>
                  </a:cubicBezTo>
                  <a:lnTo>
                    <a:pt x="4953000" y="409575"/>
                  </a:lnTo>
                  <a:cubicBezTo>
                    <a:pt x="4953000" y="472701"/>
                    <a:pt x="4901826" y="523875"/>
                    <a:pt x="4838700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42" name="Rectangle 42"/>
            <p:cNvSpPr/>
            <p:nvPr/>
          </p:nvSpPr>
          <p:spPr>
            <a:xfrm>
              <a:off x="6477000" y="1857375"/>
              <a:ext cx="4953000" cy="95250"/>
            </a:xfrm>
            <a:prstGeom prst="rect">
              <a:avLst/>
            </a:prstGeom>
            <a:solidFill>
              <a:srgbClr val="C9A962"/>
            </a:solidFill>
            <a:ln>
              <a:noFill/>
            </a:ln>
          </p:spPr>
        </p:sp>
        <p:sp>
          <p:nvSpPr>
            <p:cNvPr id="43" name="TextBox 43"/>
            <p:cNvSpPr txBox="1"/>
            <p:nvPr/>
          </p:nvSpPr>
          <p:spPr>
            <a:xfrm>
              <a:off x="8315277" y="1644968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诠释的多样性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6747510" y="2204085"/>
              <a:ext cx="283464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这些不同的解读视角并非相互排斥，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6747510" y="2489835"/>
              <a:ext cx="318516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而是共同构成了理解第一品的丰富维度：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6748462" y="2974181"/>
              <a:ext cx="1992035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禅师强调其中的"平常心"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748462" y="3307556"/>
              <a:ext cx="2632829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义学僧分析其在判教体系中的位置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48462" y="3640931"/>
              <a:ext cx="2797135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现代学者关注其历史语境或现代意义</a:t>
              </a:r>
            </a:p>
          </p:txBody>
        </p:sp>
        <p:sp>
          <p:nvSpPr>
            <p:cNvPr id="49" name="Line 49"/>
            <p:cNvSpPr/>
            <p:nvPr/>
          </p:nvSpPr>
          <p:spPr>
            <a:xfrm>
              <a:off x="6762750" y="4286250"/>
              <a:ext cx="4381500" cy="9525"/>
            </a:xfrm>
            <a:custGeom>
              <a:avLst/>
              <a:gdLst/>
              <a:ahLst/>
              <a:cxnLst/>
              <a:rect l="l" t="t" r="r" b="b"/>
              <a:pathLst>
                <a:path w="4381500" h="9525">
                  <a:moveTo>
                    <a:pt x="0" y="0"/>
                  </a:moveTo>
                  <a:lnTo>
                    <a:pt x="438150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7994880" y="4616768"/>
              <a:ext cx="191724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i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"第一品如同一扇门，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8049101" y="4950142"/>
              <a:ext cx="180879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i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不同的钥匙可以开启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699129" y="5283518"/>
              <a:ext cx="250874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i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通往不同思想堂奥的路径。"</a:t>
              </a:r>
            </a:p>
          </p:txBody>
        </p:sp>
      </p:grpSp>
      <p:sp>
        <p:nvSpPr>
          <p:cNvPr id="54" name="TextBox 54"/>
          <p:cNvSpPr txBox="1"/>
          <p:nvPr/>
        </p:nvSpPr>
        <p:spPr>
          <a:xfrm>
            <a:off x="367665" y="6506528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第四部分：多元解读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398948" y="6506528"/>
            <a:ext cx="42538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11 / 15</a:t>
            </a:r>
          </a:p>
        </p:txBody>
      </p:sp>
    </p:spTree>
  </p:cSld>
  <p:clrMapOvr>
    <a:masterClrMapping/>
  </p:clrMapOvr>
  <p:transition dur="4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359578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禅意解读：从慧能到当代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3048000" cy="9525"/>
          </a:xfrm>
          <a:custGeom>
            <a:avLst/>
            <a:gdLst/>
            <a:ahLst/>
            <a:cxnLst/>
            <a:rect l="l" t="t" r="r" b="b"/>
            <a:pathLst>
              <a:path w="3048000" h="9525">
                <a:moveTo>
                  <a:pt x="0" y="0"/>
                </a:moveTo>
                <a:lnTo>
                  <a:pt x="30480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24" name="Group 24"/>
          <p:cNvGrpSpPr/>
          <p:nvPr/>
        </p:nvGrpSpPr>
        <p:grpSpPr>
          <a:xfrm>
            <a:off x="381000" y="1238250"/>
            <a:ext cx="5524500" cy="4667250"/>
            <a:chOff x="381000" y="1238250"/>
            <a:chExt cx="5524500" cy="4667250"/>
          </a:xfrm>
        </p:grpSpPr>
        <p:sp>
          <p:nvSpPr>
            <p:cNvPr id="5" name="Freeform 5"/>
            <p:cNvSpPr/>
            <p:nvPr/>
          </p:nvSpPr>
          <p:spPr>
            <a:xfrm>
              <a:off x="381000" y="1238250"/>
              <a:ext cx="5524500" cy="4667250"/>
            </a:xfrm>
            <a:custGeom>
              <a:avLst/>
              <a:gdLst/>
              <a:ahLst/>
              <a:cxnLst/>
              <a:rect l="l" t="t" r="r" b="b"/>
              <a:pathLst>
                <a:path w="5524500" h="46672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552950"/>
                  </a:lnTo>
                  <a:cubicBezTo>
                    <a:pt x="5524500" y="4616076"/>
                    <a:pt x="5473326" y="4667250"/>
                    <a:pt x="5410200" y="4667250"/>
                  </a:cubicBezTo>
                  <a:lnTo>
                    <a:pt x="114300" y="4667250"/>
                  </a:lnTo>
                  <a:cubicBezTo>
                    <a:pt x="51174" y="4667250"/>
                    <a:pt x="0" y="4616076"/>
                    <a:pt x="0" y="4552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E4A62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381000" y="1238250"/>
              <a:ext cx="5524500" cy="523875"/>
            </a:xfrm>
            <a:custGeom>
              <a:avLst/>
              <a:gdLst/>
              <a:ahLst/>
              <a:cxnLst/>
              <a:rect l="l" t="t" r="r" b="b"/>
              <a:pathLst>
                <a:path w="5524500" h="523875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09575"/>
                  </a:lnTo>
                  <a:cubicBezTo>
                    <a:pt x="5524500" y="472701"/>
                    <a:pt x="5473326" y="523875"/>
                    <a:pt x="5410200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381000" y="1666875"/>
              <a:ext cx="5524500" cy="95250"/>
            </a:xfrm>
            <a:prstGeom prst="rect">
              <a:avLst/>
            </a:prstGeom>
            <a:solidFill>
              <a:srgbClr val="2E4A62"/>
            </a:solidFill>
            <a:ln>
              <a:noFill/>
            </a:ln>
          </p:spPr>
        </p:sp>
        <p:sp>
          <p:nvSpPr>
            <p:cNvPr id="8" name="Freeform 8"/>
            <p:cNvSpPr/>
            <p:nvPr/>
          </p:nvSpPr>
          <p:spPr>
            <a:xfrm>
              <a:off x="572875" y="1371600"/>
              <a:ext cx="263949" cy="251030"/>
            </a:xfrm>
            <a:custGeom>
              <a:avLst/>
              <a:gdLst/>
              <a:ahLst/>
              <a:cxnLst/>
              <a:rect l="l" t="t" r="r" b="b"/>
              <a:pathLst>
                <a:path w="263949" h="251030">
                  <a:moveTo>
                    <a:pt x="148643" y="0"/>
                  </a:moveTo>
                  <a:lnTo>
                    <a:pt x="115306" y="0"/>
                  </a:lnTo>
                  <a:lnTo>
                    <a:pt x="90518" y="76290"/>
                  </a:lnTo>
                  <a:lnTo>
                    <a:pt x="10302" y="76290"/>
                  </a:lnTo>
                  <a:lnTo>
                    <a:pt x="0" y="107996"/>
                  </a:lnTo>
                  <a:lnTo>
                    <a:pt x="64896" y="155145"/>
                  </a:lnTo>
                  <a:lnTo>
                    <a:pt x="40109" y="231434"/>
                  </a:lnTo>
                  <a:lnTo>
                    <a:pt x="67079" y="251030"/>
                  </a:lnTo>
                  <a:lnTo>
                    <a:pt x="131975" y="203880"/>
                  </a:lnTo>
                  <a:lnTo>
                    <a:pt x="196871" y="251030"/>
                  </a:lnTo>
                  <a:lnTo>
                    <a:pt x="223841" y="231434"/>
                  </a:lnTo>
                  <a:lnTo>
                    <a:pt x="199053" y="155145"/>
                  </a:lnTo>
                  <a:lnTo>
                    <a:pt x="263949" y="107995"/>
                  </a:lnTo>
                  <a:lnTo>
                    <a:pt x="253646" y="76290"/>
                  </a:lnTo>
                  <a:lnTo>
                    <a:pt x="173431" y="76290"/>
                  </a:lnTo>
                  <a:lnTo>
                    <a:pt x="1486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933450" y="1438275"/>
              <a:ext cx="187833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慧能与《金刚经》</a:t>
              </a:r>
            </a:p>
          </p:txBody>
        </p:sp>
        <p:grpSp>
          <p:nvGrpSpPr>
            <p:cNvPr id="23" name="Group 23"/>
            <p:cNvGrpSpPr/>
            <p:nvPr/>
          </p:nvGrpSpPr>
          <p:grpSpPr>
            <a:xfrm>
              <a:off x="602932" y="1862614"/>
              <a:ext cx="5064443" cy="3721417"/>
              <a:chOff x="602932" y="1862614"/>
              <a:chExt cx="5064443" cy="3721417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602932" y="1862614"/>
                <a:ext cx="814483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开悟因缘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604838" y="2164556"/>
                <a:ext cx="267390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因闻"应无所住而生其心"一句而开悟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604838" y="2402681"/>
                <a:ext cx="216455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从樵夫到禅宗六祖的传奇历程</a:t>
                </a:r>
              </a:p>
            </p:txBody>
          </p:sp>
          <p:sp>
            <p:nvSpPr>
              <p:cNvPr id="13" name="Line 13"/>
              <p:cNvSpPr/>
              <p:nvPr/>
            </p:nvSpPr>
            <p:spPr>
              <a:xfrm>
                <a:off x="619125" y="2762250"/>
                <a:ext cx="504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">
                    <a:moveTo>
                      <a:pt x="0" y="0"/>
                    </a:moveTo>
                    <a:lnTo>
                      <a:pt x="5048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602932" y="2910364"/>
                <a:ext cx="814483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著名偈颂</a:t>
                </a:r>
              </a:p>
            </p:txBody>
          </p:sp>
          <p:sp>
            <p:nvSpPr>
              <p:cNvPr id="15" name="Freeform 15"/>
              <p:cNvSpPr/>
              <p:nvPr/>
            </p:nvSpPr>
            <p:spPr>
              <a:xfrm>
                <a:off x="619125" y="3190875"/>
                <a:ext cx="5048250" cy="952500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00">
                    <a:moveTo>
                      <a:pt x="76200" y="0"/>
                    </a:moveTo>
                    <a:lnTo>
                      <a:pt x="4972050" y="0"/>
                    </a:lnTo>
                    <a:cubicBezTo>
                      <a:pt x="5014134" y="0"/>
                      <a:pt x="5048250" y="34116"/>
                      <a:pt x="5048250" y="76200"/>
                    </a:cubicBezTo>
                    <a:lnTo>
                      <a:pt x="5048250" y="876300"/>
                    </a:lnTo>
                    <a:cubicBezTo>
                      <a:pt x="5048250" y="918384"/>
                      <a:pt x="5014134" y="952500"/>
                      <a:pt x="4972050" y="952500"/>
                    </a:cubicBezTo>
                    <a:lnTo>
                      <a:pt x="76200" y="952500"/>
                    </a:lnTo>
                    <a:cubicBezTo>
                      <a:pt x="34116" y="952500"/>
                      <a:pt x="0" y="918384"/>
                      <a:pt x="0" y="8763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DF8E8"/>
              </a:solidFill>
              <a:ln w="9525">
                <a:solidFill>
                  <a:srgbClr val="C9A962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749504" y="3362325"/>
                <a:ext cx="2787491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i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"菩提本无树，明镜亦非台，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749504" y="3695700"/>
                <a:ext cx="2787491" cy="30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500" i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本来无一物，何处惹尘埃。"</a:t>
                </a:r>
              </a:p>
            </p:txBody>
          </p:sp>
          <p:sp>
            <p:nvSpPr>
              <p:cNvPr id="18" name="Line 18"/>
              <p:cNvSpPr/>
              <p:nvPr/>
            </p:nvSpPr>
            <p:spPr>
              <a:xfrm>
                <a:off x="619125" y="4333875"/>
                <a:ext cx="504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">
                    <a:moveTo>
                      <a:pt x="0" y="0"/>
                    </a:moveTo>
                    <a:lnTo>
                      <a:pt x="5048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602932" y="4481989"/>
                <a:ext cx="814483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核心思想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604838" y="4783931"/>
                <a:ext cx="230421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否定一切名相，直契清净自性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604838" y="5069681"/>
                <a:ext cx="296144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与《金刚经》破除四相的思想一脉相承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604838" y="5355431"/>
                <a:ext cx="2961442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• 超越繁琐义理分析，重在启发当下觉悟</a:t>
                </a:r>
              </a:p>
            </p:txBody>
          </p:sp>
        </p:grpSp>
      </p:grpSp>
      <p:grpSp>
        <p:nvGrpSpPr>
          <p:cNvPr id="47" name="Group 47"/>
          <p:cNvGrpSpPr/>
          <p:nvPr/>
        </p:nvGrpSpPr>
        <p:grpSpPr>
          <a:xfrm>
            <a:off x="6286500" y="1238250"/>
            <a:ext cx="5524500" cy="4667250"/>
            <a:chOff x="6286500" y="1238250"/>
            <a:chExt cx="5524500" cy="4667250"/>
          </a:xfrm>
        </p:grpSpPr>
        <p:sp>
          <p:nvSpPr>
            <p:cNvPr id="25" name="Freeform 25"/>
            <p:cNvSpPr/>
            <p:nvPr/>
          </p:nvSpPr>
          <p:spPr>
            <a:xfrm>
              <a:off x="6286500" y="1238250"/>
              <a:ext cx="5524500" cy="4667250"/>
            </a:xfrm>
            <a:custGeom>
              <a:avLst/>
              <a:gdLst/>
              <a:ahLst/>
              <a:cxnLst/>
              <a:rect l="l" t="t" r="r" b="b"/>
              <a:pathLst>
                <a:path w="5524500" h="46672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552950"/>
                  </a:lnTo>
                  <a:cubicBezTo>
                    <a:pt x="5524500" y="4616076"/>
                    <a:pt x="5473326" y="4667250"/>
                    <a:pt x="5410200" y="4667250"/>
                  </a:cubicBezTo>
                  <a:lnTo>
                    <a:pt x="114300" y="4667250"/>
                  </a:lnTo>
                  <a:cubicBezTo>
                    <a:pt x="51174" y="4667250"/>
                    <a:pt x="0" y="4616076"/>
                    <a:pt x="0" y="4552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5D8C6A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6286500" y="1238250"/>
              <a:ext cx="5524500" cy="523875"/>
            </a:xfrm>
            <a:custGeom>
              <a:avLst/>
              <a:gdLst/>
              <a:ahLst/>
              <a:cxnLst/>
              <a:rect l="l" t="t" r="r" b="b"/>
              <a:pathLst>
                <a:path w="5524500" h="523875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09575"/>
                  </a:lnTo>
                  <a:cubicBezTo>
                    <a:pt x="5524500" y="472701"/>
                    <a:pt x="5473326" y="523875"/>
                    <a:pt x="5410200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5D8C6A"/>
            </a:solidFill>
            <a:ln>
              <a:noFill/>
            </a:ln>
          </p:spPr>
        </p:sp>
        <p:sp>
          <p:nvSpPr>
            <p:cNvPr id="27" name="Rectangle 27"/>
            <p:cNvSpPr/>
            <p:nvPr/>
          </p:nvSpPr>
          <p:spPr>
            <a:xfrm>
              <a:off x="6286500" y="1666875"/>
              <a:ext cx="5524500" cy="95250"/>
            </a:xfrm>
            <a:prstGeom prst="rect">
              <a:avLst/>
            </a:prstGeom>
            <a:solidFill>
              <a:srgbClr val="5D8C6A"/>
            </a:solidFill>
            <a:ln>
              <a:noFill/>
            </a:ln>
          </p:spPr>
        </p:sp>
        <p:sp>
          <p:nvSpPr>
            <p:cNvPr id="28" name="Freeform 28"/>
            <p:cNvSpPr/>
            <p:nvPr/>
          </p:nvSpPr>
          <p:spPr>
            <a:xfrm>
              <a:off x="6510338" y="1371600"/>
              <a:ext cx="200025" cy="266700"/>
            </a:xfrm>
            <a:custGeom>
              <a:avLst/>
              <a:gdLst/>
              <a:ahLst/>
              <a:cxnLst/>
              <a:rect l="l" t="t" r="r" b="b"/>
              <a:pathLst>
                <a:path w="200025" h="266700">
                  <a:moveTo>
                    <a:pt x="50006" y="191691"/>
                  </a:moveTo>
                  <a:lnTo>
                    <a:pt x="50006" y="241697"/>
                  </a:lnTo>
                  <a:lnTo>
                    <a:pt x="75009" y="266700"/>
                  </a:lnTo>
                  <a:lnTo>
                    <a:pt x="125016" y="266700"/>
                  </a:lnTo>
                  <a:lnTo>
                    <a:pt x="150019" y="241697"/>
                  </a:lnTo>
                  <a:lnTo>
                    <a:pt x="150019" y="191691"/>
                  </a:lnTo>
                  <a:lnTo>
                    <a:pt x="170681" y="171028"/>
                  </a:lnTo>
                  <a:cubicBezTo>
                    <a:pt x="189470" y="152240"/>
                    <a:pt x="200025" y="126706"/>
                    <a:pt x="200025" y="100135"/>
                  </a:cubicBezTo>
                  <a:cubicBezTo>
                    <a:pt x="200025" y="44900"/>
                    <a:pt x="155248" y="0"/>
                    <a:pt x="100012" y="0"/>
                  </a:cubicBezTo>
                  <a:cubicBezTo>
                    <a:pt x="44777" y="0"/>
                    <a:pt x="0" y="44900"/>
                    <a:pt x="0" y="100135"/>
                  </a:cubicBezTo>
                  <a:cubicBezTo>
                    <a:pt x="0" y="126706"/>
                    <a:pt x="10555" y="152240"/>
                    <a:pt x="29344" y="171028"/>
                  </a:cubicBezTo>
                  <a:lnTo>
                    <a:pt x="50006" y="191691"/>
                  </a:lnTo>
                  <a:close/>
                  <a:moveTo>
                    <a:pt x="83344" y="164587"/>
                  </a:moveTo>
                  <a:lnTo>
                    <a:pt x="83344" y="100012"/>
                  </a:lnTo>
                  <a:lnTo>
                    <a:pt x="116681" y="100012"/>
                  </a:lnTo>
                  <a:lnTo>
                    <a:pt x="116681" y="164587"/>
                  </a:lnTo>
                  <a:cubicBezTo>
                    <a:pt x="145438" y="157185"/>
                    <a:pt x="166688" y="131080"/>
                    <a:pt x="166688" y="100012"/>
                  </a:cubicBezTo>
                  <a:cubicBezTo>
                    <a:pt x="166688" y="63189"/>
                    <a:pt x="136835" y="33338"/>
                    <a:pt x="100012" y="33338"/>
                  </a:cubicBezTo>
                  <a:cubicBezTo>
                    <a:pt x="63189" y="33338"/>
                    <a:pt x="33338" y="63189"/>
                    <a:pt x="33338" y="100012"/>
                  </a:cubicBezTo>
                  <a:cubicBezTo>
                    <a:pt x="33338" y="131080"/>
                    <a:pt x="54586" y="157185"/>
                    <a:pt x="83344" y="1645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6838950" y="1438275"/>
              <a:ext cx="187833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第一品的禅意解读</a:t>
              </a: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6524625" y="1952625"/>
              <a:ext cx="5048250" cy="2719387"/>
              <a:chOff x="6524625" y="1952625"/>
              <a:chExt cx="5048250" cy="2719387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6524625" y="1952625"/>
                <a:ext cx="5048250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809625">
                    <a:moveTo>
                      <a:pt x="76200" y="0"/>
                    </a:moveTo>
                    <a:lnTo>
                      <a:pt x="4972050" y="0"/>
                    </a:lnTo>
                    <a:cubicBezTo>
                      <a:pt x="5014134" y="0"/>
                      <a:pt x="5048250" y="34116"/>
                      <a:pt x="5048250" y="76200"/>
                    </a:cubicBezTo>
                    <a:lnTo>
                      <a:pt x="5048250" y="733425"/>
                    </a:lnTo>
                    <a:cubicBezTo>
                      <a:pt x="5048250" y="775509"/>
                      <a:pt x="5014134" y="809625"/>
                      <a:pt x="4972050" y="809625"/>
                    </a:cubicBezTo>
                    <a:lnTo>
                      <a:pt x="76200" y="809625"/>
                    </a:lnTo>
                    <a:cubicBezTo>
                      <a:pt x="34116" y="809625"/>
                      <a:pt x="0" y="775509"/>
                      <a:pt x="0" y="7334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0EA"/>
              </a:solidFill>
              <a:ln>
                <a:noFill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6699885" y="2108835"/>
                <a:ext cx="1686687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般若智慧的直接流露</a:t>
                </a:r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6701790" y="2363152"/>
                <a:ext cx="263366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佛陀日常行为本身就是般若智慧的展现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6701790" y="2553652"/>
                <a:ext cx="217360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无需概念分析，自性本然的显现</a:t>
                </a:r>
              </a:p>
            </p:txBody>
          </p:sp>
          <p:sp>
            <p:nvSpPr>
              <p:cNvPr id="34" name="Freeform 34"/>
              <p:cNvSpPr/>
              <p:nvPr/>
            </p:nvSpPr>
            <p:spPr>
              <a:xfrm>
                <a:off x="6524625" y="2905125"/>
                <a:ext cx="5048250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809625">
                    <a:moveTo>
                      <a:pt x="76200" y="0"/>
                    </a:moveTo>
                    <a:lnTo>
                      <a:pt x="4972050" y="0"/>
                    </a:lnTo>
                    <a:cubicBezTo>
                      <a:pt x="5014134" y="0"/>
                      <a:pt x="5048250" y="34116"/>
                      <a:pt x="5048250" y="76200"/>
                    </a:cubicBezTo>
                    <a:lnTo>
                      <a:pt x="5048250" y="733425"/>
                    </a:lnTo>
                    <a:cubicBezTo>
                      <a:pt x="5048250" y="775509"/>
                      <a:pt x="5014134" y="809625"/>
                      <a:pt x="4972050" y="809625"/>
                    </a:cubicBezTo>
                    <a:lnTo>
                      <a:pt x="76200" y="809625"/>
                    </a:lnTo>
                    <a:cubicBezTo>
                      <a:pt x="34116" y="809625"/>
                      <a:pt x="0" y="775509"/>
                      <a:pt x="0" y="7334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0EA"/>
              </a:solidFill>
              <a:ln>
                <a:noFill/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6699885" y="3061335"/>
                <a:ext cx="2054733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无需概念分析，当下即是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6701790" y="3315652"/>
                <a:ext cx="218894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禅宗强调"直指人心，见性成佛"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6701790" y="3506152"/>
                <a:ext cx="186690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第一品的平实叙事正合此意</a:t>
                </a:r>
              </a:p>
            </p:txBody>
          </p:sp>
          <p:sp>
            <p:nvSpPr>
              <p:cNvPr id="38" name="Freeform 38"/>
              <p:cNvSpPr/>
              <p:nvPr/>
            </p:nvSpPr>
            <p:spPr>
              <a:xfrm>
                <a:off x="6524625" y="3857625"/>
                <a:ext cx="5048250" cy="8096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809625">
                    <a:moveTo>
                      <a:pt x="76200" y="0"/>
                    </a:moveTo>
                    <a:lnTo>
                      <a:pt x="4972050" y="0"/>
                    </a:lnTo>
                    <a:cubicBezTo>
                      <a:pt x="5014134" y="0"/>
                      <a:pt x="5048250" y="34116"/>
                      <a:pt x="5048250" y="76200"/>
                    </a:cubicBezTo>
                    <a:lnTo>
                      <a:pt x="5048250" y="733425"/>
                    </a:lnTo>
                    <a:cubicBezTo>
                      <a:pt x="5048250" y="775509"/>
                      <a:pt x="5014134" y="809625"/>
                      <a:pt x="4972050" y="809625"/>
                    </a:cubicBezTo>
                    <a:lnTo>
                      <a:pt x="76200" y="809625"/>
                    </a:lnTo>
                    <a:cubicBezTo>
                      <a:pt x="34116" y="809625"/>
                      <a:pt x="0" y="775509"/>
                      <a:pt x="0" y="7334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0EA"/>
              </a:solidFill>
              <a:ln>
                <a:noFill/>
              </a:ln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6699885" y="4013835"/>
                <a:ext cx="150266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修行不离行住坐卧</a:t>
                </a: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6701790" y="4268152"/>
                <a:ext cx="202025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穿衣吃饭、洗脚打坐皆是修行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6701790" y="4458652"/>
                <a:ext cx="172888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"平常心是道"的绝佳写照</a:t>
                </a:r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>
              <a:off x="6524625" y="4857750"/>
              <a:ext cx="5048250" cy="762000"/>
              <a:chOff x="6524625" y="4857750"/>
              <a:chExt cx="5048250" cy="762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6524625" y="4857750"/>
                <a:ext cx="5048250" cy="762000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762000">
                    <a:moveTo>
                      <a:pt x="76200" y="0"/>
                    </a:moveTo>
                    <a:lnTo>
                      <a:pt x="4972050" y="0"/>
                    </a:lnTo>
                    <a:cubicBezTo>
                      <a:pt x="5014134" y="0"/>
                      <a:pt x="5048250" y="34116"/>
                      <a:pt x="5048250" y="76200"/>
                    </a:cubicBezTo>
                    <a:lnTo>
                      <a:pt x="5048250" y="685800"/>
                    </a:lnTo>
                    <a:cubicBezTo>
                      <a:pt x="5048250" y="727884"/>
                      <a:pt x="5014134" y="762000"/>
                      <a:pt x="4972050" y="762000"/>
                    </a:cubicBezTo>
                    <a:lnTo>
                      <a:pt x="76200" y="762000"/>
                    </a:lnTo>
                    <a:cubicBezTo>
                      <a:pt x="34116" y="762000"/>
                      <a:pt x="0" y="727884"/>
                      <a:pt x="0" y="685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DF8E8"/>
              </a:solidFill>
              <a:ln w="19050">
                <a:solidFill>
                  <a:srgbClr val="C9A962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8445984" y="5024914"/>
                <a:ext cx="1205532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75" b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禅宗核心洞见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7391400" y="5307806"/>
                <a:ext cx="33147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最高深的真理，恰恰体现在最平常的活动之中</a:t>
                </a:r>
              </a:p>
            </p:txBody>
          </p:sp>
        </p:grpSp>
      </p:grpSp>
      <p:sp>
        <p:nvSpPr>
          <p:cNvPr id="48" name="TextBox 48"/>
          <p:cNvSpPr txBox="1"/>
          <p:nvPr/>
        </p:nvSpPr>
        <p:spPr>
          <a:xfrm>
            <a:off x="367665" y="6506528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第四部分：多元解读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360610" y="6506528"/>
            <a:ext cx="46372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12 / 15</a:t>
            </a:r>
          </a:p>
        </p:txBody>
      </p:sp>
    </p:spTree>
  </p:cSld>
  <p:clrMapOvr>
    <a:masterClrMapping/>
  </p:clrMapOvr>
  <p:transition dur="4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423986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研究发现：第一品的多重面向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3619500" cy="9525"/>
          </a:xfrm>
          <a:custGeom>
            <a:avLst/>
            <a:gdLst/>
            <a:ahLst/>
            <a:cxnLst/>
            <a:rect l="l" t="t" r="r" b="b"/>
            <a:pathLst>
              <a:path w="3619500" h="9525">
                <a:moveTo>
                  <a:pt x="0" y="0"/>
                </a:moveTo>
                <a:lnTo>
                  <a:pt x="36195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18" name="Group 18"/>
          <p:cNvGrpSpPr/>
          <p:nvPr/>
        </p:nvGrpSpPr>
        <p:grpSpPr>
          <a:xfrm>
            <a:off x="381000" y="1238250"/>
            <a:ext cx="5619750" cy="2286000"/>
            <a:chOff x="381000" y="1238250"/>
            <a:chExt cx="5619750" cy="2286000"/>
          </a:xfrm>
        </p:grpSpPr>
        <p:sp>
          <p:nvSpPr>
            <p:cNvPr id="5" name="Freeform 5"/>
            <p:cNvSpPr/>
            <p:nvPr/>
          </p:nvSpPr>
          <p:spPr>
            <a:xfrm>
              <a:off x="381000" y="1238250"/>
              <a:ext cx="5619750" cy="2286000"/>
            </a:xfrm>
            <a:custGeom>
              <a:avLst/>
              <a:gdLst/>
              <a:ahLst/>
              <a:cxnLst/>
              <a:rect l="l" t="t" r="r" b="b"/>
              <a:pathLst>
                <a:path w="5619750" h="2286000">
                  <a:moveTo>
                    <a:pt x="114300" y="0"/>
                  </a:moveTo>
                  <a:lnTo>
                    <a:pt x="5505450" y="0"/>
                  </a:lnTo>
                  <a:cubicBezTo>
                    <a:pt x="5568576" y="0"/>
                    <a:pt x="5619750" y="51174"/>
                    <a:pt x="5619750" y="114300"/>
                  </a:cubicBezTo>
                  <a:lnTo>
                    <a:pt x="5619750" y="2171700"/>
                  </a:lnTo>
                  <a:cubicBezTo>
                    <a:pt x="5619750" y="2234826"/>
                    <a:pt x="5568576" y="2286000"/>
                    <a:pt x="5505450" y="2286000"/>
                  </a:cubicBezTo>
                  <a:lnTo>
                    <a:pt x="114300" y="2286000"/>
                  </a:lnTo>
                  <a:cubicBezTo>
                    <a:pt x="51174" y="2286000"/>
                    <a:pt x="0" y="2234826"/>
                    <a:pt x="0" y="2171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E4A62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381000" y="1238250"/>
              <a:ext cx="5619750" cy="476250"/>
            </a:xfrm>
            <a:custGeom>
              <a:avLst/>
              <a:gdLst/>
              <a:ahLst/>
              <a:cxnLst/>
              <a:rect l="l" t="t" r="r" b="b"/>
              <a:pathLst>
                <a:path w="5619750" h="476250">
                  <a:moveTo>
                    <a:pt x="114300" y="0"/>
                  </a:moveTo>
                  <a:lnTo>
                    <a:pt x="5505450" y="0"/>
                  </a:lnTo>
                  <a:cubicBezTo>
                    <a:pt x="5568576" y="0"/>
                    <a:pt x="5619750" y="51174"/>
                    <a:pt x="5619750" y="114300"/>
                  </a:cubicBezTo>
                  <a:lnTo>
                    <a:pt x="5619750" y="361950"/>
                  </a:lnTo>
                  <a:cubicBezTo>
                    <a:pt x="5619750" y="425076"/>
                    <a:pt x="5568576" y="476250"/>
                    <a:pt x="550545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381000" y="1619250"/>
              <a:ext cx="5619750" cy="95250"/>
            </a:xfrm>
            <a:prstGeom prst="rect">
              <a:avLst/>
            </a:prstGeom>
            <a:solidFill>
              <a:srgbClr val="2E4A62"/>
            </a:solidFill>
            <a:ln>
              <a:noFill/>
            </a:ln>
          </p:spPr>
        </p:sp>
        <p:grpSp>
          <p:nvGrpSpPr>
            <p:cNvPr id="10" name="Group 10"/>
            <p:cNvGrpSpPr/>
            <p:nvPr/>
          </p:nvGrpSpPr>
          <p:grpSpPr>
            <a:xfrm>
              <a:off x="602456" y="1352550"/>
              <a:ext cx="185738" cy="247650"/>
              <a:chOff x="602456" y="1352550"/>
              <a:chExt cx="185738" cy="24765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602456" y="1352550"/>
                <a:ext cx="185738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85738" h="247650">
                    <a:moveTo>
                      <a:pt x="77391" y="0"/>
                    </a:moveTo>
                    <a:lnTo>
                      <a:pt x="0" y="0"/>
                    </a:lnTo>
                    <a:lnTo>
                      <a:pt x="0" y="247650"/>
                    </a:lnTo>
                    <a:lnTo>
                      <a:pt x="185738" y="247650"/>
                    </a:lnTo>
                    <a:lnTo>
                      <a:pt x="185738" y="108347"/>
                    </a:lnTo>
                    <a:lnTo>
                      <a:pt x="77391" y="108347"/>
                    </a:lnTo>
                    <a:lnTo>
                      <a:pt x="773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9" name="Freeform 9"/>
              <p:cNvSpPr/>
              <p:nvPr/>
            </p:nvSpPr>
            <p:spPr>
              <a:xfrm>
                <a:off x="710803" y="1352550"/>
                <a:ext cx="77391" cy="77391"/>
              </a:xfrm>
              <a:custGeom>
                <a:avLst/>
                <a:gdLst/>
                <a:ahLst/>
                <a:cxnLst/>
                <a:rect l="l" t="t" r="r" b="b"/>
                <a:pathLst>
                  <a:path w="77391" h="77391">
                    <a:moveTo>
                      <a:pt x="0" y="0"/>
                    </a:moveTo>
                    <a:lnTo>
                      <a:pt x="0" y="77391"/>
                    </a:lnTo>
                    <a:lnTo>
                      <a:pt x="77391" y="773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916305" y="1416368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叙事与认证框架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651510" y="1965960"/>
              <a:ext cx="2328863" cy="1448752"/>
              <a:chOff x="651510" y="1965960"/>
              <a:chExt cx="2328863" cy="1448752"/>
            </a:xfrm>
          </p:grpSpPr>
          <p:sp>
            <p:nvSpPr>
              <p:cNvPr id="12" name="TextBox 12"/>
              <p:cNvSpPr txBox="1"/>
              <p:nvPr/>
            </p:nvSpPr>
            <p:spPr>
              <a:xfrm>
                <a:off x="651510" y="1965960"/>
                <a:ext cx="129103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✓ 六种成就具足</a:t>
                </a: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862965" y="2248852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信、闻、时、主、处、众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51510" y="2585085"/>
                <a:ext cx="1502664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✓ 证信序 + 发起序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862965" y="2867978"/>
                <a:ext cx="156019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遵循佛经传统开篇范式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653415" y="3201352"/>
                <a:ext cx="232695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为经典的真实性与权威性奠定基础</a:t>
                </a: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6191250" y="1238250"/>
            <a:ext cx="5619750" cy="2286000"/>
            <a:chOff x="6191250" y="1238250"/>
            <a:chExt cx="5619750" cy="2286000"/>
          </a:xfrm>
        </p:grpSpPr>
        <p:sp>
          <p:nvSpPr>
            <p:cNvPr id="19" name="Freeform 19"/>
            <p:cNvSpPr/>
            <p:nvPr/>
          </p:nvSpPr>
          <p:spPr>
            <a:xfrm>
              <a:off x="6191250" y="1238250"/>
              <a:ext cx="5619750" cy="2286000"/>
            </a:xfrm>
            <a:custGeom>
              <a:avLst/>
              <a:gdLst/>
              <a:ahLst/>
              <a:cxnLst/>
              <a:rect l="l" t="t" r="r" b="b"/>
              <a:pathLst>
                <a:path w="5619750" h="2286000">
                  <a:moveTo>
                    <a:pt x="114300" y="0"/>
                  </a:moveTo>
                  <a:lnTo>
                    <a:pt x="5505450" y="0"/>
                  </a:lnTo>
                  <a:cubicBezTo>
                    <a:pt x="5568576" y="0"/>
                    <a:pt x="5619750" y="51174"/>
                    <a:pt x="5619750" y="114300"/>
                  </a:cubicBezTo>
                  <a:lnTo>
                    <a:pt x="5619750" y="2171700"/>
                  </a:lnTo>
                  <a:cubicBezTo>
                    <a:pt x="5619750" y="2234826"/>
                    <a:pt x="5568576" y="2286000"/>
                    <a:pt x="5505450" y="2286000"/>
                  </a:cubicBezTo>
                  <a:lnTo>
                    <a:pt x="114300" y="2286000"/>
                  </a:lnTo>
                  <a:cubicBezTo>
                    <a:pt x="51174" y="2286000"/>
                    <a:pt x="0" y="2234826"/>
                    <a:pt x="0" y="2171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5D8C6A"/>
              </a:solidFill>
            </a:ln>
          </p:spPr>
        </p:sp>
        <p:sp>
          <p:nvSpPr>
            <p:cNvPr id="20" name="Freeform 20"/>
            <p:cNvSpPr/>
            <p:nvPr/>
          </p:nvSpPr>
          <p:spPr>
            <a:xfrm>
              <a:off x="6191250" y="1238250"/>
              <a:ext cx="5619750" cy="476250"/>
            </a:xfrm>
            <a:custGeom>
              <a:avLst/>
              <a:gdLst/>
              <a:ahLst/>
              <a:cxnLst/>
              <a:rect l="l" t="t" r="r" b="b"/>
              <a:pathLst>
                <a:path w="5619750" h="476250">
                  <a:moveTo>
                    <a:pt x="114300" y="0"/>
                  </a:moveTo>
                  <a:lnTo>
                    <a:pt x="5505450" y="0"/>
                  </a:lnTo>
                  <a:cubicBezTo>
                    <a:pt x="5568576" y="0"/>
                    <a:pt x="5619750" y="51174"/>
                    <a:pt x="5619750" y="114300"/>
                  </a:cubicBezTo>
                  <a:lnTo>
                    <a:pt x="5619750" y="361950"/>
                  </a:lnTo>
                  <a:cubicBezTo>
                    <a:pt x="5619750" y="425076"/>
                    <a:pt x="5568576" y="476250"/>
                    <a:pt x="550545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5D8C6A"/>
            </a:solidFill>
            <a:ln>
              <a:noFill/>
            </a:ln>
          </p:spPr>
        </p:sp>
        <p:sp>
          <p:nvSpPr>
            <p:cNvPr id="21" name="Rectangle 21"/>
            <p:cNvSpPr/>
            <p:nvPr/>
          </p:nvSpPr>
          <p:spPr>
            <a:xfrm>
              <a:off x="6191250" y="1619250"/>
              <a:ext cx="5619750" cy="95250"/>
            </a:xfrm>
            <a:prstGeom prst="rect">
              <a:avLst/>
            </a:prstGeom>
            <a:solidFill>
              <a:srgbClr val="5D8C6A"/>
            </a:solidFill>
            <a:ln>
              <a:noFill/>
            </a:ln>
          </p:spPr>
        </p:sp>
        <p:grpSp>
          <p:nvGrpSpPr>
            <p:cNvPr id="31" name="Group 31"/>
            <p:cNvGrpSpPr/>
            <p:nvPr/>
          </p:nvGrpSpPr>
          <p:grpSpPr>
            <a:xfrm>
              <a:off x="6381750" y="1352550"/>
              <a:ext cx="247650" cy="247650"/>
              <a:chOff x="6381750" y="1352550"/>
              <a:chExt cx="247650" cy="24765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6490097" y="1352550"/>
                <a:ext cx="30956" cy="46434"/>
              </a:xfrm>
              <a:custGeom>
                <a:avLst/>
                <a:gdLst/>
                <a:ahLst/>
                <a:cxnLst/>
                <a:rect l="l" t="t" r="r" b="b"/>
                <a:pathLst>
                  <a:path w="30956" h="46434">
                    <a:moveTo>
                      <a:pt x="0" y="46434"/>
                    </a:moveTo>
                    <a:lnTo>
                      <a:pt x="0" y="0"/>
                    </a:lnTo>
                    <a:lnTo>
                      <a:pt x="30956" y="0"/>
                    </a:lnTo>
                    <a:lnTo>
                      <a:pt x="30956" y="46434"/>
                    </a:lnTo>
                    <a:lnTo>
                      <a:pt x="0" y="464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3" name="Freeform 23"/>
              <p:cNvSpPr/>
              <p:nvPr/>
            </p:nvSpPr>
            <p:spPr>
              <a:xfrm>
                <a:off x="6490097" y="1553766"/>
                <a:ext cx="30956" cy="46434"/>
              </a:xfrm>
              <a:custGeom>
                <a:avLst/>
                <a:gdLst/>
                <a:ahLst/>
                <a:cxnLst/>
                <a:rect l="l" t="t" r="r" b="b"/>
                <a:pathLst>
                  <a:path w="30956" h="46434">
                    <a:moveTo>
                      <a:pt x="30956" y="0"/>
                    </a:moveTo>
                    <a:lnTo>
                      <a:pt x="30956" y="46434"/>
                    </a:lnTo>
                    <a:lnTo>
                      <a:pt x="0" y="46434"/>
                    </a:lnTo>
                    <a:lnTo>
                      <a:pt x="0" y="0"/>
                    </a:lnTo>
                    <a:lnTo>
                      <a:pt x="309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6459141" y="1429941"/>
                <a:ext cx="92869" cy="92869"/>
              </a:xfrm>
              <a:custGeom>
                <a:avLst/>
                <a:gdLst/>
                <a:ahLst/>
                <a:cxnLst/>
                <a:rect l="l" t="t" r="r" b="b"/>
                <a:pathLst>
                  <a:path w="92869" h="92869">
                    <a:moveTo>
                      <a:pt x="92869" y="46434"/>
                    </a:moveTo>
                    <a:cubicBezTo>
                      <a:pt x="92869" y="72079"/>
                      <a:pt x="72079" y="92869"/>
                      <a:pt x="46434" y="92869"/>
                    </a:cubicBezTo>
                    <a:cubicBezTo>
                      <a:pt x="20789" y="92869"/>
                      <a:pt x="0" y="72079"/>
                      <a:pt x="0" y="46434"/>
                    </a:cubicBezTo>
                    <a:cubicBezTo>
                      <a:pt x="0" y="20789"/>
                      <a:pt x="20789" y="0"/>
                      <a:pt x="46434" y="0"/>
                    </a:cubicBezTo>
                    <a:cubicBezTo>
                      <a:pt x="72079" y="0"/>
                      <a:pt x="92869" y="20789"/>
                      <a:pt x="92869" y="464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6381750" y="1460897"/>
                <a:ext cx="46434" cy="30956"/>
              </a:xfrm>
              <a:custGeom>
                <a:avLst/>
                <a:gdLst/>
                <a:ahLst/>
                <a:cxnLst/>
                <a:rect l="l" t="t" r="r" b="b"/>
                <a:pathLst>
                  <a:path w="46434" h="30956">
                    <a:moveTo>
                      <a:pt x="0" y="30956"/>
                    </a:moveTo>
                    <a:lnTo>
                      <a:pt x="46434" y="30956"/>
                    </a:lnTo>
                    <a:lnTo>
                      <a:pt x="46434" y="0"/>
                    </a:lnTo>
                    <a:lnTo>
                      <a:pt x="0" y="0"/>
                    </a:lnTo>
                    <a:lnTo>
                      <a:pt x="0" y="309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6582966" y="1460897"/>
                <a:ext cx="46434" cy="30956"/>
              </a:xfrm>
              <a:custGeom>
                <a:avLst/>
                <a:gdLst/>
                <a:ahLst/>
                <a:cxnLst/>
                <a:rect l="l" t="t" r="r" b="b"/>
                <a:pathLst>
                  <a:path w="46434" h="30956">
                    <a:moveTo>
                      <a:pt x="46434" y="0"/>
                    </a:moveTo>
                    <a:lnTo>
                      <a:pt x="0" y="0"/>
                    </a:lnTo>
                    <a:lnTo>
                      <a:pt x="0" y="30956"/>
                    </a:lnTo>
                    <a:lnTo>
                      <a:pt x="46434" y="30956"/>
                    </a:lnTo>
                    <a:lnTo>
                      <a:pt x="464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7" name="Freeform 27"/>
              <p:cNvSpPr/>
              <p:nvPr/>
            </p:nvSpPr>
            <p:spPr>
              <a:xfrm>
                <a:off x="6407073" y="1377873"/>
                <a:ext cx="54724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54724" h="54724">
                    <a:moveTo>
                      <a:pt x="32834" y="54724"/>
                    </a:moveTo>
                    <a:lnTo>
                      <a:pt x="0" y="21889"/>
                    </a:lnTo>
                    <a:lnTo>
                      <a:pt x="21889" y="0"/>
                    </a:lnTo>
                    <a:lnTo>
                      <a:pt x="54724" y="32834"/>
                    </a:lnTo>
                    <a:lnTo>
                      <a:pt x="32834" y="547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8" name="Freeform 28"/>
              <p:cNvSpPr/>
              <p:nvPr/>
            </p:nvSpPr>
            <p:spPr>
              <a:xfrm>
                <a:off x="6549353" y="1520153"/>
                <a:ext cx="54724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54724" h="54724">
                    <a:moveTo>
                      <a:pt x="21889" y="0"/>
                    </a:moveTo>
                    <a:lnTo>
                      <a:pt x="54724" y="32834"/>
                    </a:lnTo>
                    <a:lnTo>
                      <a:pt x="32834" y="54724"/>
                    </a:lnTo>
                    <a:lnTo>
                      <a:pt x="0" y="21889"/>
                    </a:lnTo>
                    <a:lnTo>
                      <a:pt x="218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6407073" y="1520153"/>
                <a:ext cx="54724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54724" h="54724">
                    <a:moveTo>
                      <a:pt x="21889" y="54724"/>
                    </a:moveTo>
                    <a:lnTo>
                      <a:pt x="54724" y="21889"/>
                    </a:lnTo>
                    <a:lnTo>
                      <a:pt x="32834" y="0"/>
                    </a:lnTo>
                    <a:lnTo>
                      <a:pt x="0" y="32835"/>
                    </a:lnTo>
                    <a:lnTo>
                      <a:pt x="21889" y="547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6549353" y="1377873"/>
                <a:ext cx="54724" cy="54724"/>
              </a:xfrm>
              <a:custGeom>
                <a:avLst/>
                <a:gdLst/>
                <a:ahLst/>
                <a:cxnLst/>
                <a:rect l="l" t="t" r="r" b="b"/>
                <a:pathLst>
                  <a:path w="54724" h="54724">
                    <a:moveTo>
                      <a:pt x="32834" y="0"/>
                    </a:moveTo>
                    <a:lnTo>
                      <a:pt x="0" y="32834"/>
                    </a:lnTo>
                    <a:lnTo>
                      <a:pt x="21889" y="54724"/>
                    </a:lnTo>
                    <a:lnTo>
                      <a:pt x="54724" y="21889"/>
                    </a:lnTo>
                    <a:lnTo>
                      <a:pt x="328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6726555" y="1416368"/>
              <a:ext cx="169049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日常生活的神圣化</a:t>
              </a:r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6461760" y="1965960"/>
              <a:ext cx="2691765" cy="1448752"/>
              <a:chOff x="6461760" y="1965960"/>
              <a:chExt cx="2691765" cy="1448752"/>
            </a:xfrm>
          </p:grpSpPr>
          <p:sp>
            <p:nvSpPr>
              <p:cNvPr id="33" name="TextBox 33"/>
              <p:cNvSpPr txBox="1"/>
              <p:nvPr/>
            </p:nvSpPr>
            <p:spPr>
              <a:xfrm>
                <a:off x="6461760" y="1965960"/>
                <a:ext cx="92299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✓ 朴素笔触</a:t>
                </a: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6673215" y="2248852"/>
                <a:ext cx="248031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描绘佛陀及僧团遵循戒律的日常作息</a:t>
                </a:r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6461760" y="2585085"/>
                <a:ext cx="922992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✓ 真实面貌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6673215" y="2867978"/>
                <a:ext cx="202025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展现早期佛教生活的真实情境</a:t>
                </a: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6463665" y="3201352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平实的开端暗含深邃智慧</a:t>
                </a:r>
              </a:p>
            </p:txBody>
          </p:sp>
        </p:grpSp>
      </p:grpSp>
      <p:grpSp>
        <p:nvGrpSpPr>
          <p:cNvPr id="53" name="Group 53"/>
          <p:cNvGrpSpPr/>
          <p:nvPr/>
        </p:nvGrpSpPr>
        <p:grpSpPr>
          <a:xfrm>
            <a:off x="381000" y="3714750"/>
            <a:ext cx="5619750" cy="2286000"/>
            <a:chOff x="381000" y="3714750"/>
            <a:chExt cx="5619750" cy="2286000"/>
          </a:xfrm>
        </p:grpSpPr>
        <p:sp>
          <p:nvSpPr>
            <p:cNvPr id="40" name="Freeform 40"/>
            <p:cNvSpPr/>
            <p:nvPr/>
          </p:nvSpPr>
          <p:spPr>
            <a:xfrm>
              <a:off x="381000" y="3714750"/>
              <a:ext cx="5619750" cy="2286000"/>
            </a:xfrm>
            <a:custGeom>
              <a:avLst/>
              <a:gdLst/>
              <a:ahLst/>
              <a:cxnLst/>
              <a:rect l="l" t="t" r="r" b="b"/>
              <a:pathLst>
                <a:path w="5619750" h="2286000">
                  <a:moveTo>
                    <a:pt x="114300" y="0"/>
                  </a:moveTo>
                  <a:lnTo>
                    <a:pt x="5505450" y="0"/>
                  </a:lnTo>
                  <a:cubicBezTo>
                    <a:pt x="5568576" y="0"/>
                    <a:pt x="5619750" y="51174"/>
                    <a:pt x="5619750" y="114300"/>
                  </a:cubicBezTo>
                  <a:lnTo>
                    <a:pt x="5619750" y="2171700"/>
                  </a:lnTo>
                  <a:cubicBezTo>
                    <a:pt x="5619750" y="2234826"/>
                    <a:pt x="5568576" y="2286000"/>
                    <a:pt x="5505450" y="2286000"/>
                  </a:cubicBezTo>
                  <a:lnTo>
                    <a:pt x="114300" y="2286000"/>
                  </a:lnTo>
                  <a:cubicBezTo>
                    <a:pt x="51174" y="2286000"/>
                    <a:pt x="0" y="2234826"/>
                    <a:pt x="0" y="2171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A962"/>
              </a:solidFill>
            </a:ln>
          </p:spPr>
        </p:sp>
        <p:sp>
          <p:nvSpPr>
            <p:cNvPr id="41" name="Freeform 41"/>
            <p:cNvSpPr/>
            <p:nvPr/>
          </p:nvSpPr>
          <p:spPr>
            <a:xfrm>
              <a:off x="381000" y="3714750"/>
              <a:ext cx="5619750" cy="476250"/>
            </a:xfrm>
            <a:custGeom>
              <a:avLst/>
              <a:gdLst/>
              <a:ahLst/>
              <a:cxnLst/>
              <a:rect l="l" t="t" r="r" b="b"/>
              <a:pathLst>
                <a:path w="5619750" h="476250">
                  <a:moveTo>
                    <a:pt x="114300" y="0"/>
                  </a:moveTo>
                  <a:lnTo>
                    <a:pt x="5505450" y="0"/>
                  </a:lnTo>
                  <a:cubicBezTo>
                    <a:pt x="5568576" y="0"/>
                    <a:pt x="5619750" y="51174"/>
                    <a:pt x="5619750" y="114300"/>
                  </a:cubicBezTo>
                  <a:lnTo>
                    <a:pt x="5619750" y="361950"/>
                  </a:lnTo>
                  <a:cubicBezTo>
                    <a:pt x="5619750" y="425076"/>
                    <a:pt x="5568576" y="476250"/>
                    <a:pt x="550545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42" name="Rectangle 42"/>
            <p:cNvSpPr/>
            <p:nvPr/>
          </p:nvSpPr>
          <p:spPr>
            <a:xfrm>
              <a:off x="381000" y="4095750"/>
              <a:ext cx="5619750" cy="95250"/>
            </a:xfrm>
            <a:prstGeom prst="rect">
              <a:avLst/>
            </a:prstGeom>
            <a:solidFill>
              <a:srgbClr val="C9A962"/>
            </a:solidFill>
            <a:ln>
              <a:noFill/>
            </a:ln>
          </p:spPr>
        </p:sp>
        <p:grpSp>
          <p:nvGrpSpPr>
            <p:cNvPr id="45" name="Group 45"/>
            <p:cNvGrpSpPr/>
            <p:nvPr/>
          </p:nvGrpSpPr>
          <p:grpSpPr>
            <a:xfrm>
              <a:off x="571500" y="3829050"/>
              <a:ext cx="247650" cy="247650"/>
              <a:chOff x="571500" y="3829050"/>
              <a:chExt cx="247650" cy="24765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633412" y="3890962"/>
                <a:ext cx="1238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123825" h="123825">
                    <a:moveTo>
                      <a:pt x="61912" y="0"/>
                    </a:moveTo>
                    <a:cubicBezTo>
                      <a:pt x="27719" y="0"/>
                      <a:pt x="0" y="27719"/>
                      <a:pt x="0" y="61912"/>
                    </a:cubicBezTo>
                    <a:cubicBezTo>
                      <a:pt x="0" y="96105"/>
                      <a:pt x="27719" y="123825"/>
                      <a:pt x="61912" y="123825"/>
                    </a:cubicBezTo>
                    <a:cubicBezTo>
                      <a:pt x="96105" y="123825"/>
                      <a:pt x="123825" y="96105"/>
                      <a:pt x="123825" y="61912"/>
                    </a:cubicBezTo>
                    <a:cubicBezTo>
                      <a:pt x="123825" y="27719"/>
                      <a:pt x="96105" y="0"/>
                      <a:pt x="61912" y="0"/>
                    </a:cubicBezTo>
                    <a:close/>
                    <a:moveTo>
                      <a:pt x="30956" y="61912"/>
                    </a:moveTo>
                    <a:cubicBezTo>
                      <a:pt x="30956" y="44816"/>
                      <a:pt x="44816" y="30956"/>
                      <a:pt x="61912" y="30956"/>
                    </a:cubicBezTo>
                    <a:cubicBezTo>
                      <a:pt x="79009" y="30956"/>
                      <a:pt x="92869" y="44816"/>
                      <a:pt x="92869" y="61912"/>
                    </a:cubicBezTo>
                    <a:cubicBezTo>
                      <a:pt x="92869" y="79009"/>
                      <a:pt x="79009" y="92869"/>
                      <a:pt x="61912" y="92869"/>
                    </a:cubicBezTo>
                    <a:cubicBezTo>
                      <a:pt x="44816" y="92869"/>
                      <a:pt x="30956" y="79009"/>
                      <a:pt x="30956" y="619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4" name="Freeform 44"/>
              <p:cNvSpPr/>
              <p:nvPr/>
            </p:nvSpPr>
            <p:spPr>
              <a:xfrm>
                <a:off x="571500" y="3829050"/>
                <a:ext cx="247650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247650" h="247650">
                    <a:moveTo>
                      <a:pt x="123825" y="0"/>
                    </a:moveTo>
                    <a:cubicBezTo>
                      <a:pt x="55438" y="0"/>
                      <a:pt x="0" y="55438"/>
                      <a:pt x="0" y="123825"/>
                    </a:cubicBezTo>
                    <a:cubicBezTo>
                      <a:pt x="0" y="192212"/>
                      <a:pt x="55438" y="247650"/>
                      <a:pt x="123825" y="247650"/>
                    </a:cubicBezTo>
                    <a:cubicBezTo>
                      <a:pt x="192212" y="247650"/>
                      <a:pt x="247650" y="192212"/>
                      <a:pt x="247650" y="123825"/>
                    </a:cubicBezTo>
                    <a:cubicBezTo>
                      <a:pt x="247650" y="55438"/>
                      <a:pt x="192212" y="0"/>
                      <a:pt x="123825" y="0"/>
                    </a:cubicBezTo>
                    <a:close/>
                    <a:moveTo>
                      <a:pt x="30956" y="123825"/>
                    </a:moveTo>
                    <a:cubicBezTo>
                      <a:pt x="30956" y="72535"/>
                      <a:pt x="72535" y="30956"/>
                      <a:pt x="123825" y="30956"/>
                    </a:cubicBezTo>
                    <a:cubicBezTo>
                      <a:pt x="175115" y="30956"/>
                      <a:pt x="216694" y="72535"/>
                      <a:pt x="216694" y="123825"/>
                    </a:cubicBezTo>
                    <a:cubicBezTo>
                      <a:pt x="216694" y="175115"/>
                      <a:pt x="175115" y="216694"/>
                      <a:pt x="123825" y="216694"/>
                    </a:cubicBezTo>
                    <a:cubicBezTo>
                      <a:pt x="72535" y="216694"/>
                      <a:pt x="30956" y="175115"/>
                      <a:pt x="30956" y="1238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46" name="TextBox 46"/>
            <p:cNvSpPr txBox="1"/>
            <p:nvPr/>
          </p:nvSpPr>
          <p:spPr>
            <a:xfrm>
              <a:off x="916305" y="3892868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隐含的修行示范</a:t>
              </a:r>
            </a:p>
          </p:txBody>
        </p:sp>
        <p:grpSp>
          <p:nvGrpSpPr>
            <p:cNvPr id="52" name="Group 52"/>
            <p:cNvGrpSpPr/>
            <p:nvPr/>
          </p:nvGrpSpPr>
          <p:grpSpPr>
            <a:xfrm>
              <a:off x="651510" y="4442460"/>
              <a:ext cx="1925003" cy="1448752"/>
              <a:chOff x="651510" y="4442460"/>
              <a:chExt cx="1925003" cy="1448752"/>
            </a:xfrm>
          </p:grpSpPr>
          <p:sp>
            <p:nvSpPr>
              <p:cNvPr id="47" name="TextBox 47"/>
              <p:cNvSpPr txBox="1"/>
              <p:nvPr/>
            </p:nvSpPr>
            <p:spPr>
              <a:xfrm>
                <a:off x="651510" y="4442460"/>
                <a:ext cx="129103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✓ 四大核心原则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862965" y="4725352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简朴、平等、专注、清净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651510" y="5061585"/>
                <a:ext cx="129103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✓ 身教重于言教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862965" y="5344478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佛陀以行动示范修行要旨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653415" y="5677852"/>
                <a:ext cx="188223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体现"道在平常"的甚深禅意</a:t>
                </a:r>
              </a:p>
            </p:txBody>
          </p:sp>
        </p:grpSp>
      </p:grpSp>
      <p:grpSp>
        <p:nvGrpSpPr>
          <p:cNvPr id="65" name="Group 65"/>
          <p:cNvGrpSpPr/>
          <p:nvPr/>
        </p:nvGrpSpPr>
        <p:grpSpPr>
          <a:xfrm>
            <a:off x="6191250" y="3714750"/>
            <a:ext cx="5619750" cy="2286000"/>
            <a:chOff x="6191250" y="3714750"/>
            <a:chExt cx="5619750" cy="2286000"/>
          </a:xfrm>
        </p:grpSpPr>
        <p:sp>
          <p:nvSpPr>
            <p:cNvPr id="54" name="Freeform 54"/>
            <p:cNvSpPr/>
            <p:nvPr/>
          </p:nvSpPr>
          <p:spPr>
            <a:xfrm>
              <a:off x="6191250" y="3714750"/>
              <a:ext cx="5619750" cy="2286000"/>
            </a:xfrm>
            <a:custGeom>
              <a:avLst/>
              <a:gdLst/>
              <a:ahLst/>
              <a:cxnLst/>
              <a:rect l="l" t="t" r="r" b="b"/>
              <a:pathLst>
                <a:path w="5619750" h="2286000">
                  <a:moveTo>
                    <a:pt x="114300" y="0"/>
                  </a:moveTo>
                  <a:lnTo>
                    <a:pt x="5505450" y="0"/>
                  </a:lnTo>
                  <a:cubicBezTo>
                    <a:pt x="5568576" y="0"/>
                    <a:pt x="5619750" y="51174"/>
                    <a:pt x="5619750" y="114300"/>
                  </a:cubicBezTo>
                  <a:lnTo>
                    <a:pt x="5619750" y="2171700"/>
                  </a:lnTo>
                  <a:cubicBezTo>
                    <a:pt x="5619750" y="2234826"/>
                    <a:pt x="5568576" y="2286000"/>
                    <a:pt x="5505450" y="2286000"/>
                  </a:cubicBezTo>
                  <a:lnTo>
                    <a:pt x="114300" y="2286000"/>
                  </a:lnTo>
                  <a:cubicBezTo>
                    <a:pt x="51174" y="2286000"/>
                    <a:pt x="0" y="2234826"/>
                    <a:pt x="0" y="2171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B9A9A"/>
              </a:solidFill>
            </a:ln>
          </p:spPr>
        </p:sp>
        <p:sp>
          <p:nvSpPr>
            <p:cNvPr id="55" name="Freeform 55"/>
            <p:cNvSpPr/>
            <p:nvPr/>
          </p:nvSpPr>
          <p:spPr>
            <a:xfrm>
              <a:off x="6191250" y="3714750"/>
              <a:ext cx="5619750" cy="476250"/>
            </a:xfrm>
            <a:custGeom>
              <a:avLst/>
              <a:gdLst/>
              <a:ahLst/>
              <a:cxnLst/>
              <a:rect l="l" t="t" r="r" b="b"/>
              <a:pathLst>
                <a:path w="5619750" h="476250">
                  <a:moveTo>
                    <a:pt x="114300" y="0"/>
                  </a:moveTo>
                  <a:lnTo>
                    <a:pt x="5505450" y="0"/>
                  </a:lnTo>
                  <a:cubicBezTo>
                    <a:pt x="5568576" y="0"/>
                    <a:pt x="5619750" y="51174"/>
                    <a:pt x="5619750" y="114300"/>
                  </a:cubicBezTo>
                  <a:lnTo>
                    <a:pt x="5619750" y="361950"/>
                  </a:lnTo>
                  <a:cubicBezTo>
                    <a:pt x="5619750" y="425076"/>
                    <a:pt x="5568576" y="476250"/>
                    <a:pt x="550545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8B9A9A"/>
            </a:solidFill>
            <a:ln>
              <a:noFill/>
            </a:ln>
          </p:spPr>
        </p:sp>
        <p:sp>
          <p:nvSpPr>
            <p:cNvPr id="56" name="Rectangle 56"/>
            <p:cNvSpPr/>
            <p:nvPr/>
          </p:nvSpPr>
          <p:spPr>
            <a:xfrm>
              <a:off x="6191250" y="4095750"/>
              <a:ext cx="5619750" cy="95250"/>
            </a:xfrm>
            <a:prstGeom prst="rect">
              <a:avLst/>
            </a:prstGeom>
            <a:solidFill>
              <a:srgbClr val="8B9A9A"/>
            </a:solidFill>
            <a:ln>
              <a:noFill/>
            </a:ln>
          </p:spPr>
        </p:sp>
        <p:sp>
          <p:nvSpPr>
            <p:cNvPr id="57" name="Freeform 57"/>
            <p:cNvSpPr/>
            <p:nvPr/>
          </p:nvSpPr>
          <p:spPr>
            <a:xfrm>
              <a:off x="6397228" y="3844528"/>
              <a:ext cx="216694" cy="232172"/>
            </a:xfrm>
            <a:custGeom>
              <a:avLst/>
              <a:gdLst/>
              <a:ahLst/>
              <a:cxnLst/>
              <a:rect l="l" t="t" r="r" b="b"/>
              <a:pathLst>
                <a:path w="216694" h="232172">
                  <a:moveTo>
                    <a:pt x="0" y="0"/>
                  </a:moveTo>
                  <a:lnTo>
                    <a:pt x="0" y="232172"/>
                  </a:lnTo>
                  <a:lnTo>
                    <a:pt x="30956" y="232172"/>
                  </a:lnTo>
                  <a:lnTo>
                    <a:pt x="30956" y="139303"/>
                  </a:lnTo>
                  <a:lnTo>
                    <a:pt x="92869" y="139303"/>
                  </a:lnTo>
                  <a:lnTo>
                    <a:pt x="123825" y="170259"/>
                  </a:lnTo>
                  <a:lnTo>
                    <a:pt x="216694" y="170259"/>
                  </a:lnTo>
                  <a:lnTo>
                    <a:pt x="216694" y="30956"/>
                  </a:lnTo>
                  <a:lnTo>
                    <a:pt x="123825" y="30956"/>
                  </a:lnTo>
                  <a:lnTo>
                    <a:pt x="928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58" name="TextBox 58"/>
            <p:cNvSpPr txBox="1"/>
            <p:nvPr/>
          </p:nvSpPr>
          <p:spPr>
            <a:xfrm>
              <a:off x="6726555" y="3892868"/>
              <a:ext cx="1483471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关键的序幕功能</a:t>
              </a:r>
            </a:p>
          </p:txBody>
        </p:sp>
        <p:grpSp>
          <p:nvGrpSpPr>
            <p:cNvPr id="64" name="Group 64"/>
            <p:cNvGrpSpPr/>
            <p:nvPr/>
          </p:nvGrpSpPr>
          <p:grpSpPr>
            <a:xfrm>
              <a:off x="6461760" y="4442460"/>
              <a:ext cx="2635567" cy="1448752"/>
              <a:chOff x="6461760" y="4442460"/>
              <a:chExt cx="2635567" cy="1448752"/>
            </a:xfrm>
          </p:grpSpPr>
          <p:sp>
            <p:nvSpPr>
              <p:cNvPr id="59" name="TextBox 59"/>
              <p:cNvSpPr txBox="1"/>
              <p:nvPr/>
            </p:nvSpPr>
            <p:spPr>
              <a:xfrm>
                <a:off x="6461760" y="4442460"/>
                <a:ext cx="1475061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✓ 引出须菩提之问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6673215" y="4725352"/>
                <a:ext cx="203558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"云何应住？云何降伏其心？"</a:t>
                </a:r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6461760" y="5061585"/>
                <a:ext cx="1291038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00" b="1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✓ 开启般若法门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6673215" y="5344478"/>
                <a:ext cx="186690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为整部经典的核心教法铺垫</a:t>
                </a: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6463665" y="5677852"/>
                <a:ext cx="2633662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自然而然地引出发菩提心者的根本问题</a:t>
                </a:r>
              </a:p>
            </p:txBody>
          </p:sp>
        </p:grpSp>
      </p:grpSp>
      <p:sp>
        <p:nvSpPr>
          <p:cNvPr id="66" name="TextBox 66"/>
          <p:cNvSpPr txBox="1"/>
          <p:nvPr/>
        </p:nvSpPr>
        <p:spPr>
          <a:xfrm>
            <a:off x="367665" y="6506528"/>
            <a:ext cx="110013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第五部分：结论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11360610" y="6506528"/>
            <a:ext cx="46372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13 / 15</a:t>
            </a:r>
          </a:p>
        </p:txBody>
      </p:sp>
    </p:spTree>
  </p:cSld>
  <p:clrMapOvr>
    <a:masterClrMapping/>
  </p:clrMapOvr>
  <p:transition dur="4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9F6F1"/>
              </a:gs>
              <a:gs pos="100000">
                <a:srgbClr val="E8EBF0"/>
              </a:gs>
            </a:gsLst>
            <a:lin ang="2700000" scaled="1"/>
          </a:gra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423986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深层启示：平凡生活即是道场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3619500" cy="9525"/>
          </a:xfrm>
          <a:custGeom>
            <a:avLst/>
            <a:gdLst/>
            <a:ahLst/>
            <a:cxnLst/>
            <a:rect l="l" t="t" r="r" b="b"/>
            <a:pathLst>
              <a:path w="3619500" h="9525">
                <a:moveTo>
                  <a:pt x="0" y="0"/>
                </a:moveTo>
                <a:lnTo>
                  <a:pt x="36195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sp>
        <p:nvSpPr>
          <p:cNvPr id="5" name="Ellipse 5"/>
          <p:cNvSpPr/>
          <p:nvPr/>
        </p:nvSpPr>
        <p:spPr>
          <a:xfrm>
            <a:off x="4191000" y="1905000"/>
            <a:ext cx="3810000" cy="3810000"/>
          </a:xfrm>
          <a:prstGeom prst="ellipse">
            <a:avLst/>
          </a:prstGeom>
          <a:noFill/>
          <a:ln w="9525">
            <a:solidFill>
              <a:srgbClr val="C9A962">
                <a:alpha val="20000"/>
              </a:srgbClr>
            </a:solidFill>
          </a:ln>
        </p:spPr>
      </p:sp>
      <p:sp>
        <p:nvSpPr>
          <p:cNvPr id="6" name="Ellipse 6"/>
          <p:cNvSpPr/>
          <p:nvPr/>
        </p:nvSpPr>
        <p:spPr>
          <a:xfrm>
            <a:off x="3810000" y="1524000"/>
            <a:ext cx="4572000" cy="4572000"/>
          </a:xfrm>
          <a:prstGeom prst="ellipse">
            <a:avLst/>
          </a:prstGeom>
          <a:noFill/>
          <a:ln w="9525">
            <a:solidFill>
              <a:srgbClr val="C9A962">
                <a:alpha val="10000"/>
              </a:srgbClr>
            </a:solidFill>
          </a:ln>
        </p:spPr>
      </p:sp>
      <p:grpSp>
        <p:nvGrpSpPr>
          <p:cNvPr id="10" name="Group 10"/>
          <p:cNvGrpSpPr/>
          <p:nvPr/>
        </p:nvGrpSpPr>
        <p:grpSpPr>
          <a:xfrm>
            <a:off x="1333500" y="1428750"/>
            <a:ext cx="9525000" cy="1333500"/>
            <a:chOff x="1333500" y="1428750"/>
            <a:chExt cx="9525000" cy="1333500"/>
          </a:xfrm>
        </p:grpSpPr>
        <p:sp>
          <p:nvSpPr>
            <p:cNvPr id="7" name="Freeform 7"/>
            <p:cNvSpPr/>
            <p:nvPr/>
          </p:nvSpPr>
          <p:spPr>
            <a:xfrm>
              <a:off x="1333500" y="1428750"/>
              <a:ext cx="9525000" cy="1333500"/>
            </a:xfrm>
            <a:custGeom>
              <a:avLst/>
              <a:gdLst/>
              <a:ahLst/>
              <a:cxnLst/>
              <a:rect l="l" t="t" r="r" b="b"/>
              <a:pathLst>
                <a:path w="9525000" h="1333500">
                  <a:moveTo>
                    <a:pt x="190500" y="0"/>
                  </a:moveTo>
                  <a:lnTo>
                    <a:pt x="9334500" y="0"/>
                  </a:lnTo>
                  <a:cubicBezTo>
                    <a:pt x="9439710" y="0"/>
                    <a:pt x="9525000" y="85290"/>
                    <a:pt x="9525000" y="190500"/>
                  </a:cubicBezTo>
                  <a:lnTo>
                    <a:pt x="9525000" y="1143000"/>
                  </a:lnTo>
                  <a:cubicBezTo>
                    <a:pt x="9525000" y="1248210"/>
                    <a:pt x="9439710" y="1333500"/>
                    <a:pt x="9334500" y="1333500"/>
                  </a:cubicBezTo>
                  <a:lnTo>
                    <a:pt x="190500" y="1333500"/>
                  </a:lnTo>
                  <a:cubicBezTo>
                    <a:pt x="85290" y="1333500"/>
                    <a:pt x="0" y="1248210"/>
                    <a:pt x="0" y="1143000"/>
                  </a:cubicBezTo>
                  <a:lnTo>
                    <a:pt x="0" y="190500"/>
                  </a:lnTo>
                  <a:cubicBezTo>
                    <a:pt x="0" y="85290"/>
                    <a:pt x="85290" y="0"/>
                    <a:pt x="190500" y="0"/>
                  </a:cubicBezTo>
                  <a:close/>
                </a:path>
              </a:pathLst>
            </a:custGeom>
            <a:solidFill>
              <a:srgbClr val="FDF8E8"/>
            </a:solidFill>
            <a:ln w="28575">
              <a:solidFill>
                <a:srgbClr val="C9A962"/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4029170" y="1758315"/>
              <a:ext cx="4133659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i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"般若智慧并非悬浮于空中的理论，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503390" y="2186940"/>
              <a:ext cx="5185219" cy="3657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800" i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而是源于并指导着行住坐卧的每一个当下。"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952500" y="2619375"/>
            <a:ext cx="10477500" cy="1952625"/>
            <a:chOff x="952500" y="2619375"/>
            <a:chExt cx="10477500" cy="1952625"/>
          </a:xfrm>
        </p:grpSpPr>
        <p:grpSp>
          <p:nvGrpSpPr>
            <p:cNvPr id="17" name="Group 17"/>
            <p:cNvGrpSpPr/>
            <p:nvPr/>
          </p:nvGrpSpPr>
          <p:grpSpPr>
            <a:xfrm>
              <a:off x="952500" y="2619375"/>
              <a:ext cx="3238500" cy="1952625"/>
              <a:chOff x="952500" y="2619375"/>
              <a:chExt cx="3238500" cy="195262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952500" y="3143250"/>
                <a:ext cx="3238500" cy="142875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1428750">
                    <a:moveTo>
                      <a:pt x="114300" y="0"/>
                    </a:moveTo>
                    <a:lnTo>
                      <a:pt x="3124200" y="0"/>
                    </a:lnTo>
                    <a:cubicBezTo>
                      <a:pt x="3187326" y="0"/>
                      <a:pt x="3238500" y="51174"/>
                      <a:pt x="3238500" y="114300"/>
                    </a:cubicBezTo>
                    <a:lnTo>
                      <a:pt x="3238500" y="1314450"/>
                    </a:lnTo>
                    <a:cubicBezTo>
                      <a:pt x="3238500" y="1377576"/>
                      <a:pt x="3187326" y="1428750"/>
                      <a:pt x="3124200" y="1428750"/>
                    </a:cubicBezTo>
                    <a:lnTo>
                      <a:pt x="114300" y="1428750"/>
                    </a:lnTo>
                    <a:cubicBezTo>
                      <a:pt x="51174" y="1428750"/>
                      <a:pt x="0" y="1377576"/>
                      <a:pt x="0" y="1314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5D8C6A"/>
                </a:solidFill>
              </a:ln>
            </p:spPr>
          </p:sp>
          <p:sp>
            <p:nvSpPr>
              <p:cNvPr id="12" name="Ellipse 12"/>
              <p:cNvSpPr/>
              <p:nvPr/>
            </p:nvSpPr>
            <p:spPr>
              <a:xfrm>
                <a:off x="2238375" y="2619375"/>
                <a:ext cx="666750" cy="666750"/>
              </a:xfrm>
              <a:prstGeom prst="ellipse">
                <a:avLst/>
              </a:prstGeom>
              <a:solidFill>
                <a:srgbClr val="5D8C6A"/>
              </a:solidFill>
              <a:ln>
                <a:noFill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2507485" y="2853690"/>
                <a:ext cx="128530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140553" y="3521392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觉悟之路</a:t>
                </a:r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1933527" y="3807142"/>
                <a:ext cx="1276445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始于日常觉照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945005" y="4172902"/>
                <a:ext cx="1253490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修行不必远离生活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4572000" y="2619375"/>
              <a:ext cx="3238500" cy="1952625"/>
              <a:chOff x="4572000" y="2619375"/>
              <a:chExt cx="3238500" cy="19526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4572000" y="3143250"/>
                <a:ext cx="3238500" cy="142875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1428750">
                    <a:moveTo>
                      <a:pt x="114300" y="0"/>
                    </a:moveTo>
                    <a:lnTo>
                      <a:pt x="3124200" y="0"/>
                    </a:lnTo>
                    <a:cubicBezTo>
                      <a:pt x="3187326" y="0"/>
                      <a:pt x="3238500" y="51174"/>
                      <a:pt x="3238500" y="114300"/>
                    </a:cubicBezTo>
                    <a:lnTo>
                      <a:pt x="3238500" y="1314450"/>
                    </a:lnTo>
                    <a:cubicBezTo>
                      <a:pt x="3238500" y="1377576"/>
                      <a:pt x="3187326" y="1428750"/>
                      <a:pt x="3124200" y="1428750"/>
                    </a:cubicBezTo>
                    <a:lnTo>
                      <a:pt x="114300" y="1428750"/>
                    </a:lnTo>
                    <a:cubicBezTo>
                      <a:pt x="51174" y="1428750"/>
                      <a:pt x="0" y="1377576"/>
                      <a:pt x="0" y="1314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C9A962"/>
                </a:solidFill>
              </a:ln>
            </p:spPr>
          </p:sp>
          <p:sp>
            <p:nvSpPr>
              <p:cNvPr id="19" name="Ellipse 19"/>
              <p:cNvSpPr/>
              <p:nvPr/>
            </p:nvSpPr>
            <p:spPr>
              <a:xfrm>
                <a:off x="5857875" y="2619375"/>
                <a:ext cx="666750" cy="666750"/>
              </a:xfrm>
              <a:prstGeom prst="ellipse">
                <a:avLst/>
              </a:prstGeom>
              <a:solidFill>
                <a:srgbClr val="C9A962"/>
              </a:solidFill>
              <a:ln>
                <a:noFill/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6092481" y="2853690"/>
                <a:ext cx="197539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5760053" y="3521392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空性智慧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5449514" y="3807142"/>
                <a:ext cx="1483471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可被体验与实践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5411152" y="4172902"/>
                <a:ext cx="156019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非抽象理论或空洞概念</a:t>
                </a: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8191500" y="2619375"/>
              <a:ext cx="3238500" cy="1952625"/>
              <a:chOff x="8191500" y="2619375"/>
              <a:chExt cx="3238500" cy="195262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8191500" y="3143250"/>
                <a:ext cx="3238500" cy="1428750"/>
              </a:xfrm>
              <a:custGeom>
                <a:avLst/>
                <a:gdLst/>
                <a:ahLst/>
                <a:cxnLst/>
                <a:rect l="l" t="t" r="r" b="b"/>
                <a:pathLst>
                  <a:path w="3238500" h="1428750">
                    <a:moveTo>
                      <a:pt x="114300" y="0"/>
                    </a:moveTo>
                    <a:lnTo>
                      <a:pt x="3124200" y="0"/>
                    </a:lnTo>
                    <a:cubicBezTo>
                      <a:pt x="3187326" y="0"/>
                      <a:pt x="3238500" y="51174"/>
                      <a:pt x="3238500" y="114300"/>
                    </a:cubicBezTo>
                    <a:lnTo>
                      <a:pt x="3238500" y="1314450"/>
                    </a:lnTo>
                    <a:cubicBezTo>
                      <a:pt x="3238500" y="1377576"/>
                      <a:pt x="3187326" y="1428750"/>
                      <a:pt x="3124200" y="1428750"/>
                    </a:cubicBezTo>
                    <a:lnTo>
                      <a:pt x="114300" y="1428750"/>
                    </a:lnTo>
                    <a:cubicBezTo>
                      <a:pt x="51174" y="1428750"/>
                      <a:pt x="0" y="1377576"/>
                      <a:pt x="0" y="131445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2E4A62"/>
                </a:solidFill>
              </a:ln>
            </p:spPr>
          </p:sp>
          <p:sp>
            <p:nvSpPr>
              <p:cNvPr id="26" name="Ellipse 26"/>
              <p:cNvSpPr/>
              <p:nvPr/>
            </p:nvSpPr>
            <p:spPr>
              <a:xfrm>
                <a:off x="9477375" y="2619375"/>
                <a:ext cx="666750" cy="666750"/>
              </a:xfrm>
              <a:prstGeom prst="ellipse">
                <a:avLst/>
              </a:prstGeom>
              <a:solidFill>
                <a:srgbClr val="2E4A62"/>
              </a:solidFill>
              <a:ln>
                <a:noFill/>
              </a:ln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9711981" y="2853690"/>
                <a:ext cx="197539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9276040" y="3521392"/>
                <a:ext cx="1069419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朴素的开场</a:t>
                </a: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9069014" y="3807142"/>
                <a:ext cx="1483471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35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正是最深的教法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9337358" y="4172902"/>
                <a:ext cx="94678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平凡即是非凡</a:t>
                </a: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333500" y="5048250"/>
            <a:ext cx="9525000" cy="952500"/>
            <a:chOff x="1333500" y="5048250"/>
            <a:chExt cx="9525000" cy="952500"/>
          </a:xfrm>
        </p:grpSpPr>
        <p:sp>
          <p:nvSpPr>
            <p:cNvPr id="33" name="Freeform 33"/>
            <p:cNvSpPr/>
            <p:nvPr/>
          </p:nvSpPr>
          <p:spPr>
            <a:xfrm>
              <a:off x="1333500" y="5048250"/>
              <a:ext cx="9525000" cy="952500"/>
            </a:xfrm>
            <a:custGeom>
              <a:avLst/>
              <a:gdLst/>
              <a:ahLst/>
              <a:cxnLst/>
              <a:rect l="l" t="t" r="r" b="b"/>
              <a:pathLst>
                <a:path w="9525000" h="952500">
                  <a:moveTo>
                    <a:pt x="114300" y="0"/>
                  </a:moveTo>
                  <a:lnTo>
                    <a:pt x="9410700" y="0"/>
                  </a:lnTo>
                  <a:cubicBezTo>
                    <a:pt x="9473826" y="0"/>
                    <a:pt x="9525000" y="51174"/>
                    <a:pt x="9525000" y="114300"/>
                  </a:cubicBezTo>
                  <a:lnTo>
                    <a:pt x="9525000" y="838200"/>
                  </a:lnTo>
                  <a:cubicBezTo>
                    <a:pt x="9525000" y="901326"/>
                    <a:pt x="9473826" y="952500"/>
                    <a:pt x="94107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3667125" y="5267325"/>
              <a:ext cx="4857750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《金刚经》选择以如此平凡的日常细节作为开篇，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2681288" y="5600700"/>
              <a:ext cx="682942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500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有力地宣示：通往最高智慧的道路，植根于对每一个平凡瞬间的觉照。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367665" y="6506528"/>
            <a:ext cx="110013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第五部分：结论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360610" y="6506528"/>
            <a:ext cx="46372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14 / 15</a:t>
            </a:r>
          </a:p>
        </p:txBody>
      </p:sp>
    </p:spTree>
  </p:cSld>
  <p:clrMapOvr>
    <a:masterClrMapping/>
  </p:clrMapOvr>
  <p:transition dur="4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9F6F1"/>
              </a:gs>
              <a:gs pos="100000">
                <a:srgbClr val="E8EBF0"/>
              </a:gs>
            </a:gsLst>
            <a:lin ang="2700000" scaled="1"/>
          </a:gradFill>
          <a:ln>
            <a:noFill/>
          </a:ln>
        </p:spPr>
      </p:sp>
      <p:sp>
        <p:nvSpPr>
          <p:cNvPr id="3" name="Ellipse 3"/>
          <p:cNvSpPr/>
          <p:nvPr/>
        </p:nvSpPr>
        <p:spPr>
          <a:xfrm>
            <a:off x="3429000" y="762000"/>
            <a:ext cx="5334000" cy="5334000"/>
          </a:xfrm>
          <a:prstGeom prst="ellipse">
            <a:avLst/>
          </a:prstGeom>
          <a:noFill/>
          <a:ln w="14288">
            <a:solidFill>
              <a:srgbClr val="C9A962">
                <a:alpha val="20000"/>
              </a:srgbClr>
            </a:solidFill>
          </a:ln>
        </p:spPr>
      </p:sp>
      <p:sp>
        <p:nvSpPr>
          <p:cNvPr id="4" name="Ellipse 4"/>
          <p:cNvSpPr/>
          <p:nvPr/>
        </p:nvSpPr>
        <p:spPr>
          <a:xfrm>
            <a:off x="3048000" y="381000"/>
            <a:ext cx="6096000" cy="6096000"/>
          </a:xfrm>
          <a:prstGeom prst="ellipse">
            <a:avLst/>
          </a:prstGeom>
          <a:noFill/>
          <a:ln w="9525">
            <a:solidFill>
              <a:srgbClr val="C9A962">
                <a:alpha val="10000"/>
              </a:srgbClr>
            </a:solidFill>
          </a:ln>
        </p:spPr>
      </p:sp>
      <p:sp>
        <p:nvSpPr>
          <p:cNvPr id="5" name="Ellipse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noFill/>
          <a:ln w="4762">
            <a:solidFill>
              <a:srgbClr val="C9A962">
                <a:alpha val="5000"/>
              </a:srgbClr>
            </a:solidFill>
          </a:ln>
        </p:spPr>
      </p:sp>
      <p:sp>
        <p:nvSpPr>
          <p:cNvPr id="6" name="Line 6"/>
          <p:cNvSpPr/>
          <p:nvPr/>
        </p:nvSpPr>
        <p:spPr>
          <a:xfrm>
            <a:off x="3238500" y="952500"/>
            <a:ext cx="5715000" cy="9525"/>
          </a:xfrm>
          <a:custGeom>
            <a:avLst/>
            <a:gdLst/>
            <a:ahLst/>
            <a:cxnLst/>
            <a:rect l="l" t="t" r="r" b="b"/>
            <a:pathLst>
              <a:path w="5715000" h="9525">
                <a:moveTo>
                  <a:pt x="0" y="0"/>
                </a:moveTo>
                <a:lnTo>
                  <a:pt x="5715000" y="0"/>
                </a:lnTo>
              </a:path>
            </a:pathLst>
          </a:custGeom>
          <a:noFill/>
          <a:ln w="19050">
            <a:gradFill>
              <a:gsLst>
                <a:gs pos="0">
                  <a:srgbClr val="C9A962">
                    <a:alpha val="0"/>
                  </a:srgbClr>
                </a:gs>
                <a:gs pos="50000">
                  <a:srgbClr val="C9A962"/>
                </a:gs>
                <a:gs pos="100000">
                  <a:srgbClr val="C9A962">
                    <a:alpha val="0"/>
                  </a:srgbClr>
                </a:gs>
              </a:gsLst>
              <a:lin ang="0" scaled="1"/>
            </a:gradFill>
          </a:ln>
        </p:spPr>
      </p:sp>
      <p:sp>
        <p:nvSpPr>
          <p:cNvPr id="7" name="TextBox 7"/>
          <p:cNvSpPr txBox="1"/>
          <p:nvPr/>
        </p:nvSpPr>
        <p:spPr>
          <a:xfrm>
            <a:off x="3839932" y="1536382"/>
            <a:ext cx="4512135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i="1" dirty="0">
                <a:solidFill>
                  <a:srgbClr val="C9A962"/>
                </a:solidFill>
                <a:latin typeface="Segoe UI"/>
                <a:ea typeface="Microsoft YaHei"/>
                <a:cs typeface="Segoe UI"/>
              </a:rPr>
              <a:t>"围绕第一品产生的不同译本和历代注疏，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37476" y="1869758"/>
            <a:ext cx="5717048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650" i="1" dirty="0">
                <a:solidFill>
                  <a:srgbClr val="C9A962"/>
                </a:solidFill>
                <a:latin typeface="Segoe UI"/>
                <a:ea typeface="Microsoft YaHei"/>
                <a:cs typeface="Segoe UI"/>
              </a:rPr>
              <a:t>本身就构成了佛教思想史和文化交流史的重要篇章。"</a:t>
            </a:r>
          </a:p>
        </p:txBody>
      </p:sp>
      <p:sp>
        <p:nvSpPr>
          <p:cNvPr id="9" name="Line 9"/>
          <p:cNvSpPr/>
          <p:nvPr/>
        </p:nvSpPr>
        <p:spPr>
          <a:xfrm>
            <a:off x="4191000" y="2476500"/>
            <a:ext cx="3810000" cy="9525"/>
          </a:xfrm>
          <a:custGeom>
            <a:avLst/>
            <a:gdLst/>
            <a:ahLst/>
            <a:cxnLst/>
            <a:rect l="l" t="t" r="r" b="b"/>
            <a:pathLst>
              <a:path w="3810000" h="9525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9525">
            <a:gradFill>
              <a:gsLst>
                <a:gs pos="0">
                  <a:srgbClr val="C9A962">
                    <a:alpha val="0"/>
                  </a:srgbClr>
                </a:gs>
                <a:gs pos="50000">
                  <a:srgbClr val="C9A962"/>
                </a:gs>
                <a:gs pos="100000">
                  <a:srgbClr val="C9A962">
                    <a:alpha val="0"/>
                  </a:srgbClr>
                </a:gs>
              </a:gsLst>
              <a:lin ang="0" scaled="1"/>
            </a:gradFill>
          </a:ln>
        </p:spPr>
      </p:sp>
      <p:sp>
        <p:nvSpPr>
          <p:cNvPr id="10" name="TextBox 10"/>
          <p:cNvSpPr txBox="1"/>
          <p:nvPr/>
        </p:nvSpPr>
        <p:spPr>
          <a:xfrm>
            <a:off x="5386864" y="2790825"/>
            <a:ext cx="1418272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5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三个核心洞见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905000" y="3238500"/>
            <a:ext cx="8382000" cy="1714500"/>
            <a:chOff x="1905000" y="3238500"/>
            <a:chExt cx="8382000" cy="1714500"/>
          </a:xfrm>
        </p:grpSpPr>
        <p:sp>
          <p:nvSpPr>
            <p:cNvPr id="11" name="Freeform 11"/>
            <p:cNvSpPr/>
            <p:nvPr/>
          </p:nvSpPr>
          <p:spPr>
            <a:xfrm>
              <a:off x="1905000" y="3238500"/>
              <a:ext cx="8382000" cy="1714500"/>
            </a:xfrm>
            <a:custGeom>
              <a:avLst/>
              <a:gdLst/>
              <a:ahLst/>
              <a:cxnLst/>
              <a:rect l="l" t="t" r="r" b="b"/>
              <a:pathLst>
                <a:path w="8382000" h="1714500">
                  <a:moveTo>
                    <a:pt x="152400" y="0"/>
                  </a:moveTo>
                  <a:lnTo>
                    <a:pt x="8229600" y="0"/>
                  </a:lnTo>
                  <a:cubicBezTo>
                    <a:pt x="8313768" y="0"/>
                    <a:pt x="8382000" y="68232"/>
                    <a:pt x="8382000" y="152400"/>
                  </a:cubicBezTo>
                  <a:lnTo>
                    <a:pt x="8382000" y="1562100"/>
                  </a:lnTo>
                  <a:cubicBezTo>
                    <a:pt x="8382000" y="1646268"/>
                    <a:pt x="8313768" y="1714500"/>
                    <a:pt x="8229600" y="1714500"/>
                  </a:cubicBezTo>
                  <a:lnTo>
                    <a:pt x="152400" y="1714500"/>
                  </a:lnTo>
                  <a:cubicBezTo>
                    <a:pt x="68232" y="1714500"/>
                    <a:pt x="0" y="1646268"/>
                    <a:pt x="0" y="15621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grpSp>
          <p:nvGrpSpPr>
            <p:cNvPr id="15" name="Group 15"/>
            <p:cNvGrpSpPr/>
            <p:nvPr/>
          </p:nvGrpSpPr>
          <p:grpSpPr>
            <a:xfrm>
              <a:off x="2162175" y="3448050"/>
              <a:ext cx="3128010" cy="359569"/>
              <a:chOff x="2162175" y="3448050"/>
              <a:chExt cx="3128010" cy="359569"/>
            </a:xfrm>
          </p:grpSpPr>
          <p:sp>
            <p:nvSpPr>
              <p:cNvPr id="12" name="Ellipse 12"/>
              <p:cNvSpPr/>
              <p:nvPr/>
            </p:nvSpPr>
            <p:spPr>
              <a:xfrm>
                <a:off x="2162175" y="3448050"/>
                <a:ext cx="342900" cy="342900"/>
              </a:xfrm>
              <a:prstGeom prst="ellipse">
                <a:avLst/>
              </a:prstGeom>
              <a:solidFill>
                <a:srgbClr val="5D8C6A"/>
              </a:solidFill>
              <a:ln>
                <a:noFill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2290782" y="3556635"/>
                <a:ext cx="85687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1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650808" y="3548539"/>
                <a:ext cx="2639377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第一品以平凡叙事承载深邃智慧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2162175" y="3971925"/>
              <a:ext cx="3128010" cy="359569"/>
              <a:chOff x="2162175" y="3971925"/>
              <a:chExt cx="3128010" cy="359569"/>
            </a:xfrm>
          </p:grpSpPr>
          <p:sp>
            <p:nvSpPr>
              <p:cNvPr id="16" name="Ellipse 16"/>
              <p:cNvSpPr/>
              <p:nvPr/>
            </p:nvSpPr>
            <p:spPr>
              <a:xfrm>
                <a:off x="2162175" y="3971925"/>
                <a:ext cx="342900" cy="342900"/>
              </a:xfrm>
              <a:prstGeom prst="ellipse">
                <a:avLst/>
              </a:prstGeom>
              <a:solidFill>
                <a:srgbClr val="C9A962"/>
              </a:solidFill>
              <a:ln>
                <a:noFill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2267779" y="4080510"/>
                <a:ext cx="131693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2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2650808" y="4072414"/>
                <a:ext cx="2639377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诠释的多样性证明经典的生命力</a:t>
                </a:r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162175" y="4495800"/>
              <a:ext cx="3686652" cy="359569"/>
              <a:chOff x="2162175" y="4495800"/>
              <a:chExt cx="3686652" cy="359569"/>
            </a:xfrm>
          </p:grpSpPr>
          <p:sp>
            <p:nvSpPr>
              <p:cNvPr id="20" name="Ellipse 20"/>
              <p:cNvSpPr/>
              <p:nvPr/>
            </p:nvSpPr>
            <p:spPr>
              <a:xfrm>
                <a:off x="2162175" y="4495800"/>
                <a:ext cx="342900" cy="342900"/>
              </a:xfrm>
              <a:prstGeom prst="ellipse">
                <a:avLst/>
              </a:prstGeom>
              <a:solidFill>
                <a:srgbClr val="2E4A62"/>
              </a:solidFill>
              <a:ln>
                <a:noFill/>
              </a:ln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2267779" y="4604385"/>
                <a:ext cx="131693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b="1" dirty="0">
                    <a:solidFill>
                      <a:srgbClr val="FFFFFF"/>
                    </a:solidFill>
                    <a:latin typeface="Segoe UI"/>
                    <a:ea typeface="Microsoft YaHei"/>
                    <a:cs typeface="Segoe UI"/>
                  </a:rPr>
                  <a:t>3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650808" y="4596289"/>
                <a:ext cx="3198019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般若之旅的起点：洗净双足，安然坐下</a:t>
                </a:r>
              </a:p>
            </p:txBody>
          </p:sp>
        </p:grpSp>
      </p:grpSp>
      <p:sp>
        <p:nvSpPr>
          <p:cNvPr id="25" name="Line 25"/>
          <p:cNvSpPr/>
          <p:nvPr/>
        </p:nvSpPr>
        <p:spPr>
          <a:xfrm>
            <a:off x="4191000" y="5238750"/>
            <a:ext cx="3810000" cy="9525"/>
          </a:xfrm>
          <a:custGeom>
            <a:avLst/>
            <a:gdLst/>
            <a:ahLst/>
            <a:cxnLst/>
            <a:rect l="l" t="t" r="r" b="b"/>
            <a:pathLst>
              <a:path w="3810000" h="9525">
                <a:moveTo>
                  <a:pt x="0" y="0"/>
                </a:moveTo>
                <a:lnTo>
                  <a:pt x="3810000" y="0"/>
                </a:lnTo>
              </a:path>
            </a:pathLst>
          </a:custGeom>
          <a:noFill/>
          <a:ln w="9525">
            <a:gradFill>
              <a:gsLst>
                <a:gs pos="0">
                  <a:srgbClr val="C9A962">
                    <a:alpha val="0"/>
                  </a:srgbClr>
                </a:gs>
                <a:gs pos="50000">
                  <a:srgbClr val="C9A962"/>
                </a:gs>
                <a:gs pos="100000">
                  <a:srgbClr val="C9A962">
                    <a:alpha val="0"/>
                  </a:srgbClr>
                </a:gs>
              </a:gsLst>
              <a:lin ang="0" scaled="1"/>
            </a:gradFill>
          </a:ln>
        </p:spPr>
      </p:sp>
      <p:sp>
        <p:nvSpPr>
          <p:cNvPr id="26" name="TextBox 26"/>
          <p:cNvSpPr txBox="1"/>
          <p:nvPr/>
        </p:nvSpPr>
        <p:spPr>
          <a:xfrm>
            <a:off x="5425250" y="5488305"/>
            <a:ext cx="134150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感谢聆听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176814" y="5950268"/>
            <a:ext cx="1838373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C9A962"/>
                </a:solidFill>
                <a:latin typeface="Segoe UI"/>
                <a:ea typeface="Microsoft YaHei"/>
                <a:cs typeface="Segoe UI"/>
              </a:rPr>
              <a:t>愿吉祥 · 愿智慧增长</a:t>
            </a:r>
          </a:p>
        </p:txBody>
      </p:sp>
      <p:sp>
        <p:nvSpPr>
          <p:cNvPr id="28" name="Line 28"/>
          <p:cNvSpPr/>
          <p:nvPr/>
        </p:nvSpPr>
        <p:spPr>
          <a:xfrm>
            <a:off x="3238500" y="6477000"/>
            <a:ext cx="5715000" cy="9525"/>
          </a:xfrm>
          <a:custGeom>
            <a:avLst/>
            <a:gdLst/>
            <a:ahLst/>
            <a:cxnLst/>
            <a:rect l="l" t="t" r="r" b="b"/>
            <a:pathLst>
              <a:path w="5715000" h="9525">
                <a:moveTo>
                  <a:pt x="0" y="0"/>
                </a:moveTo>
                <a:lnTo>
                  <a:pt x="5715000" y="0"/>
                </a:lnTo>
              </a:path>
            </a:pathLst>
          </a:custGeom>
          <a:noFill/>
          <a:ln w="19050">
            <a:gradFill>
              <a:gsLst>
                <a:gs pos="0">
                  <a:srgbClr val="C9A962">
                    <a:alpha val="0"/>
                  </a:srgbClr>
                </a:gs>
                <a:gs pos="50000">
                  <a:srgbClr val="C9A962"/>
                </a:gs>
                <a:gs pos="100000">
                  <a:srgbClr val="C9A962">
                    <a:alpha val="0"/>
                  </a:srgbClr>
                </a:gs>
              </a:gsLst>
              <a:lin ang="0" scaled="1"/>
            </a:gradFill>
          </a:ln>
        </p:spPr>
      </p:sp>
      <p:sp>
        <p:nvSpPr>
          <p:cNvPr id="29" name="TextBox 29"/>
          <p:cNvSpPr txBox="1"/>
          <p:nvPr/>
        </p:nvSpPr>
        <p:spPr>
          <a:xfrm>
            <a:off x="11360610" y="6506528"/>
            <a:ext cx="46372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15 / 15</a:t>
            </a:r>
          </a:p>
        </p:txBody>
      </p:sp>
    </p:spTree>
  </p:cSld>
  <p:clrMapOvr>
    <a:masterClrMapping/>
  </p:clrMapOvr>
  <p:transition dur="4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1341501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内容概览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1524000" cy="9525"/>
          </a:xfrm>
          <a:custGeom>
            <a:avLst/>
            <a:gdLst/>
            <a:ahLst/>
            <a:cxnLst/>
            <a:rect l="l" t="t" r="r" b="b"/>
            <a:pathLst>
              <a:path w="1524000" h="9525">
                <a:moveTo>
                  <a:pt x="0" y="0"/>
                </a:moveTo>
                <a:lnTo>
                  <a:pt x="15240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10" name="Group 10"/>
          <p:cNvGrpSpPr/>
          <p:nvPr/>
        </p:nvGrpSpPr>
        <p:grpSpPr>
          <a:xfrm>
            <a:off x="571500" y="1333500"/>
            <a:ext cx="5143500" cy="762000"/>
            <a:chOff x="571500" y="1333500"/>
            <a:chExt cx="5143500" cy="762000"/>
          </a:xfrm>
        </p:grpSpPr>
        <p:sp>
          <p:nvSpPr>
            <p:cNvPr id="5" name="Freeform 5"/>
            <p:cNvSpPr/>
            <p:nvPr/>
          </p:nvSpPr>
          <p:spPr>
            <a:xfrm>
              <a:off x="571500" y="1333500"/>
              <a:ext cx="5143500" cy="762000"/>
            </a:xfrm>
            <a:custGeom>
              <a:avLst/>
              <a:gdLst/>
              <a:ahLst/>
              <a:cxnLst/>
              <a:rect l="l" t="t" r="r" b="b"/>
              <a:pathLst>
                <a:path w="5143500" h="762000">
                  <a:moveTo>
                    <a:pt x="76200" y="0"/>
                  </a:moveTo>
                  <a:lnTo>
                    <a:pt x="5067300" y="0"/>
                  </a:lnTo>
                  <a:cubicBezTo>
                    <a:pt x="5109384" y="0"/>
                    <a:pt x="5143500" y="34116"/>
                    <a:pt x="5143500" y="76200"/>
                  </a:cubicBezTo>
                  <a:lnTo>
                    <a:pt x="5143500" y="685800"/>
                  </a:lnTo>
                  <a:cubicBezTo>
                    <a:pt x="5143500" y="727884"/>
                    <a:pt x="5109384" y="762000"/>
                    <a:pt x="5067300" y="762000"/>
                  </a:cubicBezTo>
                  <a:lnTo>
                    <a:pt x="76200" y="762000"/>
                  </a:lnTo>
                  <a:cubicBezTo>
                    <a:pt x="34116" y="762000"/>
                    <a:pt x="0" y="727884"/>
                    <a:pt x="0" y="6858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571500" y="1333500"/>
              <a:ext cx="38100" cy="762000"/>
            </a:xfrm>
            <a:custGeom>
              <a:avLst/>
              <a:gdLst/>
              <a:ahLst/>
              <a:cxnLst/>
              <a:rect l="l" t="t" r="r" b="b"/>
              <a:pathLst>
                <a:path w="38100" h="76200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742950"/>
                  </a:lnTo>
                  <a:cubicBezTo>
                    <a:pt x="38100" y="753471"/>
                    <a:pt x="29571" y="762000"/>
                    <a:pt x="19050" y="762000"/>
                  </a:cubicBezTo>
                  <a:lnTo>
                    <a:pt x="19050" y="762000"/>
                  </a:lnTo>
                  <a:cubicBezTo>
                    <a:pt x="8529" y="762000"/>
                    <a:pt x="0" y="753471"/>
                    <a:pt x="0" y="7429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782955" y="1521142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一、引言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85812" y="1783556"/>
              <a:ext cx="200025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《金刚经》与第一品的定位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5181600" y="1562100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57150" y="0"/>
                  </a:moveTo>
                  <a:cubicBezTo>
                    <a:pt x="25587" y="0"/>
                    <a:pt x="0" y="25587"/>
                    <a:pt x="0" y="57150"/>
                  </a:cubicBezTo>
                  <a:lnTo>
                    <a:pt x="0" y="247650"/>
                  </a:lnTo>
                  <a:cubicBezTo>
                    <a:pt x="0" y="279214"/>
                    <a:pt x="25587" y="304800"/>
                    <a:pt x="57150" y="304800"/>
                  </a:cubicBezTo>
                  <a:lnTo>
                    <a:pt x="228600" y="304800"/>
                  </a:lnTo>
                  <a:lnTo>
                    <a:pt x="228600" y="266700"/>
                  </a:lnTo>
                  <a:lnTo>
                    <a:pt x="38100" y="266700"/>
                  </a:lnTo>
                  <a:lnTo>
                    <a:pt x="38100" y="228600"/>
                  </a:lnTo>
                  <a:lnTo>
                    <a:pt x="228600" y="228600"/>
                  </a:lnTo>
                  <a:lnTo>
                    <a:pt x="228600" y="0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</p:grpSp>
      <p:grpSp>
        <p:nvGrpSpPr>
          <p:cNvPr id="16" name="Group 16"/>
          <p:cNvGrpSpPr/>
          <p:nvPr/>
        </p:nvGrpSpPr>
        <p:grpSpPr>
          <a:xfrm>
            <a:off x="571500" y="2238375"/>
            <a:ext cx="5143500" cy="762000"/>
            <a:chOff x="571500" y="2238375"/>
            <a:chExt cx="5143500" cy="762000"/>
          </a:xfrm>
        </p:grpSpPr>
        <p:sp>
          <p:nvSpPr>
            <p:cNvPr id="11" name="Freeform 11"/>
            <p:cNvSpPr/>
            <p:nvPr/>
          </p:nvSpPr>
          <p:spPr>
            <a:xfrm>
              <a:off x="571500" y="2238375"/>
              <a:ext cx="5143500" cy="762000"/>
            </a:xfrm>
            <a:custGeom>
              <a:avLst/>
              <a:gdLst/>
              <a:ahLst/>
              <a:cxnLst/>
              <a:rect l="l" t="t" r="r" b="b"/>
              <a:pathLst>
                <a:path w="5143500" h="762000">
                  <a:moveTo>
                    <a:pt x="76200" y="0"/>
                  </a:moveTo>
                  <a:lnTo>
                    <a:pt x="5067300" y="0"/>
                  </a:lnTo>
                  <a:cubicBezTo>
                    <a:pt x="5109384" y="0"/>
                    <a:pt x="5143500" y="34116"/>
                    <a:pt x="5143500" y="76200"/>
                  </a:cubicBezTo>
                  <a:lnTo>
                    <a:pt x="5143500" y="685800"/>
                  </a:lnTo>
                  <a:cubicBezTo>
                    <a:pt x="5143500" y="727884"/>
                    <a:pt x="5109384" y="762000"/>
                    <a:pt x="5067300" y="762000"/>
                  </a:cubicBezTo>
                  <a:lnTo>
                    <a:pt x="76200" y="762000"/>
                  </a:lnTo>
                  <a:cubicBezTo>
                    <a:pt x="34116" y="762000"/>
                    <a:pt x="0" y="727884"/>
                    <a:pt x="0" y="6858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12" name="Freeform 12"/>
            <p:cNvSpPr/>
            <p:nvPr/>
          </p:nvSpPr>
          <p:spPr>
            <a:xfrm>
              <a:off x="571500" y="2238375"/>
              <a:ext cx="38100" cy="762000"/>
            </a:xfrm>
            <a:custGeom>
              <a:avLst/>
              <a:gdLst/>
              <a:ahLst/>
              <a:cxnLst/>
              <a:rect l="l" t="t" r="r" b="b"/>
              <a:pathLst>
                <a:path w="38100" h="76200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742950"/>
                  </a:lnTo>
                  <a:cubicBezTo>
                    <a:pt x="38100" y="753471"/>
                    <a:pt x="29571" y="762000"/>
                    <a:pt x="19050" y="762000"/>
                  </a:cubicBezTo>
                  <a:lnTo>
                    <a:pt x="19050" y="762000"/>
                  </a:lnTo>
                  <a:cubicBezTo>
                    <a:pt x="8529" y="762000"/>
                    <a:pt x="0" y="753471"/>
                    <a:pt x="0" y="7429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5D8C6A"/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782955" y="2426018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二、叙事基础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85812" y="2688431"/>
              <a:ext cx="216455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文本、场景与佛陀的日常行动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5181600" y="2466975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26268" y="194760"/>
                  </a:moveTo>
                  <a:lnTo>
                    <a:pt x="114300" y="304800"/>
                  </a:lnTo>
                  <a:lnTo>
                    <a:pt x="202332" y="194760"/>
                  </a:lnTo>
                  <a:cubicBezTo>
                    <a:pt x="219336" y="173505"/>
                    <a:pt x="228600" y="147095"/>
                    <a:pt x="228600" y="119875"/>
                  </a:cubicBezTo>
                  <a:lnTo>
                    <a:pt x="228600" y="114300"/>
                  </a:lnTo>
                  <a:cubicBezTo>
                    <a:pt x="228600" y="51174"/>
                    <a:pt x="177426" y="0"/>
                    <a:pt x="114300" y="0"/>
                  </a:cubicBezTo>
                  <a:cubicBezTo>
                    <a:pt x="51174" y="0"/>
                    <a:pt x="0" y="51174"/>
                    <a:pt x="0" y="114300"/>
                  </a:cubicBezTo>
                  <a:lnTo>
                    <a:pt x="0" y="119875"/>
                  </a:lnTo>
                  <a:cubicBezTo>
                    <a:pt x="0" y="147095"/>
                    <a:pt x="9264" y="173505"/>
                    <a:pt x="26268" y="194760"/>
                  </a:cubicBezTo>
                  <a:close/>
                  <a:moveTo>
                    <a:pt x="114300" y="152400"/>
                  </a:moveTo>
                  <a:cubicBezTo>
                    <a:pt x="135342" y="152400"/>
                    <a:pt x="152400" y="135342"/>
                    <a:pt x="152400" y="114300"/>
                  </a:cubicBezTo>
                  <a:cubicBezTo>
                    <a:pt x="152400" y="93258"/>
                    <a:pt x="135342" y="76200"/>
                    <a:pt x="114300" y="76200"/>
                  </a:cubicBezTo>
                  <a:cubicBezTo>
                    <a:pt x="93258" y="76200"/>
                    <a:pt x="76200" y="93258"/>
                    <a:pt x="76200" y="114300"/>
                  </a:cubicBezTo>
                  <a:cubicBezTo>
                    <a:pt x="76200" y="135342"/>
                    <a:pt x="93258" y="152400"/>
                    <a:pt x="114300" y="152400"/>
                  </a:cubicBezTo>
                  <a:close/>
                </a:path>
              </a:pathLst>
            </a:custGeom>
            <a:solidFill>
              <a:srgbClr val="5D8C6A"/>
            </a:solidFill>
            <a:ln>
              <a:noFill/>
            </a:ln>
          </p:spPr>
        </p:sp>
      </p:grpSp>
      <p:grpSp>
        <p:nvGrpSpPr>
          <p:cNvPr id="22" name="Group 22"/>
          <p:cNvGrpSpPr/>
          <p:nvPr/>
        </p:nvGrpSpPr>
        <p:grpSpPr>
          <a:xfrm>
            <a:off x="571500" y="3143250"/>
            <a:ext cx="5143500" cy="762000"/>
            <a:chOff x="571500" y="3143250"/>
            <a:chExt cx="5143500" cy="762000"/>
          </a:xfrm>
        </p:grpSpPr>
        <p:sp>
          <p:nvSpPr>
            <p:cNvPr id="17" name="Freeform 17"/>
            <p:cNvSpPr/>
            <p:nvPr/>
          </p:nvSpPr>
          <p:spPr>
            <a:xfrm>
              <a:off x="571500" y="3143250"/>
              <a:ext cx="5143500" cy="762000"/>
            </a:xfrm>
            <a:custGeom>
              <a:avLst/>
              <a:gdLst/>
              <a:ahLst/>
              <a:cxnLst/>
              <a:rect l="l" t="t" r="r" b="b"/>
              <a:pathLst>
                <a:path w="5143500" h="762000">
                  <a:moveTo>
                    <a:pt x="76200" y="0"/>
                  </a:moveTo>
                  <a:lnTo>
                    <a:pt x="5067300" y="0"/>
                  </a:lnTo>
                  <a:cubicBezTo>
                    <a:pt x="5109384" y="0"/>
                    <a:pt x="5143500" y="34116"/>
                    <a:pt x="5143500" y="76200"/>
                  </a:cubicBezTo>
                  <a:lnTo>
                    <a:pt x="5143500" y="685800"/>
                  </a:lnTo>
                  <a:cubicBezTo>
                    <a:pt x="5143500" y="727884"/>
                    <a:pt x="5109384" y="762000"/>
                    <a:pt x="5067300" y="762000"/>
                  </a:cubicBezTo>
                  <a:lnTo>
                    <a:pt x="76200" y="762000"/>
                  </a:lnTo>
                  <a:cubicBezTo>
                    <a:pt x="34116" y="762000"/>
                    <a:pt x="0" y="727884"/>
                    <a:pt x="0" y="6858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18" name="Freeform 18"/>
            <p:cNvSpPr/>
            <p:nvPr/>
          </p:nvSpPr>
          <p:spPr>
            <a:xfrm>
              <a:off x="571500" y="3143250"/>
              <a:ext cx="38100" cy="762000"/>
            </a:xfrm>
            <a:custGeom>
              <a:avLst/>
              <a:gdLst/>
              <a:ahLst/>
              <a:cxnLst/>
              <a:rect l="l" t="t" r="r" b="b"/>
              <a:pathLst>
                <a:path w="38100" h="76200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742950"/>
                  </a:lnTo>
                  <a:cubicBezTo>
                    <a:pt x="38100" y="753471"/>
                    <a:pt x="29571" y="762000"/>
                    <a:pt x="19050" y="762000"/>
                  </a:cubicBezTo>
                  <a:lnTo>
                    <a:pt x="19050" y="762000"/>
                  </a:lnTo>
                  <a:cubicBezTo>
                    <a:pt x="8529" y="762000"/>
                    <a:pt x="0" y="753471"/>
                    <a:pt x="0" y="7429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82955" y="3330892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三、序幕意义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85812" y="3593306"/>
              <a:ext cx="200025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功能与深层隐喻：道在平常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5181600" y="3371850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57150" y="219075"/>
                  </a:moveTo>
                  <a:lnTo>
                    <a:pt x="57150" y="276225"/>
                  </a:lnTo>
                  <a:lnTo>
                    <a:pt x="85725" y="304800"/>
                  </a:lnTo>
                  <a:lnTo>
                    <a:pt x="142875" y="304800"/>
                  </a:lnTo>
                  <a:lnTo>
                    <a:pt x="171450" y="276225"/>
                  </a:lnTo>
                  <a:lnTo>
                    <a:pt x="171450" y="219075"/>
                  </a:lnTo>
                  <a:lnTo>
                    <a:pt x="195064" y="195461"/>
                  </a:lnTo>
                  <a:cubicBezTo>
                    <a:pt x="216538" y="173988"/>
                    <a:pt x="228600" y="144807"/>
                    <a:pt x="228600" y="114440"/>
                  </a:cubicBezTo>
                  <a:cubicBezTo>
                    <a:pt x="228600" y="51314"/>
                    <a:pt x="177426" y="0"/>
                    <a:pt x="114300" y="0"/>
                  </a:cubicBezTo>
                  <a:cubicBezTo>
                    <a:pt x="51174" y="0"/>
                    <a:pt x="0" y="51314"/>
                    <a:pt x="0" y="114440"/>
                  </a:cubicBezTo>
                  <a:cubicBezTo>
                    <a:pt x="0" y="144807"/>
                    <a:pt x="12063" y="173988"/>
                    <a:pt x="33536" y="195461"/>
                  </a:cubicBezTo>
                  <a:lnTo>
                    <a:pt x="57150" y="219075"/>
                  </a:lnTo>
                  <a:close/>
                  <a:moveTo>
                    <a:pt x="95250" y="188099"/>
                  </a:moveTo>
                  <a:lnTo>
                    <a:pt x="95250" y="114300"/>
                  </a:lnTo>
                  <a:lnTo>
                    <a:pt x="133350" y="114300"/>
                  </a:lnTo>
                  <a:lnTo>
                    <a:pt x="133350" y="188099"/>
                  </a:lnTo>
                  <a:cubicBezTo>
                    <a:pt x="166215" y="179640"/>
                    <a:pt x="190500" y="149806"/>
                    <a:pt x="190500" y="114300"/>
                  </a:cubicBezTo>
                  <a:cubicBezTo>
                    <a:pt x="190500" y="72216"/>
                    <a:pt x="156383" y="38100"/>
                    <a:pt x="114300" y="38100"/>
                  </a:cubicBezTo>
                  <a:cubicBezTo>
                    <a:pt x="72216" y="38100"/>
                    <a:pt x="38100" y="72216"/>
                    <a:pt x="38100" y="114300"/>
                  </a:cubicBezTo>
                  <a:cubicBezTo>
                    <a:pt x="38100" y="149806"/>
                    <a:pt x="62384" y="179640"/>
                    <a:pt x="95250" y="188099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</p:grpSp>
      <p:grpSp>
        <p:nvGrpSpPr>
          <p:cNvPr id="31" name="Group 31"/>
          <p:cNvGrpSpPr/>
          <p:nvPr/>
        </p:nvGrpSpPr>
        <p:grpSpPr>
          <a:xfrm>
            <a:off x="571500" y="4048125"/>
            <a:ext cx="5143500" cy="762000"/>
            <a:chOff x="571500" y="4048125"/>
            <a:chExt cx="5143500" cy="762000"/>
          </a:xfrm>
        </p:grpSpPr>
        <p:sp>
          <p:nvSpPr>
            <p:cNvPr id="23" name="Freeform 23"/>
            <p:cNvSpPr/>
            <p:nvPr/>
          </p:nvSpPr>
          <p:spPr>
            <a:xfrm>
              <a:off x="571500" y="4048125"/>
              <a:ext cx="5143500" cy="762000"/>
            </a:xfrm>
            <a:custGeom>
              <a:avLst/>
              <a:gdLst/>
              <a:ahLst/>
              <a:cxnLst/>
              <a:rect l="l" t="t" r="r" b="b"/>
              <a:pathLst>
                <a:path w="5143500" h="762000">
                  <a:moveTo>
                    <a:pt x="76200" y="0"/>
                  </a:moveTo>
                  <a:lnTo>
                    <a:pt x="5067300" y="0"/>
                  </a:lnTo>
                  <a:cubicBezTo>
                    <a:pt x="5109384" y="0"/>
                    <a:pt x="5143500" y="34116"/>
                    <a:pt x="5143500" y="76200"/>
                  </a:cubicBezTo>
                  <a:lnTo>
                    <a:pt x="5143500" y="685800"/>
                  </a:lnTo>
                  <a:cubicBezTo>
                    <a:pt x="5143500" y="727884"/>
                    <a:pt x="5109384" y="762000"/>
                    <a:pt x="5067300" y="762000"/>
                  </a:cubicBezTo>
                  <a:lnTo>
                    <a:pt x="76200" y="762000"/>
                  </a:lnTo>
                  <a:cubicBezTo>
                    <a:pt x="34116" y="762000"/>
                    <a:pt x="0" y="727884"/>
                    <a:pt x="0" y="6858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24" name="Freeform 24"/>
            <p:cNvSpPr/>
            <p:nvPr/>
          </p:nvSpPr>
          <p:spPr>
            <a:xfrm>
              <a:off x="571500" y="4048125"/>
              <a:ext cx="38100" cy="762000"/>
            </a:xfrm>
            <a:custGeom>
              <a:avLst/>
              <a:gdLst/>
              <a:ahLst/>
              <a:cxnLst/>
              <a:rect l="l" t="t" r="r" b="b"/>
              <a:pathLst>
                <a:path w="38100" h="76200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742950"/>
                  </a:lnTo>
                  <a:cubicBezTo>
                    <a:pt x="38100" y="753471"/>
                    <a:pt x="29571" y="762000"/>
                    <a:pt x="19050" y="762000"/>
                  </a:cubicBezTo>
                  <a:lnTo>
                    <a:pt x="19050" y="762000"/>
                  </a:lnTo>
                  <a:cubicBezTo>
                    <a:pt x="8529" y="762000"/>
                    <a:pt x="0" y="753471"/>
                    <a:pt x="0" y="7429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8B9A9A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82955" y="4235768"/>
              <a:ext cx="1276445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四、多元解读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85812" y="4498181"/>
              <a:ext cx="150733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译本比较与注疏流变</a:t>
              </a:r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5162550" y="4276725"/>
              <a:ext cx="266700" cy="304800"/>
              <a:chOff x="5162550" y="4276725"/>
              <a:chExt cx="266700" cy="3048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5162550" y="4276725"/>
                <a:ext cx="2667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152400">
                    <a:moveTo>
                      <a:pt x="0" y="95250"/>
                    </a:moveTo>
                    <a:lnTo>
                      <a:pt x="0" y="57150"/>
                    </a:lnTo>
                    <a:lnTo>
                      <a:pt x="133350" y="0"/>
                    </a:lnTo>
                    <a:lnTo>
                      <a:pt x="266700" y="57150"/>
                    </a:lnTo>
                    <a:lnTo>
                      <a:pt x="266700" y="95250"/>
                    </a:lnTo>
                    <a:lnTo>
                      <a:pt x="133350" y="152400"/>
                    </a:lnTo>
                    <a:lnTo>
                      <a:pt x="0" y="95250"/>
                    </a:lnTo>
                    <a:close/>
                  </a:path>
                </a:pathLst>
              </a:custGeom>
              <a:solidFill>
                <a:srgbClr val="8B9A9A"/>
              </a:solidFill>
              <a:ln>
                <a:noFill/>
              </a:ln>
            </p:spPr>
          </p:sp>
          <p:sp>
            <p:nvSpPr>
              <p:cNvPr id="28" name="Freeform 28"/>
              <p:cNvSpPr/>
              <p:nvPr/>
            </p:nvSpPr>
            <p:spPr>
              <a:xfrm>
                <a:off x="5162550" y="4486275"/>
                <a:ext cx="26670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95250">
                    <a:moveTo>
                      <a:pt x="133350" y="95250"/>
                    </a:moveTo>
                    <a:lnTo>
                      <a:pt x="0" y="38100"/>
                    </a:lnTo>
                    <a:lnTo>
                      <a:pt x="0" y="0"/>
                    </a:lnTo>
                    <a:lnTo>
                      <a:pt x="133350" y="57150"/>
                    </a:lnTo>
                    <a:lnTo>
                      <a:pt x="266700" y="0"/>
                    </a:lnTo>
                    <a:lnTo>
                      <a:pt x="266700" y="38100"/>
                    </a:lnTo>
                    <a:lnTo>
                      <a:pt x="133350" y="95250"/>
                    </a:lnTo>
                    <a:close/>
                  </a:path>
                </a:pathLst>
              </a:custGeom>
              <a:solidFill>
                <a:srgbClr val="8B9A9A"/>
              </a:solidFill>
              <a:ln>
                <a:noFill/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5162550" y="4410075"/>
                <a:ext cx="26670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95250">
                    <a:moveTo>
                      <a:pt x="0" y="38100"/>
                    </a:moveTo>
                    <a:lnTo>
                      <a:pt x="133350" y="95250"/>
                    </a:lnTo>
                    <a:lnTo>
                      <a:pt x="266700" y="38100"/>
                    </a:lnTo>
                    <a:lnTo>
                      <a:pt x="266700" y="0"/>
                    </a:lnTo>
                    <a:lnTo>
                      <a:pt x="133350" y="57150"/>
                    </a:lnTo>
                    <a:lnTo>
                      <a:pt x="0" y="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8B9A9A"/>
              </a:solidFill>
              <a:ln>
                <a:noFill/>
              </a:ln>
            </p:spPr>
          </p:sp>
        </p:grpSp>
      </p:grpSp>
      <p:grpSp>
        <p:nvGrpSpPr>
          <p:cNvPr id="42" name="Group 42"/>
          <p:cNvGrpSpPr/>
          <p:nvPr/>
        </p:nvGrpSpPr>
        <p:grpSpPr>
          <a:xfrm>
            <a:off x="571500" y="4953000"/>
            <a:ext cx="5143500" cy="762000"/>
            <a:chOff x="571500" y="4953000"/>
            <a:chExt cx="5143500" cy="762000"/>
          </a:xfrm>
        </p:grpSpPr>
        <p:sp>
          <p:nvSpPr>
            <p:cNvPr id="32" name="Freeform 32"/>
            <p:cNvSpPr/>
            <p:nvPr/>
          </p:nvSpPr>
          <p:spPr>
            <a:xfrm>
              <a:off x="571500" y="4953000"/>
              <a:ext cx="5143500" cy="762000"/>
            </a:xfrm>
            <a:custGeom>
              <a:avLst/>
              <a:gdLst/>
              <a:ahLst/>
              <a:cxnLst/>
              <a:rect l="l" t="t" r="r" b="b"/>
              <a:pathLst>
                <a:path w="5143500" h="762000">
                  <a:moveTo>
                    <a:pt x="76200" y="0"/>
                  </a:moveTo>
                  <a:lnTo>
                    <a:pt x="5067300" y="0"/>
                  </a:lnTo>
                  <a:cubicBezTo>
                    <a:pt x="5109384" y="0"/>
                    <a:pt x="5143500" y="34116"/>
                    <a:pt x="5143500" y="76200"/>
                  </a:cubicBezTo>
                  <a:lnTo>
                    <a:pt x="5143500" y="685800"/>
                  </a:lnTo>
                  <a:cubicBezTo>
                    <a:pt x="5143500" y="727884"/>
                    <a:pt x="5109384" y="762000"/>
                    <a:pt x="5067300" y="762000"/>
                  </a:cubicBezTo>
                  <a:lnTo>
                    <a:pt x="76200" y="762000"/>
                  </a:lnTo>
                  <a:cubicBezTo>
                    <a:pt x="34116" y="762000"/>
                    <a:pt x="0" y="727884"/>
                    <a:pt x="0" y="6858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33" name="Freeform 33"/>
            <p:cNvSpPr/>
            <p:nvPr/>
          </p:nvSpPr>
          <p:spPr>
            <a:xfrm>
              <a:off x="571500" y="4953000"/>
              <a:ext cx="38100" cy="762000"/>
            </a:xfrm>
            <a:custGeom>
              <a:avLst/>
              <a:gdLst/>
              <a:ahLst/>
              <a:cxnLst/>
              <a:rect l="l" t="t" r="r" b="b"/>
              <a:pathLst>
                <a:path w="38100" h="76200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742950"/>
                  </a:lnTo>
                  <a:cubicBezTo>
                    <a:pt x="38100" y="753471"/>
                    <a:pt x="29571" y="762000"/>
                    <a:pt x="19050" y="762000"/>
                  </a:cubicBezTo>
                  <a:lnTo>
                    <a:pt x="19050" y="762000"/>
                  </a:lnTo>
                  <a:cubicBezTo>
                    <a:pt x="8529" y="762000"/>
                    <a:pt x="0" y="753471"/>
                    <a:pt x="0" y="7429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B54545"/>
            </a:solidFill>
            <a:ln>
              <a:noFill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82955" y="5140642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五、结论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85812" y="5403056"/>
              <a:ext cx="1343025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平凡中的非凡智慧</a:t>
              </a:r>
            </a:p>
          </p:txBody>
        </p:sp>
        <p:grpSp>
          <p:nvGrpSpPr>
            <p:cNvPr id="41" name="Group 41"/>
            <p:cNvGrpSpPr/>
            <p:nvPr/>
          </p:nvGrpSpPr>
          <p:grpSpPr>
            <a:xfrm>
              <a:off x="5143500" y="5181600"/>
              <a:ext cx="304800" cy="304800"/>
              <a:chOff x="5143500" y="5181600"/>
              <a:chExt cx="304800" cy="304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5295900" y="5181600"/>
                <a:ext cx="1333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0" y="57150"/>
                    </a:moveTo>
                    <a:lnTo>
                      <a:pt x="47625" y="47625"/>
                    </a:lnTo>
                    <a:lnTo>
                      <a:pt x="57150" y="0"/>
                    </a:lnTo>
                    <a:lnTo>
                      <a:pt x="76200" y="0"/>
                    </a:lnTo>
                    <a:lnTo>
                      <a:pt x="85725" y="47625"/>
                    </a:lnTo>
                    <a:lnTo>
                      <a:pt x="133350" y="57150"/>
                    </a:lnTo>
                    <a:lnTo>
                      <a:pt x="133350" y="76200"/>
                    </a:lnTo>
                    <a:lnTo>
                      <a:pt x="85725" y="85725"/>
                    </a:lnTo>
                    <a:lnTo>
                      <a:pt x="76200" y="133350"/>
                    </a:lnTo>
                    <a:lnTo>
                      <a:pt x="57150" y="133350"/>
                    </a:lnTo>
                    <a:lnTo>
                      <a:pt x="47625" y="85725"/>
                    </a:lnTo>
                    <a:lnTo>
                      <a:pt x="0" y="76200"/>
                    </a:lnTo>
                    <a:lnTo>
                      <a:pt x="0" y="57150"/>
                    </a:ln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37" name="Freeform 37"/>
              <p:cNvSpPr/>
              <p:nvPr/>
            </p:nvSpPr>
            <p:spPr>
              <a:xfrm>
                <a:off x="5143500" y="5276850"/>
                <a:ext cx="20955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209550">
                    <a:moveTo>
                      <a:pt x="0" y="114300"/>
                    </a:moveTo>
                    <a:lnTo>
                      <a:pt x="0" y="95250"/>
                    </a:lnTo>
                    <a:lnTo>
                      <a:pt x="76200" y="76200"/>
                    </a:lnTo>
                    <a:lnTo>
                      <a:pt x="95250" y="0"/>
                    </a:lnTo>
                    <a:lnTo>
                      <a:pt x="114300" y="0"/>
                    </a:lnTo>
                    <a:lnTo>
                      <a:pt x="133350" y="76200"/>
                    </a:lnTo>
                    <a:lnTo>
                      <a:pt x="209550" y="95250"/>
                    </a:lnTo>
                    <a:lnTo>
                      <a:pt x="209550" y="114300"/>
                    </a:lnTo>
                    <a:lnTo>
                      <a:pt x="133350" y="133350"/>
                    </a:lnTo>
                    <a:lnTo>
                      <a:pt x="114300" y="209550"/>
                    </a:lnTo>
                    <a:lnTo>
                      <a:pt x="95250" y="209550"/>
                    </a:lnTo>
                    <a:lnTo>
                      <a:pt x="76200" y="133350"/>
                    </a:lnTo>
                    <a:lnTo>
                      <a:pt x="0" y="114300"/>
                    </a:ln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38" name="Freeform 38"/>
              <p:cNvSpPr/>
              <p:nvPr/>
            </p:nvSpPr>
            <p:spPr>
              <a:xfrm>
                <a:off x="5162550" y="5191125"/>
                <a:ext cx="5715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7150" h="57150">
                    <a:moveTo>
                      <a:pt x="0" y="28575"/>
                    </a:moveTo>
                    <a:lnTo>
                      <a:pt x="28575" y="0"/>
                    </a:lnTo>
                    <a:lnTo>
                      <a:pt x="57150" y="28575"/>
                    </a:lnTo>
                    <a:lnTo>
                      <a:pt x="28575" y="57150"/>
                    </a:ln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39" name="Freeform 39"/>
              <p:cNvSpPr/>
              <p:nvPr/>
            </p:nvSpPr>
            <p:spPr>
              <a:xfrm>
                <a:off x="5353050" y="5410200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76200" y="38100"/>
                    </a:moveTo>
                    <a:lnTo>
                      <a:pt x="38100" y="0"/>
                    </a:lnTo>
                    <a:lnTo>
                      <a:pt x="0" y="38100"/>
                    </a:lnTo>
                    <a:lnTo>
                      <a:pt x="38100" y="76200"/>
                    </a:lnTo>
                    <a:lnTo>
                      <a:pt x="76200" y="38100"/>
                    </a:ln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  <p:sp>
            <p:nvSpPr>
              <p:cNvPr id="40" name="Freeform 40"/>
              <p:cNvSpPr/>
              <p:nvPr/>
            </p:nvSpPr>
            <p:spPr>
              <a:xfrm>
                <a:off x="5410200" y="5334000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>
                    <a:moveTo>
                      <a:pt x="19050" y="38100"/>
                    </a:moveTo>
                    <a:cubicBezTo>
                      <a:pt x="29571" y="38100"/>
                      <a:pt x="38100" y="29571"/>
                      <a:pt x="38100" y="19050"/>
                    </a:cubicBezTo>
                    <a:cubicBezTo>
                      <a:pt x="38100" y="8529"/>
                      <a:pt x="29571" y="0"/>
                      <a:pt x="19050" y="0"/>
                    </a:cubicBezTo>
                    <a:cubicBezTo>
                      <a:pt x="8529" y="0"/>
                      <a:pt x="0" y="8529"/>
                      <a:pt x="0" y="19050"/>
                    </a:cubicBezTo>
                    <a:cubicBezTo>
                      <a:pt x="0" y="29571"/>
                      <a:pt x="8529" y="38100"/>
                      <a:pt x="19050" y="38100"/>
                    </a:cubicBezTo>
                    <a:close/>
                  </a:path>
                </a:pathLst>
              </a:custGeom>
              <a:solidFill>
                <a:srgbClr val="B54545"/>
              </a:solidFill>
              <a:ln>
                <a:noFill/>
              </a:ln>
            </p:spPr>
          </p:sp>
        </p:grpSp>
      </p:grpSp>
      <p:grpSp>
        <p:nvGrpSpPr>
          <p:cNvPr id="55" name="Group 55"/>
          <p:cNvGrpSpPr/>
          <p:nvPr/>
        </p:nvGrpSpPr>
        <p:grpSpPr>
          <a:xfrm>
            <a:off x="6477000" y="1333500"/>
            <a:ext cx="4953000" cy="4381500"/>
            <a:chOff x="6477000" y="1333500"/>
            <a:chExt cx="4953000" cy="4381500"/>
          </a:xfrm>
        </p:grpSpPr>
        <p:sp>
          <p:nvSpPr>
            <p:cNvPr id="43" name="Freeform 43"/>
            <p:cNvSpPr/>
            <p:nvPr/>
          </p:nvSpPr>
          <p:spPr>
            <a:xfrm>
              <a:off x="6477000" y="1333500"/>
              <a:ext cx="4953000" cy="4381500"/>
            </a:xfrm>
            <a:custGeom>
              <a:avLst/>
              <a:gdLst/>
              <a:ahLst/>
              <a:cxnLst/>
              <a:rect l="l" t="t" r="r" b="b"/>
              <a:pathLst>
                <a:path w="4953000" h="4381500">
                  <a:moveTo>
                    <a:pt x="114300" y="0"/>
                  </a:moveTo>
                  <a:lnTo>
                    <a:pt x="4838700" y="0"/>
                  </a:lnTo>
                  <a:cubicBezTo>
                    <a:pt x="4901826" y="0"/>
                    <a:pt x="4953000" y="51174"/>
                    <a:pt x="4953000" y="114300"/>
                  </a:cubicBezTo>
                  <a:lnTo>
                    <a:pt x="4953000" y="4267200"/>
                  </a:lnTo>
                  <a:cubicBezTo>
                    <a:pt x="4953000" y="4330326"/>
                    <a:pt x="4901826" y="4381500"/>
                    <a:pt x="4838700" y="4381500"/>
                  </a:cubicBezTo>
                  <a:lnTo>
                    <a:pt x="114300" y="4381500"/>
                  </a:lnTo>
                  <a:cubicBezTo>
                    <a:pt x="51174" y="4381500"/>
                    <a:pt x="0" y="4330326"/>
                    <a:pt x="0" y="4267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DF8E8"/>
            </a:solidFill>
            <a:ln w="19050">
              <a:solidFill>
                <a:srgbClr val="C9A962"/>
              </a:solidFill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6743700" y="1600200"/>
              <a:ext cx="1418272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核心研究问题</a:t>
              </a:r>
            </a:p>
          </p:txBody>
        </p:sp>
        <p:sp>
          <p:nvSpPr>
            <p:cNvPr id="45" name="Line 45"/>
            <p:cNvSpPr/>
            <p:nvPr/>
          </p:nvSpPr>
          <p:spPr>
            <a:xfrm>
              <a:off x="6762750" y="1952625"/>
              <a:ext cx="4381500" cy="9525"/>
            </a:xfrm>
            <a:custGeom>
              <a:avLst/>
              <a:gdLst/>
              <a:ahLst/>
              <a:cxnLst/>
              <a:rect l="l" t="t" r="r" b="b"/>
              <a:pathLst>
                <a:path w="4381500" h="9525">
                  <a:moveTo>
                    <a:pt x="0" y="0"/>
                  </a:moveTo>
                  <a:lnTo>
                    <a:pt x="4381500" y="0"/>
                  </a:lnTo>
                </a:path>
              </a:pathLst>
            </a:custGeom>
            <a:noFill/>
            <a:ln w="9525">
              <a:solidFill>
                <a:srgbClr val="C9A962">
                  <a:alpha val="50000"/>
                </a:srgbClr>
              </a:solidFill>
            </a:ln>
          </p:spPr>
        </p:sp>
        <p:sp>
          <p:nvSpPr>
            <p:cNvPr id="46" name="TextBox 46"/>
            <p:cNvSpPr txBox="1"/>
            <p:nvPr/>
          </p:nvSpPr>
          <p:spPr>
            <a:xfrm>
              <a:off x="6747510" y="2251710"/>
              <a:ext cx="245783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第一品的文本结构有何特点？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747510" y="2680335"/>
              <a:ext cx="263309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佛陀的日常行为隐含什么教法？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47510" y="3108960"/>
              <a:ext cx="265061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"法会因由"如何引出般若智慧？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747510" y="3537585"/>
              <a:ext cx="228257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不同译本的差异说明什么？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6747510" y="3966210"/>
              <a:ext cx="210731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历代注疏如何解读此品？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6747510" y="4394835"/>
              <a:ext cx="265061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• "道在平常"的深层意涵是什么？</a:t>
              </a:r>
            </a:p>
          </p:txBody>
        </p:sp>
        <p:sp>
          <p:nvSpPr>
            <p:cNvPr id="52" name="Line 52"/>
            <p:cNvSpPr/>
            <p:nvPr/>
          </p:nvSpPr>
          <p:spPr>
            <a:xfrm>
              <a:off x="6762750" y="4667250"/>
              <a:ext cx="4381500" cy="9525"/>
            </a:xfrm>
            <a:custGeom>
              <a:avLst/>
              <a:gdLst/>
              <a:ahLst/>
              <a:cxnLst/>
              <a:rect l="l" t="t" r="r" b="b"/>
              <a:pathLst>
                <a:path w="4381500" h="9525">
                  <a:moveTo>
                    <a:pt x="0" y="0"/>
                  </a:moveTo>
                  <a:lnTo>
                    <a:pt x="4381500" y="0"/>
                  </a:lnTo>
                </a:path>
              </a:pathLst>
            </a:custGeom>
            <a:noFill/>
            <a:ln w="9525">
              <a:solidFill>
                <a:srgbClr val="C9A962">
                  <a:alpha val="50000"/>
                </a:srgbClr>
              </a:solidFill>
            </a:ln>
          </p:spPr>
        </p:sp>
        <p:sp>
          <p:nvSpPr>
            <p:cNvPr id="53" name="TextBox 53"/>
            <p:cNvSpPr txBox="1"/>
            <p:nvPr/>
          </p:nvSpPr>
          <p:spPr>
            <a:xfrm>
              <a:off x="8039243" y="4997768"/>
              <a:ext cx="1828514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i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"应无所住而生其心"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8142732" y="5315902"/>
              <a:ext cx="1621536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8B9A9A"/>
                  </a:solidFill>
                  <a:latin typeface="Segoe UI"/>
                  <a:ea typeface="Microsoft YaHei"/>
                  <a:cs typeface="Segoe UI"/>
                </a:rPr>
                <a:t>—— 《金刚经》核心教导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11406616" y="6506528"/>
            <a:ext cx="41771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2 / 15</a:t>
            </a:r>
          </a:p>
        </p:txBody>
      </p:sp>
    </p:spTree>
  </p:cSld>
  <p:clrMapOvr>
    <a:masterClrMapping/>
  </p:clrMapOvr>
  <p:transition dur="4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423986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《金刚经》：大乘思想的基石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3619500" cy="9525"/>
          </a:xfrm>
          <a:custGeom>
            <a:avLst/>
            <a:gdLst/>
            <a:ahLst/>
            <a:cxnLst/>
            <a:rect l="l" t="t" r="r" b="b"/>
            <a:pathLst>
              <a:path w="3619500" h="9525">
                <a:moveTo>
                  <a:pt x="0" y="0"/>
                </a:moveTo>
                <a:lnTo>
                  <a:pt x="36195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34" name="Group 34"/>
          <p:cNvGrpSpPr/>
          <p:nvPr/>
        </p:nvGrpSpPr>
        <p:grpSpPr>
          <a:xfrm>
            <a:off x="381000" y="1238250"/>
            <a:ext cx="5334000" cy="4572000"/>
            <a:chOff x="381000" y="1238250"/>
            <a:chExt cx="5334000" cy="4572000"/>
          </a:xfrm>
        </p:grpSpPr>
        <p:sp>
          <p:nvSpPr>
            <p:cNvPr id="5" name="Freeform 5"/>
            <p:cNvSpPr/>
            <p:nvPr/>
          </p:nvSpPr>
          <p:spPr>
            <a:xfrm>
              <a:off x="381000" y="1238250"/>
              <a:ext cx="5334000" cy="4572000"/>
            </a:xfrm>
            <a:custGeom>
              <a:avLst/>
              <a:gdLst/>
              <a:ahLst/>
              <a:cxnLst/>
              <a:rect l="l" t="t" r="r" b="b"/>
              <a:pathLst>
                <a:path w="5334000" h="457200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4457700"/>
                  </a:lnTo>
                  <a:cubicBezTo>
                    <a:pt x="5334000" y="4520826"/>
                    <a:pt x="5282826" y="4572000"/>
                    <a:pt x="5219700" y="4572000"/>
                  </a:cubicBezTo>
                  <a:lnTo>
                    <a:pt x="114300" y="4572000"/>
                  </a:lnTo>
                  <a:cubicBezTo>
                    <a:pt x="51174" y="4572000"/>
                    <a:pt x="0" y="4520826"/>
                    <a:pt x="0" y="4457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381000" y="1238250"/>
              <a:ext cx="5334000" cy="476250"/>
            </a:xfrm>
            <a:custGeom>
              <a:avLst/>
              <a:gdLst/>
              <a:ahLst/>
              <a:cxnLst/>
              <a:rect l="l" t="t" r="r" b="b"/>
              <a:pathLst>
                <a:path w="5334000" h="476250">
                  <a:moveTo>
                    <a:pt x="114300" y="0"/>
                  </a:moveTo>
                  <a:lnTo>
                    <a:pt x="5219700" y="0"/>
                  </a:lnTo>
                  <a:cubicBezTo>
                    <a:pt x="5282826" y="0"/>
                    <a:pt x="5334000" y="51174"/>
                    <a:pt x="5334000" y="114300"/>
                  </a:cubicBezTo>
                  <a:lnTo>
                    <a:pt x="5334000" y="361950"/>
                  </a:lnTo>
                  <a:cubicBezTo>
                    <a:pt x="5334000" y="425076"/>
                    <a:pt x="5282826" y="476250"/>
                    <a:pt x="52197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381000" y="1619250"/>
              <a:ext cx="5334000" cy="95250"/>
            </a:xfrm>
            <a:prstGeom prst="rect">
              <a:avLst/>
            </a:prstGeom>
            <a:solidFill>
              <a:srgbClr val="2E4A62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2616803" y="1406842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经典定位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700088" y="2000250"/>
              <a:ext cx="3268504" cy="802481"/>
              <a:chOff x="700088" y="2000250"/>
              <a:chExt cx="3268504" cy="802481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700088" y="2000250"/>
                <a:ext cx="200025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200025" h="266700">
                    <a:moveTo>
                      <a:pt x="50006" y="0"/>
                    </a:moveTo>
                    <a:cubicBezTo>
                      <a:pt x="22389" y="0"/>
                      <a:pt x="0" y="22389"/>
                      <a:pt x="0" y="50006"/>
                    </a:cubicBezTo>
                    <a:lnTo>
                      <a:pt x="0" y="216694"/>
                    </a:lnTo>
                    <a:cubicBezTo>
                      <a:pt x="0" y="244312"/>
                      <a:pt x="22389" y="266700"/>
                      <a:pt x="50006" y="266700"/>
                    </a:cubicBezTo>
                    <a:lnTo>
                      <a:pt x="200025" y="266700"/>
                    </a:lnTo>
                    <a:lnTo>
                      <a:pt x="200025" y="233362"/>
                    </a:lnTo>
                    <a:lnTo>
                      <a:pt x="33338" y="233362"/>
                    </a:lnTo>
                    <a:lnTo>
                      <a:pt x="33338" y="200025"/>
                    </a:lnTo>
                    <a:lnTo>
                      <a:pt x="200025" y="200025"/>
                    </a:lnTo>
                    <a:lnTo>
                      <a:pt x="200025" y="0"/>
                    </a:lnTo>
                    <a:lnTo>
                      <a:pt x="50006" y="0"/>
                    </a:lnTo>
                    <a:close/>
                  </a:path>
                </a:pathLst>
              </a:custGeom>
              <a:solidFill>
                <a:srgbClr val="C9A962"/>
              </a:solidFill>
              <a:ln>
                <a:noFill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1079182" y="2053114"/>
                <a:ext cx="1792105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大乘般若部核心经典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1081088" y="2336006"/>
                <a:ext cx="288750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Vajracchedikā Prajñāpāramitā Sūtra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1081088" y="2574131"/>
                <a:ext cx="2180987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"智慧到彼岸"思想体系的凝练</a:t>
                </a:r>
              </a:p>
            </p:txBody>
          </p:sp>
        </p:grpSp>
        <p:sp>
          <p:nvSpPr>
            <p:cNvPr id="14" name="Line 14"/>
            <p:cNvSpPr/>
            <p:nvPr/>
          </p:nvSpPr>
          <p:spPr>
            <a:xfrm>
              <a:off x="666750" y="2905125"/>
              <a:ext cx="4762500" cy="9525"/>
            </a:xfrm>
            <a:custGeom>
              <a:avLst/>
              <a:gdLst/>
              <a:ahLst/>
              <a:cxnLst/>
              <a:rect l="l" t="t" r="r" b="b"/>
              <a:pathLst>
                <a:path w="4762500" h="9525">
                  <a:moveTo>
                    <a:pt x="0" y="0"/>
                  </a:moveTo>
                  <a:lnTo>
                    <a:pt x="476250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grpSp>
          <p:nvGrpSpPr>
            <p:cNvPr id="19" name="Group 19"/>
            <p:cNvGrpSpPr/>
            <p:nvPr/>
          </p:nvGrpSpPr>
          <p:grpSpPr>
            <a:xfrm>
              <a:off x="668125" y="3095625"/>
              <a:ext cx="2577519" cy="802481"/>
              <a:chOff x="668125" y="3095625"/>
              <a:chExt cx="2577519" cy="80248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668125" y="3095625"/>
                <a:ext cx="263949" cy="251030"/>
              </a:xfrm>
              <a:custGeom>
                <a:avLst/>
                <a:gdLst/>
                <a:ahLst/>
                <a:cxnLst/>
                <a:rect l="l" t="t" r="r" b="b"/>
                <a:pathLst>
                  <a:path w="263949" h="251030">
                    <a:moveTo>
                      <a:pt x="148643" y="0"/>
                    </a:moveTo>
                    <a:lnTo>
                      <a:pt x="115306" y="0"/>
                    </a:lnTo>
                    <a:lnTo>
                      <a:pt x="90518" y="76290"/>
                    </a:lnTo>
                    <a:lnTo>
                      <a:pt x="10302" y="76290"/>
                    </a:lnTo>
                    <a:lnTo>
                      <a:pt x="0" y="107996"/>
                    </a:lnTo>
                    <a:lnTo>
                      <a:pt x="64896" y="155145"/>
                    </a:lnTo>
                    <a:lnTo>
                      <a:pt x="40109" y="231434"/>
                    </a:lnTo>
                    <a:lnTo>
                      <a:pt x="67079" y="251030"/>
                    </a:lnTo>
                    <a:lnTo>
                      <a:pt x="131975" y="203880"/>
                    </a:lnTo>
                    <a:lnTo>
                      <a:pt x="196871" y="251030"/>
                    </a:lnTo>
                    <a:lnTo>
                      <a:pt x="223841" y="231434"/>
                    </a:lnTo>
                    <a:lnTo>
                      <a:pt x="199053" y="155145"/>
                    </a:lnTo>
                    <a:lnTo>
                      <a:pt x="263949" y="107995"/>
                    </a:lnTo>
                    <a:lnTo>
                      <a:pt x="253646" y="76290"/>
                    </a:lnTo>
                    <a:lnTo>
                      <a:pt x="173431" y="76290"/>
                    </a:lnTo>
                    <a:lnTo>
                      <a:pt x="148643" y="0"/>
                    </a:lnTo>
                    <a:close/>
                  </a:path>
                </a:pathLst>
              </a:custGeom>
              <a:solidFill>
                <a:srgbClr val="C9A962"/>
              </a:solidFill>
              <a:ln>
                <a:noFill/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1079182" y="3148489"/>
                <a:ext cx="1420609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禅宗"开悟之经"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1081088" y="3431381"/>
                <a:ext cx="150733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六祖慧能因此经开悟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081088" y="3669506"/>
                <a:ext cx="216455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对东亚禅宗发展产生深远影响</a:t>
                </a:r>
              </a:p>
            </p:txBody>
          </p:sp>
        </p:grpSp>
        <p:sp>
          <p:nvSpPr>
            <p:cNvPr id="20" name="Line 20"/>
            <p:cNvSpPr/>
            <p:nvPr/>
          </p:nvSpPr>
          <p:spPr>
            <a:xfrm>
              <a:off x="666750" y="4000500"/>
              <a:ext cx="4762500" cy="9525"/>
            </a:xfrm>
            <a:custGeom>
              <a:avLst/>
              <a:gdLst/>
              <a:ahLst/>
              <a:cxnLst/>
              <a:rect l="l" t="t" r="r" b="b"/>
              <a:pathLst>
                <a:path w="4762500" h="9525">
                  <a:moveTo>
                    <a:pt x="0" y="0"/>
                  </a:moveTo>
                  <a:lnTo>
                    <a:pt x="476250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grpSp>
          <p:nvGrpSpPr>
            <p:cNvPr id="29" name="Group 29"/>
            <p:cNvGrpSpPr/>
            <p:nvPr/>
          </p:nvGrpSpPr>
          <p:grpSpPr>
            <a:xfrm>
              <a:off x="667782" y="4191000"/>
              <a:ext cx="2594554" cy="802481"/>
              <a:chOff x="667782" y="4191000"/>
              <a:chExt cx="2594554" cy="802481"/>
            </a:xfrm>
          </p:grpSpPr>
          <p:grpSp>
            <p:nvGrpSpPr>
              <p:cNvPr id="25" name="Group 25"/>
              <p:cNvGrpSpPr/>
              <p:nvPr/>
            </p:nvGrpSpPr>
            <p:grpSpPr>
              <a:xfrm>
                <a:off x="667782" y="4191000"/>
                <a:ext cx="264637" cy="266700"/>
                <a:chOff x="667782" y="4191000"/>
                <a:chExt cx="264637" cy="2667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667782" y="4246140"/>
                  <a:ext cx="264637" cy="6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37" h="61541">
                      <a:moveTo>
                        <a:pt x="24299" y="0"/>
                      </a:moveTo>
                      <a:cubicBezTo>
                        <a:pt x="11443" y="17726"/>
                        <a:pt x="2843" y="38740"/>
                        <a:pt x="0" y="61541"/>
                      </a:cubicBezTo>
                      <a:lnTo>
                        <a:pt x="264637" y="61541"/>
                      </a:lnTo>
                      <a:cubicBezTo>
                        <a:pt x="261793" y="38739"/>
                        <a:pt x="253193" y="17726"/>
                        <a:pt x="240337" y="0"/>
                      </a:cubicBezTo>
                      <a:cubicBezTo>
                        <a:pt x="239643" y="388"/>
                        <a:pt x="238940" y="777"/>
                        <a:pt x="238228" y="1165"/>
                      </a:cubicBezTo>
                      <a:cubicBezTo>
                        <a:pt x="213469" y="14670"/>
                        <a:pt x="177399" y="28203"/>
                        <a:pt x="132318" y="28203"/>
                      </a:cubicBezTo>
                      <a:cubicBezTo>
                        <a:pt x="87237" y="28203"/>
                        <a:pt x="51166" y="14670"/>
                        <a:pt x="26407" y="1165"/>
                      </a:cubicBezTo>
                      <a:cubicBezTo>
                        <a:pt x="25695" y="777"/>
                        <a:pt x="24993" y="388"/>
                        <a:pt x="24299" y="0"/>
                      </a:cubicBezTo>
                      <a:close/>
                    </a:path>
                  </a:pathLst>
                </a:custGeom>
                <a:solidFill>
                  <a:srgbClr val="C9A962"/>
                </a:solidFill>
                <a:ln>
                  <a:noFill/>
                </a:ln>
              </p:spPr>
            </p:sp>
            <p:sp>
              <p:nvSpPr>
                <p:cNvPr id="22" name="Freeform 22"/>
                <p:cNvSpPr/>
                <p:nvPr/>
              </p:nvSpPr>
              <p:spPr>
                <a:xfrm>
                  <a:off x="715819" y="4191000"/>
                  <a:ext cx="168562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62" h="50006">
                      <a:moveTo>
                        <a:pt x="168562" y="30006"/>
                      </a:moveTo>
                      <a:cubicBezTo>
                        <a:pt x="147812" y="40430"/>
                        <a:pt x="119244" y="50006"/>
                        <a:pt x="84281" y="50006"/>
                      </a:cubicBezTo>
                      <a:cubicBezTo>
                        <a:pt x="49318" y="50006"/>
                        <a:pt x="20750" y="40430"/>
                        <a:pt x="0" y="30006"/>
                      </a:cubicBezTo>
                      <a:cubicBezTo>
                        <a:pt x="22971" y="11250"/>
                        <a:pt x="52312" y="0"/>
                        <a:pt x="84281" y="0"/>
                      </a:cubicBezTo>
                      <a:cubicBezTo>
                        <a:pt x="116250" y="0"/>
                        <a:pt x="145591" y="11249"/>
                        <a:pt x="168562" y="30006"/>
                      </a:cubicBezTo>
                      <a:close/>
                    </a:path>
                  </a:pathLst>
                </a:custGeom>
                <a:solidFill>
                  <a:srgbClr val="C9A962"/>
                </a:solidFill>
                <a:ln>
                  <a:noFill/>
                </a:ln>
              </p:spPr>
            </p:sp>
            <p:sp>
              <p:nvSpPr>
                <p:cNvPr id="23" name="Freeform 23"/>
                <p:cNvSpPr/>
                <p:nvPr/>
              </p:nvSpPr>
              <p:spPr>
                <a:xfrm>
                  <a:off x="667782" y="4341019"/>
                  <a:ext cx="264637" cy="61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637" h="61541">
                      <a:moveTo>
                        <a:pt x="0" y="0"/>
                      </a:moveTo>
                      <a:cubicBezTo>
                        <a:pt x="2843" y="22801"/>
                        <a:pt x="11443" y="43815"/>
                        <a:pt x="24300" y="61541"/>
                      </a:cubicBezTo>
                      <a:cubicBezTo>
                        <a:pt x="24993" y="61153"/>
                        <a:pt x="25696" y="60764"/>
                        <a:pt x="26407" y="60376"/>
                      </a:cubicBezTo>
                      <a:cubicBezTo>
                        <a:pt x="51167" y="46871"/>
                        <a:pt x="87238" y="33338"/>
                        <a:pt x="132318" y="33338"/>
                      </a:cubicBezTo>
                      <a:cubicBezTo>
                        <a:pt x="177399" y="33338"/>
                        <a:pt x="213470" y="46871"/>
                        <a:pt x="238228" y="60376"/>
                      </a:cubicBezTo>
                      <a:cubicBezTo>
                        <a:pt x="238942" y="60764"/>
                        <a:pt x="239643" y="61153"/>
                        <a:pt x="240337" y="61541"/>
                      </a:cubicBezTo>
                      <a:cubicBezTo>
                        <a:pt x="253193" y="43815"/>
                        <a:pt x="261793" y="22801"/>
                        <a:pt x="26463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A962"/>
                </a:solidFill>
                <a:ln>
                  <a:noFill/>
                </a:ln>
              </p:spPr>
            </p:sp>
            <p:sp>
              <p:nvSpPr>
                <p:cNvPr id="24" name="Freeform 24"/>
                <p:cNvSpPr/>
                <p:nvPr/>
              </p:nvSpPr>
              <p:spPr>
                <a:xfrm>
                  <a:off x="715819" y="4407694"/>
                  <a:ext cx="168562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562" h="50006">
                      <a:moveTo>
                        <a:pt x="84281" y="50006"/>
                      </a:moveTo>
                      <a:cubicBezTo>
                        <a:pt x="52312" y="50006"/>
                        <a:pt x="22971" y="38757"/>
                        <a:pt x="0" y="20001"/>
                      </a:cubicBezTo>
                      <a:cubicBezTo>
                        <a:pt x="20750" y="9576"/>
                        <a:pt x="49318" y="0"/>
                        <a:pt x="84281" y="0"/>
                      </a:cubicBezTo>
                      <a:cubicBezTo>
                        <a:pt x="119244" y="0"/>
                        <a:pt x="147812" y="9576"/>
                        <a:pt x="168562" y="20001"/>
                      </a:cubicBezTo>
                      <a:cubicBezTo>
                        <a:pt x="145590" y="38757"/>
                        <a:pt x="116250" y="50006"/>
                        <a:pt x="84281" y="50006"/>
                      </a:cubicBezTo>
                      <a:close/>
                    </a:path>
                  </a:pathLst>
                </a:custGeom>
                <a:solidFill>
                  <a:srgbClr val="C9A962"/>
                </a:solidFill>
                <a:ln>
                  <a:noFill/>
                </a:ln>
              </p:spPr>
            </p:sp>
          </p:grpSp>
          <p:sp>
            <p:nvSpPr>
              <p:cNvPr id="26" name="TextBox 26"/>
              <p:cNvSpPr txBox="1"/>
              <p:nvPr/>
            </p:nvSpPr>
            <p:spPr>
              <a:xfrm>
                <a:off x="1079182" y="4243864"/>
                <a:ext cx="2183154" cy="259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275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东亚流传最广的经典之一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1081088" y="4526756"/>
                <a:ext cx="167163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鸠摩罗什译本影响最大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1081088" y="4764881"/>
                <a:ext cx="144982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历代注疏超过800种</a:t>
                </a:r>
              </a:p>
            </p:txBody>
          </p:sp>
        </p:grpSp>
        <p:sp>
          <p:nvSpPr>
            <p:cNvPr id="30" name="Line 30"/>
            <p:cNvSpPr/>
            <p:nvPr/>
          </p:nvSpPr>
          <p:spPr>
            <a:xfrm>
              <a:off x="666750" y="5095875"/>
              <a:ext cx="4762500" cy="9525"/>
            </a:xfrm>
            <a:custGeom>
              <a:avLst/>
              <a:gdLst/>
              <a:ahLst/>
              <a:cxnLst/>
              <a:rect l="l" t="t" r="r" b="b"/>
              <a:pathLst>
                <a:path w="4762500" h="9525">
                  <a:moveTo>
                    <a:pt x="0" y="0"/>
                  </a:moveTo>
                  <a:lnTo>
                    <a:pt x="476250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grpSp>
          <p:nvGrpSpPr>
            <p:cNvPr id="33" name="Group 33"/>
            <p:cNvGrpSpPr/>
            <p:nvPr/>
          </p:nvGrpSpPr>
          <p:grpSpPr>
            <a:xfrm>
              <a:off x="666750" y="5238750"/>
              <a:ext cx="2135267" cy="316706"/>
              <a:chOff x="666750" y="5238750"/>
              <a:chExt cx="2135267" cy="31670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666750" y="5238750"/>
                <a:ext cx="2667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266700">
                    <a:moveTo>
                      <a:pt x="133350" y="266700"/>
                    </a:moveTo>
                    <a:cubicBezTo>
                      <a:pt x="206998" y="266700"/>
                      <a:pt x="266700" y="206998"/>
                      <a:pt x="266700" y="133350"/>
                    </a:cubicBezTo>
                    <a:cubicBezTo>
                      <a:pt x="266700" y="59703"/>
                      <a:pt x="206998" y="0"/>
                      <a:pt x="133350" y="0"/>
                    </a:cubicBezTo>
                    <a:cubicBezTo>
                      <a:pt x="59703" y="0"/>
                      <a:pt x="0" y="59703"/>
                      <a:pt x="0" y="133350"/>
                    </a:cubicBezTo>
                    <a:cubicBezTo>
                      <a:pt x="0" y="206998"/>
                      <a:pt x="59703" y="266700"/>
                      <a:pt x="133350" y="266700"/>
                    </a:cubicBezTo>
                    <a:close/>
                    <a:moveTo>
                      <a:pt x="116681" y="50006"/>
                    </a:moveTo>
                    <a:lnTo>
                      <a:pt x="116681" y="140254"/>
                    </a:lnTo>
                    <a:lnTo>
                      <a:pt x="171570" y="195143"/>
                    </a:lnTo>
                    <a:lnTo>
                      <a:pt x="195143" y="171570"/>
                    </a:lnTo>
                    <a:lnTo>
                      <a:pt x="150019" y="126446"/>
                    </a:lnTo>
                    <a:lnTo>
                      <a:pt x="150019" y="50006"/>
                    </a:lnTo>
                    <a:lnTo>
                      <a:pt x="116681" y="50006"/>
                    </a:lnTo>
                    <a:close/>
                  </a:path>
                </a:pathLst>
              </a:custGeom>
              <a:solidFill>
                <a:srgbClr val="C9A962"/>
              </a:solidFill>
              <a:ln>
                <a:noFill/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1081088" y="5326856"/>
                <a:ext cx="172092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成书年代：约公元1世纪</a:t>
                </a: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6286500" y="1238250"/>
            <a:ext cx="5524500" cy="4572000"/>
            <a:chOff x="6286500" y="1238250"/>
            <a:chExt cx="5524500" cy="4572000"/>
          </a:xfrm>
        </p:grpSpPr>
        <p:sp>
          <p:nvSpPr>
            <p:cNvPr id="35" name="Freeform 35"/>
            <p:cNvSpPr/>
            <p:nvPr/>
          </p:nvSpPr>
          <p:spPr>
            <a:xfrm>
              <a:off x="6286500" y="1238250"/>
              <a:ext cx="5524500" cy="4572000"/>
            </a:xfrm>
            <a:custGeom>
              <a:avLst/>
              <a:gdLst/>
              <a:ahLst/>
              <a:cxnLst/>
              <a:rect l="l" t="t" r="r" b="b"/>
              <a:pathLst>
                <a:path w="5524500" h="457200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457700"/>
                  </a:lnTo>
                  <a:cubicBezTo>
                    <a:pt x="5524500" y="4520826"/>
                    <a:pt x="5473326" y="4572000"/>
                    <a:pt x="5410200" y="4572000"/>
                  </a:cubicBezTo>
                  <a:lnTo>
                    <a:pt x="114300" y="4572000"/>
                  </a:lnTo>
                  <a:cubicBezTo>
                    <a:pt x="51174" y="4572000"/>
                    <a:pt x="0" y="4520826"/>
                    <a:pt x="0" y="4457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36" name="Freeform 36"/>
            <p:cNvSpPr/>
            <p:nvPr/>
          </p:nvSpPr>
          <p:spPr>
            <a:xfrm>
              <a:off x="6286500" y="1238250"/>
              <a:ext cx="5524500" cy="476250"/>
            </a:xfrm>
            <a:custGeom>
              <a:avLst/>
              <a:gdLst/>
              <a:ahLst/>
              <a:cxnLst/>
              <a:rect l="l" t="t" r="r" b="b"/>
              <a:pathLst>
                <a:path w="5524500" h="47625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361950"/>
                  </a:lnTo>
                  <a:cubicBezTo>
                    <a:pt x="5524500" y="425076"/>
                    <a:pt x="5473326" y="476250"/>
                    <a:pt x="5410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5D8C6A"/>
            </a:solidFill>
            <a:ln>
              <a:noFill/>
            </a:ln>
          </p:spPr>
        </p:sp>
        <p:sp>
          <p:nvSpPr>
            <p:cNvPr id="37" name="Rectangle 37"/>
            <p:cNvSpPr/>
            <p:nvPr/>
          </p:nvSpPr>
          <p:spPr>
            <a:xfrm>
              <a:off x="6286500" y="1619250"/>
              <a:ext cx="5524500" cy="95250"/>
            </a:xfrm>
            <a:prstGeom prst="rect">
              <a:avLst/>
            </a:prstGeom>
            <a:solidFill>
              <a:srgbClr val="5D8C6A"/>
            </a:solidFill>
            <a:ln>
              <a:noFill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8617553" y="1406842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核心要义</a:t>
              </a:r>
            </a:p>
          </p:txBody>
        </p:sp>
        <p:grpSp>
          <p:nvGrpSpPr>
            <p:cNvPr id="55" name="Group 55"/>
            <p:cNvGrpSpPr/>
            <p:nvPr/>
          </p:nvGrpSpPr>
          <p:grpSpPr>
            <a:xfrm>
              <a:off x="6524625" y="1952625"/>
              <a:ext cx="5048250" cy="1905000"/>
              <a:chOff x="6524625" y="1952625"/>
              <a:chExt cx="5048250" cy="19050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6524625" y="1952625"/>
                <a:ext cx="2428875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2428875" h="857250">
                    <a:moveTo>
                      <a:pt x="76200" y="0"/>
                    </a:moveTo>
                    <a:lnTo>
                      <a:pt x="2352675" y="0"/>
                    </a:lnTo>
                    <a:cubicBezTo>
                      <a:pt x="2394759" y="0"/>
                      <a:pt x="2428875" y="34116"/>
                      <a:pt x="2428875" y="76200"/>
                    </a:cubicBezTo>
                    <a:lnTo>
                      <a:pt x="2428875" y="781050"/>
                    </a:lnTo>
                    <a:cubicBezTo>
                      <a:pt x="2428875" y="823134"/>
                      <a:pt x="2394759" y="857250"/>
                      <a:pt x="2352675" y="857250"/>
                    </a:cubicBezTo>
                    <a:lnTo>
                      <a:pt x="76200" y="857250"/>
                    </a:lnTo>
                    <a:cubicBezTo>
                      <a:pt x="34116" y="857250"/>
                      <a:pt x="0" y="823134"/>
                      <a:pt x="0" y="781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0EA"/>
              </a:solidFill>
              <a:ln w="9525">
                <a:solidFill>
                  <a:srgbClr val="5D8C6A"/>
                </a:solidFill>
              </a:ln>
            </p:spPr>
          </p:sp>
          <p:sp>
            <p:nvSpPr>
              <p:cNvPr id="40" name="TextBox 40"/>
              <p:cNvSpPr txBox="1"/>
              <p:nvPr/>
            </p:nvSpPr>
            <p:spPr>
              <a:xfrm>
                <a:off x="7582948" y="2091690"/>
                <a:ext cx="321754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空</a:t>
                </a:r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7435286" y="2410778"/>
                <a:ext cx="617077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śūnyatā</a:t>
                </a:r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7375446" y="2609374"/>
                <a:ext cx="736759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诸法无自性</a:t>
                </a:r>
              </a:p>
            </p:txBody>
          </p:sp>
          <p:sp>
            <p:nvSpPr>
              <p:cNvPr id="43" name="Freeform 43"/>
              <p:cNvSpPr/>
              <p:nvPr/>
            </p:nvSpPr>
            <p:spPr>
              <a:xfrm>
                <a:off x="9144000" y="1952625"/>
                <a:ext cx="2428875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2428875" h="857250">
                    <a:moveTo>
                      <a:pt x="76200" y="0"/>
                    </a:moveTo>
                    <a:lnTo>
                      <a:pt x="2352675" y="0"/>
                    </a:lnTo>
                    <a:cubicBezTo>
                      <a:pt x="2394759" y="0"/>
                      <a:pt x="2428875" y="34116"/>
                      <a:pt x="2428875" y="76200"/>
                    </a:cubicBezTo>
                    <a:lnTo>
                      <a:pt x="2428875" y="781050"/>
                    </a:lnTo>
                    <a:cubicBezTo>
                      <a:pt x="2428875" y="823134"/>
                      <a:pt x="2394759" y="857250"/>
                      <a:pt x="2352675" y="857250"/>
                    </a:cubicBezTo>
                    <a:lnTo>
                      <a:pt x="76200" y="857250"/>
                    </a:lnTo>
                    <a:cubicBezTo>
                      <a:pt x="34116" y="857250"/>
                      <a:pt x="0" y="823134"/>
                      <a:pt x="0" y="781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0EA"/>
              </a:solidFill>
              <a:ln w="9525">
                <a:solidFill>
                  <a:srgbClr val="5D8C6A"/>
                </a:solidFill>
              </a:ln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10064305" y="2091690"/>
                <a:ext cx="597789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无我</a:t>
                </a:r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10039326" y="2410778"/>
                <a:ext cx="6477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anātman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10066020" y="2609374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破除我执</a:t>
                </a:r>
              </a:p>
            </p:txBody>
          </p:sp>
          <p:sp>
            <p:nvSpPr>
              <p:cNvPr id="47" name="Freeform 47"/>
              <p:cNvSpPr/>
              <p:nvPr/>
            </p:nvSpPr>
            <p:spPr>
              <a:xfrm>
                <a:off x="6524625" y="3000375"/>
                <a:ext cx="2428875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2428875" h="857250">
                    <a:moveTo>
                      <a:pt x="76200" y="0"/>
                    </a:moveTo>
                    <a:lnTo>
                      <a:pt x="2352675" y="0"/>
                    </a:lnTo>
                    <a:cubicBezTo>
                      <a:pt x="2394759" y="0"/>
                      <a:pt x="2428875" y="34116"/>
                      <a:pt x="2428875" y="76200"/>
                    </a:cubicBezTo>
                    <a:lnTo>
                      <a:pt x="2428875" y="781050"/>
                    </a:lnTo>
                    <a:cubicBezTo>
                      <a:pt x="2428875" y="823134"/>
                      <a:pt x="2394759" y="857250"/>
                      <a:pt x="2352675" y="857250"/>
                    </a:cubicBezTo>
                    <a:lnTo>
                      <a:pt x="76200" y="857250"/>
                    </a:lnTo>
                    <a:cubicBezTo>
                      <a:pt x="34116" y="857250"/>
                      <a:pt x="0" y="823134"/>
                      <a:pt x="0" y="781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0EA"/>
              </a:solidFill>
              <a:ln w="9525">
                <a:solidFill>
                  <a:srgbClr val="5D8C6A"/>
                </a:solidFill>
              </a:ln>
            </p:spPr>
          </p:sp>
          <p:sp>
            <p:nvSpPr>
              <p:cNvPr id="48" name="TextBox 48"/>
              <p:cNvSpPr txBox="1"/>
              <p:nvPr/>
            </p:nvSpPr>
            <p:spPr>
              <a:xfrm>
                <a:off x="7444930" y="3139440"/>
                <a:ext cx="597789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无相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7412284" y="3458528"/>
                <a:ext cx="663083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alakṣaṇa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446645" y="3657124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离一切相</a:t>
                </a:r>
              </a:p>
            </p:txBody>
          </p:sp>
          <p:sp>
            <p:nvSpPr>
              <p:cNvPr id="51" name="Freeform 51"/>
              <p:cNvSpPr/>
              <p:nvPr/>
            </p:nvSpPr>
            <p:spPr>
              <a:xfrm>
                <a:off x="9144000" y="3000375"/>
                <a:ext cx="2428875" cy="857250"/>
              </a:xfrm>
              <a:custGeom>
                <a:avLst/>
                <a:gdLst/>
                <a:ahLst/>
                <a:cxnLst/>
                <a:rect l="l" t="t" r="r" b="b"/>
                <a:pathLst>
                  <a:path w="2428875" h="857250">
                    <a:moveTo>
                      <a:pt x="76200" y="0"/>
                    </a:moveTo>
                    <a:lnTo>
                      <a:pt x="2352675" y="0"/>
                    </a:lnTo>
                    <a:cubicBezTo>
                      <a:pt x="2394759" y="0"/>
                      <a:pt x="2428875" y="34116"/>
                      <a:pt x="2428875" y="76200"/>
                    </a:cubicBezTo>
                    <a:lnTo>
                      <a:pt x="2428875" y="781050"/>
                    </a:lnTo>
                    <a:cubicBezTo>
                      <a:pt x="2428875" y="823134"/>
                      <a:pt x="2394759" y="857250"/>
                      <a:pt x="2352675" y="857250"/>
                    </a:cubicBezTo>
                    <a:lnTo>
                      <a:pt x="76200" y="857250"/>
                    </a:lnTo>
                    <a:cubicBezTo>
                      <a:pt x="34116" y="857250"/>
                      <a:pt x="0" y="823134"/>
                      <a:pt x="0" y="78105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E8F0EA"/>
              </a:solidFill>
              <a:ln w="9525">
                <a:solidFill>
                  <a:srgbClr val="5D8C6A"/>
                </a:solidFill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10064305" y="3139440"/>
                <a:ext cx="597789" cy="3657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8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破执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10196512" y="3458528"/>
                <a:ext cx="333375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050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无住</a:t>
                </a:r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10066020" y="3657124"/>
                <a:ext cx="594360" cy="1981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75" dirty="0">
                    <a:solidFill>
                      <a:srgbClr val="8B9A9A"/>
                    </a:solidFill>
                    <a:latin typeface="Segoe UI"/>
                    <a:ea typeface="Microsoft YaHei"/>
                    <a:cs typeface="Segoe UI"/>
                  </a:rPr>
                  <a:t>金刚断惑</a:t>
                </a: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6524625" y="4048125"/>
              <a:ext cx="5048250" cy="1524000"/>
              <a:chOff x="6524625" y="4048125"/>
              <a:chExt cx="5048250" cy="15240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6524625" y="4048125"/>
                <a:ext cx="5048250" cy="1524000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1524000">
                    <a:moveTo>
                      <a:pt x="76200" y="0"/>
                    </a:moveTo>
                    <a:lnTo>
                      <a:pt x="4972050" y="0"/>
                    </a:lnTo>
                    <a:cubicBezTo>
                      <a:pt x="5014134" y="0"/>
                      <a:pt x="5048250" y="34116"/>
                      <a:pt x="5048250" y="76200"/>
                    </a:cubicBezTo>
                    <a:lnTo>
                      <a:pt x="5048250" y="1447800"/>
                    </a:lnTo>
                    <a:cubicBezTo>
                      <a:pt x="5048250" y="1489884"/>
                      <a:pt x="5014134" y="1524000"/>
                      <a:pt x="4972050" y="1524000"/>
                    </a:cubicBezTo>
                    <a:lnTo>
                      <a:pt x="76200" y="1524000"/>
                    </a:lnTo>
                    <a:cubicBezTo>
                      <a:pt x="34116" y="1524000"/>
                      <a:pt x="0" y="1489884"/>
                      <a:pt x="0" y="1447800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DF8E8"/>
              </a:solidFill>
              <a:ln w="19050">
                <a:solidFill>
                  <a:srgbClr val="C9A962"/>
                </a:solidFill>
              </a:ln>
            </p:spPr>
          </p:sp>
          <p:sp>
            <p:nvSpPr>
              <p:cNvPr id="57" name="TextBox 57"/>
              <p:cNvSpPr txBox="1"/>
              <p:nvPr/>
            </p:nvSpPr>
            <p:spPr>
              <a:xfrm>
                <a:off x="8682990" y="4299585"/>
                <a:ext cx="731520" cy="243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200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核心教导</a:t>
                </a:r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7663365" y="4647248"/>
                <a:ext cx="2770770" cy="3962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95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"应无所住而生其心"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7555706" y="5117306"/>
                <a:ext cx="298608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指引菩萨行者如何在不住一切相的状态下</a:t>
                </a: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8212931" y="5336381"/>
                <a:ext cx="167163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1125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生起清净心，行菩萨道</a:t>
                </a:r>
              </a:p>
            </p:txBody>
          </p:sp>
        </p:grpSp>
      </p:grpSp>
      <p:sp>
        <p:nvSpPr>
          <p:cNvPr id="63" name="TextBox 63"/>
          <p:cNvSpPr txBox="1"/>
          <p:nvPr/>
        </p:nvSpPr>
        <p:spPr>
          <a:xfrm>
            <a:off x="367665" y="6506528"/>
            <a:ext cx="110013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第一部分：引言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1406616" y="6506528"/>
            <a:ext cx="41771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3 / 15</a:t>
            </a:r>
          </a:p>
        </p:txBody>
      </p:sp>
    </p:spTree>
  </p:cSld>
  <p:clrMapOvr>
    <a:masterClrMapping/>
  </p:clrMapOvr>
  <p:transition dur="4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327374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研究焦点：法会因由分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2857500" cy="9525"/>
          </a:xfrm>
          <a:custGeom>
            <a:avLst/>
            <a:gdLst/>
            <a:ahLst/>
            <a:cxnLst/>
            <a:rect l="l" t="t" r="r" b="b"/>
            <a:pathLst>
              <a:path w="2857500" h="9525">
                <a:moveTo>
                  <a:pt x="0" y="0"/>
                </a:moveTo>
                <a:lnTo>
                  <a:pt x="28575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10" name="Group 10"/>
          <p:cNvGrpSpPr/>
          <p:nvPr/>
        </p:nvGrpSpPr>
        <p:grpSpPr>
          <a:xfrm>
            <a:off x="381000" y="1238250"/>
            <a:ext cx="11430000" cy="1414462"/>
            <a:chOff x="381000" y="1238250"/>
            <a:chExt cx="11430000" cy="1414462"/>
          </a:xfrm>
        </p:grpSpPr>
        <p:sp>
          <p:nvSpPr>
            <p:cNvPr id="5" name="Freeform 5"/>
            <p:cNvSpPr/>
            <p:nvPr/>
          </p:nvSpPr>
          <p:spPr>
            <a:xfrm>
              <a:off x="381000" y="1238250"/>
              <a:ext cx="11430000" cy="1333500"/>
            </a:xfrm>
            <a:custGeom>
              <a:avLst/>
              <a:gdLst/>
              <a:ahLst/>
              <a:cxnLst/>
              <a:rect l="l" t="t" r="r" b="b"/>
              <a:pathLst>
                <a:path w="11430000" h="1333500">
                  <a:moveTo>
                    <a:pt x="114300" y="0"/>
                  </a:moveTo>
                  <a:lnTo>
                    <a:pt x="11315700" y="0"/>
                  </a:lnTo>
                  <a:cubicBezTo>
                    <a:pt x="11378826" y="0"/>
                    <a:pt x="11430000" y="51174"/>
                    <a:pt x="11430000" y="114300"/>
                  </a:cubicBezTo>
                  <a:lnTo>
                    <a:pt x="11430000" y="1219200"/>
                  </a:lnTo>
                  <a:cubicBezTo>
                    <a:pt x="11430000" y="1282326"/>
                    <a:pt x="11378826" y="1333500"/>
                    <a:pt x="11315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DF8E8"/>
            </a:solidFill>
            <a:ln w="19050">
              <a:solidFill>
                <a:srgbClr val="C9A962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651510" y="1442085"/>
              <a:ext cx="2054733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原典经文（鸠摩罗什译）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49605" y="1806892"/>
              <a:ext cx="664926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i="1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"如是我闻。一时，佛在舍卫国祇树给孤独园，与大比丘众千二百五十人俱。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49605" y="2092642"/>
              <a:ext cx="713232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i="1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尔时，世尊食时，著衣持钵，入舍卫大城乞食。于其城中，次第乞已，还至本处。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49605" y="2378392"/>
              <a:ext cx="3494580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i="1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饭食讫，收衣钵，洗足已，敷座而坐。"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81000" y="2809875"/>
            <a:ext cx="3619500" cy="2857500"/>
            <a:chOff x="381000" y="2809875"/>
            <a:chExt cx="3619500" cy="2857500"/>
          </a:xfrm>
        </p:grpSpPr>
        <p:sp>
          <p:nvSpPr>
            <p:cNvPr id="11" name="Freeform 11"/>
            <p:cNvSpPr/>
            <p:nvPr/>
          </p:nvSpPr>
          <p:spPr>
            <a:xfrm>
              <a:off x="381000" y="2809875"/>
              <a:ext cx="3619500" cy="2857500"/>
            </a:xfrm>
            <a:custGeom>
              <a:avLst/>
              <a:gdLst/>
              <a:ahLst/>
              <a:cxnLst/>
              <a:rect l="l" t="t" r="r" b="b"/>
              <a:pathLst>
                <a:path w="3619500" h="2857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2743200"/>
                  </a:lnTo>
                  <a:cubicBezTo>
                    <a:pt x="3619500" y="2806326"/>
                    <a:pt x="3568326" y="2857500"/>
                    <a:pt x="3505200" y="2857500"/>
                  </a:cubicBezTo>
                  <a:lnTo>
                    <a:pt x="114300" y="2857500"/>
                  </a:lnTo>
                  <a:cubicBezTo>
                    <a:pt x="51174" y="2857500"/>
                    <a:pt x="0" y="2806326"/>
                    <a:pt x="0" y="2743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E4A62"/>
              </a:solidFill>
            </a:ln>
          </p:spPr>
        </p:sp>
        <p:sp>
          <p:nvSpPr>
            <p:cNvPr id="12" name="Freeform 12"/>
            <p:cNvSpPr/>
            <p:nvPr/>
          </p:nvSpPr>
          <p:spPr>
            <a:xfrm>
              <a:off x="381000" y="2809875"/>
              <a:ext cx="3619500" cy="476250"/>
            </a:xfrm>
            <a:custGeom>
              <a:avLst/>
              <a:gdLst/>
              <a:ahLst/>
              <a:cxnLst/>
              <a:rect l="l" t="t" r="r" b="b"/>
              <a:pathLst>
                <a:path w="3619500" h="47625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361950"/>
                  </a:lnTo>
                  <a:cubicBezTo>
                    <a:pt x="3619500" y="425076"/>
                    <a:pt x="3568326" y="476250"/>
                    <a:pt x="3505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</p:spPr>
        </p:sp>
        <p:sp>
          <p:nvSpPr>
            <p:cNvPr id="13" name="Rectangle 13"/>
            <p:cNvSpPr/>
            <p:nvPr/>
          </p:nvSpPr>
          <p:spPr>
            <a:xfrm>
              <a:off x="381000" y="3190875"/>
              <a:ext cx="3619500" cy="95250"/>
            </a:xfrm>
            <a:prstGeom prst="rect">
              <a:avLst/>
            </a:prstGeom>
            <a:solidFill>
              <a:srgbClr val="2E4A62"/>
            </a:solidFill>
            <a:ln>
              <a:noFill/>
            </a:ln>
          </p:spPr>
        </p:sp>
        <p:grpSp>
          <p:nvGrpSpPr>
            <p:cNvPr id="16" name="Group 16"/>
            <p:cNvGrpSpPr/>
            <p:nvPr/>
          </p:nvGrpSpPr>
          <p:grpSpPr>
            <a:xfrm>
              <a:off x="602456" y="2924175"/>
              <a:ext cx="185738" cy="247650"/>
              <a:chOff x="602456" y="2924175"/>
              <a:chExt cx="185738" cy="24765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602456" y="2924175"/>
                <a:ext cx="185738" cy="247650"/>
              </a:xfrm>
              <a:custGeom>
                <a:avLst/>
                <a:gdLst/>
                <a:ahLst/>
                <a:cxnLst/>
                <a:rect l="l" t="t" r="r" b="b"/>
                <a:pathLst>
                  <a:path w="185738" h="247650">
                    <a:moveTo>
                      <a:pt x="77391" y="0"/>
                    </a:moveTo>
                    <a:lnTo>
                      <a:pt x="0" y="0"/>
                    </a:lnTo>
                    <a:lnTo>
                      <a:pt x="0" y="247650"/>
                    </a:lnTo>
                    <a:lnTo>
                      <a:pt x="185738" y="247650"/>
                    </a:lnTo>
                    <a:lnTo>
                      <a:pt x="185738" y="108347"/>
                    </a:lnTo>
                    <a:lnTo>
                      <a:pt x="77391" y="108347"/>
                    </a:lnTo>
                    <a:lnTo>
                      <a:pt x="773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15" name="Freeform 15"/>
              <p:cNvSpPr/>
              <p:nvPr/>
            </p:nvSpPr>
            <p:spPr>
              <a:xfrm>
                <a:off x="710803" y="2924175"/>
                <a:ext cx="77391" cy="77391"/>
              </a:xfrm>
              <a:custGeom>
                <a:avLst/>
                <a:gdLst/>
                <a:ahLst/>
                <a:cxnLst/>
                <a:rect l="l" t="t" r="r" b="b"/>
                <a:pathLst>
                  <a:path w="77391" h="77391">
                    <a:moveTo>
                      <a:pt x="0" y="0"/>
                    </a:moveTo>
                    <a:lnTo>
                      <a:pt x="0" y="77391"/>
                    </a:lnTo>
                    <a:lnTo>
                      <a:pt x="77391" y="773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887730" y="2978468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文本层面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03885" y="3537585"/>
              <a:ext cx="129103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• 鸠摩罗什译本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01040" y="3820478"/>
              <a:ext cx="1813227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后秦弘始年间（约404年）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03885" y="4185285"/>
              <a:ext cx="129103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• 三十二分之首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01040" y="4468178"/>
              <a:ext cx="14068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相传为昭明太子所立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03885" y="4832985"/>
              <a:ext cx="1291038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• 六种成就具足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01040" y="5115878"/>
              <a:ext cx="171354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信、闻、时、主、处、众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286250" y="2809875"/>
            <a:ext cx="3619500" cy="2857500"/>
            <a:chOff x="4286250" y="2809875"/>
            <a:chExt cx="3619500" cy="2857500"/>
          </a:xfrm>
        </p:grpSpPr>
        <p:sp>
          <p:nvSpPr>
            <p:cNvPr id="25" name="Freeform 25"/>
            <p:cNvSpPr/>
            <p:nvPr/>
          </p:nvSpPr>
          <p:spPr>
            <a:xfrm>
              <a:off x="4286250" y="2809875"/>
              <a:ext cx="3619500" cy="2857500"/>
            </a:xfrm>
            <a:custGeom>
              <a:avLst/>
              <a:gdLst/>
              <a:ahLst/>
              <a:cxnLst/>
              <a:rect l="l" t="t" r="r" b="b"/>
              <a:pathLst>
                <a:path w="3619500" h="2857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2743200"/>
                  </a:lnTo>
                  <a:cubicBezTo>
                    <a:pt x="3619500" y="2806326"/>
                    <a:pt x="3568326" y="2857500"/>
                    <a:pt x="3505200" y="2857500"/>
                  </a:cubicBezTo>
                  <a:lnTo>
                    <a:pt x="114300" y="2857500"/>
                  </a:lnTo>
                  <a:cubicBezTo>
                    <a:pt x="51174" y="2857500"/>
                    <a:pt x="0" y="2806326"/>
                    <a:pt x="0" y="2743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5D8C6A"/>
              </a:solidFill>
            </a:ln>
          </p:spPr>
        </p:sp>
        <p:sp>
          <p:nvSpPr>
            <p:cNvPr id="26" name="Freeform 26"/>
            <p:cNvSpPr/>
            <p:nvPr/>
          </p:nvSpPr>
          <p:spPr>
            <a:xfrm>
              <a:off x="4286250" y="2809875"/>
              <a:ext cx="3619500" cy="476250"/>
            </a:xfrm>
            <a:custGeom>
              <a:avLst/>
              <a:gdLst/>
              <a:ahLst/>
              <a:cxnLst/>
              <a:rect l="l" t="t" r="r" b="b"/>
              <a:pathLst>
                <a:path w="3619500" h="47625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361950"/>
                  </a:lnTo>
                  <a:cubicBezTo>
                    <a:pt x="3619500" y="425076"/>
                    <a:pt x="3568326" y="476250"/>
                    <a:pt x="3505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5D8C6A"/>
            </a:solidFill>
            <a:ln>
              <a:noFill/>
            </a:ln>
          </p:spPr>
        </p:sp>
        <p:sp>
          <p:nvSpPr>
            <p:cNvPr id="27" name="Rectangle 27"/>
            <p:cNvSpPr/>
            <p:nvPr/>
          </p:nvSpPr>
          <p:spPr>
            <a:xfrm>
              <a:off x="4286250" y="3190875"/>
              <a:ext cx="3619500" cy="95250"/>
            </a:xfrm>
            <a:prstGeom prst="rect">
              <a:avLst/>
            </a:prstGeom>
            <a:solidFill>
              <a:srgbClr val="5D8C6A"/>
            </a:solidFill>
            <a:ln>
              <a:noFill/>
            </a:ln>
          </p:spPr>
        </p:sp>
        <p:grpSp>
          <p:nvGrpSpPr>
            <p:cNvPr id="31" name="Group 31"/>
            <p:cNvGrpSpPr/>
            <p:nvPr/>
          </p:nvGrpSpPr>
          <p:grpSpPr>
            <a:xfrm>
              <a:off x="4492228" y="2924175"/>
              <a:ext cx="216694" cy="247650"/>
              <a:chOff x="4492228" y="2924175"/>
              <a:chExt cx="216694" cy="24765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4492228" y="2924175"/>
                <a:ext cx="216694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216694" h="123825">
                    <a:moveTo>
                      <a:pt x="0" y="77391"/>
                    </a:moveTo>
                    <a:lnTo>
                      <a:pt x="0" y="46434"/>
                    </a:lnTo>
                    <a:lnTo>
                      <a:pt x="108347" y="0"/>
                    </a:lnTo>
                    <a:lnTo>
                      <a:pt x="216694" y="46434"/>
                    </a:lnTo>
                    <a:lnTo>
                      <a:pt x="216694" y="77391"/>
                    </a:lnTo>
                    <a:lnTo>
                      <a:pt x="108347" y="123825"/>
                    </a:lnTo>
                    <a:lnTo>
                      <a:pt x="0" y="773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9" name="Freeform 29"/>
              <p:cNvSpPr/>
              <p:nvPr/>
            </p:nvSpPr>
            <p:spPr>
              <a:xfrm>
                <a:off x="4492228" y="3094434"/>
                <a:ext cx="216694" cy="77391"/>
              </a:xfrm>
              <a:custGeom>
                <a:avLst/>
                <a:gdLst/>
                <a:ahLst/>
                <a:cxnLst/>
                <a:rect l="l" t="t" r="r" b="b"/>
                <a:pathLst>
                  <a:path w="216694" h="77391">
                    <a:moveTo>
                      <a:pt x="108347" y="77391"/>
                    </a:moveTo>
                    <a:lnTo>
                      <a:pt x="0" y="30956"/>
                    </a:lnTo>
                    <a:lnTo>
                      <a:pt x="0" y="0"/>
                    </a:lnTo>
                    <a:lnTo>
                      <a:pt x="108347" y="46434"/>
                    </a:lnTo>
                    <a:lnTo>
                      <a:pt x="216694" y="0"/>
                    </a:lnTo>
                    <a:lnTo>
                      <a:pt x="216694" y="30956"/>
                    </a:lnTo>
                    <a:lnTo>
                      <a:pt x="108347" y="773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4492228" y="3032522"/>
                <a:ext cx="216694" cy="77391"/>
              </a:xfrm>
              <a:custGeom>
                <a:avLst/>
                <a:gdLst/>
                <a:ahLst/>
                <a:cxnLst/>
                <a:rect l="l" t="t" r="r" b="b"/>
                <a:pathLst>
                  <a:path w="216694" h="77391">
                    <a:moveTo>
                      <a:pt x="0" y="30956"/>
                    </a:moveTo>
                    <a:lnTo>
                      <a:pt x="108347" y="77391"/>
                    </a:lnTo>
                    <a:lnTo>
                      <a:pt x="216694" y="30956"/>
                    </a:lnTo>
                    <a:lnTo>
                      <a:pt x="216694" y="0"/>
                    </a:lnTo>
                    <a:lnTo>
                      <a:pt x="108347" y="46434"/>
                    </a:lnTo>
                    <a:lnTo>
                      <a:pt x="0" y="0"/>
                    </a:lnTo>
                    <a:lnTo>
                      <a:pt x="0" y="309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4792980" y="2978468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功能层面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509135" y="3537585"/>
              <a:ext cx="92299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5D8C6A"/>
                  </a:solidFill>
                  <a:latin typeface="Segoe UI"/>
                  <a:ea typeface="Microsoft YaHei"/>
                  <a:cs typeface="Segoe UI"/>
                </a:rPr>
                <a:t>• 叙事开端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606290" y="3820478"/>
              <a:ext cx="156019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交代时间、地点、人物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4509135" y="4185285"/>
              <a:ext cx="147506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5D8C6A"/>
                  </a:solidFill>
                  <a:latin typeface="Segoe UI"/>
                  <a:ea typeface="Microsoft YaHei"/>
                  <a:cs typeface="Segoe UI"/>
                </a:rPr>
                <a:t>• 证信序（通序）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4606290" y="4468178"/>
              <a:ext cx="12534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证明经典的真实性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509135" y="4832985"/>
              <a:ext cx="1475061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5D8C6A"/>
                  </a:solidFill>
                  <a:latin typeface="Segoe UI"/>
                  <a:ea typeface="Microsoft YaHei"/>
                  <a:cs typeface="Segoe UI"/>
                </a:rPr>
                <a:t>• 发起序（别序）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4606290" y="5115878"/>
              <a:ext cx="14068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引发说法的直接原因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8191500" y="2809875"/>
            <a:ext cx="3619500" cy="2857500"/>
            <a:chOff x="8191500" y="2809875"/>
            <a:chExt cx="3619500" cy="2857500"/>
          </a:xfrm>
        </p:grpSpPr>
        <p:sp>
          <p:nvSpPr>
            <p:cNvPr id="40" name="Freeform 40"/>
            <p:cNvSpPr/>
            <p:nvPr/>
          </p:nvSpPr>
          <p:spPr>
            <a:xfrm>
              <a:off x="8191500" y="2809875"/>
              <a:ext cx="3619500" cy="2857500"/>
            </a:xfrm>
            <a:custGeom>
              <a:avLst/>
              <a:gdLst/>
              <a:ahLst/>
              <a:cxnLst/>
              <a:rect l="l" t="t" r="r" b="b"/>
              <a:pathLst>
                <a:path w="3619500" h="285750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2743200"/>
                  </a:lnTo>
                  <a:cubicBezTo>
                    <a:pt x="3619500" y="2806326"/>
                    <a:pt x="3568326" y="2857500"/>
                    <a:pt x="3505200" y="2857500"/>
                  </a:cubicBezTo>
                  <a:lnTo>
                    <a:pt x="114300" y="2857500"/>
                  </a:lnTo>
                  <a:cubicBezTo>
                    <a:pt x="51174" y="2857500"/>
                    <a:pt x="0" y="2806326"/>
                    <a:pt x="0" y="2743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A962"/>
              </a:solidFill>
            </a:ln>
          </p:spPr>
        </p:sp>
        <p:sp>
          <p:nvSpPr>
            <p:cNvPr id="41" name="Freeform 41"/>
            <p:cNvSpPr/>
            <p:nvPr/>
          </p:nvSpPr>
          <p:spPr>
            <a:xfrm>
              <a:off x="8191500" y="2809875"/>
              <a:ext cx="3619500" cy="476250"/>
            </a:xfrm>
            <a:custGeom>
              <a:avLst/>
              <a:gdLst/>
              <a:ahLst/>
              <a:cxnLst/>
              <a:rect l="l" t="t" r="r" b="b"/>
              <a:pathLst>
                <a:path w="3619500" h="476250">
                  <a:moveTo>
                    <a:pt x="114300" y="0"/>
                  </a:moveTo>
                  <a:lnTo>
                    <a:pt x="3505200" y="0"/>
                  </a:lnTo>
                  <a:cubicBezTo>
                    <a:pt x="3568326" y="0"/>
                    <a:pt x="3619500" y="51174"/>
                    <a:pt x="3619500" y="114300"/>
                  </a:cubicBezTo>
                  <a:lnTo>
                    <a:pt x="3619500" y="361950"/>
                  </a:lnTo>
                  <a:cubicBezTo>
                    <a:pt x="3619500" y="425076"/>
                    <a:pt x="3568326" y="476250"/>
                    <a:pt x="3505200" y="476250"/>
                  </a:cubicBezTo>
                  <a:lnTo>
                    <a:pt x="114300" y="476250"/>
                  </a:lnTo>
                  <a:cubicBezTo>
                    <a:pt x="51174" y="476250"/>
                    <a:pt x="0" y="425076"/>
                    <a:pt x="0" y="361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42" name="Rectangle 42"/>
            <p:cNvSpPr/>
            <p:nvPr/>
          </p:nvSpPr>
          <p:spPr>
            <a:xfrm>
              <a:off x="8191500" y="3190875"/>
              <a:ext cx="3619500" cy="95250"/>
            </a:xfrm>
            <a:prstGeom prst="rect">
              <a:avLst/>
            </a:prstGeom>
            <a:solidFill>
              <a:srgbClr val="C9A962"/>
            </a:solidFill>
            <a:ln>
              <a:noFill/>
            </a:ln>
          </p:spPr>
        </p:sp>
        <p:sp>
          <p:nvSpPr>
            <p:cNvPr id="43" name="Freeform 43"/>
            <p:cNvSpPr/>
            <p:nvPr/>
          </p:nvSpPr>
          <p:spPr>
            <a:xfrm>
              <a:off x="8412956" y="2924175"/>
              <a:ext cx="185738" cy="247650"/>
            </a:xfrm>
            <a:custGeom>
              <a:avLst/>
              <a:gdLst/>
              <a:ahLst/>
              <a:cxnLst/>
              <a:rect l="l" t="t" r="r" b="b"/>
              <a:pathLst>
                <a:path w="185738" h="247650">
                  <a:moveTo>
                    <a:pt x="46434" y="177998"/>
                  </a:moveTo>
                  <a:lnTo>
                    <a:pt x="46434" y="224433"/>
                  </a:lnTo>
                  <a:lnTo>
                    <a:pt x="69652" y="247650"/>
                  </a:lnTo>
                  <a:lnTo>
                    <a:pt x="116086" y="247650"/>
                  </a:lnTo>
                  <a:lnTo>
                    <a:pt x="139303" y="224433"/>
                  </a:lnTo>
                  <a:lnTo>
                    <a:pt x="139303" y="177998"/>
                  </a:lnTo>
                  <a:lnTo>
                    <a:pt x="158490" y="158812"/>
                  </a:lnTo>
                  <a:cubicBezTo>
                    <a:pt x="175937" y="141365"/>
                    <a:pt x="185738" y="117656"/>
                    <a:pt x="185738" y="92983"/>
                  </a:cubicBezTo>
                  <a:cubicBezTo>
                    <a:pt x="185738" y="41693"/>
                    <a:pt x="144159" y="0"/>
                    <a:pt x="92869" y="0"/>
                  </a:cubicBezTo>
                  <a:cubicBezTo>
                    <a:pt x="41579" y="0"/>
                    <a:pt x="0" y="41693"/>
                    <a:pt x="0" y="92983"/>
                  </a:cubicBezTo>
                  <a:cubicBezTo>
                    <a:pt x="0" y="117656"/>
                    <a:pt x="9801" y="141365"/>
                    <a:pt x="27248" y="158812"/>
                  </a:cubicBezTo>
                  <a:lnTo>
                    <a:pt x="46434" y="177998"/>
                  </a:lnTo>
                  <a:close/>
                  <a:moveTo>
                    <a:pt x="77391" y="152831"/>
                  </a:moveTo>
                  <a:lnTo>
                    <a:pt x="77391" y="92869"/>
                  </a:lnTo>
                  <a:lnTo>
                    <a:pt x="108347" y="92869"/>
                  </a:lnTo>
                  <a:lnTo>
                    <a:pt x="108347" y="152831"/>
                  </a:lnTo>
                  <a:cubicBezTo>
                    <a:pt x="135050" y="145958"/>
                    <a:pt x="154781" y="121717"/>
                    <a:pt x="154781" y="92869"/>
                  </a:cubicBezTo>
                  <a:cubicBezTo>
                    <a:pt x="154781" y="58675"/>
                    <a:pt x="127061" y="30956"/>
                    <a:pt x="92869" y="30956"/>
                  </a:cubicBezTo>
                  <a:cubicBezTo>
                    <a:pt x="58675" y="30956"/>
                    <a:pt x="30956" y="58675"/>
                    <a:pt x="30956" y="92869"/>
                  </a:cubicBezTo>
                  <a:cubicBezTo>
                    <a:pt x="30956" y="121717"/>
                    <a:pt x="50687" y="145958"/>
                    <a:pt x="77391" y="1528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8698230" y="2978468"/>
              <a:ext cx="86239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思想层面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414385" y="3537585"/>
              <a:ext cx="92299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• 道在平常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8511540" y="3820478"/>
              <a:ext cx="14068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最高真理体现于日常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414385" y="4185285"/>
              <a:ext cx="1843107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• 般若智慧的隐含示范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8511540" y="4468178"/>
              <a:ext cx="1713548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佛陀行为即是无言的教法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414385" y="4832985"/>
              <a:ext cx="1107015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• 日常即修行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8511540" y="5115878"/>
              <a:ext cx="1253490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行住坐卧皆可证道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381000" y="5857875"/>
            <a:ext cx="11430000" cy="476250"/>
            <a:chOff x="381000" y="5857875"/>
            <a:chExt cx="11430000" cy="476250"/>
          </a:xfrm>
        </p:grpSpPr>
        <p:sp>
          <p:nvSpPr>
            <p:cNvPr id="52" name="Freeform 52"/>
            <p:cNvSpPr/>
            <p:nvPr/>
          </p:nvSpPr>
          <p:spPr>
            <a:xfrm>
              <a:off x="381000" y="5857875"/>
              <a:ext cx="11430000" cy="476250"/>
            </a:xfrm>
            <a:custGeom>
              <a:avLst/>
              <a:gdLst/>
              <a:ahLst/>
              <a:cxnLst/>
              <a:rect l="l" t="t" r="r" b="b"/>
              <a:pathLst>
                <a:path w="11430000" h="476250">
                  <a:moveTo>
                    <a:pt x="76200" y="0"/>
                  </a:moveTo>
                  <a:lnTo>
                    <a:pt x="11353800" y="0"/>
                  </a:lnTo>
                  <a:cubicBezTo>
                    <a:pt x="11395884" y="0"/>
                    <a:pt x="11430000" y="34116"/>
                    <a:pt x="11430000" y="76200"/>
                  </a:cubicBezTo>
                  <a:lnTo>
                    <a:pt x="11430000" y="400050"/>
                  </a:lnTo>
                  <a:cubicBezTo>
                    <a:pt x="11430000" y="442134"/>
                    <a:pt x="11395884" y="476250"/>
                    <a:pt x="11353800" y="476250"/>
                  </a:cubicBezTo>
                  <a:lnTo>
                    <a:pt x="76200" y="476250"/>
                  </a:lnTo>
                  <a:cubicBezTo>
                    <a:pt x="34116" y="476250"/>
                    <a:pt x="0" y="442134"/>
                    <a:pt x="0" y="40005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E8EBF0"/>
            </a:solidFill>
            <a:ln>
              <a:noFill/>
            </a:ln>
          </p:spPr>
        </p:sp>
        <p:sp>
          <p:nvSpPr>
            <p:cNvPr id="53" name="Freeform 53"/>
            <p:cNvSpPr/>
            <p:nvPr/>
          </p:nvSpPr>
          <p:spPr>
            <a:xfrm>
              <a:off x="571500" y="5972175"/>
              <a:ext cx="247650" cy="247650"/>
            </a:xfrm>
            <a:custGeom>
              <a:avLst/>
              <a:gdLst/>
              <a:ahLst/>
              <a:cxnLst/>
              <a:rect l="l" t="t" r="r" b="b"/>
              <a:pathLst>
                <a:path w="247650" h="247650">
                  <a:moveTo>
                    <a:pt x="247650" y="123825"/>
                  </a:moveTo>
                  <a:cubicBezTo>
                    <a:pt x="247650" y="192212"/>
                    <a:pt x="192212" y="247650"/>
                    <a:pt x="123825" y="247650"/>
                  </a:cubicBezTo>
                  <a:cubicBezTo>
                    <a:pt x="55438" y="247650"/>
                    <a:pt x="0" y="192212"/>
                    <a:pt x="0" y="123825"/>
                  </a:cubicBezTo>
                  <a:cubicBezTo>
                    <a:pt x="0" y="55438"/>
                    <a:pt x="55438" y="0"/>
                    <a:pt x="123825" y="0"/>
                  </a:cubicBezTo>
                  <a:cubicBezTo>
                    <a:pt x="192212" y="0"/>
                    <a:pt x="247650" y="55438"/>
                    <a:pt x="247650" y="123825"/>
                  </a:cubicBezTo>
                  <a:close/>
                  <a:moveTo>
                    <a:pt x="108347" y="123825"/>
                  </a:moveTo>
                  <a:lnTo>
                    <a:pt x="92869" y="123825"/>
                  </a:lnTo>
                  <a:lnTo>
                    <a:pt x="92869" y="92869"/>
                  </a:lnTo>
                  <a:lnTo>
                    <a:pt x="139303" y="92869"/>
                  </a:lnTo>
                  <a:lnTo>
                    <a:pt x="139303" y="170259"/>
                  </a:lnTo>
                  <a:lnTo>
                    <a:pt x="154781" y="170259"/>
                  </a:lnTo>
                  <a:lnTo>
                    <a:pt x="154781" y="201216"/>
                  </a:lnTo>
                  <a:lnTo>
                    <a:pt x="108347" y="201216"/>
                  </a:lnTo>
                  <a:lnTo>
                    <a:pt x="108347" y="123825"/>
                  </a:lnTo>
                  <a:close/>
                  <a:moveTo>
                    <a:pt x="139303" y="77391"/>
                  </a:moveTo>
                  <a:lnTo>
                    <a:pt x="139303" y="46434"/>
                  </a:lnTo>
                  <a:lnTo>
                    <a:pt x="108347" y="46434"/>
                  </a:lnTo>
                  <a:lnTo>
                    <a:pt x="108347" y="77391"/>
                  </a:lnTo>
                  <a:lnTo>
                    <a:pt x="139303" y="77391"/>
                  </a:lnTo>
                  <a:close/>
                </a:path>
              </a:pathLst>
            </a:custGeom>
            <a:solidFill>
              <a:srgbClr val="8B9A9A"/>
            </a:solidFill>
            <a:ln>
              <a:noFill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938212" y="6041231"/>
              <a:ext cx="692943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说明：三十二分法相传为梁代昭明太子萧统所立，并非鸠摩罗什译本原有，早期译本多不分品。</a:t>
              </a:r>
            </a:p>
          </p:txBody>
        </p:sp>
      </p:grpSp>
      <p:sp>
        <p:nvSpPr>
          <p:cNvPr id="56" name="TextBox 56"/>
          <p:cNvSpPr txBox="1"/>
          <p:nvPr/>
        </p:nvSpPr>
        <p:spPr>
          <a:xfrm>
            <a:off x="367665" y="6506528"/>
            <a:ext cx="110013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第一部分：引言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406616" y="6506528"/>
            <a:ext cx="41771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4 / 15</a:t>
            </a:r>
          </a:p>
        </p:txBody>
      </p:sp>
    </p:spTree>
  </p:cSld>
  <p:clrMapOvr>
    <a:masterClrMapping/>
  </p:clrMapOvr>
  <p:transition dur="4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391782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语境分析：舍卫城祇园精舍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3429000" cy="9525"/>
          </a:xfrm>
          <a:custGeom>
            <a:avLst/>
            <a:gdLst/>
            <a:ahLst/>
            <a:cxnLst/>
            <a:rect l="l" t="t" r="r" b="b"/>
            <a:pathLst>
              <a:path w="3429000" h="9525">
                <a:moveTo>
                  <a:pt x="0" y="0"/>
                </a:moveTo>
                <a:lnTo>
                  <a:pt x="34290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31" name="Group 31"/>
          <p:cNvGrpSpPr/>
          <p:nvPr/>
        </p:nvGrpSpPr>
        <p:grpSpPr>
          <a:xfrm>
            <a:off x="381000" y="1238250"/>
            <a:ext cx="5715000" cy="5143500"/>
            <a:chOff x="381000" y="1238250"/>
            <a:chExt cx="5715000" cy="5143500"/>
          </a:xfrm>
        </p:grpSpPr>
        <p:sp>
          <p:nvSpPr>
            <p:cNvPr id="5" name="Freeform 5"/>
            <p:cNvSpPr/>
            <p:nvPr/>
          </p:nvSpPr>
          <p:spPr>
            <a:xfrm>
              <a:off x="381000" y="1238250"/>
              <a:ext cx="5715000" cy="2286000"/>
            </a:xfrm>
            <a:custGeom>
              <a:avLst/>
              <a:gdLst/>
              <a:ahLst/>
              <a:cxnLst/>
              <a:rect l="l" t="t" r="r" b="b"/>
              <a:pathLst>
                <a:path w="5715000" h="2286000">
                  <a:moveTo>
                    <a:pt x="114300" y="0"/>
                  </a:moveTo>
                  <a:lnTo>
                    <a:pt x="5600700" y="0"/>
                  </a:lnTo>
                  <a:cubicBezTo>
                    <a:pt x="5663826" y="0"/>
                    <a:pt x="5715000" y="51174"/>
                    <a:pt x="5715000" y="114300"/>
                  </a:cubicBezTo>
                  <a:lnTo>
                    <a:pt x="5715000" y="2171700"/>
                  </a:lnTo>
                  <a:cubicBezTo>
                    <a:pt x="5715000" y="2234826"/>
                    <a:pt x="5663826" y="2286000"/>
                    <a:pt x="5600700" y="2286000"/>
                  </a:cubicBezTo>
                  <a:lnTo>
                    <a:pt x="114300" y="2286000"/>
                  </a:lnTo>
                  <a:cubicBezTo>
                    <a:pt x="51174" y="2286000"/>
                    <a:pt x="0" y="2234826"/>
                    <a:pt x="0" y="2171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381000" y="1238250"/>
              <a:ext cx="38100" cy="2286000"/>
            </a:xfrm>
            <a:custGeom>
              <a:avLst/>
              <a:gdLst/>
              <a:ahLst/>
              <a:cxnLst/>
              <a:rect l="l" t="t" r="r" b="b"/>
              <a:pathLst>
                <a:path w="38100" h="228600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2266950"/>
                  </a:lnTo>
                  <a:cubicBezTo>
                    <a:pt x="38100" y="2277471"/>
                    <a:pt x="29571" y="2286000"/>
                    <a:pt x="19050" y="2286000"/>
                  </a:cubicBezTo>
                  <a:lnTo>
                    <a:pt x="19050" y="2286000"/>
                  </a:lnTo>
                  <a:cubicBezTo>
                    <a:pt x="8529" y="2286000"/>
                    <a:pt x="0" y="2277471"/>
                    <a:pt x="0" y="22669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5D8C6A"/>
            </a:solidFill>
            <a:ln>
              <a:noFill/>
            </a:ln>
          </p:spPr>
        </p:sp>
        <p:sp>
          <p:nvSpPr>
            <p:cNvPr id="7" name="Freeform 7"/>
            <p:cNvSpPr/>
            <p:nvPr/>
          </p:nvSpPr>
          <p:spPr>
            <a:xfrm>
              <a:off x="657225" y="1476375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26268" y="194760"/>
                  </a:moveTo>
                  <a:lnTo>
                    <a:pt x="114300" y="304800"/>
                  </a:lnTo>
                  <a:lnTo>
                    <a:pt x="202332" y="194760"/>
                  </a:lnTo>
                  <a:cubicBezTo>
                    <a:pt x="219336" y="173505"/>
                    <a:pt x="228600" y="147095"/>
                    <a:pt x="228600" y="119875"/>
                  </a:cubicBezTo>
                  <a:lnTo>
                    <a:pt x="228600" y="114300"/>
                  </a:lnTo>
                  <a:cubicBezTo>
                    <a:pt x="228600" y="51174"/>
                    <a:pt x="177426" y="0"/>
                    <a:pt x="114300" y="0"/>
                  </a:cubicBezTo>
                  <a:cubicBezTo>
                    <a:pt x="51174" y="0"/>
                    <a:pt x="0" y="51174"/>
                    <a:pt x="0" y="114300"/>
                  </a:cubicBezTo>
                  <a:lnTo>
                    <a:pt x="0" y="119875"/>
                  </a:lnTo>
                  <a:cubicBezTo>
                    <a:pt x="0" y="147095"/>
                    <a:pt x="9264" y="173505"/>
                    <a:pt x="26268" y="194760"/>
                  </a:cubicBezTo>
                  <a:close/>
                  <a:moveTo>
                    <a:pt x="114300" y="152400"/>
                  </a:moveTo>
                  <a:cubicBezTo>
                    <a:pt x="135342" y="152400"/>
                    <a:pt x="152400" y="135342"/>
                    <a:pt x="152400" y="114300"/>
                  </a:cubicBezTo>
                  <a:cubicBezTo>
                    <a:pt x="152400" y="93258"/>
                    <a:pt x="135342" y="76200"/>
                    <a:pt x="114300" y="76200"/>
                  </a:cubicBezTo>
                  <a:cubicBezTo>
                    <a:pt x="93258" y="76200"/>
                    <a:pt x="76200" y="93258"/>
                    <a:pt x="76200" y="114300"/>
                  </a:cubicBezTo>
                  <a:cubicBezTo>
                    <a:pt x="76200" y="135342"/>
                    <a:pt x="93258" y="152400"/>
                    <a:pt x="114300" y="152400"/>
                  </a:cubicBezTo>
                  <a:close/>
                </a:path>
              </a:pathLst>
            </a:custGeom>
            <a:solidFill>
              <a:srgbClr val="5D8C6A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1028700" y="1552575"/>
              <a:ext cx="95821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说法地点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602932" y="1957864"/>
              <a:ext cx="1870315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5D8C6A"/>
                  </a:solidFill>
                  <a:latin typeface="Segoe UI"/>
                  <a:ea typeface="Microsoft YaHei"/>
                  <a:cs typeface="Segoe UI"/>
                </a:rPr>
                <a:t>舍卫城（Śrāvastī）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04838" y="2212181"/>
              <a:ext cx="2337078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古印度憍萨罗国（Kośala）首都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602932" y="2529364"/>
              <a:ext cx="1205532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5D8C6A"/>
                  </a:solidFill>
                  <a:latin typeface="Segoe UI"/>
                  <a:ea typeface="Microsoft YaHei"/>
                  <a:cs typeface="Segoe UI"/>
                </a:rPr>
                <a:t>祇树给孤独园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04838" y="2783681"/>
              <a:ext cx="228778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Jetavana Anāthapiṇḍikārāma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04838" y="3021806"/>
              <a:ext cx="2797135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• 给孤独长者购地，祇陀太子献树共建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04838" y="3259931"/>
              <a:ext cx="2082403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• 佛陀在此度过20+雨季安居</a:t>
              </a:r>
            </a:p>
          </p:txBody>
        </p:sp>
        <p:sp>
          <p:nvSpPr>
            <p:cNvPr id="15" name="Freeform 15"/>
            <p:cNvSpPr/>
            <p:nvPr/>
          </p:nvSpPr>
          <p:spPr>
            <a:xfrm>
              <a:off x="381000" y="3714750"/>
              <a:ext cx="5715000" cy="1238250"/>
            </a:xfrm>
            <a:custGeom>
              <a:avLst/>
              <a:gdLst/>
              <a:ahLst/>
              <a:cxnLst/>
              <a:rect l="l" t="t" r="r" b="b"/>
              <a:pathLst>
                <a:path w="5715000" h="1238250">
                  <a:moveTo>
                    <a:pt x="114300" y="0"/>
                  </a:moveTo>
                  <a:lnTo>
                    <a:pt x="5600700" y="0"/>
                  </a:lnTo>
                  <a:cubicBezTo>
                    <a:pt x="5663826" y="0"/>
                    <a:pt x="5715000" y="51174"/>
                    <a:pt x="5715000" y="114300"/>
                  </a:cubicBezTo>
                  <a:lnTo>
                    <a:pt x="5715000" y="1123950"/>
                  </a:lnTo>
                  <a:cubicBezTo>
                    <a:pt x="5715000" y="1187076"/>
                    <a:pt x="5663826" y="1238250"/>
                    <a:pt x="56007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16" name="Freeform 16"/>
            <p:cNvSpPr/>
            <p:nvPr/>
          </p:nvSpPr>
          <p:spPr>
            <a:xfrm>
              <a:off x="381000" y="3714750"/>
              <a:ext cx="38100" cy="1238250"/>
            </a:xfrm>
            <a:custGeom>
              <a:avLst/>
              <a:gdLst/>
              <a:ahLst/>
              <a:cxnLst/>
              <a:rect l="l" t="t" r="r" b="b"/>
              <a:pathLst>
                <a:path w="38100" h="123825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1219200"/>
                  </a:lnTo>
                  <a:cubicBezTo>
                    <a:pt x="38100" y="1229721"/>
                    <a:pt x="29571" y="1238250"/>
                    <a:pt x="19050" y="1238250"/>
                  </a:cubicBezTo>
                  <a:lnTo>
                    <a:pt x="19050" y="1238250"/>
                  </a:lnTo>
                  <a:cubicBezTo>
                    <a:pt x="8529" y="1238250"/>
                    <a:pt x="0" y="1229721"/>
                    <a:pt x="0" y="121920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17" name="Freeform 17"/>
            <p:cNvSpPr/>
            <p:nvPr/>
          </p:nvSpPr>
          <p:spPr>
            <a:xfrm>
              <a:off x="620697" y="3952875"/>
              <a:ext cx="301656" cy="286891"/>
            </a:xfrm>
            <a:custGeom>
              <a:avLst/>
              <a:gdLst/>
              <a:ahLst/>
              <a:cxnLst/>
              <a:rect l="l" t="t" r="r" b="b"/>
              <a:pathLst>
                <a:path w="301656" h="286891">
                  <a:moveTo>
                    <a:pt x="169878" y="0"/>
                  </a:moveTo>
                  <a:lnTo>
                    <a:pt x="131778" y="0"/>
                  </a:lnTo>
                  <a:lnTo>
                    <a:pt x="103449" y="87188"/>
                  </a:lnTo>
                  <a:lnTo>
                    <a:pt x="11774" y="87188"/>
                  </a:lnTo>
                  <a:lnTo>
                    <a:pt x="0" y="123424"/>
                  </a:lnTo>
                  <a:lnTo>
                    <a:pt x="74167" y="177309"/>
                  </a:lnTo>
                  <a:lnTo>
                    <a:pt x="45838" y="264496"/>
                  </a:lnTo>
                  <a:lnTo>
                    <a:pt x="76662" y="286891"/>
                  </a:lnTo>
                  <a:lnTo>
                    <a:pt x="150828" y="233006"/>
                  </a:lnTo>
                  <a:lnTo>
                    <a:pt x="224995" y="286891"/>
                  </a:lnTo>
                  <a:lnTo>
                    <a:pt x="255818" y="264496"/>
                  </a:lnTo>
                  <a:lnTo>
                    <a:pt x="227489" y="177309"/>
                  </a:lnTo>
                  <a:lnTo>
                    <a:pt x="301656" y="123423"/>
                  </a:lnTo>
                  <a:lnTo>
                    <a:pt x="289882" y="87188"/>
                  </a:lnTo>
                  <a:lnTo>
                    <a:pt x="198207" y="87188"/>
                  </a:lnTo>
                  <a:lnTo>
                    <a:pt x="169878" y="0"/>
                  </a:ln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1028700" y="4029075"/>
              <a:ext cx="728186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说法者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02932" y="4434364"/>
              <a:ext cx="2124496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佛陀（世尊 Bhagavān）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04838" y="4688681"/>
              <a:ext cx="4300537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经文未描绘神通或超凡状态，而是遵循戒律的日常导师形象</a:t>
              </a:r>
            </a:p>
          </p:txBody>
        </p:sp>
        <p:sp>
          <p:nvSpPr>
            <p:cNvPr id="21" name="Freeform 21"/>
            <p:cNvSpPr/>
            <p:nvPr/>
          </p:nvSpPr>
          <p:spPr>
            <a:xfrm>
              <a:off x="381000" y="5143500"/>
              <a:ext cx="5715000" cy="1238250"/>
            </a:xfrm>
            <a:custGeom>
              <a:avLst/>
              <a:gdLst/>
              <a:ahLst/>
              <a:cxnLst/>
              <a:rect l="l" t="t" r="r" b="b"/>
              <a:pathLst>
                <a:path w="5715000" h="1238250">
                  <a:moveTo>
                    <a:pt x="114300" y="0"/>
                  </a:moveTo>
                  <a:lnTo>
                    <a:pt x="5600700" y="0"/>
                  </a:lnTo>
                  <a:cubicBezTo>
                    <a:pt x="5663826" y="0"/>
                    <a:pt x="5715000" y="51174"/>
                    <a:pt x="5715000" y="114300"/>
                  </a:cubicBezTo>
                  <a:lnTo>
                    <a:pt x="5715000" y="1123950"/>
                  </a:lnTo>
                  <a:cubicBezTo>
                    <a:pt x="5715000" y="1187076"/>
                    <a:pt x="5663826" y="1238250"/>
                    <a:pt x="5600700" y="1238250"/>
                  </a:cubicBezTo>
                  <a:lnTo>
                    <a:pt x="114300" y="1238250"/>
                  </a:lnTo>
                  <a:cubicBezTo>
                    <a:pt x="51174" y="1238250"/>
                    <a:pt x="0" y="1187076"/>
                    <a:pt x="0" y="1123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22" name="Freeform 22"/>
            <p:cNvSpPr/>
            <p:nvPr/>
          </p:nvSpPr>
          <p:spPr>
            <a:xfrm>
              <a:off x="381000" y="5143500"/>
              <a:ext cx="38100" cy="1238250"/>
            </a:xfrm>
            <a:custGeom>
              <a:avLst/>
              <a:gdLst/>
              <a:ahLst/>
              <a:cxnLst/>
              <a:rect l="l" t="t" r="r" b="b"/>
              <a:pathLst>
                <a:path w="38100" h="1238250">
                  <a:moveTo>
                    <a:pt x="19050" y="0"/>
                  </a:moveTo>
                  <a:lnTo>
                    <a:pt x="19050" y="0"/>
                  </a:lnTo>
                  <a:cubicBezTo>
                    <a:pt x="29571" y="0"/>
                    <a:pt x="38100" y="8529"/>
                    <a:pt x="38100" y="19050"/>
                  </a:cubicBezTo>
                  <a:lnTo>
                    <a:pt x="38100" y="1219200"/>
                  </a:lnTo>
                  <a:cubicBezTo>
                    <a:pt x="38100" y="1229721"/>
                    <a:pt x="29571" y="1238250"/>
                    <a:pt x="19050" y="1238250"/>
                  </a:cubicBezTo>
                  <a:lnTo>
                    <a:pt x="19050" y="1238250"/>
                  </a:lnTo>
                  <a:cubicBezTo>
                    <a:pt x="8529" y="1238250"/>
                    <a:pt x="0" y="1229721"/>
                    <a:pt x="0" y="121920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</p:spPr>
        </p:sp>
        <p:grpSp>
          <p:nvGrpSpPr>
            <p:cNvPr id="27" name="Group 27"/>
            <p:cNvGrpSpPr/>
            <p:nvPr/>
          </p:nvGrpSpPr>
          <p:grpSpPr>
            <a:xfrm>
              <a:off x="619125" y="5400675"/>
              <a:ext cx="304800" cy="266700"/>
              <a:chOff x="619125" y="5400675"/>
              <a:chExt cx="304800" cy="2667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676275" y="5400675"/>
                <a:ext cx="95250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95250" h="95250">
                    <a:moveTo>
                      <a:pt x="95250" y="47625"/>
                    </a:moveTo>
                    <a:cubicBezTo>
                      <a:pt x="95250" y="73928"/>
                      <a:pt x="73928" y="95250"/>
                      <a:pt x="47625" y="95250"/>
                    </a:cubicBezTo>
                    <a:cubicBezTo>
                      <a:pt x="21322" y="95250"/>
                      <a:pt x="0" y="73928"/>
                      <a:pt x="0" y="47625"/>
                    </a:cubicBezTo>
                    <a:cubicBezTo>
                      <a:pt x="0" y="21322"/>
                      <a:pt x="21322" y="0"/>
                      <a:pt x="47625" y="0"/>
                    </a:cubicBezTo>
                    <a:cubicBezTo>
                      <a:pt x="73928" y="0"/>
                      <a:pt x="95250" y="21322"/>
                      <a:pt x="95250" y="47625"/>
                    </a:cubicBezTo>
                    <a:close/>
                  </a:path>
                </a:pathLst>
              </a:custGeom>
              <a:solidFill>
                <a:srgbClr val="2E4A62"/>
              </a:solidFill>
              <a:ln>
                <a:noFill/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619125" y="5534025"/>
                <a:ext cx="15240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52400" h="133350">
                    <a:moveTo>
                      <a:pt x="57150" y="0"/>
                    </a:moveTo>
                    <a:cubicBezTo>
                      <a:pt x="25587" y="0"/>
                      <a:pt x="0" y="25587"/>
                      <a:pt x="0" y="57150"/>
                    </a:cubicBezTo>
                    <a:lnTo>
                      <a:pt x="0" y="133350"/>
                    </a:lnTo>
                    <a:lnTo>
                      <a:pt x="152400" y="133350"/>
                    </a:lnTo>
                    <a:lnTo>
                      <a:pt x="152400" y="0"/>
                    </a:lnTo>
                    <a:lnTo>
                      <a:pt x="57150" y="0"/>
                    </a:lnTo>
                    <a:close/>
                  </a:path>
                </a:pathLst>
              </a:custGeom>
              <a:solidFill>
                <a:srgbClr val="2E4A62"/>
              </a:solidFill>
              <a:ln>
                <a:noFill/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809625" y="5534025"/>
                <a:ext cx="11430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14300" h="133350">
                    <a:moveTo>
                      <a:pt x="57150" y="0"/>
                    </a:moveTo>
                    <a:lnTo>
                      <a:pt x="0" y="0"/>
                    </a:lnTo>
                    <a:lnTo>
                      <a:pt x="0" y="133350"/>
                    </a:lnTo>
                    <a:lnTo>
                      <a:pt x="114300" y="133350"/>
                    </a:lnTo>
                    <a:lnTo>
                      <a:pt x="114300" y="57150"/>
                    </a:lnTo>
                    <a:cubicBezTo>
                      <a:pt x="114300" y="25587"/>
                      <a:pt x="88714" y="0"/>
                      <a:pt x="57150" y="0"/>
                    </a:cubicBezTo>
                    <a:close/>
                  </a:path>
                </a:pathLst>
              </a:custGeom>
              <a:solidFill>
                <a:srgbClr val="2E4A62"/>
              </a:solidFill>
              <a:ln>
                <a:noFill/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809625" y="5419725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38100" y="76200"/>
                    </a:moveTo>
                    <a:cubicBezTo>
                      <a:pt x="59143" y="76200"/>
                      <a:pt x="76200" y="59142"/>
                      <a:pt x="76200" y="38100"/>
                    </a:cubicBezTo>
                    <a:cubicBezTo>
                      <a:pt x="76200" y="17058"/>
                      <a:pt x="59143" y="0"/>
                      <a:pt x="38100" y="0"/>
                    </a:cubicBezTo>
                    <a:cubicBezTo>
                      <a:pt x="17057" y="0"/>
                      <a:pt x="0" y="17058"/>
                      <a:pt x="0" y="38100"/>
                    </a:cubicBezTo>
                    <a:cubicBezTo>
                      <a:pt x="0" y="59142"/>
                      <a:pt x="17057" y="76200"/>
                      <a:pt x="38100" y="76200"/>
                    </a:cubicBezTo>
                    <a:close/>
                  </a:path>
                </a:pathLst>
              </a:custGeom>
              <a:solidFill>
                <a:srgbClr val="2E4A62"/>
              </a:solidFill>
              <a:ln>
                <a:noFill/>
              </a:ln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1028700" y="5457825"/>
              <a:ext cx="95821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听法大众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602932" y="5863114"/>
              <a:ext cx="1987629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大比丘众千二百五十人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604838" y="6117431"/>
              <a:ext cx="33147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佛陀核心弟子群体，完全受具足戒的出家比丘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6667500" y="1333500"/>
            <a:ext cx="5143500" cy="3619500"/>
            <a:chOff x="6667500" y="1333500"/>
            <a:chExt cx="5143500" cy="3619500"/>
          </a:xfrm>
        </p:grpSpPr>
        <p:sp>
          <p:nvSpPr>
            <p:cNvPr id="32" name="Freeform 32"/>
            <p:cNvSpPr/>
            <p:nvPr/>
          </p:nvSpPr>
          <p:spPr>
            <a:xfrm>
              <a:off x="6667500" y="1333500"/>
              <a:ext cx="5143500" cy="3619500"/>
            </a:xfrm>
            <a:custGeom>
              <a:avLst/>
              <a:gdLst/>
              <a:ahLst/>
              <a:cxnLst/>
              <a:rect l="l" t="t" r="r" b="b"/>
              <a:pathLst>
                <a:path w="5143500" h="3619500">
                  <a:moveTo>
                    <a:pt x="114300" y="0"/>
                  </a:moveTo>
                  <a:lnTo>
                    <a:pt x="5029200" y="0"/>
                  </a:lnTo>
                  <a:cubicBezTo>
                    <a:pt x="5092326" y="0"/>
                    <a:pt x="5143500" y="51174"/>
                    <a:pt x="5143500" y="114300"/>
                  </a:cubicBezTo>
                  <a:lnTo>
                    <a:pt x="5143500" y="3505200"/>
                  </a:lnTo>
                  <a:cubicBezTo>
                    <a:pt x="5143500" y="3568326"/>
                    <a:pt x="5092326" y="3619500"/>
                    <a:pt x="5029200" y="3619500"/>
                  </a:cubicBezTo>
                  <a:lnTo>
                    <a:pt x="114300" y="3619500"/>
                  </a:lnTo>
                  <a:cubicBezTo>
                    <a:pt x="51174" y="3619500"/>
                    <a:pt x="0" y="3568326"/>
                    <a:pt x="0" y="3505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pic>
          <p:nvPicPr>
            <p:cNvPr id="33" name="Image 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2750" y="1428750"/>
              <a:ext cx="4953000" cy="3429000"/>
            </a:xfrm>
            <a:prstGeom prst="rect">
              <a:avLst/>
            </a:prstGeom>
          </p:spPr>
        </p:pic>
      </p:grpSp>
      <p:grpSp>
        <p:nvGrpSpPr>
          <p:cNvPr id="39" name="Group 39"/>
          <p:cNvGrpSpPr/>
          <p:nvPr/>
        </p:nvGrpSpPr>
        <p:grpSpPr>
          <a:xfrm>
            <a:off x="6667500" y="5143500"/>
            <a:ext cx="5143500" cy="952500"/>
            <a:chOff x="6667500" y="5143500"/>
            <a:chExt cx="5143500" cy="952500"/>
          </a:xfrm>
        </p:grpSpPr>
        <p:sp>
          <p:nvSpPr>
            <p:cNvPr id="35" name="Freeform 35"/>
            <p:cNvSpPr/>
            <p:nvPr/>
          </p:nvSpPr>
          <p:spPr>
            <a:xfrm>
              <a:off x="6667500" y="5143500"/>
              <a:ext cx="5143500" cy="952500"/>
            </a:xfrm>
            <a:custGeom>
              <a:avLst/>
              <a:gdLst/>
              <a:ahLst/>
              <a:cxnLst/>
              <a:rect l="l" t="t" r="r" b="b"/>
              <a:pathLst>
                <a:path w="5143500" h="952500">
                  <a:moveTo>
                    <a:pt x="114300" y="0"/>
                  </a:moveTo>
                  <a:lnTo>
                    <a:pt x="5029200" y="0"/>
                  </a:lnTo>
                  <a:cubicBezTo>
                    <a:pt x="5092326" y="0"/>
                    <a:pt x="5143500" y="51174"/>
                    <a:pt x="5143500" y="114300"/>
                  </a:cubicBezTo>
                  <a:lnTo>
                    <a:pt x="5143500" y="838200"/>
                  </a:lnTo>
                  <a:cubicBezTo>
                    <a:pt x="5143500" y="901326"/>
                    <a:pt x="5092326" y="952500"/>
                    <a:pt x="5029200" y="952500"/>
                  </a:cubicBezTo>
                  <a:lnTo>
                    <a:pt x="114300" y="952500"/>
                  </a:lnTo>
                  <a:cubicBezTo>
                    <a:pt x="51174" y="952500"/>
                    <a:pt x="0" y="901326"/>
                    <a:pt x="0" y="838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DF8E8"/>
            </a:solidFill>
            <a:ln w="19050">
              <a:solidFill>
                <a:srgbClr val="C9A962"/>
              </a:solidFill>
            </a:ln>
          </p:spPr>
        </p:sp>
        <p:sp>
          <p:nvSpPr>
            <p:cNvPr id="36" name="Freeform 36"/>
            <p:cNvSpPr/>
            <p:nvPr/>
          </p:nvSpPr>
          <p:spPr>
            <a:xfrm>
              <a:off x="6938962" y="5476875"/>
              <a:ext cx="200025" cy="266700"/>
            </a:xfrm>
            <a:custGeom>
              <a:avLst/>
              <a:gdLst/>
              <a:ahLst/>
              <a:cxnLst/>
              <a:rect l="l" t="t" r="r" b="b"/>
              <a:pathLst>
                <a:path w="200025" h="266700">
                  <a:moveTo>
                    <a:pt x="50006" y="191691"/>
                  </a:moveTo>
                  <a:lnTo>
                    <a:pt x="50006" y="241697"/>
                  </a:lnTo>
                  <a:lnTo>
                    <a:pt x="75009" y="266700"/>
                  </a:lnTo>
                  <a:lnTo>
                    <a:pt x="125016" y="266700"/>
                  </a:lnTo>
                  <a:lnTo>
                    <a:pt x="150019" y="241697"/>
                  </a:lnTo>
                  <a:lnTo>
                    <a:pt x="150019" y="191691"/>
                  </a:lnTo>
                  <a:lnTo>
                    <a:pt x="170681" y="171028"/>
                  </a:lnTo>
                  <a:cubicBezTo>
                    <a:pt x="189470" y="152240"/>
                    <a:pt x="200025" y="126706"/>
                    <a:pt x="200025" y="100135"/>
                  </a:cubicBezTo>
                  <a:cubicBezTo>
                    <a:pt x="200025" y="44900"/>
                    <a:pt x="155248" y="0"/>
                    <a:pt x="100012" y="0"/>
                  </a:cubicBezTo>
                  <a:cubicBezTo>
                    <a:pt x="44777" y="0"/>
                    <a:pt x="0" y="44900"/>
                    <a:pt x="0" y="100135"/>
                  </a:cubicBezTo>
                  <a:cubicBezTo>
                    <a:pt x="0" y="126706"/>
                    <a:pt x="10555" y="152240"/>
                    <a:pt x="29344" y="171028"/>
                  </a:cubicBezTo>
                  <a:lnTo>
                    <a:pt x="50006" y="191691"/>
                  </a:lnTo>
                  <a:close/>
                  <a:moveTo>
                    <a:pt x="83344" y="164587"/>
                  </a:moveTo>
                  <a:lnTo>
                    <a:pt x="83344" y="100012"/>
                  </a:lnTo>
                  <a:lnTo>
                    <a:pt x="116681" y="100012"/>
                  </a:lnTo>
                  <a:lnTo>
                    <a:pt x="116681" y="164587"/>
                  </a:lnTo>
                  <a:cubicBezTo>
                    <a:pt x="145438" y="157185"/>
                    <a:pt x="166688" y="131080"/>
                    <a:pt x="166688" y="100012"/>
                  </a:cubicBezTo>
                  <a:cubicBezTo>
                    <a:pt x="166688" y="63189"/>
                    <a:pt x="136835" y="33338"/>
                    <a:pt x="100012" y="33338"/>
                  </a:cubicBezTo>
                  <a:cubicBezTo>
                    <a:pt x="63189" y="33338"/>
                    <a:pt x="33338" y="63189"/>
                    <a:pt x="33338" y="100012"/>
                  </a:cubicBezTo>
                  <a:cubicBezTo>
                    <a:pt x="33338" y="131080"/>
                    <a:pt x="54586" y="157185"/>
                    <a:pt x="83344" y="164587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271385" y="5442585"/>
              <a:ext cx="766572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场景意涵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272338" y="5736431"/>
              <a:ext cx="413623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熟悉且神圣的语境，暗示即将宣说教法的重要性与普遍性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67665" y="6506528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第二部分：叙事基础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406616" y="6506528"/>
            <a:ext cx="41771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5 / 15</a:t>
            </a:r>
          </a:p>
        </p:txBody>
      </p:sp>
    </p:spTree>
  </p:cSld>
  <p:clrMapOvr>
    <a:masterClrMapping/>
  </p:clrMapOvr>
  <p:transition dur="4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423986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平凡的序幕：佛陀的日常作息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3429000" cy="9525"/>
          </a:xfrm>
          <a:custGeom>
            <a:avLst/>
            <a:gdLst/>
            <a:ahLst/>
            <a:cxnLst/>
            <a:rect l="l" t="t" r="r" b="b"/>
            <a:pathLst>
              <a:path w="3429000" h="9525">
                <a:moveTo>
                  <a:pt x="0" y="0"/>
                </a:moveTo>
                <a:lnTo>
                  <a:pt x="34290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7" name="Group 7"/>
          <p:cNvGrpSpPr/>
          <p:nvPr/>
        </p:nvGrpSpPr>
        <p:grpSpPr>
          <a:xfrm>
            <a:off x="381000" y="1190625"/>
            <a:ext cx="3048000" cy="2667000"/>
            <a:chOff x="381000" y="1190625"/>
            <a:chExt cx="3048000" cy="2667000"/>
          </a:xfrm>
        </p:grpSpPr>
        <p:sp>
          <p:nvSpPr>
            <p:cNvPr id="5" name="Freeform 5"/>
            <p:cNvSpPr/>
            <p:nvPr/>
          </p:nvSpPr>
          <p:spPr>
            <a:xfrm>
              <a:off x="381000" y="1190625"/>
              <a:ext cx="3048000" cy="2667000"/>
            </a:xfrm>
            <a:custGeom>
              <a:avLst/>
              <a:gdLst/>
              <a:ahLst/>
              <a:cxnLst/>
              <a:rect l="l" t="t" r="r" b="b"/>
              <a:pathLst>
                <a:path w="3048000" h="2667000">
                  <a:moveTo>
                    <a:pt x="114300" y="0"/>
                  </a:moveTo>
                  <a:lnTo>
                    <a:pt x="2933700" y="0"/>
                  </a:lnTo>
                  <a:cubicBezTo>
                    <a:pt x="2996826" y="0"/>
                    <a:pt x="3048000" y="51174"/>
                    <a:pt x="3048000" y="114300"/>
                  </a:cubicBezTo>
                  <a:lnTo>
                    <a:pt x="3048000" y="2552700"/>
                  </a:lnTo>
                  <a:cubicBezTo>
                    <a:pt x="3048000" y="2615826"/>
                    <a:pt x="2996826" y="2667000"/>
                    <a:pt x="2933700" y="2667000"/>
                  </a:cubicBezTo>
                  <a:lnTo>
                    <a:pt x="114300" y="2667000"/>
                  </a:lnTo>
                  <a:cubicBezTo>
                    <a:pt x="51174" y="2667000"/>
                    <a:pt x="0" y="2615826"/>
                    <a:pt x="0" y="25527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pic>
          <p:nvPicPr>
            <p:cNvPr id="6" name="Imag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250" y="1285875"/>
              <a:ext cx="2857500" cy="2476500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381000" y="4000500"/>
            <a:ext cx="3048000" cy="2000250"/>
            <a:chOff x="381000" y="4000500"/>
            <a:chExt cx="3048000" cy="2000250"/>
          </a:xfrm>
        </p:grpSpPr>
        <p:sp>
          <p:nvSpPr>
            <p:cNvPr id="8" name="Freeform 8"/>
            <p:cNvSpPr/>
            <p:nvPr/>
          </p:nvSpPr>
          <p:spPr>
            <a:xfrm>
              <a:off x="381000" y="4000500"/>
              <a:ext cx="3048000" cy="2000250"/>
            </a:xfrm>
            <a:custGeom>
              <a:avLst/>
              <a:gdLst/>
              <a:ahLst/>
              <a:cxnLst/>
              <a:rect l="l" t="t" r="r" b="b"/>
              <a:pathLst>
                <a:path w="3048000" h="2000250">
                  <a:moveTo>
                    <a:pt x="114300" y="0"/>
                  </a:moveTo>
                  <a:lnTo>
                    <a:pt x="2933700" y="0"/>
                  </a:lnTo>
                  <a:cubicBezTo>
                    <a:pt x="2996826" y="0"/>
                    <a:pt x="3048000" y="51174"/>
                    <a:pt x="3048000" y="114300"/>
                  </a:cubicBezTo>
                  <a:lnTo>
                    <a:pt x="3048000" y="1885950"/>
                  </a:lnTo>
                  <a:cubicBezTo>
                    <a:pt x="3048000" y="1949076"/>
                    <a:pt x="2996826" y="2000250"/>
                    <a:pt x="2933700" y="2000250"/>
                  </a:cubicBezTo>
                  <a:lnTo>
                    <a:pt x="114300" y="2000250"/>
                  </a:lnTo>
                  <a:cubicBezTo>
                    <a:pt x="51174" y="2000250"/>
                    <a:pt x="0" y="1949076"/>
                    <a:pt x="0" y="18859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DF8E8"/>
            </a:solidFill>
            <a:ln w="19050">
              <a:solidFill>
                <a:srgbClr val="C9A962"/>
              </a:solidFill>
            </a:ln>
          </p:spPr>
        </p:sp>
        <p:sp>
          <p:nvSpPr>
            <p:cNvPr id="9" name="Freeform 9"/>
            <p:cNvSpPr/>
            <p:nvPr/>
          </p:nvSpPr>
          <p:spPr>
            <a:xfrm>
              <a:off x="604838" y="4191000"/>
              <a:ext cx="200025" cy="266700"/>
            </a:xfrm>
            <a:custGeom>
              <a:avLst/>
              <a:gdLst/>
              <a:ahLst/>
              <a:cxnLst/>
              <a:rect l="l" t="t" r="r" b="b"/>
              <a:pathLst>
                <a:path w="200025" h="266700">
                  <a:moveTo>
                    <a:pt x="50006" y="191691"/>
                  </a:moveTo>
                  <a:lnTo>
                    <a:pt x="50006" y="241697"/>
                  </a:lnTo>
                  <a:lnTo>
                    <a:pt x="75009" y="266700"/>
                  </a:lnTo>
                  <a:lnTo>
                    <a:pt x="125016" y="266700"/>
                  </a:lnTo>
                  <a:lnTo>
                    <a:pt x="150019" y="241697"/>
                  </a:lnTo>
                  <a:lnTo>
                    <a:pt x="150019" y="191691"/>
                  </a:lnTo>
                  <a:lnTo>
                    <a:pt x="170681" y="171028"/>
                  </a:lnTo>
                  <a:cubicBezTo>
                    <a:pt x="189470" y="152240"/>
                    <a:pt x="200025" y="126706"/>
                    <a:pt x="200025" y="100135"/>
                  </a:cubicBezTo>
                  <a:cubicBezTo>
                    <a:pt x="200025" y="44900"/>
                    <a:pt x="155248" y="0"/>
                    <a:pt x="100012" y="0"/>
                  </a:cubicBezTo>
                  <a:cubicBezTo>
                    <a:pt x="44777" y="0"/>
                    <a:pt x="0" y="44900"/>
                    <a:pt x="0" y="100135"/>
                  </a:cubicBezTo>
                  <a:cubicBezTo>
                    <a:pt x="0" y="126706"/>
                    <a:pt x="10555" y="152240"/>
                    <a:pt x="29344" y="171028"/>
                  </a:cubicBezTo>
                  <a:lnTo>
                    <a:pt x="50006" y="191691"/>
                  </a:lnTo>
                  <a:close/>
                  <a:moveTo>
                    <a:pt x="83344" y="164587"/>
                  </a:moveTo>
                  <a:lnTo>
                    <a:pt x="83344" y="100012"/>
                  </a:lnTo>
                  <a:lnTo>
                    <a:pt x="116681" y="100012"/>
                  </a:lnTo>
                  <a:lnTo>
                    <a:pt x="116681" y="164587"/>
                  </a:lnTo>
                  <a:cubicBezTo>
                    <a:pt x="145438" y="157185"/>
                    <a:pt x="166688" y="131080"/>
                    <a:pt x="166688" y="100012"/>
                  </a:cubicBezTo>
                  <a:cubicBezTo>
                    <a:pt x="166688" y="63189"/>
                    <a:pt x="136835" y="33338"/>
                    <a:pt x="100012" y="33338"/>
                  </a:cubicBezTo>
                  <a:cubicBezTo>
                    <a:pt x="63189" y="33338"/>
                    <a:pt x="33338" y="63189"/>
                    <a:pt x="33338" y="100012"/>
                  </a:cubicBezTo>
                  <a:cubicBezTo>
                    <a:pt x="33338" y="131080"/>
                    <a:pt x="54586" y="157185"/>
                    <a:pt x="83344" y="164587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917258" y="4262914"/>
              <a:ext cx="814483" cy="25908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75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核心洞见</a:t>
              </a:r>
            </a:p>
          </p:txBody>
        </p:sp>
        <p:sp>
          <p:nvSpPr>
            <p:cNvPr id="11" name="Line 11"/>
            <p:cNvSpPr/>
            <p:nvPr/>
          </p:nvSpPr>
          <p:spPr>
            <a:xfrm>
              <a:off x="571500" y="4572000"/>
              <a:ext cx="2667000" cy="9525"/>
            </a:xfrm>
            <a:custGeom>
              <a:avLst/>
              <a:gdLst/>
              <a:ahLst/>
              <a:cxnLst/>
              <a:rect l="l" t="t" r="r" b="b"/>
              <a:pathLst>
                <a:path w="2667000" h="9525">
                  <a:moveTo>
                    <a:pt x="0" y="0"/>
                  </a:moveTo>
                  <a:lnTo>
                    <a:pt x="2667000" y="0"/>
                  </a:lnTo>
                </a:path>
              </a:pathLst>
            </a:custGeom>
            <a:noFill/>
            <a:ln w="9525">
              <a:solidFill>
                <a:srgbClr val="C9A962">
                  <a:alpha val="30000"/>
                </a:srgbClr>
              </a:solidFill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557212" y="4783931"/>
              <a:ext cx="2000250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这些看似平淡无奇的动作，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57212" y="5050631"/>
              <a:ext cx="1343025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在佛教修行语境中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57212" y="5317331"/>
              <a:ext cx="1507331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蕴含着深刻的意义，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57212" y="5584031"/>
              <a:ext cx="2164556" cy="2286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125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是佛陀身体力行的教法示范。</a:t>
              </a:r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3714750" y="1190625"/>
            <a:ext cx="8096250" cy="4810125"/>
            <a:chOff x="3714750" y="1190625"/>
            <a:chExt cx="8096250" cy="4810125"/>
          </a:xfrm>
        </p:grpSpPr>
        <p:sp>
          <p:nvSpPr>
            <p:cNvPr id="17" name="Freeform 17"/>
            <p:cNvSpPr/>
            <p:nvPr/>
          </p:nvSpPr>
          <p:spPr>
            <a:xfrm>
              <a:off x="3714750" y="1190625"/>
              <a:ext cx="8096250" cy="4810125"/>
            </a:xfrm>
            <a:custGeom>
              <a:avLst/>
              <a:gdLst/>
              <a:ahLst/>
              <a:cxnLst/>
              <a:rect l="l" t="t" r="r" b="b"/>
              <a:pathLst>
                <a:path w="8096250" h="4810125">
                  <a:moveTo>
                    <a:pt x="114300" y="0"/>
                  </a:moveTo>
                  <a:lnTo>
                    <a:pt x="7981950" y="0"/>
                  </a:lnTo>
                  <a:cubicBezTo>
                    <a:pt x="8045076" y="0"/>
                    <a:pt x="8096250" y="51174"/>
                    <a:pt x="8096250" y="114300"/>
                  </a:cubicBezTo>
                  <a:lnTo>
                    <a:pt x="8096250" y="4695825"/>
                  </a:lnTo>
                  <a:cubicBezTo>
                    <a:pt x="8096250" y="4758951"/>
                    <a:pt x="8045076" y="4810125"/>
                    <a:pt x="7981950" y="4810125"/>
                  </a:cubicBezTo>
                  <a:lnTo>
                    <a:pt x="114300" y="4810125"/>
                  </a:lnTo>
                  <a:cubicBezTo>
                    <a:pt x="51174" y="4810125"/>
                    <a:pt x="0" y="4758951"/>
                    <a:pt x="0" y="469582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E5E7EB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3983355" y="1425892"/>
              <a:ext cx="169049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35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佛陀日常行为序列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4000500" y="1714500"/>
              <a:ext cx="7524750" cy="38100"/>
            </a:xfrm>
            <a:custGeom>
              <a:avLst/>
              <a:gdLst/>
              <a:ahLst/>
              <a:cxnLst/>
              <a:rect l="l" t="t" r="r" b="b"/>
              <a:pathLst>
                <a:path w="7524750" h="38100">
                  <a:moveTo>
                    <a:pt x="19050" y="0"/>
                  </a:moveTo>
                  <a:lnTo>
                    <a:pt x="7505700" y="0"/>
                  </a:lnTo>
                  <a:cubicBezTo>
                    <a:pt x="7516221" y="0"/>
                    <a:pt x="7524750" y="8529"/>
                    <a:pt x="7524750" y="19050"/>
                  </a:cubicBezTo>
                  <a:lnTo>
                    <a:pt x="7524750" y="19050"/>
                  </a:lnTo>
                  <a:cubicBezTo>
                    <a:pt x="7524750" y="29571"/>
                    <a:pt x="7516221" y="38100"/>
                    <a:pt x="7505700" y="38100"/>
                  </a:cubicBezTo>
                  <a:lnTo>
                    <a:pt x="19050" y="38100"/>
                  </a:lnTo>
                  <a:cubicBezTo>
                    <a:pt x="8529" y="38100"/>
                    <a:pt x="0" y="29571"/>
                    <a:pt x="0" y="190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solidFill>
              <a:srgbClr val="E5E7EB"/>
            </a:solidFill>
            <a:ln>
              <a:noFill/>
            </a:ln>
          </p:spPr>
        </p:sp>
        <p:sp>
          <p:nvSpPr>
            <p:cNvPr id="20" name="Freeform 20"/>
            <p:cNvSpPr/>
            <p:nvPr/>
          </p:nvSpPr>
          <p:spPr>
            <a:xfrm>
              <a:off x="4000500" y="1714500"/>
              <a:ext cx="7524750" cy="38100"/>
            </a:xfrm>
            <a:custGeom>
              <a:avLst/>
              <a:gdLst/>
              <a:ahLst/>
              <a:cxnLst/>
              <a:rect l="l" t="t" r="r" b="b"/>
              <a:pathLst>
                <a:path w="7524750" h="38100">
                  <a:moveTo>
                    <a:pt x="19050" y="0"/>
                  </a:moveTo>
                  <a:lnTo>
                    <a:pt x="7505700" y="0"/>
                  </a:lnTo>
                  <a:cubicBezTo>
                    <a:pt x="7516221" y="0"/>
                    <a:pt x="7524750" y="8529"/>
                    <a:pt x="7524750" y="19050"/>
                  </a:cubicBezTo>
                  <a:lnTo>
                    <a:pt x="7524750" y="19050"/>
                  </a:lnTo>
                  <a:cubicBezTo>
                    <a:pt x="7524750" y="29571"/>
                    <a:pt x="7516221" y="38100"/>
                    <a:pt x="7505700" y="38100"/>
                  </a:cubicBezTo>
                  <a:lnTo>
                    <a:pt x="19050" y="38100"/>
                  </a:lnTo>
                  <a:cubicBezTo>
                    <a:pt x="8529" y="38100"/>
                    <a:pt x="0" y="29571"/>
                    <a:pt x="0" y="19050"/>
                  </a:cubicBezTo>
                  <a:lnTo>
                    <a:pt x="0" y="19050"/>
                  </a:lnTo>
                  <a:cubicBezTo>
                    <a:pt x="0" y="8529"/>
                    <a:pt x="8529" y="0"/>
                    <a:pt x="19050" y="0"/>
                  </a:cubicBezTo>
                  <a:close/>
                </a:path>
              </a:pathLst>
            </a:custGeom>
            <a:gradFill>
              <a:gsLst>
                <a:gs pos="0">
                  <a:srgbClr val="C9A962"/>
                </a:gs>
                <a:gs pos="50000">
                  <a:srgbClr val="5D8C6A"/>
                </a:gs>
                <a:gs pos="100000">
                  <a:srgbClr val="2E4A62"/>
                </a:gs>
              </a:gsLst>
              <a:lin ang="0" scaled="1"/>
            </a:gradFill>
            <a:ln>
              <a:noFill/>
            </a:ln>
          </p:spPr>
        </p:sp>
        <p:grpSp>
          <p:nvGrpSpPr>
            <p:cNvPr id="27" name="Group 27"/>
            <p:cNvGrpSpPr/>
            <p:nvPr/>
          </p:nvGrpSpPr>
          <p:grpSpPr>
            <a:xfrm>
              <a:off x="4000500" y="1905000"/>
              <a:ext cx="5905500" cy="247650"/>
              <a:chOff x="4000500" y="1905000"/>
              <a:chExt cx="5905500" cy="24765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000500" y="1905000"/>
                <a:ext cx="7620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228600">
                    <a:moveTo>
                      <a:pt x="114300" y="0"/>
                    </a:moveTo>
                    <a:lnTo>
                      <a:pt x="647700" y="0"/>
                    </a:lnTo>
                    <a:cubicBezTo>
                      <a:pt x="710826" y="0"/>
                      <a:pt x="762000" y="51174"/>
                      <a:pt x="762000" y="114300"/>
                    </a:cubicBezTo>
                    <a:lnTo>
                      <a:pt x="762000" y="114300"/>
                    </a:lnTo>
                    <a:cubicBezTo>
                      <a:pt x="762000" y="177426"/>
                      <a:pt x="710826" y="228600"/>
                      <a:pt x="647700" y="228600"/>
                    </a:cubicBezTo>
                    <a:lnTo>
                      <a:pt x="114300" y="228600"/>
                    </a:lnTo>
                    <a:cubicBezTo>
                      <a:pt x="51174" y="228600"/>
                      <a:pt x="0" y="177426"/>
                      <a:pt x="0" y="1143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C9A962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4094036" y="1969770"/>
                <a:ext cx="57492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准备阶段</a:t>
                </a: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6572250" y="1905000"/>
                <a:ext cx="7620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228600">
                    <a:moveTo>
                      <a:pt x="114300" y="0"/>
                    </a:moveTo>
                    <a:lnTo>
                      <a:pt x="647700" y="0"/>
                    </a:lnTo>
                    <a:cubicBezTo>
                      <a:pt x="710826" y="0"/>
                      <a:pt x="762000" y="51174"/>
                      <a:pt x="762000" y="114300"/>
                    </a:cubicBezTo>
                    <a:lnTo>
                      <a:pt x="762000" y="114300"/>
                    </a:lnTo>
                    <a:cubicBezTo>
                      <a:pt x="762000" y="177426"/>
                      <a:pt x="710826" y="228600"/>
                      <a:pt x="647700" y="228600"/>
                    </a:cubicBezTo>
                    <a:lnTo>
                      <a:pt x="114300" y="228600"/>
                    </a:lnTo>
                    <a:cubicBezTo>
                      <a:pt x="51174" y="228600"/>
                      <a:pt x="0" y="177426"/>
                      <a:pt x="0" y="1143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5D8C6A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6665785" y="1969770"/>
                <a:ext cx="57492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乞食阶段</a:t>
                </a: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9144000" y="1905000"/>
                <a:ext cx="7620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762000" h="228600">
                    <a:moveTo>
                      <a:pt x="114300" y="0"/>
                    </a:moveTo>
                    <a:lnTo>
                      <a:pt x="647700" y="0"/>
                    </a:lnTo>
                    <a:cubicBezTo>
                      <a:pt x="710826" y="0"/>
                      <a:pt x="762000" y="51174"/>
                      <a:pt x="762000" y="114300"/>
                    </a:cubicBezTo>
                    <a:lnTo>
                      <a:pt x="762000" y="114300"/>
                    </a:lnTo>
                    <a:cubicBezTo>
                      <a:pt x="762000" y="177426"/>
                      <a:pt x="710826" y="228600"/>
                      <a:pt x="647700" y="228600"/>
                    </a:cubicBezTo>
                    <a:lnTo>
                      <a:pt x="114300" y="228600"/>
                    </a:lnTo>
                    <a:cubicBezTo>
                      <a:pt x="51174" y="228600"/>
                      <a:pt x="0" y="177426"/>
                      <a:pt x="0" y="114300"/>
                    </a:cubicBezTo>
                    <a:lnTo>
                      <a:pt x="0" y="114300"/>
                    </a:lnTo>
                    <a:cubicBezTo>
                      <a:pt x="0" y="51174"/>
                      <a:pt x="51174" y="0"/>
                      <a:pt x="114300" y="0"/>
                    </a:cubicBezTo>
                    <a:close/>
                  </a:path>
                </a:pathLst>
              </a:custGeom>
              <a:solidFill>
                <a:srgbClr val="2E4A62">
                  <a:alpha val="20000"/>
                </a:srgbClr>
              </a:solidFill>
              <a:ln>
                <a:noFill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9237536" y="1969770"/>
                <a:ext cx="574929" cy="1828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ctr"/>
                <a:r>
                  <a:rPr lang="zh-CN" sz="90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安住阶段</a:t>
                </a:r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>
              <a:off x="4019550" y="2286000"/>
              <a:ext cx="6362700" cy="666750"/>
              <a:chOff x="4019550" y="2286000"/>
              <a:chExt cx="6362700" cy="666750"/>
            </a:xfrm>
          </p:grpSpPr>
          <p:grpSp>
            <p:nvGrpSpPr>
              <p:cNvPr id="33" name="Group 33"/>
              <p:cNvGrpSpPr/>
              <p:nvPr/>
            </p:nvGrpSpPr>
            <p:grpSpPr>
              <a:xfrm>
                <a:off x="4019550" y="2286000"/>
                <a:ext cx="1695450" cy="666750"/>
                <a:chOff x="4019550" y="2286000"/>
                <a:chExt cx="1695450" cy="666750"/>
              </a:xfrm>
            </p:grpSpPr>
            <p:sp>
              <p:nvSpPr>
                <p:cNvPr id="28" name="Ellipse 28"/>
                <p:cNvSpPr/>
                <p:nvPr/>
              </p:nvSpPr>
              <p:spPr>
                <a:xfrm>
                  <a:off x="4019550" y="2447925"/>
                  <a:ext cx="342900" cy="342900"/>
                </a:xfrm>
                <a:prstGeom prst="ellipse">
                  <a:avLst/>
                </a:prstGeom>
                <a:solidFill>
                  <a:srgbClr val="C9A962"/>
                </a:solidFill>
                <a:ln>
                  <a:noFill/>
                </a:ln>
              </p:spPr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4153512" y="2553652"/>
                  <a:ext cx="74976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1</a:t>
                  </a:r>
                </a:p>
              </p:txBody>
            </p:sp>
            <p:sp>
              <p:nvSpPr>
                <p:cNvPr id="30" name="Freeform 30"/>
                <p:cNvSpPr/>
                <p:nvPr/>
              </p:nvSpPr>
              <p:spPr>
                <a:xfrm>
                  <a:off x="4476750" y="2286000"/>
                  <a:ext cx="123825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0" h="666750">
                      <a:moveTo>
                        <a:pt x="76200" y="0"/>
                      </a:moveTo>
                      <a:lnTo>
                        <a:pt x="1162050" y="0"/>
                      </a:lnTo>
                      <a:cubicBezTo>
                        <a:pt x="1204134" y="0"/>
                        <a:pt x="1238250" y="34116"/>
                        <a:pt x="1238250" y="76200"/>
                      </a:cubicBezTo>
                      <a:lnTo>
                        <a:pt x="1238250" y="590550"/>
                      </a:lnTo>
                      <a:cubicBezTo>
                        <a:pt x="1238250" y="632634"/>
                        <a:pt x="1204134" y="666750"/>
                        <a:pt x="116205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DF8E8"/>
                </a:solidFill>
                <a:ln w="19050">
                  <a:solidFill>
                    <a:srgbClr val="C9A962"/>
                  </a:solidFill>
                </a:ln>
              </p:spPr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4896612" y="2442210"/>
                  <a:ext cx="398526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C9A962"/>
                      </a:solidFill>
                      <a:latin typeface="Segoe UI"/>
                      <a:ea typeface="Microsoft YaHei"/>
                      <a:cs typeface="Segoe UI"/>
                    </a:rPr>
                    <a:t>食时</a:t>
                  </a:r>
                </a:p>
              </p:txBody>
            </p:sp>
            <p:sp>
              <p:nvSpPr>
                <p:cNvPr id="32" name="TextBox 32"/>
                <p:cNvSpPr txBox="1"/>
                <p:nvPr/>
              </p:nvSpPr>
              <p:spPr>
                <a:xfrm>
                  <a:off x="4727496" y="2676049"/>
                  <a:ext cx="73675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用餐时间到</a:t>
                  </a:r>
                </a:p>
              </p:txBody>
            </p:sp>
          </p:grpSp>
          <p:sp>
            <p:nvSpPr>
              <p:cNvPr id="34" name="Freeform 34"/>
              <p:cNvSpPr/>
              <p:nvPr/>
            </p:nvSpPr>
            <p:spPr>
              <a:xfrm>
                <a:off x="5810250" y="2619375"/>
                <a:ext cx="285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">
                    <a:moveTo>
                      <a:pt x="0" y="0"/>
                    </a:moveTo>
                    <a:lnTo>
                      <a:pt x="285750" y="0"/>
                    </a:lnTo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C9A962"/>
                </a:solidFill>
              </a:ln>
            </p:spPr>
          </p:sp>
          <p:sp>
            <p:nvSpPr>
              <p:cNvPr id="35" name="Polygon 35"/>
              <p:cNvSpPr/>
              <p:nvPr/>
            </p:nvSpPr>
            <p:spPr>
              <a:xfrm>
                <a:off x="6096000" y="2581275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0" y="0"/>
                    </a:moveTo>
                    <a:lnTo>
                      <a:pt x="76200" y="381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C9A962"/>
              </a:solidFill>
              <a:ln>
                <a:noFill/>
              </a:ln>
            </p:spPr>
          </p:sp>
          <p:grpSp>
            <p:nvGrpSpPr>
              <p:cNvPr id="41" name="Group 41"/>
              <p:cNvGrpSpPr/>
              <p:nvPr/>
            </p:nvGrpSpPr>
            <p:grpSpPr>
              <a:xfrm>
                <a:off x="6210300" y="2286000"/>
                <a:ext cx="1695450" cy="666750"/>
                <a:chOff x="6210300" y="2286000"/>
                <a:chExt cx="1695450" cy="666750"/>
              </a:xfrm>
            </p:grpSpPr>
            <p:sp>
              <p:nvSpPr>
                <p:cNvPr id="36" name="Ellipse 36"/>
                <p:cNvSpPr/>
                <p:nvPr/>
              </p:nvSpPr>
              <p:spPr>
                <a:xfrm>
                  <a:off x="6210300" y="2447925"/>
                  <a:ext cx="342900" cy="342900"/>
                </a:xfrm>
                <a:prstGeom prst="ellipse">
                  <a:avLst/>
                </a:prstGeom>
                <a:solidFill>
                  <a:srgbClr val="C9A962"/>
                </a:solidFill>
                <a:ln>
                  <a:noFill/>
                </a:ln>
              </p:spPr>
            </p:sp>
            <p:sp>
              <p:nvSpPr>
                <p:cNvPr id="37" name="TextBox 37"/>
                <p:cNvSpPr txBox="1"/>
                <p:nvPr/>
              </p:nvSpPr>
              <p:spPr>
                <a:xfrm>
                  <a:off x="6324134" y="2553652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2</a:t>
                  </a:r>
                </a:p>
              </p:txBody>
            </p:sp>
            <p:sp>
              <p:nvSpPr>
                <p:cNvPr id="38" name="Freeform 38"/>
                <p:cNvSpPr/>
                <p:nvPr/>
              </p:nvSpPr>
              <p:spPr>
                <a:xfrm>
                  <a:off x="6667500" y="2286000"/>
                  <a:ext cx="123825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0" h="666750">
                      <a:moveTo>
                        <a:pt x="76200" y="0"/>
                      </a:moveTo>
                      <a:lnTo>
                        <a:pt x="1162050" y="0"/>
                      </a:lnTo>
                      <a:cubicBezTo>
                        <a:pt x="1204134" y="0"/>
                        <a:pt x="1238250" y="34116"/>
                        <a:pt x="1238250" y="76200"/>
                      </a:cubicBezTo>
                      <a:lnTo>
                        <a:pt x="1238250" y="590550"/>
                      </a:lnTo>
                      <a:cubicBezTo>
                        <a:pt x="1238250" y="632634"/>
                        <a:pt x="1204134" y="666750"/>
                        <a:pt x="116205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DF8E8"/>
                </a:solidFill>
                <a:ln w="19050">
                  <a:solidFill>
                    <a:srgbClr val="C9A962"/>
                  </a:solidFill>
                </a:ln>
              </p:spPr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6903339" y="2442210"/>
                  <a:ext cx="766572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C9A962"/>
                      </a:solidFill>
                      <a:latin typeface="Segoe UI"/>
                      <a:ea typeface="Microsoft YaHei"/>
                      <a:cs typeface="Segoe UI"/>
                    </a:rPr>
                    <a:t>著衣持钵</a:t>
                  </a:r>
                </a:p>
              </p:txBody>
            </p:sp>
            <p:sp>
              <p:nvSpPr>
                <p:cNvPr id="40" name="TextBox 40"/>
                <p:cNvSpPr txBox="1"/>
                <p:nvPr/>
              </p:nvSpPr>
              <p:spPr>
                <a:xfrm>
                  <a:off x="6989445" y="2676049"/>
                  <a:ext cx="59436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穿衣拿钵</a:t>
                  </a:r>
                </a:p>
              </p:txBody>
            </p:sp>
          </p:grpSp>
          <p:sp>
            <p:nvSpPr>
              <p:cNvPr id="42" name="Freeform 42"/>
              <p:cNvSpPr/>
              <p:nvPr/>
            </p:nvSpPr>
            <p:spPr>
              <a:xfrm>
                <a:off x="8001000" y="2619375"/>
                <a:ext cx="285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">
                    <a:moveTo>
                      <a:pt x="0" y="0"/>
                    </a:moveTo>
                    <a:lnTo>
                      <a:pt x="285750" y="0"/>
                    </a:lnTo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5D8C6A"/>
                </a:solidFill>
              </a:ln>
            </p:spPr>
          </p:sp>
          <p:sp>
            <p:nvSpPr>
              <p:cNvPr id="43" name="Polygon 43"/>
              <p:cNvSpPr/>
              <p:nvPr/>
            </p:nvSpPr>
            <p:spPr>
              <a:xfrm>
                <a:off x="8286750" y="2581275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0" y="0"/>
                    </a:moveTo>
                    <a:lnTo>
                      <a:pt x="76200" y="381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5D8C6A"/>
              </a:solidFill>
              <a:ln>
                <a:noFill/>
              </a:ln>
            </p:spPr>
          </p:sp>
          <p:grpSp>
            <p:nvGrpSpPr>
              <p:cNvPr id="49" name="Group 49"/>
              <p:cNvGrpSpPr/>
              <p:nvPr/>
            </p:nvGrpSpPr>
            <p:grpSpPr>
              <a:xfrm>
                <a:off x="8401050" y="2286000"/>
                <a:ext cx="1981200" cy="666750"/>
                <a:chOff x="8401050" y="2286000"/>
                <a:chExt cx="1981200" cy="666750"/>
              </a:xfrm>
            </p:grpSpPr>
            <p:sp>
              <p:nvSpPr>
                <p:cNvPr id="44" name="Ellipse 44"/>
                <p:cNvSpPr/>
                <p:nvPr/>
              </p:nvSpPr>
              <p:spPr>
                <a:xfrm>
                  <a:off x="8401050" y="2447925"/>
                  <a:ext cx="342900" cy="342900"/>
                </a:xfrm>
                <a:prstGeom prst="ellipse">
                  <a:avLst/>
                </a:prstGeom>
                <a:solidFill>
                  <a:srgbClr val="5D8C6A"/>
                </a:solidFill>
                <a:ln>
                  <a:noFill/>
                </a:ln>
              </p:spPr>
            </p:sp>
            <p:sp>
              <p:nvSpPr>
                <p:cNvPr id="45" name="TextBox 45"/>
                <p:cNvSpPr txBox="1"/>
                <p:nvPr/>
              </p:nvSpPr>
              <p:spPr>
                <a:xfrm>
                  <a:off x="8514884" y="2553652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3</a:t>
                  </a:r>
                </a:p>
              </p:txBody>
            </p:sp>
            <p:sp>
              <p:nvSpPr>
                <p:cNvPr id="46" name="Freeform 46"/>
                <p:cNvSpPr/>
                <p:nvPr/>
              </p:nvSpPr>
              <p:spPr>
                <a:xfrm>
                  <a:off x="8858250" y="2286000"/>
                  <a:ext cx="152400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000" h="666750">
                      <a:moveTo>
                        <a:pt x="76200" y="0"/>
                      </a:moveTo>
                      <a:lnTo>
                        <a:pt x="1447800" y="0"/>
                      </a:lnTo>
                      <a:cubicBezTo>
                        <a:pt x="1489884" y="0"/>
                        <a:pt x="1524000" y="34116"/>
                        <a:pt x="1524000" y="76200"/>
                      </a:cubicBezTo>
                      <a:lnTo>
                        <a:pt x="1524000" y="590550"/>
                      </a:lnTo>
                      <a:cubicBezTo>
                        <a:pt x="1524000" y="632634"/>
                        <a:pt x="1489884" y="666750"/>
                        <a:pt x="144780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E8F0EA"/>
                </a:solidFill>
                <a:ln w="19050">
                  <a:solidFill>
                    <a:srgbClr val="5D8C6A"/>
                  </a:solidFill>
                </a:ln>
              </p:spPr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9144952" y="2442210"/>
                  <a:ext cx="950595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5D8C6A"/>
                      </a:solidFill>
                      <a:latin typeface="Segoe UI"/>
                      <a:ea typeface="Microsoft YaHei"/>
                      <a:cs typeface="Segoe UI"/>
                    </a:rPr>
                    <a:t>入舍卫大城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9323070" y="2676049"/>
                  <a:ext cx="59436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进城乞食</a:t>
                  </a:r>
                </a:p>
              </p:txBody>
            </p:sp>
          </p:grpSp>
        </p:grpSp>
        <p:sp>
          <p:nvSpPr>
            <p:cNvPr id="51" name="Freeform 51"/>
            <p:cNvSpPr/>
            <p:nvPr/>
          </p:nvSpPr>
          <p:spPr>
            <a:xfrm>
              <a:off x="9639300" y="2990850"/>
              <a:ext cx="9525" cy="285750"/>
            </a:xfrm>
            <a:custGeom>
              <a:avLst/>
              <a:gdLst/>
              <a:ahLst/>
              <a:cxnLst/>
              <a:rect l="l" t="t" r="r" b="b"/>
              <a:pathLst>
                <a:path w="9525" h="285750">
                  <a:moveTo>
                    <a:pt x="0" y="0"/>
                  </a:moveTo>
                  <a:lnTo>
                    <a:pt x="0" y="285750"/>
                  </a:lnTo>
                </a:path>
              </a:pathLst>
            </a:custGeom>
            <a:solidFill>
              <a:srgbClr val="000000"/>
            </a:solidFill>
            <a:ln w="19050">
              <a:solidFill>
                <a:srgbClr val="5D8C6A"/>
              </a:solidFill>
            </a:ln>
          </p:spPr>
        </p:sp>
        <p:grpSp>
          <p:nvGrpSpPr>
            <p:cNvPr id="74" name="Group 74"/>
            <p:cNvGrpSpPr/>
            <p:nvPr/>
          </p:nvGrpSpPr>
          <p:grpSpPr>
            <a:xfrm>
              <a:off x="4019550" y="3333750"/>
              <a:ext cx="6362700" cy="666750"/>
              <a:chOff x="4019550" y="3333750"/>
              <a:chExt cx="6362700" cy="666750"/>
            </a:xfrm>
          </p:grpSpPr>
          <p:grpSp>
            <p:nvGrpSpPr>
              <p:cNvPr id="57" name="Group 57"/>
              <p:cNvGrpSpPr/>
              <p:nvPr/>
            </p:nvGrpSpPr>
            <p:grpSpPr>
              <a:xfrm>
                <a:off x="8401050" y="3333750"/>
                <a:ext cx="1981200" cy="666750"/>
                <a:chOff x="8401050" y="3333750"/>
                <a:chExt cx="1981200" cy="666750"/>
              </a:xfrm>
            </p:grpSpPr>
            <p:sp>
              <p:nvSpPr>
                <p:cNvPr id="52" name="Ellipse 52"/>
                <p:cNvSpPr/>
                <p:nvPr/>
              </p:nvSpPr>
              <p:spPr>
                <a:xfrm>
                  <a:off x="8401050" y="3495675"/>
                  <a:ext cx="342900" cy="342900"/>
                </a:xfrm>
                <a:prstGeom prst="ellipse">
                  <a:avLst/>
                </a:prstGeom>
                <a:solidFill>
                  <a:srgbClr val="5D8C6A"/>
                </a:solidFill>
                <a:ln>
                  <a:noFill/>
                </a:ln>
              </p:spPr>
            </p:sp>
            <p:sp>
              <p:nvSpPr>
                <p:cNvPr id="53" name="TextBox 53"/>
                <p:cNvSpPr txBox="1"/>
                <p:nvPr/>
              </p:nvSpPr>
              <p:spPr>
                <a:xfrm>
                  <a:off x="8514884" y="3601402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4</a:t>
                  </a:r>
                </a:p>
              </p:txBody>
            </p:sp>
            <p:sp>
              <p:nvSpPr>
                <p:cNvPr id="54" name="Freeform 54"/>
                <p:cNvSpPr/>
                <p:nvPr/>
              </p:nvSpPr>
              <p:spPr>
                <a:xfrm>
                  <a:off x="8858250" y="3333750"/>
                  <a:ext cx="152400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000" h="666750">
                      <a:moveTo>
                        <a:pt x="76200" y="0"/>
                      </a:moveTo>
                      <a:lnTo>
                        <a:pt x="1447800" y="0"/>
                      </a:lnTo>
                      <a:cubicBezTo>
                        <a:pt x="1489884" y="0"/>
                        <a:pt x="1524000" y="34116"/>
                        <a:pt x="1524000" y="76200"/>
                      </a:cubicBezTo>
                      <a:lnTo>
                        <a:pt x="1524000" y="590550"/>
                      </a:lnTo>
                      <a:cubicBezTo>
                        <a:pt x="1524000" y="632634"/>
                        <a:pt x="1489884" y="666750"/>
                        <a:pt x="144780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E8F0EA"/>
                </a:solidFill>
                <a:ln w="19050">
                  <a:solidFill>
                    <a:srgbClr val="5D8C6A"/>
                  </a:solidFill>
                </a:ln>
              </p:spPr>
            </p:sp>
            <p:sp>
              <p:nvSpPr>
                <p:cNvPr id="55" name="TextBox 55"/>
                <p:cNvSpPr txBox="1"/>
                <p:nvPr/>
              </p:nvSpPr>
              <p:spPr>
                <a:xfrm>
                  <a:off x="9236964" y="3489960"/>
                  <a:ext cx="766572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5D8C6A"/>
                      </a:solidFill>
                      <a:latin typeface="Segoe UI"/>
                      <a:ea typeface="Microsoft YaHei"/>
                      <a:cs typeface="Segoe UI"/>
                    </a:rPr>
                    <a:t>次第乞已</a:t>
                  </a:r>
                </a:p>
              </p:txBody>
            </p:sp>
            <p:sp>
              <p:nvSpPr>
                <p:cNvPr id="56" name="TextBox 56"/>
                <p:cNvSpPr txBox="1"/>
                <p:nvPr/>
              </p:nvSpPr>
              <p:spPr>
                <a:xfrm>
                  <a:off x="9180671" y="3723799"/>
                  <a:ext cx="879157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依序乞食完毕</a:t>
                  </a:r>
                </a:p>
              </p:txBody>
            </p:sp>
          </p:grpSp>
          <p:sp>
            <p:nvSpPr>
              <p:cNvPr id="58" name="Freeform 58"/>
              <p:cNvSpPr/>
              <p:nvPr/>
            </p:nvSpPr>
            <p:spPr>
              <a:xfrm>
                <a:off x="8001000" y="3667125"/>
                <a:ext cx="285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">
                    <a:moveTo>
                      <a:pt x="28575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5D8C6A"/>
                </a:solidFill>
              </a:ln>
            </p:spPr>
          </p:sp>
          <p:sp>
            <p:nvSpPr>
              <p:cNvPr id="59" name="Polygon 59"/>
              <p:cNvSpPr/>
              <p:nvPr/>
            </p:nvSpPr>
            <p:spPr>
              <a:xfrm>
                <a:off x="7924800" y="3629025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76200" y="0"/>
                    </a:moveTo>
                    <a:lnTo>
                      <a:pt x="0" y="38100"/>
                    </a:lnTo>
                    <a:lnTo>
                      <a:pt x="76200" y="76200"/>
                    </a:lnTo>
                    <a:close/>
                  </a:path>
                </a:pathLst>
              </a:custGeom>
              <a:solidFill>
                <a:srgbClr val="5D8C6A"/>
              </a:solidFill>
              <a:ln>
                <a:noFill/>
              </a:ln>
            </p:spPr>
          </p:sp>
          <p:grpSp>
            <p:nvGrpSpPr>
              <p:cNvPr id="65" name="Group 65"/>
              <p:cNvGrpSpPr/>
              <p:nvPr/>
            </p:nvGrpSpPr>
            <p:grpSpPr>
              <a:xfrm>
                <a:off x="6210300" y="3333750"/>
                <a:ext cx="1695450" cy="666750"/>
                <a:chOff x="6210300" y="3333750"/>
                <a:chExt cx="1695450" cy="666750"/>
              </a:xfrm>
            </p:grpSpPr>
            <p:sp>
              <p:nvSpPr>
                <p:cNvPr id="60" name="Ellipse 60"/>
                <p:cNvSpPr/>
                <p:nvPr/>
              </p:nvSpPr>
              <p:spPr>
                <a:xfrm>
                  <a:off x="6210300" y="3495675"/>
                  <a:ext cx="342900" cy="342900"/>
                </a:xfrm>
                <a:prstGeom prst="ellipse">
                  <a:avLst/>
                </a:prstGeom>
                <a:solidFill>
                  <a:srgbClr val="5D8C6A"/>
                </a:solidFill>
                <a:ln>
                  <a:noFill/>
                </a:ln>
              </p:spPr>
            </p:sp>
            <p:sp>
              <p:nvSpPr>
                <p:cNvPr id="61" name="TextBox 61"/>
                <p:cNvSpPr txBox="1"/>
                <p:nvPr/>
              </p:nvSpPr>
              <p:spPr>
                <a:xfrm>
                  <a:off x="6324134" y="3601402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5</a:t>
                  </a:r>
                </a:p>
              </p:txBody>
            </p:sp>
            <p:sp>
              <p:nvSpPr>
                <p:cNvPr id="62" name="Freeform 62"/>
                <p:cNvSpPr/>
                <p:nvPr/>
              </p:nvSpPr>
              <p:spPr>
                <a:xfrm>
                  <a:off x="6667500" y="3333750"/>
                  <a:ext cx="123825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0" h="666750">
                      <a:moveTo>
                        <a:pt x="76200" y="0"/>
                      </a:moveTo>
                      <a:lnTo>
                        <a:pt x="1162050" y="0"/>
                      </a:lnTo>
                      <a:cubicBezTo>
                        <a:pt x="1204134" y="0"/>
                        <a:pt x="1238250" y="34116"/>
                        <a:pt x="1238250" y="76200"/>
                      </a:cubicBezTo>
                      <a:lnTo>
                        <a:pt x="1238250" y="590550"/>
                      </a:lnTo>
                      <a:cubicBezTo>
                        <a:pt x="1238250" y="632634"/>
                        <a:pt x="1204134" y="666750"/>
                        <a:pt x="116205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E8F0EA"/>
                </a:solidFill>
                <a:ln w="19050">
                  <a:solidFill>
                    <a:srgbClr val="5D8C6A"/>
                  </a:solidFill>
                </a:ln>
              </p:spPr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6903339" y="3489960"/>
                  <a:ext cx="766572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5D8C6A"/>
                      </a:solidFill>
                      <a:latin typeface="Segoe UI"/>
                      <a:ea typeface="Microsoft YaHei"/>
                      <a:cs typeface="Segoe UI"/>
                    </a:rPr>
                    <a:t>还至本处</a:t>
                  </a:r>
                </a:p>
              </p:txBody>
            </p:sp>
            <p:sp>
              <p:nvSpPr>
                <p:cNvPr id="64" name="TextBox 64"/>
                <p:cNvSpPr txBox="1"/>
                <p:nvPr/>
              </p:nvSpPr>
              <p:spPr>
                <a:xfrm>
                  <a:off x="6989445" y="3723799"/>
                  <a:ext cx="59436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返回住处</a:t>
                  </a:r>
                </a:p>
              </p:txBody>
            </p:sp>
          </p:grpSp>
          <p:sp>
            <p:nvSpPr>
              <p:cNvPr id="66" name="Freeform 66"/>
              <p:cNvSpPr/>
              <p:nvPr/>
            </p:nvSpPr>
            <p:spPr>
              <a:xfrm>
                <a:off x="5810250" y="3667125"/>
                <a:ext cx="285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">
                    <a:moveTo>
                      <a:pt x="285750" y="0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C9A962"/>
                </a:solidFill>
              </a:ln>
            </p:spPr>
          </p:sp>
          <p:sp>
            <p:nvSpPr>
              <p:cNvPr id="67" name="Polygon 67"/>
              <p:cNvSpPr/>
              <p:nvPr/>
            </p:nvSpPr>
            <p:spPr>
              <a:xfrm>
                <a:off x="5734050" y="3629025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76200" y="0"/>
                    </a:moveTo>
                    <a:lnTo>
                      <a:pt x="0" y="38100"/>
                    </a:lnTo>
                    <a:lnTo>
                      <a:pt x="76200" y="76200"/>
                    </a:lnTo>
                    <a:close/>
                  </a:path>
                </a:pathLst>
              </a:custGeom>
              <a:solidFill>
                <a:srgbClr val="C9A962"/>
              </a:solidFill>
              <a:ln>
                <a:noFill/>
              </a:ln>
            </p:spPr>
          </p:sp>
          <p:grpSp>
            <p:nvGrpSpPr>
              <p:cNvPr id="73" name="Group 73"/>
              <p:cNvGrpSpPr/>
              <p:nvPr/>
            </p:nvGrpSpPr>
            <p:grpSpPr>
              <a:xfrm>
                <a:off x="4019550" y="3333750"/>
                <a:ext cx="1695450" cy="666750"/>
                <a:chOff x="4019550" y="3333750"/>
                <a:chExt cx="1695450" cy="666750"/>
              </a:xfrm>
            </p:grpSpPr>
            <p:sp>
              <p:nvSpPr>
                <p:cNvPr id="68" name="Ellipse 68"/>
                <p:cNvSpPr/>
                <p:nvPr/>
              </p:nvSpPr>
              <p:spPr>
                <a:xfrm>
                  <a:off x="4019550" y="3495675"/>
                  <a:ext cx="342900" cy="342900"/>
                </a:xfrm>
                <a:prstGeom prst="ellipse">
                  <a:avLst/>
                </a:prstGeom>
                <a:solidFill>
                  <a:srgbClr val="C9A962"/>
                </a:solidFill>
                <a:ln>
                  <a:noFill/>
                </a:ln>
              </p:spPr>
            </p:sp>
            <p:sp>
              <p:nvSpPr>
                <p:cNvPr id="69" name="TextBox 69"/>
                <p:cNvSpPr txBox="1"/>
                <p:nvPr/>
              </p:nvSpPr>
              <p:spPr>
                <a:xfrm>
                  <a:off x="4133384" y="3601402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6</a:t>
                  </a:r>
                </a:p>
              </p:txBody>
            </p:sp>
            <p:sp>
              <p:nvSpPr>
                <p:cNvPr id="70" name="Freeform 70"/>
                <p:cNvSpPr/>
                <p:nvPr/>
              </p:nvSpPr>
              <p:spPr>
                <a:xfrm>
                  <a:off x="4476750" y="3333750"/>
                  <a:ext cx="123825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0" h="666750">
                      <a:moveTo>
                        <a:pt x="76200" y="0"/>
                      </a:moveTo>
                      <a:lnTo>
                        <a:pt x="1162050" y="0"/>
                      </a:lnTo>
                      <a:cubicBezTo>
                        <a:pt x="1204134" y="0"/>
                        <a:pt x="1238250" y="34116"/>
                        <a:pt x="1238250" y="76200"/>
                      </a:cubicBezTo>
                      <a:lnTo>
                        <a:pt x="1238250" y="590550"/>
                      </a:lnTo>
                      <a:cubicBezTo>
                        <a:pt x="1238250" y="632634"/>
                        <a:pt x="1204134" y="666750"/>
                        <a:pt x="116205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FDF8E8"/>
                </a:solidFill>
                <a:ln w="19050">
                  <a:solidFill>
                    <a:srgbClr val="C9A962"/>
                  </a:solidFill>
                </a:ln>
              </p:spPr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4804600" y="3489960"/>
                  <a:ext cx="582549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C9A962"/>
                      </a:solidFill>
                      <a:latin typeface="Segoe UI"/>
                      <a:ea typeface="Microsoft YaHei"/>
                      <a:cs typeface="Segoe UI"/>
                    </a:rPr>
                    <a:t>饭食讫</a:t>
                  </a:r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4798695" y="3723799"/>
                  <a:ext cx="59436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用餐完毕</a:t>
                  </a:r>
                </a:p>
              </p:txBody>
            </p:sp>
          </p:grpSp>
        </p:grpSp>
        <p:sp>
          <p:nvSpPr>
            <p:cNvPr id="75" name="Freeform 75"/>
            <p:cNvSpPr/>
            <p:nvPr/>
          </p:nvSpPr>
          <p:spPr>
            <a:xfrm>
              <a:off x="5095875" y="4057650"/>
              <a:ext cx="9525" cy="285750"/>
            </a:xfrm>
            <a:custGeom>
              <a:avLst/>
              <a:gdLst/>
              <a:ahLst/>
              <a:cxnLst/>
              <a:rect l="l" t="t" r="r" b="b"/>
              <a:pathLst>
                <a:path w="9525" h="285750">
                  <a:moveTo>
                    <a:pt x="0" y="0"/>
                  </a:moveTo>
                  <a:lnTo>
                    <a:pt x="0" y="285750"/>
                  </a:lnTo>
                </a:path>
              </a:pathLst>
            </a:custGeom>
            <a:solidFill>
              <a:srgbClr val="000000"/>
            </a:solidFill>
            <a:ln w="19050">
              <a:solidFill>
                <a:srgbClr val="2E4A62"/>
              </a:solidFill>
            </a:ln>
          </p:spPr>
        </p:sp>
        <p:grpSp>
          <p:nvGrpSpPr>
            <p:cNvPr id="98" name="Group 98"/>
            <p:cNvGrpSpPr/>
            <p:nvPr/>
          </p:nvGrpSpPr>
          <p:grpSpPr>
            <a:xfrm>
              <a:off x="4019550" y="4381500"/>
              <a:ext cx="6362700" cy="666750"/>
              <a:chOff x="4019550" y="4381500"/>
              <a:chExt cx="6362700" cy="666750"/>
            </a:xfrm>
          </p:grpSpPr>
          <p:grpSp>
            <p:nvGrpSpPr>
              <p:cNvPr id="81" name="Group 81"/>
              <p:cNvGrpSpPr/>
              <p:nvPr/>
            </p:nvGrpSpPr>
            <p:grpSpPr>
              <a:xfrm>
                <a:off x="4019550" y="4381500"/>
                <a:ext cx="1695450" cy="666750"/>
                <a:chOff x="4019550" y="4381500"/>
                <a:chExt cx="1695450" cy="666750"/>
              </a:xfrm>
            </p:grpSpPr>
            <p:sp>
              <p:nvSpPr>
                <p:cNvPr id="76" name="Ellipse 76"/>
                <p:cNvSpPr/>
                <p:nvPr/>
              </p:nvSpPr>
              <p:spPr>
                <a:xfrm>
                  <a:off x="4019550" y="4543425"/>
                  <a:ext cx="342900" cy="342900"/>
                </a:xfrm>
                <a:prstGeom prst="ellipse">
                  <a:avLst/>
                </a:prstGeom>
                <a:solidFill>
                  <a:srgbClr val="2E4A62"/>
                </a:solidFill>
                <a:ln>
                  <a:noFill/>
                </a:ln>
              </p:spPr>
            </p:sp>
            <p:sp>
              <p:nvSpPr>
                <p:cNvPr id="77" name="TextBox 77"/>
                <p:cNvSpPr txBox="1"/>
                <p:nvPr/>
              </p:nvSpPr>
              <p:spPr>
                <a:xfrm>
                  <a:off x="4133384" y="4649152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7</a:t>
                  </a:r>
                </a:p>
              </p:txBody>
            </p:sp>
            <p:sp>
              <p:nvSpPr>
                <p:cNvPr id="78" name="Freeform 78"/>
                <p:cNvSpPr/>
                <p:nvPr/>
              </p:nvSpPr>
              <p:spPr>
                <a:xfrm>
                  <a:off x="4476750" y="4381500"/>
                  <a:ext cx="123825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0" h="666750">
                      <a:moveTo>
                        <a:pt x="76200" y="0"/>
                      </a:moveTo>
                      <a:lnTo>
                        <a:pt x="1162050" y="0"/>
                      </a:lnTo>
                      <a:cubicBezTo>
                        <a:pt x="1204134" y="0"/>
                        <a:pt x="1238250" y="34116"/>
                        <a:pt x="1238250" y="76200"/>
                      </a:cubicBezTo>
                      <a:lnTo>
                        <a:pt x="1238250" y="590550"/>
                      </a:lnTo>
                      <a:cubicBezTo>
                        <a:pt x="1238250" y="632634"/>
                        <a:pt x="1204134" y="666750"/>
                        <a:pt x="116205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E8EBF0"/>
                </a:solidFill>
                <a:ln w="19050">
                  <a:solidFill>
                    <a:srgbClr val="2E4A62"/>
                  </a:solidFill>
                </a:ln>
              </p:spPr>
            </p:sp>
            <p:sp>
              <p:nvSpPr>
                <p:cNvPr id="79" name="TextBox 79"/>
                <p:cNvSpPr txBox="1"/>
                <p:nvPr/>
              </p:nvSpPr>
              <p:spPr>
                <a:xfrm>
                  <a:off x="4804600" y="4537710"/>
                  <a:ext cx="582549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2E4A62"/>
                      </a:solidFill>
                      <a:latin typeface="Segoe UI"/>
                      <a:ea typeface="Microsoft YaHei"/>
                      <a:cs typeface="Segoe UI"/>
                    </a:rPr>
                    <a:t>收衣钵</a:t>
                  </a:r>
                </a:p>
              </p:txBody>
            </p:sp>
            <p:sp>
              <p:nvSpPr>
                <p:cNvPr id="80" name="TextBox 80"/>
                <p:cNvSpPr txBox="1"/>
                <p:nvPr/>
              </p:nvSpPr>
              <p:spPr>
                <a:xfrm>
                  <a:off x="4798695" y="4771549"/>
                  <a:ext cx="59436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收拾衣钵</a:t>
                  </a:r>
                </a:p>
              </p:txBody>
            </p:sp>
          </p:grpSp>
          <p:sp>
            <p:nvSpPr>
              <p:cNvPr id="82" name="Freeform 82"/>
              <p:cNvSpPr/>
              <p:nvPr/>
            </p:nvSpPr>
            <p:spPr>
              <a:xfrm>
                <a:off x="5810250" y="4714875"/>
                <a:ext cx="285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">
                    <a:moveTo>
                      <a:pt x="0" y="0"/>
                    </a:moveTo>
                    <a:lnTo>
                      <a:pt x="285750" y="0"/>
                    </a:lnTo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2E4A62"/>
                </a:solidFill>
              </a:ln>
            </p:spPr>
          </p:sp>
          <p:sp>
            <p:nvSpPr>
              <p:cNvPr id="83" name="Polygon 83"/>
              <p:cNvSpPr/>
              <p:nvPr/>
            </p:nvSpPr>
            <p:spPr>
              <a:xfrm>
                <a:off x="6096000" y="4676775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0" y="0"/>
                    </a:moveTo>
                    <a:lnTo>
                      <a:pt x="76200" y="381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E4A62"/>
              </a:solidFill>
              <a:ln>
                <a:noFill/>
              </a:ln>
            </p:spPr>
          </p:sp>
          <p:grpSp>
            <p:nvGrpSpPr>
              <p:cNvPr id="89" name="Group 89"/>
              <p:cNvGrpSpPr/>
              <p:nvPr/>
            </p:nvGrpSpPr>
            <p:grpSpPr>
              <a:xfrm>
                <a:off x="6210300" y="4381500"/>
                <a:ext cx="1695450" cy="666750"/>
                <a:chOff x="6210300" y="4381500"/>
                <a:chExt cx="1695450" cy="666750"/>
              </a:xfrm>
            </p:grpSpPr>
            <p:sp>
              <p:nvSpPr>
                <p:cNvPr id="84" name="Ellipse 84"/>
                <p:cNvSpPr/>
                <p:nvPr/>
              </p:nvSpPr>
              <p:spPr>
                <a:xfrm>
                  <a:off x="6210300" y="4543425"/>
                  <a:ext cx="342900" cy="342900"/>
                </a:xfrm>
                <a:prstGeom prst="ellipse">
                  <a:avLst/>
                </a:prstGeom>
                <a:solidFill>
                  <a:srgbClr val="2E4A62"/>
                </a:solidFill>
                <a:ln>
                  <a:noFill/>
                </a:ln>
              </p:spPr>
            </p:sp>
            <p:sp>
              <p:nvSpPr>
                <p:cNvPr id="85" name="TextBox 85"/>
                <p:cNvSpPr txBox="1"/>
                <p:nvPr/>
              </p:nvSpPr>
              <p:spPr>
                <a:xfrm>
                  <a:off x="6324134" y="4649152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8</a:t>
                  </a:r>
                </a:p>
              </p:txBody>
            </p:sp>
            <p:sp>
              <p:nvSpPr>
                <p:cNvPr id="86" name="Freeform 86"/>
                <p:cNvSpPr/>
                <p:nvPr/>
              </p:nvSpPr>
              <p:spPr>
                <a:xfrm>
                  <a:off x="6667500" y="4381500"/>
                  <a:ext cx="123825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0" h="666750">
                      <a:moveTo>
                        <a:pt x="76200" y="0"/>
                      </a:moveTo>
                      <a:lnTo>
                        <a:pt x="1162050" y="0"/>
                      </a:lnTo>
                      <a:cubicBezTo>
                        <a:pt x="1204134" y="0"/>
                        <a:pt x="1238250" y="34116"/>
                        <a:pt x="1238250" y="76200"/>
                      </a:cubicBezTo>
                      <a:lnTo>
                        <a:pt x="1238250" y="590550"/>
                      </a:lnTo>
                      <a:cubicBezTo>
                        <a:pt x="1238250" y="632634"/>
                        <a:pt x="1204134" y="666750"/>
                        <a:pt x="116205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E8EBF0"/>
                </a:solidFill>
                <a:ln w="19050">
                  <a:solidFill>
                    <a:srgbClr val="2E4A62"/>
                  </a:solidFill>
                </a:ln>
              </p:spPr>
            </p:sp>
            <p:sp>
              <p:nvSpPr>
                <p:cNvPr id="87" name="TextBox 87"/>
                <p:cNvSpPr txBox="1"/>
                <p:nvPr/>
              </p:nvSpPr>
              <p:spPr>
                <a:xfrm>
                  <a:off x="6995350" y="4537710"/>
                  <a:ext cx="582549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2E4A62"/>
                      </a:solidFill>
                      <a:latin typeface="Segoe UI"/>
                      <a:ea typeface="Microsoft YaHei"/>
                      <a:cs typeface="Segoe UI"/>
                    </a:rPr>
                    <a:t>洗足已</a:t>
                  </a:r>
                </a:p>
              </p:txBody>
            </p:sp>
            <p:sp>
              <p:nvSpPr>
                <p:cNvPr id="88" name="TextBox 88"/>
                <p:cNvSpPr txBox="1"/>
                <p:nvPr/>
              </p:nvSpPr>
              <p:spPr>
                <a:xfrm>
                  <a:off x="6989445" y="4771549"/>
                  <a:ext cx="594360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洗净双足</a:t>
                  </a:r>
                </a:p>
              </p:txBody>
            </p:sp>
          </p:grpSp>
          <p:sp>
            <p:nvSpPr>
              <p:cNvPr id="90" name="Freeform 90"/>
              <p:cNvSpPr/>
              <p:nvPr/>
            </p:nvSpPr>
            <p:spPr>
              <a:xfrm>
                <a:off x="8001000" y="4714875"/>
                <a:ext cx="2857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9525">
                    <a:moveTo>
                      <a:pt x="0" y="0"/>
                    </a:moveTo>
                    <a:lnTo>
                      <a:pt x="285750" y="0"/>
                    </a:lnTo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2E4A62"/>
                </a:solidFill>
              </a:ln>
            </p:spPr>
          </p:sp>
          <p:sp>
            <p:nvSpPr>
              <p:cNvPr id="91" name="Polygon 91"/>
              <p:cNvSpPr/>
              <p:nvPr/>
            </p:nvSpPr>
            <p:spPr>
              <a:xfrm>
                <a:off x="8286750" y="4676775"/>
                <a:ext cx="76200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76200">
                    <a:moveTo>
                      <a:pt x="0" y="0"/>
                    </a:moveTo>
                    <a:lnTo>
                      <a:pt x="76200" y="38100"/>
                    </a:lnTo>
                    <a:lnTo>
                      <a:pt x="0" y="76200"/>
                    </a:lnTo>
                    <a:close/>
                  </a:path>
                </a:pathLst>
              </a:custGeom>
              <a:solidFill>
                <a:srgbClr val="2E4A62"/>
              </a:solidFill>
              <a:ln>
                <a:noFill/>
              </a:ln>
            </p:spPr>
          </p:sp>
          <p:grpSp>
            <p:nvGrpSpPr>
              <p:cNvPr id="97" name="Group 97"/>
              <p:cNvGrpSpPr/>
              <p:nvPr/>
            </p:nvGrpSpPr>
            <p:grpSpPr>
              <a:xfrm>
                <a:off x="8362950" y="4381500"/>
                <a:ext cx="2019300" cy="666750"/>
                <a:chOff x="8362950" y="4381500"/>
                <a:chExt cx="2019300" cy="666750"/>
              </a:xfrm>
            </p:grpSpPr>
            <p:sp>
              <p:nvSpPr>
                <p:cNvPr id="92" name="Ellipse 92"/>
                <p:cNvSpPr/>
                <p:nvPr/>
              </p:nvSpPr>
              <p:spPr>
                <a:xfrm>
                  <a:off x="8362950" y="4505325"/>
                  <a:ext cx="419100" cy="419100"/>
                </a:xfrm>
                <a:prstGeom prst="ellipse">
                  <a:avLst/>
                </a:prstGeom>
                <a:solidFill>
                  <a:srgbClr val="2E4A62"/>
                </a:solidFill>
                <a:ln w="28575">
                  <a:solidFill>
                    <a:srgbClr val="C9A962"/>
                  </a:solidFill>
                </a:ln>
              </p:spPr>
            </p:sp>
            <p:sp>
              <p:nvSpPr>
                <p:cNvPr id="93" name="TextBox 93"/>
                <p:cNvSpPr txBox="1"/>
                <p:nvPr/>
              </p:nvSpPr>
              <p:spPr>
                <a:xfrm>
                  <a:off x="8514884" y="4649152"/>
                  <a:ext cx="115231" cy="2133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05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9</a:t>
                  </a:r>
                </a:p>
              </p:txBody>
            </p:sp>
            <p:sp>
              <p:nvSpPr>
                <p:cNvPr id="94" name="Freeform 94"/>
                <p:cNvSpPr/>
                <p:nvPr/>
              </p:nvSpPr>
              <p:spPr>
                <a:xfrm>
                  <a:off x="8858250" y="4381500"/>
                  <a:ext cx="1524000" cy="6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000" h="666750">
                      <a:moveTo>
                        <a:pt x="76200" y="0"/>
                      </a:moveTo>
                      <a:lnTo>
                        <a:pt x="1447800" y="0"/>
                      </a:lnTo>
                      <a:cubicBezTo>
                        <a:pt x="1489884" y="0"/>
                        <a:pt x="1524000" y="34116"/>
                        <a:pt x="1524000" y="76200"/>
                      </a:cubicBezTo>
                      <a:lnTo>
                        <a:pt x="1524000" y="590550"/>
                      </a:lnTo>
                      <a:cubicBezTo>
                        <a:pt x="1524000" y="632634"/>
                        <a:pt x="1489884" y="666750"/>
                        <a:pt x="1447800" y="666750"/>
                      </a:cubicBezTo>
                      <a:lnTo>
                        <a:pt x="76200" y="666750"/>
                      </a:lnTo>
                      <a:cubicBezTo>
                        <a:pt x="34116" y="666750"/>
                        <a:pt x="0" y="632634"/>
                        <a:pt x="0" y="590550"/>
                      </a:cubicBezTo>
                      <a:lnTo>
                        <a:pt x="0" y="76200"/>
                      </a:lnTo>
                      <a:cubicBezTo>
                        <a:pt x="0" y="34116"/>
                        <a:pt x="34116" y="0"/>
                        <a:pt x="76200" y="0"/>
                      </a:cubicBezTo>
                      <a:close/>
                    </a:path>
                  </a:pathLst>
                </a:custGeom>
                <a:solidFill>
                  <a:srgbClr val="2E4A62"/>
                </a:solidFill>
                <a:ln>
                  <a:noFill/>
                </a:ln>
              </p:spPr>
            </p:sp>
            <p:sp>
              <p:nvSpPr>
                <p:cNvPr id="95" name="TextBox 95"/>
                <p:cNvSpPr txBox="1"/>
                <p:nvPr/>
              </p:nvSpPr>
              <p:spPr>
                <a:xfrm>
                  <a:off x="9236964" y="4537710"/>
                  <a:ext cx="766572" cy="2438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00" b="1" dirty="0">
                      <a:solidFill>
                        <a:srgbClr val="FFFFFF"/>
                      </a:solidFill>
                      <a:latin typeface="Segoe UI"/>
                      <a:ea typeface="Microsoft YaHei"/>
                      <a:cs typeface="Segoe UI"/>
                    </a:rPr>
                    <a:t>敷座而坐</a:t>
                  </a:r>
                </a:p>
              </p:txBody>
            </p:sp>
            <p:sp>
              <p:nvSpPr>
                <p:cNvPr id="96" name="TextBox 96"/>
                <p:cNvSpPr txBox="1"/>
                <p:nvPr/>
              </p:nvSpPr>
              <p:spPr>
                <a:xfrm>
                  <a:off x="9262551" y="4771549"/>
                  <a:ext cx="715399" cy="19812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975" dirty="0">
                      <a:solidFill>
                        <a:srgbClr val="E8EBF0"/>
                      </a:solidFill>
                      <a:latin typeface="Segoe UI"/>
                      <a:ea typeface="Microsoft YaHei"/>
                      <a:cs typeface="Segoe UI"/>
                    </a:rPr>
                    <a:t>铺座安坐 ✦</a:t>
                  </a:r>
                </a:p>
              </p:txBody>
            </p:sp>
          </p:grpSp>
        </p:grpSp>
        <p:grpSp>
          <p:nvGrpSpPr>
            <p:cNvPr id="107" name="Group 107"/>
            <p:cNvGrpSpPr/>
            <p:nvPr/>
          </p:nvGrpSpPr>
          <p:grpSpPr>
            <a:xfrm>
              <a:off x="4000500" y="5476875"/>
              <a:ext cx="7524750" cy="428625"/>
              <a:chOff x="4000500" y="5476875"/>
              <a:chExt cx="7524750" cy="428625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4000500" y="5476875"/>
                <a:ext cx="7524750" cy="428625"/>
              </a:xfrm>
              <a:custGeom>
                <a:avLst/>
                <a:gdLst/>
                <a:ahLst/>
                <a:cxnLst/>
                <a:rect l="l" t="t" r="r" b="b"/>
                <a:pathLst>
                  <a:path w="7524750" h="428625">
                    <a:moveTo>
                      <a:pt x="76200" y="0"/>
                    </a:moveTo>
                    <a:lnTo>
                      <a:pt x="7448550" y="0"/>
                    </a:lnTo>
                    <a:cubicBezTo>
                      <a:pt x="7490634" y="0"/>
                      <a:pt x="7524750" y="34116"/>
                      <a:pt x="7524750" y="76200"/>
                    </a:cubicBezTo>
                    <a:lnTo>
                      <a:pt x="7524750" y="352425"/>
                    </a:lnTo>
                    <a:cubicBezTo>
                      <a:pt x="7524750" y="394509"/>
                      <a:pt x="7490634" y="428625"/>
                      <a:pt x="7448550" y="428625"/>
                    </a:cubicBezTo>
                    <a:lnTo>
                      <a:pt x="76200" y="428625"/>
                    </a:lnTo>
                    <a:cubicBezTo>
                      <a:pt x="34116" y="428625"/>
                      <a:pt x="0" y="394509"/>
                      <a:pt x="0" y="352425"/>
                    </a:cubicBezTo>
                    <a:lnTo>
                      <a:pt x="0" y="76200"/>
                    </a:lnTo>
                    <a:cubicBezTo>
                      <a:pt x="0" y="34116"/>
                      <a:pt x="34116" y="0"/>
                      <a:pt x="76200" y="0"/>
                    </a:cubicBezTo>
                    <a:close/>
                  </a:path>
                </a:pathLst>
              </a:custGeom>
              <a:solidFill>
                <a:srgbClr val="FDF8E8"/>
              </a:solidFill>
              <a:ln w="9525">
                <a:solidFill>
                  <a:srgbClr val="C9A962"/>
                </a:solidFill>
              </a:ln>
            </p:spPr>
          </p:sp>
          <p:grpSp>
            <p:nvGrpSpPr>
              <p:cNvPr id="105" name="Group 105"/>
              <p:cNvGrpSpPr/>
              <p:nvPr/>
            </p:nvGrpSpPr>
            <p:grpSpPr>
              <a:xfrm>
                <a:off x="4191000" y="5553075"/>
                <a:ext cx="266700" cy="266700"/>
                <a:chOff x="4191000" y="5553075"/>
                <a:chExt cx="266700" cy="266700"/>
              </a:xfrm>
            </p:grpSpPr>
            <p:sp>
              <p:nvSpPr>
                <p:cNvPr id="100" name="Freeform 100"/>
                <p:cNvSpPr/>
                <p:nvPr/>
              </p:nvSpPr>
              <p:spPr>
                <a:xfrm>
                  <a:off x="4324350" y="5553075"/>
                  <a:ext cx="116681" cy="116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681" h="116681">
                      <a:moveTo>
                        <a:pt x="0" y="50006"/>
                      </a:moveTo>
                      <a:lnTo>
                        <a:pt x="41672" y="41672"/>
                      </a:lnTo>
                      <a:lnTo>
                        <a:pt x="50006" y="0"/>
                      </a:lnTo>
                      <a:lnTo>
                        <a:pt x="66675" y="0"/>
                      </a:lnTo>
                      <a:lnTo>
                        <a:pt x="75009" y="41672"/>
                      </a:lnTo>
                      <a:lnTo>
                        <a:pt x="116681" y="50006"/>
                      </a:lnTo>
                      <a:lnTo>
                        <a:pt x="116681" y="66675"/>
                      </a:lnTo>
                      <a:lnTo>
                        <a:pt x="75009" y="75009"/>
                      </a:lnTo>
                      <a:lnTo>
                        <a:pt x="66675" y="116681"/>
                      </a:lnTo>
                      <a:lnTo>
                        <a:pt x="50006" y="116681"/>
                      </a:lnTo>
                      <a:lnTo>
                        <a:pt x="41672" y="75009"/>
                      </a:lnTo>
                      <a:lnTo>
                        <a:pt x="0" y="66675"/>
                      </a:lnTo>
                      <a:lnTo>
                        <a:pt x="0" y="50006"/>
                      </a:lnTo>
                      <a:close/>
                    </a:path>
                  </a:pathLst>
                </a:custGeom>
                <a:solidFill>
                  <a:srgbClr val="C9A962"/>
                </a:solidFill>
                <a:ln>
                  <a:noFill/>
                </a:ln>
              </p:spPr>
            </p:sp>
            <p:sp>
              <p:nvSpPr>
                <p:cNvPr id="101" name="Freeform 101"/>
                <p:cNvSpPr/>
                <p:nvPr/>
              </p:nvSpPr>
              <p:spPr>
                <a:xfrm>
                  <a:off x="4191000" y="5636419"/>
                  <a:ext cx="183356" cy="183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356" h="183356">
                      <a:moveTo>
                        <a:pt x="0" y="100012"/>
                      </a:moveTo>
                      <a:lnTo>
                        <a:pt x="0" y="83344"/>
                      </a:lnTo>
                      <a:lnTo>
                        <a:pt x="66675" y="66675"/>
                      </a:lnTo>
                      <a:lnTo>
                        <a:pt x="83344" y="0"/>
                      </a:lnTo>
                      <a:lnTo>
                        <a:pt x="100012" y="0"/>
                      </a:lnTo>
                      <a:lnTo>
                        <a:pt x="116681" y="66675"/>
                      </a:lnTo>
                      <a:lnTo>
                        <a:pt x="183356" y="83344"/>
                      </a:lnTo>
                      <a:lnTo>
                        <a:pt x="183356" y="100012"/>
                      </a:lnTo>
                      <a:lnTo>
                        <a:pt x="116681" y="116681"/>
                      </a:lnTo>
                      <a:lnTo>
                        <a:pt x="100012" y="183356"/>
                      </a:lnTo>
                      <a:lnTo>
                        <a:pt x="83344" y="183356"/>
                      </a:lnTo>
                      <a:lnTo>
                        <a:pt x="66675" y="116681"/>
                      </a:lnTo>
                      <a:lnTo>
                        <a:pt x="0" y="100012"/>
                      </a:lnTo>
                      <a:close/>
                    </a:path>
                  </a:pathLst>
                </a:custGeom>
                <a:solidFill>
                  <a:srgbClr val="C9A962"/>
                </a:solidFill>
                <a:ln>
                  <a:noFill/>
                </a:ln>
              </p:spPr>
            </p:sp>
            <p:sp>
              <p:nvSpPr>
                <p:cNvPr id="102" name="Freeform 102"/>
                <p:cNvSpPr/>
                <p:nvPr/>
              </p:nvSpPr>
              <p:spPr>
                <a:xfrm>
                  <a:off x="4207669" y="5561409"/>
                  <a:ext cx="50006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06" h="50006">
                      <a:moveTo>
                        <a:pt x="0" y="25003"/>
                      </a:moveTo>
                      <a:lnTo>
                        <a:pt x="25003" y="0"/>
                      </a:lnTo>
                      <a:lnTo>
                        <a:pt x="50006" y="25003"/>
                      </a:lnTo>
                      <a:lnTo>
                        <a:pt x="25003" y="50006"/>
                      </a:lnTo>
                      <a:lnTo>
                        <a:pt x="0" y="25003"/>
                      </a:lnTo>
                      <a:close/>
                    </a:path>
                  </a:pathLst>
                </a:custGeom>
                <a:solidFill>
                  <a:srgbClr val="C9A962"/>
                </a:solidFill>
                <a:ln>
                  <a:noFill/>
                </a:ln>
              </p:spPr>
            </p:sp>
            <p:sp>
              <p:nvSpPr>
                <p:cNvPr id="103" name="Freeform 103"/>
                <p:cNvSpPr/>
                <p:nvPr/>
              </p:nvSpPr>
              <p:spPr>
                <a:xfrm>
                  <a:off x="4374356" y="5753100"/>
                  <a:ext cx="66675" cy="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75" h="66675">
                      <a:moveTo>
                        <a:pt x="66675" y="33338"/>
                      </a:moveTo>
                      <a:lnTo>
                        <a:pt x="33338" y="0"/>
                      </a:lnTo>
                      <a:lnTo>
                        <a:pt x="0" y="33338"/>
                      </a:lnTo>
                      <a:lnTo>
                        <a:pt x="33338" y="66675"/>
                      </a:lnTo>
                      <a:lnTo>
                        <a:pt x="66675" y="33338"/>
                      </a:lnTo>
                      <a:close/>
                    </a:path>
                  </a:pathLst>
                </a:custGeom>
                <a:solidFill>
                  <a:srgbClr val="C9A962"/>
                </a:solidFill>
                <a:ln>
                  <a:noFill/>
                </a:ln>
              </p:spPr>
            </p:sp>
            <p:sp>
              <p:nvSpPr>
                <p:cNvPr id="104" name="Freeform 104"/>
                <p:cNvSpPr/>
                <p:nvPr/>
              </p:nvSpPr>
              <p:spPr>
                <a:xfrm>
                  <a:off x="4424362" y="5686425"/>
                  <a:ext cx="33338" cy="333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8" h="33338">
                      <a:moveTo>
                        <a:pt x="16669" y="33338"/>
                      </a:moveTo>
                      <a:cubicBezTo>
                        <a:pt x="25875" y="33338"/>
                        <a:pt x="33338" y="25875"/>
                        <a:pt x="33338" y="16669"/>
                      </a:cubicBezTo>
                      <a:cubicBezTo>
                        <a:pt x="33338" y="7463"/>
                        <a:pt x="25875" y="0"/>
                        <a:pt x="16669" y="0"/>
                      </a:cubicBezTo>
                      <a:cubicBezTo>
                        <a:pt x="7463" y="0"/>
                        <a:pt x="0" y="7463"/>
                        <a:pt x="0" y="16669"/>
                      </a:cubicBezTo>
                      <a:cubicBezTo>
                        <a:pt x="0" y="25875"/>
                        <a:pt x="7463" y="33338"/>
                        <a:pt x="16669" y="33338"/>
                      </a:cubicBezTo>
                      <a:close/>
                    </a:path>
                  </a:pathLst>
                </a:custGeom>
                <a:solidFill>
                  <a:srgbClr val="C9A962"/>
                </a:solidFill>
                <a:ln>
                  <a:noFill/>
                </a:ln>
              </p:spPr>
            </p:sp>
          </p:grpSp>
          <p:sp>
            <p:nvSpPr>
              <p:cNvPr id="106" name="TextBox 106"/>
              <p:cNvSpPr txBox="1"/>
              <p:nvPr/>
            </p:nvSpPr>
            <p:spPr>
              <a:xfrm>
                <a:off x="4557712" y="5641181"/>
                <a:ext cx="540138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修行即在行住坐卧之间 —— 每一个动作都是无言的教法示范，平凡即是非凡</a:t>
                </a:r>
              </a:p>
            </p:txBody>
          </p:sp>
        </p:grpSp>
      </p:grpSp>
      <p:sp>
        <p:nvSpPr>
          <p:cNvPr id="109" name="TextBox 109"/>
          <p:cNvSpPr txBox="1"/>
          <p:nvPr/>
        </p:nvSpPr>
        <p:spPr>
          <a:xfrm>
            <a:off x="367665" y="6506528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第二部分：叙事基础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11406616" y="6506528"/>
            <a:ext cx="41771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6 / 15</a:t>
            </a:r>
          </a:p>
        </p:txBody>
      </p:sp>
    </p:spTree>
  </p:cSld>
  <p:clrMapOvr>
    <a:masterClrMapping/>
  </p:clrMapOvr>
  <p:transition dur="4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3917823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从行为到修行：隐含的教法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3238500" cy="9525"/>
          </a:xfrm>
          <a:custGeom>
            <a:avLst/>
            <a:gdLst/>
            <a:ahLst/>
            <a:cxnLst/>
            <a:rect l="l" t="t" r="r" b="b"/>
            <a:pathLst>
              <a:path w="3238500" h="9525">
                <a:moveTo>
                  <a:pt x="0" y="0"/>
                </a:moveTo>
                <a:lnTo>
                  <a:pt x="32385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19" name="Group 19"/>
          <p:cNvGrpSpPr/>
          <p:nvPr/>
        </p:nvGrpSpPr>
        <p:grpSpPr>
          <a:xfrm>
            <a:off x="381000" y="1238250"/>
            <a:ext cx="5524500" cy="2536031"/>
            <a:chOff x="381000" y="1238250"/>
            <a:chExt cx="5524500" cy="2536031"/>
          </a:xfrm>
        </p:grpSpPr>
        <p:sp>
          <p:nvSpPr>
            <p:cNvPr id="5" name="Freeform 5"/>
            <p:cNvSpPr/>
            <p:nvPr/>
          </p:nvSpPr>
          <p:spPr>
            <a:xfrm>
              <a:off x="381000" y="1238250"/>
              <a:ext cx="5524500" cy="2476500"/>
            </a:xfrm>
            <a:custGeom>
              <a:avLst/>
              <a:gdLst/>
              <a:ahLst/>
              <a:cxnLst/>
              <a:rect l="l" t="t" r="r" b="b"/>
              <a:pathLst>
                <a:path w="5524500" h="247650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2362200"/>
                  </a:lnTo>
                  <a:cubicBezTo>
                    <a:pt x="5524500" y="2425326"/>
                    <a:pt x="5473326" y="2476500"/>
                    <a:pt x="5410200" y="2476500"/>
                  </a:cubicBezTo>
                  <a:lnTo>
                    <a:pt x="114300" y="2476500"/>
                  </a:lnTo>
                  <a:cubicBezTo>
                    <a:pt x="51174" y="2476500"/>
                    <a:pt x="0" y="2425326"/>
                    <a:pt x="0" y="2362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5D8C6A"/>
              </a:solidFill>
            </a:ln>
          </p:spPr>
        </p:sp>
        <p:sp>
          <p:nvSpPr>
            <p:cNvPr id="6" name="Freeform 6"/>
            <p:cNvSpPr/>
            <p:nvPr/>
          </p:nvSpPr>
          <p:spPr>
            <a:xfrm>
              <a:off x="381000" y="1238250"/>
              <a:ext cx="5524500" cy="523875"/>
            </a:xfrm>
            <a:custGeom>
              <a:avLst/>
              <a:gdLst/>
              <a:ahLst/>
              <a:cxnLst/>
              <a:rect l="l" t="t" r="r" b="b"/>
              <a:pathLst>
                <a:path w="5524500" h="523875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09575"/>
                  </a:lnTo>
                  <a:cubicBezTo>
                    <a:pt x="5524500" y="472701"/>
                    <a:pt x="5473326" y="523875"/>
                    <a:pt x="5410200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5D8C6A"/>
            </a:solidFill>
            <a:ln>
              <a:noFill/>
            </a:ln>
          </p:spPr>
        </p:sp>
        <p:sp>
          <p:nvSpPr>
            <p:cNvPr id="7" name="Rectangle 7"/>
            <p:cNvSpPr/>
            <p:nvPr/>
          </p:nvSpPr>
          <p:spPr>
            <a:xfrm>
              <a:off x="381000" y="1666875"/>
              <a:ext cx="5524500" cy="95250"/>
            </a:xfrm>
            <a:prstGeom prst="rect">
              <a:avLst/>
            </a:prstGeom>
            <a:solidFill>
              <a:srgbClr val="5D8C6A"/>
            </a:solidFill>
            <a:ln>
              <a:noFill/>
            </a:ln>
          </p:spPr>
        </p:sp>
        <p:sp>
          <p:nvSpPr>
            <p:cNvPr id="8" name="Freeform 8"/>
            <p:cNvSpPr/>
            <p:nvPr/>
          </p:nvSpPr>
          <p:spPr>
            <a:xfrm>
              <a:off x="588169" y="1371600"/>
              <a:ext cx="233362" cy="250031"/>
            </a:xfrm>
            <a:custGeom>
              <a:avLst/>
              <a:gdLst/>
              <a:ahLst/>
              <a:cxnLst/>
              <a:rect l="l" t="t" r="r" b="b"/>
              <a:pathLst>
                <a:path w="233362" h="250031">
                  <a:moveTo>
                    <a:pt x="0" y="100012"/>
                  </a:moveTo>
                  <a:lnTo>
                    <a:pt x="0" y="250031"/>
                  </a:lnTo>
                  <a:lnTo>
                    <a:pt x="83344" y="250031"/>
                  </a:lnTo>
                  <a:lnTo>
                    <a:pt x="83344" y="183356"/>
                  </a:lnTo>
                  <a:cubicBezTo>
                    <a:pt x="83344" y="164944"/>
                    <a:pt x="98269" y="150019"/>
                    <a:pt x="116681" y="150019"/>
                  </a:cubicBezTo>
                  <a:cubicBezTo>
                    <a:pt x="135093" y="150019"/>
                    <a:pt x="150019" y="164944"/>
                    <a:pt x="150019" y="183356"/>
                  </a:cubicBezTo>
                  <a:lnTo>
                    <a:pt x="150019" y="250031"/>
                  </a:lnTo>
                  <a:lnTo>
                    <a:pt x="233362" y="250031"/>
                  </a:lnTo>
                  <a:lnTo>
                    <a:pt x="233362" y="100012"/>
                  </a:lnTo>
                  <a:lnTo>
                    <a:pt x="116681" y="0"/>
                  </a:lnTo>
                  <a:lnTo>
                    <a:pt x="0" y="1000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933450" y="1438275"/>
              <a:ext cx="118824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简朴与离欲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601980" y="1806892"/>
              <a:ext cx="5065395" cy="1967389"/>
              <a:chOff x="601980" y="1806892"/>
              <a:chExt cx="5065395" cy="1967389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601980" y="1806892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三衣一钵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604838" y="2116931"/>
                <a:ext cx="301894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穿着简单的"三衣"，使用唯一的食器"钵"</a:t>
                </a:r>
              </a:p>
            </p:txBody>
          </p:sp>
          <p:sp>
            <p:nvSpPr>
              <p:cNvPr id="12" name="Line 12"/>
              <p:cNvSpPr/>
              <p:nvPr/>
            </p:nvSpPr>
            <p:spPr>
              <a:xfrm>
                <a:off x="619125" y="2428875"/>
                <a:ext cx="504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">
                    <a:moveTo>
                      <a:pt x="0" y="0"/>
                    </a:moveTo>
                    <a:lnTo>
                      <a:pt x="5048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601980" y="252126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舍离物欲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04838" y="2831306"/>
                <a:ext cx="3314700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象征出家生活的简朴原则和对物质享受的舍离</a:t>
                </a:r>
              </a:p>
            </p:txBody>
          </p:sp>
          <p:sp>
            <p:nvSpPr>
              <p:cNvPr id="15" name="Line 15"/>
              <p:cNvSpPr/>
              <p:nvPr/>
            </p:nvSpPr>
            <p:spPr>
              <a:xfrm>
                <a:off x="619125" y="3143250"/>
                <a:ext cx="504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">
                    <a:moveTo>
                      <a:pt x="0" y="0"/>
                    </a:moveTo>
                    <a:lnTo>
                      <a:pt x="5048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601980" y="3235642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出家本怀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604838" y="3545681"/>
                <a:ext cx="183594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以少欲知足为修行的基础</a:t>
                </a:r>
              </a:p>
            </p:txBody>
          </p:sp>
        </p:grpSp>
      </p:grpSp>
      <p:grpSp>
        <p:nvGrpSpPr>
          <p:cNvPr id="38" name="Group 38"/>
          <p:cNvGrpSpPr/>
          <p:nvPr/>
        </p:nvGrpSpPr>
        <p:grpSpPr>
          <a:xfrm>
            <a:off x="6286500" y="1238250"/>
            <a:ext cx="5524500" cy="2536031"/>
            <a:chOff x="6286500" y="1238250"/>
            <a:chExt cx="5524500" cy="2536031"/>
          </a:xfrm>
        </p:grpSpPr>
        <p:sp>
          <p:nvSpPr>
            <p:cNvPr id="20" name="Freeform 20"/>
            <p:cNvSpPr/>
            <p:nvPr/>
          </p:nvSpPr>
          <p:spPr>
            <a:xfrm>
              <a:off x="6286500" y="1238250"/>
              <a:ext cx="5524500" cy="2476500"/>
            </a:xfrm>
            <a:custGeom>
              <a:avLst/>
              <a:gdLst/>
              <a:ahLst/>
              <a:cxnLst/>
              <a:rect l="l" t="t" r="r" b="b"/>
              <a:pathLst>
                <a:path w="5524500" h="247650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2362200"/>
                  </a:lnTo>
                  <a:cubicBezTo>
                    <a:pt x="5524500" y="2425326"/>
                    <a:pt x="5473326" y="2476500"/>
                    <a:pt x="5410200" y="2476500"/>
                  </a:cubicBezTo>
                  <a:lnTo>
                    <a:pt x="114300" y="2476500"/>
                  </a:lnTo>
                  <a:cubicBezTo>
                    <a:pt x="51174" y="2476500"/>
                    <a:pt x="0" y="2425326"/>
                    <a:pt x="0" y="2362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A962"/>
              </a:solidFill>
            </a:ln>
          </p:spPr>
        </p:sp>
        <p:sp>
          <p:nvSpPr>
            <p:cNvPr id="21" name="Freeform 21"/>
            <p:cNvSpPr/>
            <p:nvPr/>
          </p:nvSpPr>
          <p:spPr>
            <a:xfrm>
              <a:off x="6286500" y="1238250"/>
              <a:ext cx="5524500" cy="523875"/>
            </a:xfrm>
            <a:custGeom>
              <a:avLst/>
              <a:gdLst/>
              <a:ahLst/>
              <a:cxnLst/>
              <a:rect l="l" t="t" r="r" b="b"/>
              <a:pathLst>
                <a:path w="5524500" h="523875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09575"/>
                  </a:lnTo>
                  <a:cubicBezTo>
                    <a:pt x="5524500" y="472701"/>
                    <a:pt x="5473326" y="523875"/>
                    <a:pt x="5410200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22" name="Rectangle 22"/>
            <p:cNvSpPr/>
            <p:nvPr/>
          </p:nvSpPr>
          <p:spPr>
            <a:xfrm>
              <a:off x="6286500" y="1666875"/>
              <a:ext cx="5524500" cy="95250"/>
            </a:xfrm>
            <a:prstGeom prst="rect">
              <a:avLst/>
            </a:prstGeom>
            <a:solidFill>
              <a:srgbClr val="C9A962"/>
            </a:solidFill>
            <a:ln>
              <a:noFill/>
            </a:ln>
          </p:spPr>
        </p:sp>
        <p:grpSp>
          <p:nvGrpSpPr>
            <p:cNvPr id="27" name="Group 27"/>
            <p:cNvGrpSpPr/>
            <p:nvPr/>
          </p:nvGrpSpPr>
          <p:grpSpPr>
            <a:xfrm>
              <a:off x="6477000" y="1388269"/>
              <a:ext cx="266700" cy="233362"/>
              <a:chOff x="6477000" y="1388269"/>
              <a:chExt cx="266700" cy="233362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6527006" y="1388269"/>
                <a:ext cx="83344" cy="83344"/>
              </a:xfrm>
              <a:custGeom>
                <a:avLst/>
                <a:gdLst/>
                <a:ahLst/>
                <a:cxnLst/>
                <a:rect l="l" t="t" r="r" b="b"/>
                <a:pathLst>
                  <a:path w="83344" h="83344">
                    <a:moveTo>
                      <a:pt x="83344" y="41672"/>
                    </a:moveTo>
                    <a:cubicBezTo>
                      <a:pt x="83344" y="64687"/>
                      <a:pt x="64687" y="83344"/>
                      <a:pt x="41672" y="83344"/>
                    </a:cubicBezTo>
                    <a:cubicBezTo>
                      <a:pt x="18657" y="83344"/>
                      <a:pt x="0" y="64687"/>
                      <a:pt x="0" y="41672"/>
                    </a:cubicBezTo>
                    <a:cubicBezTo>
                      <a:pt x="0" y="18657"/>
                      <a:pt x="18657" y="0"/>
                      <a:pt x="41672" y="0"/>
                    </a:cubicBezTo>
                    <a:cubicBezTo>
                      <a:pt x="64687" y="0"/>
                      <a:pt x="83344" y="18657"/>
                      <a:pt x="83344" y="416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4" name="Freeform 24"/>
              <p:cNvSpPr/>
              <p:nvPr/>
            </p:nvSpPr>
            <p:spPr>
              <a:xfrm>
                <a:off x="6477000" y="1504950"/>
                <a:ext cx="133350" cy="116681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16681">
                    <a:moveTo>
                      <a:pt x="50006" y="0"/>
                    </a:moveTo>
                    <a:cubicBezTo>
                      <a:pt x="22389" y="0"/>
                      <a:pt x="0" y="22389"/>
                      <a:pt x="0" y="50006"/>
                    </a:cubicBezTo>
                    <a:lnTo>
                      <a:pt x="0" y="116681"/>
                    </a:lnTo>
                    <a:lnTo>
                      <a:pt x="133350" y="116681"/>
                    </a:lnTo>
                    <a:lnTo>
                      <a:pt x="133350" y="0"/>
                    </a:lnTo>
                    <a:lnTo>
                      <a:pt x="500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5" name="Freeform 25"/>
              <p:cNvSpPr/>
              <p:nvPr/>
            </p:nvSpPr>
            <p:spPr>
              <a:xfrm>
                <a:off x="6643688" y="1504950"/>
                <a:ext cx="100012" cy="116681"/>
              </a:xfrm>
              <a:custGeom>
                <a:avLst/>
                <a:gdLst/>
                <a:ahLst/>
                <a:cxnLst/>
                <a:rect l="l" t="t" r="r" b="b"/>
                <a:pathLst>
                  <a:path w="100012" h="116681">
                    <a:moveTo>
                      <a:pt x="50006" y="0"/>
                    </a:moveTo>
                    <a:lnTo>
                      <a:pt x="0" y="0"/>
                    </a:lnTo>
                    <a:lnTo>
                      <a:pt x="0" y="116681"/>
                    </a:lnTo>
                    <a:lnTo>
                      <a:pt x="100012" y="116681"/>
                    </a:lnTo>
                    <a:lnTo>
                      <a:pt x="100012" y="50006"/>
                    </a:lnTo>
                    <a:cubicBezTo>
                      <a:pt x="100012" y="22389"/>
                      <a:pt x="77625" y="0"/>
                      <a:pt x="500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26" name="Freeform 26"/>
              <p:cNvSpPr/>
              <p:nvPr/>
            </p:nvSpPr>
            <p:spPr>
              <a:xfrm>
                <a:off x="6643688" y="1404938"/>
                <a:ext cx="66675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66675" h="66675">
                    <a:moveTo>
                      <a:pt x="33338" y="66675"/>
                    </a:moveTo>
                    <a:cubicBezTo>
                      <a:pt x="51750" y="66675"/>
                      <a:pt x="66675" y="51749"/>
                      <a:pt x="66675" y="33338"/>
                    </a:cubicBezTo>
                    <a:cubicBezTo>
                      <a:pt x="66675" y="14926"/>
                      <a:pt x="51750" y="0"/>
                      <a:pt x="33338" y="0"/>
                    </a:cubicBezTo>
                    <a:cubicBezTo>
                      <a:pt x="14925" y="0"/>
                      <a:pt x="0" y="14926"/>
                      <a:pt x="0" y="33338"/>
                    </a:cubicBezTo>
                    <a:cubicBezTo>
                      <a:pt x="0" y="51749"/>
                      <a:pt x="14925" y="66675"/>
                      <a:pt x="33338" y="666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6838950" y="1438275"/>
              <a:ext cx="118824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平等与谦卑</a:t>
              </a: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6507480" y="1806892"/>
              <a:ext cx="5065395" cy="1967389"/>
              <a:chOff x="6507480" y="1806892"/>
              <a:chExt cx="5065395" cy="1967389"/>
            </a:xfrm>
          </p:grpSpPr>
          <p:sp>
            <p:nvSpPr>
              <p:cNvPr id="29" name="TextBox 29"/>
              <p:cNvSpPr txBox="1"/>
              <p:nvPr/>
            </p:nvSpPr>
            <p:spPr>
              <a:xfrm>
                <a:off x="6507480" y="1806892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次第乞食</a:t>
                </a: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6510338" y="2116931"/>
                <a:ext cx="249316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不分贫富贵贱，挨家挨户平等乞食</a:t>
                </a:r>
              </a:p>
            </p:txBody>
          </p:sp>
          <p:sp>
            <p:nvSpPr>
              <p:cNvPr id="31" name="Line 31"/>
              <p:cNvSpPr/>
              <p:nvPr/>
            </p:nvSpPr>
            <p:spPr>
              <a:xfrm>
                <a:off x="6524625" y="2428875"/>
                <a:ext cx="504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">
                    <a:moveTo>
                      <a:pt x="0" y="0"/>
                    </a:moveTo>
                    <a:lnTo>
                      <a:pt x="5048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6507480" y="252126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不分贵贱</a:t>
                </a: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6510338" y="2831306"/>
                <a:ext cx="2986088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破除阶级观念，对一切众生无分别的慈悲</a:t>
                </a:r>
              </a:p>
            </p:txBody>
          </p:sp>
          <p:sp>
            <p:nvSpPr>
              <p:cNvPr id="34" name="Line 34"/>
              <p:cNvSpPr/>
              <p:nvPr/>
            </p:nvSpPr>
            <p:spPr>
              <a:xfrm>
                <a:off x="6524625" y="3143250"/>
                <a:ext cx="504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">
                    <a:moveTo>
                      <a:pt x="0" y="0"/>
                    </a:moveTo>
                    <a:lnTo>
                      <a:pt x="5048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6507480" y="3235642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破除我慢</a:t>
                </a:r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6510338" y="3545681"/>
                <a:ext cx="315039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即使是觉悟者也亲自托钵，以行动对治傲慢</a:t>
                </a:r>
              </a:p>
            </p:txBody>
          </p:sp>
        </p:grpSp>
      </p:grpSp>
      <p:grpSp>
        <p:nvGrpSpPr>
          <p:cNvPr id="55" name="Group 55"/>
          <p:cNvGrpSpPr/>
          <p:nvPr/>
        </p:nvGrpSpPr>
        <p:grpSpPr>
          <a:xfrm>
            <a:off x="381000" y="3857625"/>
            <a:ext cx="5524500" cy="2528887"/>
            <a:chOff x="381000" y="3857625"/>
            <a:chExt cx="5524500" cy="2528887"/>
          </a:xfrm>
        </p:grpSpPr>
        <p:sp>
          <p:nvSpPr>
            <p:cNvPr id="39" name="Freeform 39"/>
            <p:cNvSpPr/>
            <p:nvPr/>
          </p:nvSpPr>
          <p:spPr>
            <a:xfrm>
              <a:off x="381000" y="3857625"/>
              <a:ext cx="5524500" cy="2476500"/>
            </a:xfrm>
            <a:custGeom>
              <a:avLst/>
              <a:gdLst/>
              <a:ahLst/>
              <a:cxnLst/>
              <a:rect l="l" t="t" r="r" b="b"/>
              <a:pathLst>
                <a:path w="5524500" h="247650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2362200"/>
                  </a:lnTo>
                  <a:cubicBezTo>
                    <a:pt x="5524500" y="2425326"/>
                    <a:pt x="5473326" y="2476500"/>
                    <a:pt x="5410200" y="2476500"/>
                  </a:cubicBezTo>
                  <a:lnTo>
                    <a:pt x="114300" y="2476500"/>
                  </a:lnTo>
                  <a:cubicBezTo>
                    <a:pt x="51174" y="2476500"/>
                    <a:pt x="0" y="2425326"/>
                    <a:pt x="0" y="2362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E4A62"/>
              </a:solidFill>
            </a:ln>
          </p:spPr>
        </p:sp>
        <p:sp>
          <p:nvSpPr>
            <p:cNvPr id="40" name="Freeform 40"/>
            <p:cNvSpPr/>
            <p:nvPr/>
          </p:nvSpPr>
          <p:spPr>
            <a:xfrm>
              <a:off x="381000" y="3857625"/>
              <a:ext cx="5524500" cy="523875"/>
            </a:xfrm>
            <a:custGeom>
              <a:avLst/>
              <a:gdLst/>
              <a:ahLst/>
              <a:cxnLst/>
              <a:rect l="l" t="t" r="r" b="b"/>
              <a:pathLst>
                <a:path w="5524500" h="523875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09575"/>
                  </a:lnTo>
                  <a:cubicBezTo>
                    <a:pt x="5524500" y="472701"/>
                    <a:pt x="5473326" y="523875"/>
                    <a:pt x="5410200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</p:spPr>
        </p:sp>
        <p:sp>
          <p:nvSpPr>
            <p:cNvPr id="41" name="Rectangle 41"/>
            <p:cNvSpPr/>
            <p:nvPr/>
          </p:nvSpPr>
          <p:spPr>
            <a:xfrm>
              <a:off x="381000" y="4286250"/>
              <a:ext cx="5524500" cy="95250"/>
            </a:xfrm>
            <a:prstGeom prst="rect">
              <a:avLst/>
            </a:prstGeom>
            <a:solidFill>
              <a:srgbClr val="2E4A62"/>
            </a:solidFill>
            <a:ln>
              <a:noFill/>
            </a:ln>
          </p:spPr>
        </p:sp>
        <p:grpSp>
          <p:nvGrpSpPr>
            <p:cNvPr id="44" name="Group 44"/>
            <p:cNvGrpSpPr/>
            <p:nvPr/>
          </p:nvGrpSpPr>
          <p:grpSpPr>
            <a:xfrm>
              <a:off x="571500" y="3990975"/>
              <a:ext cx="266700" cy="266700"/>
              <a:chOff x="571500" y="3990975"/>
              <a:chExt cx="266700" cy="2667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638175" y="4057650"/>
                <a:ext cx="133350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133350" h="133350">
                    <a:moveTo>
                      <a:pt x="66675" y="0"/>
                    </a:moveTo>
                    <a:cubicBezTo>
                      <a:pt x="29851" y="0"/>
                      <a:pt x="0" y="29851"/>
                      <a:pt x="0" y="66675"/>
                    </a:cubicBezTo>
                    <a:cubicBezTo>
                      <a:pt x="0" y="103498"/>
                      <a:pt x="29851" y="133350"/>
                      <a:pt x="66675" y="133350"/>
                    </a:cubicBezTo>
                    <a:cubicBezTo>
                      <a:pt x="103498" y="133350"/>
                      <a:pt x="133350" y="103498"/>
                      <a:pt x="133350" y="66675"/>
                    </a:cubicBezTo>
                    <a:cubicBezTo>
                      <a:pt x="133350" y="29851"/>
                      <a:pt x="103498" y="0"/>
                      <a:pt x="66675" y="0"/>
                    </a:cubicBezTo>
                    <a:close/>
                    <a:moveTo>
                      <a:pt x="33338" y="66675"/>
                    </a:moveTo>
                    <a:cubicBezTo>
                      <a:pt x="33338" y="48263"/>
                      <a:pt x="48263" y="33338"/>
                      <a:pt x="66675" y="33338"/>
                    </a:cubicBezTo>
                    <a:cubicBezTo>
                      <a:pt x="85087" y="33338"/>
                      <a:pt x="100012" y="48263"/>
                      <a:pt x="100012" y="66675"/>
                    </a:cubicBezTo>
                    <a:cubicBezTo>
                      <a:pt x="100012" y="85087"/>
                      <a:pt x="85087" y="100012"/>
                      <a:pt x="66675" y="100012"/>
                    </a:cubicBezTo>
                    <a:cubicBezTo>
                      <a:pt x="48263" y="100012"/>
                      <a:pt x="33338" y="85087"/>
                      <a:pt x="33338" y="666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  <p:sp>
            <p:nvSpPr>
              <p:cNvPr id="43" name="Freeform 43"/>
              <p:cNvSpPr/>
              <p:nvPr/>
            </p:nvSpPr>
            <p:spPr>
              <a:xfrm>
                <a:off x="571500" y="3990975"/>
                <a:ext cx="26670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266700" h="266700">
                    <a:moveTo>
                      <a:pt x="133350" y="0"/>
                    </a:moveTo>
                    <a:cubicBezTo>
                      <a:pt x="59703" y="0"/>
                      <a:pt x="0" y="59703"/>
                      <a:pt x="0" y="133350"/>
                    </a:cubicBezTo>
                    <a:cubicBezTo>
                      <a:pt x="0" y="206998"/>
                      <a:pt x="59703" y="266700"/>
                      <a:pt x="133350" y="266700"/>
                    </a:cubicBezTo>
                    <a:cubicBezTo>
                      <a:pt x="206998" y="266700"/>
                      <a:pt x="266700" y="206998"/>
                      <a:pt x="266700" y="133350"/>
                    </a:cubicBezTo>
                    <a:cubicBezTo>
                      <a:pt x="266700" y="59703"/>
                      <a:pt x="206998" y="0"/>
                      <a:pt x="133350" y="0"/>
                    </a:cubicBezTo>
                    <a:close/>
                    <a:moveTo>
                      <a:pt x="33338" y="133350"/>
                    </a:moveTo>
                    <a:cubicBezTo>
                      <a:pt x="33338" y="78115"/>
                      <a:pt x="78115" y="33338"/>
                      <a:pt x="133350" y="33338"/>
                    </a:cubicBezTo>
                    <a:cubicBezTo>
                      <a:pt x="188585" y="33338"/>
                      <a:pt x="233362" y="78115"/>
                      <a:pt x="233362" y="133350"/>
                    </a:cubicBezTo>
                    <a:cubicBezTo>
                      <a:pt x="233362" y="188585"/>
                      <a:pt x="188585" y="233362"/>
                      <a:pt x="133350" y="233362"/>
                    </a:cubicBezTo>
                    <a:cubicBezTo>
                      <a:pt x="78115" y="233362"/>
                      <a:pt x="33338" y="188585"/>
                      <a:pt x="33338" y="13335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933450" y="4057650"/>
              <a:ext cx="118824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纪律与专注</a:t>
              </a:r>
            </a:p>
          </p:txBody>
        </p:sp>
        <p:grpSp>
          <p:nvGrpSpPr>
            <p:cNvPr id="54" name="Group 54"/>
            <p:cNvGrpSpPr/>
            <p:nvPr/>
          </p:nvGrpSpPr>
          <p:grpSpPr>
            <a:xfrm>
              <a:off x="601980" y="4426268"/>
              <a:ext cx="5065395" cy="1960244"/>
              <a:chOff x="601980" y="4426268"/>
              <a:chExt cx="5065395" cy="1960244"/>
            </a:xfrm>
          </p:grpSpPr>
          <p:sp>
            <p:nvSpPr>
              <p:cNvPr id="46" name="TextBox 46"/>
              <p:cNvSpPr txBox="1"/>
              <p:nvPr/>
            </p:nvSpPr>
            <p:spPr>
              <a:xfrm>
                <a:off x="601980" y="442626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井然有序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604838" y="4736306"/>
                <a:ext cx="3150394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从乞食到返回、用餐、收拾，遵循僧团仪轨</a:t>
                </a:r>
              </a:p>
            </p:txBody>
          </p:sp>
          <p:sp>
            <p:nvSpPr>
              <p:cNvPr id="48" name="Line 48"/>
              <p:cNvSpPr/>
              <p:nvPr/>
            </p:nvSpPr>
            <p:spPr>
              <a:xfrm>
                <a:off x="619125" y="5048250"/>
                <a:ext cx="504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">
                    <a:moveTo>
                      <a:pt x="0" y="0"/>
                    </a:moveTo>
                    <a:lnTo>
                      <a:pt x="5048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49" name="TextBox 49"/>
              <p:cNvSpPr txBox="1"/>
              <p:nvPr/>
            </p:nvSpPr>
            <p:spPr>
              <a:xfrm>
                <a:off x="601980" y="5140642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威仪具足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605790" y="5458778"/>
                <a:ext cx="232695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行住坐卧皆有威仪，反映严谨自律</a:t>
                </a:r>
              </a:p>
            </p:txBody>
          </p:sp>
          <p:sp>
            <p:nvSpPr>
              <p:cNvPr id="51" name="Line 51"/>
              <p:cNvSpPr/>
              <p:nvPr/>
            </p:nvSpPr>
            <p:spPr>
              <a:xfrm>
                <a:off x="619125" y="5762625"/>
                <a:ext cx="504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">
                    <a:moveTo>
                      <a:pt x="0" y="0"/>
                    </a:moveTo>
                    <a:lnTo>
                      <a:pt x="5048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52" name="TextBox 52"/>
              <p:cNvSpPr txBox="1"/>
              <p:nvPr/>
            </p:nvSpPr>
            <p:spPr>
              <a:xfrm>
                <a:off x="601980" y="585501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正念当下</a:t>
                </a: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605790" y="6173152"/>
                <a:ext cx="1713548" cy="2133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050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专注当下行动，修习正念</a:t>
                </a:r>
              </a:p>
            </p:txBody>
          </p:sp>
        </p:grpSp>
      </p:grpSp>
      <p:grpSp>
        <p:nvGrpSpPr>
          <p:cNvPr id="70" name="Group 70"/>
          <p:cNvGrpSpPr/>
          <p:nvPr/>
        </p:nvGrpSpPr>
        <p:grpSpPr>
          <a:xfrm>
            <a:off x="6286500" y="3857625"/>
            <a:ext cx="5524500" cy="2536031"/>
            <a:chOff x="6286500" y="3857625"/>
            <a:chExt cx="5524500" cy="2536031"/>
          </a:xfrm>
        </p:grpSpPr>
        <p:sp>
          <p:nvSpPr>
            <p:cNvPr id="56" name="Freeform 56"/>
            <p:cNvSpPr/>
            <p:nvPr/>
          </p:nvSpPr>
          <p:spPr>
            <a:xfrm>
              <a:off x="6286500" y="3857625"/>
              <a:ext cx="5524500" cy="2476500"/>
            </a:xfrm>
            <a:custGeom>
              <a:avLst/>
              <a:gdLst/>
              <a:ahLst/>
              <a:cxnLst/>
              <a:rect l="l" t="t" r="r" b="b"/>
              <a:pathLst>
                <a:path w="5524500" h="2476500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2362200"/>
                  </a:lnTo>
                  <a:cubicBezTo>
                    <a:pt x="5524500" y="2425326"/>
                    <a:pt x="5473326" y="2476500"/>
                    <a:pt x="5410200" y="2476500"/>
                  </a:cubicBezTo>
                  <a:lnTo>
                    <a:pt x="114300" y="2476500"/>
                  </a:lnTo>
                  <a:cubicBezTo>
                    <a:pt x="51174" y="2476500"/>
                    <a:pt x="0" y="2425326"/>
                    <a:pt x="0" y="2362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B9A9A"/>
              </a:solidFill>
            </a:ln>
          </p:spPr>
        </p:sp>
        <p:sp>
          <p:nvSpPr>
            <p:cNvPr id="57" name="Freeform 57"/>
            <p:cNvSpPr/>
            <p:nvPr/>
          </p:nvSpPr>
          <p:spPr>
            <a:xfrm>
              <a:off x="6286500" y="3857625"/>
              <a:ext cx="5524500" cy="523875"/>
            </a:xfrm>
            <a:custGeom>
              <a:avLst/>
              <a:gdLst/>
              <a:ahLst/>
              <a:cxnLst/>
              <a:rect l="l" t="t" r="r" b="b"/>
              <a:pathLst>
                <a:path w="5524500" h="523875">
                  <a:moveTo>
                    <a:pt x="114300" y="0"/>
                  </a:moveTo>
                  <a:lnTo>
                    <a:pt x="5410200" y="0"/>
                  </a:lnTo>
                  <a:cubicBezTo>
                    <a:pt x="5473326" y="0"/>
                    <a:pt x="5524500" y="51174"/>
                    <a:pt x="5524500" y="114300"/>
                  </a:cubicBezTo>
                  <a:lnTo>
                    <a:pt x="5524500" y="409575"/>
                  </a:lnTo>
                  <a:cubicBezTo>
                    <a:pt x="5524500" y="472701"/>
                    <a:pt x="5473326" y="523875"/>
                    <a:pt x="5410200" y="523875"/>
                  </a:cubicBezTo>
                  <a:lnTo>
                    <a:pt x="114300" y="523875"/>
                  </a:lnTo>
                  <a:cubicBezTo>
                    <a:pt x="51174" y="523875"/>
                    <a:pt x="0" y="472701"/>
                    <a:pt x="0" y="409575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8B9A9A"/>
            </a:solidFill>
            <a:ln>
              <a:noFill/>
            </a:ln>
          </p:spPr>
        </p:sp>
        <p:sp>
          <p:nvSpPr>
            <p:cNvPr id="58" name="Rectangle 58"/>
            <p:cNvSpPr/>
            <p:nvPr/>
          </p:nvSpPr>
          <p:spPr>
            <a:xfrm>
              <a:off x="6286500" y="4286250"/>
              <a:ext cx="5524500" cy="95250"/>
            </a:xfrm>
            <a:prstGeom prst="rect">
              <a:avLst/>
            </a:prstGeom>
            <a:solidFill>
              <a:srgbClr val="8B9A9A"/>
            </a:solidFill>
            <a:ln>
              <a:noFill/>
            </a:ln>
          </p:spPr>
        </p:sp>
        <p:sp>
          <p:nvSpPr>
            <p:cNvPr id="59" name="Freeform 59"/>
            <p:cNvSpPr/>
            <p:nvPr/>
          </p:nvSpPr>
          <p:spPr>
            <a:xfrm>
              <a:off x="6493669" y="3990975"/>
              <a:ext cx="233362" cy="266700"/>
            </a:xfrm>
            <a:custGeom>
              <a:avLst/>
              <a:gdLst/>
              <a:ahLst/>
              <a:cxnLst/>
              <a:rect l="l" t="t" r="r" b="b"/>
              <a:pathLst>
                <a:path w="233362" h="266700">
                  <a:moveTo>
                    <a:pt x="55842" y="223243"/>
                  </a:moveTo>
                  <a:lnTo>
                    <a:pt x="116681" y="266700"/>
                  </a:lnTo>
                  <a:lnTo>
                    <a:pt x="177521" y="223243"/>
                  </a:lnTo>
                  <a:cubicBezTo>
                    <a:pt x="212565" y="198211"/>
                    <a:pt x="233362" y="157798"/>
                    <a:pt x="233362" y="114732"/>
                  </a:cubicBezTo>
                  <a:lnTo>
                    <a:pt x="233362" y="50006"/>
                  </a:lnTo>
                  <a:lnTo>
                    <a:pt x="116681" y="0"/>
                  </a:lnTo>
                  <a:lnTo>
                    <a:pt x="0" y="50006"/>
                  </a:lnTo>
                  <a:lnTo>
                    <a:pt x="0" y="114732"/>
                  </a:lnTo>
                  <a:cubicBezTo>
                    <a:pt x="0" y="157798"/>
                    <a:pt x="20798" y="198211"/>
                    <a:pt x="55842" y="2232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60" name="TextBox 60"/>
            <p:cNvSpPr txBox="1"/>
            <p:nvPr/>
          </p:nvSpPr>
          <p:spPr>
            <a:xfrm>
              <a:off x="6838950" y="4057650"/>
              <a:ext cx="1188244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清净与安住</a:t>
              </a:r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6507480" y="4426268"/>
              <a:ext cx="5065395" cy="1967388"/>
              <a:chOff x="6507480" y="4426268"/>
              <a:chExt cx="5065395" cy="1967388"/>
            </a:xfrm>
          </p:grpSpPr>
          <p:sp>
            <p:nvSpPr>
              <p:cNvPr id="61" name="TextBox 61"/>
              <p:cNvSpPr txBox="1"/>
              <p:nvPr/>
            </p:nvSpPr>
            <p:spPr>
              <a:xfrm>
                <a:off x="6507480" y="442626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洗足净身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6510338" y="4736306"/>
                <a:ext cx="2493169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象征洗去外界尘劳，保持身心清净</a:t>
                </a:r>
              </a:p>
            </p:txBody>
          </p:sp>
          <p:sp>
            <p:nvSpPr>
              <p:cNvPr id="63" name="Line 63"/>
              <p:cNvSpPr/>
              <p:nvPr/>
            </p:nvSpPr>
            <p:spPr>
              <a:xfrm>
                <a:off x="6524625" y="5048250"/>
                <a:ext cx="504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">
                    <a:moveTo>
                      <a:pt x="0" y="0"/>
                    </a:moveTo>
                    <a:lnTo>
                      <a:pt x="5048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64" name="TextBox 64"/>
              <p:cNvSpPr txBox="1"/>
              <p:nvPr/>
            </p:nvSpPr>
            <p:spPr>
              <a:xfrm>
                <a:off x="6507480" y="5140642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敷座而坐</a:t>
                </a:r>
              </a:p>
            </p:txBody>
          </p:sp>
          <p:sp>
            <p:nvSpPr>
              <p:cNvPr id="65" name="TextBox 65"/>
              <p:cNvSpPr txBox="1"/>
              <p:nvPr/>
            </p:nvSpPr>
            <p:spPr>
              <a:xfrm>
                <a:off x="6510338" y="5450681"/>
                <a:ext cx="2821781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亲自整理座位并安然坐下，显内心安定</a:t>
                </a:r>
              </a:p>
            </p:txBody>
          </p:sp>
          <p:sp>
            <p:nvSpPr>
              <p:cNvPr id="66" name="Line 66"/>
              <p:cNvSpPr/>
              <p:nvPr/>
            </p:nvSpPr>
            <p:spPr>
              <a:xfrm>
                <a:off x="6524625" y="5762625"/>
                <a:ext cx="50482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048250" h="9525">
                    <a:moveTo>
                      <a:pt x="0" y="0"/>
                    </a:moveTo>
                    <a:lnTo>
                      <a:pt x="5048250" y="0"/>
                    </a:lnTo>
                  </a:path>
                </a:pathLst>
              </a:custGeom>
              <a:noFill/>
              <a:ln w="9525">
                <a:solidFill>
                  <a:srgbClr val="E5E7EB"/>
                </a:solidFill>
              </a:ln>
            </p:spPr>
          </p:sp>
          <p:sp>
            <p:nvSpPr>
              <p:cNvPr id="67" name="TextBox 67"/>
              <p:cNvSpPr txBox="1"/>
              <p:nvPr/>
            </p:nvSpPr>
            <p:spPr>
              <a:xfrm>
                <a:off x="6507480" y="5855018"/>
                <a:ext cx="862393" cy="274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350" b="1" dirty="0">
                    <a:solidFill>
                      <a:srgbClr val="6B7280"/>
                    </a:solidFill>
                    <a:latin typeface="Segoe UI"/>
                    <a:ea typeface="Microsoft YaHei"/>
                    <a:cs typeface="Segoe UI"/>
                  </a:rPr>
                  <a:t>心安意净</a:t>
                </a:r>
              </a:p>
            </p:txBody>
          </p:sp>
          <p:sp>
            <p:nvSpPr>
              <p:cNvPr id="68" name="TextBox 68"/>
              <p:cNvSpPr txBox="1"/>
              <p:nvPr/>
            </p:nvSpPr>
            <p:spPr>
              <a:xfrm>
                <a:off x="6510338" y="6165056"/>
                <a:ext cx="2164556" cy="22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125" dirty="0">
                    <a:solidFill>
                      <a:srgbClr val="374151"/>
                    </a:solidFill>
                    <a:latin typeface="Segoe UI"/>
                    <a:ea typeface="Microsoft YaHei"/>
                    <a:cs typeface="Segoe UI"/>
                  </a:rPr>
                  <a:t>预示即将进入宁静的说法状态</a:t>
                </a:r>
              </a:p>
            </p:txBody>
          </p:sp>
        </p:grpSp>
      </p:grpSp>
      <p:sp>
        <p:nvSpPr>
          <p:cNvPr id="71" name="TextBox 71"/>
          <p:cNvSpPr txBox="1"/>
          <p:nvPr/>
        </p:nvSpPr>
        <p:spPr>
          <a:xfrm>
            <a:off x="367665" y="6506528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第二部分：叙事基础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1406616" y="6506528"/>
            <a:ext cx="41771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7 / 15</a:t>
            </a:r>
          </a:p>
        </p:txBody>
      </p:sp>
    </p:spTree>
  </p:cSld>
  <p:clrMapOvr>
    <a:masterClrMapping/>
  </p:clrMapOvr>
  <p:transition dur="4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9F6F1"/>
              </a:gs>
              <a:gs pos="100000">
                <a:srgbClr val="F0EDE6"/>
              </a:gs>
            </a:gsLst>
            <a:lin ang="2700000" scaled="1"/>
          </a:gradFill>
          <a:ln>
            <a:noFill/>
          </a:ln>
        </p:spPr>
      </p:sp>
      <p:sp>
        <p:nvSpPr>
          <p:cNvPr id="3" name="Ellipse 3"/>
          <p:cNvSpPr/>
          <p:nvPr/>
        </p:nvSpPr>
        <p:spPr>
          <a:xfrm>
            <a:off x="10477500" y="381000"/>
            <a:ext cx="1524000" cy="1524000"/>
          </a:xfrm>
          <a:prstGeom prst="ellipse">
            <a:avLst/>
          </a:prstGeom>
          <a:noFill/>
          <a:ln w="14288">
            <a:solidFill>
              <a:srgbClr val="C9A962">
                <a:alpha val="15000"/>
              </a:srgbClr>
            </a:solidFill>
          </a:ln>
        </p:spPr>
      </p:sp>
      <p:sp>
        <p:nvSpPr>
          <p:cNvPr id="4" name="Ellipse 4"/>
          <p:cNvSpPr/>
          <p:nvPr/>
        </p:nvSpPr>
        <p:spPr>
          <a:xfrm>
            <a:off x="10763250" y="666750"/>
            <a:ext cx="952500" cy="952500"/>
          </a:xfrm>
          <a:prstGeom prst="ellipse">
            <a:avLst/>
          </a:prstGeom>
          <a:noFill/>
          <a:ln w="9525">
            <a:solidFill>
              <a:srgbClr val="C9A962">
                <a:alpha val="10000"/>
              </a:srgbClr>
            </a:solidFill>
          </a:ln>
        </p:spPr>
      </p:sp>
      <p:sp>
        <p:nvSpPr>
          <p:cNvPr id="5" name="TextBox 5"/>
          <p:cNvSpPr txBox="1"/>
          <p:nvPr/>
        </p:nvSpPr>
        <p:spPr>
          <a:xfrm>
            <a:off x="354330" y="535305"/>
            <a:ext cx="3273742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1E293B"/>
                </a:solidFill>
                <a:latin typeface="Segoe UI"/>
                <a:ea typeface="Microsoft YaHei"/>
                <a:cs typeface="Segoe UI"/>
              </a:rPr>
              <a:t>第一品作为序幕的意义</a:t>
            </a:r>
          </a:p>
        </p:txBody>
      </p:sp>
      <p:sp>
        <p:nvSpPr>
          <p:cNvPr id="6" name="Line 6"/>
          <p:cNvSpPr/>
          <p:nvPr/>
        </p:nvSpPr>
        <p:spPr>
          <a:xfrm>
            <a:off x="381000" y="952500"/>
            <a:ext cx="2667000" cy="9525"/>
          </a:xfrm>
          <a:custGeom>
            <a:avLst/>
            <a:gdLst/>
            <a:ahLst/>
            <a:cxnLst/>
            <a:rect l="l" t="t" r="r" b="b"/>
            <a:pathLst>
              <a:path w="2667000" h="9525">
                <a:moveTo>
                  <a:pt x="0" y="0"/>
                </a:moveTo>
                <a:lnTo>
                  <a:pt x="2667000" y="0"/>
                </a:lnTo>
              </a:path>
            </a:pathLst>
          </a:custGeom>
          <a:noFill/>
          <a:ln w="23812">
            <a:solidFill>
              <a:srgbClr val="C9A962"/>
            </a:solidFill>
          </a:ln>
        </p:spPr>
      </p:sp>
      <p:sp>
        <p:nvSpPr>
          <p:cNvPr id="7" name="TextBox 7"/>
          <p:cNvSpPr txBox="1"/>
          <p:nvPr/>
        </p:nvSpPr>
        <p:spPr>
          <a:xfrm>
            <a:off x="3225165" y="820102"/>
            <a:ext cx="94678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三层递进结构</a:t>
            </a:r>
          </a:p>
        </p:txBody>
      </p:sp>
      <p:sp>
        <p:nvSpPr>
          <p:cNvPr id="8" name="Line 8"/>
          <p:cNvSpPr/>
          <p:nvPr/>
        </p:nvSpPr>
        <p:spPr>
          <a:xfrm>
            <a:off x="952500" y="1238250"/>
            <a:ext cx="9525" cy="4667250"/>
          </a:xfrm>
          <a:custGeom>
            <a:avLst/>
            <a:gdLst/>
            <a:ahLst/>
            <a:cxnLst/>
            <a:rect l="l" t="t" r="r" b="b"/>
            <a:pathLst>
              <a:path w="9525" h="4667250">
                <a:moveTo>
                  <a:pt x="0" y="0"/>
                </a:moveTo>
                <a:lnTo>
                  <a:pt x="0" y="4667250"/>
                </a:lnTo>
              </a:path>
            </a:pathLst>
          </a:custGeom>
          <a:noFill/>
          <a:ln w="9525">
            <a:solidFill>
              <a:srgbClr val="E5E7EB">
                <a:alpha val="60000"/>
              </a:srgbClr>
            </a:solidFill>
            <a:prstDash val="dash"/>
          </a:ln>
        </p:spPr>
      </p:sp>
      <p:grpSp>
        <p:nvGrpSpPr>
          <p:cNvPr id="28" name="Group 28"/>
          <p:cNvGrpSpPr/>
          <p:nvPr/>
        </p:nvGrpSpPr>
        <p:grpSpPr>
          <a:xfrm>
            <a:off x="571500" y="1333500"/>
            <a:ext cx="11049000" cy="1238250"/>
            <a:chOff x="571500" y="1333500"/>
            <a:chExt cx="11049000" cy="1238250"/>
          </a:xfrm>
          <a:effectLst>
            <a:outerShdw blurRad="76200" dist="19050" dir="10798281" algn="tl" rotWithShape="0">
              <a:srgbClr val="2E4A62">
                <a:alpha val="8000"/>
              </a:srgbClr>
            </a:outerShdw>
          </a:effectLst>
        </p:grpSpPr>
        <p:sp>
          <p:nvSpPr>
            <p:cNvPr id="9" name="Freeform 9"/>
            <p:cNvSpPr/>
            <p:nvPr/>
          </p:nvSpPr>
          <p:spPr>
            <a:xfrm>
              <a:off x="571500" y="1333500"/>
              <a:ext cx="11049000" cy="1238250"/>
            </a:xfrm>
            <a:custGeom>
              <a:avLst/>
              <a:gdLst/>
              <a:ahLst/>
              <a:cxnLst/>
              <a:rect l="l" t="t" r="r" b="b"/>
              <a:pathLst>
                <a:path w="11049000" h="1238250">
                  <a:moveTo>
                    <a:pt x="95250" y="0"/>
                  </a:moveTo>
                  <a:lnTo>
                    <a:pt x="10953750" y="0"/>
                  </a:lnTo>
                  <a:cubicBezTo>
                    <a:pt x="11006355" y="0"/>
                    <a:pt x="11049000" y="42645"/>
                    <a:pt x="11049000" y="95250"/>
                  </a:cubicBezTo>
                  <a:lnTo>
                    <a:pt x="11049000" y="1143000"/>
                  </a:lnTo>
                  <a:cubicBezTo>
                    <a:pt x="11049000" y="1195605"/>
                    <a:pt x="11006355" y="1238250"/>
                    <a:pt x="10953750" y="1238250"/>
                  </a:cubicBezTo>
                  <a:lnTo>
                    <a:pt x="95250" y="1238250"/>
                  </a:lnTo>
                  <a:cubicBezTo>
                    <a:pt x="42645" y="1238250"/>
                    <a:pt x="0" y="1195605"/>
                    <a:pt x="0" y="114300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</p:sp>
        <p:sp>
          <p:nvSpPr>
            <p:cNvPr id="10" name="Freeform 10"/>
            <p:cNvSpPr/>
            <p:nvPr/>
          </p:nvSpPr>
          <p:spPr>
            <a:xfrm>
              <a:off x="571500" y="1333500"/>
              <a:ext cx="571500" cy="1238250"/>
            </a:xfrm>
            <a:custGeom>
              <a:avLst/>
              <a:gdLst/>
              <a:ahLst/>
              <a:cxnLst/>
              <a:rect l="l" t="t" r="r" b="b"/>
              <a:pathLst>
                <a:path w="571500" h="1238250">
                  <a:moveTo>
                    <a:pt x="95250" y="0"/>
                  </a:moveTo>
                  <a:lnTo>
                    <a:pt x="476250" y="0"/>
                  </a:lnTo>
                  <a:cubicBezTo>
                    <a:pt x="528855" y="0"/>
                    <a:pt x="571500" y="42645"/>
                    <a:pt x="571500" y="95250"/>
                  </a:cubicBezTo>
                  <a:lnTo>
                    <a:pt x="571500" y="1143000"/>
                  </a:lnTo>
                  <a:cubicBezTo>
                    <a:pt x="571500" y="1195605"/>
                    <a:pt x="528855" y="1238250"/>
                    <a:pt x="476250" y="1238250"/>
                  </a:cubicBezTo>
                  <a:lnTo>
                    <a:pt x="95250" y="1238250"/>
                  </a:lnTo>
                  <a:cubicBezTo>
                    <a:pt x="42645" y="1238250"/>
                    <a:pt x="0" y="1195605"/>
                    <a:pt x="0" y="114300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</p:sp>
        <p:sp>
          <p:nvSpPr>
            <p:cNvPr id="11" name="Rectangle 11"/>
            <p:cNvSpPr/>
            <p:nvPr/>
          </p:nvSpPr>
          <p:spPr>
            <a:xfrm>
              <a:off x="1047750" y="1333500"/>
              <a:ext cx="114300" cy="1238250"/>
            </a:xfrm>
            <a:prstGeom prst="rect">
              <a:avLst/>
            </a:prstGeom>
            <a:solidFill>
              <a:srgbClr val="2E4A62"/>
            </a:solidFill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</p:sp>
        <p:sp>
          <p:nvSpPr>
            <p:cNvPr id="12" name="TextBox 12"/>
            <p:cNvSpPr txBox="1"/>
            <p:nvPr/>
          </p:nvSpPr>
          <p:spPr>
            <a:xfrm>
              <a:off x="669560" y="1792605"/>
              <a:ext cx="375380" cy="426720"/>
            </a:xfrm>
            <a:prstGeom prst="rect">
              <a:avLst/>
            </a:prstGeom>
            <a:noFill/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100" b="1" dirty="0">
                  <a:solidFill>
                    <a:srgbClr val="FFFFFF"/>
                  </a:solidFill>
                  <a:latin typeface="Times New Roman"/>
                  <a:ea typeface="SimSun"/>
                  <a:cs typeface="Times New Roman"/>
                </a:rPr>
                <a:t>壹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1409700" y="1571625"/>
              <a:ext cx="7201852" cy="852487"/>
              <a:chOff x="1409700" y="1571625"/>
              <a:chExt cx="7201852" cy="852487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1409700" y="1571625"/>
                <a:ext cx="1671304" cy="3048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19050" dir="10798281" algn="tl" rotWithShape="0">
                  <a:srgbClr val="2E4A62">
                    <a:alpha val="8000"/>
                  </a:srgbClr>
                </a:outerShdw>
              </a:effectLst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2E4A62"/>
                    </a:solidFill>
                    <a:latin typeface="Segoe UI"/>
                    <a:ea typeface="Microsoft YaHei"/>
                    <a:cs typeface="Segoe UI"/>
                  </a:rPr>
                  <a:t>确立法会"因由"</a:t>
                </a:r>
              </a:p>
            </p:txBody>
          </p:sp>
          <p:grpSp>
            <p:nvGrpSpPr>
              <p:cNvPr id="26" name="Group 26"/>
              <p:cNvGrpSpPr/>
              <p:nvPr/>
            </p:nvGrpSpPr>
            <p:grpSpPr>
              <a:xfrm>
                <a:off x="1426309" y="1924050"/>
                <a:ext cx="7185243" cy="500062"/>
                <a:chOff x="1426309" y="1924050"/>
                <a:chExt cx="7185243" cy="500062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1428750" y="1924050"/>
                  <a:ext cx="19050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000" h="495300">
                      <a:moveTo>
                        <a:pt x="57150" y="0"/>
                      </a:moveTo>
                      <a:lnTo>
                        <a:pt x="1847850" y="0"/>
                      </a:lnTo>
                      <a:cubicBezTo>
                        <a:pt x="1879413" y="0"/>
                        <a:pt x="1905000" y="25587"/>
                        <a:pt x="1905000" y="57150"/>
                      </a:cubicBezTo>
                      <a:lnTo>
                        <a:pt x="1905000" y="438150"/>
                      </a:lnTo>
                      <a:cubicBezTo>
                        <a:pt x="1905000" y="469713"/>
                        <a:pt x="1879413" y="495300"/>
                        <a:pt x="1847850" y="495300"/>
                      </a:cubicBezTo>
                      <a:lnTo>
                        <a:pt x="57150" y="495300"/>
                      </a:lnTo>
                      <a:cubicBezTo>
                        <a:pt x="25587" y="495300"/>
                        <a:pt x="0" y="469713"/>
                        <a:pt x="0" y="4381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E8EBF0"/>
                </a:solidFill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1426309" y="2107406"/>
                  <a:ext cx="1909882" cy="2286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125" dirty="0">
                      <a:solidFill>
                        <a:srgbClr val="2E4A62"/>
                      </a:solidFill>
                      <a:latin typeface="Segoe UI"/>
                      <a:ea typeface="Microsoft YaHei"/>
                      <a:cs typeface="Segoe UI"/>
                    </a:rPr>
                    <a:t>时间 · 地点 · 人物 · 事件</a:t>
                  </a:r>
                </a:p>
              </p:txBody>
            </p:sp>
            <p:sp>
              <p:nvSpPr>
                <p:cNvPr id="16" name="Freeform 16"/>
                <p:cNvSpPr/>
                <p:nvPr/>
              </p:nvSpPr>
              <p:spPr>
                <a:xfrm>
                  <a:off x="3429000" y="2171700"/>
                  <a:ext cx="3810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9525">
                      <a:moveTo>
                        <a:pt x="0" y="0"/>
                      </a:moveTo>
                      <a:lnTo>
                        <a:pt x="381000" y="0"/>
                      </a:lnTo>
                    </a:path>
                  </a:pathLst>
                </a:custGeom>
                <a:solidFill>
                  <a:srgbClr val="000000"/>
                </a:solidFill>
                <a:ln w="14288">
                  <a:solidFill>
                    <a:srgbClr val="8B9A9A"/>
                  </a:solidFill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17" name="Polygon 17"/>
                <p:cNvSpPr/>
                <p:nvPr/>
              </p:nvSpPr>
              <p:spPr>
                <a:xfrm>
                  <a:off x="3810000" y="2133600"/>
                  <a:ext cx="7620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>
                      <a:moveTo>
                        <a:pt x="0" y="0"/>
                      </a:moveTo>
                      <a:lnTo>
                        <a:pt x="76200" y="381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8B9A9A"/>
                </a:solidFill>
                <a:ln>
                  <a:noFill/>
                </a:ln>
              </p:spPr>
            </p:sp>
            <p:sp>
              <p:nvSpPr>
                <p:cNvPr id="18" name="Freeform 18"/>
                <p:cNvSpPr/>
                <p:nvPr/>
              </p:nvSpPr>
              <p:spPr>
                <a:xfrm>
                  <a:off x="3905250" y="1924050"/>
                  <a:ext cx="13335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0" h="495300">
                      <a:moveTo>
                        <a:pt x="57150" y="0"/>
                      </a:moveTo>
                      <a:lnTo>
                        <a:pt x="1276350" y="0"/>
                      </a:lnTo>
                      <a:cubicBezTo>
                        <a:pt x="1307913" y="0"/>
                        <a:pt x="1333500" y="25587"/>
                        <a:pt x="1333500" y="57150"/>
                      </a:cubicBezTo>
                      <a:lnTo>
                        <a:pt x="1333500" y="438150"/>
                      </a:lnTo>
                      <a:cubicBezTo>
                        <a:pt x="1333500" y="469713"/>
                        <a:pt x="1307913" y="495300"/>
                        <a:pt x="1276350" y="495300"/>
                      </a:cubicBezTo>
                      <a:lnTo>
                        <a:pt x="57150" y="495300"/>
                      </a:lnTo>
                      <a:cubicBezTo>
                        <a:pt x="25587" y="495300"/>
                        <a:pt x="0" y="469713"/>
                        <a:pt x="0" y="4381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FDF8E8"/>
                </a:solidFill>
                <a:ln w="14288">
                  <a:solidFill>
                    <a:srgbClr val="C9A962"/>
                  </a:solidFill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19" name="TextBox 19"/>
                <p:cNvSpPr txBox="1"/>
                <p:nvPr/>
              </p:nvSpPr>
              <p:spPr>
                <a:xfrm>
                  <a:off x="3982641" y="2107406"/>
                  <a:ext cx="1178719" cy="2286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125" dirty="0">
                      <a:solidFill>
                        <a:srgbClr val="C9A962"/>
                      </a:solidFill>
                      <a:latin typeface="Segoe UI"/>
                      <a:ea typeface="Microsoft YaHei"/>
                      <a:cs typeface="Segoe UI"/>
                    </a:rPr>
                    <a:t>证信序（通序）</a:t>
                  </a:r>
                </a:p>
              </p:txBody>
            </p:sp>
            <p:sp>
              <p:nvSpPr>
                <p:cNvPr id="20" name="Freeform 20"/>
                <p:cNvSpPr/>
                <p:nvPr/>
              </p:nvSpPr>
              <p:spPr>
                <a:xfrm>
                  <a:off x="5334000" y="2171700"/>
                  <a:ext cx="3810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9525">
                      <a:moveTo>
                        <a:pt x="0" y="0"/>
                      </a:moveTo>
                      <a:lnTo>
                        <a:pt x="381000" y="0"/>
                      </a:lnTo>
                    </a:path>
                  </a:pathLst>
                </a:custGeom>
                <a:solidFill>
                  <a:srgbClr val="000000"/>
                </a:solidFill>
                <a:ln w="14288">
                  <a:solidFill>
                    <a:srgbClr val="8B9A9A"/>
                  </a:solidFill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21" name="Polygon 21"/>
                <p:cNvSpPr/>
                <p:nvPr/>
              </p:nvSpPr>
              <p:spPr>
                <a:xfrm>
                  <a:off x="5715000" y="2133600"/>
                  <a:ext cx="7620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>
                      <a:moveTo>
                        <a:pt x="0" y="0"/>
                      </a:moveTo>
                      <a:lnTo>
                        <a:pt x="76200" y="381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8B9A9A"/>
                </a:solidFill>
                <a:ln>
                  <a:noFill/>
                </a:ln>
              </p:spPr>
            </p:sp>
            <p:sp>
              <p:nvSpPr>
                <p:cNvPr id="22" name="Freeform 22"/>
                <p:cNvSpPr/>
                <p:nvPr/>
              </p:nvSpPr>
              <p:spPr>
                <a:xfrm>
                  <a:off x="5810250" y="1924050"/>
                  <a:ext cx="13335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00" h="495300">
                      <a:moveTo>
                        <a:pt x="57150" y="0"/>
                      </a:moveTo>
                      <a:lnTo>
                        <a:pt x="1276350" y="0"/>
                      </a:lnTo>
                      <a:cubicBezTo>
                        <a:pt x="1307913" y="0"/>
                        <a:pt x="1333500" y="25587"/>
                        <a:pt x="1333500" y="57150"/>
                      </a:cubicBezTo>
                      <a:lnTo>
                        <a:pt x="1333500" y="438150"/>
                      </a:lnTo>
                      <a:cubicBezTo>
                        <a:pt x="1333500" y="469713"/>
                        <a:pt x="1307913" y="495300"/>
                        <a:pt x="1276350" y="495300"/>
                      </a:cubicBezTo>
                      <a:lnTo>
                        <a:pt x="57150" y="495300"/>
                      </a:lnTo>
                      <a:cubicBezTo>
                        <a:pt x="25587" y="495300"/>
                        <a:pt x="0" y="469713"/>
                        <a:pt x="0" y="4381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E8F0EA"/>
                </a:solidFill>
                <a:ln w="14288">
                  <a:solidFill>
                    <a:srgbClr val="5D8C6A"/>
                  </a:solidFill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23" name="TextBox 23"/>
                <p:cNvSpPr txBox="1"/>
                <p:nvPr/>
              </p:nvSpPr>
              <p:spPr>
                <a:xfrm>
                  <a:off x="5887641" y="2107406"/>
                  <a:ext cx="1178719" cy="2286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125" dirty="0">
                      <a:solidFill>
                        <a:srgbClr val="5D8C6A"/>
                      </a:solidFill>
                      <a:latin typeface="Segoe UI"/>
                      <a:ea typeface="Microsoft YaHei"/>
                      <a:cs typeface="Segoe UI"/>
                    </a:rPr>
                    <a:t>发起序（别序）</a:t>
                  </a:r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7511415" y="2001202"/>
                  <a:ext cx="946785" cy="2133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「如是我闻」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7511415" y="2210752"/>
                  <a:ext cx="1100137" cy="2133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证明经典真实性</a:t>
                  </a:r>
                </a:p>
              </p:txBody>
            </p:sp>
          </p:grpSp>
        </p:grpSp>
      </p:grpSp>
      <p:grpSp>
        <p:nvGrpSpPr>
          <p:cNvPr id="32" name="Group 32"/>
          <p:cNvGrpSpPr/>
          <p:nvPr/>
        </p:nvGrpSpPr>
        <p:grpSpPr>
          <a:xfrm>
            <a:off x="6057900" y="2619375"/>
            <a:ext cx="76200" cy="314325"/>
            <a:chOff x="6057900" y="2619375"/>
            <a:chExt cx="76200" cy="314325"/>
          </a:xfrm>
        </p:grpSpPr>
        <p:sp>
          <p:nvSpPr>
            <p:cNvPr id="29" name="Freeform 29"/>
            <p:cNvSpPr/>
            <p:nvPr/>
          </p:nvSpPr>
          <p:spPr>
            <a:xfrm>
              <a:off x="6096000" y="2619375"/>
              <a:ext cx="9525" cy="238125"/>
            </a:xfrm>
            <a:custGeom>
              <a:avLst/>
              <a:gdLst/>
              <a:ahLst/>
              <a:cxnLst/>
              <a:rect l="l" t="t" r="r" b="b"/>
              <a:pathLst>
                <a:path w="9525" h="238125">
                  <a:moveTo>
                    <a:pt x="0" y="0"/>
                  </a:moveTo>
                  <a:lnTo>
                    <a:pt x="0" y="238125"/>
                  </a:lnTo>
                </a:path>
              </a:pathLst>
            </a:custGeom>
            <a:solidFill>
              <a:srgbClr val="000000"/>
            </a:solidFill>
            <a:ln w="23812">
              <a:solidFill>
                <a:srgbClr val="C9A962"/>
              </a:solidFill>
            </a:ln>
          </p:spPr>
        </p:sp>
        <p:sp>
          <p:nvSpPr>
            <p:cNvPr id="30" name="Polygon 30"/>
            <p:cNvSpPr/>
            <p:nvPr/>
          </p:nvSpPr>
          <p:spPr>
            <a:xfrm>
              <a:off x="6057900" y="28575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31" name="Ellipse 31"/>
            <p:cNvSpPr/>
            <p:nvPr/>
          </p:nvSpPr>
          <p:spPr>
            <a:xfrm>
              <a:off x="6067425" y="2733675"/>
              <a:ext cx="57150" cy="57150"/>
            </a:xfrm>
            <a:prstGeom prst="ellipse">
              <a:avLst/>
            </a:prstGeom>
            <a:solidFill>
              <a:srgbClr val="C9A962">
                <a:alpha val="50000"/>
              </a:srgbClr>
            </a:solidFill>
            <a:ln>
              <a:noFill/>
            </a:ln>
          </p:spPr>
        </p:sp>
      </p:grpSp>
      <p:grpSp>
        <p:nvGrpSpPr>
          <p:cNvPr id="52" name="Group 52"/>
          <p:cNvGrpSpPr/>
          <p:nvPr/>
        </p:nvGrpSpPr>
        <p:grpSpPr>
          <a:xfrm>
            <a:off x="571500" y="2952750"/>
            <a:ext cx="11049000" cy="1238250"/>
            <a:chOff x="571500" y="2952750"/>
            <a:chExt cx="11049000" cy="1238250"/>
          </a:xfrm>
          <a:effectLst>
            <a:outerShdw blurRad="76200" dist="19050" dir="10798281" algn="tl" rotWithShape="0">
              <a:srgbClr val="2E4A62">
                <a:alpha val="8000"/>
              </a:srgbClr>
            </a:outerShdw>
          </a:effectLst>
        </p:grpSpPr>
        <p:sp>
          <p:nvSpPr>
            <p:cNvPr id="33" name="Freeform 33"/>
            <p:cNvSpPr/>
            <p:nvPr/>
          </p:nvSpPr>
          <p:spPr>
            <a:xfrm>
              <a:off x="571500" y="2952750"/>
              <a:ext cx="11049000" cy="1238250"/>
            </a:xfrm>
            <a:custGeom>
              <a:avLst/>
              <a:gdLst/>
              <a:ahLst/>
              <a:cxnLst/>
              <a:rect l="l" t="t" r="r" b="b"/>
              <a:pathLst>
                <a:path w="11049000" h="1238250">
                  <a:moveTo>
                    <a:pt x="95250" y="0"/>
                  </a:moveTo>
                  <a:lnTo>
                    <a:pt x="10953750" y="0"/>
                  </a:lnTo>
                  <a:cubicBezTo>
                    <a:pt x="11006355" y="0"/>
                    <a:pt x="11049000" y="42645"/>
                    <a:pt x="11049000" y="95250"/>
                  </a:cubicBezTo>
                  <a:lnTo>
                    <a:pt x="11049000" y="1143000"/>
                  </a:lnTo>
                  <a:cubicBezTo>
                    <a:pt x="11049000" y="1195605"/>
                    <a:pt x="11006355" y="1238250"/>
                    <a:pt x="10953750" y="1238250"/>
                  </a:cubicBezTo>
                  <a:lnTo>
                    <a:pt x="95250" y="1238250"/>
                  </a:lnTo>
                  <a:cubicBezTo>
                    <a:pt x="42645" y="1238250"/>
                    <a:pt x="0" y="1195605"/>
                    <a:pt x="0" y="114300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</p:sp>
        <p:sp>
          <p:nvSpPr>
            <p:cNvPr id="34" name="Freeform 34"/>
            <p:cNvSpPr/>
            <p:nvPr/>
          </p:nvSpPr>
          <p:spPr>
            <a:xfrm>
              <a:off x="571500" y="2952750"/>
              <a:ext cx="571500" cy="1238250"/>
            </a:xfrm>
            <a:custGeom>
              <a:avLst/>
              <a:gdLst/>
              <a:ahLst/>
              <a:cxnLst/>
              <a:rect l="l" t="t" r="r" b="b"/>
              <a:pathLst>
                <a:path w="571500" h="1238250">
                  <a:moveTo>
                    <a:pt x="95250" y="0"/>
                  </a:moveTo>
                  <a:lnTo>
                    <a:pt x="476250" y="0"/>
                  </a:lnTo>
                  <a:cubicBezTo>
                    <a:pt x="528855" y="0"/>
                    <a:pt x="571500" y="42645"/>
                    <a:pt x="571500" y="95250"/>
                  </a:cubicBezTo>
                  <a:lnTo>
                    <a:pt x="571500" y="1143000"/>
                  </a:lnTo>
                  <a:cubicBezTo>
                    <a:pt x="571500" y="1195605"/>
                    <a:pt x="528855" y="1238250"/>
                    <a:pt x="476250" y="1238250"/>
                  </a:cubicBezTo>
                  <a:lnTo>
                    <a:pt x="95250" y="1238250"/>
                  </a:lnTo>
                  <a:cubicBezTo>
                    <a:pt x="42645" y="1238250"/>
                    <a:pt x="0" y="1195605"/>
                    <a:pt x="0" y="114300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5D8C6A"/>
            </a:solidFill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</p:sp>
        <p:sp>
          <p:nvSpPr>
            <p:cNvPr id="35" name="Rectangle 35"/>
            <p:cNvSpPr/>
            <p:nvPr/>
          </p:nvSpPr>
          <p:spPr>
            <a:xfrm>
              <a:off x="1047750" y="2952750"/>
              <a:ext cx="114300" cy="1238250"/>
            </a:xfrm>
            <a:prstGeom prst="rect">
              <a:avLst/>
            </a:prstGeom>
            <a:solidFill>
              <a:srgbClr val="5D8C6A"/>
            </a:solidFill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</p:sp>
        <p:sp>
          <p:nvSpPr>
            <p:cNvPr id="36" name="TextBox 36"/>
            <p:cNvSpPr txBox="1"/>
            <p:nvPr/>
          </p:nvSpPr>
          <p:spPr>
            <a:xfrm>
              <a:off x="669560" y="3411855"/>
              <a:ext cx="375380" cy="426720"/>
            </a:xfrm>
            <a:prstGeom prst="rect">
              <a:avLst/>
            </a:prstGeom>
            <a:noFill/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100" b="1" dirty="0">
                  <a:solidFill>
                    <a:srgbClr val="FFFFFF"/>
                  </a:solidFill>
                  <a:latin typeface="Times New Roman"/>
                  <a:ea typeface="SimSun"/>
                  <a:cs typeface="Times New Roman"/>
                </a:rPr>
                <a:t>贰</a:t>
              </a:r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1409700" y="3190875"/>
              <a:ext cx="7460218" cy="847725"/>
              <a:chOff x="1409700" y="3190875"/>
              <a:chExt cx="7460218" cy="847725"/>
            </a:xfrm>
          </p:grpSpPr>
          <p:sp>
            <p:nvSpPr>
              <p:cNvPr id="37" name="TextBox 37"/>
              <p:cNvSpPr txBox="1"/>
              <p:nvPr/>
            </p:nvSpPr>
            <p:spPr>
              <a:xfrm>
                <a:off x="1409700" y="3190875"/>
                <a:ext cx="1418272" cy="3048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19050" dir="10798281" algn="tl" rotWithShape="0">
                  <a:srgbClr val="2E4A62">
                    <a:alpha val="8000"/>
                  </a:srgbClr>
                </a:outerShdw>
              </a:effectLst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5D8C6A"/>
                    </a:solidFill>
                    <a:latin typeface="Segoe UI"/>
                    <a:ea typeface="Microsoft YaHei"/>
                    <a:cs typeface="Segoe UI"/>
                  </a:rPr>
                  <a:t>铺陈问答契机</a:t>
                </a:r>
              </a:p>
            </p:txBody>
          </p:sp>
          <p:grpSp>
            <p:nvGrpSpPr>
              <p:cNvPr id="50" name="Group 50"/>
              <p:cNvGrpSpPr/>
              <p:nvPr/>
            </p:nvGrpSpPr>
            <p:grpSpPr>
              <a:xfrm>
                <a:off x="1428750" y="3517106"/>
                <a:ext cx="7441168" cy="521494"/>
                <a:chOff x="1428750" y="3517106"/>
                <a:chExt cx="7441168" cy="521494"/>
              </a:xfrm>
            </p:grpSpPr>
            <p:sp>
              <p:nvSpPr>
                <p:cNvPr id="38" name="Freeform 38"/>
                <p:cNvSpPr/>
                <p:nvPr/>
              </p:nvSpPr>
              <p:spPr>
                <a:xfrm>
                  <a:off x="1428750" y="3543300"/>
                  <a:ext cx="123825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8250" h="495300">
                      <a:moveTo>
                        <a:pt x="57150" y="0"/>
                      </a:moveTo>
                      <a:lnTo>
                        <a:pt x="1181100" y="0"/>
                      </a:lnTo>
                      <a:cubicBezTo>
                        <a:pt x="1212663" y="0"/>
                        <a:pt x="1238250" y="25587"/>
                        <a:pt x="1238250" y="57150"/>
                      </a:cubicBezTo>
                      <a:lnTo>
                        <a:pt x="1238250" y="438150"/>
                      </a:lnTo>
                      <a:cubicBezTo>
                        <a:pt x="1238250" y="469713"/>
                        <a:pt x="1212663" y="495300"/>
                        <a:pt x="1181100" y="495300"/>
                      </a:cubicBezTo>
                      <a:lnTo>
                        <a:pt x="57150" y="495300"/>
                      </a:lnTo>
                      <a:cubicBezTo>
                        <a:pt x="25587" y="495300"/>
                        <a:pt x="0" y="469713"/>
                        <a:pt x="0" y="4381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E8F0EA"/>
                </a:solidFill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39" name="TextBox 39"/>
                <p:cNvSpPr txBox="1"/>
                <p:nvPr/>
              </p:nvSpPr>
              <p:spPr>
                <a:xfrm>
                  <a:off x="1614607" y="3726656"/>
                  <a:ext cx="866537" cy="2286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125" dirty="0">
                      <a:solidFill>
                        <a:srgbClr val="5D8C6A"/>
                      </a:solidFill>
                      <a:latin typeface="Segoe UI"/>
                      <a:ea typeface="Microsoft YaHei"/>
                      <a:cs typeface="Segoe UI"/>
                    </a:rPr>
                    <a:t>"敷座而坐"</a:t>
                  </a:r>
                </a:p>
              </p:txBody>
            </p:sp>
            <p:sp>
              <p:nvSpPr>
                <p:cNvPr id="40" name="Freeform 40"/>
                <p:cNvSpPr/>
                <p:nvPr/>
              </p:nvSpPr>
              <p:spPr>
                <a:xfrm>
                  <a:off x="2762250" y="3790950"/>
                  <a:ext cx="3333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9525">
                      <a:moveTo>
                        <a:pt x="0" y="0"/>
                      </a:moveTo>
                      <a:lnTo>
                        <a:pt x="333375" y="0"/>
                      </a:lnTo>
                    </a:path>
                  </a:pathLst>
                </a:custGeom>
                <a:solidFill>
                  <a:srgbClr val="000000"/>
                </a:solidFill>
                <a:ln w="14288">
                  <a:solidFill>
                    <a:srgbClr val="8B9A9A"/>
                  </a:solidFill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41" name="Polygon 41"/>
                <p:cNvSpPr/>
                <p:nvPr/>
              </p:nvSpPr>
              <p:spPr>
                <a:xfrm>
                  <a:off x="3095625" y="3752850"/>
                  <a:ext cx="7620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>
                      <a:moveTo>
                        <a:pt x="0" y="0"/>
                      </a:moveTo>
                      <a:lnTo>
                        <a:pt x="76200" y="381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8B9A9A"/>
                </a:solidFill>
                <a:ln>
                  <a:noFill/>
                </a:ln>
              </p:spPr>
            </p:sp>
            <p:sp>
              <p:nvSpPr>
                <p:cNvPr id="42" name="Freeform 42"/>
                <p:cNvSpPr/>
                <p:nvPr/>
              </p:nvSpPr>
              <p:spPr>
                <a:xfrm>
                  <a:off x="3190875" y="3543300"/>
                  <a:ext cx="142875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50" h="495300">
                      <a:moveTo>
                        <a:pt x="57150" y="0"/>
                      </a:moveTo>
                      <a:lnTo>
                        <a:pt x="1371600" y="0"/>
                      </a:lnTo>
                      <a:cubicBezTo>
                        <a:pt x="1403163" y="0"/>
                        <a:pt x="1428750" y="25587"/>
                        <a:pt x="1428750" y="57150"/>
                      </a:cubicBezTo>
                      <a:lnTo>
                        <a:pt x="1428750" y="438150"/>
                      </a:lnTo>
                      <a:cubicBezTo>
                        <a:pt x="1428750" y="469713"/>
                        <a:pt x="1403163" y="495300"/>
                        <a:pt x="1371600" y="495300"/>
                      </a:cubicBezTo>
                      <a:lnTo>
                        <a:pt x="57150" y="495300"/>
                      </a:lnTo>
                      <a:cubicBezTo>
                        <a:pt x="25587" y="495300"/>
                        <a:pt x="0" y="469713"/>
                        <a:pt x="0" y="4381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E8F0EA"/>
                </a:solidFill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43" name="TextBox 43"/>
                <p:cNvSpPr txBox="1"/>
                <p:nvPr/>
              </p:nvSpPr>
              <p:spPr>
                <a:xfrm>
                  <a:off x="3315891" y="3726656"/>
                  <a:ext cx="1178719" cy="2286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125" dirty="0">
                      <a:solidFill>
                        <a:srgbClr val="5D8C6A"/>
                      </a:solidFill>
                      <a:latin typeface="Segoe UI"/>
                      <a:ea typeface="Microsoft YaHei"/>
                      <a:cs typeface="Segoe UI"/>
                    </a:rPr>
                    <a:t>须菩提起座发问</a:t>
                  </a:r>
                </a:p>
              </p:txBody>
            </p:sp>
            <p:sp>
              <p:nvSpPr>
                <p:cNvPr id="44" name="Freeform 44"/>
                <p:cNvSpPr/>
                <p:nvPr/>
              </p:nvSpPr>
              <p:spPr>
                <a:xfrm>
                  <a:off x="4714875" y="3790950"/>
                  <a:ext cx="333375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375" h="9525">
                      <a:moveTo>
                        <a:pt x="0" y="0"/>
                      </a:moveTo>
                      <a:lnTo>
                        <a:pt x="333375" y="0"/>
                      </a:lnTo>
                    </a:path>
                  </a:pathLst>
                </a:custGeom>
                <a:solidFill>
                  <a:srgbClr val="000000"/>
                </a:solidFill>
                <a:ln w="14288">
                  <a:solidFill>
                    <a:srgbClr val="8B9A9A"/>
                  </a:solidFill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45" name="Polygon 45"/>
                <p:cNvSpPr/>
                <p:nvPr/>
              </p:nvSpPr>
              <p:spPr>
                <a:xfrm>
                  <a:off x="5048250" y="3752850"/>
                  <a:ext cx="7620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>
                      <a:moveTo>
                        <a:pt x="0" y="0"/>
                      </a:moveTo>
                      <a:lnTo>
                        <a:pt x="76200" y="381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8B9A9A"/>
                </a:solidFill>
                <a:ln>
                  <a:noFill/>
                </a:ln>
              </p:spPr>
            </p:sp>
            <p:sp>
              <p:nvSpPr>
                <p:cNvPr id="46" name="Freeform 46"/>
                <p:cNvSpPr/>
                <p:nvPr/>
              </p:nvSpPr>
              <p:spPr>
                <a:xfrm>
                  <a:off x="5143500" y="3543300"/>
                  <a:ext cx="20955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5500" h="495300">
                      <a:moveTo>
                        <a:pt x="57150" y="0"/>
                      </a:moveTo>
                      <a:lnTo>
                        <a:pt x="2038350" y="0"/>
                      </a:lnTo>
                      <a:cubicBezTo>
                        <a:pt x="2069913" y="0"/>
                        <a:pt x="2095500" y="25587"/>
                        <a:pt x="2095500" y="57150"/>
                      </a:cubicBezTo>
                      <a:lnTo>
                        <a:pt x="2095500" y="438150"/>
                      </a:lnTo>
                      <a:cubicBezTo>
                        <a:pt x="2095500" y="469713"/>
                        <a:pt x="2069913" y="495300"/>
                        <a:pt x="2038350" y="495300"/>
                      </a:cubicBezTo>
                      <a:lnTo>
                        <a:pt x="57150" y="495300"/>
                      </a:lnTo>
                      <a:cubicBezTo>
                        <a:pt x="25587" y="495300"/>
                        <a:pt x="0" y="469713"/>
                        <a:pt x="0" y="4381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FDF8E8"/>
                </a:solidFill>
                <a:ln w="19050">
                  <a:solidFill>
                    <a:srgbClr val="C9A962"/>
                  </a:solidFill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47" name="TextBox 47"/>
                <p:cNvSpPr txBox="1"/>
                <p:nvPr/>
              </p:nvSpPr>
              <p:spPr>
                <a:xfrm>
                  <a:off x="5659398" y="3726656"/>
                  <a:ext cx="1063704" cy="2286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125" b="1" dirty="0">
                      <a:solidFill>
                        <a:srgbClr val="C9A962"/>
                      </a:solidFill>
                      <a:latin typeface="Segoe UI"/>
                      <a:ea typeface="Microsoft YaHei"/>
                      <a:cs typeface="Segoe UI"/>
                    </a:rPr>
                    <a:t>引出核心问题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7510462" y="3517106"/>
                  <a:ext cx="1030843" cy="2286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i="1" dirty="0">
                      <a:solidFill>
                        <a:srgbClr val="C9A962"/>
                      </a:solidFill>
                      <a:latin typeface="Times New Roman"/>
                      <a:ea typeface="SimSun"/>
                      <a:cs typeface="Times New Roman"/>
                    </a:rPr>
                    <a:t>"云何应住？"</a:t>
                  </a:r>
                </a:p>
              </p:txBody>
            </p:sp>
            <p:sp>
              <p:nvSpPr>
                <p:cNvPr id="49" name="TextBox 49"/>
                <p:cNvSpPr txBox="1"/>
                <p:nvPr/>
              </p:nvSpPr>
              <p:spPr>
                <a:xfrm>
                  <a:off x="7510462" y="3726656"/>
                  <a:ext cx="1359456" cy="2286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125" i="1" dirty="0">
                      <a:solidFill>
                        <a:srgbClr val="C9A962"/>
                      </a:solidFill>
                      <a:latin typeface="Times New Roman"/>
                      <a:ea typeface="SimSun"/>
                      <a:cs typeface="Times New Roman"/>
                    </a:rPr>
                    <a:t>"云何降伏其心？"</a:t>
                  </a:r>
                </a:p>
              </p:txBody>
            </p:sp>
          </p:grpSp>
        </p:grpSp>
      </p:grpSp>
      <p:grpSp>
        <p:nvGrpSpPr>
          <p:cNvPr id="56" name="Group 56"/>
          <p:cNvGrpSpPr/>
          <p:nvPr/>
        </p:nvGrpSpPr>
        <p:grpSpPr>
          <a:xfrm>
            <a:off x="6057900" y="4238625"/>
            <a:ext cx="76200" cy="314325"/>
            <a:chOff x="6057900" y="4238625"/>
            <a:chExt cx="76200" cy="314325"/>
          </a:xfrm>
        </p:grpSpPr>
        <p:sp>
          <p:nvSpPr>
            <p:cNvPr id="53" name="Freeform 53"/>
            <p:cNvSpPr/>
            <p:nvPr/>
          </p:nvSpPr>
          <p:spPr>
            <a:xfrm>
              <a:off x="6096000" y="4238625"/>
              <a:ext cx="9525" cy="238125"/>
            </a:xfrm>
            <a:custGeom>
              <a:avLst/>
              <a:gdLst/>
              <a:ahLst/>
              <a:cxnLst/>
              <a:rect l="l" t="t" r="r" b="b"/>
              <a:pathLst>
                <a:path w="9525" h="238125">
                  <a:moveTo>
                    <a:pt x="0" y="0"/>
                  </a:moveTo>
                  <a:lnTo>
                    <a:pt x="0" y="238125"/>
                  </a:lnTo>
                </a:path>
              </a:pathLst>
            </a:custGeom>
            <a:solidFill>
              <a:srgbClr val="000000"/>
            </a:solidFill>
            <a:ln w="23812">
              <a:solidFill>
                <a:srgbClr val="C9A962"/>
              </a:solidFill>
            </a:ln>
          </p:spPr>
        </p:sp>
        <p:sp>
          <p:nvSpPr>
            <p:cNvPr id="54" name="Polygon 54"/>
            <p:cNvSpPr/>
            <p:nvPr/>
          </p:nvSpPr>
          <p:spPr>
            <a:xfrm>
              <a:off x="6057900" y="447675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38100" y="762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55" name="Ellipse 55"/>
            <p:cNvSpPr/>
            <p:nvPr/>
          </p:nvSpPr>
          <p:spPr>
            <a:xfrm>
              <a:off x="6067425" y="4352925"/>
              <a:ext cx="57150" cy="57150"/>
            </a:xfrm>
            <a:prstGeom prst="ellipse">
              <a:avLst/>
            </a:prstGeom>
            <a:solidFill>
              <a:srgbClr val="C9A962">
                <a:alpha val="50000"/>
              </a:srgbClr>
            </a:solidFill>
            <a:ln>
              <a:noFill/>
            </a:ln>
          </p:spPr>
        </p:sp>
      </p:grpSp>
      <p:grpSp>
        <p:nvGrpSpPr>
          <p:cNvPr id="76" name="Group 76"/>
          <p:cNvGrpSpPr/>
          <p:nvPr/>
        </p:nvGrpSpPr>
        <p:grpSpPr>
          <a:xfrm>
            <a:off x="571500" y="4572000"/>
            <a:ext cx="11049000" cy="1238250"/>
            <a:chOff x="571500" y="4572000"/>
            <a:chExt cx="11049000" cy="1238250"/>
          </a:xfrm>
          <a:effectLst>
            <a:outerShdw blurRad="76200" dist="19050" dir="10798281" algn="tl" rotWithShape="0">
              <a:srgbClr val="2E4A62">
                <a:alpha val="8000"/>
              </a:srgbClr>
            </a:outerShdw>
          </a:effectLst>
        </p:grpSpPr>
        <p:sp>
          <p:nvSpPr>
            <p:cNvPr id="57" name="Freeform 57"/>
            <p:cNvSpPr/>
            <p:nvPr/>
          </p:nvSpPr>
          <p:spPr>
            <a:xfrm>
              <a:off x="571500" y="4572000"/>
              <a:ext cx="11049000" cy="1238250"/>
            </a:xfrm>
            <a:custGeom>
              <a:avLst/>
              <a:gdLst/>
              <a:ahLst/>
              <a:cxnLst/>
              <a:rect l="l" t="t" r="r" b="b"/>
              <a:pathLst>
                <a:path w="11049000" h="1238250">
                  <a:moveTo>
                    <a:pt x="95250" y="0"/>
                  </a:moveTo>
                  <a:lnTo>
                    <a:pt x="10953750" y="0"/>
                  </a:lnTo>
                  <a:cubicBezTo>
                    <a:pt x="11006355" y="0"/>
                    <a:pt x="11049000" y="42645"/>
                    <a:pt x="11049000" y="95250"/>
                  </a:cubicBezTo>
                  <a:lnTo>
                    <a:pt x="11049000" y="1143000"/>
                  </a:lnTo>
                  <a:cubicBezTo>
                    <a:pt x="11049000" y="1195605"/>
                    <a:pt x="11006355" y="1238250"/>
                    <a:pt x="10953750" y="1238250"/>
                  </a:cubicBezTo>
                  <a:lnTo>
                    <a:pt x="95250" y="1238250"/>
                  </a:lnTo>
                  <a:cubicBezTo>
                    <a:pt x="42645" y="1238250"/>
                    <a:pt x="0" y="1195605"/>
                    <a:pt x="0" y="114300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</p:sp>
        <p:sp>
          <p:nvSpPr>
            <p:cNvPr id="58" name="Freeform 58"/>
            <p:cNvSpPr/>
            <p:nvPr/>
          </p:nvSpPr>
          <p:spPr>
            <a:xfrm>
              <a:off x="571500" y="4572000"/>
              <a:ext cx="571500" cy="1238250"/>
            </a:xfrm>
            <a:custGeom>
              <a:avLst/>
              <a:gdLst/>
              <a:ahLst/>
              <a:cxnLst/>
              <a:rect l="l" t="t" r="r" b="b"/>
              <a:pathLst>
                <a:path w="571500" h="1238250">
                  <a:moveTo>
                    <a:pt x="95250" y="0"/>
                  </a:moveTo>
                  <a:lnTo>
                    <a:pt x="476250" y="0"/>
                  </a:lnTo>
                  <a:cubicBezTo>
                    <a:pt x="528855" y="0"/>
                    <a:pt x="571500" y="42645"/>
                    <a:pt x="571500" y="95250"/>
                  </a:cubicBezTo>
                  <a:lnTo>
                    <a:pt x="571500" y="1143000"/>
                  </a:lnTo>
                  <a:cubicBezTo>
                    <a:pt x="571500" y="1195605"/>
                    <a:pt x="528855" y="1238250"/>
                    <a:pt x="476250" y="1238250"/>
                  </a:cubicBezTo>
                  <a:lnTo>
                    <a:pt x="95250" y="1238250"/>
                  </a:lnTo>
                  <a:cubicBezTo>
                    <a:pt x="42645" y="1238250"/>
                    <a:pt x="0" y="1195605"/>
                    <a:pt x="0" y="1143000"/>
                  </a:cubicBezTo>
                  <a:lnTo>
                    <a:pt x="0" y="95250"/>
                  </a:lnTo>
                  <a:cubicBezTo>
                    <a:pt x="0" y="42645"/>
                    <a:pt x="42645" y="0"/>
                    <a:pt x="95250" y="0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</p:sp>
        <p:sp>
          <p:nvSpPr>
            <p:cNvPr id="59" name="Rectangle 59"/>
            <p:cNvSpPr/>
            <p:nvPr/>
          </p:nvSpPr>
          <p:spPr>
            <a:xfrm>
              <a:off x="1047750" y="4572000"/>
              <a:ext cx="114300" cy="1238250"/>
            </a:xfrm>
            <a:prstGeom prst="rect">
              <a:avLst/>
            </a:prstGeom>
            <a:solidFill>
              <a:srgbClr val="C9A962"/>
            </a:solidFill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</p:sp>
        <p:sp>
          <p:nvSpPr>
            <p:cNvPr id="60" name="TextBox 60"/>
            <p:cNvSpPr txBox="1"/>
            <p:nvPr/>
          </p:nvSpPr>
          <p:spPr>
            <a:xfrm>
              <a:off x="669560" y="5031105"/>
              <a:ext cx="375380" cy="426720"/>
            </a:xfrm>
            <a:prstGeom prst="rect">
              <a:avLst/>
            </a:prstGeom>
            <a:noFill/>
            <a:ln>
              <a:noFill/>
            </a:ln>
            <a:effectLst>
              <a:outerShdw blurRad="76200" dist="19050" dir="10798281" algn="tl" rotWithShape="0">
                <a:srgbClr val="2E4A62">
                  <a:alpha val="8000"/>
                </a:srgbClr>
              </a:outerShdw>
            </a:effectLst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2100" b="1" dirty="0">
                  <a:solidFill>
                    <a:srgbClr val="FFFFFF"/>
                  </a:solidFill>
                  <a:latin typeface="Times New Roman"/>
                  <a:ea typeface="SimSun"/>
                  <a:cs typeface="Times New Roman"/>
                </a:rPr>
                <a:t>叁</a:t>
              </a:r>
            </a:p>
          </p:txBody>
        </p:sp>
        <p:grpSp>
          <p:nvGrpSpPr>
            <p:cNvPr id="75" name="Group 75"/>
            <p:cNvGrpSpPr/>
            <p:nvPr/>
          </p:nvGrpSpPr>
          <p:grpSpPr>
            <a:xfrm>
              <a:off x="1409700" y="4810125"/>
              <a:ext cx="9144000" cy="852487"/>
              <a:chOff x="1409700" y="4810125"/>
              <a:chExt cx="9144000" cy="852487"/>
            </a:xfrm>
          </p:grpSpPr>
          <p:sp>
            <p:nvSpPr>
              <p:cNvPr id="61" name="TextBox 61"/>
              <p:cNvSpPr txBox="1"/>
              <p:nvPr/>
            </p:nvSpPr>
            <p:spPr>
              <a:xfrm>
                <a:off x="1409700" y="4810125"/>
                <a:ext cx="1648301" cy="3048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19050" dir="10798281" algn="tl" rotWithShape="0">
                  <a:srgbClr val="2E4A62">
                    <a:alpha val="8000"/>
                  </a:srgbClr>
                </a:outerShdw>
              </a:effectLst>
            </p:spPr>
            <p:txBody>
              <a:bodyPr wrap="none" lIns="0" tIns="0" rIns="0" bIns="0" anchor="t" anchorCtr="0">
                <a:spAutoFit/>
              </a:bodyPr>
              <a:lstStyle/>
              <a:p>
                <a:pPr algn="l"/>
                <a:r>
                  <a:rPr lang="zh-CN" sz="1500" b="1" dirty="0">
                    <a:solidFill>
                      <a:srgbClr val="C9A962"/>
                    </a:solidFill>
                    <a:latin typeface="Segoe UI"/>
                    <a:ea typeface="Microsoft YaHei"/>
                    <a:cs typeface="Segoe UI"/>
                  </a:rPr>
                  <a:t>隐含的教法示范</a:t>
                </a:r>
              </a:p>
            </p:txBody>
          </p:sp>
          <p:grpSp>
            <p:nvGrpSpPr>
              <p:cNvPr id="74" name="Group 74"/>
              <p:cNvGrpSpPr/>
              <p:nvPr/>
            </p:nvGrpSpPr>
            <p:grpSpPr>
              <a:xfrm>
                <a:off x="1428750" y="5162550"/>
                <a:ext cx="9124950" cy="500062"/>
                <a:chOff x="1428750" y="5162550"/>
                <a:chExt cx="9124950" cy="500062"/>
              </a:xfrm>
            </p:grpSpPr>
            <p:sp>
              <p:nvSpPr>
                <p:cNvPr id="62" name="Freeform 62"/>
                <p:cNvSpPr/>
                <p:nvPr/>
              </p:nvSpPr>
              <p:spPr>
                <a:xfrm>
                  <a:off x="1428750" y="5162550"/>
                  <a:ext cx="142875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750" h="495300">
                      <a:moveTo>
                        <a:pt x="57150" y="0"/>
                      </a:moveTo>
                      <a:lnTo>
                        <a:pt x="1371600" y="0"/>
                      </a:lnTo>
                      <a:cubicBezTo>
                        <a:pt x="1403163" y="0"/>
                        <a:pt x="1428750" y="25587"/>
                        <a:pt x="1428750" y="57150"/>
                      </a:cubicBezTo>
                      <a:lnTo>
                        <a:pt x="1428750" y="438150"/>
                      </a:lnTo>
                      <a:cubicBezTo>
                        <a:pt x="1428750" y="469713"/>
                        <a:pt x="1403163" y="495300"/>
                        <a:pt x="1371600" y="495300"/>
                      </a:cubicBezTo>
                      <a:lnTo>
                        <a:pt x="57150" y="495300"/>
                      </a:lnTo>
                      <a:cubicBezTo>
                        <a:pt x="25587" y="495300"/>
                        <a:pt x="0" y="469713"/>
                        <a:pt x="0" y="4381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FDF8E8"/>
                </a:solidFill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63" name="TextBox 63"/>
                <p:cNvSpPr txBox="1"/>
                <p:nvPr/>
              </p:nvSpPr>
              <p:spPr>
                <a:xfrm>
                  <a:off x="1718072" y="5345906"/>
                  <a:ext cx="850106" cy="2286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125" dirty="0">
                      <a:solidFill>
                        <a:srgbClr val="C9A962"/>
                      </a:solidFill>
                      <a:latin typeface="Segoe UI"/>
                      <a:ea typeface="Microsoft YaHei"/>
                      <a:cs typeface="Segoe UI"/>
                    </a:rPr>
                    <a:t>平常心是道</a:t>
                  </a:r>
                </a:p>
              </p:txBody>
            </p:sp>
            <p:sp>
              <p:nvSpPr>
                <p:cNvPr id="64" name="Freeform 64"/>
                <p:cNvSpPr/>
                <p:nvPr/>
              </p:nvSpPr>
              <p:spPr>
                <a:xfrm>
                  <a:off x="2952750" y="5410200"/>
                  <a:ext cx="3810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9525">
                      <a:moveTo>
                        <a:pt x="0" y="0"/>
                      </a:moveTo>
                      <a:lnTo>
                        <a:pt x="381000" y="0"/>
                      </a:lnTo>
                    </a:path>
                  </a:pathLst>
                </a:custGeom>
                <a:solidFill>
                  <a:srgbClr val="000000"/>
                </a:solidFill>
                <a:ln w="14288">
                  <a:solidFill>
                    <a:srgbClr val="8B9A9A"/>
                  </a:solidFill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65" name="Polygon 65"/>
                <p:cNvSpPr/>
                <p:nvPr/>
              </p:nvSpPr>
              <p:spPr>
                <a:xfrm>
                  <a:off x="3333750" y="5372100"/>
                  <a:ext cx="7620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>
                      <a:moveTo>
                        <a:pt x="0" y="0"/>
                      </a:moveTo>
                      <a:lnTo>
                        <a:pt x="76200" y="381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8B9A9A"/>
                </a:solidFill>
                <a:ln>
                  <a:noFill/>
                </a:ln>
              </p:spPr>
            </p:sp>
            <p:sp>
              <p:nvSpPr>
                <p:cNvPr id="66" name="Freeform 66"/>
                <p:cNvSpPr/>
                <p:nvPr/>
              </p:nvSpPr>
              <p:spPr>
                <a:xfrm>
                  <a:off x="3429000" y="5162550"/>
                  <a:ext cx="26670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0" h="495300">
                      <a:moveTo>
                        <a:pt x="57150" y="0"/>
                      </a:moveTo>
                      <a:lnTo>
                        <a:pt x="2609850" y="0"/>
                      </a:lnTo>
                      <a:cubicBezTo>
                        <a:pt x="2641413" y="0"/>
                        <a:pt x="2667000" y="25587"/>
                        <a:pt x="2667000" y="57150"/>
                      </a:cubicBezTo>
                      <a:lnTo>
                        <a:pt x="2667000" y="438150"/>
                      </a:lnTo>
                      <a:cubicBezTo>
                        <a:pt x="2667000" y="469713"/>
                        <a:pt x="2641413" y="495300"/>
                        <a:pt x="2609850" y="495300"/>
                      </a:cubicBezTo>
                      <a:lnTo>
                        <a:pt x="57150" y="495300"/>
                      </a:lnTo>
                      <a:cubicBezTo>
                        <a:pt x="25587" y="495300"/>
                        <a:pt x="0" y="469713"/>
                        <a:pt x="0" y="4381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2E4A62"/>
                </a:solidFill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67" name="TextBox 67"/>
                <p:cNvSpPr txBox="1"/>
                <p:nvPr/>
              </p:nvSpPr>
              <p:spPr>
                <a:xfrm>
                  <a:off x="3856671" y="5329714"/>
                  <a:ext cx="1811657" cy="25908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275" b="1" dirty="0">
                      <a:solidFill>
                        <a:srgbClr val="FFFFFF"/>
                      </a:solidFill>
                      <a:latin typeface="Times New Roman"/>
                      <a:ea typeface="SimSun"/>
                      <a:cs typeface="Times New Roman"/>
                    </a:rPr>
                    <a:t>"应无所住而生其心"</a:t>
                  </a:r>
                </a:p>
              </p:txBody>
            </p:sp>
            <p:sp>
              <p:nvSpPr>
                <p:cNvPr id="68" name="Freeform 68"/>
                <p:cNvSpPr/>
                <p:nvPr/>
              </p:nvSpPr>
              <p:spPr>
                <a:xfrm>
                  <a:off x="6191250" y="5410200"/>
                  <a:ext cx="381000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9525">
                      <a:moveTo>
                        <a:pt x="0" y="0"/>
                      </a:moveTo>
                      <a:lnTo>
                        <a:pt x="381000" y="0"/>
                      </a:lnTo>
                    </a:path>
                  </a:pathLst>
                </a:custGeom>
                <a:solidFill>
                  <a:srgbClr val="000000"/>
                </a:solidFill>
                <a:ln w="14288">
                  <a:solidFill>
                    <a:srgbClr val="8B9A9A"/>
                  </a:solidFill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69" name="Polygon 69"/>
                <p:cNvSpPr/>
                <p:nvPr/>
              </p:nvSpPr>
              <p:spPr>
                <a:xfrm>
                  <a:off x="6572250" y="5372100"/>
                  <a:ext cx="76200" cy="7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0" h="76200">
                      <a:moveTo>
                        <a:pt x="0" y="0"/>
                      </a:moveTo>
                      <a:lnTo>
                        <a:pt x="76200" y="38100"/>
                      </a:lnTo>
                      <a:lnTo>
                        <a:pt x="0" y="76200"/>
                      </a:lnTo>
                      <a:close/>
                    </a:path>
                  </a:pathLst>
                </a:custGeom>
                <a:solidFill>
                  <a:srgbClr val="8B9A9A"/>
                </a:solidFill>
                <a:ln>
                  <a:noFill/>
                </a:ln>
              </p:spPr>
            </p:sp>
            <p:sp>
              <p:nvSpPr>
                <p:cNvPr id="70" name="Freeform 70"/>
                <p:cNvSpPr/>
                <p:nvPr/>
              </p:nvSpPr>
              <p:spPr>
                <a:xfrm>
                  <a:off x="6667500" y="5162550"/>
                  <a:ext cx="2667000" cy="49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000" h="495300">
                      <a:moveTo>
                        <a:pt x="57150" y="0"/>
                      </a:moveTo>
                      <a:lnTo>
                        <a:pt x="2609850" y="0"/>
                      </a:lnTo>
                      <a:cubicBezTo>
                        <a:pt x="2641413" y="0"/>
                        <a:pt x="2667000" y="25587"/>
                        <a:pt x="2667000" y="57150"/>
                      </a:cubicBezTo>
                      <a:lnTo>
                        <a:pt x="2667000" y="438150"/>
                      </a:lnTo>
                      <a:cubicBezTo>
                        <a:pt x="2667000" y="469713"/>
                        <a:pt x="2641413" y="495300"/>
                        <a:pt x="2609850" y="495300"/>
                      </a:cubicBezTo>
                      <a:lnTo>
                        <a:pt x="57150" y="495300"/>
                      </a:lnTo>
                      <a:cubicBezTo>
                        <a:pt x="25587" y="495300"/>
                        <a:pt x="0" y="469713"/>
                        <a:pt x="0" y="438150"/>
                      </a:cubicBezTo>
                      <a:lnTo>
                        <a:pt x="0" y="57150"/>
                      </a:lnTo>
                      <a:cubicBezTo>
                        <a:pt x="0" y="25587"/>
                        <a:pt x="25587" y="0"/>
                        <a:pt x="57150" y="0"/>
                      </a:cubicBezTo>
                      <a:close/>
                    </a:path>
                  </a:pathLst>
                </a:custGeom>
                <a:solidFill>
                  <a:srgbClr val="FDF8E8"/>
                </a:solidFill>
                <a:ln w="14288">
                  <a:solidFill>
                    <a:srgbClr val="C9A962"/>
                  </a:solidFill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</p:sp>
            <p:sp>
              <p:nvSpPr>
                <p:cNvPr id="71" name="TextBox 71"/>
                <p:cNvSpPr txBox="1"/>
                <p:nvPr/>
              </p:nvSpPr>
              <p:spPr>
                <a:xfrm>
                  <a:off x="7165181" y="5345906"/>
                  <a:ext cx="1671638" cy="22860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ctr"/>
                  <a:r>
                    <a:rPr lang="zh-CN" sz="1125" dirty="0">
                      <a:solidFill>
                        <a:srgbClr val="C9A962"/>
                      </a:solidFill>
                      <a:latin typeface="Segoe UI"/>
                      <a:ea typeface="Microsoft YaHei"/>
                      <a:cs typeface="Segoe UI"/>
                    </a:rPr>
                    <a:t>般若智慧的前语言呈现</a:t>
                  </a:r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9606915" y="5239702"/>
                  <a:ext cx="793432" cy="2133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日常即修行</a:t>
                  </a:r>
                </a:p>
              </p:txBody>
            </p:sp>
            <p:sp>
              <p:nvSpPr>
                <p:cNvPr id="73" name="TextBox 73"/>
                <p:cNvSpPr txBox="1"/>
                <p:nvPr/>
              </p:nvSpPr>
              <p:spPr>
                <a:xfrm>
                  <a:off x="9606915" y="5449252"/>
                  <a:ext cx="946785" cy="2133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19050" dir="10798281" algn="tl" rotWithShape="0">
                    <a:srgbClr val="2E4A62">
                      <a:alpha val="8000"/>
                    </a:srgbClr>
                  </a:outerShdw>
                </a:effectLst>
              </p:spPr>
              <p:txBody>
                <a:bodyPr wrap="none" lIns="0" tIns="0" rIns="0" bIns="0" anchor="t" anchorCtr="0">
                  <a:spAutoFit/>
                </a:bodyPr>
                <a:lstStyle/>
                <a:p>
                  <a:pPr algn="l"/>
                  <a:r>
                    <a:rPr lang="zh-CN" sz="1050" dirty="0">
                      <a:solidFill>
                        <a:srgbClr val="6B7280"/>
                      </a:solidFill>
                      <a:latin typeface="Segoe UI"/>
                      <a:ea typeface="Microsoft YaHei"/>
                      <a:cs typeface="Segoe UI"/>
                    </a:rPr>
                    <a:t>身教重于言教</a:t>
                  </a:r>
                </a:p>
              </p:txBody>
            </p:sp>
          </p:grpSp>
        </p:grpSp>
      </p:grpSp>
      <p:sp>
        <p:nvSpPr>
          <p:cNvPr id="77" name="Line 77"/>
          <p:cNvSpPr/>
          <p:nvPr/>
        </p:nvSpPr>
        <p:spPr>
          <a:xfrm>
            <a:off x="428625" y="1333500"/>
            <a:ext cx="9525" cy="4476750"/>
          </a:xfrm>
          <a:custGeom>
            <a:avLst/>
            <a:gdLst/>
            <a:ahLst/>
            <a:cxnLst/>
            <a:rect l="l" t="t" r="r" b="b"/>
            <a:pathLst>
              <a:path w="9525" h="4476750">
                <a:moveTo>
                  <a:pt x="0" y="0"/>
                </a:moveTo>
                <a:lnTo>
                  <a:pt x="0" y="4476750"/>
                </a:lnTo>
              </a:path>
            </a:pathLst>
          </a:custGeom>
          <a:noFill/>
          <a:ln w="9525">
            <a:solidFill>
              <a:srgbClr val="C9A962">
                <a:alpha val="30000"/>
              </a:srgbClr>
            </a:solidFill>
          </a:ln>
        </p:spPr>
      </p:sp>
      <p:sp>
        <p:nvSpPr>
          <p:cNvPr id="78" name="Line 78"/>
          <p:cNvSpPr/>
          <p:nvPr/>
        </p:nvSpPr>
        <p:spPr>
          <a:xfrm>
            <a:off x="381000" y="6381750"/>
            <a:ext cx="11430000" cy="9525"/>
          </a:xfrm>
          <a:custGeom>
            <a:avLst/>
            <a:gdLst/>
            <a:ahLst/>
            <a:cxnLst/>
            <a:rect l="l" t="t" r="r" b="b"/>
            <a:pathLst>
              <a:path w="11430000" h="9525">
                <a:moveTo>
                  <a:pt x="0" y="0"/>
                </a:moveTo>
                <a:lnTo>
                  <a:pt x="11430000" y="0"/>
                </a:lnTo>
              </a:path>
            </a:pathLst>
          </a:custGeom>
          <a:noFill/>
          <a:ln w="9525">
            <a:solidFill>
              <a:srgbClr val="E5E7EB">
                <a:alpha val="50000"/>
              </a:srgbClr>
            </a:solidFill>
          </a:ln>
        </p:spPr>
      </p:sp>
      <p:sp>
        <p:nvSpPr>
          <p:cNvPr id="79" name="TextBox 79"/>
          <p:cNvSpPr txBox="1"/>
          <p:nvPr/>
        </p:nvSpPr>
        <p:spPr>
          <a:xfrm>
            <a:off x="367665" y="6506528"/>
            <a:ext cx="142984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第四部分 · 序幕意义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11406616" y="6506528"/>
            <a:ext cx="41771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8 / 15</a:t>
            </a:r>
          </a:p>
        </p:txBody>
      </p:sp>
    </p:spTree>
  </p:cSld>
  <p:clrMapOvr>
    <a:masterClrMapping/>
  </p:clrMapOvr>
  <p:transition dur="4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6F1"/>
          </a:solidFill>
          <a:ln>
            <a:noFill/>
          </a:ln>
        </p:spPr>
      </p:sp>
      <p:sp>
        <p:nvSpPr>
          <p:cNvPr id="3" name="TextBox 3"/>
          <p:cNvSpPr txBox="1"/>
          <p:nvPr/>
        </p:nvSpPr>
        <p:spPr>
          <a:xfrm>
            <a:off x="354330" y="582930"/>
            <a:ext cx="4883944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1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道在平常：般若智慧的前语言呈现</a:t>
            </a:r>
          </a:p>
        </p:txBody>
      </p:sp>
      <p:sp>
        <p:nvSpPr>
          <p:cNvPr id="4" name="Line 4"/>
          <p:cNvSpPr/>
          <p:nvPr/>
        </p:nvSpPr>
        <p:spPr>
          <a:xfrm>
            <a:off x="381000" y="1000125"/>
            <a:ext cx="4191000" cy="9525"/>
          </a:xfrm>
          <a:custGeom>
            <a:avLst/>
            <a:gdLst/>
            <a:ahLst/>
            <a:cxnLst/>
            <a:rect l="l" t="t" r="r" b="b"/>
            <a:pathLst>
              <a:path w="4191000" h="9525">
                <a:moveTo>
                  <a:pt x="0" y="0"/>
                </a:moveTo>
                <a:lnTo>
                  <a:pt x="4191000" y="0"/>
                </a:lnTo>
              </a:path>
            </a:pathLst>
          </a:custGeom>
          <a:noFill/>
          <a:ln w="28575">
            <a:solidFill>
              <a:srgbClr val="C9A962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905000" y="1285875"/>
            <a:ext cx="8382000" cy="952500"/>
            <a:chOff x="1905000" y="1285875"/>
            <a:chExt cx="8382000" cy="952500"/>
          </a:xfrm>
        </p:grpSpPr>
        <p:sp>
          <p:nvSpPr>
            <p:cNvPr id="5" name="Freeform 5"/>
            <p:cNvSpPr/>
            <p:nvPr/>
          </p:nvSpPr>
          <p:spPr>
            <a:xfrm>
              <a:off x="1905000" y="1285875"/>
              <a:ext cx="8382000" cy="952500"/>
            </a:xfrm>
            <a:custGeom>
              <a:avLst/>
              <a:gdLst/>
              <a:ahLst/>
              <a:cxnLst/>
              <a:rect l="l" t="t" r="r" b="b"/>
              <a:pathLst>
                <a:path w="8382000" h="952500">
                  <a:moveTo>
                    <a:pt x="152400" y="0"/>
                  </a:moveTo>
                  <a:lnTo>
                    <a:pt x="8229600" y="0"/>
                  </a:lnTo>
                  <a:cubicBezTo>
                    <a:pt x="8313768" y="0"/>
                    <a:pt x="8382000" y="68232"/>
                    <a:pt x="8382000" y="152400"/>
                  </a:cubicBezTo>
                  <a:lnTo>
                    <a:pt x="8382000" y="800100"/>
                  </a:lnTo>
                  <a:cubicBezTo>
                    <a:pt x="8382000" y="884268"/>
                    <a:pt x="8313768" y="952500"/>
                    <a:pt x="8229600" y="952500"/>
                  </a:cubicBezTo>
                  <a:lnTo>
                    <a:pt x="152400" y="952500"/>
                  </a:lnTo>
                  <a:cubicBezTo>
                    <a:pt x="68232" y="952500"/>
                    <a:pt x="0" y="884268"/>
                    <a:pt x="0" y="800100"/>
                  </a:cubicBezTo>
                  <a:lnTo>
                    <a:pt x="0" y="152400"/>
                  </a:lnTo>
                  <a:cubicBezTo>
                    <a:pt x="0" y="68232"/>
                    <a:pt x="68232" y="0"/>
                    <a:pt x="152400" y="0"/>
                  </a:cubicBezTo>
                  <a:close/>
                </a:path>
              </a:pathLst>
            </a:custGeom>
            <a:solidFill>
              <a:srgbClr val="FDF8E8"/>
            </a:solidFill>
            <a:ln w="19050">
              <a:solidFill>
                <a:srgbClr val="C9A962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3855791" y="1521142"/>
              <a:ext cx="448041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i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"通往最高智慧的道路，并非始于超凡脱俗的异象，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855791" y="1806892"/>
              <a:ext cx="4480417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i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而是植根于对当下每一个平凡瞬间的觉照与实践。"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351734" y="2505075"/>
            <a:ext cx="3488531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500" b="1" dirty="0">
                <a:solidFill>
                  <a:srgbClr val="2E4A62"/>
                </a:solidFill>
                <a:latin typeface="Segoe UI"/>
                <a:ea typeface="Microsoft YaHei"/>
                <a:cs typeface="Segoe UI"/>
              </a:rPr>
              <a:t>非二元的示范：最高真理在日常中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381000" y="2952750"/>
            <a:ext cx="2667000" cy="1333500"/>
            <a:chOff x="381000" y="2952750"/>
            <a:chExt cx="2667000" cy="1333500"/>
          </a:xfrm>
        </p:grpSpPr>
        <p:sp>
          <p:nvSpPr>
            <p:cNvPr id="10" name="Freeform 10"/>
            <p:cNvSpPr/>
            <p:nvPr/>
          </p:nvSpPr>
          <p:spPr>
            <a:xfrm>
              <a:off x="381000" y="2952750"/>
              <a:ext cx="2667000" cy="1333500"/>
            </a:xfrm>
            <a:custGeom>
              <a:avLst/>
              <a:gdLst/>
              <a:ahLst/>
              <a:cxnLst/>
              <a:rect l="l" t="t" r="r" b="b"/>
              <a:pathLst>
                <a:path w="2667000" h="1333500">
                  <a:moveTo>
                    <a:pt x="114300" y="0"/>
                  </a:moveTo>
                  <a:lnTo>
                    <a:pt x="2552700" y="0"/>
                  </a:lnTo>
                  <a:cubicBezTo>
                    <a:pt x="2615826" y="0"/>
                    <a:pt x="2667000" y="51174"/>
                    <a:pt x="2667000" y="114300"/>
                  </a:cubicBezTo>
                  <a:lnTo>
                    <a:pt x="2667000" y="1219200"/>
                  </a:lnTo>
                  <a:cubicBezTo>
                    <a:pt x="2667000" y="1282326"/>
                    <a:pt x="2615826" y="1333500"/>
                    <a:pt x="2552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5D8C6A"/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1164263" y="3140392"/>
              <a:ext cx="110047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5D8C6A"/>
                  </a:solidFill>
                  <a:latin typeface="Segoe UI"/>
                  <a:ea typeface="Microsoft YaHei"/>
                  <a:cs typeface="Segoe UI"/>
                </a:rPr>
                <a:t>世俗 ⟷ 神圣</a:t>
              </a:r>
            </a:p>
          </p:txBody>
        </p:sp>
        <p:sp>
          <p:nvSpPr>
            <p:cNvPr id="12" name="Line 12"/>
            <p:cNvSpPr/>
            <p:nvPr/>
          </p:nvSpPr>
          <p:spPr>
            <a:xfrm>
              <a:off x="523875" y="3476625"/>
              <a:ext cx="2381250" cy="9525"/>
            </a:xfrm>
            <a:custGeom>
              <a:avLst/>
              <a:gdLst/>
              <a:ahLst/>
              <a:cxnLst/>
              <a:rect l="l" t="t" r="r" b="b"/>
              <a:pathLst>
                <a:path w="2381250" h="9525">
                  <a:moveTo>
                    <a:pt x="0" y="0"/>
                  </a:moveTo>
                  <a:lnTo>
                    <a:pt x="238125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61110" y="3632835"/>
              <a:ext cx="90678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乞食即修行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934402" y="3934778"/>
              <a:ext cx="156019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日常行为本身即是道场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238500" y="2952750"/>
            <a:ext cx="2667000" cy="1333500"/>
            <a:chOff x="3238500" y="2952750"/>
            <a:chExt cx="2667000" cy="1333500"/>
          </a:xfrm>
        </p:grpSpPr>
        <p:sp>
          <p:nvSpPr>
            <p:cNvPr id="16" name="Freeform 16"/>
            <p:cNvSpPr/>
            <p:nvPr/>
          </p:nvSpPr>
          <p:spPr>
            <a:xfrm>
              <a:off x="3238500" y="2952750"/>
              <a:ext cx="2667000" cy="1333500"/>
            </a:xfrm>
            <a:custGeom>
              <a:avLst/>
              <a:gdLst/>
              <a:ahLst/>
              <a:cxnLst/>
              <a:rect l="l" t="t" r="r" b="b"/>
              <a:pathLst>
                <a:path w="2667000" h="1333500">
                  <a:moveTo>
                    <a:pt x="114300" y="0"/>
                  </a:moveTo>
                  <a:lnTo>
                    <a:pt x="2552700" y="0"/>
                  </a:lnTo>
                  <a:cubicBezTo>
                    <a:pt x="2615826" y="0"/>
                    <a:pt x="2667000" y="51174"/>
                    <a:pt x="2667000" y="114300"/>
                  </a:cubicBezTo>
                  <a:lnTo>
                    <a:pt x="2667000" y="1219200"/>
                  </a:lnTo>
                  <a:cubicBezTo>
                    <a:pt x="2667000" y="1282326"/>
                    <a:pt x="2615826" y="1333500"/>
                    <a:pt x="2552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C9A962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4021763" y="3140392"/>
              <a:ext cx="110047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C9A962"/>
                  </a:solidFill>
                  <a:latin typeface="Segoe UI"/>
                  <a:ea typeface="Microsoft YaHei"/>
                  <a:cs typeface="Segoe UI"/>
                </a:rPr>
                <a:t>动态 ⟷ 静态</a:t>
              </a:r>
            </a:p>
          </p:txBody>
        </p:sp>
        <p:sp>
          <p:nvSpPr>
            <p:cNvPr id="18" name="Line 18"/>
            <p:cNvSpPr/>
            <p:nvPr/>
          </p:nvSpPr>
          <p:spPr>
            <a:xfrm>
              <a:off x="3381375" y="3476625"/>
              <a:ext cx="2381250" cy="9525"/>
            </a:xfrm>
            <a:custGeom>
              <a:avLst/>
              <a:gdLst/>
              <a:ahLst/>
              <a:cxnLst/>
              <a:rect l="l" t="t" r="r" b="b"/>
              <a:pathLst>
                <a:path w="2381250" h="9525">
                  <a:moveTo>
                    <a:pt x="0" y="0"/>
                  </a:moveTo>
                  <a:lnTo>
                    <a:pt x="238125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4118610" y="3632835"/>
              <a:ext cx="90678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行走与禅坐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3791902" y="3934778"/>
              <a:ext cx="1560195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运动与静止中皆可安住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096000" y="2952750"/>
            <a:ext cx="2667000" cy="1333500"/>
            <a:chOff x="6096000" y="2952750"/>
            <a:chExt cx="2667000" cy="1333500"/>
          </a:xfrm>
        </p:grpSpPr>
        <p:sp>
          <p:nvSpPr>
            <p:cNvPr id="22" name="Freeform 22"/>
            <p:cNvSpPr/>
            <p:nvPr/>
          </p:nvSpPr>
          <p:spPr>
            <a:xfrm>
              <a:off x="6096000" y="2952750"/>
              <a:ext cx="2667000" cy="1333500"/>
            </a:xfrm>
            <a:custGeom>
              <a:avLst/>
              <a:gdLst/>
              <a:ahLst/>
              <a:cxnLst/>
              <a:rect l="l" t="t" r="r" b="b"/>
              <a:pathLst>
                <a:path w="2667000" h="1333500">
                  <a:moveTo>
                    <a:pt x="114300" y="0"/>
                  </a:moveTo>
                  <a:lnTo>
                    <a:pt x="2552700" y="0"/>
                  </a:lnTo>
                  <a:cubicBezTo>
                    <a:pt x="2615826" y="0"/>
                    <a:pt x="2667000" y="51174"/>
                    <a:pt x="2667000" y="114300"/>
                  </a:cubicBezTo>
                  <a:lnTo>
                    <a:pt x="2667000" y="1219200"/>
                  </a:lnTo>
                  <a:cubicBezTo>
                    <a:pt x="2667000" y="1282326"/>
                    <a:pt x="2615826" y="1333500"/>
                    <a:pt x="2552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2E4A62"/>
              </a:solidFill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086289" y="3140392"/>
              <a:ext cx="686422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2E4A62"/>
                  </a:solidFill>
                  <a:latin typeface="Segoe UI"/>
                  <a:ea typeface="Microsoft YaHei"/>
                  <a:cs typeface="Segoe UI"/>
                </a:rPr>
                <a:t>染 ⟷ 净</a:t>
              </a:r>
            </a:p>
          </p:txBody>
        </p:sp>
        <p:sp>
          <p:nvSpPr>
            <p:cNvPr id="24" name="Line 24"/>
            <p:cNvSpPr/>
            <p:nvPr/>
          </p:nvSpPr>
          <p:spPr>
            <a:xfrm>
              <a:off x="6238875" y="3476625"/>
              <a:ext cx="2381250" cy="9525"/>
            </a:xfrm>
            <a:custGeom>
              <a:avLst/>
              <a:gdLst/>
              <a:ahLst/>
              <a:cxnLst/>
              <a:rect l="l" t="t" r="r" b="b"/>
              <a:pathLst>
                <a:path w="2381250" h="9525">
                  <a:moveTo>
                    <a:pt x="0" y="0"/>
                  </a:moveTo>
                  <a:lnTo>
                    <a:pt x="238125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6976110" y="3632835"/>
              <a:ext cx="90678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尘世与洗足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726079" y="3934778"/>
              <a:ext cx="14068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世间行走后洗净归来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953500" y="2952750"/>
            <a:ext cx="2667000" cy="1333500"/>
            <a:chOff x="8953500" y="2952750"/>
            <a:chExt cx="2667000" cy="1333500"/>
          </a:xfrm>
        </p:grpSpPr>
        <p:sp>
          <p:nvSpPr>
            <p:cNvPr id="28" name="Freeform 28"/>
            <p:cNvSpPr/>
            <p:nvPr/>
          </p:nvSpPr>
          <p:spPr>
            <a:xfrm>
              <a:off x="8953500" y="2952750"/>
              <a:ext cx="2667000" cy="1333500"/>
            </a:xfrm>
            <a:custGeom>
              <a:avLst/>
              <a:gdLst/>
              <a:ahLst/>
              <a:cxnLst/>
              <a:rect l="l" t="t" r="r" b="b"/>
              <a:pathLst>
                <a:path w="2667000" h="1333500">
                  <a:moveTo>
                    <a:pt x="114300" y="0"/>
                  </a:moveTo>
                  <a:lnTo>
                    <a:pt x="2552700" y="0"/>
                  </a:lnTo>
                  <a:cubicBezTo>
                    <a:pt x="2615826" y="0"/>
                    <a:pt x="2667000" y="51174"/>
                    <a:pt x="2667000" y="114300"/>
                  </a:cubicBezTo>
                  <a:lnTo>
                    <a:pt x="2667000" y="1219200"/>
                  </a:lnTo>
                  <a:cubicBezTo>
                    <a:pt x="2667000" y="1282326"/>
                    <a:pt x="2615826" y="1333500"/>
                    <a:pt x="2552700" y="1333500"/>
                  </a:cubicBezTo>
                  <a:lnTo>
                    <a:pt x="114300" y="1333500"/>
                  </a:lnTo>
                  <a:cubicBezTo>
                    <a:pt x="51174" y="1333500"/>
                    <a:pt x="0" y="1282326"/>
                    <a:pt x="0" y="121920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FFFFFF"/>
            </a:solidFill>
            <a:ln w="19050">
              <a:solidFill>
                <a:srgbClr val="8B9A9A"/>
              </a:solidFill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9736763" y="3140392"/>
              <a:ext cx="1100473" cy="2743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350" b="1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有为 ⟷ 无为</a:t>
              </a:r>
            </a:p>
          </p:txBody>
        </p:sp>
        <p:sp>
          <p:nvSpPr>
            <p:cNvPr id="30" name="Line 30"/>
            <p:cNvSpPr/>
            <p:nvPr/>
          </p:nvSpPr>
          <p:spPr>
            <a:xfrm>
              <a:off x="9096375" y="3476625"/>
              <a:ext cx="2381250" cy="9525"/>
            </a:xfrm>
            <a:custGeom>
              <a:avLst/>
              <a:gdLst/>
              <a:ahLst/>
              <a:cxnLst/>
              <a:rect l="l" t="t" r="r" b="b"/>
              <a:pathLst>
                <a:path w="2381250" h="9525">
                  <a:moveTo>
                    <a:pt x="0" y="0"/>
                  </a:moveTo>
                  <a:lnTo>
                    <a:pt x="2381250" y="0"/>
                  </a:lnTo>
                </a:path>
              </a:pathLst>
            </a:custGeom>
            <a:noFill/>
            <a:ln w="9525">
              <a:solidFill>
                <a:srgbClr val="E5E7EB"/>
              </a:solidFill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9921240" y="3632835"/>
              <a:ext cx="73152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200" dirty="0">
                  <a:solidFill>
                    <a:srgbClr val="374151"/>
                  </a:solidFill>
                  <a:latin typeface="Segoe UI"/>
                  <a:ea typeface="Microsoft YaHei"/>
                  <a:cs typeface="Segoe UI"/>
                </a:rPr>
                <a:t>日用即道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9583579" y="3934778"/>
              <a:ext cx="1406842" cy="21336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ctr"/>
              <a:r>
                <a:rPr lang="zh-CN" sz="1050" dirty="0">
                  <a:solidFill>
                    <a:srgbClr val="6B7280"/>
                  </a:solidFill>
                  <a:latin typeface="Segoe UI"/>
                  <a:ea typeface="Microsoft YaHei"/>
                  <a:cs typeface="Segoe UI"/>
                </a:rPr>
                <a:t>作而无作，行而无行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81000" y="4572000"/>
            <a:ext cx="11239500" cy="1428750"/>
            <a:chOff x="381000" y="4572000"/>
            <a:chExt cx="11239500" cy="1428750"/>
          </a:xfrm>
        </p:grpSpPr>
        <p:sp>
          <p:nvSpPr>
            <p:cNvPr id="34" name="Freeform 34"/>
            <p:cNvSpPr/>
            <p:nvPr/>
          </p:nvSpPr>
          <p:spPr>
            <a:xfrm>
              <a:off x="381000" y="4572000"/>
              <a:ext cx="11239500" cy="1428750"/>
            </a:xfrm>
            <a:custGeom>
              <a:avLst/>
              <a:gdLst/>
              <a:ahLst/>
              <a:cxnLst/>
              <a:rect l="l" t="t" r="r" b="b"/>
              <a:pathLst>
                <a:path w="11239500" h="1428750">
                  <a:moveTo>
                    <a:pt x="114300" y="0"/>
                  </a:moveTo>
                  <a:lnTo>
                    <a:pt x="11125200" y="0"/>
                  </a:lnTo>
                  <a:cubicBezTo>
                    <a:pt x="11188326" y="0"/>
                    <a:pt x="11239500" y="51174"/>
                    <a:pt x="11239500" y="114300"/>
                  </a:cubicBezTo>
                  <a:lnTo>
                    <a:pt x="11239500" y="1314450"/>
                  </a:lnTo>
                  <a:cubicBezTo>
                    <a:pt x="11239500" y="1377576"/>
                    <a:pt x="11188326" y="1428750"/>
                    <a:pt x="11125200" y="1428750"/>
                  </a:cubicBezTo>
                  <a:lnTo>
                    <a:pt x="114300" y="1428750"/>
                  </a:lnTo>
                  <a:cubicBezTo>
                    <a:pt x="51174" y="1428750"/>
                    <a:pt x="0" y="1377576"/>
                    <a:pt x="0" y="1314450"/>
                  </a:cubicBezTo>
                  <a:lnTo>
                    <a:pt x="0" y="114300"/>
                  </a:lnTo>
                  <a:cubicBezTo>
                    <a:pt x="0" y="51174"/>
                    <a:pt x="51174" y="0"/>
                    <a:pt x="114300" y="0"/>
                  </a:cubicBezTo>
                  <a:close/>
                </a:path>
              </a:pathLst>
            </a:custGeom>
            <a:solidFill>
              <a:srgbClr val="2E4A62"/>
            </a:solidFill>
            <a:ln>
              <a:noFill/>
            </a:ln>
          </p:spPr>
        </p:sp>
        <p:sp>
          <p:nvSpPr>
            <p:cNvPr id="35" name="Freeform 35"/>
            <p:cNvSpPr/>
            <p:nvPr/>
          </p:nvSpPr>
          <p:spPr>
            <a:xfrm>
              <a:off x="809625" y="5095875"/>
              <a:ext cx="285750" cy="381000"/>
            </a:xfrm>
            <a:custGeom>
              <a:avLst/>
              <a:gdLst/>
              <a:ahLst/>
              <a:cxnLst/>
              <a:rect l="l" t="t" r="r" b="b"/>
              <a:pathLst>
                <a:path w="285750" h="381000">
                  <a:moveTo>
                    <a:pt x="71438" y="273844"/>
                  </a:moveTo>
                  <a:lnTo>
                    <a:pt x="71438" y="345281"/>
                  </a:lnTo>
                  <a:lnTo>
                    <a:pt x="107156" y="381000"/>
                  </a:lnTo>
                  <a:lnTo>
                    <a:pt x="178594" y="381000"/>
                  </a:lnTo>
                  <a:lnTo>
                    <a:pt x="214312" y="345281"/>
                  </a:lnTo>
                  <a:lnTo>
                    <a:pt x="214312" y="273844"/>
                  </a:lnTo>
                  <a:lnTo>
                    <a:pt x="243830" y="244326"/>
                  </a:lnTo>
                  <a:cubicBezTo>
                    <a:pt x="270672" y="217485"/>
                    <a:pt x="285750" y="181009"/>
                    <a:pt x="285750" y="143050"/>
                  </a:cubicBezTo>
                  <a:cubicBezTo>
                    <a:pt x="285750" y="64143"/>
                    <a:pt x="221782" y="0"/>
                    <a:pt x="142875" y="0"/>
                  </a:cubicBezTo>
                  <a:cubicBezTo>
                    <a:pt x="63967" y="0"/>
                    <a:pt x="0" y="64143"/>
                    <a:pt x="0" y="143050"/>
                  </a:cubicBezTo>
                  <a:cubicBezTo>
                    <a:pt x="0" y="181009"/>
                    <a:pt x="15079" y="217485"/>
                    <a:pt x="41920" y="244326"/>
                  </a:cubicBezTo>
                  <a:lnTo>
                    <a:pt x="71438" y="273844"/>
                  </a:lnTo>
                  <a:close/>
                  <a:moveTo>
                    <a:pt x="119062" y="235124"/>
                  </a:moveTo>
                  <a:lnTo>
                    <a:pt x="119062" y="142875"/>
                  </a:lnTo>
                  <a:lnTo>
                    <a:pt x="166688" y="142875"/>
                  </a:lnTo>
                  <a:lnTo>
                    <a:pt x="166688" y="235124"/>
                  </a:lnTo>
                  <a:cubicBezTo>
                    <a:pt x="207769" y="224550"/>
                    <a:pt x="238125" y="187258"/>
                    <a:pt x="238125" y="142875"/>
                  </a:cubicBezTo>
                  <a:cubicBezTo>
                    <a:pt x="238125" y="90270"/>
                    <a:pt x="195479" y="47625"/>
                    <a:pt x="142875" y="47625"/>
                  </a:cubicBezTo>
                  <a:cubicBezTo>
                    <a:pt x="90270" y="47625"/>
                    <a:pt x="47625" y="90270"/>
                    <a:pt x="47625" y="142875"/>
                  </a:cubicBezTo>
                  <a:cubicBezTo>
                    <a:pt x="47625" y="187258"/>
                    <a:pt x="77980" y="224550"/>
                    <a:pt x="119062" y="235124"/>
                  </a:cubicBezTo>
                  <a:close/>
                </a:path>
              </a:pathLst>
            </a:custGeom>
            <a:solidFill>
              <a:srgbClr val="C9A962"/>
            </a:solidFill>
            <a:ln>
              <a:noFill/>
            </a:ln>
          </p:spPr>
        </p:sp>
        <p:sp>
          <p:nvSpPr>
            <p:cNvPr id="36" name="TextBox 36"/>
            <p:cNvSpPr txBox="1"/>
            <p:nvPr/>
          </p:nvSpPr>
          <p:spPr>
            <a:xfrm>
              <a:off x="1314450" y="4933950"/>
              <a:ext cx="958215" cy="3048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500" b="1" dirty="0">
                  <a:solidFill>
                    <a:srgbClr val="FFFFFF"/>
                  </a:solidFill>
                  <a:latin typeface="Segoe UI"/>
                  <a:ea typeface="Microsoft YaHei"/>
                  <a:cs typeface="Segoe UI"/>
                </a:rPr>
                <a:t>核心洞见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318260" y="5299710"/>
              <a:ext cx="458724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E8EBF0"/>
                  </a:solidFill>
                  <a:latin typeface="Segoe UI"/>
                  <a:ea typeface="Microsoft YaHei"/>
                  <a:cs typeface="Segoe UI"/>
                </a:rPr>
                <a:t>佛陀的行为无缝融合了世俗与神圣、动态与静态、染与净。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1318260" y="5585460"/>
              <a:ext cx="7040880" cy="24384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anchor="t" anchorCtr="0">
              <a:spAutoFit/>
            </a:bodyPr>
            <a:lstStyle/>
            <a:p>
              <a:pPr algn="l"/>
              <a:r>
                <a:rPr lang="zh-CN" sz="1200" dirty="0">
                  <a:solidFill>
                    <a:srgbClr val="E8EBF0"/>
                  </a:solidFill>
                  <a:latin typeface="Segoe UI"/>
                  <a:ea typeface="Microsoft YaHei"/>
                  <a:cs typeface="Segoe UI"/>
                </a:rPr>
                <a:t>这种融合挑战了世俗认知中对立范畴的截然划分，展示了空性是一种圆融无碍的智慧状态。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367665" y="6506528"/>
            <a:ext cx="140684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第三部分：序幕意义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406616" y="6506528"/>
            <a:ext cx="41771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1050" dirty="0">
                <a:solidFill>
                  <a:srgbClr val="8B9A9A"/>
                </a:solidFill>
                <a:latin typeface="Segoe UI"/>
                <a:ea typeface="Microsoft YaHei"/>
                <a:cs typeface="Segoe UI"/>
              </a:rPr>
              <a:t>9 / 15</a:t>
            </a:r>
          </a:p>
        </p:txBody>
      </p:sp>
    </p:spTree>
  </p:cSld>
  <p:clrMapOvr>
    <a:masterClrMapping/>
  </p:clrMapOvr>
  <p:transition dur="4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