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jpg" ContentType="image/jpeg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</p:sp>
      <p:grpSp>
        <p:nvGrpSpPr>
          <p:cNvPr id="9" name="Group 9"/>
          <p:cNvGrpSpPr/>
          <p:nvPr/>
        </p:nvGrpSpPr>
        <p:grpSpPr>
          <a:xfrm>
            <a:off x="361950" y="457200"/>
            <a:ext cx="11429047" cy="6115050"/>
            <a:chOff x="361950" y="457200"/>
            <a:chExt cx="11429047" cy="6115050"/>
          </a:xfrm>
        </p:grpSpPr>
        <p:sp>
          <p:nvSpPr>
            <p:cNvPr id="3" name="TextBox 3"/>
            <p:cNvSpPr txBox="1"/>
            <p:nvPr/>
          </p:nvSpPr>
          <p:spPr>
            <a:xfrm>
              <a:off x="361950" y="457200"/>
              <a:ext cx="951547" cy="1828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0" dirty="0">
                  <a:solidFill>
                    <a:srgbClr val="161B22">
                      <a:alpha val="30000"/>
                    </a:srgbClr>
                  </a:solidFill>
                  <a:latin typeface="Consolas"/>
                  <a:ea typeface="Microsoft YaHei"/>
                  <a:cs typeface="Consolas"/>
                </a:rPr>
                <a:t>{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10839450" y="933450"/>
              <a:ext cx="951547" cy="1828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0" dirty="0">
                  <a:solidFill>
                    <a:srgbClr val="161B22">
                      <a:alpha val="30000"/>
                    </a:srgbClr>
                  </a:solidFill>
                  <a:latin typeface="Consolas"/>
                  <a:ea typeface="Microsoft YaHei"/>
                  <a:cs typeface="Consolas"/>
                </a:rPr>
                <a:t>}</a:t>
              </a: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1314450" y="4743450"/>
              <a:ext cx="2397442" cy="1828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0" dirty="0">
                  <a:solidFill>
                    <a:srgbClr val="161B22">
                      <a:alpha val="30000"/>
                    </a:srgbClr>
                  </a:solidFill>
                  <a:latin typeface="Consolas"/>
                  <a:ea typeface="Microsoft YaHei"/>
                  <a:cs typeface="Consolas"/>
                </a:rPr>
                <a:t>&lt;/&gt;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9410700" y="4267200"/>
              <a:ext cx="1674495" cy="1828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0" dirty="0">
                  <a:solidFill>
                    <a:srgbClr val="161B22">
                      <a:alpha val="30000"/>
                    </a:srgbClr>
                  </a:solidFill>
                  <a:latin typeface="Consolas"/>
                  <a:ea typeface="Microsoft YaHei"/>
                  <a:cs typeface="Consolas"/>
                </a:rPr>
                <a:t>/*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8458200" y="457200"/>
              <a:ext cx="951547" cy="1828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0" dirty="0">
                  <a:solidFill>
                    <a:srgbClr val="161B22">
                      <a:alpha val="30000"/>
                    </a:srgbClr>
                  </a:solidFill>
                  <a:latin typeface="Consolas"/>
                  <a:ea typeface="Microsoft YaHei"/>
                  <a:cs typeface="Consolas"/>
                </a:rPr>
                <a:t>;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1790700" y="2362200"/>
              <a:ext cx="1674495" cy="1828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0" dirty="0">
                  <a:solidFill>
                    <a:srgbClr val="161B22">
                      <a:alpha val="30000"/>
                    </a:srgbClr>
                  </a:solidFill>
                  <a:latin typeface="Consolas"/>
                  <a:ea typeface="Microsoft YaHei"/>
                  <a:cs typeface="Consolas"/>
                </a:rPr>
                <a:t>=&gt;</a:t>
              </a:r>
            </a:p>
          </p:txBody>
        </p:sp>
      </p:grpSp>
      <p:sp>
        <p:nvSpPr>
          <p:cNvPr id="10" name="Line 10"/>
          <p:cNvSpPr/>
          <p:nvPr/>
        </p:nvSpPr>
        <p:spPr>
          <a:xfrm>
            <a:off x="1905000" y="2667000"/>
            <a:ext cx="2857500" cy="9525"/>
          </a:xfrm>
          <a:custGeom>
            <a:avLst/>
            <a:gdLst/>
            <a:ahLst/>
            <a:cxnLst/>
            <a:rect l="l" t="t" r="r" b="b"/>
            <a:pathLst>
              <a:path w="2857500" h="9525">
                <a:moveTo>
                  <a:pt x="0" y="0"/>
                </a:moveTo>
                <a:lnTo>
                  <a:pt x="2857500" y="0"/>
                </a:lnTo>
              </a:path>
            </a:pathLst>
          </a:custGeom>
          <a:noFill/>
          <a:ln w="19050">
            <a:gradFill>
              <a:gsLst>
                <a:gs pos="0">
                  <a:srgbClr val="58A6FF">
                    <a:alpha val="60000"/>
                  </a:srgbClr>
                </a:gs>
                <a:gs pos="100000">
                  <a:srgbClr val="7EE787">
                    <a:alpha val="60000"/>
                  </a:srgbClr>
                </a:gs>
              </a:gsLst>
              <a:lin ang="2700000" scaled="1"/>
            </a:gradFill>
          </a:ln>
        </p:spPr>
      </p:sp>
      <p:sp>
        <p:nvSpPr>
          <p:cNvPr id="11" name="Line 11"/>
          <p:cNvSpPr/>
          <p:nvPr/>
        </p:nvSpPr>
        <p:spPr>
          <a:xfrm>
            <a:off x="7429500" y="2667000"/>
            <a:ext cx="2857500" cy="9525"/>
          </a:xfrm>
          <a:custGeom>
            <a:avLst/>
            <a:gdLst/>
            <a:ahLst/>
            <a:cxnLst/>
            <a:rect l="l" t="t" r="r" b="b"/>
            <a:pathLst>
              <a:path w="2857500" h="9525">
                <a:moveTo>
                  <a:pt x="0" y="0"/>
                </a:moveTo>
                <a:lnTo>
                  <a:pt x="2857500" y="0"/>
                </a:lnTo>
              </a:path>
            </a:pathLst>
          </a:custGeom>
          <a:noFill/>
          <a:ln w="19050">
            <a:gradFill>
              <a:gsLst>
                <a:gs pos="0">
                  <a:srgbClr val="58A6FF">
                    <a:alpha val="60000"/>
                  </a:srgbClr>
                </a:gs>
                <a:gs pos="100000">
                  <a:srgbClr val="7EE787">
                    <a:alpha val="60000"/>
                  </a:srgbClr>
                </a:gs>
              </a:gsLst>
              <a:lin ang="2700000" scaled="1"/>
            </a:gradFill>
          </a:ln>
        </p:spPr>
      </p:sp>
      <p:grpSp>
        <p:nvGrpSpPr>
          <p:cNvPr id="15" name="Group 15"/>
          <p:cNvGrpSpPr/>
          <p:nvPr/>
        </p:nvGrpSpPr>
        <p:grpSpPr>
          <a:xfrm>
            <a:off x="5619750" y="1428750"/>
            <a:ext cx="952500" cy="952500"/>
            <a:chOff x="5619750" y="1428750"/>
            <a:chExt cx="952500" cy="952500"/>
          </a:xfrm>
          <a:effectLst>
            <a:glow rad="57150">
              <a:srgbClr val="000000">
                <a:alpha val="30000"/>
              </a:srgbClr>
            </a:glow>
          </a:effectLst>
        </p:grpSpPr>
        <p:sp>
          <p:nvSpPr>
            <p:cNvPr id="12" name="Ellipse 12"/>
            <p:cNvSpPr/>
            <p:nvPr/>
          </p:nvSpPr>
          <p:spPr>
            <a:xfrm>
              <a:off x="5619750" y="1428750"/>
              <a:ext cx="952500" cy="952500"/>
            </a:xfrm>
            <a:prstGeom prst="ellipse">
              <a:avLst/>
            </a:prstGeom>
            <a:noFill/>
            <a:ln w="28575">
              <a:solidFill>
                <a:srgbClr val="F85149"/>
              </a:solidFill>
            </a:ln>
            <a:effectLst>
              <a:glow rad="57150">
                <a:srgbClr val="000000">
                  <a:alpha val="30000"/>
                </a:srgbClr>
              </a:glow>
            </a:effectLst>
          </p:spPr>
        </p:sp>
        <p:sp>
          <p:nvSpPr>
            <p:cNvPr id="13" name="Freeform 13"/>
            <p:cNvSpPr/>
            <p:nvPr/>
          </p:nvSpPr>
          <p:spPr>
            <a:xfrm>
              <a:off x="5905500" y="1762125"/>
              <a:ext cx="381000" cy="285750"/>
            </a:xfrm>
            <a:custGeom>
              <a:avLst/>
              <a:gdLst/>
              <a:ahLst/>
              <a:cxnLst/>
              <a:rect l="l" t="t" r="r" b="b"/>
              <a:pathLst>
                <a:path w="381000" h="285750">
                  <a:moveTo>
                    <a:pt x="0" y="0"/>
                  </a:moveTo>
                  <a:lnTo>
                    <a:pt x="381000" y="285750"/>
                  </a:lnTo>
                  <a:moveTo>
                    <a:pt x="0" y="285750"/>
                  </a:moveTo>
                  <a:lnTo>
                    <a:pt x="381000" y="0"/>
                  </a:lnTo>
                </a:path>
              </a:pathLst>
            </a:custGeom>
            <a:solidFill>
              <a:srgbClr val="000000"/>
            </a:solidFill>
            <a:ln w="28575" cap="rnd">
              <a:solidFill>
                <a:srgbClr val="F85149"/>
              </a:solidFill>
            </a:ln>
            <a:effectLst>
              <a:glow rad="57150">
                <a:srgbClr val="000000">
                  <a:alpha val="30000"/>
                </a:srgbClr>
              </a:glow>
            </a:effectLst>
          </p:spPr>
        </p:sp>
        <p:sp>
          <p:nvSpPr>
            <p:cNvPr id="14" name="Freeform 14"/>
            <p:cNvSpPr/>
            <p:nvPr/>
          </p:nvSpPr>
          <p:spPr>
            <a:xfrm>
              <a:off x="5857875" y="1492250"/>
              <a:ext cx="476250" cy="127000"/>
            </a:xfrm>
            <a:custGeom>
              <a:avLst/>
              <a:gdLst/>
              <a:ahLst/>
              <a:cxnLst/>
              <a:rect l="l" t="t" r="r" b="b"/>
              <a:pathLst>
                <a:path w="476250" h="127000">
                  <a:moveTo>
                    <a:pt x="0" y="127000"/>
                  </a:moveTo>
                  <a:cubicBezTo>
                    <a:pt x="63500" y="31750"/>
                    <a:pt x="142875" y="0"/>
                    <a:pt x="238125" y="31750"/>
                  </a:cubicBezTo>
                  <a:cubicBezTo>
                    <a:pt x="333375" y="0"/>
                    <a:pt x="412750" y="31750"/>
                    <a:pt x="476250" y="127000"/>
                  </a:cubicBezTo>
                </a:path>
              </a:pathLst>
            </a:custGeom>
            <a:noFill/>
            <a:ln w="19050">
              <a:solidFill>
                <a:srgbClr val="F85149"/>
              </a:solidFill>
            </a:ln>
            <a:effectLst>
              <a:glow rad="57150">
                <a:srgbClr val="000000">
                  <a:alpha val="30000"/>
                </a:srgbClr>
              </a:glow>
            </a:effectLst>
          </p:spPr>
        </p:sp>
      </p:grpSp>
      <p:sp>
        <p:nvSpPr>
          <p:cNvPr id="16" name="TextBox 16"/>
          <p:cNvSpPr txBox="1"/>
          <p:nvPr/>
        </p:nvSpPr>
        <p:spPr>
          <a:xfrm>
            <a:off x="3522407" y="2655570"/>
            <a:ext cx="5147186" cy="1097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5400" b="1" dirty="0">
                <a:gradFill>
                  <a:gsLst>
                    <a:gs pos="0">
                      <a:srgbClr val="58A6FF"/>
                    </a:gs>
                    <a:gs pos="100000">
                      <a:srgbClr val="7EE787"/>
                    </a:gs>
                  </a:gsLst>
                  <a:lin ang="2700000" scaled="1"/>
                </a:gradFill>
                <a:latin typeface="Segoe UI"/>
                <a:ea typeface="Microsoft YaHei"/>
                <a:cs typeface="Segoe UI"/>
              </a:rPr>
              <a:t>Debug 六步法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488180" y="3646170"/>
            <a:ext cx="3215640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2400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高手都做对哪些事？</a:t>
            </a:r>
          </a:p>
        </p:txBody>
      </p:sp>
      <p:sp>
        <p:nvSpPr>
          <p:cNvPr id="18" name="Freeform 18"/>
          <p:cNvSpPr/>
          <p:nvPr/>
        </p:nvSpPr>
        <p:spPr>
          <a:xfrm>
            <a:off x="5143500" y="4286250"/>
            <a:ext cx="1905000" cy="28575"/>
          </a:xfrm>
          <a:custGeom>
            <a:avLst/>
            <a:gdLst/>
            <a:ahLst/>
            <a:cxnLst/>
            <a:rect l="l" t="t" r="r" b="b"/>
            <a:pathLst>
              <a:path w="1905000" h="28575">
                <a:moveTo>
                  <a:pt x="14288" y="0"/>
                </a:moveTo>
                <a:lnTo>
                  <a:pt x="1890712" y="0"/>
                </a:lnTo>
                <a:cubicBezTo>
                  <a:pt x="1898603" y="0"/>
                  <a:pt x="1905000" y="6397"/>
                  <a:pt x="1905000" y="14288"/>
                </a:cubicBezTo>
                <a:lnTo>
                  <a:pt x="1905000" y="14288"/>
                </a:lnTo>
                <a:cubicBezTo>
                  <a:pt x="1905000" y="22178"/>
                  <a:pt x="1898603" y="28575"/>
                  <a:pt x="1890712" y="28575"/>
                </a:cubicBezTo>
                <a:lnTo>
                  <a:pt x="14288" y="28575"/>
                </a:lnTo>
                <a:cubicBezTo>
                  <a:pt x="6397" y="28575"/>
                  <a:pt x="0" y="22178"/>
                  <a:pt x="0" y="14288"/>
                </a:cubicBezTo>
                <a:lnTo>
                  <a:pt x="0" y="14288"/>
                </a:lnTo>
                <a:cubicBezTo>
                  <a:pt x="0" y="6397"/>
                  <a:pt x="6397" y="0"/>
                  <a:pt x="14288" y="0"/>
                </a:cubicBezTo>
                <a:close/>
              </a:path>
            </a:pathLst>
          </a:custGeom>
          <a:gradFill>
            <a:gsLst>
              <a:gs pos="0">
                <a:srgbClr val="58A6FF">
                  <a:alpha val="80000"/>
                </a:srgbClr>
              </a:gs>
              <a:gs pos="100000">
                <a:srgbClr val="7EE787">
                  <a:alpha val="80000"/>
                </a:srgbClr>
              </a:gs>
            </a:gsLst>
            <a:lin ang="2700000" scaled="1"/>
          </a:gradFill>
          <a:ln>
            <a:noFill/>
          </a:ln>
        </p:spPr>
      </p:sp>
      <p:sp>
        <p:nvSpPr>
          <p:cNvPr id="19" name="TextBox 19"/>
          <p:cNvSpPr txBox="1"/>
          <p:nvPr/>
        </p:nvSpPr>
        <p:spPr>
          <a:xfrm>
            <a:off x="4218622" y="5109210"/>
            <a:ext cx="3754755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dirty="0">
                <a:solidFill>
                  <a:srgbClr val="7EE787"/>
                </a:solidFill>
                <a:latin typeface="Consolas"/>
                <a:ea typeface="Microsoft YaHei"/>
                <a:cs typeface="Consolas"/>
              </a:rPr>
              <a:t>function</a:t>
            </a:r>
            <a:r>
              <a:rPr lang="zh-CN" sz="1200" dirty="0">
                <a:solidFill>
                  <a:srgbClr val="E6EDF3"/>
                </a:solidFill>
                <a:latin typeface="Consolas"/>
                <a:ea typeface="Microsoft YaHei"/>
                <a:cs typeface="Consolas"/>
              </a:rPr>
              <a:t>debug</a:t>
            </a:r>
            <a:r>
              <a:rPr lang="zh-CN" sz="120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(</a:t>
            </a:r>
            <a:r>
              <a:rPr lang="zh-CN" sz="1200" dirty="0">
                <a:solidFill>
                  <a:srgbClr val="F0883E"/>
                </a:solidFill>
                <a:latin typeface="Consolas"/>
                <a:ea typeface="Microsoft YaHei"/>
                <a:cs typeface="Consolas"/>
              </a:rPr>
              <a:t>problem</a:t>
            </a:r>
            <a:r>
              <a:rPr lang="zh-CN" sz="120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) {</a:t>
            </a:r>
            <a:r>
              <a:rPr lang="zh-CN" sz="1200" dirty="0">
                <a:solidFill>
                  <a:srgbClr val="7EE787"/>
                </a:solidFill>
                <a:latin typeface="Consolas"/>
                <a:ea typeface="Microsoft YaHei"/>
                <a:cs typeface="Consolas"/>
              </a:rPr>
              <a:t>return</a:t>
            </a:r>
            <a:r>
              <a:rPr lang="zh-CN" sz="1200" dirty="0">
                <a:solidFill>
                  <a:srgbClr val="58A6FF"/>
                </a:solidFill>
                <a:latin typeface="Consolas"/>
                <a:ea typeface="Microsoft YaHei"/>
                <a:cs typeface="Consolas"/>
              </a:rPr>
              <a:t>solution</a:t>
            </a:r>
            <a:r>
              <a:rPr lang="zh-CN" sz="120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; }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5354264" y="6045518"/>
            <a:ext cx="1483471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dirty="0">
                <a:solidFill>
                  <a:srgbClr val="8B949E"/>
                </a:solidFill>
                <a:latin typeface="Segoe UI"/>
                <a:ea typeface="Microsoft YaHei"/>
                <a:cs typeface="Segoe UI"/>
              </a:rPr>
              <a:t>技术分享 · 2025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1170110" y="6458902"/>
            <a:ext cx="46372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30363D"/>
                </a:solidFill>
                <a:latin typeface="Consolas"/>
                <a:ea typeface="Microsoft YaHei"/>
                <a:cs typeface="Consolas"/>
              </a:rPr>
              <a:t>01 / 10</a:t>
            </a:r>
          </a:p>
        </p:txBody>
      </p:sp>
    </p:spTree>
  </p:cSld>
  <p:clrMapOvr>
    <a:masterClrMapping/>
  </p:clrMapOvr>
  <p:transition dur="400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</p:sp>
      <p:grpSp>
        <p:nvGrpSpPr>
          <p:cNvPr id="9" name="Group 9"/>
          <p:cNvGrpSpPr/>
          <p:nvPr/>
        </p:nvGrpSpPr>
        <p:grpSpPr>
          <a:xfrm>
            <a:off x="666750" y="428625"/>
            <a:ext cx="10508456" cy="5810250"/>
            <a:chOff x="666750" y="428625"/>
            <a:chExt cx="10508456" cy="5810250"/>
          </a:xfrm>
        </p:grpSpPr>
        <p:sp>
          <p:nvSpPr>
            <p:cNvPr id="3" name="TextBox 3"/>
            <p:cNvSpPr txBox="1"/>
            <p:nvPr/>
          </p:nvSpPr>
          <p:spPr>
            <a:xfrm>
              <a:off x="666750" y="428625"/>
              <a:ext cx="792956" cy="15240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7500" dirty="0">
                  <a:solidFill>
                    <a:srgbClr val="161B22">
                      <a:alpha val="25000"/>
                    </a:srgbClr>
                  </a:solidFill>
                  <a:latin typeface="Consolas"/>
                  <a:ea typeface="Microsoft YaHei"/>
                  <a:cs typeface="Consolas"/>
                </a:rPr>
                <a:t>{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10382250" y="904875"/>
              <a:ext cx="792956" cy="15240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7500" dirty="0">
                  <a:solidFill>
                    <a:srgbClr val="161B22">
                      <a:alpha val="25000"/>
                    </a:srgbClr>
                  </a:solidFill>
                  <a:latin typeface="Consolas"/>
                  <a:ea typeface="Microsoft YaHei"/>
                  <a:cs typeface="Consolas"/>
                </a:rPr>
                <a:t>}</a:t>
              </a: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1047750" y="4714875"/>
              <a:ext cx="1997869" cy="15240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7500" dirty="0">
                  <a:solidFill>
                    <a:srgbClr val="161B22">
                      <a:alpha val="25000"/>
                    </a:srgbClr>
                  </a:solidFill>
                  <a:latin typeface="Consolas"/>
                  <a:ea typeface="Microsoft YaHei"/>
                  <a:cs typeface="Consolas"/>
                </a:rPr>
                <a:t>&lt;/&gt;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9429750" y="4143375"/>
              <a:ext cx="1395412" cy="15240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7500" dirty="0">
                  <a:solidFill>
                    <a:srgbClr val="161B22">
                      <a:alpha val="25000"/>
                    </a:srgbClr>
                  </a:solidFill>
                  <a:latin typeface="Consolas"/>
                  <a:ea typeface="Microsoft YaHei"/>
                  <a:cs typeface="Consolas"/>
                </a:rPr>
                <a:t>/*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8953500" y="428625"/>
              <a:ext cx="792956" cy="15240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7500" dirty="0">
                  <a:solidFill>
                    <a:srgbClr val="161B22">
                      <a:alpha val="25000"/>
                    </a:srgbClr>
                  </a:solidFill>
                  <a:latin typeface="Consolas"/>
                  <a:ea typeface="Microsoft YaHei"/>
                  <a:cs typeface="Consolas"/>
                </a:rPr>
                <a:t>;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1619250" y="2238375"/>
              <a:ext cx="1395412" cy="15240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7500" dirty="0">
                  <a:solidFill>
                    <a:srgbClr val="161B22">
                      <a:alpha val="25000"/>
                    </a:srgbClr>
                  </a:solidFill>
                  <a:latin typeface="Consolas"/>
                  <a:ea typeface="Microsoft YaHei"/>
                  <a:cs typeface="Consolas"/>
                </a:rPr>
                <a:t>=&gt;</a:t>
              </a:r>
            </a:p>
          </p:txBody>
        </p:sp>
      </p:grpSp>
      <p:sp>
        <p:nvSpPr>
          <p:cNvPr id="10" name="Line 10"/>
          <p:cNvSpPr/>
          <p:nvPr/>
        </p:nvSpPr>
        <p:spPr>
          <a:xfrm>
            <a:off x="1905000" y="2857500"/>
            <a:ext cx="2667000" cy="9525"/>
          </a:xfrm>
          <a:custGeom>
            <a:avLst/>
            <a:gdLst/>
            <a:ahLst/>
            <a:cxnLst/>
            <a:rect l="l" t="t" r="r" b="b"/>
            <a:pathLst>
              <a:path w="2667000" h="9525">
                <a:moveTo>
                  <a:pt x="0" y="0"/>
                </a:moveTo>
                <a:lnTo>
                  <a:pt x="2667000" y="0"/>
                </a:lnTo>
              </a:path>
            </a:pathLst>
          </a:custGeom>
          <a:noFill/>
          <a:ln w="19050">
            <a:gradFill>
              <a:gsLst>
                <a:gs pos="0">
                  <a:srgbClr val="58A6FF">
                    <a:alpha val="50000"/>
                  </a:srgbClr>
                </a:gs>
                <a:gs pos="100000">
                  <a:srgbClr val="7EE787">
                    <a:alpha val="50000"/>
                  </a:srgbClr>
                </a:gs>
              </a:gsLst>
              <a:lin ang="2700000" scaled="1"/>
            </a:gradFill>
          </a:ln>
        </p:spPr>
      </p:sp>
      <p:sp>
        <p:nvSpPr>
          <p:cNvPr id="11" name="Line 11"/>
          <p:cNvSpPr/>
          <p:nvPr/>
        </p:nvSpPr>
        <p:spPr>
          <a:xfrm>
            <a:off x="7620000" y="2857500"/>
            <a:ext cx="2667000" cy="9525"/>
          </a:xfrm>
          <a:custGeom>
            <a:avLst/>
            <a:gdLst/>
            <a:ahLst/>
            <a:cxnLst/>
            <a:rect l="l" t="t" r="r" b="b"/>
            <a:pathLst>
              <a:path w="2667000" h="9525">
                <a:moveTo>
                  <a:pt x="0" y="0"/>
                </a:moveTo>
                <a:lnTo>
                  <a:pt x="2667000" y="0"/>
                </a:lnTo>
              </a:path>
            </a:pathLst>
          </a:custGeom>
          <a:noFill/>
          <a:ln w="19050">
            <a:gradFill>
              <a:gsLst>
                <a:gs pos="0">
                  <a:srgbClr val="58A6FF">
                    <a:alpha val="50000"/>
                  </a:srgbClr>
                </a:gs>
                <a:gs pos="100000">
                  <a:srgbClr val="7EE787">
                    <a:alpha val="50000"/>
                  </a:srgbClr>
                </a:gs>
              </a:gsLst>
              <a:lin ang="2700000" scaled="1"/>
            </a:gradFill>
          </a:ln>
        </p:spPr>
      </p:sp>
      <p:grpSp>
        <p:nvGrpSpPr>
          <p:cNvPr id="14" name="Group 14"/>
          <p:cNvGrpSpPr/>
          <p:nvPr/>
        </p:nvGrpSpPr>
        <p:grpSpPr>
          <a:xfrm>
            <a:off x="5524500" y="1524000"/>
            <a:ext cx="1143000" cy="1143000"/>
            <a:chOff x="5524500" y="1524000"/>
            <a:chExt cx="1143000" cy="1143000"/>
          </a:xfrm>
          <a:effectLst>
            <a:glow rad="76200">
              <a:srgbClr val="000000">
                <a:alpha val="30000"/>
              </a:srgbClr>
            </a:glow>
          </a:effectLst>
        </p:grpSpPr>
        <p:sp>
          <p:nvSpPr>
            <p:cNvPr id="12" name="Ellipse 12"/>
            <p:cNvSpPr/>
            <p:nvPr/>
          </p:nvSpPr>
          <p:spPr>
            <a:xfrm>
              <a:off x="5524500" y="1524000"/>
              <a:ext cx="1143000" cy="1143000"/>
            </a:xfrm>
            <a:prstGeom prst="ellipse">
              <a:avLst/>
            </a:prstGeom>
            <a:noFill/>
            <a:ln w="38100">
              <a:solidFill>
                <a:srgbClr val="7EE787"/>
              </a:solidFill>
            </a:ln>
            <a:effectLst>
              <a:glow rad="76200">
                <a:srgbClr val="000000">
                  <a:alpha val="30000"/>
                </a:srgbClr>
              </a:glow>
            </a:effectLst>
          </p:spPr>
        </p:sp>
        <p:sp>
          <p:nvSpPr>
            <p:cNvPr id="13" name="Freeform 13"/>
            <p:cNvSpPr/>
            <p:nvPr/>
          </p:nvSpPr>
          <p:spPr>
            <a:xfrm>
              <a:off x="5857875" y="1924050"/>
              <a:ext cx="504825" cy="342900"/>
            </a:xfrm>
            <a:custGeom>
              <a:avLst/>
              <a:gdLst/>
              <a:ahLst/>
              <a:cxnLst/>
              <a:rect l="l" t="t" r="r" b="b"/>
              <a:pathLst>
                <a:path w="504825" h="342900">
                  <a:moveTo>
                    <a:pt x="0" y="171450"/>
                  </a:moveTo>
                  <a:lnTo>
                    <a:pt x="161925" y="342900"/>
                  </a:lnTo>
                  <a:lnTo>
                    <a:pt x="504825" y="0"/>
                  </a:lnTo>
                </a:path>
              </a:pathLst>
            </a:custGeom>
            <a:noFill/>
            <a:ln w="47625" cap="rnd">
              <a:solidFill>
                <a:srgbClr val="7EE787"/>
              </a:solidFill>
              <a:round/>
            </a:ln>
            <a:effectLst>
              <a:glow rad="76200">
                <a:srgbClr val="000000">
                  <a:alpha val="30000"/>
                </a:srgbClr>
              </a:glow>
            </a:effectLst>
          </p:spPr>
        </p:sp>
      </p:grpSp>
      <p:sp>
        <p:nvSpPr>
          <p:cNvPr id="15" name="TextBox 15"/>
          <p:cNvSpPr txBox="1"/>
          <p:nvPr/>
        </p:nvSpPr>
        <p:spPr>
          <a:xfrm>
            <a:off x="4081377" y="2846070"/>
            <a:ext cx="4029246" cy="1097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5400" b="1" dirty="0">
                <a:gradFill>
                  <a:gsLst>
                    <a:gs pos="0">
                      <a:srgbClr val="58A6FF"/>
                    </a:gs>
                    <a:gs pos="100000">
                      <a:srgbClr val="7EE787"/>
                    </a:gs>
                  </a:gsLst>
                  <a:lin ang="2700000" scaled="1"/>
                </a:gradFill>
                <a:latin typeface="Segoe UI"/>
                <a:ea typeface="Microsoft YaHei"/>
                <a:cs typeface="Segoe UI"/>
              </a:rPr>
              <a:t>Thank You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5578650" y="3804285"/>
            <a:ext cx="1034701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2700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Q &amp; A</a:t>
            </a:r>
          </a:p>
        </p:txBody>
      </p:sp>
      <p:sp>
        <p:nvSpPr>
          <p:cNvPr id="17" name="Freeform 17"/>
          <p:cNvSpPr/>
          <p:nvPr/>
        </p:nvSpPr>
        <p:spPr>
          <a:xfrm>
            <a:off x="5143500" y="4476750"/>
            <a:ext cx="1905000" cy="28575"/>
          </a:xfrm>
          <a:custGeom>
            <a:avLst/>
            <a:gdLst/>
            <a:ahLst/>
            <a:cxnLst/>
            <a:rect l="l" t="t" r="r" b="b"/>
            <a:pathLst>
              <a:path w="1905000" h="28575">
                <a:moveTo>
                  <a:pt x="14288" y="0"/>
                </a:moveTo>
                <a:lnTo>
                  <a:pt x="1890712" y="0"/>
                </a:lnTo>
                <a:cubicBezTo>
                  <a:pt x="1898603" y="0"/>
                  <a:pt x="1905000" y="6397"/>
                  <a:pt x="1905000" y="14288"/>
                </a:cubicBezTo>
                <a:lnTo>
                  <a:pt x="1905000" y="14288"/>
                </a:lnTo>
                <a:cubicBezTo>
                  <a:pt x="1905000" y="22178"/>
                  <a:pt x="1898603" y="28575"/>
                  <a:pt x="1890712" y="28575"/>
                </a:cubicBezTo>
                <a:lnTo>
                  <a:pt x="14288" y="28575"/>
                </a:lnTo>
                <a:cubicBezTo>
                  <a:pt x="6397" y="28575"/>
                  <a:pt x="0" y="22178"/>
                  <a:pt x="0" y="14288"/>
                </a:cubicBezTo>
                <a:lnTo>
                  <a:pt x="0" y="14288"/>
                </a:lnTo>
                <a:cubicBezTo>
                  <a:pt x="0" y="6397"/>
                  <a:pt x="6397" y="0"/>
                  <a:pt x="14288" y="0"/>
                </a:cubicBezTo>
                <a:close/>
              </a:path>
            </a:pathLst>
          </a:custGeom>
          <a:gradFill>
            <a:gsLst>
              <a:gs pos="0">
                <a:srgbClr val="58A6FF">
                  <a:alpha val="60000"/>
                </a:srgbClr>
              </a:gs>
              <a:gs pos="100000">
                <a:srgbClr val="7EE787">
                  <a:alpha val="60000"/>
                </a:srgbClr>
              </a:gs>
            </a:gsLst>
            <a:lin ang="2700000" scaled="1"/>
          </a:gradFill>
          <a:ln>
            <a:noFill/>
          </a:ln>
        </p:spPr>
      </p:sp>
      <p:grpSp>
        <p:nvGrpSpPr>
          <p:cNvPr id="29" name="Group 29"/>
          <p:cNvGrpSpPr/>
          <p:nvPr/>
        </p:nvGrpSpPr>
        <p:grpSpPr>
          <a:xfrm>
            <a:off x="2653665" y="4839652"/>
            <a:ext cx="7476268" cy="213360"/>
            <a:chOff x="2653665" y="4839652"/>
            <a:chExt cx="7476268" cy="213360"/>
          </a:xfrm>
        </p:grpSpPr>
        <p:sp>
          <p:nvSpPr>
            <p:cNvPr id="18" name="TextBox 18"/>
            <p:cNvSpPr txBox="1"/>
            <p:nvPr/>
          </p:nvSpPr>
          <p:spPr>
            <a:xfrm>
              <a:off x="2653665" y="4839652"/>
              <a:ext cx="77043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58A6FF"/>
                  </a:solidFill>
                  <a:latin typeface="Consolas"/>
                  <a:ea typeface="Microsoft YaHei"/>
                  <a:cs typeface="Consolas"/>
                </a:rPr>
                <a:t>01</a:t>
              </a:r>
              <a:r>
                <a:rPr lang="zh-CN" sz="1050" dirty="0">
                  <a:solidFill>
                    <a:srgbClr val="8B949E"/>
                  </a:solidFill>
                  <a:latin typeface="Consolas"/>
                  <a:ea typeface="Microsoft YaHei"/>
                  <a:cs typeface="Consolas"/>
                </a:rPr>
                <a:t>厘清流程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3796665" y="4839652"/>
              <a:ext cx="111014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B949E"/>
                  </a:solidFill>
                  <a:latin typeface="Consolas"/>
                  <a:ea typeface="Microsoft YaHei"/>
                  <a:cs typeface="Consolas"/>
                </a:rPr>
                <a:t>→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3987165" y="4839652"/>
              <a:ext cx="80876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58A6FF"/>
                  </a:solidFill>
                  <a:latin typeface="Consolas"/>
                  <a:ea typeface="Microsoft YaHei"/>
                  <a:cs typeface="Consolas"/>
                </a:rPr>
                <a:t>02</a:t>
              </a:r>
              <a:r>
                <a:rPr lang="zh-CN" sz="1050" dirty="0">
                  <a:solidFill>
                    <a:srgbClr val="8B949E"/>
                  </a:solidFill>
                  <a:latin typeface="Consolas"/>
                  <a:ea typeface="Microsoft YaHei"/>
                  <a:cs typeface="Consolas"/>
                </a:rPr>
                <a:t>定位问题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5130165" y="4839652"/>
              <a:ext cx="111014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B949E"/>
                  </a:solidFill>
                  <a:latin typeface="Consolas"/>
                  <a:ea typeface="Microsoft YaHei"/>
                  <a:cs typeface="Consolas"/>
                </a:rPr>
                <a:t>→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5320665" y="4839652"/>
              <a:ext cx="65541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F0883E"/>
                  </a:solidFill>
                  <a:latin typeface="Consolas"/>
                  <a:ea typeface="Microsoft YaHei"/>
                  <a:cs typeface="Consolas"/>
                </a:rPr>
                <a:t>03</a:t>
              </a:r>
              <a:r>
                <a:rPr lang="zh-CN" sz="1050" dirty="0">
                  <a:solidFill>
                    <a:srgbClr val="8B949E"/>
                  </a:solidFill>
                  <a:latin typeface="Consolas"/>
                  <a:ea typeface="Microsoft YaHei"/>
                  <a:cs typeface="Consolas"/>
                </a:rPr>
                <a:t>排除法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6273165" y="4839652"/>
              <a:ext cx="111014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B949E"/>
                  </a:solidFill>
                  <a:latin typeface="Consolas"/>
                  <a:ea typeface="Microsoft YaHei"/>
                  <a:cs typeface="Consolas"/>
                </a:rPr>
                <a:t>→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6463665" y="4839652"/>
              <a:ext cx="80876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F0883E"/>
                  </a:solidFill>
                  <a:latin typeface="Consolas"/>
                  <a:ea typeface="Microsoft YaHei"/>
                  <a:cs typeface="Consolas"/>
                </a:rPr>
                <a:t>04</a:t>
              </a:r>
              <a:r>
                <a:rPr lang="zh-CN" sz="1050" dirty="0">
                  <a:solidFill>
                    <a:srgbClr val="8B949E"/>
                  </a:solidFill>
                  <a:latin typeface="Consolas"/>
                  <a:ea typeface="Microsoft YaHei"/>
                  <a:cs typeface="Consolas"/>
                </a:rPr>
                <a:t>验证假设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7606665" y="4839652"/>
              <a:ext cx="111014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B949E"/>
                  </a:solidFill>
                  <a:latin typeface="Consolas"/>
                  <a:ea typeface="Microsoft YaHei"/>
                  <a:cs typeface="Consolas"/>
                </a:rPr>
                <a:t>→</a:t>
              </a:r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7797165" y="4839652"/>
              <a:ext cx="96212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EE787"/>
                  </a:solidFill>
                  <a:latin typeface="Consolas"/>
                  <a:ea typeface="Microsoft YaHei"/>
                  <a:cs typeface="Consolas"/>
                </a:rPr>
                <a:t>05</a:t>
              </a:r>
              <a:r>
                <a:rPr lang="zh-CN" sz="1050" dirty="0">
                  <a:solidFill>
                    <a:srgbClr val="8B949E"/>
                  </a:solidFill>
                  <a:latin typeface="Consolas"/>
                  <a:ea typeface="Microsoft YaHei"/>
                  <a:cs typeface="Consolas"/>
                </a:rPr>
                <a:t>检查副作用</a:t>
              </a: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9130665" y="4839652"/>
              <a:ext cx="111014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B949E"/>
                  </a:solidFill>
                  <a:latin typeface="Consolas"/>
                  <a:ea typeface="Microsoft YaHei"/>
                  <a:cs typeface="Consolas"/>
                </a:rPr>
                <a:t>→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9321165" y="4839652"/>
              <a:ext cx="80876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EE787"/>
                  </a:solidFill>
                  <a:latin typeface="Consolas"/>
                  <a:ea typeface="Microsoft YaHei"/>
                  <a:cs typeface="Consolas"/>
                </a:rPr>
                <a:t>06</a:t>
              </a:r>
              <a:r>
                <a:rPr lang="zh-CN" sz="1050" dirty="0">
                  <a:solidFill>
                    <a:srgbClr val="8B949E"/>
                  </a:solidFill>
                  <a:latin typeface="Consolas"/>
                  <a:ea typeface="Microsoft YaHei"/>
                  <a:cs typeface="Consolas"/>
                </a:rPr>
                <a:t>测试记录</a:t>
              </a:r>
            </a:p>
          </p:txBody>
        </p:sp>
      </p:grpSp>
      <p:sp>
        <p:nvSpPr>
          <p:cNvPr id="30" name="TextBox 30"/>
          <p:cNvSpPr txBox="1"/>
          <p:nvPr/>
        </p:nvSpPr>
        <p:spPr>
          <a:xfrm>
            <a:off x="4731258" y="5585460"/>
            <a:ext cx="2729484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dirty="0">
                <a:solidFill>
                  <a:srgbClr val="7EE787"/>
                </a:solidFill>
                <a:latin typeface="Consolas"/>
                <a:ea typeface="Microsoft YaHei"/>
                <a:cs typeface="Consolas"/>
              </a:rPr>
              <a:t>return</a:t>
            </a:r>
            <a:r>
              <a:rPr lang="zh-CN" sz="120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{</a:t>
            </a:r>
            <a:r>
              <a:rPr lang="zh-CN" sz="1200" dirty="0">
                <a:solidFill>
                  <a:srgbClr val="58A6FF"/>
                </a:solidFill>
                <a:latin typeface="Consolas"/>
                <a:ea typeface="Microsoft YaHei"/>
                <a:cs typeface="Consolas"/>
              </a:rPr>
              <a:t>success</a:t>
            </a:r>
            <a:r>
              <a:rPr lang="zh-CN" sz="120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:</a:t>
            </a:r>
            <a:r>
              <a:rPr lang="zh-CN" sz="1200" dirty="0">
                <a:solidFill>
                  <a:srgbClr val="7EE787"/>
                </a:solidFill>
                <a:latin typeface="Consolas"/>
                <a:ea typeface="Microsoft YaHei"/>
                <a:cs typeface="Consolas"/>
              </a:rPr>
              <a:t>true</a:t>
            </a:r>
            <a:r>
              <a:rPr lang="zh-CN" sz="120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,</a:t>
            </a:r>
            <a:r>
              <a:rPr lang="zh-CN" sz="1200" dirty="0">
                <a:solidFill>
                  <a:srgbClr val="58A6FF"/>
                </a:solidFill>
                <a:latin typeface="Consolas"/>
                <a:ea typeface="Microsoft YaHei"/>
                <a:cs typeface="Consolas"/>
              </a:rPr>
              <a:t>bugs</a:t>
            </a:r>
            <a:r>
              <a:rPr lang="zh-CN" sz="120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:</a:t>
            </a:r>
            <a:r>
              <a:rPr lang="zh-CN" sz="1200" dirty="0">
                <a:solidFill>
                  <a:srgbClr val="F0883E"/>
                </a:solidFill>
                <a:latin typeface="Consolas"/>
                <a:ea typeface="Microsoft YaHei"/>
                <a:cs typeface="Consolas"/>
              </a:rPr>
              <a:t>0</a:t>
            </a:r>
            <a:r>
              <a:rPr lang="zh-CN" sz="120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};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4805744" y="6156960"/>
            <a:ext cx="2580513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dirty="0">
                <a:solidFill>
                  <a:srgbClr val="8B949E"/>
                </a:solidFill>
                <a:latin typeface="Segoe UI"/>
                <a:ea typeface="Microsoft YaHei"/>
                <a:cs typeface="Segoe UI"/>
              </a:rPr>
              <a:t>技术分享 · Debug 六步法 · 2025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1170110" y="6458902"/>
            <a:ext cx="46372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30363D"/>
                </a:solidFill>
                <a:latin typeface="Consolas"/>
                <a:ea typeface="Microsoft YaHei"/>
                <a:cs typeface="Consolas"/>
              </a:rPr>
              <a:t>10 / 10</a:t>
            </a:r>
          </a:p>
        </p:txBody>
      </p:sp>
    </p:spTree>
  </p:cSld>
  <p:clrMapOvr>
    <a:masterClrMapping/>
  </p:clrMapOvr>
  <p:transition dur="40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537210" y="470535"/>
            <a:ext cx="3877856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🤖 系统化 Debug 流程</a:t>
            </a:r>
          </a:p>
        </p:txBody>
      </p:sp>
      <p:sp>
        <p:nvSpPr>
          <p:cNvPr id="4" name="Freeform 4"/>
          <p:cNvSpPr/>
          <p:nvPr/>
        </p:nvSpPr>
        <p:spPr>
          <a:xfrm>
            <a:off x="571500" y="952500"/>
            <a:ext cx="1143000" cy="38100"/>
          </a:xfrm>
          <a:custGeom>
            <a:avLst/>
            <a:gdLst/>
            <a:ahLst/>
            <a:cxnLst/>
            <a:rect l="l" t="t" r="r" b="b"/>
            <a:pathLst>
              <a:path w="1143000" h="38100">
                <a:moveTo>
                  <a:pt x="19050" y="0"/>
                </a:moveTo>
                <a:lnTo>
                  <a:pt x="1123950" y="0"/>
                </a:lnTo>
                <a:cubicBezTo>
                  <a:pt x="1134471" y="0"/>
                  <a:pt x="1143000" y="8529"/>
                  <a:pt x="1143000" y="19050"/>
                </a:cubicBezTo>
                <a:lnTo>
                  <a:pt x="1143000" y="19050"/>
                </a:lnTo>
                <a:cubicBezTo>
                  <a:pt x="1143000" y="29571"/>
                  <a:pt x="1134471" y="38100"/>
                  <a:pt x="1123950" y="38100"/>
                </a:cubicBezTo>
                <a:lnTo>
                  <a:pt x="19050" y="38100"/>
                </a:lnTo>
                <a:cubicBezTo>
                  <a:pt x="8529" y="38100"/>
                  <a:pt x="0" y="29571"/>
                  <a:pt x="0" y="19050"/>
                </a:cubicBezTo>
                <a:lnTo>
                  <a:pt x="0" y="19050"/>
                </a:lnTo>
                <a:cubicBezTo>
                  <a:pt x="0" y="8529"/>
                  <a:pt x="8529" y="0"/>
                  <a:pt x="19050" y="0"/>
                </a:cubicBezTo>
                <a:close/>
              </a:path>
            </a:pathLst>
          </a:custGeom>
          <a:gradFill>
            <a:gsLst>
              <a:gs pos="0">
                <a:srgbClr val="58A6FF"/>
              </a:gs>
              <a:gs pos="100000">
                <a:srgbClr val="7EE787"/>
              </a:gs>
            </a:gsLst>
            <a:lin ang="2700000" scaled="1"/>
          </a:gradFill>
          <a:ln>
            <a:noFill/>
          </a:ln>
        </p:spPr>
      </p:sp>
      <p:sp>
        <p:nvSpPr>
          <p:cNvPr id="5" name="Freeform 5"/>
          <p:cNvSpPr/>
          <p:nvPr/>
        </p:nvSpPr>
        <p:spPr>
          <a:xfrm>
            <a:off x="571500" y="1333500"/>
            <a:ext cx="11049000" cy="952500"/>
          </a:xfrm>
          <a:custGeom>
            <a:avLst/>
            <a:gdLst/>
            <a:ahLst/>
            <a:cxnLst/>
            <a:rect l="l" t="t" r="r" b="b"/>
            <a:pathLst>
              <a:path w="11049000" h="952500">
                <a:moveTo>
                  <a:pt x="114300" y="0"/>
                </a:moveTo>
                <a:lnTo>
                  <a:pt x="10934700" y="0"/>
                </a:lnTo>
                <a:cubicBezTo>
                  <a:pt x="10997826" y="0"/>
                  <a:pt x="11049000" y="51174"/>
                  <a:pt x="11049000" y="114300"/>
                </a:cubicBezTo>
                <a:lnTo>
                  <a:pt x="11049000" y="838200"/>
                </a:lnTo>
                <a:cubicBezTo>
                  <a:pt x="11049000" y="901326"/>
                  <a:pt x="10997826" y="952500"/>
                  <a:pt x="10934700" y="952500"/>
                </a:cubicBezTo>
                <a:lnTo>
                  <a:pt x="114300" y="952500"/>
                </a:lnTo>
                <a:cubicBezTo>
                  <a:pt x="51174" y="952500"/>
                  <a:pt x="0" y="901326"/>
                  <a:pt x="0" y="838200"/>
                </a:cubicBezTo>
                <a:lnTo>
                  <a:pt x="0" y="114300"/>
                </a:lnTo>
                <a:cubicBezTo>
                  <a:pt x="0" y="51174"/>
                  <a:pt x="51174" y="0"/>
                  <a:pt x="114300" y="0"/>
                </a:cubicBezTo>
                <a:close/>
              </a:path>
            </a:pathLst>
          </a:custGeom>
          <a:solidFill>
            <a:srgbClr val="161B22"/>
          </a:solidFill>
          <a:ln w="9525">
            <a:solidFill>
              <a:srgbClr val="30363D"/>
            </a:solidFill>
          </a:ln>
        </p:spPr>
      </p:sp>
      <p:sp>
        <p:nvSpPr>
          <p:cNvPr id="6" name="Freeform 6"/>
          <p:cNvSpPr/>
          <p:nvPr/>
        </p:nvSpPr>
        <p:spPr>
          <a:xfrm>
            <a:off x="571500" y="1333500"/>
            <a:ext cx="38100" cy="952500"/>
          </a:xfrm>
          <a:custGeom>
            <a:avLst/>
            <a:gdLst/>
            <a:ahLst/>
            <a:cxnLst/>
            <a:rect l="l" t="t" r="r" b="b"/>
            <a:pathLst>
              <a:path w="38100" h="952500">
                <a:moveTo>
                  <a:pt x="19050" y="0"/>
                </a:moveTo>
                <a:lnTo>
                  <a:pt x="19050" y="0"/>
                </a:lnTo>
                <a:cubicBezTo>
                  <a:pt x="29571" y="0"/>
                  <a:pt x="38100" y="8529"/>
                  <a:pt x="38100" y="19050"/>
                </a:cubicBezTo>
                <a:lnTo>
                  <a:pt x="38100" y="933450"/>
                </a:lnTo>
                <a:cubicBezTo>
                  <a:pt x="38100" y="943971"/>
                  <a:pt x="29571" y="952500"/>
                  <a:pt x="19050" y="952500"/>
                </a:cubicBezTo>
                <a:lnTo>
                  <a:pt x="19050" y="952500"/>
                </a:lnTo>
                <a:cubicBezTo>
                  <a:pt x="8529" y="952500"/>
                  <a:pt x="0" y="943971"/>
                  <a:pt x="0" y="933450"/>
                </a:cubicBezTo>
                <a:lnTo>
                  <a:pt x="0" y="19050"/>
                </a:lnTo>
                <a:cubicBezTo>
                  <a:pt x="0" y="8529"/>
                  <a:pt x="8529" y="0"/>
                  <a:pt x="19050" y="0"/>
                </a:cubicBezTo>
                <a:close/>
              </a:path>
            </a:pathLst>
          </a:custGeom>
          <a:solidFill>
            <a:srgbClr val="58A6FF"/>
          </a:solidFill>
          <a:ln>
            <a:noFill/>
          </a:ln>
        </p:spPr>
      </p:sp>
      <p:sp>
        <p:nvSpPr>
          <p:cNvPr id="7" name="TextBox 7"/>
          <p:cNvSpPr txBox="1"/>
          <p:nvPr/>
        </p:nvSpPr>
        <p:spPr>
          <a:xfrm>
            <a:off x="830580" y="1678305"/>
            <a:ext cx="6908197" cy="4267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100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"修 Bug 的关键不在于</a:t>
            </a:r>
            <a:r>
              <a:rPr lang="zh-CN" sz="2100" b="1" dirty="0">
                <a:solidFill>
                  <a:srgbClr val="F85149"/>
                </a:solidFill>
                <a:latin typeface="Segoe UI"/>
                <a:ea typeface="Microsoft YaHei"/>
                <a:cs typeface="Segoe UI"/>
              </a:rPr>
              <a:t>动手快</a:t>
            </a:r>
            <a:r>
              <a:rPr lang="zh-CN" sz="2100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，而在于</a:t>
            </a:r>
            <a:r>
              <a:rPr lang="zh-CN" sz="2100" b="1" dirty="0">
                <a:solidFill>
                  <a:srgbClr val="7EE787"/>
                </a:solidFill>
                <a:latin typeface="Segoe UI"/>
                <a:ea typeface="Microsoft YaHei"/>
                <a:cs typeface="Segoe UI"/>
              </a:rPr>
              <a:t>理解问题准</a:t>
            </a:r>
            <a:r>
              <a:rPr lang="zh-CN" sz="2100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"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4943237" y="2695575"/>
            <a:ext cx="2305526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500" dirty="0">
                <a:solidFill>
                  <a:srgbClr val="8B949E"/>
                </a:solidFill>
                <a:latin typeface="Segoe UI"/>
                <a:ea typeface="Microsoft YaHei"/>
                <a:cs typeface="Segoe UI"/>
              </a:rPr>
              <a:t>两种 Debug 方式的对比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571500" y="3143250"/>
            <a:ext cx="5143500" cy="2857500"/>
            <a:chOff x="571500" y="3143250"/>
            <a:chExt cx="5143500" cy="2857500"/>
          </a:xfrm>
        </p:grpSpPr>
        <p:sp>
          <p:nvSpPr>
            <p:cNvPr id="9" name="Freeform 9"/>
            <p:cNvSpPr/>
            <p:nvPr/>
          </p:nvSpPr>
          <p:spPr>
            <a:xfrm>
              <a:off x="571500" y="3143250"/>
              <a:ext cx="5143500" cy="2857500"/>
            </a:xfrm>
            <a:custGeom>
              <a:avLst/>
              <a:gdLst/>
              <a:ahLst/>
              <a:cxnLst/>
              <a:rect l="l" t="t" r="r" b="b"/>
              <a:pathLst>
                <a:path w="5143500" h="2857500">
                  <a:moveTo>
                    <a:pt x="114300" y="0"/>
                  </a:moveTo>
                  <a:lnTo>
                    <a:pt x="5029200" y="0"/>
                  </a:lnTo>
                  <a:cubicBezTo>
                    <a:pt x="5092326" y="0"/>
                    <a:pt x="5143500" y="51174"/>
                    <a:pt x="5143500" y="114300"/>
                  </a:cubicBezTo>
                  <a:lnTo>
                    <a:pt x="5143500" y="2743200"/>
                  </a:lnTo>
                  <a:cubicBezTo>
                    <a:pt x="5143500" y="2806326"/>
                    <a:pt x="5092326" y="2857500"/>
                    <a:pt x="5029200" y="2857500"/>
                  </a:cubicBezTo>
                  <a:lnTo>
                    <a:pt x="114300" y="2857500"/>
                  </a:lnTo>
                  <a:cubicBezTo>
                    <a:pt x="51174" y="2857500"/>
                    <a:pt x="0" y="2806326"/>
                    <a:pt x="0" y="2743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161B22">
                <a:alpha val="80000"/>
              </a:srgbClr>
            </a:solidFill>
            <a:ln w="19050">
              <a:solidFill>
                <a:srgbClr val="F85149">
                  <a:alpha val="80000"/>
                </a:srgbClr>
              </a:solidFill>
            </a:ln>
          </p:spPr>
        </p:sp>
        <p:sp>
          <p:nvSpPr>
            <p:cNvPr id="10" name="Freeform 10"/>
            <p:cNvSpPr/>
            <p:nvPr/>
          </p:nvSpPr>
          <p:spPr>
            <a:xfrm>
              <a:off x="571500" y="3143250"/>
              <a:ext cx="5143500" cy="476250"/>
            </a:xfrm>
            <a:custGeom>
              <a:avLst/>
              <a:gdLst/>
              <a:ahLst/>
              <a:cxnLst/>
              <a:rect l="l" t="t" r="r" b="b"/>
              <a:pathLst>
                <a:path w="5143500" h="476250">
                  <a:moveTo>
                    <a:pt x="114300" y="0"/>
                  </a:moveTo>
                  <a:lnTo>
                    <a:pt x="5029200" y="0"/>
                  </a:lnTo>
                  <a:cubicBezTo>
                    <a:pt x="5092326" y="0"/>
                    <a:pt x="5143500" y="51174"/>
                    <a:pt x="5143500" y="114300"/>
                  </a:cubicBezTo>
                  <a:lnTo>
                    <a:pt x="5143500" y="361950"/>
                  </a:lnTo>
                  <a:cubicBezTo>
                    <a:pt x="5143500" y="425076"/>
                    <a:pt x="5092326" y="476250"/>
                    <a:pt x="5029200" y="476250"/>
                  </a:cubicBezTo>
                  <a:lnTo>
                    <a:pt x="114300" y="476250"/>
                  </a:lnTo>
                  <a:cubicBezTo>
                    <a:pt x="51174" y="476250"/>
                    <a:pt x="0" y="425076"/>
                    <a:pt x="0" y="3619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85149">
                <a:alpha val="20000"/>
              </a:srgbClr>
            </a:solidFill>
            <a:ln>
              <a:noFill/>
            </a:ln>
          </p:spPr>
        </p:sp>
        <p:sp>
          <p:nvSpPr>
            <p:cNvPr id="11" name="TextBox 11"/>
            <p:cNvSpPr txBox="1"/>
            <p:nvPr/>
          </p:nvSpPr>
          <p:spPr>
            <a:xfrm>
              <a:off x="2451006" y="3282315"/>
              <a:ext cx="1384487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F85149"/>
                  </a:solidFill>
                  <a:latin typeface="Segoe UI"/>
                  <a:ea typeface="Microsoft YaHei"/>
                  <a:cs typeface="Segoe UI"/>
                </a:rPr>
                <a:t>❌ 瞎猜乱试</a:t>
              </a:r>
            </a:p>
          </p:txBody>
        </p:sp>
        <p:grpSp>
          <p:nvGrpSpPr>
            <p:cNvPr id="17" name="Group 17"/>
            <p:cNvGrpSpPr/>
            <p:nvPr/>
          </p:nvGrpSpPr>
          <p:grpSpPr>
            <a:xfrm>
              <a:off x="838200" y="3838575"/>
              <a:ext cx="2130266" cy="1828800"/>
              <a:chOff x="838200" y="3838575"/>
              <a:chExt cx="2130266" cy="1828800"/>
            </a:xfrm>
          </p:grpSpPr>
          <p:sp>
            <p:nvSpPr>
              <p:cNvPr id="12" name="TextBox 12"/>
              <p:cNvSpPr txBox="1"/>
              <p:nvPr/>
            </p:nvSpPr>
            <p:spPr>
              <a:xfrm>
                <a:off x="838200" y="3838575"/>
                <a:ext cx="1692116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dirty="0">
                    <a:solidFill>
                      <a:srgbClr val="F85149"/>
                    </a:solidFill>
                    <a:latin typeface="Segoe UI"/>
                    <a:ea typeface="Microsoft YaHei"/>
                    <a:cs typeface="Segoe UI"/>
                  </a:rPr>
                  <a:t>•</a:t>
                </a:r>
                <a:r>
                  <a:rPr lang="zh-CN" sz="15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看到错误就慌张</a:t>
                </a:r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838200" y="4219575"/>
                <a:ext cx="2130266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dirty="0">
                    <a:solidFill>
                      <a:srgbClr val="F85149"/>
                    </a:solidFill>
                    <a:latin typeface="Segoe UI"/>
                    <a:ea typeface="Microsoft YaHei"/>
                    <a:cs typeface="Segoe UI"/>
                  </a:rPr>
                  <a:t>•</a:t>
                </a:r>
                <a:r>
                  <a:rPr lang="zh-CN" sz="15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改一行代码重启一下</a:t>
                </a:r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838200" y="4600575"/>
                <a:ext cx="1692116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dirty="0">
                    <a:solidFill>
                      <a:srgbClr val="F85149"/>
                    </a:solidFill>
                    <a:latin typeface="Segoe UI"/>
                    <a:ea typeface="Microsoft YaHei"/>
                    <a:cs typeface="Segoe UI"/>
                  </a:rPr>
                  <a:t>•</a:t>
                </a:r>
                <a:r>
                  <a:rPr lang="zh-CN" sz="15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到处搜索碰运气</a:t>
                </a:r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838200" y="4981575"/>
                <a:ext cx="1911191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dirty="0">
                    <a:solidFill>
                      <a:srgbClr val="F85149"/>
                    </a:solidFill>
                    <a:latin typeface="Segoe UI"/>
                    <a:ea typeface="Microsoft YaHei"/>
                    <a:cs typeface="Segoe UI"/>
                  </a:rPr>
                  <a:t>•</a:t>
                </a:r>
                <a:r>
                  <a:rPr lang="zh-CN" sz="15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修好 A 结果坏了 B</a:t>
                </a:r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838200" y="5362575"/>
                <a:ext cx="1473041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dirty="0">
                    <a:solidFill>
                      <a:srgbClr val="F85149"/>
                    </a:solidFill>
                    <a:latin typeface="Segoe UI"/>
                    <a:ea typeface="Microsoft YaHei"/>
                    <a:cs typeface="Segoe UI"/>
                  </a:rPr>
                  <a:t>•</a:t>
                </a:r>
                <a:r>
                  <a:rPr lang="zh-CN" sz="15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问题反复出现</a:t>
                </a:r>
              </a:p>
            </p:txBody>
          </p:sp>
        </p:grpSp>
      </p:grpSp>
      <p:grpSp>
        <p:nvGrpSpPr>
          <p:cNvPr id="28" name="Group 28"/>
          <p:cNvGrpSpPr/>
          <p:nvPr/>
        </p:nvGrpSpPr>
        <p:grpSpPr>
          <a:xfrm>
            <a:off x="6477000" y="3143250"/>
            <a:ext cx="5143500" cy="2857500"/>
            <a:chOff x="6477000" y="3143250"/>
            <a:chExt cx="5143500" cy="2857500"/>
          </a:xfrm>
        </p:grpSpPr>
        <p:sp>
          <p:nvSpPr>
            <p:cNvPr id="19" name="Freeform 19"/>
            <p:cNvSpPr/>
            <p:nvPr/>
          </p:nvSpPr>
          <p:spPr>
            <a:xfrm>
              <a:off x="6477000" y="3143250"/>
              <a:ext cx="5143500" cy="2857500"/>
            </a:xfrm>
            <a:custGeom>
              <a:avLst/>
              <a:gdLst/>
              <a:ahLst/>
              <a:cxnLst/>
              <a:rect l="l" t="t" r="r" b="b"/>
              <a:pathLst>
                <a:path w="5143500" h="2857500">
                  <a:moveTo>
                    <a:pt x="114300" y="0"/>
                  </a:moveTo>
                  <a:lnTo>
                    <a:pt x="5029200" y="0"/>
                  </a:lnTo>
                  <a:cubicBezTo>
                    <a:pt x="5092326" y="0"/>
                    <a:pt x="5143500" y="51174"/>
                    <a:pt x="5143500" y="114300"/>
                  </a:cubicBezTo>
                  <a:lnTo>
                    <a:pt x="5143500" y="2743200"/>
                  </a:lnTo>
                  <a:cubicBezTo>
                    <a:pt x="5143500" y="2806326"/>
                    <a:pt x="5092326" y="2857500"/>
                    <a:pt x="5029200" y="2857500"/>
                  </a:cubicBezTo>
                  <a:lnTo>
                    <a:pt x="114300" y="2857500"/>
                  </a:lnTo>
                  <a:cubicBezTo>
                    <a:pt x="51174" y="2857500"/>
                    <a:pt x="0" y="2806326"/>
                    <a:pt x="0" y="2743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161B22">
                <a:alpha val="80000"/>
              </a:srgbClr>
            </a:solidFill>
            <a:ln w="19050">
              <a:solidFill>
                <a:srgbClr val="7EE787">
                  <a:alpha val="80000"/>
                </a:srgbClr>
              </a:solidFill>
            </a:ln>
          </p:spPr>
        </p:sp>
        <p:sp>
          <p:nvSpPr>
            <p:cNvPr id="20" name="Freeform 20"/>
            <p:cNvSpPr/>
            <p:nvPr/>
          </p:nvSpPr>
          <p:spPr>
            <a:xfrm>
              <a:off x="6477000" y="3143250"/>
              <a:ext cx="5143500" cy="476250"/>
            </a:xfrm>
            <a:custGeom>
              <a:avLst/>
              <a:gdLst/>
              <a:ahLst/>
              <a:cxnLst/>
              <a:rect l="l" t="t" r="r" b="b"/>
              <a:pathLst>
                <a:path w="5143500" h="476250">
                  <a:moveTo>
                    <a:pt x="114300" y="0"/>
                  </a:moveTo>
                  <a:lnTo>
                    <a:pt x="5029200" y="0"/>
                  </a:lnTo>
                  <a:cubicBezTo>
                    <a:pt x="5092326" y="0"/>
                    <a:pt x="5143500" y="51174"/>
                    <a:pt x="5143500" y="114300"/>
                  </a:cubicBezTo>
                  <a:lnTo>
                    <a:pt x="5143500" y="361950"/>
                  </a:lnTo>
                  <a:cubicBezTo>
                    <a:pt x="5143500" y="425076"/>
                    <a:pt x="5092326" y="476250"/>
                    <a:pt x="5029200" y="476250"/>
                  </a:cubicBezTo>
                  <a:lnTo>
                    <a:pt x="114300" y="476250"/>
                  </a:lnTo>
                  <a:cubicBezTo>
                    <a:pt x="51174" y="476250"/>
                    <a:pt x="0" y="425076"/>
                    <a:pt x="0" y="3619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7EE787">
                <a:alpha val="20000"/>
              </a:srgbClr>
            </a:solidFill>
            <a:ln>
              <a:noFill/>
            </a:ln>
          </p:spPr>
        </p:sp>
        <p:sp>
          <p:nvSpPr>
            <p:cNvPr id="21" name="TextBox 21"/>
            <p:cNvSpPr txBox="1"/>
            <p:nvPr/>
          </p:nvSpPr>
          <p:spPr>
            <a:xfrm>
              <a:off x="8080472" y="3282315"/>
              <a:ext cx="1936556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7EE787"/>
                  </a:solidFill>
                  <a:latin typeface="Segoe UI"/>
                  <a:ea typeface="Microsoft YaHei"/>
                  <a:cs typeface="Segoe UI"/>
                </a:rPr>
                <a:t>✅ 有条理地解决</a:t>
              </a:r>
            </a:p>
          </p:txBody>
        </p:sp>
        <p:grpSp>
          <p:nvGrpSpPr>
            <p:cNvPr id="27" name="Group 27"/>
            <p:cNvGrpSpPr/>
            <p:nvPr/>
          </p:nvGrpSpPr>
          <p:grpSpPr>
            <a:xfrm>
              <a:off x="6743700" y="3838575"/>
              <a:ext cx="2349341" cy="1828800"/>
              <a:chOff x="6743700" y="3838575"/>
              <a:chExt cx="2349341" cy="1828800"/>
            </a:xfrm>
          </p:grpSpPr>
          <p:sp>
            <p:nvSpPr>
              <p:cNvPr id="22" name="TextBox 22"/>
              <p:cNvSpPr txBox="1"/>
              <p:nvPr/>
            </p:nvSpPr>
            <p:spPr>
              <a:xfrm>
                <a:off x="6743700" y="3838575"/>
                <a:ext cx="2130266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dirty="0">
                    <a:solidFill>
                      <a:srgbClr val="7EE787"/>
                    </a:solidFill>
                    <a:latin typeface="Segoe UI"/>
                    <a:ea typeface="Microsoft YaHei"/>
                    <a:cs typeface="Segoe UI"/>
                  </a:rPr>
                  <a:t>•</a:t>
                </a:r>
                <a:r>
                  <a:rPr lang="zh-CN" sz="15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遇到问题先暂停思考</a:t>
                </a:r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6743700" y="4219575"/>
                <a:ext cx="1692116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dirty="0">
                    <a:solidFill>
                      <a:srgbClr val="7EE787"/>
                    </a:solidFill>
                    <a:latin typeface="Segoe UI"/>
                    <a:ea typeface="Microsoft YaHei"/>
                    <a:cs typeface="Segoe UI"/>
                  </a:rPr>
                  <a:t>•</a:t>
                </a:r>
                <a:r>
                  <a:rPr lang="zh-CN" sz="15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系统化排查定位</a:t>
                </a:r>
              </a:p>
            </p:txBody>
          </p:sp>
          <p:sp>
            <p:nvSpPr>
              <p:cNvPr id="24" name="TextBox 24"/>
              <p:cNvSpPr txBox="1"/>
              <p:nvPr/>
            </p:nvSpPr>
            <p:spPr>
              <a:xfrm>
                <a:off x="6743700" y="4600575"/>
                <a:ext cx="1692116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dirty="0">
                    <a:solidFill>
                      <a:srgbClr val="7EE787"/>
                    </a:solidFill>
                    <a:latin typeface="Segoe UI"/>
                    <a:ea typeface="Microsoft YaHei"/>
                    <a:cs typeface="Segoe UI"/>
                  </a:rPr>
                  <a:t>•</a:t>
                </a:r>
                <a:r>
                  <a:rPr lang="zh-CN" sz="15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验证假设再动手</a:t>
                </a:r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6743700" y="4981575"/>
                <a:ext cx="2349341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dirty="0">
                    <a:solidFill>
                      <a:srgbClr val="7EE787"/>
                    </a:solidFill>
                    <a:latin typeface="Segoe UI"/>
                    <a:ea typeface="Microsoft YaHei"/>
                    <a:cs typeface="Segoe UI"/>
                  </a:rPr>
                  <a:t>•</a:t>
                </a:r>
                <a:r>
                  <a:rPr lang="zh-CN" sz="15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检查副作用和连带影响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6743700" y="5362575"/>
                <a:ext cx="2130266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dirty="0">
                    <a:solidFill>
                      <a:srgbClr val="7EE787"/>
                    </a:solidFill>
                    <a:latin typeface="Segoe UI"/>
                    <a:ea typeface="Microsoft YaHei"/>
                    <a:cs typeface="Segoe UI"/>
                  </a:rPr>
                  <a:t>•</a:t>
                </a:r>
                <a:r>
                  <a:rPr lang="zh-CN" sz="15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记录文档，一劳永逸</a:t>
                </a:r>
              </a:p>
            </p:txBody>
          </p:sp>
        </p:grpSp>
      </p:grpSp>
      <p:sp>
        <p:nvSpPr>
          <p:cNvPr id="29" name="Ellipse 29"/>
          <p:cNvSpPr/>
          <p:nvPr/>
        </p:nvSpPr>
        <p:spPr>
          <a:xfrm>
            <a:off x="5810250" y="4286250"/>
            <a:ext cx="571500" cy="571500"/>
          </a:xfrm>
          <a:prstGeom prst="ellipse">
            <a:avLst/>
          </a:prstGeom>
          <a:solidFill>
            <a:srgbClr val="0D1117"/>
          </a:solidFill>
          <a:ln w="19050">
            <a:solidFill>
              <a:srgbClr val="30363D"/>
            </a:solidFill>
          </a:ln>
        </p:spPr>
      </p:sp>
      <p:sp>
        <p:nvSpPr>
          <p:cNvPr id="30" name="TextBox 30"/>
          <p:cNvSpPr txBox="1"/>
          <p:nvPr/>
        </p:nvSpPr>
        <p:spPr>
          <a:xfrm>
            <a:off x="5964991" y="4502468"/>
            <a:ext cx="262018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8B949E"/>
                </a:solidFill>
                <a:latin typeface="Segoe UI"/>
                <a:ea typeface="Microsoft YaHei"/>
                <a:cs typeface="Segoe UI"/>
              </a:rPr>
              <a:t>VS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1131772" y="6458902"/>
            <a:ext cx="50206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30363D"/>
                </a:solidFill>
                <a:latin typeface="Consolas"/>
                <a:ea typeface="Microsoft YaHei"/>
                <a:cs typeface="Consolas"/>
              </a:rPr>
              <a:t>02 / 10</a:t>
            </a:r>
          </a:p>
        </p:txBody>
      </p:sp>
    </p:spTree>
  </p:cSld>
  <p:clrMapOvr>
    <a:masterClrMapping/>
  </p:clrMapOvr>
  <p:transition dur="40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</p:sp>
      <p:grpSp>
        <p:nvGrpSpPr>
          <p:cNvPr id="5" name="Group 5"/>
          <p:cNvGrpSpPr/>
          <p:nvPr/>
        </p:nvGrpSpPr>
        <p:grpSpPr>
          <a:xfrm>
            <a:off x="571500" y="571500"/>
            <a:ext cx="952500" cy="1114425"/>
            <a:chOff x="571500" y="571500"/>
            <a:chExt cx="952500" cy="1114425"/>
          </a:xfrm>
        </p:grpSpPr>
        <p:sp>
          <p:nvSpPr>
            <p:cNvPr id="3" name="Freeform 3"/>
            <p:cNvSpPr/>
            <p:nvPr/>
          </p:nvSpPr>
          <p:spPr>
            <a:xfrm>
              <a:off x="571500" y="571500"/>
              <a:ext cx="952500" cy="952500"/>
            </a:xfrm>
            <a:custGeom>
              <a:avLst/>
              <a:gdLst/>
              <a:ahLst/>
              <a:cxnLst/>
              <a:rect l="l" t="t" r="r" b="b"/>
              <a:pathLst>
                <a:path w="952500" h="952500">
                  <a:moveTo>
                    <a:pt x="152400" y="0"/>
                  </a:moveTo>
                  <a:lnTo>
                    <a:pt x="800100" y="0"/>
                  </a:lnTo>
                  <a:cubicBezTo>
                    <a:pt x="884268" y="0"/>
                    <a:pt x="952500" y="68232"/>
                    <a:pt x="952500" y="152400"/>
                  </a:cubicBezTo>
                  <a:lnTo>
                    <a:pt x="952500" y="800100"/>
                  </a:lnTo>
                  <a:cubicBezTo>
                    <a:pt x="952500" y="884268"/>
                    <a:pt x="884268" y="952500"/>
                    <a:pt x="800100" y="952500"/>
                  </a:cubicBezTo>
                  <a:lnTo>
                    <a:pt x="152400" y="952500"/>
                  </a:lnTo>
                  <a:cubicBezTo>
                    <a:pt x="68232" y="952500"/>
                    <a:pt x="0" y="884268"/>
                    <a:pt x="0" y="8001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gradFill>
              <a:gsLst>
                <a:gs pos="0">
                  <a:srgbClr val="58A6FF">
                    <a:alpha val="20000"/>
                  </a:srgbClr>
                </a:gs>
                <a:gs pos="100000">
                  <a:srgbClr val="7EE787">
                    <a:alpha val="20000"/>
                  </a:srgbClr>
                </a:gs>
              </a:gsLst>
              <a:lin ang="2700000" scaled="1"/>
            </a:gradFill>
            <a:ln>
              <a:noFill/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720676" y="832485"/>
              <a:ext cx="654148" cy="8534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4200" b="1" dirty="0">
                  <a:gradFill>
                    <a:gsLst>
                      <a:gs pos="0">
                        <a:srgbClr val="58A6FF"/>
                      </a:gs>
                      <a:gs pos="100000">
                        <a:srgbClr val="7EE787"/>
                      </a:gs>
                    </a:gsLst>
                    <a:lin ang="2700000" scaled="1"/>
                  </a:gradFill>
                  <a:latin typeface="Consolas"/>
                  <a:ea typeface="Microsoft YaHei"/>
                  <a:cs typeface="Consolas"/>
                </a:rPr>
                <a:t>01</a:t>
              </a:r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1676400" y="866775"/>
            <a:ext cx="4400740" cy="609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3000" b="1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⏸️ 厘清流程的合理性</a:t>
            </a:r>
          </a:p>
        </p:txBody>
      </p:sp>
      <p:sp>
        <p:nvSpPr>
          <p:cNvPr id="7" name="Freeform 7"/>
          <p:cNvSpPr/>
          <p:nvPr/>
        </p:nvSpPr>
        <p:spPr>
          <a:xfrm>
            <a:off x="571500" y="1714500"/>
            <a:ext cx="4762500" cy="762000"/>
          </a:xfrm>
          <a:custGeom>
            <a:avLst/>
            <a:gdLst/>
            <a:ahLst/>
            <a:cxnLst/>
            <a:rect l="l" t="t" r="r" b="b"/>
            <a:pathLst>
              <a:path w="4762500" h="762000">
                <a:moveTo>
                  <a:pt x="114300" y="0"/>
                </a:moveTo>
                <a:lnTo>
                  <a:pt x="4648200" y="0"/>
                </a:lnTo>
                <a:cubicBezTo>
                  <a:pt x="4711326" y="0"/>
                  <a:pt x="4762500" y="51174"/>
                  <a:pt x="4762500" y="114300"/>
                </a:cubicBezTo>
                <a:lnTo>
                  <a:pt x="4762500" y="647700"/>
                </a:lnTo>
                <a:cubicBezTo>
                  <a:pt x="4762500" y="710826"/>
                  <a:pt x="4711326" y="762000"/>
                  <a:pt x="4648200" y="762000"/>
                </a:cubicBezTo>
                <a:lnTo>
                  <a:pt x="114300" y="762000"/>
                </a:lnTo>
                <a:cubicBezTo>
                  <a:pt x="51174" y="762000"/>
                  <a:pt x="0" y="710826"/>
                  <a:pt x="0" y="647700"/>
                </a:cubicBezTo>
                <a:lnTo>
                  <a:pt x="0" y="114300"/>
                </a:lnTo>
                <a:cubicBezTo>
                  <a:pt x="0" y="51174"/>
                  <a:pt x="51174" y="0"/>
                  <a:pt x="114300" y="0"/>
                </a:cubicBezTo>
                <a:close/>
              </a:path>
            </a:pathLst>
          </a:custGeom>
          <a:solidFill>
            <a:srgbClr val="161B22"/>
          </a:solidFill>
          <a:ln w="19050">
            <a:solidFill>
              <a:srgbClr val="F0883E"/>
            </a:solidFill>
          </a:ln>
        </p:spPr>
      </p:sp>
      <p:sp>
        <p:nvSpPr>
          <p:cNvPr id="8" name="TextBox 8"/>
          <p:cNvSpPr txBox="1"/>
          <p:nvPr/>
        </p:nvSpPr>
        <p:spPr>
          <a:xfrm>
            <a:off x="838200" y="1885950"/>
            <a:ext cx="958215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b="1" dirty="0">
                <a:solidFill>
                  <a:srgbClr val="F0883E"/>
                </a:solidFill>
                <a:latin typeface="Segoe UI"/>
                <a:ea typeface="Microsoft YaHei"/>
                <a:cs typeface="Segoe UI"/>
              </a:rPr>
              <a:t>核心动作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836295" y="2155508"/>
            <a:ext cx="4439841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遇到 Bug 第一步：</a:t>
            </a:r>
            <a:r>
              <a:rPr lang="zh-CN" sz="1650" b="1" dirty="0">
                <a:solidFill>
                  <a:srgbClr val="7EE787"/>
                </a:solidFill>
                <a:latin typeface="Segoe UI"/>
                <a:ea typeface="Microsoft YaHei"/>
                <a:cs typeface="Segoe UI"/>
              </a:rPr>
              <a:t>暂停</a:t>
            </a:r>
            <a:r>
              <a:rPr lang="zh-CN" sz="1650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，用白话描述流程</a:t>
            </a:r>
          </a:p>
        </p:txBody>
      </p:sp>
      <p:sp>
        <p:nvSpPr>
          <p:cNvPr id="10" name="Freeform 10"/>
          <p:cNvSpPr/>
          <p:nvPr/>
        </p:nvSpPr>
        <p:spPr>
          <a:xfrm>
            <a:off x="571500" y="2667000"/>
            <a:ext cx="6667500" cy="1143000"/>
          </a:xfrm>
          <a:custGeom>
            <a:avLst/>
            <a:gdLst/>
            <a:ahLst/>
            <a:cxnLst/>
            <a:rect l="l" t="t" r="r" b="b"/>
            <a:pathLst>
              <a:path w="6667500" h="1143000">
                <a:moveTo>
                  <a:pt x="114300" y="0"/>
                </a:moveTo>
                <a:lnTo>
                  <a:pt x="6553200" y="0"/>
                </a:lnTo>
                <a:cubicBezTo>
                  <a:pt x="6616326" y="0"/>
                  <a:pt x="6667500" y="51174"/>
                  <a:pt x="6667500" y="114300"/>
                </a:cubicBezTo>
                <a:lnTo>
                  <a:pt x="6667500" y="1028700"/>
                </a:lnTo>
                <a:cubicBezTo>
                  <a:pt x="6667500" y="1091826"/>
                  <a:pt x="6616326" y="1143000"/>
                  <a:pt x="6553200" y="1143000"/>
                </a:cubicBezTo>
                <a:lnTo>
                  <a:pt x="114300" y="1143000"/>
                </a:lnTo>
                <a:cubicBezTo>
                  <a:pt x="51174" y="1143000"/>
                  <a:pt x="0" y="1091826"/>
                  <a:pt x="0" y="1028700"/>
                </a:cubicBezTo>
                <a:lnTo>
                  <a:pt x="0" y="114300"/>
                </a:lnTo>
                <a:cubicBezTo>
                  <a:pt x="0" y="51174"/>
                  <a:pt x="51174" y="0"/>
                  <a:pt x="114300" y="0"/>
                </a:cubicBezTo>
                <a:close/>
              </a:path>
            </a:pathLst>
          </a:custGeom>
          <a:solidFill>
            <a:srgbClr val="1F2428"/>
          </a:solidFill>
          <a:ln>
            <a:noFill/>
          </a:ln>
        </p:spPr>
      </p:sp>
      <p:sp>
        <p:nvSpPr>
          <p:cNvPr id="11" name="Freeform 11"/>
          <p:cNvSpPr/>
          <p:nvPr/>
        </p:nvSpPr>
        <p:spPr>
          <a:xfrm>
            <a:off x="571500" y="2667000"/>
            <a:ext cx="38100" cy="1143000"/>
          </a:xfrm>
          <a:custGeom>
            <a:avLst/>
            <a:gdLst/>
            <a:ahLst/>
            <a:cxnLst/>
            <a:rect l="l" t="t" r="r" b="b"/>
            <a:pathLst>
              <a:path w="38100" h="1143000">
                <a:moveTo>
                  <a:pt x="19050" y="0"/>
                </a:moveTo>
                <a:lnTo>
                  <a:pt x="19050" y="0"/>
                </a:lnTo>
                <a:cubicBezTo>
                  <a:pt x="29571" y="0"/>
                  <a:pt x="38100" y="8529"/>
                  <a:pt x="38100" y="19050"/>
                </a:cubicBezTo>
                <a:lnTo>
                  <a:pt x="38100" y="1123950"/>
                </a:lnTo>
                <a:cubicBezTo>
                  <a:pt x="38100" y="1134471"/>
                  <a:pt x="29571" y="1143000"/>
                  <a:pt x="19050" y="1143000"/>
                </a:cubicBezTo>
                <a:lnTo>
                  <a:pt x="19050" y="1143000"/>
                </a:lnTo>
                <a:cubicBezTo>
                  <a:pt x="8529" y="1143000"/>
                  <a:pt x="0" y="1134471"/>
                  <a:pt x="0" y="1123950"/>
                </a:cubicBezTo>
                <a:lnTo>
                  <a:pt x="0" y="19050"/>
                </a:lnTo>
                <a:cubicBezTo>
                  <a:pt x="0" y="8529"/>
                  <a:pt x="8529" y="0"/>
                  <a:pt x="19050" y="0"/>
                </a:cubicBezTo>
                <a:close/>
              </a:path>
            </a:pathLst>
          </a:custGeom>
          <a:solidFill>
            <a:srgbClr val="58A6FF"/>
          </a:solidFill>
          <a:ln>
            <a:noFill/>
          </a:ln>
        </p:spPr>
      </p:sp>
      <p:sp>
        <p:nvSpPr>
          <p:cNvPr id="12" name="TextBox 12"/>
          <p:cNvSpPr txBox="1"/>
          <p:nvPr/>
        </p:nvSpPr>
        <p:spPr>
          <a:xfrm>
            <a:off x="842010" y="2870835"/>
            <a:ext cx="626364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// 案例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838200" y="3171825"/>
            <a:ext cx="4233386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购物车结账失败 → 可能不是金流 API 的问题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838200" y="3457575"/>
            <a:ext cx="3291364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dirty="0">
                <a:solidFill>
                  <a:srgbClr val="F0883E"/>
                </a:solidFill>
                <a:latin typeface="Segoe UI"/>
                <a:ea typeface="Microsoft YaHei"/>
                <a:cs typeface="Segoe UI"/>
              </a:rPr>
              <a:t>→ 而是库存扣减逻辑本身就有漏洞</a:t>
            </a:r>
          </a:p>
        </p:txBody>
      </p:sp>
      <p:grpSp>
        <p:nvGrpSpPr>
          <p:cNvPr id="21" name="Group 21"/>
          <p:cNvGrpSpPr/>
          <p:nvPr/>
        </p:nvGrpSpPr>
        <p:grpSpPr>
          <a:xfrm>
            <a:off x="552450" y="4029075"/>
            <a:ext cx="6686550" cy="1447800"/>
            <a:chOff x="552450" y="4029075"/>
            <a:chExt cx="6686550" cy="1447800"/>
          </a:xfrm>
        </p:grpSpPr>
        <p:sp>
          <p:nvSpPr>
            <p:cNvPr id="15" name="TextBox 15"/>
            <p:cNvSpPr txBox="1"/>
            <p:nvPr/>
          </p:nvSpPr>
          <p:spPr>
            <a:xfrm>
              <a:off x="552450" y="4029075"/>
              <a:ext cx="2073854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F0883E"/>
                  </a:solidFill>
                  <a:latin typeface="Segoe UI"/>
                  <a:ea typeface="Microsoft YaHei"/>
                  <a:cs typeface="Segoe UI"/>
                </a:rPr>
                <a:t>⚡ 为什么要先暂停？</a:t>
              </a:r>
            </a:p>
          </p:txBody>
        </p:sp>
        <p:grpSp>
          <p:nvGrpSpPr>
            <p:cNvPr id="20" name="Group 20"/>
            <p:cNvGrpSpPr/>
            <p:nvPr/>
          </p:nvGrpSpPr>
          <p:grpSpPr>
            <a:xfrm>
              <a:off x="571500" y="4429125"/>
              <a:ext cx="6667500" cy="1047750"/>
              <a:chOff x="571500" y="4429125"/>
              <a:chExt cx="6667500" cy="1047750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571500" y="4429125"/>
                <a:ext cx="6667500" cy="1047750"/>
              </a:xfrm>
              <a:custGeom>
                <a:avLst/>
                <a:gdLst/>
                <a:ahLst/>
                <a:cxnLst/>
                <a:rect l="l" t="t" r="r" b="b"/>
                <a:pathLst>
                  <a:path w="6667500" h="1047750">
                    <a:moveTo>
                      <a:pt x="95250" y="0"/>
                    </a:moveTo>
                    <a:lnTo>
                      <a:pt x="6572250" y="0"/>
                    </a:lnTo>
                    <a:cubicBezTo>
                      <a:pt x="6624855" y="0"/>
                      <a:pt x="6667500" y="42645"/>
                      <a:pt x="6667500" y="95250"/>
                    </a:cubicBezTo>
                    <a:lnTo>
                      <a:pt x="6667500" y="952500"/>
                    </a:lnTo>
                    <a:cubicBezTo>
                      <a:pt x="6667500" y="1005105"/>
                      <a:pt x="6624855" y="1047750"/>
                      <a:pt x="6572250" y="1047750"/>
                    </a:cubicBezTo>
                    <a:lnTo>
                      <a:pt x="95250" y="1047750"/>
                    </a:lnTo>
                    <a:cubicBezTo>
                      <a:pt x="42645" y="1047750"/>
                      <a:pt x="0" y="1005105"/>
                      <a:pt x="0" y="952500"/>
                    </a:cubicBezTo>
                    <a:lnTo>
                      <a:pt x="0" y="95250"/>
                    </a:lnTo>
                    <a:cubicBezTo>
                      <a:pt x="0" y="42645"/>
                      <a:pt x="42645" y="0"/>
                      <a:pt x="95250" y="0"/>
                    </a:cubicBezTo>
                    <a:close/>
                  </a:path>
                </a:pathLst>
              </a:custGeom>
              <a:solidFill>
                <a:srgbClr val="161B22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17" name="TextBox 17"/>
              <p:cNvSpPr txBox="1"/>
              <p:nvPr/>
            </p:nvSpPr>
            <p:spPr>
              <a:xfrm>
                <a:off x="793432" y="4624864"/>
                <a:ext cx="2369368" cy="2590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75" dirty="0">
                    <a:solidFill>
                      <a:srgbClr val="F85149"/>
                    </a:solidFill>
                    <a:latin typeface="Segoe UI"/>
                    <a:ea typeface="Microsoft YaHei"/>
                    <a:cs typeface="Segoe UI"/>
                  </a:rPr>
                  <a:t>•</a:t>
                </a:r>
                <a:r>
                  <a:rPr lang="zh-CN" sz="1275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冲动修改往往制造更多问题</a:t>
                </a:r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793432" y="4910614"/>
                <a:ext cx="2369368" cy="2590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75" dirty="0">
                    <a:solidFill>
                      <a:srgbClr val="F85149"/>
                    </a:solidFill>
                    <a:latin typeface="Segoe UI"/>
                    <a:ea typeface="Microsoft YaHei"/>
                    <a:cs typeface="Segoe UI"/>
                  </a:rPr>
                  <a:t>•</a:t>
                </a:r>
                <a:r>
                  <a:rPr lang="zh-CN" sz="1275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表面现象可能误导你的判断</a:t>
                </a:r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793432" y="5196364"/>
                <a:ext cx="1996940" cy="2590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75" dirty="0">
                    <a:solidFill>
                      <a:srgbClr val="F85149"/>
                    </a:solidFill>
                    <a:latin typeface="Segoe UI"/>
                    <a:ea typeface="Microsoft YaHei"/>
                    <a:cs typeface="Segoe UI"/>
                  </a:rPr>
                  <a:t>•</a:t>
                </a:r>
                <a:r>
                  <a:rPr lang="zh-CN" sz="1275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先理清思路，事半功倍</a:t>
                </a:r>
              </a:p>
            </p:txBody>
          </p:sp>
        </p:grpSp>
      </p:grpSp>
      <p:sp>
        <p:nvSpPr>
          <p:cNvPr id="22" name="TextBox 22"/>
          <p:cNvSpPr txBox="1"/>
          <p:nvPr/>
        </p:nvSpPr>
        <p:spPr>
          <a:xfrm>
            <a:off x="7597140" y="1805940"/>
            <a:ext cx="1384487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800" b="1" dirty="0">
                <a:solidFill>
                  <a:srgbClr val="58A6FF"/>
                </a:solidFill>
                <a:latin typeface="Segoe UI"/>
                <a:ea typeface="Microsoft YaHei"/>
                <a:cs typeface="Segoe UI"/>
              </a:rPr>
              <a:t>💡 灵魂三问</a:t>
            </a:r>
          </a:p>
        </p:txBody>
      </p:sp>
      <p:grpSp>
        <p:nvGrpSpPr>
          <p:cNvPr id="37" name="Group 37"/>
          <p:cNvGrpSpPr/>
          <p:nvPr/>
        </p:nvGrpSpPr>
        <p:grpSpPr>
          <a:xfrm>
            <a:off x="7620000" y="2190750"/>
            <a:ext cx="4000500" cy="2000250"/>
            <a:chOff x="7620000" y="2190750"/>
            <a:chExt cx="4000500" cy="2000250"/>
          </a:xfrm>
        </p:grpSpPr>
        <p:sp>
          <p:nvSpPr>
            <p:cNvPr id="23" name="Freeform 23"/>
            <p:cNvSpPr/>
            <p:nvPr/>
          </p:nvSpPr>
          <p:spPr>
            <a:xfrm>
              <a:off x="7620000" y="2190750"/>
              <a:ext cx="4000500" cy="571500"/>
            </a:xfrm>
            <a:custGeom>
              <a:avLst/>
              <a:gdLst/>
              <a:ahLst/>
              <a:cxnLst/>
              <a:rect l="l" t="t" r="r" b="b"/>
              <a:pathLst>
                <a:path w="4000500" h="571500">
                  <a:moveTo>
                    <a:pt x="95250" y="0"/>
                  </a:moveTo>
                  <a:lnTo>
                    <a:pt x="3905250" y="0"/>
                  </a:lnTo>
                  <a:cubicBezTo>
                    <a:pt x="3957855" y="0"/>
                    <a:pt x="4000500" y="42645"/>
                    <a:pt x="4000500" y="95250"/>
                  </a:cubicBezTo>
                  <a:lnTo>
                    <a:pt x="4000500" y="476250"/>
                  </a:lnTo>
                  <a:cubicBezTo>
                    <a:pt x="4000500" y="528855"/>
                    <a:pt x="3957855" y="571500"/>
                    <a:pt x="3905250" y="571500"/>
                  </a:cubicBezTo>
                  <a:lnTo>
                    <a:pt x="95250" y="571500"/>
                  </a:lnTo>
                  <a:cubicBezTo>
                    <a:pt x="42645" y="571500"/>
                    <a:pt x="0" y="528855"/>
                    <a:pt x="0" y="476250"/>
                  </a:cubicBezTo>
                  <a:lnTo>
                    <a:pt x="0" y="95250"/>
                  </a:lnTo>
                  <a:cubicBezTo>
                    <a:pt x="0" y="42645"/>
                    <a:pt x="42645" y="0"/>
                    <a:pt x="95250" y="0"/>
                  </a:cubicBezTo>
                  <a:close/>
                </a:path>
              </a:pathLst>
            </a:custGeom>
            <a:solidFill>
              <a:srgbClr val="161B22"/>
            </a:solidFill>
            <a:ln w="9525">
              <a:solidFill>
                <a:srgbClr val="30363D"/>
              </a:solidFill>
            </a:ln>
          </p:spPr>
        </p:sp>
        <p:sp>
          <p:nvSpPr>
            <p:cNvPr id="24" name="Ellipse 24"/>
            <p:cNvSpPr/>
            <p:nvPr/>
          </p:nvSpPr>
          <p:spPr>
            <a:xfrm>
              <a:off x="7753350" y="2324100"/>
              <a:ext cx="304800" cy="304800"/>
            </a:xfrm>
            <a:prstGeom prst="ellipse">
              <a:avLst/>
            </a:prstGeom>
            <a:solidFill>
              <a:srgbClr val="58A6FF">
                <a:alpha val="30000"/>
              </a:srgbClr>
            </a:solidFill>
            <a:ln>
              <a:noFill/>
            </a:ln>
          </p:spPr>
        </p:sp>
        <p:sp>
          <p:nvSpPr>
            <p:cNvPr id="25" name="TextBox 25"/>
            <p:cNvSpPr txBox="1"/>
            <p:nvPr/>
          </p:nvSpPr>
          <p:spPr>
            <a:xfrm>
              <a:off x="7862907" y="2404110"/>
              <a:ext cx="85687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58A6FF"/>
                  </a:solidFill>
                  <a:latin typeface="Consolas"/>
                  <a:ea typeface="Microsoft YaHei"/>
                  <a:cs typeface="Consolas"/>
                </a:rPr>
                <a:t>1</a:t>
              </a:r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8174355" y="2406968"/>
              <a:ext cx="200596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流程本该如此运作吗？</a:t>
              </a:r>
            </a:p>
          </p:txBody>
        </p:sp>
        <p:grpSp>
          <p:nvGrpSpPr>
            <p:cNvPr id="31" name="Group 31"/>
            <p:cNvGrpSpPr/>
            <p:nvPr/>
          </p:nvGrpSpPr>
          <p:grpSpPr>
            <a:xfrm>
              <a:off x="7620000" y="2905125"/>
              <a:ext cx="4000500" cy="571500"/>
              <a:chOff x="7620000" y="2905125"/>
              <a:chExt cx="4000500" cy="571500"/>
            </a:xfrm>
          </p:grpSpPr>
          <p:sp>
            <p:nvSpPr>
              <p:cNvPr id="27" name="Freeform 27"/>
              <p:cNvSpPr/>
              <p:nvPr/>
            </p:nvSpPr>
            <p:spPr>
              <a:xfrm>
                <a:off x="7620000" y="2905125"/>
                <a:ext cx="4000500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4000500" h="571500">
                    <a:moveTo>
                      <a:pt x="95250" y="0"/>
                    </a:moveTo>
                    <a:lnTo>
                      <a:pt x="3905250" y="0"/>
                    </a:lnTo>
                    <a:cubicBezTo>
                      <a:pt x="3957855" y="0"/>
                      <a:pt x="4000500" y="42645"/>
                      <a:pt x="4000500" y="95250"/>
                    </a:cubicBezTo>
                    <a:lnTo>
                      <a:pt x="4000500" y="476250"/>
                    </a:lnTo>
                    <a:cubicBezTo>
                      <a:pt x="4000500" y="528855"/>
                      <a:pt x="3957855" y="571500"/>
                      <a:pt x="3905250" y="571500"/>
                    </a:cubicBezTo>
                    <a:lnTo>
                      <a:pt x="95250" y="571500"/>
                    </a:lnTo>
                    <a:cubicBezTo>
                      <a:pt x="42645" y="571500"/>
                      <a:pt x="0" y="528855"/>
                      <a:pt x="0" y="476250"/>
                    </a:cubicBezTo>
                    <a:lnTo>
                      <a:pt x="0" y="95250"/>
                    </a:lnTo>
                    <a:cubicBezTo>
                      <a:pt x="0" y="42645"/>
                      <a:pt x="42645" y="0"/>
                      <a:pt x="95250" y="0"/>
                    </a:cubicBezTo>
                    <a:close/>
                  </a:path>
                </a:pathLst>
              </a:custGeom>
              <a:solidFill>
                <a:srgbClr val="161B22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28" name="Ellipse 28"/>
              <p:cNvSpPr/>
              <p:nvPr/>
            </p:nvSpPr>
            <p:spPr>
              <a:xfrm>
                <a:off x="7753350" y="3038475"/>
                <a:ext cx="304800" cy="304800"/>
              </a:xfrm>
              <a:prstGeom prst="ellipse">
                <a:avLst/>
              </a:prstGeom>
              <a:solidFill>
                <a:srgbClr val="58A6FF">
                  <a:alpha val="30000"/>
                </a:srgbClr>
              </a:solidFill>
              <a:ln>
                <a:noFill/>
              </a:ln>
            </p:spPr>
          </p:sp>
          <p:sp>
            <p:nvSpPr>
              <p:cNvPr id="29" name="TextBox 29"/>
              <p:cNvSpPr txBox="1"/>
              <p:nvPr/>
            </p:nvSpPr>
            <p:spPr>
              <a:xfrm>
                <a:off x="7839904" y="3118485"/>
                <a:ext cx="131693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b="1" dirty="0">
                    <a:solidFill>
                      <a:srgbClr val="58A6FF"/>
                    </a:solidFill>
                    <a:latin typeface="Consolas"/>
                    <a:ea typeface="Microsoft YaHei"/>
                    <a:cs typeface="Consolas"/>
                  </a:rPr>
                  <a:t>2</a:t>
                </a:r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8174355" y="3121342"/>
                <a:ext cx="1808797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哪些行为符合预期？</a:t>
                </a:r>
              </a:p>
            </p:txBody>
          </p:sp>
        </p:grpSp>
        <p:grpSp>
          <p:nvGrpSpPr>
            <p:cNvPr id="36" name="Group 36"/>
            <p:cNvGrpSpPr/>
            <p:nvPr/>
          </p:nvGrpSpPr>
          <p:grpSpPr>
            <a:xfrm>
              <a:off x="7620000" y="3619500"/>
              <a:ext cx="4000500" cy="571500"/>
              <a:chOff x="7620000" y="3619500"/>
              <a:chExt cx="4000500" cy="571500"/>
            </a:xfrm>
          </p:grpSpPr>
          <p:sp>
            <p:nvSpPr>
              <p:cNvPr id="32" name="Freeform 32"/>
              <p:cNvSpPr/>
              <p:nvPr/>
            </p:nvSpPr>
            <p:spPr>
              <a:xfrm>
                <a:off x="7620000" y="3619500"/>
                <a:ext cx="4000500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4000500" h="571500">
                    <a:moveTo>
                      <a:pt x="95250" y="0"/>
                    </a:moveTo>
                    <a:lnTo>
                      <a:pt x="3905250" y="0"/>
                    </a:lnTo>
                    <a:cubicBezTo>
                      <a:pt x="3957855" y="0"/>
                      <a:pt x="4000500" y="42645"/>
                      <a:pt x="4000500" y="95250"/>
                    </a:cubicBezTo>
                    <a:lnTo>
                      <a:pt x="4000500" y="476250"/>
                    </a:lnTo>
                    <a:cubicBezTo>
                      <a:pt x="4000500" y="528855"/>
                      <a:pt x="3957855" y="571500"/>
                      <a:pt x="3905250" y="571500"/>
                    </a:cubicBezTo>
                    <a:lnTo>
                      <a:pt x="95250" y="571500"/>
                    </a:lnTo>
                    <a:cubicBezTo>
                      <a:pt x="42645" y="571500"/>
                      <a:pt x="0" y="528855"/>
                      <a:pt x="0" y="476250"/>
                    </a:cubicBezTo>
                    <a:lnTo>
                      <a:pt x="0" y="95250"/>
                    </a:lnTo>
                    <a:cubicBezTo>
                      <a:pt x="0" y="42645"/>
                      <a:pt x="42645" y="0"/>
                      <a:pt x="95250" y="0"/>
                    </a:cubicBezTo>
                    <a:close/>
                  </a:path>
                </a:pathLst>
              </a:custGeom>
              <a:solidFill>
                <a:srgbClr val="161B22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33" name="Ellipse 33"/>
              <p:cNvSpPr/>
              <p:nvPr/>
            </p:nvSpPr>
            <p:spPr>
              <a:xfrm>
                <a:off x="7753350" y="3752850"/>
                <a:ext cx="304800" cy="304800"/>
              </a:xfrm>
              <a:prstGeom prst="ellipse">
                <a:avLst/>
              </a:prstGeom>
              <a:solidFill>
                <a:srgbClr val="58A6FF">
                  <a:alpha val="30000"/>
                </a:srgbClr>
              </a:solidFill>
              <a:ln>
                <a:noFill/>
              </a:ln>
            </p:spPr>
          </p:sp>
          <p:sp>
            <p:nvSpPr>
              <p:cNvPr id="34" name="TextBox 34"/>
              <p:cNvSpPr txBox="1"/>
              <p:nvPr/>
            </p:nvSpPr>
            <p:spPr>
              <a:xfrm>
                <a:off x="7839904" y="3832860"/>
                <a:ext cx="131693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b="1" dirty="0">
                    <a:solidFill>
                      <a:srgbClr val="58A6FF"/>
                    </a:solidFill>
                    <a:latin typeface="Consolas"/>
                    <a:ea typeface="Microsoft YaHei"/>
                    <a:cs typeface="Consolas"/>
                  </a:rPr>
                  <a:t>3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8174355" y="3835718"/>
                <a:ext cx="2400300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是流程矛盾还是代码写错？</a:t>
                </a:r>
              </a:p>
            </p:txBody>
          </p:sp>
        </p:grpSp>
      </p:grpSp>
      <p:grpSp>
        <p:nvGrpSpPr>
          <p:cNvPr id="43" name="Group 43"/>
          <p:cNvGrpSpPr/>
          <p:nvPr/>
        </p:nvGrpSpPr>
        <p:grpSpPr>
          <a:xfrm>
            <a:off x="7600950" y="4410075"/>
            <a:ext cx="4019550" cy="1114425"/>
            <a:chOff x="7600950" y="4410075"/>
            <a:chExt cx="4019550" cy="1114425"/>
          </a:xfrm>
        </p:grpSpPr>
        <p:sp>
          <p:nvSpPr>
            <p:cNvPr id="38" name="TextBox 38"/>
            <p:cNvSpPr txBox="1"/>
            <p:nvPr/>
          </p:nvSpPr>
          <p:spPr>
            <a:xfrm>
              <a:off x="7600950" y="4410075"/>
              <a:ext cx="1280255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7EE787"/>
                  </a:solidFill>
                  <a:latin typeface="Segoe UI"/>
                  <a:ea typeface="Microsoft YaHei"/>
                  <a:cs typeface="Segoe UI"/>
                </a:rPr>
                <a:t>✍️ 行动建议</a:t>
              </a:r>
            </a:p>
          </p:txBody>
        </p:sp>
        <p:grpSp>
          <p:nvGrpSpPr>
            <p:cNvPr id="42" name="Group 42"/>
            <p:cNvGrpSpPr/>
            <p:nvPr/>
          </p:nvGrpSpPr>
          <p:grpSpPr>
            <a:xfrm>
              <a:off x="7620000" y="4810125"/>
              <a:ext cx="4000500" cy="714375"/>
              <a:chOff x="7620000" y="4810125"/>
              <a:chExt cx="4000500" cy="714375"/>
            </a:xfrm>
          </p:grpSpPr>
          <p:sp>
            <p:nvSpPr>
              <p:cNvPr id="39" name="Freeform 39"/>
              <p:cNvSpPr/>
              <p:nvPr/>
            </p:nvSpPr>
            <p:spPr>
              <a:xfrm>
                <a:off x="7620000" y="4810125"/>
                <a:ext cx="4000500" cy="714375"/>
              </a:xfrm>
              <a:custGeom>
                <a:avLst/>
                <a:gdLst/>
                <a:ahLst/>
                <a:cxnLst/>
                <a:rect l="l" t="t" r="r" b="b"/>
                <a:pathLst>
                  <a:path w="4000500" h="714375">
                    <a:moveTo>
                      <a:pt x="95250" y="0"/>
                    </a:moveTo>
                    <a:lnTo>
                      <a:pt x="3905250" y="0"/>
                    </a:lnTo>
                    <a:cubicBezTo>
                      <a:pt x="3957855" y="0"/>
                      <a:pt x="4000500" y="42645"/>
                      <a:pt x="4000500" y="95250"/>
                    </a:cubicBezTo>
                    <a:lnTo>
                      <a:pt x="4000500" y="619125"/>
                    </a:lnTo>
                    <a:cubicBezTo>
                      <a:pt x="4000500" y="671730"/>
                      <a:pt x="3957855" y="714375"/>
                      <a:pt x="3905250" y="714375"/>
                    </a:cubicBezTo>
                    <a:lnTo>
                      <a:pt x="95250" y="714375"/>
                    </a:lnTo>
                    <a:cubicBezTo>
                      <a:pt x="42645" y="714375"/>
                      <a:pt x="0" y="671730"/>
                      <a:pt x="0" y="619125"/>
                    </a:cubicBezTo>
                    <a:lnTo>
                      <a:pt x="0" y="95250"/>
                    </a:lnTo>
                    <a:cubicBezTo>
                      <a:pt x="0" y="42645"/>
                      <a:pt x="42645" y="0"/>
                      <a:pt x="95250" y="0"/>
                    </a:cubicBezTo>
                    <a:close/>
                  </a:path>
                </a:pathLst>
              </a:custGeom>
              <a:solidFill>
                <a:srgbClr val="161B22"/>
              </a:solidFill>
              <a:ln w="9525">
                <a:solidFill>
                  <a:srgbClr val="7EE787"/>
                </a:solidFill>
              </a:ln>
            </p:spPr>
          </p:sp>
          <p:sp>
            <p:nvSpPr>
              <p:cNvPr id="40" name="TextBox 40"/>
              <p:cNvSpPr txBox="1"/>
              <p:nvPr/>
            </p:nvSpPr>
            <p:spPr>
              <a:xfrm>
                <a:off x="7842885" y="4966335"/>
                <a:ext cx="1756791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7EE787"/>
                    </a:solidFill>
                    <a:latin typeface="Segoe UI"/>
                    <a:ea typeface="Microsoft YaHei"/>
                    <a:cs typeface="Segoe UI"/>
                  </a:rPr>
                  <a:t>1.</a:t>
                </a:r>
                <a:r>
                  <a:rPr lang="zh-CN" sz="12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拿出纸笔或打开笔记</a:t>
                </a:r>
              </a:p>
            </p:txBody>
          </p:sp>
          <p:sp>
            <p:nvSpPr>
              <p:cNvPr id="41" name="TextBox 41"/>
              <p:cNvSpPr txBox="1"/>
              <p:nvPr/>
            </p:nvSpPr>
            <p:spPr>
              <a:xfrm>
                <a:off x="7842885" y="5204460"/>
                <a:ext cx="2501646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7EE787"/>
                    </a:solidFill>
                    <a:latin typeface="Segoe UI"/>
                    <a:ea typeface="Microsoft YaHei"/>
                    <a:cs typeface="Segoe UI"/>
                  </a:rPr>
                  <a:t>2.</a:t>
                </a:r>
                <a:r>
                  <a:rPr lang="zh-CN" sz="12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用「用户视角」描述预期流程</a:t>
                </a:r>
              </a:p>
            </p:txBody>
          </p:sp>
        </p:grpSp>
      </p:grpSp>
      <p:sp>
        <p:nvSpPr>
          <p:cNvPr id="44" name="Freeform 44"/>
          <p:cNvSpPr/>
          <p:nvPr/>
        </p:nvSpPr>
        <p:spPr>
          <a:xfrm>
            <a:off x="571500" y="5905500"/>
            <a:ext cx="11049000" cy="476250"/>
          </a:xfrm>
          <a:custGeom>
            <a:avLst/>
            <a:gdLst/>
            <a:ahLst/>
            <a:cxnLst/>
            <a:rect l="l" t="t" r="r" b="b"/>
            <a:pathLst>
              <a:path w="11049000" h="476250">
                <a:moveTo>
                  <a:pt x="76200" y="0"/>
                </a:moveTo>
                <a:lnTo>
                  <a:pt x="10972800" y="0"/>
                </a:lnTo>
                <a:cubicBezTo>
                  <a:pt x="11014884" y="0"/>
                  <a:pt x="11049000" y="34116"/>
                  <a:pt x="11049000" y="76200"/>
                </a:cubicBezTo>
                <a:lnTo>
                  <a:pt x="11049000" y="400050"/>
                </a:lnTo>
                <a:cubicBezTo>
                  <a:pt x="11049000" y="442134"/>
                  <a:pt x="11014884" y="476250"/>
                  <a:pt x="10972800" y="476250"/>
                </a:cubicBezTo>
                <a:lnTo>
                  <a:pt x="76200" y="476250"/>
                </a:lnTo>
                <a:cubicBezTo>
                  <a:pt x="34116" y="476250"/>
                  <a:pt x="0" y="442134"/>
                  <a:pt x="0" y="40005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7EE787">
              <a:alpha val="10000"/>
            </a:srgbClr>
          </a:solidFill>
          <a:ln>
            <a:noFill/>
          </a:ln>
        </p:spPr>
      </p:sp>
      <p:sp>
        <p:nvSpPr>
          <p:cNvPr id="45" name="TextBox 45"/>
          <p:cNvSpPr txBox="1"/>
          <p:nvPr/>
        </p:nvSpPr>
        <p:spPr>
          <a:xfrm>
            <a:off x="4205764" y="6074092"/>
            <a:ext cx="3780472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7EE787"/>
                </a:solidFill>
                <a:latin typeface="Segoe UI"/>
                <a:ea typeface="Microsoft YaHei"/>
                <a:cs typeface="Segoe UI"/>
              </a:rPr>
              <a:t>记住：</a:t>
            </a:r>
            <a:r>
              <a:rPr lang="zh-CN" sz="1350" dirty="0">
                <a:solidFill>
                  <a:srgbClr val="7EE787"/>
                </a:solidFill>
                <a:latin typeface="Segoe UI"/>
                <a:ea typeface="Microsoft YaHei"/>
                <a:cs typeface="Segoe UI"/>
              </a:rPr>
              <a:t>先确认设计是对的，再去查代码实现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11131772" y="6458902"/>
            <a:ext cx="50206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30363D"/>
                </a:solidFill>
                <a:latin typeface="Consolas"/>
                <a:ea typeface="Microsoft YaHei"/>
                <a:cs typeface="Consolas"/>
              </a:rPr>
              <a:t>03 / 10</a:t>
            </a:r>
          </a:p>
        </p:txBody>
      </p:sp>
    </p:spTree>
  </p:cSld>
  <p:clrMapOvr>
    <a:masterClrMapping/>
  </p:clrMapOvr>
  <p:transition dur="40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</p:sp>
      <p:grpSp>
        <p:nvGrpSpPr>
          <p:cNvPr id="5" name="Group 5"/>
          <p:cNvGrpSpPr/>
          <p:nvPr/>
        </p:nvGrpSpPr>
        <p:grpSpPr>
          <a:xfrm>
            <a:off x="571500" y="571500"/>
            <a:ext cx="952500" cy="1114425"/>
            <a:chOff x="571500" y="571500"/>
            <a:chExt cx="952500" cy="1114425"/>
          </a:xfrm>
        </p:grpSpPr>
        <p:sp>
          <p:nvSpPr>
            <p:cNvPr id="3" name="Freeform 3"/>
            <p:cNvSpPr/>
            <p:nvPr/>
          </p:nvSpPr>
          <p:spPr>
            <a:xfrm>
              <a:off x="571500" y="571500"/>
              <a:ext cx="952500" cy="952500"/>
            </a:xfrm>
            <a:custGeom>
              <a:avLst/>
              <a:gdLst/>
              <a:ahLst/>
              <a:cxnLst/>
              <a:rect l="l" t="t" r="r" b="b"/>
              <a:pathLst>
                <a:path w="952500" h="952500">
                  <a:moveTo>
                    <a:pt x="152400" y="0"/>
                  </a:moveTo>
                  <a:lnTo>
                    <a:pt x="800100" y="0"/>
                  </a:lnTo>
                  <a:cubicBezTo>
                    <a:pt x="884268" y="0"/>
                    <a:pt x="952500" y="68232"/>
                    <a:pt x="952500" y="152400"/>
                  </a:cubicBezTo>
                  <a:lnTo>
                    <a:pt x="952500" y="800100"/>
                  </a:lnTo>
                  <a:cubicBezTo>
                    <a:pt x="952500" y="884268"/>
                    <a:pt x="884268" y="952500"/>
                    <a:pt x="800100" y="952500"/>
                  </a:cubicBezTo>
                  <a:lnTo>
                    <a:pt x="152400" y="952500"/>
                  </a:lnTo>
                  <a:cubicBezTo>
                    <a:pt x="68232" y="952500"/>
                    <a:pt x="0" y="884268"/>
                    <a:pt x="0" y="8001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gradFill>
              <a:gsLst>
                <a:gs pos="0">
                  <a:srgbClr val="58A6FF">
                    <a:alpha val="20000"/>
                  </a:srgbClr>
                </a:gs>
                <a:gs pos="100000">
                  <a:srgbClr val="7EE787">
                    <a:alpha val="20000"/>
                  </a:srgbClr>
                </a:gs>
              </a:gsLst>
              <a:lin ang="2700000" scaled="1"/>
            </a:gradFill>
            <a:ln>
              <a:noFill/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640166" y="832485"/>
              <a:ext cx="815169" cy="8534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4200" b="1" dirty="0">
                  <a:gradFill>
                    <a:gsLst>
                      <a:gs pos="0">
                        <a:srgbClr val="58A6FF"/>
                      </a:gs>
                      <a:gs pos="100000">
                        <a:srgbClr val="7EE787"/>
                      </a:gs>
                    </a:gsLst>
                    <a:lin ang="2700000" scaled="1"/>
                  </a:gradFill>
                  <a:latin typeface="Consolas"/>
                  <a:ea typeface="Microsoft YaHei"/>
                  <a:cs typeface="Consolas"/>
                </a:rPr>
                <a:t>02</a:t>
              </a:r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1676400" y="866775"/>
            <a:ext cx="5642896" cy="609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3000" b="1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📍 厘清 Bug 在流程中的位置</a:t>
            </a:r>
          </a:p>
        </p:txBody>
      </p:sp>
      <p:sp>
        <p:nvSpPr>
          <p:cNvPr id="7" name="Freeform 7"/>
          <p:cNvSpPr/>
          <p:nvPr/>
        </p:nvSpPr>
        <p:spPr>
          <a:xfrm>
            <a:off x="571500" y="1714500"/>
            <a:ext cx="11049000" cy="571500"/>
          </a:xfrm>
          <a:custGeom>
            <a:avLst/>
            <a:gdLst/>
            <a:ahLst/>
            <a:cxnLst/>
            <a:rect l="l" t="t" r="r" b="b"/>
            <a:pathLst>
              <a:path w="11049000" h="571500">
                <a:moveTo>
                  <a:pt x="114300" y="0"/>
                </a:moveTo>
                <a:lnTo>
                  <a:pt x="10934700" y="0"/>
                </a:lnTo>
                <a:cubicBezTo>
                  <a:pt x="10997826" y="0"/>
                  <a:pt x="11049000" y="51174"/>
                  <a:pt x="11049000" y="114300"/>
                </a:cubicBezTo>
                <a:lnTo>
                  <a:pt x="11049000" y="457200"/>
                </a:lnTo>
                <a:cubicBezTo>
                  <a:pt x="11049000" y="520326"/>
                  <a:pt x="10997826" y="571500"/>
                  <a:pt x="10934700" y="571500"/>
                </a:cubicBezTo>
                <a:lnTo>
                  <a:pt x="114300" y="571500"/>
                </a:lnTo>
                <a:cubicBezTo>
                  <a:pt x="51174" y="571500"/>
                  <a:pt x="0" y="520326"/>
                  <a:pt x="0" y="457200"/>
                </a:cubicBezTo>
                <a:lnTo>
                  <a:pt x="0" y="114300"/>
                </a:lnTo>
                <a:cubicBezTo>
                  <a:pt x="0" y="51174"/>
                  <a:pt x="51174" y="0"/>
                  <a:pt x="114300" y="0"/>
                </a:cubicBezTo>
                <a:close/>
              </a:path>
            </a:pathLst>
          </a:custGeom>
          <a:solidFill>
            <a:srgbClr val="161B22"/>
          </a:solidFill>
          <a:ln w="9525">
            <a:solidFill>
              <a:srgbClr val="F85149"/>
            </a:solidFill>
          </a:ln>
        </p:spPr>
      </p:sp>
      <p:sp>
        <p:nvSpPr>
          <p:cNvPr id="8" name="TextBox 8"/>
          <p:cNvSpPr txBox="1"/>
          <p:nvPr/>
        </p:nvSpPr>
        <p:spPr>
          <a:xfrm>
            <a:off x="1845802" y="1898332"/>
            <a:ext cx="8500396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dirty="0">
                <a:solidFill>
                  <a:srgbClr val="F85149"/>
                </a:solidFill>
                <a:latin typeface="Segoe UI"/>
                <a:ea typeface="Microsoft YaHei"/>
                <a:cs typeface="Segoe UI"/>
              </a:rPr>
              <a:t>✗</a:t>
            </a:r>
            <a:r>
              <a:rPr lang="zh-CN" sz="1650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不要直接查报错信息（如按钮没反应就查按钮代码）</a:t>
            </a:r>
            <a:r>
              <a:rPr lang="zh-CN" sz="1650" dirty="0">
                <a:solidFill>
                  <a:srgbClr val="7EE787"/>
                </a:solidFill>
                <a:latin typeface="Segoe UI"/>
                <a:ea typeface="Microsoft YaHei"/>
                <a:cs typeface="Segoe UI"/>
              </a:rPr>
              <a:t>✓</a:t>
            </a:r>
            <a:r>
              <a:rPr lang="zh-CN" sz="1650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要定位问题发生的</a:t>
            </a:r>
            <a:r>
              <a:rPr lang="zh-CN" sz="1650" b="1" dirty="0">
                <a:solidFill>
                  <a:srgbClr val="7EE787"/>
                </a:solidFill>
                <a:latin typeface="Segoe UI"/>
                <a:ea typeface="Microsoft YaHei"/>
                <a:cs typeface="Segoe UI"/>
              </a:rPr>
              <a:t>转折点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50545" y="2584132"/>
            <a:ext cx="1522145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58A6FF"/>
                </a:solidFill>
                <a:latin typeface="Segoe UI"/>
                <a:ea typeface="Microsoft YaHei"/>
                <a:cs typeface="Segoe UI"/>
              </a:rPr>
              <a:t>🔄 画出事件流</a:t>
            </a:r>
          </a:p>
        </p:txBody>
      </p:sp>
      <p:grpSp>
        <p:nvGrpSpPr>
          <p:cNvPr id="32" name="Group 32"/>
          <p:cNvGrpSpPr/>
          <p:nvPr/>
        </p:nvGrpSpPr>
        <p:grpSpPr>
          <a:xfrm>
            <a:off x="571500" y="2857500"/>
            <a:ext cx="9915525" cy="1414462"/>
            <a:chOff x="571500" y="2857500"/>
            <a:chExt cx="9915525" cy="1414462"/>
          </a:xfrm>
        </p:grpSpPr>
        <p:sp>
          <p:nvSpPr>
            <p:cNvPr id="10" name="Freeform 10"/>
            <p:cNvSpPr/>
            <p:nvPr/>
          </p:nvSpPr>
          <p:spPr>
            <a:xfrm>
              <a:off x="571500" y="2952750"/>
              <a:ext cx="1714500" cy="762000"/>
            </a:xfrm>
            <a:custGeom>
              <a:avLst/>
              <a:gdLst/>
              <a:ahLst/>
              <a:cxnLst/>
              <a:rect l="l" t="t" r="r" b="b"/>
              <a:pathLst>
                <a:path w="1714500" h="762000">
                  <a:moveTo>
                    <a:pt x="114300" y="0"/>
                  </a:moveTo>
                  <a:lnTo>
                    <a:pt x="1600200" y="0"/>
                  </a:lnTo>
                  <a:cubicBezTo>
                    <a:pt x="1663326" y="0"/>
                    <a:pt x="1714500" y="51174"/>
                    <a:pt x="1714500" y="114300"/>
                  </a:cubicBezTo>
                  <a:lnTo>
                    <a:pt x="1714500" y="647700"/>
                  </a:lnTo>
                  <a:cubicBezTo>
                    <a:pt x="1714500" y="710826"/>
                    <a:pt x="1663326" y="762000"/>
                    <a:pt x="1600200" y="762000"/>
                  </a:cubicBezTo>
                  <a:lnTo>
                    <a:pt x="114300" y="762000"/>
                  </a:lnTo>
                  <a:cubicBezTo>
                    <a:pt x="51174" y="762000"/>
                    <a:pt x="0" y="710826"/>
                    <a:pt x="0" y="647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161B22"/>
            </a:solidFill>
            <a:ln w="19050">
              <a:solidFill>
                <a:srgbClr val="7EE787"/>
              </a:solidFill>
            </a:ln>
          </p:spPr>
        </p:sp>
        <p:sp>
          <p:nvSpPr>
            <p:cNvPr id="11" name="TextBox 11"/>
            <p:cNvSpPr txBox="1"/>
            <p:nvPr/>
          </p:nvSpPr>
          <p:spPr>
            <a:xfrm>
              <a:off x="1108710" y="3172778"/>
              <a:ext cx="64008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用户操作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997553" y="3359468"/>
              <a:ext cx="86239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触发事件</a:t>
              </a:r>
            </a:p>
          </p:txBody>
        </p:sp>
        <p:sp>
          <p:nvSpPr>
            <p:cNvPr id="13" name="Line 13"/>
            <p:cNvSpPr/>
            <p:nvPr/>
          </p:nvSpPr>
          <p:spPr>
            <a:xfrm>
              <a:off x="2381250" y="3333750"/>
              <a:ext cx="666750" cy="9525"/>
            </a:xfrm>
            <a:custGeom>
              <a:avLst/>
              <a:gdLst/>
              <a:ahLst/>
              <a:cxnLst/>
              <a:rect l="l" t="t" r="r" b="b"/>
              <a:pathLst>
                <a:path w="666750" h="9525">
                  <a:moveTo>
                    <a:pt x="0" y="0"/>
                  </a:moveTo>
                  <a:lnTo>
                    <a:pt x="666750" y="0"/>
                  </a:lnTo>
                </a:path>
              </a:pathLst>
            </a:custGeom>
            <a:noFill/>
            <a:ln w="19050">
              <a:solidFill>
                <a:srgbClr val="58A6FF"/>
              </a:solidFill>
              <a:prstDash val="lgDash"/>
            </a:ln>
          </p:spPr>
        </p:sp>
        <p:sp>
          <p:nvSpPr>
            <p:cNvPr id="14" name="Freeform 14"/>
            <p:cNvSpPr/>
            <p:nvPr/>
          </p:nvSpPr>
          <p:spPr>
            <a:xfrm>
              <a:off x="3143250" y="2952750"/>
              <a:ext cx="1714500" cy="762000"/>
            </a:xfrm>
            <a:custGeom>
              <a:avLst/>
              <a:gdLst/>
              <a:ahLst/>
              <a:cxnLst/>
              <a:rect l="l" t="t" r="r" b="b"/>
              <a:pathLst>
                <a:path w="1714500" h="762000">
                  <a:moveTo>
                    <a:pt x="114300" y="0"/>
                  </a:moveTo>
                  <a:lnTo>
                    <a:pt x="1600200" y="0"/>
                  </a:lnTo>
                  <a:cubicBezTo>
                    <a:pt x="1663326" y="0"/>
                    <a:pt x="1714500" y="51174"/>
                    <a:pt x="1714500" y="114300"/>
                  </a:cubicBezTo>
                  <a:lnTo>
                    <a:pt x="1714500" y="647700"/>
                  </a:lnTo>
                  <a:cubicBezTo>
                    <a:pt x="1714500" y="710826"/>
                    <a:pt x="1663326" y="762000"/>
                    <a:pt x="1600200" y="762000"/>
                  </a:cubicBezTo>
                  <a:lnTo>
                    <a:pt x="114300" y="762000"/>
                  </a:lnTo>
                  <a:cubicBezTo>
                    <a:pt x="51174" y="762000"/>
                    <a:pt x="0" y="710826"/>
                    <a:pt x="0" y="647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161B22"/>
            </a:solidFill>
            <a:ln w="19050">
              <a:solidFill>
                <a:srgbClr val="7EE787"/>
              </a:solidFill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3833812" y="3172778"/>
              <a:ext cx="33337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前端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3305345" y="3359468"/>
              <a:ext cx="1390309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处理/发送请求</a:t>
              </a:r>
            </a:p>
          </p:txBody>
        </p:sp>
        <p:sp>
          <p:nvSpPr>
            <p:cNvPr id="17" name="Line 17"/>
            <p:cNvSpPr/>
            <p:nvPr/>
          </p:nvSpPr>
          <p:spPr>
            <a:xfrm>
              <a:off x="4953000" y="3333750"/>
              <a:ext cx="666750" cy="9525"/>
            </a:xfrm>
            <a:custGeom>
              <a:avLst/>
              <a:gdLst/>
              <a:ahLst/>
              <a:cxnLst/>
              <a:rect l="l" t="t" r="r" b="b"/>
              <a:pathLst>
                <a:path w="666750" h="9525">
                  <a:moveTo>
                    <a:pt x="0" y="0"/>
                  </a:moveTo>
                  <a:lnTo>
                    <a:pt x="666750" y="0"/>
                  </a:lnTo>
                </a:path>
              </a:pathLst>
            </a:custGeom>
            <a:noFill/>
            <a:ln w="19050">
              <a:solidFill>
                <a:srgbClr val="58A6FF"/>
              </a:solidFill>
              <a:prstDash val="lgDash"/>
            </a:ln>
          </p:spPr>
        </p:sp>
        <p:sp>
          <p:nvSpPr>
            <p:cNvPr id="18" name="Freeform 18"/>
            <p:cNvSpPr/>
            <p:nvPr/>
          </p:nvSpPr>
          <p:spPr>
            <a:xfrm>
              <a:off x="5715000" y="2952750"/>
              <a:ext cx="1714500" cy="762000"/>
            </a:xfrm>
            <a:custGeom>
              <a:avLst/>
              <a:gdLst/>
              <a:ahLst/>
              <a:cxnLst/>
              <a:rect l="l" t="t" r="r" b="b"/>
              <a:pathLst>
                <a:path w="1714500" h="762000">
                  <a:moveTo>
                    <a:pt x="114300" y="0"/>
                  </a:moveTo>
                  <a:lnTo>
                    <a:pt x="1600200" y="0"/>
                  </a:lnTo>
                  <a:cubicBezTo>
                    <a:pt x="1663326" y="0"/>
                    <a:pt x="1714500" y="51174"/>
                    <a:pt x="1714500" y="114300"/>
                  </a:cubicBezTo>
                  <a:lnTo>
                    <a:pt x="1714500" y="647700"/>
                  </a:lnTo>
                  <a:cubicBezTo>
                    <a:pt x="1714500" y="710826"/>
                    <a:pt x="1663326" y="762000"/>
                    <a:pt x="1600200" y="762000"/>
                  </a:cubicBezTo>
                  <a:lnTo>
                    <a:pt x="114300" y="762000"/>
                  </a:lnTo>
                  <a:cubicBezTo>
                    <a:pt x="51174" y="762000"/>
                    <a:pt x="0" y="710826"/>
                    <a:pt x="0" y="647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161B22"/>
            </a:solidFill>
            <a:ln w="28575">
              <a:solidFill>
                <a:srgbClr val="F85149"/>
              </a:solidFill>
            </a:ln>
          </p:spPr>
        </p:sp>
        <p:sp>
          <p:nvSpPr>
            <p:cNvPr id="19" name="TextBox 19"/>
            <p:cNvSpPr txBox="1"/>
            <p:nvPr/>
          </p:nvSpPr>
          <p:spPr>
            <a:xfrm>
              <a:off x="6275213" y="3172778"/>
              <a:ext cx="594074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后端 API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5934027" y="3359468"/>
              <a:ext cx="127644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业务逻辑处理</a:t>
              </a:r>
            </a:p>
          </p:txBody>
        </p:sp>
        <p:sp>
          <p:nvSpPr>
            <p:cNvPr id="21" name="Ellipse 21"/>
            <p:cNvSpPr/>
            <p:nvPr/>
          </p:nvSpPr>
          <p:spPr>
            <a:xfrm>
              <a:off x="7048500" y="2857500"/>
              <a:ext cx="381000" cy="381000"/>
            </a:xfrm>
            <a:prstGeom prst="ellipse">
              <a:avLst/>
            </a:prstGeom>
            <a:solidFill>
              <a:srgbClr val="F85149"/>
            </a:solidFill>
            <a:ln>
              <a:noFill/>
            </a:ln>
          </p:spPr>
        </p:sp>
        <p:sp>
          <p:nvSpPr>
            <p:cNvPr id="22" name="TextBox 22"/>
            <p:cNvSpPr txBox="1"/>
            <p:nvPr/>
          </p:nvSpPr>
          <p:spPr>
            <a:xfrm>
              <a:off x="7048543" y="2991802"/>
              <a:ext cx="380914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BUG?</a:t>
              </a:r>
            </a:p>
          </p:txBody>
        </p:sp>
        <p:sp>
          <p:nvSpPr>
            <p:cNvPr id="23" name="Line 23"/>
            <p:cNvSpPr/>
            <p:nvPr/>
          </p:nvSpPr>
          <p:spPr>
            <a:xfrm>
              <a:off x="7524750" y="3333750"/>
              <a:ext cx="666750" cy="9525"/>
            </a:xfrm>
            <a:custGeom>
              <a:avLst/>
              <a:gdLst/>
              <a:ahLst/>
              <a:cxnLst/>
              <a:rect l="l" t="t" r="r" b="b"/>
              <a:pathLst>
                <a:path w="666750" h="9525">
                  <a:moveTo>
                    <a:pt x="0" y="0"/>
                  </a:moveTo>
                  <a:lnTo>
                    <a:pt x="666750" y="0"/>
                  </a:lnTo>
                </a:path>
              </a:pathLst>
            </a:custGeom>
            <a:noFill/>
            <a:ln w="19050">
              <a:solidFill>
                <a:srgbClr val="58A6FF"/>
              </a:solidFill>
              <a:prstDash val="lgDash"/>
            </a:ln>
          </p:spPr>
        </p:sp>
        <p:sp>
          <p:nvSpPr>
            <p:cNvPr id="24" name="Freeform 24"/>
            <p:cNvSpPr/>
            <p:nvPr/>
          </p:nvSpPr>
          <p:spPr>
            <a:xfrm>
              <a:off x="8286750" y="2952750"/>
              <a:ext cx="1714500" cy="762000"/>
            </a:xfrm>
            <a:custGeom>
              <a:avLst/>
              <a:gdLst/>
              <a:ahLst/>
              <a:cxnLst/>
              <a:rect l="l" t="t" r="r" b="b"/>
              <a:pathLst>
                <a:path w="1714500" h="762000">
                  <a:moveTo>
                    <a:pt x="114300" y="0"/>
                  </a:moveTo>
                  <a:lnTo>
                    <a:pt x="1600200" y="0"/>
                  </a:lnTo>
                  <a:cubicBezTo>
                    <a:pt x="1663326" y="0"/>
                    <a:pt x="1714500" y="51174"/>
                    <a:pt x="1714500" y="114300"/>
                  </a:cubicBezTo>
                  <a:lnTo>
                    <a:pt x="1714500" y="647700"/>
                  </a:lnTo>
                  <a:cubicBezTo>
                    <a:pt x="1714500" y="710826"/>
                    <a:pt x="1663326" y="762000"/>
                    <a:pt x="1600200" y="762000"/>
                  </a:cubicBezTo>
                  <a:lnTo>
                    <a:pt x="114300" y="762000"/>
                  </a:lnTo>
                  <a:cubicBezTo>
                    <a:pt x="51174" y="762000"/>
                    <a:pt x="0" y="710826"/>
                    <a:pt x="0" y="647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161B22"/>
            </a:solidFill>
            <a:ln w="19050">
              <a:solidFill>
                <a:srgbClr val="7EE787"/>
              </a:solidFill>
            </a:ln>
          </p:spPr>
        </p:sp>
        <p:sp>
          <p:nvSpPr>
            <p:cNvPr id="25" name="TextBox 25"/>
            <p:cNvSpPr txBox="1"/>
            <p:nvPr/>
          </p:nvSpPr>
          <p:spPr>
            <a:xfrm>
              <a:off x="8900636" y="3172778"/>
              <a:ext cx="48672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数据库</a:t>
              </a:r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8712803" y="3359468"/>
              <a:ext cx="86239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E6EDF3"/>
                  </a:solidFill>
                  <a:latin typeface="Segoe UI"/>
                  <a:ea typeface="Microsoft YaHei"/>
                  <a:cs typeface="Segoe UI"/>
                </a:rPr>
                <a:t>读写数据</a:t>
              </a:r>
            </a:p>
          </p:txBody>
        </p:sp>
        <p:sp>
          <p:nvSpPr>
            <p:cNvPr id="27" name="Line 27"/>
            <p:cNvSpPr/>
            <p:nvPr/>
          </p:nvSpPr>
          <p:spPr>
            <a:xfrm>
              <a:off x="10001250" y="3333750"/>
              <a:ext cx="476250" cy="9525"/>
            </a:xfrm>
            <a:custGeom>
              <a:avLst/>
              <a:gdLst/>
              <a:ahLst/>
              <a:cxnLst/>
              <a:rect l="l" t="t" r="r" b="b"/>
              <a:pathLst>
                <a:path w="476250" h="9525">
                  <a:moveTo>
                    <a:pt x="0" y="0"/>
                  </a:moveTo>
                  <a:lnTo>
                    <a:pt x="476250" y="0"/>
                  </a:lnTo>
                </a:path>
              </a:pathLst>
            </a:custGeom>
            <a:noFill/>
            <a:ln w="19050">
              <a:solidFill>
                <a:srgbClr val="58A6FF"/>
              </a:solidFill>
              <a:prstDash val="lgDash"/>
            </a:ln>
          </p:spPr>
        </p:sp>
        <p:sp>
          <p:nvSpPr>
            <p:cNvPr id="28" name="Line 28"/>
            <p:cNvSpPr/>
            <p:nvPr/>
          </p:nvSpPr>
          <p:spPr>
            <a:xfrm>
              <a:off x="10477500" y="3333750"/>
              <a:ext cx="9525" cy="666750"/>
            </a:xfrm>
            <a:custGeom>
              <a:avLst/>
              <a:gdLst/>
              <a:ahLst/>
              <a:cxnLst/>
              <a:rect l="l" t="t" r="r" b="b"/>
              <a:pathLst>
                <a:path w="9525" h="666750">
                  <a:moveTo>
                    <a:pt x="0" y="0"/>
                  </a:moveTo>
                  <a:lnTo>
                    <a:pt x="0" y="666750"/>
                  </a:lnTo>
                </a:path>
              </a:pathLst>
            </a:custGeom>
            <a:noFill/>
            <a:ln w="19050">
              <a:solidFill>
                <a:srgbClr val="58A6FF"/>
              </a:solidFill>
              <a:prstDash val="lgDash"/>
            </a:ln>
          </p:spPr>
        </p:sp>
        <p:sp>
          <p:nvSpPr>
            <p:cNvPr id="29" name="Line 29"/>
            <p:cNvSpPr/>
            <p:nvPr/>
          </p:nvSpPr>
          <p:spPr>
            <a:xfrm>
              <a:off x="1428750" y="4000500"/>
              <a:ext cx="9048750" cy="9525"/>
            </a:xfrm>
            <a:custGeom>
              <a:avLst/>
              <a:gdLst/>
              <a:ahLst/>
              <a:cxnLst/>
              <a:rect l="l" t="t" r="r" b="b"/>
              <a:pathLst>
                <a:path w="9048750" h="9525">
                  <a:moveTo>
                    <a:pt x="9048750" y="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58A6FF"/>
              </a:solidFill>
              <a:prstDash val="lgDash"/>
            </a:ln>
          </p:spPr>
        </p:sp>
        <p:sp>
          <p:nvSpPr>
            <p:cNvPr id="30" name="Line 30"/>
            <p:cNvSpPr/>
            <p:nvPr/>
          </p:nvSpPr>
          <p:spPr>
            <a:xfrm>
              <a:off x="1428750" y="3762375"/>
              <a:ext cx="9525" cy="238125"/>
            </a:xfrm>
            <a:custGeom>
              <a:avLst/>
              <a:gdLst/>
              <a:ahLst/>
              <a:cxnLst/>
              <a:rect l="l" t="t" r="r" b="b"/>
              <a:pathLst>
                <a:path w="9525" h="238125">
                  <a:moveTo>
                    <a:pt x="0" y="238125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58A6FF"/>
              </a:solidFill>
              <a:prstDash val="lgDash"/>
            </a:ln>
          </p:spPr>
        </p:sp>
        <p:sp>
          <p:nvSpPr>
            <p:cNvPr id="31" name="TextBox 31"/>
            <p:cNvSpPr txBox="1"/>
            <p:nvPr/>
          </p:nvSpPr>
          <p:spPr>
            <a:xfrm>
              <a:off x="5633085" y="4058602"/>
              <a:ext cx="64008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8B949E"/>
                  </a:solidFill>
                  <a:latin typeface="Segoe UI"/>
                  <a:ea typeface="Microsoft YaHei"/>
                  <a:cs typeface="Segoe UI"/>
                </a:rPr>
                <a:t>返回结果</a:t>
              </a:r>
            </a:p>
          </p:txBody>
        </p:sp>
      </p:grpSp>
      <p:grpSp>
        <p:nvGrpSpPr>
          <p:cNvPr id="46" name="Group 46"/>
          <p:cNvGrpSpPr/>
          <p:nvPr/>
        </p:nvGrpSpPr>
        <p:grpSpPr>
          <a:xfrm>
            <a:off x="552450" y="4314825"/>
            <a:ext cx="10877550" cy="1019175"/>
            <a:chOff x="552450" y="4314825"/>
            <a:chExt cx="10877550" cy="1019175"/>
          </a:xfrm>
        </p:grpSpPr>
        <p:sp>
          <p:nvSpPr>
            <p:cNvPr id="33" name="TextBox 33"/>
            <p:cNvSpPr txBox="1"/>
            <p:nvPr/>
          </p:nvSpPr>
          <p:spPr>
            <a:xfrm>
              <a:off x="552450" y="4314825"/>
              <a:ext cx="1153739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F0883E"/>
                  </a:solidFill>
                  <a:latin typeface="Segoe UI"/>
                  <a:ea typeface="Microsoft YaHei"/>
                  <a:cs typeface="Segoe UI"/>
                </a:rPr>
                <a:t>🎯 定位三问</a:t>
              </a:r>
            </a:p>
          </p:txBody>
        </p:sp>
        <p:grpSp>
          <p:nvGrpSpPr>
            <p:cNvPr id="37" name="Group 37"/>
            <p:cNvGrpSpPr/>
            <p:nvPr/>
          </p:nvGrpSpPr>
          <p:grpSpPr>
            <a:xfrm>
              <a:off x="571500" y="4667250"/>
              <a:ext cx="3429000" cy="666750"/>
              <a:chOff x="571500" y="4667250"/>
              <a:chExt cx="3429000" cy="666750"/>
            </a:xfrm>
          </p:grpSpPr>
          <p:sp>
            <p:nvSpPr>
              <p:cNvPr id="34" name="Freeform 34"/>
              <p:cNvSpPr/>
              <p:nvPr/>
            </p:nvSpPr>
            <p:spPr>
              <a:xfrm>
                <a:off x="571500" y="4667250"/>
                <a:ext cx="3429000" cy="666750"/>
              </a:xfrm>
              <a:custGeom>
                <a:avLst/>
                <a:gdLst/>
                <a:ahLst/>
                <a:cxnLst/>
                <a:rect l="l" t="t" r="r" b="b"/>
                <a:pathLst>
                  <a:path w="3429000" h="666750">
                    <a:moveTo>
                      <a:pt x="95250" y="0"/>
                    </a:moveTo>
                    <a:lnTo>
                      <a:pt x="3333750" y="0"/>
                    </a:lnTo>
                    <a:cubicBezTo>
                      <a:pt x="3386355" y="0"/>
                      <a:pt x="3429000" y="42645"/>
                      <a:pt x="3429000" y="95250"/>
                    </a:cubicBezTo>
                    <a:lnTo>
                      <a:pt x="3429000" y="571500"/>
                    </a:lnTo>
                    <a:cubicBezTo>
                      <a:pt x="3429000" y="624105"/>
                      <a:pt x="3386355" y="666750"/>
                      <a:pt x="3333750" y="666750"/>
                    </a:cubicBezTo>
                    <a:lnTo>
                      <a:pt x="95250" y="666750"/>
                    </a:lnTo>
                    <a:cubicBezTo>
                      <a:pt x="42645" y="666750"/>
                      <a:pt x="0" y="624105"/>
                      <a:pt x="0" y="571500"/>
                    </a:cubicBezTo>
                    <a:lnTo>
                      <a:pt x="0" y="95250"/>
                    </a:lnTo>
                    <a:cubicBezTo>
                      <a:pt x="0" y="42645"/>
                      <a:pt x="42645" y="0"/>
                      <a:pt x="95250" y="0"/>
                    </a:cubicBezTo>
                    <a:close/>
                  </a:path>
                </a:pathLst>
              </a:custGeom>
              <a:solidFill>
                <a:srgbClr val="161B22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35" name="TextBox 35"/>
              <p:cNvSpPr txBox="1"/>
              <p:nvPr/>
            </p:nvSpPr>
            <p:spPr>
              <a:xfrm>
                <a:off x="746760" y="4823460"/>
                <a:ext cx="214503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Q1</a:t>
                </a:r>
              </a:p>
            </p:txBody>
          </p:sp>
          <p:sp>
            <p:nvSpPr>
              <p:cNvPr id="36" name="TextBox 36"/>
              <p:cNvSpPr txBox="1"/>
              <p:nvPr/>
            </p:nvSpPr>
            <p:spPr>
              <a:xfrm>
                <a:off x="744855" y="5016818"/>
                <a:ext cx="1611630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用户从哪里触发？</a:t>
                </a:r>
              </a:p>
            </p:txBody>
          </p:sp>
        </p:grpSp>
        <p:grpSp>
          <p:nvGrpSpPr>
            <p:cNvPr id="41" name="Group 41"/>
            <p:cNvGrpSpPr/>
            <p:nvPr/>
          </p:nvGrpSpPr>
          <p:grpSpPr>
            <a:xfrm>
              <a:off x="4286250" y="4667250"/>
              <a:ext cx="3429000" cy="666750"/>
              <a:chOff x="4286250" y="4667250"/>
              <a:chExt cx="3429000" cy="666750"/>
            </a:xfrm>
          </p:grpSpPr>
          <p:sp>
            <p:nvSpPr>
              <p:cNvPr id="38" name="Freeform 38"/>
              <p:cNvSpPr/>
              <p:nvPr/>
            </p:nvSpPr>
            <p:spPr>
              <a:xfrm>
                <a:off x="4286250" y="4667250"/>
                <a:ext cx="3429000" cy="666750"/>
              </a:xfrm>
              <a:custGeom>
                <a:avLst/>
                <a:gdLst/>
                <a:ahLst/>
                <a:cxnLst/>
                <a:rect l="l" t="t" r="r" b="b"/>
                <a:pathLst>
                  <a:path w="3429000" h="666750">
                    <a:moveTo>
                      <a:pt x="95250" y="0"/>
                    </a:moveTo>
                    <a:lnTo>
                      <a:pt x="3333750" y="0"/>
                    </a:lnTo>
                    <a:cubicBezTo>
                      <a:pt x="3386355" y="0"/>
                      <a:pt x="3429000" y="42645"/>
                      <a:pt x="3429000" y="95250"/>
                    </a:cubicBezTo>
                    <a:lnTo>
                      <a:pt x="3429000" y="571500"/>
                    </a:lnTo>
                    <a:cubicBezTo>
                      <a:pt x="3429000" y="624105"/>
                      <a:pt x="3386355" y="666750"/>
                      <a:pt x="3333750" y="666750"/>
                    </a:cubicBezTo>
                    <a:lnTo>
                      <a:pt x="95250" y="666750"/>
                    </a:lnTo>
                    <a:cubicBezTo>
                      <a:pt x="42645" y="666750"/>
                      <a:pt x="0" y="624105"/>
                      <a:pt x="0" y="571500"/>
                    </a:cubicBezTo>
                    <a:lnTo>
                      <a:pt x="0" y="95250"/>
                    </a:lnTo>
                    <a:cubicBezTo>
                      <a:pt x="0" y="42645"/>
                      <a:pt x="42645" y="0"/>
                      <a:pt x="95250" y="0"/>
                    </a:cubicBezTo>
                    <a:close/>
                  </a:path>
                </a:pathLst>
              </a:custGeom>
              <a:solidFill>
                <a:srgbClr val="161B22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39" name="TextBox 39"/>
              <p:cNvSpPr txBox="1"/>
              <p:nvPr/>
            </p:nvSpPr>
            <p:spPr>
              <a:xfrm>
                <a:off x="4461510" y="4823460"/>
                <a:ext cx="258318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Q2</a:t>
                </a:r>
              </a:p>
            </p:txBody>
          </p:sp>
          <p:sp>
            <p:nvSpPr>
              <p:cNvPr id="40" name="TextBox 40"/>
              <p:cNvSpPr txBox="1"/>
              <p:nvPr/>
            </p:nvSpPr>
            <p:spPr>
              <a:xfrm>
                <a:off x="4459605" y="5016818"/>
                <a:ext cx="2005965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系统接下来该呼叫谁？</a:t>
                </a:r>
              </a:p>
            </p:txBody>
          </p:sp>
        </p:grpSp>
        <p:grpSp>
          <p:nvGrpSpPr>
            <p:cNvPr id="45" name="Group 45"/>
            <p:cNvGrpSpPr/>
            <p:nvPr/>
          </p:nvGrpSpPr>
          <p:grpSpPr>
            <a:xfrm>
              <a:off x="8001000" y="4667250"/>
              <a:ext cx="3429000" cy="666750"/>
              <a:chOff x="8001000" y="4667250"/>
              <a:chExt cx="3429000" cy="666750"/>
            </a:xfrm>
          </p:grpSpPr>
          <p:sp>
            <p:nvSpPr>
              <p:cNvPr id="42" name="Freeform 42"/>
              <p:cNvSpPr/>
              <p:nvPr/>
            </p:nvSpPr>
            <p:spPr>
              <a:xfrm>
                <a:off x="8001000" y="4667250"/>
                <a:ext cx="3429000" cy="666750"/>
              </a:xfrm>
              <a:custGeom>
                <a:avLst/>
                <a:gdLst/>
                <a:ahLst/>
                <a:cxnLst/>
                <a:rect l="l" t="t" r="r" b="b"/>
                <a:pathLst>
                  <a:path w="3429000" h="666750">
                    <a:moveTo>
                      <a:pt x="95250" y="0"/>
                    </a:moveTo>
                    <a:lnTo>
                      <a:pt x="3333750" y="0"/>
                    </a:lnTo>
                    <a:cubicBezTo>
                      <a:pt x="3386355" y="0"/>
                      <a:pt x="3429000" y="42645"/>
                      <a:pt x="3429000" y="95250"/>
                    </a:cubicBezTo>
                    <a:lnTo>
                      <a:pt x="3429000" y="571500"/>
                    </a:lnTo>
                    <a:cubicBezTo>
                      <a:pt x="3429000" y="624105"/>
                      <a:pt x="3386355" y="666750"/>
                      <a:pt x="3333750" y="666750"/>
                    </a:cubicBezTo>
                    <a:lnTo>
                      <a:pt x="95250" y="666750"/>
                    </a:lnTo>
                    <a:cubicBezTo>
                      <a:pt x="42645" y="666750"/>
                      <a:pt x="0" y="624105"/>
                      <a:pt x="0" y="571500"/>
                    </a:cubicBezTo>
                    <a:lnTo>
                      <a:pt x="0" y="95250"/>
                    </a:lnTo>
                    <a:cubicBezTo>
                      <a:pt x="0" y="42645"/>
                      <a:pt x="42645" y="0"/>
                      <a:pt x="95250" y="0"/>
                    </a:cubicBezTo>
                    <a:close/>
                  </a:path>
                </a:pathLst>
              </a:custGeom>
              <a:solidFill>
                <a:srgbClr val="161B22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43" name="TextBox 43"/>
              <p:cNvSpPr txBox="1"/>
              <p:nvPr/>
            </p:nvSpPr>
            <p:spPr>
              <a:xfrm>
                <a:off x="8176260" y="4823460"/>
                <a:ext cx="258318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Q3</a:t>
                </a:r>
              </a:p>
            </p:txBody>
          </p:sp>
          <p:sp>
            <p:nvSpPr>
              <p:cNvPr id="44" name="TextBox 44"/>
              <p:cNvSpPr txBox="1"/>
              <p:nvPr/>
            </p:nvSpPr>
            <p:spPr>
              <a:xfrm>
                <a:off x="8174355" y="5016818"/>
                <a:ext cx="1414462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哪一步没接上？</a:t>
                </a:r>
              </a:p>
            </p:txBody>
          </p:sp>
        </p:grpSp>
      </p:grpSp>
      <p:sp>
        <p:nvSpPr>
          <p:cNvPr id="47" name="Freeform 47"/>
          <p:cNvSpPr/>
          <p:nvPr/>
        </p:nvSpPr>
        <p:spPr>
          <a:xfrm>
            <a:off x="571500" y="5810250"/>
            <a:ext cx="11049000" cy="523875"/>
          </a:xfrm>
          <a:custGeom>
            <a:avLst/>
            <a:gdLst/>
            <a:ahLst/>
            <a:cxnLst/>
            <a:rect l="l" t="t" r="r" b="b"/>
            <a:pathLst>
              <a:path w="11049000" h="523875">
                <a:moveTo>
                  <a:pt x="76200" y="0"/>
                </a:moveTo>
                <a:lnTo>
                  <a:pt x="10972800" y="0"/>
                </a:lnTo>
                <a:cubicBezTo>
                  <a:pt x="11014884" y="0"/>
                  <a:pt x="11049000" y="34116"/>
                  <a:pt x="11049000" y="76200"/>
                </a:cubicBezTo>
                <a:lnTo>
                  <a:pt x="11049000" y="447675"/>
                </a:lnTo>
                <a:cubicBezTo>
                  <a:pt x="11049000" y="489759"/>
                  <a:pt x="11014884" y="523875"/>
                  <a:pt x="10972800" y="523875"/>
                </a:cubicBezTo>
                <a:lnTo>
                  <a:pt x="76200" y="523875"/>
                </a:lnTo>
                <a:cubicBezTo>
                  <a:pt x="34116" y="523875"/>
                  <a:pt x="0" y="489759"/>
                  <a:pt x="0" y="447675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7EE787">
              <a:alpha val="15000"/>
            </a:srgbClr>
          </a:solidFill>
          <a:ln>
            <a:noFill/>
          </a:ln>
        </p:spPr>
      </p:sp>
      <p:sp>
        <p:nvSpPr>
          <p:cNvPr id="48" name="TextBox 48"/>
          <p:cNvSpPr txBox="1"/>
          <p:nvPr/>
        </p:nvSpPr>
        <p:spPr>
          <a:xfrm>
            <a:off x="3190637" y="5981700"/>
            <a:ext cx="5810726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500" b="1" dirty="0">
                <a:solidFill>
                  <a:srgbClr val="7EE787"/>
                </a:solidFill>
                <a:latin typeface="Segoe UI"/>
                <a:ea typeface="Microsoft YaHei"/>
                <a:cs typeface="Segoe UI"/>
              </a:rPr>
              <a:t>目标：</a:t>
            </a:r>
            <a:r>
              <a:rPr lang="zh-CN" sz="1500" dirty="0">
                <a:solidFill>
                  <a:srgbClr val="7EE787"/>
                </a:solidFill>
                <a:latin typeface="Segoe UI"/>
                <a:ea typeface="Microsoft YaHei"/>
                <a:cs typeface="Segoe UI"/>
              </a:rPr>
              <a:t>明确指出 Bug 发生在 "</a:t>
            </a:r>
            <a:r>
              <a:rPr lang="zh-CN" sz="1500" b="1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A 与 B 之间</a:t>
            </a:r>
            <a:r>
              <a:rPr lang="zh-CN" sz="1500" dirty="0">
                <a:solidFill>
                  <a:srgbClr val="7EE787"/>
                </a:solidFill>
                <a:latin typeface="Segoe UI"/>
                <a:ea typeface="Microsoft YaHei"/>
                <a:cs typeface="Segoe UI"/>
              </a:rPr>
              <a:t>" 或 "</a:t>
            </a:r>
            <a:r>
              <a:rPr lang="zh-CN" sz="1500" b="1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B 处理 C 时</a:t>
            </a:r>
            <a:r>
              <a:rPr lang="zh-CN" sz="1500" dirty="0">
                <a:solidFill>
                  <a:srgbClr val="7EE787"/>
                </a:solidFill>
                <a:latin typeface="Segoe UI"/>
                <a:ea typeface="Microsoft YaHei"/>
                <a:cs typeface="Segoe UI"/>
              </a:rPr>
              <a:t>"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11131772" y="6458902"/>
            <a:ext cx="50206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30363D"/>
                </a:solidFill>
                <a:latin typeface="Consolas"/>
                <a:ea typeface="Microsoft YaHei"/>
                <a:cs typeface="Consolas"/>
              </a:rPr>
              <a:t>04 / 10</a:t>
            </a:r>
          </a:p>
        </p:txBody>
      </p:sp>
    </p:spTree>
  </p:cSld>
  <p:clrMapOvr>
    <a:masterClrMapping/>
  </p:clrMapOvr>
  <p:transition dur="40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</p:sp>
      <p:grpSp>
        <p:nvGrpSpPr>
          <p:cNvPr id="5" name="Group 5"/>
          <p:cNvGrpSpPr/>
          <p:nvPr/>
        </p:nvGrpSpPr>
        <p:grpSpPr>
          <a:xfrm>
            <a:off x="571500" y="571500"/>
            <a:ext cx="952500" cy="1114425"/>
            <a:chOff x="571500" y="571500"/>
            <a:chExt cx="952500" cy="1114425"/>
          </a:xfrm>
        </p:grpSpPr>
        <p:sp>
          <p:nvSpPr>
            <p:cNvPr id="3" name="Freeform 3"/>
            <p:cNvSpPr/>
            <p:nvPr/>
          </p:nvSpPr>
          <p:spPr>
            <a:xfrm>
              <a:off x="571500" y="571500"/>
              <a:ext cx="952500" cy="952500"/>
            </a:xfrm>
            <a:custGeom>
              <a:avLst/>
              <a:gdLst/>
              <a:ahLst/>
              <a:cxnLst/>
              <a:rect l="l" t="t" r="r" b="b"/>
              <a:pathLst>
                <a:path w="952500" h="952500">
                  <a:moveTo>
                    <a:pt x="152400" y="0"/>
                  </a:moveTo>
                  <a:lnTo>
                    <a:pt x="800100" y="0"/>
                  </a:lnTo>
                  <a:cubicBezTo>
                    <a:pt x="884268" y="0"/>
                    <a:pt x="952500" y="68232"/>
                    <a:pt x="952500" y="152400"/>
                  </a:cubicBezTo>
                  <a:lnTo>
                    <a:pt x="952500" y="800100"/>
                  </a:lnTo>
                  <a:cubicBezTo>
                    <a:pt x="952500" y="884268"/>
                    <a:pt x="884268" y="952500"/>
                    <a:pt x="800100" y="952500"/>
                  </a:cubicBezTo>
                  <a:lnTo>
                    <a:pt x="152400" y="952500"/>
                  </a:lnTo>
                  <a:cubicBezTo>
                    <a:pt x="68232" y="952500"/>
                    <a:pt x="0" y="884268"/>
                    <a:pt x="0" y="8001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gradFill>
              <a:gsLst>
                <a:gs pos="0">
                  <a:srgbClr val="58A6FF">
                    <a:alpha val="20000"/>
                  </a:srgbClr>
                </a:gs>
                <a:gs pos="100000">
                  <a:srgbClr val="7EE787">
                    <a:alpha val="20000"/>
                  </a:srgbClr>
                </a:gs>
              </a:gsLst>
              <a:lin ang="2700000" scaled="1"/>
            </a:gradFill>
            <a:ln>
              <a:noFill/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640166" y="832485"/>
              <a:ext cx="815169" cy="8534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4200" b="1" dirty="0">
                  <a:gradFill>
                    <a:gsLst>
                      <a:gs pos="0">
                        <a:srgbClr val="58A6FF"/>
                      </a:gs>
                      <a:gs pos="100000">
                        <a:srgbClr val="7EE787"/>
                      </a:gs>
                    </a:gsLst>
                    <a:lin ang="2700000" scaled="1"/>
                  </a:gradFill>
                  <a:latin typeface="Consolas"/>
                  <a:ea typeface="Microsoft YaHei"/>
                  <a:cs typeface="Consolas"/>
                </a:rPr>
                <a:t>03</a:t>
              </a:r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1676400" y="866775"/>
            <a:ext cx="3687651" cy="609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3000" b="1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🔍 排除法缩小范围</a:t>
            </a:r>
          </a:p>
        </p:txBody>
      </p:sp>
      <p:sp>
        <p:nvSpPr>
          <p:cNvPr id="7" name="Freeform 7"/>
          <p:cNvSpPr/>
          <p:nvPr/>
        </p:nvSpPr>
        <p:spPr>
          <a:xfrm>
            <a:off x="571500" y="1666875"/>
            <a:ext cx="11049000" cy="523875"/>
          </a:xfrm>
          <a:custGeom>
            <a:avLst/>
            <a:gdLst/>
            <a:ahLst/>
            <a:cxnLst/>
            <a:rect l="l" t="t" r="r" b="b"/>
            <a:pathLst>
              <a:path w="11049000" h="523875">
                <a:moveTo>
                  <a:pt x="95250" y="0"/>
                </a:moveTo>
                <a:lnTo>
                  <a:pt x="10953750" y="0"/>
                </a:lnTo>
                <a:cubicBezTo>
                  <a:pt x="11006355" y="0"/>
                  <a:pt x="11049000" y="42645"/>
                  <a:pt x="11049000" y="95250"/>
                </a:cubicBezTo>
                <a:lnTo>
                  <a:pt x="11049000" y="428625"/>
                </a:lnTo>
                <a:cubicBezTo>
                  <a:pt x="11049000" y="481230"/>
                  <a:pt x="11006355" y="523875"/>
                  <a:pt x="10953750" y="523875"/>
                </a:cubicBezTo>
                <a:lnTo>
                  <a:pt x="95250" y="523875"/>
                </a:lnTo>
                <a:cubicBezTo>
                  <a:pt x="42645" y="523875"/>
                  <a:pt x="0" y="481230"/>
                  <a:pt x="0" y="428625"/>
                </a:cubicBezTo>
                <a:lnTo>
                  <a:pt x="0" y="95250"/>
                </a:lnTo>
                <a:cubicBezTo>
                  <a:pt x="0" y="42645"/>
                  <a:pt x="42645" y="0"/>
                  <a:pt x="95250" y="0"/>
                </a:cubicBezTo>
                <a:close/>
              </a:path>
            </a:pathLst>
          </a:custGeom>
          <a:solidFill>
            <a:srgbClr val="161B22"/>
          </a:solidFill>
          <a:ln w="9525">
            <a:solidFill>
              <a:srgbClr val="30363D"/>
            </a:solidFill>
          </a:ln>
        </p:spPr>
      </p:sp>
      <p:sp>
        <p:nvSpPr>
          <p:cNvPr id="8" name="TextBox 8"/>
          <p:cNvSpPr txBox="1"/>
          <p:nvPr/>
        </p:nvSpPr>
        <p:spPr>
          <a:xfrm>
            <a:off x="3371374" y="1838325"/>
            <a:ext cx="5449252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500" dirty="0">
                <a:solidFill>
                  <a:srgbClr val="F85149"/>
                </a:solidFill>
                <a:latin typeface="Segoe UI"/>
                <a:ea typeface="Microsoft YaHei"/>
                <a:cs typeface="Segoe UI"/>
              </a:rPr>
              <a:t>✗ 不要瞎猜</a:t>
            </a:r>
            <a:r>
              <a:rPr lang="zh-CN" sz="1500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（改一行代码重启一下）</a:t>
            </a:r>
            <a:r>
              <a:rPr lang="zh-CN" sz="1500" dirty="0">
                <a:solidFill>
                  <a:srgbClr val="7EE787"/>
                </a:solidFill>
                <a:latin typeface="Segoe UI"/>
                <a:ea typeface="Microsoft YaHei"/>
                <a:cs typeface="Segoe UI"/>
              </a:rPr>
              <a:t>✓ 系统化</a:t>
            </a:r>
            <a:r>
              <a:rPr lang="zh-CN" sz="1500" b="1" dirty="0">
                <a:solidFill>
                  <a:srgbClr val="7EE787"/>
                </a:solidFill>
                <a:latin typeface="Segoe UI"/>
                <a:ea typeface="Microsoft YaHei"/>
                <a:cs typeface="Segoe UI"/>
              </a:rPr>
              <a:t>二分法</a:t>
            </a:r>
            <a:r>
              <a:rPr lang="zh-CN" sz="1500" dirty="0">
                <a:solidFill>
                  <a:srgbClr val="7EE787"/>
                </a:solidFill>
                <a:latin typeface="Segoe UI"/>
                <a:ea typeface="Microsoft YaHei"/>
                <a:cs typeface="Segoe UI"/>
              </a:rPr>
              <a:t>排除</a:t>
            </a:r>
          </a:p>
        </p:txBody>
      </p:sp>
      <p:grpSp>
        <p:nvGrpSpPr>
          <p:cNvPr id="57" name="Group 57"/>
          <p:cNvGrpSpPr/>
          <p:nvPr/>
        </p:nvGrpSpPr>
        <p:grpSpPr>
          <a:xfrm>
            <a:off x="571500" y="2476500"/>
            <a:ext cx="11049000" cy="3238500"/>
            <a:chOff x="571500" y="2476500"/>
            <a:chExt cx="11049000" cy="3238500"/>
          </a:xfrm>
        </p:grpSpPr>
        <p:grpSp>
          <p:nvGrpSpPr>
            <p:cNvPr id="23" name="Group 23"/>
            <p:cNvGrpSpPr/>
            <p:nvPr/>
          </p:nvGrpSpPr>
          <p:grpSpPr>
            <a:xfrm>
              <a:off x="571500" y="2476500"/>
              <a:ext cx="3429000" cy="3238500"/>
              <a:chOff x="571500" y="2476500"/>
              <a:chExt cx="3429000" cy="3238500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571500" y="2476500"/>
                <a:ext cx="3429000" cy="3238500"/>
              </a:xfrm>
              <a:custGeom>
                <a:avLst/>
                <a:gdLst/>
                <a:ahLst/>
                <a:cxnLst/>
                <a:rect l="l" t="t" r="r" b="b"/>
                <a:pathLst>
                  <a:path w="3429000" h="3238500">
                    <a:moveTo>
                      <a:pt x="114300" y="0"/>
                    </a:moveTo>
                    <a:lnTo>
                      <a:pt x="3314700" y="0"/>
                    </a:lnTo>
                    <a:cubicBezTo>
                      <a:pt x="3377826" y="0"/>
                      <a:pt x="3429000" y="51174"/>
                      <a:pt x="3429000" y="114300"/>
                    </a:cubicBezTo>
                    <a:lnTo>
                      <a:pt x="3429000" y="3124200"/>
                    </a:lnTo>
                    <a:cubicBezTo>
                      <a:pt x="3429000" y="3187326"/>
                      <a:pt x="3377826" y="3238500"/>
                      <a:pt x="3314700" y="3238500"/>
                    </a:cubicBezTo>
                    <a:lnTo>
                      <a:pt x="114300" y="3238500"/>
                    </a:lnTo>
                    <a:cubicBezTo>
                      <a:pt x="51174" y="3238500"/>
                      <a:pt x="0" y="3187326"/>
                      <a:pt x="0" y="3124200"/>
                    </a:cubicBezTo>
                    <a:lnTo>
                      <a:pt x="0" y="114300"/>
                    </a:lnTo>
                    <a:cubicBezTo>
                      <a:pt x="0" y="51174"/>
                      <a:pt x="51174" y="0"/>
                      <a:pt x="114300" y="0"/>
                    </a:cubicBezTo>
                    <a:close/>
                  </a:path>
                </a:pathLst>
              </a:custGeom>
              <a:solidFill>
                <a:srgbClr val="161B22"/>
              </a:solidFill>
              <a:ln w="19050">
                <a:solidFill>
                  <a:srgbClr val="58A6FF"/>
                </a:solidFill>
              </a:ln>
            </p:spPr>
          </p:sp>
          <p:sp>
            <p:nvSpPr>
              <p:cNvPr id="10" name="Freeform 10"/>
              <p:cNvSpPr/>
              <p:nvPr/>
            </p:nvSpPr>
            <p:spPr>
              <a:xfrm>
                <a:off x="571500" y="2476500"/>
                <a:ext cx="3429000" cy="523875"/>
              </a:xfrm>
              <a:custGeom>
                <a:avLst/>
                <a:gdLst/>
                <a:ahLst/>
                <a:cxnLst/>
                <a:rect l="l" t="t" r="r" b="b"/>
                <a:pathLst>
                  <a:path w="3429000" h="523875">
                    <a:moveTo>
                      <a:pt x="114300" y="0"/>
                    </a:moveTo>
                    <a:lnTo>
                      <a:pt x="3314700" y="0"/>
                    </a:lnTo>
                    <a:cubicBezTo>
                      <a:pt x="3377826" y="0"/>
                      <a:pt x="3429000" y="51174"/>
                      <a:pt x="3429000" y="114300"/>
                    </a:cubicBezTo>
                    <a:lnTo>
                      <a:pt x="3429000" y="409575"/>
                    </a:lnTo>
                    <a:cubicBezTo>
                      <a:pt x="3429000" y="472701"/>
                      <a:pt x="3377826" y="523875"/>
                      <a:pt x="3314700" y="523875"/>
                    </a:cubicBezTo>
                    <a:lnTo>
                      <a:pt x="114300" y="523875"/>
                    </a:lnTo>
                    <a:cubicBezTo>
                      <a:pt x="51174" y="523875"/>
                      <a:pt x="0" y="472701"/>
                      <a:pt x="0" y="409575"/>
                    </a:cubicBezTo>
                    <a:lnTo>
                      <a:pt x="0" y="114300"/>
                    </a:lnTo>
                    <a:cubicBezTo>
                      <a:pt x="0" y="51174"/>
                      <a:pt x="51174" y="0"/>
                      <a:pt x="114300" y="0"/>
                    </a:cubicBezTo>
                    <a:close/>
                  </a:path>
                </a:pathLst>
              </a:custGeom>
              <a:solidFill>
                <a:srgbClr val="58A6FF">
                  <a:alpha val="15000"/>
                </a:srgbClr>
              </a:solidFill>
              <a:ln>
                <a:noFill/>
              </a:ln>
            </p:spPr>
          </p:sp>
          <p:sp>
            <p:nvSpPr>
              <p:cNvPr id="11" name="TextBox 11"/>
              <p:cNvSpPr txBox="1"/>
              <p:nvPr/>
            </p:nvSpPr>
            <p:spPr>
              <a:xfrm>
                <a:off x="1651443" y="2660332"/>
                <a:ext cx="1269113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650" b="1" dirty="0">
                    <a:solidFill>
                      <a:srgbClr val="58A6FF"/>
                    </a:solidFill>
                    <a:latin typeface="Segoe UI"/>
                    <a:ea typeface="Microsoft YaHei"/>
                    <a:cs typeface="Segoe UI"/>
                  </a:rPr>
                  <a:t>📡 确认通讯</a:t>
                </a:r>
              </a:p>
            </p:txBody>
          </p:sp>
          <p:grpSp>
            <p:nvGrpSpPr>
              <p:cNvPr id="22" name="Group 22"/>
              <p:cNvGrpSpPr/>
              <p:nvPr/>
            </p:nvGrpSpPr>
            <p:grpSpPr>
              <a:xfrm>
                <a:off x="793432" y="3100864"/>
                <a:ext cx="2968943" cy="2402205"/>
                <a:chOff x="793432" y="3100864"/>
                <a:chExt cx="2968943" cy="2402205"/>
              </a:xfrm>
            </p:grpSpPr>
            <p:sp>
              <p:nvSpPr>
                <p:cNvPr id="12" name="TextBox 12"/>
                <p:cNvSpPr txBox="1"/>
                <p:nvPr/>
              </p:nvSpPr>
              <p:spPr>
                <a:xfrm>
                  <a:off x="793432" y="3100864"/>
                  <a:ext cx="1587270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dirty="0">
                      <a:solidFill>
                        <a:srgbClr val="8B949E"/>
                      </a:solidFill>
                      <a:latin typeface="Segoe UI"/>
                      <a:ea typeface="Microsoft YaHei"/>
                      <a:cs typeface="Segoe UI"/>
                    </a:rPr>
                    <a:t>用 Postman 测 API</a:t>
                  </a:r>
                </a:p>
              </p:txBody>
            </p:sp>
            <p:sp>
              <p:nvSpPr>
                <p:cNvPr id="13" name="TextBox 13"/>
                <p:cNvSpPr txBox="1"/>
                <p:nvPr/>
              </p:nvSpPr>
              <p:spPr>
                <a:xfrm>
                  <a:off x="793432" y="3434239"/>
                  <a:ext cx="1522095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dirty="0">
                      <a:solidFill>
                        <a:srgbClr val="E6EDF3"/>
                      </a:solidFill>
                      <a:latin typeface="Segoe UI"/>
                      <a:ea typeface="Microsoft YaHei"/>
                      <a:cs typeface="Segoe UI"/>
                    </a:rPr>
                    <a:t>排除前端代码问题</a:t>
                  </a:r>
                </a:p>
              </p:txBody>
            </p:sp>
            <p:sp>
              <p:nvSpPr>
                <p:cNvPr id="14" name="Freeform 14"/>
                <p:cNvSpPr/>
                <p:nvPr/>
              </p:nvSpPr>
              <p:spPr>
                <a:xfrm>
                  <a:off x="809625" y="3762375"/>
                  <a:ext cx="2952750" cy="857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52750" h="857250">
                      <a:moveTo>
                        <a:pt x="76200" y="0"/>
                      </a:moveTo>
                      <a:lnTo>
                        <a:pt x="2876550" y="0"/>
                      </a:lnTo>
                      <a:cubicBezTo>
                        <a:pt x="2918634" y="0"/>
                        <a:pt x="2952750" y="34116"/>
                        <a:pt x="2952750" y="76200"/>
                      </a:cubicBezTo>
                      <a:lnTo>
                        <a:pt x="2952750" y="781050"/>
                      </a:lnTo>
                      <a:cubicBezTo>
                        <a:pt x="2952750" y="823134"/>
                        <a:pt x="2918634" y="857250"/>
                        <a:pt x="2876550" y="857250"/>
                      </a:cubicBezTo>
                      <a:lnTo>
                        <a:pt x="76200" y="857250"/>
                      </a:lnTo>
                      <a:cubicBezTo>
                        <a:pt x="34116" y="857250"/>
                        <a:pt x="0" y="823134"/>
                        <a:pt x="0" y="781050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1F2428"/>
                </a:solidFill>
                <a:ln>
                  <a:noFill/>
                </a:ln>
              </p:spPr>
            </p:sp>
            <p:sp>
              <p:nvSpPr>
                <p:cNvPr id="15" name="TextBox 15"/>
                <p:cNvSpPr txBox="1"/>
                <p:nvPr/>
              </p:nvSpPr>
              <p:spPr>
                <a:xfrm>
                  <a:off x="939165" y="3887152"/>
                  <a:ext cx="1498854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7EE787"/>
                      </a:solidFill>
                      <a:latin typeface="Consolas"/>
                      <a:ea typeface="Microsoft YaHei"/>
                      <a:cs typeface="Consolas"/>
                    </a:rPr>
                    <a:t>POST /api/checkout</a:t>
                  </a:r>
                </a:p>
              </p:txBody>
            </p:sp>
            <p:sp>
              <p:nvSpPr>
                <p:cNvPr id="16" name="TextBox 16"/>
                <p:cNvSpPr txBox="1"/>
                <p:nvPr/>
              </p:nvSpPr>
              <p:spPr>
                <a:xfrm>
                  <a:off x="939165" y="4125278"/>
                  <a:ext cx="916115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8B949E"/>
                      </a:solidFill>
                      <a:latin typeface="Consolas"/>
                      <a:ea typeface="Microsoft YaHei"/>
                      <a:cs typeface="Consolas"/>
                    </a:rPr>
                    <a:t>→ Response:</a:t>
                  </a:r>
                </a:p>
              </p:txBody>
            </p:sp>
            <p:sp>
              <p:nvSpPr>
                <p:cNvPr id="17" name="TextBox 17"/>
                <p:cNvSpPr txBox="1"/>
                <p:nvPr/>
              </p:nvSpPr>
              <p:spPr>
                <a:xfrm>
                  <a:off x="2034540" y="4125278"/>
                  <a:ext cx="747427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F85149"/>
                      </a:solidFill>
                      <a:latin typeface="Consolas"/>
                      <a:ea typeface="Microsoft YaHei"/>
                      <a:cs typeface="Consolas"/>
                    </a:rPr>
                    <a:t>500 Error</a:t>
                  </a:r>
                </a:p>
              </p:txBody>
            </p:sp>
            <p:sp>
              <p:nvSpPr>
                <p:cNvPr id="18" name="TextBox 18"/>
                <p:cNvSpPr txBox="1"/>
                <p:nvPr/>
              </p:nvSpPr>
              <p:spPr>
                <a:xfrm>
                  <a:off x="939165" y="4363402"/>
                  <a:ext cx="1314831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F0883E"/>
                      </a:solidFill>
                      <a:latin typeface="Consolas"/>
                      <a:ea typeface="Microsoft YaHei"/>
                      <a:cs typeface="Consolas"/>
                    </a:rPr>
                    <a:t>// 后端问题确认！</a:t>
                  </a:r>
                </a:p>
              </p:txBody>
            </p:sp>
            <p:sp>
              <p:nvSpPr>
                <p:cNvPr id="19" name="TextBox 19"/>
                <p:cNvSpPr txBox="1"/>
                <p:nvPr/>
              </p:nvSpPr>
              <p:spPr>
                <a:xfrm>
                  <a:off x="793432" y="4767739"/>
                  <a:ext cx="1010007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b="1" dirty="0">
                      <a:solidFill>
                        <a:srgbClr val="F0883E"/>
                      </a:solidFill>
                      <a:latin typeface="Segoe UI"/>
                      <a:ea typeface="Microsoft YaHei"/>
                      <a:cs typeface="Segoe UI"/>
                    </a:rPr>
                    <a:t>关键洞察：</a:t>
                  </a:r>
                </a:p>
              </p:txBody>
            </p:sp>
            <p:sp>
              <p:nvSpPr>
                <p:cNvPr id="20" name="TextBox 20"/>
                <p:cNvSpPr txBox="1"/>
                <p:nvPr/>
              </p:nvSpPr>
              <p:spPr>
                <a:xfrm>
                  <a:off x="793432" y="5005864"/>
                  <a:ext cx="1894522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dirty="0">
                      <a:solidFill>
                        <a:srgbClr val="E6EDF3"/>
                      </a:solidFill>
                      <a:latin typeface="Segoe UI"/>
                      <a:ea typeface="Microsoft YaHei"/>
                      <a:cs typeface="Segoe UI"/>
                    </a:rPr>
                    <a:t>如果后端回传就错了，</a:t>
                  </a:r>
                </a:p>
              </p:txBody>
            </p:sp>
            <p:sp>
              <p:nvSpPr>
                <p:cNvPr id="21" name="TextBox 21"/>
                <p:cNvSpPr txBox="1"/>
                <p:nvPr/>
              </p:nvSpPr>
              <p:spPr>
                <a:xfrm>
                  <a:off x="793432" y="5243989"/>
                  <a:ext cx="1522095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dirty="0">
                      <a:solidFill>
                        <a:srgbClr val="F85149"/>
                      </a:solidFill>
                      <a:latin typeface="Segoe UI"/>
                      <a:ea typeface="Microsoft YaHei"/>
                      <a:cs typeface="Segoe UI"/>
                    </a:rPr>
                    <a:t>前端改死也没用！</a:t>
                  </a:r>
                </a:p>
              </p:txBody>
            </p:sp>
          </p:grpSp>
        </p:grpSp>
        <p:grpSp>
          <p:nvGrpSpPr>
            <p:cNvPr id="38" name="Group 38"/>
            <p:cNvGrpSpPr/>
            <p:nvPr/>
          </p:nvGrpSpPr>
          <p:grpSpPr>
            <a:xfrm>
              <a:off x="4381500" y="2476500"/>
              <a:ext cx="3429000" cy="3238500"/>
              <a:chOff x="4381500" y="2476500"/>
              <a:chExt cx="3429000" cy="3238500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4381500" y="2476500"/>
                <a:ext cx="3429000" cy="3238500"/>
              </a:xfrm>
              <a:custGeom>
                <a:avLst/>
                <a:gdLst/>
                <a:ahLst/>
                <a:cxnLst/>
                <a:rect l="l" t="t" r="r" b="b"/>
                <a:pathLst>
                  <a:path w="3429000" h="3238500">
                    <a:moveTo>
                      <a:pt x="114300" y="0"/>
                    </a:moveTo>
                    <a:lnTo>
                      <a:pt x="3314700" y="0"/>
                    </a:lnTo>
                    <a:cubicBezTo>
                      <a:pt x="3377826" y="0"/>
                      <a:pt x="3429000" y="51174"/>
                      <a:pt x="3429000" y="114300"/>
                    </a:cubicBezTo>
                    <a:lnTo>
                      <a:pt x="3429000" y="3124200"/>
                    </a:lnTo>
                    <a:cubicBezTo>
                      <a:pt x="3429000" y="3187326"/>
                      <a:pt x="3377826" y="3238500"/>
                      <a:pt x="3314700" y="3238500"/>
                    </a:cubicBezTo>
                    <a:lnTo>
                      <a:pt x="114300" y="3238500"/>
                    </a:lnTo>
                    <a:cubicBezTo>
                      <a:pt x="51174" y="3238500"/>
                      <a:pt x="0" y="3187326"/>
                      <a:pt x="0" y="3124200"/>
                    </a:cubicBezTo>
                    <a:lnTo>
                      <a:pt x="0" y="114300"/>
                    </a:lnTo>
                    <a:cubicBezTo>
                      <a:pt x="0" y="51174"/>
                      <a:pt x="51174" y="0"/>
                      <a:pt x="114300" y="0"/>
                    </a:cubicBezTo>
                    <a:close/>
                  </a:path>
                </a:pathLst>
              </a:custGeom>
              <a:solidFill>
                <a:srgbClr val="161B22"/>
              </a:solidFill>
              <a:ln w="19050">
                <a:solidFill>
                  <a:srgbClr val="F0883E"/>
                </a:solidFill>
              </a:ln>
            </p:spPr>
          </p:sp>
          <p:sp>
            <p:nvSpPr>
              <p:cNvPr id="25" name="Freeform 25"/>
              <p:cNvSpPr/>
              <p:nvPr/>
            </p:nvSpPr>
            <p:spPr>
              <a:xfrm>
                <a:off x="4381500" y="2476500"/>
                <a:ext cx="3429000" cy="523875"/>
              </a:xfrm>
              <a:custGeom>
                <a:avLst/>
                <a:gdLst/>
                <a:ahLst/>
                <a:cxnLst/>
                <a:rect l="l" t="t" r="r" b="b"/>
                <a:pathLst>
                  <a:path w="3429000" h="523875">
                    <a:moveTo>
                      <a:pt x="114300" y="0"/>
                    </a:moveTo>
                    <a:lnTo>
                      <a:pt x="3314700" y="0"/>
                    </a:lnTo>
                    <a:cubicBezTo>
                      <a:pt x="3377826" y="0"/>
                      <a:pt x="3429000" y="51174"/>
                      <a:pt x="3429000" y="114300"/>
                    </a:cubicBezTo>
                    <a:lnTo>
                      <a:pt x="3429000" y="409575"/>
                    </a:lnTo>
                    <a:cubicBezTo>
                      <a:pt x="3429000" y="472701"/>
                      <a:pt x="3377826" y="523875"/>
                      <a:pt x="3314700" y="523875"/>
                    </a:cubicBezTo>
                    <a:lnTo>
                      <a:pt x="114300" y="523875"/>
                    </a:lnTo>
                    <a:cubicBezTo>
                      <a:pt x="51174" y="523875"/>
                      <a:pt x="0" y="472701"/>
                      <a:pt x="0" y="409575"/>
                    </a:cubicBezTo>
                    <a:lnTo>
                      <a:pt x="0" y="114300"/>
                    </a:lnTo>
                    <a:cubicBezTo>
                      <a:pt x="0" y="51174"/>
                      <a:pt x="51174" y="0"/>
                      <a:pt x="114300" y="0"/>
                    </a:cubicBezTo>
                    <a:close/>
                  </a:path>
                </a:pathLst>
              </a:custGeom>
              <a:solidFill>
                <a:srgbClr val="F0883E">
                  <a:alpha val="15000"/>
                </a:srgbClr>
              </a:solidFill>
              <a:ln>
                <a:noFill/>
              </a:ln>
            </p:spPr>
          </p:sp>
          <p:sp>
            <p:nvSpPr>
              <p:cNvPr id="26" name="TextBox 26"/>
              <p:cNvSpPr txBox="1"/>
              <p:nvPr/>
            </p:nvSpPr>
            <p:spPr>
              <a:xfrm>
                <a:off x="5461443" y="2660332"/>
                <a:ext cx="1269113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650" b="1" dirty="0">
                    <a:solidFill>
                      <a:srgbClr val="F0883E"/>
                    </a:solidFill>
                    <a:latin typeface="Segoe UI"/>
                    <a:ea typeface="Microsoft YaHei"/>
                    <a:cs typeface="Segoe UI"/>
                  </a:rPr>
                  <a:t>🔄 检查转换</a:t>
                </a:r>
              </a:p>
            </p:txBody>
          </p:sp>
          <p:grpSp>
            <p:nvGrpSpPr>
              <p:cNvPr id="37" name="Group 37"/>
              <p:cNvGrpSpPr/>
              <p:nvPr/>
            </p:nvGrpSpPr>
            <p:grpSpPr>
              <a:xfrm>
                <a:off x="4603432" y="3100864"/>
                <a:ext cx="2968943" cy="2354580"/>
                <a:chOff x="4603432" y="3100864"/>
                <a:chExt cx="2968943" cy="2354580"/>
              </a:xfrm>
            </p:grpSpPr>
            <p:sp>
              <p:nvSpPr>
                <p:cNvPr id="27" name="TextBox 27"/>
                <p:cNvSpPr txBox="1"/>
                <p:nvPr/>
              </p:nvSpPr>
              <p:spPr>
                <a:xfrm>
                  <a:off x="4603432" y="3100864"/>
                  <a:ext cx="1885212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dirty="0">
                      <a:solidFill>
                        <a:srgbClr val="8B949E"/>
                      </a:solidFill>
                      <a:latin typeface="Segoe UI"/>
                      <a:ea typeface="Microsoft YaHei"/>
                      <a:cs typeface="Segoe UI"/>
                    </a:rPr>
                    <a:t>在数据转换节点加 Log</a:t>
                  </a:r>
                </a:p>
              </p:txBody>
            </p:sp>
            <p:sp>
              <p:nvSpPr>
                <p:cNvPr id="28" name="TextBox 28"/>
                <p:cNvSpPr txBox="1"/>
                <p:nvPr/>
              </p:nvSpPr>
              <p:spPr>
                <a:xfrm>
                  <a:off x="4603432" y="3434239"/>
                  <a:ext cx="1913144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dirty="0">
                      <a:solidFill>
                        <a:srgbClr val="E6EDF3"/>
                      </a:solidFill>
                      <a:latin typeface="Segoe UI"/>
                      <a:ea typeface="Microsoft YaHei"/>
                      <a:cs typeface="Segoe UI"/>
                    </a:rPr>
                    <a:t>确认数据在哪里"变质"</a:t>
                  </a:r>
                </a:p>
              </p:txBody>
            </p:sp>
            <p:sp>
              <p:nvSpPr>
                <p:cNvPr id="29" name="Freeform 29"/>
                <p:cNvSpPr/>
                <p:nvPr/>
              </p:nvSpPr>
              <p:spPr>
                <a:xfrm>
                  <a:off x="4619625" y="3762375"/>
                  <a:ext cx="2952750" cy="1047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52750" h="1047750">
                      <a:moveTo>
                        <a:pt x="76200" y="0"/>
                      </a:moveTo>
                      <a:lnTo>
                        <a:pt x="2876550" y="0"/>
                      </a:lnTo>
                      <a:cubicBezTo>
                        <a:pt x="2918634" y="0"/>
                        <a:pt x="2952750" y="34116"/>
                        <a:pt x="2952750" y="76200"/>
                      </a:cubicBezTo>
                      <a:lnTo>
                        <a:pt x="2952750" y="971550"/>
                      </a:lnTo>
                      <a:cubicBezTo>
                        <a:pt x="2952750" y="1013634"/>
                        <a:pt x="2918634" y="1047750"/>
                        <a:pt x="2876550" y="1047750"/>
                      </a:cubicBezTo>
                      <a:lnTo>
                        <a:pt x="76200" y="1047750"/>
                      </a:lnTo>
                      <a:cubicBezTo>
                        <a:pt x="34116" y="1047750"/>
                        <a:pt x="0" y="1013634"/>
                        <a:pt x="0" y="971550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1F2428"/>
                </a:solidFill>
                <a:ln>
                  <a:noFill/>
                </a:ln>
              </p:spPr>
            </p:sp>
            <p:sp>
              <p:nvSpPr>
                <p:cNvPr id="30" name="TextBox 30"/>
                <p:cNvSpPr txBox="1"/>
                <p:nvPr/>
              </p:nvSpPr>
              <p:spPr>
                <a:xfrm>
                  <a:off x="4749165" y="3887152"/>
                  <a:ext cx="877776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7EE787"/>
                      </a:solidFill>
                      <a:latin typeface="Consolas"/>
                      <a:ea typeface="Microsoft YaHei"/>
                      <a:cs typeface="Consolas"/>
                    </a:rPr>
                    <a:t>console.log</a:t>
                  </a:r>
                </a:p>
              </p:txBody>
            </p:sp>
            <p:sp>
              <p:nvSpPr>
                <p:cNvPr id="31" name="TextBox 31"/>
                <p:cNvSpPr txBox="1"/>
                <p:nvPr/>
              </p:nvSpPr>
              <p:spPr>
                <a:xfrm>
                  <a:off x="5796915" y="3887152"/>
                  <a:ext cx="532733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8B949E"/>
                      </a:solidFill>
                      <a:latin typeface="Consolas"/>
                      <a:ea typeface="Microsoft YaHei"/>
                      <a:cs typeface="Consolas"/>
                    </a:rPr>
                    <a:t>(data)</a:t>
                  </a:r>
                </a:p>
              </p:txBody>
            </p:sp>
            <p:sp>
              <p:nvSpPr>
                <p:cNvPr id="32" name="TextBox 32"/>
                <p:cNvSpPr txBox="1"/>
                <p:nvPr/>
              </p:nvSpPr>
              <p:spPr>
                <a:xfrm>
                  <a:off x="4749165" y="4125278"/>
                  <a:ext cx="1575530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8B949E"/>
                      </a:solidFill>
                      <a:latin typeface="Consolas"/>
                      <a:ea typeface="Microsoft YaHei"/>
                      <a:cs typeface="Consolas"/>
                    </a:rPr>
                    <a:t>// 输入: {price: 100}</a:t>
                  </a:r>
                </a:p>
              </p:txBody>
            </p:sp>
            <p:sp>
              <p:nvSpPr>
                <p:cNvPr id="33" name="TextBox 33"/>
                <p:cNvSpPr txBox="1"/>
                <p:nvPr/>
              </p:nvSpPr>
              <p:spPr>
                <a:xfrm>
                  <a:off x="4749165" y="4363402"/>
                  <a:ext cx="1613868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F85149"/>
                      </a:solidFill>
                      <a:latin typeface="Consolas"/>
                      <a:ea typeface="Microsoft YaHei"/>
                      <a:cs typeface="Consolas"/>
                    </a:rPr>
                    <a:t>// 输出: {price: NaN}</a:t>
                  </a:r>
                </a:p>
              </p:txBody>
            </p:sp>
            <p:sp>
              <p:nvSpPr>
                <p:cNvPr id="34" name="TextBox 34"/>
                <p:cNvSpPr txBox="1"/>
                <p:nvPr/>
              </p:nvSpPr>
              <p:spPr>
                <a:xfrm>
                  <a:off x="4749165" y="4601528"/>
                  <a:ext cx="1161478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F0883E"/>
                      </a:solidFill>
                      <a:latin typeface="Consolas"/>
                      <a:ea typeface="Microsoft YaHei"/>
                      <a:cs typeface="Consolas"/>
                    </a:rPr>
                    <a:t>// 问题在这里！</a:t>
                  </a:r>
                </a:p>
              </p:txBody>
            </p:sp>
            <p:sp>
              <p:nvSpPr>
                <p:cNvPr id="35" name="TextBox 35"/>
                <p:cNvSpPr txBox="1"/>
                <p:nvPr/>
              </p:nvSpPr>
              <p:spPr>
                <a:xfrm>
                  <a:off x="4603432" y="4958239"/>
                  <a:ext cx="1205532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b="1" dirty="0">
                      <a:solidFill>
                        <a:srgbClr val="F0883E"/>
                      </a:solidFill>
                      <a:latin typeface="Segoe UI"/>
                      <a:ea typeface="Microsoft YaHei"/>
                      <a:cs typeface="Segoe UI"/>
                    </a:rPr>
                    <a:t>追踪数据流向</a:t>
                  </a:r>
                </a:p>
              </p:txBody>
            </p:sp>
            <p:sp>
              <p:nvSpPr>
                <p:cNvPr id="36" name="TextBox 36"/>
                <p:cNvSpPr txBox="1"/>
                <p:nvPr/>
              </p:nvSpPr>
              <p:spPr>
                <a:xfrm>
                  <a:off x="4603432" y="5196364"/>
                  <a:ext cx="1894522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dirty="0">
                      <a:solidFill>
                        <a:srgbClr val="E6EDF3"/>
                      </a:solidFill>
                      <a:latin typeface="Segoe UI"/>
                      <a:ea typeface="Microsoft YaHei"/>
                      <a:cs typeface="Segoe UI"/>
                    </a:rPr>
                    <a:t>定位到具体的转换函数</a:t>
                  </a:r>
                </a:p>
              </p:txBody>
            </p:sp>
          </p:grpSp>
        </p:grpSp>
        <p:grpSp>
          <p:nvGrpSpPr>
            <p:cNvPr id="56" name="Group 56"/>
            <p:cNvGrpSpPr/>
            <p:nvPr/>
          </p:nvGrpSpPr>
          <p:grpSpPr>
            <a:xfrm>
              <a:off x="8191500" y="2476500"/>
              <a:ext cx="3429000" cy="3238500"/>
              <a:chOff x="8191500" y="2476500"/>
              <a:chExt cx="3429000" cy="3238500"/>
            </a:xfrm>
          </p:grpSpPr>
          <p:sp>
            <p:nvSpPr>
              <p:cNvPr id="39" name="Freeform 39"/>
              <p:cNvSpPr/>
              <p:nvPr/>
            </p:nvSpPr>
            <p:spPr>
              <a:xfrm>
                <a:off x="8191500" y="2476500"/>
                <a:ext cx="3429000" cy="3238500"/>
              </a:xfrm>
              <a:custGeom>
                <a:avLst/>
                <a:gdLst/>
                <a:ahLst/>
                <a:cxnLst/>
                <a:rect l="l" t="t" r="r" b="b"/>
                <a:pathLst>
                  <a:path w="3429000" h="3238500">
                    <a:moveTo>
                      <a:pt x="114300" y="0"/>
                    </a:moveTo>
                    <a:lnTo>
                      <a:pt x="3314700" y="0"/>
                    </a:lnTo>
                    <a:cubicBezTo>
                      <a:pt x="3377826" y="0"/>
                      <a:pt x="3429000" y="51174"/>
                      <a:pt x="3429000" y="114300"/>
                    </a:cubicBezTo>
                    <a:lnTo>
                      <a:pt x="3429000" y="3124200"/>
                    </a:lnTo>
                    <a:cubicBezTo>
                      <a:pt x="3429000" y="3187326"/>
                      <a:pt x="3377826" y="3238500"/>
                      <a:pt x="3314700" y="3238500"/>
                    </a:cubicBezTo>
                    <a:lnTo>
                      <a:pt x="114300" y="3238500"/>
                    </a:lnTo>
                    <a:cubicBezTo>
                      <a:pt x="51174" y="3238500"/>
                      <a:pt x="0" y="3187326"/>
                      <a:pt x="0" y="3124200"/>
                    </a:cubicBezTo>
                    <a:lnTo>
                      <a:pt x="0" y="114300"/>
                    </a:lnTo>
                    <a:cubicBezTo>
                      <a:pt x="0" y="51174"/>
                      <a:pt x="51174" y="0"/>
                      <a:pt x="114300" y="0"/>
                    </a:cubicBezTo>
                    <a:close/>
                  </a:path>
                </a:pathLst>
              </a:custGeom>
              <a:solidFill>
                <a:srgbClr val="161B22"/>
              </a:solidFill>
              <a:ln w="19050">
                <a:solidFill>
                  <a:srgbClr val="7EE787"/>
                </a:solidFill>
              </a:ln>
            </p:spPr>
          </p:sp>
          <p:sp>
            <p:nvSpPr>
              <p:cNvPr id="40" name="Freeform 40"/>
              <p:cNvSpPr/>
              <p:nvPr/>
            </p:nvSpPr>
            <p:spPr>
              <a:xfrm>
                <a:off x="8191500" y="2476500"/>
                <a:ext cx="3429000" cy="523875"/>
              </a:xfrm>
              <a:custGeom>
                <a:avLst/>
                <a:gdLst/>
                <a:ahLst/>
                <a:cxnLst/>
                <a:rect l="l" t="t" r="r" b="b"/>
                <a:pathLst>
                  <a:path w="3429000" h="523875">
                    <a:moveTo>
                      <a:pt x="114300" y="0"/>
                    </a:moveTo>
                    <a:lnTo>
                      <a:pt x="3314700" y="0"/>
                    </a:lnTo>
                    <a:cubicBezTo>
                      <a:pt x="3377826" y="0"/>
                      <a:pt x="3429000" y="51174"/>
                      <a:pt x="3429000" y="114300"/>
                    </a:cubicBezTo>
                    <a:lnTo>
                      <a:pt x="3429000" y="409575"/>
                    </a:lnTo>
                    <a:cubicBezTo>
                      <a:pt x="3429000" y="472701"/>
                      <a:pt x="3377826" y="523875"/>
                      <a:pt x="3314700" y="523875"/>
                    </a:cubicBezTo>
                    <a:lnTo>
                      <a:pt x="114300" y="523875"/>
                    </a:lnTo>
                    <a:cubicBezTo>
                      <a:pt x="51174" y="523875"/>
                      <a:pt x="0" y="472701"/>
                      <a:pt x="0" y="409575"/>
                    </a:cubicBezTo>
                    <a:lnTo>
                      <a:pt x="0" y="114300"/>
                    </a:lnTo>
                    <a:cubicBezTo>
                      <a:pt x="0" y="51174"/>
                      <a:pt x="51174" y="0"/>
                      <a:pt x="114300" y="0"/>
                    </a:cubicBezTo>
                    <a:close/>
                  </a:path>
                </a:pathLst>
              </a:custGeom>
              <a:solidFill>
                <a:srgbClr val="7EE787">
                  <a:alpha val="15000"/>
                </a:srgbClr>
              </a:solidFill>
              <a:ln>
                <a:noFill/>
              </a:ln>
            </p:spPr>
          </p:sp>
          <p:sp>
            <p:nvSpPr>
              <p:cNvPr id="41" name="TextBox 41"/>
              <p:cNvSpPr txBox="1"/>
              <p:nvPr/>
            </p:nvSpPr>
            <p:spPr>
              <a:xfrm>
                <a:off x="9271443" y="2660332"/>
                <a:ext cx="1269113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650" b="1" dirty="0">
                    <a:solidFill>
                      <a:srgbClr val="7EE787"/>
                    </a:solidFill>
                    <a:latin typeface="Segoe UI"/>
                    <a:ea typeface="Microsoft YaHei"/>
                    <a:cs typeface="Segoe UI"/>
                  </a:rPr>
                  <a:t>📤 检查输出</a:t>
                </a:r>
              </a:p>
            </p:txBody>
          </p:sp>
          <p:grpSp>
            <p:nvGrpSpPr>
              <p:cNvPr id="55" name="Group 55"/>
              <p:cNvGrpSpPr/>
              <p:nvPr/>
            </p:nvGrpSpPr>
            <p:grpSpPr>
              <a:xfrm>
                <a:off x="8413432" y="3100864"/>
                <a:ext cx="2968943" cy="2354580"/>
                <a:chOff x="8413432" y="3100864"/>
                <a:chExt cx="2968943" cy="2354580"/>
              </a:xfrm>
            </p:grpSpPr>
            <p:sp>
              <p:nvSpPr>
                <p:cNvPr id="42" name="TextBox 42"/>
                <p:cNvSpPr txBox="1"/>
                <p:nvPr/>
              </p:nvSpPr>
              <p:spPr>
                <a:xfrm>
                  <a:off x="8413432" y="3100864"/>
                  <a:ext cx="1149668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dirty="0">
                      <a:solidFill>
                        <a:srgbClr val="8B949E"/>
                      </a:solidFill>
                      <a:latin typeface="Segoe UI"/>
                      <a:ea typeface="Microsoft YaHei"/>
                      <a:cs typeface="Segoe UI"/>
                    </a:rPr>
                    <a:t>确认最终输出</a:t>
                  </a:r>
                </a:p>
              </p:txBody>
            </p:sp>
            <p:sp>
              <p:nvSpPr>
                <p:cNvPr id="43" name="TextBox 43"/>
                <p:cNvSpPr txBox="1"/>
                <p:nvPr/>
              </p:nvSpPr>
              <p:spPr>
                <a:xfrm>
                  <a:off x="8413432" y="3434239"/>
                  <a:ext cx="1894522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dirty="0">
                      <a:solidFill>
                        <a:srgbClr val="E6EDF3"/>
                      </a:solidFill>
                      <a:latin typeface="Segoe UI"/>
                      <a:ea typeface="Microsoft YaHei"/>
                      <a:cs typeface="Segoe UI"/>
                    </a:rPr>
                    <a:t>是逻辑错还是格式错？</a:t>
                  </a:r>
                </a:p>
              </p:txBody>
            </p:sp>
            <p:sp>
              <p:nvSpPr>
                <p:cNvPr id="44" name="Freeform 44"/>
                <p:cNvSpPr/>
                <p:nvPr/>
              </p:nvSpPr>
              <p:spPr>
                <a:xfrm>
                  <a:off x="8429625" y="3762375"/>
                  <a:ext cx="2952750" cy="476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52750" h="476250">
                      <a:moveTo>
                        <a:pt x="76200" y="0"/>
                      </a:moveTo>
                      <a:lnTo>
                        <a:pt x="2876550" y="0"/>
                      </a:lnTo>
                      <a:cubicBezTo>
                        <a:pt x="2918634" y="0"/>
                        <a:pt x="2952750" y="34116"/>
                        <a:pt x="2952750" y="76200"/>
                      </a:cubicBezTo>
                      <a:lnTo>
                        <a:pt x="2952750" y="400050"/>
                      </a:lnTo>
                      <a:cubicBezTo>
                        <a:pt x="2952750" y="442134"/>
                        <a:pt x="2918634" y="476250"/>
                        <a:pt x="2876550" y="476250"/>
                      </a:cubicBezTo>
                      <a:lnTo>
                        <a:pt x="76200" y="476250"/>
                      </a:lnTo>
                      <a:cubicBezTo>
                        <a:pt x="34116" y="476250"/>
                        <a:pt x="0" y="442134"/>
                        <a:pt x="0" y="400050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1F2428"/>
                </a:solidFill>
                <a:ln>
                  <a:noFill/>
                </a:ln>
              </p:spPr>
            </p:sp>
            <p:sp>
              <p:nvSpPr>
                <p:cNvPr id="45" name="TextBox 45"/>
                <p:cNvSpPr txBox="1"/>
                <p:nvPr/>
              </p:nvSpPr>
              <p:spPr>
                <a:xfrm>
                  <a:off x="8559165" y="3934778"/>
                  <a:ext cx="494395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F85149"/>
                      </a:solidFill>
                      <a:latin typeface="Consolas"/>
                      <a:ea typeface="Microsoft YaHei"/>
                      <a:cs typeface="Consolas"/>
                    </a:rPr>
                    <a:t>userId</a:t>
                  </a:r>
                </a:p>
              </p:txBody>
            </p:sp>
            <p:sp>
              <p:nvSpPr>
                <p:cNvPr id="46" name="TextBox 46"/>
                <p:cNvSpPr txBox="1"/>
                <p:nvPr/>
              </p:nvSpPr>
              <p:spPr>
                <a:xfrm>
                  <a:off x="9178290" y="3934778"/>
                  <a:ext cx="195358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8B949E"/>
                      </a:solidFill>
                      <a:latin typeface="Consolas"/>
                      <a:ea typeface="Microsoft YaHei"/>
                      <a:cs typeface="Consolas"/>
                    </a:rPr>
                    <a:t>vs</a:t>
                  </a:r>
                </a:p>
              </p:txBody>
            </p:sp>
            <p:sp>
              <p:nvSpPr>
                <p:cNvPr id="47" name="TextBox 47"/>
                <p:cNvSpPr txBox="1"/>
                <p:nvPr/>
              </p:nvSpPr>
              <p:spPr>
                <a:xfrm>
                  <a:off x="9511665" y="3934778"/>
                  <a:ext cx="578739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7EE787"/>
                      </a:solidFill>
                      <a:latin typeface="Consolas"/>
                      <a:ea typeface="Microsoft YaHei"/>
                      <a:cs typeface="Consolas"/>
                    </a:rPr>
                    <a:t>user_id</a:t>
                  </a:r>
                </a:p>
              </p:txBody>
            </p:sp>
            <p:sp>
              <p:nvSpPr>
                <p:cNvPr id="48" name="Freeform 48"/>
                <p:cNvSpPr/>
                <p:nvPr/>
              </p:nvSpPr>
              <p:spPr>
                <a:xfrm>
                  <a:off x="8429625" y="4333875"/>
                  <a:ext cx="2952750" cy="476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52750" h="476250">
                      <a:moveTo>
                        <a:pt x="76200" y="0"/>
                      </a:moveTo>
                      <a:lnTo>
                        <a:pt x="2876550" y="0"/>
                      </a:lnTo>
                      <a:cubicBezTo>
                        <a:pt x="2918634" y="0"/>
                        <a:pt x="2952750" y="34116"/>
                        <a:pt x="2952750" y="76200"/>
                      </a:cubicBezTo>
                      <a:lnTo>
                        <a:pt x="2952750" y="400050"/>
                      </a:lnTo>
                      <a:cubicBezTo>
                        <a:pt x="2952750" y="442134"/>
                        <a:pt x="2918634" y="476250"/>
                        <a:pt x="2876550" y="476250"/>
                      </a:cubicBezTo>
                      <a:lnTo>
                        <a:pt x="76200" y="476250"/>
                      </a:lnTo>
                      <a:cubicBezTo>
                        <a:pt x="34116" y="476250"/>
                        <a:pt x="0" y="442134"/>
                        <a:pt x="0" y="400050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1F2428"/>
                </a:solidFill>
                <a:ln>
                  <a:noFill/>
                </a:ln>
              </p:spPr>
            </p:sp>
            <p:sp>
              <p:nvSpPr>
                <p:cNvPr id="49" name="TextBox 49"/>
                <p:cNvSpPr txBox="1"/>
                <p:nvPr/>
              </p:nvSpPr>
              <p:spPr>
                <a:xfrm>
                  <a:off x="8559165" y="4506278"/>
                  <a:ext cx="410051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F85149"/>
                      </a:solidFill>
                      <a:latin typeface="Consolas"/>
                      <a:ea typeface="Microsoft YaHei"/>
                      <a:cs typeface="Consolas"/>
                    </a:rPr>
                    <a:t>"100"</a:t>
                  </a:r>
                </a:p>
              </p:txBody>
            </p:sp>
            <p:sp>
              <p:nvSpPr>
                <p:cNvPr id="50" name="TextBox 50"/>
                <p:cNvSpPr txBox="1"/>
                <p:nvPr/>
              </p:nvSpPr>
              <p:spPr>
                <a:xfrm>
                  <a:off x="9035415" y="4506278"/>
                  <a:ext cx="195358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8B949E"/>
                      </a:solidFill>
                      <a:latin typeface="Consolas"/>
                      <a:ea typeface="Microsoft YaHei"/>
                      <a:cs typeface="Consolas"/>
                    </a:rPr>
                    <a:t>vs</a:t>
                  </a:r>
                </a:p>
              </p:txBody>
            </p:sp>
            <p:sp>
              <p:nvSpPr>
                <p:cNvPr id="51" name="TextBox 51"/>
                <p:cNvSpPr txBox="1"/>
                <p:nvPr/>
              </p:nvSpPr>
              <p:spPr>
                <a:xfrm>
                  <a:off x="9368790" y="4506278"/>
                  <a:ext cx="241364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7EE787"/>
                      </a:solidFill>
                      <a:latin typeface="Consolas"/>
                      <a:ea typeface="Microsoft YaHei"/>
                      <a:cs typeface="Consolas"/>
                    </a:rPr>
                    <a:t>100</a:t>
                  </a:r>
                </a:p>
              </p:txBody>
            </p:sp>
            <p:sp>
              <p:nvSpPr>
                <p:cNvPr id="52" name="TextBox 52"/>
                <p:cNvSpPr txBox="1"/>
                <p:nvPr/>
              </p:nvSpPr>
              <p:spPr>
                <a:xfrm>
                  <a:off x="9749790" y="4506278"/>
                  <a:ext cx="808768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8B949E"/>
                      </a:solidFill>
                      <a:latin typeface="Consolas"/>
                      <a:ea typeface="Microsoft YaHei"/>
                      <a:cs typeface="Consolas"/>
                    </a:rPr>
                    <a:t>(类型不同)</a:t>
                  </a:r>
                </a:p>
              </p:txBody>
            </p:sp>
            <p:sp>
              <p:nvSpPr>
                <p:cNvPr id="53" name="TextBox 53"/>
                <p:cNvSpPr txBox="1"/>
                <p:nvPr/>
              </p:nvSpPr>
              <p:spPr>
                <a:xfrm>
                  <a:off x="8413432" y="4958239"/>
                  <a:ext cx="1010007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b="1" dirty="0">
                      <a:solidFill>
                        <a:srgbClr val="F0883E"/>
                      </a:solidFill>
                      <a:latin typeface="Segoe UI"/>
                      <a:ea typeface="Microsoft YaHei"/>
                      <a:cs typeface="Segoe UI"/>
                    </a:rPr>
                    <a:t>常见问题：</a:t>
                  </a:r>
                </a:p>
              </p:txBody>
            </p:sp>
            <p:sp>
              <p:nvSpPr>
                <p:cNvPr id="54" name="TextBox 54"/>
                <p:cNvSpPr txBox="1"/>
                <p:nvPr/>
              </p:nvSpPr>
              <p:spPr>
                <a:xfrm>
                  <a:off x="8413432" y="5196364"/>
                  <a:ext cx="1922455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dirty="0">
                      <a:solidFill>
                        <a:srgbClr val="E6EDF3"/>
                      </a:solidFill>
                      <a:latin typeface="Segoe UI"/>
                      <a:ea typeface="Microsoft YaHei"/>
                      <a:cs typeface="Segoe UI"/>
                    </a:rPr>
                    <a:t>字段名拼错 / 格式不对</a:t>
                  </a:r>
                </a:p>
              </p:txBody>
            </p:sp>
          </p:grpSp>
        </p:grpSp>
      </p:grpSp>
      <p:sp>
        <p:nvSpPr>
          <p:cNvPr id="58" name="Freeform 58"/>
          <p:cNvSpPr/>
          <p:nvPr/>
        </p:nvSpPr>
        <p:spPr>
          <a:xfrm>
            <a:off x="571500" y="5953125"/>
            <a:ext cx="11049000" cy="428625"/>
          </a:xfrm>
          <a:custGeom>
            <a:avLst/>
            <a:gdLst/>
            <a:ahLst/>
            <a:cxnLst/>
            <a:rect l="l" t="t" r="r" b="b"/>
            <a:pathLst>
              <a:path w="11049000" h="428625">
                <a:moveTo>
                  <a:pt x="76200" y="0"/>
                </a:moveTo>
                <a:lnTo>
                  <a:pt x="10972800" y="0"/>
                </a:lnTo>
                <a:cubicBezTo>
                  <a:pt x="11014884" y="0"/>
                  <a:pt x="11049000" y="34116"/>
                  <a:pt x="11049000" y="76200"/>
                </a:cubicBezTo>
                <a:lnTo>
                  <a:pt x="11049000" y="352425"/>
                </a:lnTo>
                <a:cubicBezTo>
                  <a:pt x="11049000" y="394509"/>
                  <a:pt x="11014884" y="428625"/>
                  <a:pt x="10972800" y="428625"/>
                </a:cubicBezTo>
                <a:lnTo>
                  <a:pt x="76200" y="428625"/>
                </a:lnTo>
                <a:cubicBezTo>
                  <a:pt x="34116" y="428625"/>
                  <a:pt x="0" y="394509"/>
                  <a:pt x="0" y="352425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58A6FF">
              <a:alpha val="10000"/>
            </a:srgbClr>
          </a:solidFill>
          <a:ln>
            <a:noFill/>
          </a:ln>
        </p:spPr>
      </p:sp>
      <p:sp>
        <p:nvSpPr>
          <p:cNvPr id="59" name="TextBox 59"/>
          <p:cNvSpPr txBox="1"/>
          <p:nvPr/>
        </p:nvSpPr>
        <p:spPr>
          <a:xfrm>
            <a:off x="3910012" y="6093142"/>
            <a:ext cx="4371975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58A6FF"/>
                </a:solidFill>
                <a:latin typeface="Segoe UI"/>
                <a:ea typeface="Microsoft YaHei"/>
                <a:cs typeface="Segoe UI"/>
              </a:rPr>
              <a:t>二分法核心：</a:t>
            </a:r>
            <a:r>
              <a:rPr lang="zh-CN" sz="1350" dirty="0">
                <a:solidFill>
                  <a:srgbClr val="58A6FF"/>
                </a:solidFill>
                <a:latin typeface="Segoe UI"/>
                <a:ea typeface="Microsoft YaHei"/>
                <a:cs typeface="Segoe UI"/>
              </a:rPr>
              <a:t>每次排除一半可能性，快速缩小范围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11131772" y="6458902"/>
            <a:ext cx="50206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30363D"/>
                </a:solidFill>
                <a:latin typeface="Consolas"/>
                <a:ea typeface="Microsoft YaHei"/>
                <a:cs typeface="Consolas"/>
              </a:rPr>
              <a:t>05 / 10</a:t>
            </a:r>
          </a:p>
        </p:txBody>
      </p:sp>
    </p:spTree>
  </p:cSld>
  <p:clrMapOvr>
    <a:masterClrMapping/>
  </p:clrMapOvr>
  <p:transition dur="40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</p:sp>
      <p:grpSp>
        <p:nvGrpSpPr>
          <p:cNvPr id="5" name="Group 5"/>
          <p:cNvGrpSpPr/>
          <p:nvPr/>
        </p:nvGrpSpPr>
        <p:grpSpPr>
          <a:xfrm>
            <a:off x="571500" y="571500"/>
            <a:ext cx="952500" cy="1114425"/>
            <a:chOff x="571500" y="571500"/>
            <a:chExt cx="952500" cy="1114425"/>
          </a:xfrm>
        </p:grpSpPr>
        <p:sp>
          <p:nvSpPr>
            <p:cNvPr id="3" name="Freeform 3"/>
            <p:cNvSpPr/>
            <p:nvPr/>
          </p:nvSpPr>
          <p:spPr>
            <a:xfrm>
              <a:off x="571500" y="571500"/>
              <a:ext cx="952500" cy="952500"/>
            </a:xfrm>
            <a:custGeom>
              <a:avLst/>
              <a:gdLst/>
              <a:ahLst/>
              <a:cxnLst/>
              <a:rect l="l" t="t" r="r" b="b"/>
              <a:pathLst>
                <a:path w="952500" h="952500">
                  <a:moveTo>
                    <a:pt x="152400" y="0"/>
                  </a:moveTo>
                  <a:lnTo>
                    <a:pt x="800100" y="0"/>
                  </a:lnTo>
                  <a:cubicBezTo>
                    <a:pt x="884268" y="0"/>
                    <a:pt x="952500" y="68232"/>
                    <a:pt x="952500" y="152400"/>
                  </a:cubicBezTo>
                  <a:lnTo>
                    <a:pt x="952500" y="800100"/>
                  </a:lnTo>
                  <a:cubicBezTo>
                    <a:pt x="952500" y="884268"/>
                    <a:pt x="884268" y="952500"/>
                    <a:pt x="800100" y="952500"/>
                  </a:cubicBezTo>
                  <a:lnTo>
                    <a:pt x="152400" y="952500"/>
                  </a:lnTo>
                  <a:cubicBezTo>
                    <a:pt x="68232" y="952500"/>
                    <a:pt x="0" y="884268"/>
                    <a:pt x="0" y="8001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gradFill>
              <a:gsLst>
                <a:gs pos="0">
                  <a:srgbClr val="58A6FF">
                    <a:alpha val="20000"/>
                  </a:srgbClr>
                </a:gs>
                <a:gs pos="100000">
                  <a:srgbClr val="7EE787">
                    <a:alpha val="20000"/>
                  </a:srgbClr>
                </a:gs>
              </a:gsLst>
              <a:lin ang="2700000" scaled="1"/>
            </a:gradFill>
            <a:ln>
              <a:noFill/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640166" y="832485"/>
              <a:ext cx="815169" cy="8534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4200" b="1" dirty="0">
                  <a:gradFill>
                    <a:gsLst>
                      <a:gs pos="0">
                        <a:srgbClr val="58A6FF"/>
                      </a:gs>
                      <a:gs pos="100000">
                        <a:srgbClr val="7EE787"/>
                      </a:gs>
                    </a:gsLst>
                    <a:lin ang="2700000" scaled="1"/>
                  </a:gradFill>
                  <a:latin typeface="Consolas"/>
                  <a:ea typeface="Microsoft YaHei"/>
                  <a:cs typeface="Consolas"/>
                </a:rPr>
                <a:t>04</a:t>
              </a:r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1676400" y="866775"/>
            <a:ext cx="2307479" cy="609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3000" b="1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🧪 验证假设</a:t>
            </a:r>
          </a:p>
        </p:txBody>
      </p:sp>
      <p:sp>
        <p:nvSpPr>
          <p:cNvPr id="7" name="Freeform 7"/>
          <p:cNvSpPr/>
          <p:nvPr/>
        </p:nvSpPr>
        <p:spPr>
          <a:xfrm>
            <a:off x="571500" y="1666875"/>
            <a:ext cx="11049000" cy="523875"/>
          </a:xfrm>
          <a:custGeom>
            <a:avLst/>
            <a:gdLst/>
            <a:ahLst/>
            <a:cxnLst/>
            <a:rect l="l" t="t" r="r" b="b"/>
            <a:pathLst>
              <a:path w="11049000" h="523875">
                <a:moveTo>
                  <a:pt x="95250" y="0"/>
                </a:moveTo>
                <a:lnTo>
                  <a:pt x="10953750" y="0"/>
                </a:lnTo>
                <a:cubicBezTo>
                  <a:pt x="11006355" y="0"/>
                  <a:pt x="11049000" y="42645"/>
                  <a:pt x="11049000" y="95250"/>
                </a:cubicBezTo>
                <a:lnTo>
                  <a:pt x="11049000" y="428625"/>
                </a:lnTo>
                <a:cubicBezTo>
                  <a:pt x="11049000" y="481230"/>
                  <a:pt x="11006355" y="523875"/>
                  <a:pt x="10953750" y="523875"/>
                </a:cubicBezTo>
                <a:lnTo>
                  <a:pt x="95250" y="523875"/>
                </a:lnTo>
                <a:cubicBezTo>
                  <a:pt x="42645" y="523875"/>
                  <a:pt x="0" y="481230"/>
                  <a:pt x="0" y="428625"/>
                </a:cubicBezTo>
                <a:lnTo>
                  <a:pt x="0" y="95250"/>
                </a:lnTo>
                <a:cubicBezTo>
                  <a:pt x="0" y="42645"/>
                  <a:pt x="42645" y="0"/>
                  <a:pt x="95250" y="0"/>
                </a:cubicBezTo>
                <a:close/>
              </a:path>
            </a:pathLst>
          </a:custGeom>
          <a:solidFill>
            <a:srgbClr val="161B22"/>
          </a:solidFill>
          <a:ln w="9525">
            <a:solidFill>
              <a:srgbClr val="30363D"/>
            </a:solidFill>
          </a:ln>
        </p:spPr>
      </p:sp>
      <p:sp>
        <p:nvSpPr>
          <p:cNvPr id="8" name="TextBox 8"/>
          <p:cNvSpPr txBox="1"/>
          <p:nvPr/>
        </p:nvSpPr>
        <p:spPr>
          <a:xfrm>
            <a:off x="2821781" y="1822132"/>
            <a:ext cx="6548437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当怀疑点只剩几个时，</a:t>
            </a:r>
            <a:r>
              <a:rPr lang="zh-CN" sz="1650" dirty="0">
                <a:solidFill>
                  <a:srgbClr val="F85149"/>
                </a:solidFill>
                <a:latin typeface="Segoe UI"/>
                <a:ea typeface="Microsoft YaHei"/>
                <a:cs typeface="Segoe UI"/>
              </a:rPr>
              <a:t>不要直接修</a:t>
            </a:r>
            <a:r>
              <a:rPr lang="zh-CN" sz="1650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，先</a:t>
            </a:r>
            <a:r>
              <a:rPr lang="zh-CN" sz="1650" b="1" dirty="0">
                <a:solidFill>
                  <a:srgbClr val="7EE787"/>
                </a:solidFill>
                <a:latin typeface="Segoe UI"/>
                <a:ea typeface="Microsoft YaHei"/>
                <a:cs typeface="Segoe UI"/>
              </a:rPr>
              <a:t>像做实验一样</a:t>
            </a:r>
            <a:r>
              <a:rPr lang="zh-CN" sz="1650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验证假设</a:t>
            </a:r>
          </a:p>
        </p:txBody>
      </p:sp>
      <p:grpSp>
        <p:nvGrpSpPr>
          <p:cNvPr id="17" name="Group 17"/>
          <p:cNvGrpSpPr/>
          <p:nvPr/>
        </p:nvGrpSpPr>
        <p:grpSpPr>
          <a:xfrm>
            <a:off x="571500" y="2476500"/>
            <a:ext cx="5238750" cy="1795462"/>
            <a:chOff x="571500" y="2476500"/>
            <a:chExt cx="5238750" cy="1795462"/>
          </a:xfrm>
        </p:grpSpPr>
        <p:sp>
          <p:nvSpPr>
            <p:cNvPr id="9" name="Freeform 9"/>
            <p:cNvSpPr/>
            <p:nvPr/>
          </p:nvSpPr>
          <p:spPr>
            <a:xfrm>
              <a:off x="571500" y="2476500"/>
              <a:ext cx="5238750" cy="1714500"/>
            </a:xfrm>
            <a:custGeom>
              <a:avLst/>
              <a:gdLst/>
              <a:ahLst/>
              <a:cxnLst/>
              <a:rect l="l" t="t" r="r" b="b"/>
              <a:pathLst>
                <a:path w="5238750" h="1714500">
                  <a:moveTo>
                    <a:pt x="114300" y="0"/>
                  </a:moveTo>
                  <a:lnTo>
                    <a:pt x="5124450" y="0"/>
                  </a:lnTo>
                  <a:cubicBezTo>
                    <a:pt x="5187576" y="0"/>
                    <a:pt x="5238750" y="51174"/>
                    <a:pt x="5238750" y="114300"/>
                  </a:cubicBezTo>
                  <a:lnTo>
                    <a:pt x="5238750" y="1600200"/>
                  </a:lnTo>
                  <a:cubicBezTo>
                    <a:pt x="5238750" y="1663326"/>
                    <a:pt x="5187576" y="1714500"/>
                    <a:pt x="5124450" y="1714500"/>
                  </a:cubicBezTo>
                  <a:lnTo>
                    <a:pt x="114300" y="1714500"/>
                  </a:lnTo>
                  <a:cubicBezTo>
                    <a:pt x="51174" y="1714500"/>
                    <a:pt x="0" y="1663326"/>
                    <a:pt x="0" y="1600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161B22"/>
            </a:solidFill>
            <a:ln w="19050">
              <a:solidFill>
                <a:srgbClr val="F0883E"/>
              </a:solidFill>
            </a:ln>
          </p:spPr>
        </p:sp>
        <p:sp>
          <p:nvSpPr>
            <p:cNvPr id="10" name="Freeform 10"/>
            <p:cNvSpPr/>
            <p:nvPr/>
          </p:nvSpPr>
          <p:spPr>
            <a:xfrm>
              <a:off x="571500" y="2476500"/>
              <a:ext cx="5238750" cy="476250"/>
            </a:xfrm>
            <a:custGeom>
              <a:avLst/>
              <a:gdLst/>
              <a:ahLst/>
              <a:cxnLst/>
              <a:rect l="l" t="t" r="r" b="b"/>
              <a:pathLst>
                <a:path w="5238750" h="476250">
                  <a:moveTo>
                    <a:pt x="114300" y="0"/>
                  </a:moveTo>
                  <a:lnTo>
                    <a:pt x="5124450" y="0"/>
                  </a:lnTo>
                  <a:cubicBezTo>
                    <a:pt x="5187576" y="0"/>
                    <a:pt x="5238750" y="51174"/>
                    <a:pt x="5238750" y="114300"/>
                  </a:cubicBezTo>
                  <a:lnTo>
                    <a:pt x="5238750" y="361950"/>
                  </a:lnTo>
                  <a:cubicBezTo>
                    <a:pt x="5238750" y="425076"/>
                    <a:pt x="5187576" y="476250"/>
                    <a:pt x="5124450" y="476250"/>
                  </a:cubicBezTo>
                  <a:lnTo>
                    <a:pt x="114300" y="476250"/>
                  </a:lnTo>
                  <a:cubicBezTo>
                    <a:pt x="51174" y="476250"/>
                    <a:pt x="0" y="425076"/>
                    <a:pt x="0" y="3619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0883E">
                <a:alpha val="15000"/>
              </a:srgbClr>
            </a:solidFill>
            <a:ln>
              <a:noFill/>
            </a:ln>
          </p:spPr>
        </p:sp>
        <p:sp>
          <p:nvSpPr>
            <p:cNvPr id="11" name="TextBox 11"/>
            <p:cNvSpPr txBox="1"/>
            <p:nvPr/>
          </p:nvSpPr>
          <p:spPr>
            <a:xfrm>
              <a:off x="2429802" y="2631758"/>
              <a:ext cx="1522145" cy="335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650" b="1" dirty="0">
                  <a:solidFill>
                    <a:srgbClr val="F0883E"/>
                  </a:solidFill>
                  <a:latin typeface="Segoe UI"/>
                  <a:ea typeface="Microsoft YaHei"/>
                  <a:cs typeface="Segoe UI"/>
                </a:rPr>
                <a:t>🔬 控制变量法</a:t>
              </a:r>
            </a:p>
          </p:txBody>
        </p:sp>
        <p:grpSp>
          <p:nvGrpSpPr>
            <p:cNvPr id="16" name="Group 16"/>
            <p:cNvGrpSpPr/>
            <p:nvPr/>
          </p:nvGrpSpPr>
          <p:grpSpPr>
            <a:xfrm>
              <a:off x="792480" y="2997518"/>
              <a:ext cx="2508742" cy="1274444"/>
              <a:chOff x="792480" y="2997518"/>
              <a:chExt cx="2508742" cy="1274444"/>
            </a:xfrm>
          </p:grpSpPr>
          <p:sp>
            <p:nvSpPr>
              <p:cNvPr id="12" name="TextBox 12"/>
              <p:cNvSpPr txBox="1"/>
              <p:nvPr/>
            </p:nvSpPr>
            <p:spPr>
              <a:xfrm>
                <a:off x="792480" y="2997518"/>
                <a:ext cx="2114407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7EE787"/>
                    </a:solidFill>
                    <a:latin typeface="Segoe UI"/>
                    <a:ea typeface="Microsoft YaHei"/>
                    <a:cs typeface="Segoe UI"/>
                  </a:rPr>
                  <a:t>•</a:t>
                </a:r>
                <a:r>
                  <a:rPr lang="zh-CN" sz="135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每次测试只改</a:t>
                </a:r>
                <a:r>
                  <a:rPr lang="zh-CN" sz="1350" b="1" dirty="0">
                    <a:solidFill>
                      <a:srgbClr val="F0883E"/>
                    </a:solidFill>
                    <a:latin typeface="Segoe UI"/>
                    <a:ea typeface="Microsoft YaHei"/>
                    <a:cs typeface="Segoe UI"/>
                  </a:rPr>
                  <a:t>一个</a:t>
                </a:r>
                <a:r>
                  <a:rPr lang="zh-CN" sz="135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条件</a:t>
                </a:r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792480" y="3330892"/>
                <a:ext cx="1325737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7EE787"/>
                    </a:solidFill>
                    <a:latin typeface="Segoe UI"/>
                    <a:ea typeface="Microsoft YaHei"/>
                    <a:cs typeface="Segoe UI"/>
                  </a:rPr>
                  <a:t>•</a:t>
                </a:r>
                <a:r>
                  <a:rPr lang="zh-CN" sz="135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换个账号试试</a:t>
                </a:r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792480" y="3664268"/>
                <a:ext cx="1325737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7EE787"/>
                    </a:solidFill>
                    <a:latin typeface="Segoe UI"/>
                    <a:ea typeface="Microsoft YaHei"/>
                    <a:cs typeface="Segoe UI"/>
                  </a:rPr>
                  <a:t>•</a:t>
                </a:r>
                <a:r>
                  <a:rPr lang="zh-CN" sz="135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换个环境试试</a:t>
                </a:r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792480" y="3997642"/>
                <a:ext cx="2508742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7EE787"/>
                    </a:solidFill>
                    <a:latin typeface="Segoe UI"/>
                    <a:ea typeface="Microsoft YaHei"/>
                    <a:cs typeface="Segoe UI"/>
                  </a:rPr>
                  <a:t>•</a:t>
                </a:r>
                <a:r>
                  <a:rPr lang="zh-CN" sz="135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确认是什么导致了结果变化</a:t>
                </a:r>
              </a:p>
            </p:txBody>
          </p:sp>
        </p:grpSp>
      </p:grpSp>
      <p:grpSp>
        <p:nvGrpSpPr>
          <p:cNvPr id="27" name="Group 27"/>
          <p:cNvGrpSpPr/>
          <p:nvPr/>
        </p:nvGrpSpPr>
        <p:grpSpPr>
          <a:xfrm>
            <a:off x="6381750" y="2476500"/>
            <a:ext cx="5238750" cy="1714500"/>
            <a:chOff x="6381750" y="2476500"/>
            <a:chExt cx="5238750" cy="1714500"/>
          </a:xfrm>
        </p:grpSpPr>
        <p:sp>
          <p:nvSpPr>
            <p:cNvPr id="18" name="Freeform 18"/>
            <p:cNvSpPr/>
            <p:nvPr/>
          </p:nvSpPr>
          <p:spPr>
            <a:xfrm>
              <a:off x="6381750" y="2476500"/>
              <a:ext cx="5238750" cy="1714500"/>
            </a:xfrm>
            <a:custGeom>
              <a:avLst/>
              <a:gdLst/>
              <a:ahLst/>
              <a:cxnLst/>
              <a:rect l="l" t="t" r="r" b="b"/>
              <a:pathLst>
                <a:path w="5238750" h="1714500">
                  <a:moveTo>
                    <a:pt x="114300" y="0"/>
                  </a:moveTo>
                  <a:lnTo>
                    <a:pt x="5124450" y="0"/>
                  </a:lnTo>
                  <a:cubicBezTo>
                    <a:pt x="5187576" y="0"/>
                    <a:pt x="5238750" y="51174"/>
                    <a:pt x="5238750" y="114300"/>
                  </a:cubicBezTo>
                  <a:lnTo>
                    <a:pt x="5238750" y="1600200"/>
                  </a:lnTo>
                  <a:cubicBezTo>
                    <a:pt x="5238750" y="1663326"/>
                    <a:pt x="5187576" y="1714500"/>
                    <a:pt x="5124450" y="1714500"/>
                  </a:cubicBezTo>
                  <a:lnTo>
                    <a:pt x="114300" y="1714500"/>
                  </a:lnTo>
                  <a:cubicBezTo>
                    <a:pt x="51174" y="1714500"/>
                    <a:pt x="0" y="1663326"/>
                    <a:pt x="0" y="1600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161B22"/>
            </a:solidFill>
            <a:ln w="19050">
              <a:solidFill>
                <a:srgbClr val="58A6FF"/>
              </a:solidFill>
            </a:ln>
          </p:spPr>
        </p:sp>
        <p:sp>
          <p:nvSpPr>
            <p:cNvPr id="19" name="Freeform 19"/>
            <p:cNvSpPr/>
            <p:nvPr/>
          </p:nvSpPr>
          <p:spPr>
            <a:xfrm>
              <a:off x="6381750" y="2476500"/>
              <a:ext cx="5238750" cy="476250"/>
            </a:xfrm>
            <a:custGeom>
              <a:avLst/>
              <a:gdLst/>
              <a:ahLst/>
              <a:cxnLst/>
              <a:rect l="l" t="t" r="r" b="b"/>
              <a:pathLst>
                <a:path w="5238750" h="476250">
                  <a:moveTo>
                    <a:pt x="114300" y="0"/>
                  </a:moveTo>
                  <a:lnTo>
                    <a:pt x="5124450" y="0"/>
                  </a:lnTo>
                  <a:cubicBezTo>
                    <a:pt x="5187576" y="0"/>
                    <a:pt x="5238750" y="51174"/>
                    <a:pt x="5238750" y="114300"/>
                  </a:cubicBezTo>
                  <a:lnTo>
                    <a:pt x="5238750" y="361950"/>
                  </a:lnTo>
                  <a:cubicBezTo>
                    <a:pt x="5238750" y="425076"/>
                    <a:pt x="5187576" y="476250"/>
                    <a:pt x="5124450" y="476250"/>
                  </a:cubicBezTo>
                  <a:lnTo>
                    <a:pt x="114300" y="476250"/>
                  </a:lnTo>
                  <a:cubicBezTo>
                    <a:pt x="51174" y="476250"/>
                    <a:pt x="0" y="425076"/>
                    <a:pt x="0" y="3619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58A6FF">
                <a:alpha val="15000"/>
              </a:srgbClr>
            </a:solidFill>
            <a:ln>
              <a:noFill/>
            </a:ln>
          </p:spPr>
        </p:sp>
        <p:sp>
          <p:nvSpPr>
            <p:cNvPr id="20" name="TextBox 20"/>
            <p:cNvSpPr txBox="1"/>
            <p:nvPr/>
          </p:nvSpPr>
          <p:spPr>
            <a:xfrm>
              <a:off x="7860505" y="2631758"/>
              <a:ext cx="2281240" cy="335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650" b="1" dirty="0">
                  <a:solidFill>
                    <a:srgbClr val="58A6FF"/>
                  </a:solidFill>
                  <a:latin typeface="Segoe UI"/>
                  <a:ea typeface="Microsoft YaHei"/>
                  <a:cs typeface="Segoe UI"/>
                </a:rPr>
                <a:t>📋 案例：画面没更新</a:t>
              </a:r>
            </a:p>
          </p:txBody>
        </p:sp>
        <p:grpSp>
          <p:nvGrpSpPr>
            <p:cNvPr id="26" name="Group 26"/>
            <p:cNvGrpSpPr/>
            <p:nvPr/>
          </p:nvGrpSpPr>
          <p:grpSpPr>
            <a:xfrm>
              <a:off x="6602730" y="3013710"/>
              <a:ext cx="4779645" cy="1129665"/>
              <a:chOff x="6602730" y="3013710"/>
              <a:chExt cx="4779645" cy="1129665"/>
            </a:xfrm>
          </p:grpSpPr>
          <p:sp>
            <p:nvSpPr>
              <p:cNvPr id="21" name="TextBox 21"/>
              <p:cNvSpPr txBox="1"/>
              <p:nvPr/>
            </p:nvSpPr>
            <p:spPr>
              <a:xfrm>
                <a:off x="6604635" y="3013710"/>
                <a:ext cx="2308860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问题：用户点击后画面没反应</a:t>
                </a:r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6602730" y="3283268"/>
                <a:ext cx="1779222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假设 A：数据没变化</a:t>
                </a:r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6602730" y="3521392"/>
                <a:ext cx="1976390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假设 B：渲染逻辑没跑</a:t>
                </a:r>
              </a:p>
            </p:txBody>
          </p:sp>
          <p:sp>
            <p:nvSpPr>
              <p:cNvPr id="24" name="Freeform 24"/>
              <p:cNvSpPr/>
              <p:nvPr/>
            </p:nvSpPr>
            <p:spPr>
              <a:xfrm>
                <a:off x="6619875" y="3810000"/>
                <a:ext cx="4762500" cy="333375"/>
              </a:xfrm>
              <a:custGeom>
                <a:avLst/>
                <a:gdLst/>
                <a:ahLst/>
                <a:cxnLst/>
                <a:rect l="l" t="t" r="r" b="b"/>
                <a:pathLst>
                  <a:path w="4762500" h="333375">
                    <a:moveTo>
                      <a:pt x="57150" y="0"/>
                    </a:moveTo>
                    <a:lnTo>
                      <a:pt x="4705350" y="0"/>
                    </a:lnTo>
                    <a:cubicBezTo>
                      <a:pt x="4736913" y="0"/>
                      <a:pt x="4762500" y="25587"/>
                      <a:pt x="4762500" y="57150"/>
                    </a:cubicBezTo>
                    <a:lnTo>
                      <a:pt x="4762500" y="276225"/>
                    </a:lnTo>
                    <a:cubicBezTo>
                      <a:pt x="4762500" y="307788"/>
                      <a:pt x="4736913" y="333375"/>
                      <a:pt x="4705350" y="333375"/>
                    </a:cubicBezTo>
                    <a:lnTo>
                      <a:pt x="57150" y="333375"/>
                    </a:lnTo>
                    <a:cubicBezTo>
                      <a:pt x="25587" y="333375"/>
                      <a:pt x="0" y="307788"/>
                      <a:pt x="0" y="276225"/>
                    </a:cubicBezTo>
                    <a:lnTo>
                      <a:pt x="0" y="57150"/>
                    </a:lnTo>
                    <a:cubicBezTo>
                      <a:pt x="0" y="25587"/>
                      <a:pt x="25587" y="0"/>
                      <a:pt x="57150" y="0"/>
                    </a:cubicBezTo>
                    <a:close/>
                  </a:path>
                </a:pathLst>
              </a:custGeom>
              <a:solidFill>
                <a:srgbClr val="1F2428"/>
              </a:solidFill>
              <a:ln>
                <a:noFill/>
              </a:ln>
            </p:spPr>
          </p:sp>
          <p:sp>
            <p:nvSpPr>
              <p:cNvPr id="25" name="TextBox 25"/>
              <p:cNvSpPr txBox="1"/>
              <p:nvPr/>
            </p:nvSpPr>
            <p:spPr>
              <a:xfrm>
                <a:off x="6749415" y="3915728"/>
                <a:ext cx="3024711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7EE787"/>
                    </a:solidFill>
                    <a:latin typeface="Consolas"/>
                    <a:ea typeface="Microsoft YaHei"/>
                    <a:cs typeface="Consolas"/>
                  </a:rPr>
                  <a:t>console.log</a:t>
                </a:r>
                <a:r>
                  <a:rPr lang="zh-CN" sz="1050" dirty="0">
                    <a:solidFill>
                      <a:srgbClr val="8B949E"/>
                    </a:solidFill>
                    <a:latin typeface="Consolas"/>
                    <a:ea typeface="Microsoft YaHei"/>
                    <a:cs typeface="Consolas"/>
                  </a:rPr>
                  <a:t>(</a:t>
                </a:r>
                <a:r>
                  <a:rPr lang="zh-CN" sz="1050" dirty="0">
                    <a:solidFill>
                      <a:srgbClr val="F0883E"/>
                    </a:solidFill>
                    <a:latin typeface="Consolas"/>
                    <a:ea typeface="Microsoft YaHei"/>
                    <a:cs typeface="Consolas"/>
                  </a:rPr>
                  <a:t>"data changed:"</a:t>
                </a:r>
                <a:r>
                  <a:rPr lang="zh-CN" sz="1050" dirty="0">
                    <a:solidFill>
                      <a:srgbClr val="8B949E"/>
                    </a:solidFill>
                    <a:latin typeface="Consolas"/>
                    <a:ea typeface="Microsoft YaHei"/>
                    <a:cs typeface="Consolas"/>
                  </a:rPr>
                  <a:t>, newData)</a:t>
                </a:r>
              </a:p>
            </p:txBody>
          </p:sp>
        </p:grpSp>
      </p:grpSp>
      <p:grpSp>
        <p:nvGrpSpPr>
          <p:cNvPr id="48" name="Group 48"/>
          <p:cNvGrpSpPr/>
          <p:nvPr/>
        </p:nvGrpSpPr>
        <p:grpSpPr>
          <a:xfrm>
            <a:off x="552450" y="4314825"/>
            <a:ext cx="11068050" cy="1209675"/>
            <a:chOff x="552450" y="4314825"/>
            <a:chExt cx="11068050" cy="1209675"/>
          </a:xfrm>
        </p:grpSpPr>
        <p:sp>
          <p:nvSpPr>
            <p:cNvPr id="28" name="TextBox 28"/>
            <p:cNvSpPr txBox="1"/>
            <p:nvPr/>
          </p:nvSpPr>
          <p:spPr>
            <a:xfrm>
              <a:off x="552450" y="4314825"/>
              <a:ext cx="1418272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7EE787"/>
                  </a:solidFill>
                  <a:latin typeface="Segoe UI"/>
                  <a:ea typeface="Microsoft YaHei"/>
                  <a:cs typeface="Segoe UI"/>
                </a:rPr>
                <a:t>验证流程演示</a:t>
              </a:r>
            </a:p>
          </p:txBody>
        </p:sp>
        <p:grpSp>
          <p:nvGrpSpPr>
            <p:cNvPr id="47" name="Group 47"/>
            <p:cNvGrpSpPr/>
            <p:nvPr/>
          </p:nvGrpSpPr>
          <p:grpSpPr>
            <a:xfrm>
              <a:off x="571500" y="4762500"/>
              <a:ext cx="11049000" cy="762000"/>
              <a:chOff x="571500" y="4762500"/>
              <a:chExt cx="11049000" cy="762000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571500" y="4762500"/>
                <a:ext cx="2095500" cy="762000"/>
              </a:xfrm>
              <a:custGeom>
                <a:avLst/>
                <a:gdLst/>
                <a:ahLst/>
                <a:cxnLst/>
                <a:rect l="l" t="t" r="r" b="b"/>
                <a:pathLst>
                  <a:path w="2095500" h="762000">
                    <a:moveTo>
                      <a:pt x="95250" y="0"/>
                    </a:moveTo>
                    <a:lnTo>
                      <a:pt x="2000250" y="0"/>
                    </a:lnTo>
                    <a:cubicBezTo>
                      <a:pt x="2052855" y="0"/>
                      <a:pt x="2095500" y="42645"/>
                      <a:pt x="2095500" y="95250"/>
                    </a:cubicBezTo>
                    <a:lnTo>
                      <a:pt x="2095500" y="666750"/>
                    </a:lnTo>
                    <a:cubicBezTo>
                      <a:pt x="2095500" y="719355"/>
                      <a:pt x="2052855" y="762000"/>
                      <a:pt x="2000250" y="762000"/>
                    </a:cubicBezTo>
                    <a:lnTo>
                      <a:pt x="95250" y="762000"/>
                    </a:lnTo>
                    <a:cubicBezTo>
                      <a:pt x="42645" y="762000"/>
                      <a:pt x="0" y="719355"/>
                      <a:pt x="0" y="666750"/>
                    </a:cubicBezTo>
                    <a:lnTo>
                      <a:pt x="0" y="95250"/>
                    </a:lnTo>
                    <a:cubicBezTo>
                      <a:pt x="0" y="42645"/>
                      <a:pt x="42645" y="0"/>
                      <a:pt x="95250" y="0"/>
                    </a:cubicBezTo>
                    <a:close/>
                  </a:path>
                </a:pathLst>
              </a:custGeom>
              <a:solidFill>
                <a:srgbClr val="161B22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30" name="TextBox 30"/>
              <p:cNvSpPr txBox="1"/>
              <p:nvPr/>
            </p:nvSpPr>
            <p:spPr>
              <a:xfrm>
                <a:off x="1391222" y="4934902"/>
                <a:ext cx="456057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Step 1</a:t>
                </a:r>
              </a:p>
            </p:txBody>
          </p:sp>
          <p:sp>
            <p:nvSpPr>
              <p:cNvPr id="31" name="TextBox 31"/>
              <p:cNvSpPr txBox="1"/>
              <p:nvPr/>
            </p:nvSpPr>
            <p:spPr>
              <a:xfrm>
                <a:off x="968693" y="5156835"/>
                <a:ext cx="1301115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加 Log 监测数据</a:t>
                </a:r>
              </a:p>
            </p:txBody>
          </p:sp>
          <p:sp>
            <p:nvSpPr>
              <p:cNvPr id="32" name="Line 32"/>
              <p:cNvSpPr/>
              <p:nvPr/>
            </p:nvSpPr>
            <p:spPr>
              <a:xfrm>
                <a:off x="2762250" y="5143500"/>
                <a:ext cx="5715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571500" h="9525">
                    <a:moveTo>
                      <a:pt x="0" y="0"/>
                    </a:moveTo>
                    <a:lnTo>
                      <a:pt x="571500" y="0"/>
                    </a:lnTo>
                  </a:path>
                </a:pathLst>
              </a:custGeom>
              <a:noFill/>
              <a:ln w="19050">
                <a:solidFill>
                  <a:srgbClr val="7EE787"/>
                </a:solidFill>
              </a:ln>
            </p:spPr>
          </p:sp>
          <p:grpSp>
            <p:nvGrpSpPr>
              <p:cNvPr id="36" name="Group 36"/>
              <p:cNvGrpSpPr/>
              <p:nvPr/>
            </p:nvGrpSpPr>
            <p:grpSpPr>
              <a:xfrm>
                <a:off x="3429000" y="4762500"/>
                <a:ext cx="2095500" cy="762000"/>
                <a:chOff x="3429000" y="4762500"/>
                <a:chExt cx="2095500" cy="762000"/>
              </a:xfrm>
            </p:grpSpPr>
            <p:sp>
              <p:nvSpPr>
                <p:cNvPr id="33" name="Freeform 33"/>
                <p:cNvSpPr/>
                <p:nvPr/>
              </p:nvSpPr>
              <p:spPr>
                <a:xfrm>
                  <a:off x="3429000" y="4762500"/>
                  <a:ext cx="2095500" cy="762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5500" h="762000">
                      <a:moveTo>
                        <a:pt x="95250" y="0"/>
                      </a:moveTo>
                      <a:lnTo>
                        <a:pt x="2000250" y="0"/>
                      </a:lnTo>
                      <a:cubicBezTo>
                        <a:pt x="2052855" y="0"/>
                        <a:pt x="2095500" y="42645"/>
                        <a:pt x="2095500" y="95250"/>
                      </a:cubicBezTo>
                      <a:lnTo>
                        <a:pt x="2095500" y="666750"/>
                      </a:lnTo>
                      <a:cubicBezTo>
                        <a:pt x="2095500" y="719355"/>
                        <a:pt x="2052855" y="762000"/>
                        <a:pt x="2000250" y="762000"/>
                      </a:cubicBezTo>
                      <a:lnTo>
                        <a:pt x="95250" y="762000"/>
                      </a:lnTo>
                      <a:cubicBezTo>
                        <a:pt x="42645" y="762000"/>
                        <a:pt x="0" y="719355"/>
                        <a:pt x="0" y="666750"/>
                      </a:cubicBezTo>
                      <a:lnTo>
                        <a:pt x="0" y="95250"/>
                      </a:lnTo>
                      <a:cubicBezTo>
                        <a:pt x="0" y="42645"/>
                        <a:pt x="42645" y="0"/>
                        <a:pt x="95250" y="0"/>
                      </a:cubicBezTo>
                      <a:close/>
                    </a:path>
                  </a:pathLst>
                </a:custGeom>
                <a:solidFill>
                  <a:srgbClr val="161B22"/>
                </a:solidFill>
                <a:ln w="9525">
                  <a:solidFill>
                    <a:srgbClr val="30363D"/>
                  </a:solidFill>
                </a:ln>
              </p:spPr>
            </p:sp>
            <p:sp>
              <p:nvSpPr>
                <p:cNvPr id="34" name="TextBox 34"/>
                <p:cNvSpPr txBox="1"/>
                <p:nvPr/>
              </p:nvSpPr>
              <p:spPr>
                <a:xfrm>
                  <a:off x="4229552" y="4934902"/>
                  <a:ext cx="494395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1050" dirty="0">
                      <a:solidFill>
                        <a:srgbClr val="8B949E"/>
                      </a:solidFill>
                      <a:latin typeface="Segoe UI"/>
                      <a:ea typeface="Microsoft YaHei"/>
                      <a:cs typeface="Segoe UI"/>
                    </a:rPr>
                    <a:t>Step 2</a:t>
                  </a:r>
                </a:p>
              </p:txBody>
            </p:sp>
            <p:sp>
              <p:nvSpPr>
                <p:cNvPr id="35" name="TextBox 35"/>
                <p:cNvSpPr txBox="1"/>
                <p:nvPr/>
              </p:nvSpPr>
              <p:spPr>
                <a:xfrm>
                  <a:off x="3848100" y="5156835"/>
                  <a:ext cx="1257300" cy="24384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1200" dirty="0">
                      <a:solidFill>
                        <a:srgbClr val="E6EDF3"/>
                      </a:solidFill>
                      <a:latin typeface="Segoe UI"/>
                      <a:ea typeface="Microsoft YaHei"/>
                      <a:cs typeface="Segoe UI"/>
                    </a:rPr>
                    <a:t>发现数据有变化</a:t>
                  </a:r>
                </a:p>
              </p:txBody>
            </p:sp>
          </p:grpSp>
          <p:sp>
            <p:nvSpPr>
              <p:cNvPr id="37" name="Line 37"/>
              <p:cNvSpPr/>
              <p:nvPr/>
            </p:nvSpPr>
            <p:spPr>
              <a:xfrm>
                <a:off x="5619750" y="5143500"/>
                <a:ext cx="5715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571500" h="9525">
                    <a:moveTo>
                      <a:pt x="0" y="0"/>
                    </a:moveTo>
                    <a:lnTo>
                      <a:pt x="571500" y="0"/>
                    </a:lnTo>
                  </a:path>
                </a:pathLst>
              </a:custGeom>
              <a:noFill/>
              <a:ln w="19050">
                <a:solidFill>
                  <a:srgbClr val="7EE787"/>
                </a:solidFill>
              </a:ln>
            </p:spPr>
          </p:sp>
          <p:grpSp>
            <p:nvGrpSpPr>
              <p:cNvPr id="41" name="Group 41"/>
              <p:cNvGrpSpPr/>
              <p:nvPr/>
            </p:nvGrpSpPr>
            <p:grpSpPr>
              <a:xfrm>
                <a:off x="6286500" y="4762500"/>
                <a:ext cx="2095500" cy="762000"/>
                <a:chOff x="6286500" y="4762500"/>
                <a:chExt cx="2095500" cy="762000"/>
              </a:xfrm>
            </p:grpSpPr>
            <p:sp>
              <p:nvSpPr>
                <p:cNvPr id="38" name="Freeform 38"/>
                <p:cNvSpPr/>
                <p:nvPr/>
              </p:nvSpPr>
              <p:spPr>
                <a:xfrm>
                  <a:off x="6286500" y="4762500"/>
                  <a:ext cx="2095500" cy="762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5500" h="762000">
                      <a:moveTo>
                        <a:pt x="95250" y="0"/>
                      </a:moveTo>
                      <a:lnTo>
                        <a:pt x="2000250" y="0"/>
                      </a:lnTo>
                      <a:cubicBezTo>
                        <a:pt x="2052855" y="0"/>
                        <a:pt x="2095500" y="42645"/>
                        <a:pt x="2095500" y="95250"/>
                      </a:cubicBezTo>
                      <a:lnTo>
                        <a:pt x="2095500" y="666750"/>
                      </a:lnTo>
                      <a:cubicBezTo>
                        <a:pt x="2095500" y="719355"/>
                        <a:pt x="2052855" y="762000"/>
                        <a:pt x="2000250" y="762000"/>
                      </a:cubicBezTo>
                      <a:lnTo>
                        <a:pt x="95250" y="762000"/>
                      </a:lnTo>
                      <a:cubicBezTo>
                        <a:pt x="42645" y="762000"/>
                        <a:pt x="0" y="719355"/>
                        <a:pt x="0" y="666750"/>
                      </a:cubicBezTo>
                      <a:lnTo>
                        <a:pt x="0" y="95250"/>
                      </a:lnTo>
                      <a:cubicBezTo>
                        <a:pt x="0" y="42645"/>
                        <a:pt x="42645" y="0"/>
                        <a:pt x="95250" y="0"/>
                      </a:cubicBezTo>
                      <a:close/>
                    </a:path>
                  </a:pathLst>
                </a:custGeom>
                <a:solidFill>
                  <a:srgbClr val="161B22"/>
                </a:solidFill>
                <a:ln w="9525">
                  <a:solidFill>
                    <a:srgbClr val="30363D"/>
                  </a:solidFill>
                </a:ln>
              </p:spPr>
            </p:sp>
            <p:sp>
              <p:nvSpPr>
                <p:cNvPr id="39" name="TextBox 39"/>
                <p:cNvSpPr txBox="1"/>
                <p:nvPr/>
              </p:nvSpPr>
              <p:spPr>
                <a:xfrm>
                  <a:off x="7087052" y="4934902"/>
                  <a:ext cx="494395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1050" dirty="0">
                      <a:solidFill>
                        <a:srgbClr val="8B949E"/>
                      </a:solidFill>
                      <a:latin typeface="Segoe UI"/>
                      <a:ea typeface="Microsoft YaHei"/>
                      <a:cs typeface="Segoe UI"/>
                    </a:rPr>
                    <a:t>Step 3</a:t>
                  </a:r>
                </a:p>
              </p:txBody>
            </p:sp>
            <p:sp>
              <p:nvSpPr>
                <p:cNvPr id="40" name="TextBox 40"/>
                <p:cNvSpPr txBox="1"/>
                <p:nvPr/>
              </p:nvSpPr>
              <p:spPr>
                <a:xfrm>
                  <a:off x="6880860" y="5156835"/>
                  <a:ext cx="906780" cy="24384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1200" dirty="0">
                      <a:solidFill>
                        <a:srgbClr val="E6EDF3"/>
                      </a:solidFill>
                      <a:latin typeface="Segoe UI"/>
                      <a:ea typeface="Microsoft YaHei"/>
                      <a:cs typeface="Segoe UI"/>
                    </a:rPr>
                    <a:t>画面却没动</a:t>
                  </a:r>
                </a:p>
              </p:txBody>
            </p:sp>
          </p:grpSp>
          <p:sp>
            <p:nvSpPr>
              <p:cNvPr id="42" name="Line 42"/>
              <p:cNvSpPr/>
              <p:nvPr/>
            </p:nvSpPr>
            <p:spPr>
              <a:xfrm>
                <a:off x="8477250" y="5143500"/>
                <a:ext cx="5715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571500" h="9525">
                    <a:moveTo>
                      <a:pt x="0" y="0"/>
                    </a:moveTo>
                    <a:lnTo>
                      <a:pt x="571500" y="0"/>
                    </a:lnTo>
                  </a:path>
                </a:pathLst>
              </a:custGeom>
              <a:noFill/>
              <a:ln w="19050">
                <a:solidFill>
                  <a:srgbClr val="7EE787"/>
                </a:solidFill>
              </a:ln>
            </p:spPr>
          </p:sp>
          <p:grpSp>
            <p:nvGrpSpPr>
              <p:cNvPr id="46" name="Group 46"/>
              <p:cNvGrpSpPr/>
              <p:nvPr/>
            </p:nvGrpSpPr>
            <p:grpSpPr>
              <a:xfrm>
                <a:off x="9144000" y="4762500"/>
                <a:ext cx="2476500" cy="762000"/>
                <a:chOff x="9144000" y="4762500"/>
                <a:chExt cx="2476500" cy="762000"/>
              </a:xfrm>
            </p:grpSpPr>
            <p:sp>
              <p:nvSpPr>
                <p:cNvPr id="43" name="Freeform 43"/>
                <p:cNvSpPr/>
                <p:nvPr/>
              </p:nvSpPr>
              <p:spPr>
                <a:xfrm>
                  <a:off x="9144000" y="4762500"/>
                  <a:ext cx="2476500" cy="762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76500" h="762000">
                      <a:moveTo>
                        <a:pt x="95250" y="0"/>
                      </a:moveTo>
                      <a:lnTo>
                        <a:pt x="2381250" y="0"/>
                      </a:lnTo>
                      <a:cubicBezTo>
                        <a:pt x="2433855" y="0"/>
                        <a:pt x="2476500" y="42645"/>
                        <a:pt x="2476500" y="95250"/>
                      </a:cubicBezTo>
                      <a:lnTo>
                        <a:pt x="2476500" y="666750"/>
                      </a:lnTo>
                      <a:cubicBezTo>
                        <a:pt x="2476500" y="719355"/>
                        <a:pt x="2433855" y="762000"/>
                        <a:pt x="2381250" y="762000"/>
                      </a:cubicBezTo>
                      <a:lnTo>
                        <a:pt x="95250" y="762000"/>
                      </a:lnTo>
                      <a:cubicBezTo>
                        <a:pt x="42645" y="762000"/>
                        <a:pt x="0" y="719355"/>
                        <a:pt x="0" y="666750"/>
                      </a:cubicBezTo>
                      <a:lnTo>
                        <a:pt x="0" y="95250"/>
                      </a:lnTo>
                      <a:cubicBezTo>
                        <a:pt x="0" y="42645"/>
                        <a:pt x="42645" y="0"/>
                        <a:pt x="95250" y="0"/>
                      </a:cubicBezTo>
                      <a:close/>
                    </a:path>
                  </a:pathLst>
                </a:custGeom>
                <a:solidFill>
                  <a:srgbClr val="7EE787">
                    <a:alpha val="20000"/>
                  </a:srgbClr>
                </a:solidFill>
                <a:ln w="19050">
                  <a:solidFill>
                    <a:srgbClr val="7EE787">
                      <a:alpha val="20000"/>
                    </a:srgbClr>
                  </a:solidFill>
                </a:ln>
              </p:spPr>
            </p:sp>
            <p:sp>
              <p:nvSpPr>
                <p:cNvPr id="44" name="TextBox 44"/>
                <p:cNvSpPr txBox="1"/>
                <p:nvPr/>
              </p:nvSpPr>
              <p:spPr>
                <a:xfrm>
                  <a:off x="10215562" y="4934902"/>
                  <a:ext cx="333375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1050" dirty="0">
                      <a:solidFill>
                        <a:srgbClr val="7EE787"/>
                      </a:solidFill>
                      <a:latin typeface="Segoe UI"/>
                      <a:ea typeface="Microsoft YaHei"/>
                      <a:cs typeface="Segoe UI"/>
                    </a:rPr>
                    <a:t>结论</a:t>
                  </a:r>
                </a:p>
              </p:txBody>
            </p:sp>
            <p:sp>
              <p:nvSpPr>
                <p:cNvPr id="45" name="TextBox 45"/>
                <p:cNvSpPr txBox="1"/>
                <p:nvPr/>
              </p:nvSpPr>
              <p:spPr>
                <a:xfrm>
                  <a:off x="9640514" y="5140642"/>
                  <a:ext cx="1483471" cy="2743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1350" b="1" dirty="0">
                      <a:solidFill>
                        <a:srgbClr val="7EE787"/>
                      </a:solidFill>
                      <a:latin typeface="Segoe UI"/>
                      <a:ea typeface="Microsoft YaHei"/>
                      <a:cs typeface="Segoe UI"/>
                    </a:rPr>
                    <a:t>问题在渲染层！</a:t>
                  </a:r>
                </a:p>
              </p:txBody>
            </p:sp>
          </p:grpSp>
        </p:grpSp>
      </p:grpSp>
      <p:sp>
        <p:nvSpPr>
          <p:cNvPr id="49" name="Freeform 49"/>
          <p:cNvSpPr/>
          <p:nvPr/>
        </p:nvSpPr>
        <p:spPr>
          <a:xfrm>
            <a:off x="571500" y="5953125"/>
            <a:ext cx="11049000" cy="428625"/>
          </a:xfrm>
          <a:custGeom>
            <a:avLst/>
            <a:gdLst/>
            <a:ahLst/>
            <a:cxnLst/>
            <a:rect l="l" t="t" r="r" b="b"/>
            <a:pathLst>
              <a:path w="11049000" h="428625">
                <a:moveTo>
                  <a:pt x="76200" y="0"/>
                </a:moveTo>
                <a:lnTo>
                  <a:pt x="10972800" y="0"/>
                </a:lnTo>
                <a:cubicBezTo>
                  <a:pt x="11014884" y="0"/>
                  <a:pt x="11049000" y="34116"/>
                  <a:pt x="11049000" y="76200"/>
                </a:cubicBezTo>
                <a:lnTo>
                  <a:pt x="11049000" y="352425"/>
                </a:lnTo>
                <a:cubicBezTo>
                  <a:pt x="11049000" y="394509"/>
                  <a:pt x="11014884" y="428625"/>
                  <a:pt x="10972800" y="428625"/>
                </a:cubicBezTo>
                <a:lnTo>
                  <a:pt x="76200" y="428625"/>
                </a:lnTo>
                <a:cubicBezTo>
                  <a:pt x="34116" y="428625"/>
                  <a:pt x="0" y="394509"/>
                  <a:pt x="0" y="352425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0883E">
              <a:alpha val="10000"/>
            </a:srgbClr>
          </a:solidFill>
          <a:ln>
            <a:noFill/>
          </a:ln>
        </p:spPr>
      </p:sp>
      <p:sp>
        <p:nvSpPr>
          <p:cNvPr id="50" name="TextBox 50"/>
          <p:cNvSpPr txBox="1"/>
          <p:nvPr/>
        </p:nvSpPr>
        <p:spPr>
          <a:xfrm>
            <a:off x="4457152" y="6093142"/>
            <a:ext cx="3277695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F0883E"/>
                </a:solidFill>
                <a:latin typeface="Segoe UI"/>
                <a:ea typeface="Microsoft YaHei"/>
                <a:cs typeface="Segoe UI"/>
              </a:rPr>
              <a:t>科学方法：</a:t>
            </a:r>
            <a:r>
              <a:rPr lang="zh-CN" sz="1350" dirty="0">
                <a:solidFill>
                  <a:srgbClr val="F0883E"/>
                </a:solidFill>
                <a:latin typeface="Segoe UI"/>
                <a:ea typeface="Microsoft YaHei"/>
                <a:cs typeface="Segoe UI"/>
              </a:rPr>
              <a:t>假设 → 实验 → 观察 → 结论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11131772" y="6458902"/>
            <a:ext cx="50206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30363D"/>
                </a:solidFill>
                <a:latin typeface="Consolas"/>
                <a:ea typeface="Microsoft YaHei"/>
                <a:cs typeface="Consolas"/>
              </a:rPr>
              <a:t>06 / 10</a:t>
            </a:r>
          </a:p>
        </p:txBody>
      </p:sp>
    </p:spTree>
  </p:cSld>
  <p:clrMapOvr>
    <a:masterClrMapping/>
  </p:clrMapOvr>
  <p:transition dur="40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</p:sp>
      <p:grpSp>
        <p:nvGrpSpPr>
          <p:cNvPr id="5" name="Group 5"/>
          <p:cNvGrpSpPr/>
          <p:nvPr/>
        </p:nvGrpSpPr>
        <p:grpSpPr>
          <a:xfrm>
            <a:off x="571500" y="571500"/>
            <a:ext cx="952500" cy="1114425"/>
            <a:chOff x="571500" y="571500"/>
            <a:chExt cx="952500" cy="1114425"/>
          </a:xfrm>
        </p:grpSpPr>
        <p:sp>
          <p:nvSpPr>
            <p:cNvPr id="3" name="Freeform 3"/>
            <p:cNvSpPr/>
            <p:nvPr/>
          </p:nvSpPr>
          <p:spPr>
            <a:xfrm>
              <a:off x="571500" y="571500"/>
              <a:ext cx="952500" cy="952500"/>
            </a:xfrm>
            <a:custGeom>
              <a:avLst/>
              <a:gdLst/>
              <a:ahLst/>
              <a:cxnLst/>
              <a:rect l="l" t="t" r="r" b="b"/>
              <a:pathLst>
                <a:path w="952500" h="952500">
                  <a:moveTo>
                    <a:pt x="152400" y="0"/>
                  </a:moveTo>
                  <a:lnTo>
                    <a:pt x="800100" y="0"/>
                  </a:lnTo>
                  <a:cubicBezTo>
                    <a:pt x="884268" y="0"/>
                    <a:pt x="952500" y="68232"/>
                    <a:pt x="952500" y="152400"/>
                  </a:cubicBezTo>
                  <a:lnTo>
                    <a:pt x="952500" y="800100"/>
                  </a:lnTo>
                  <a:cubicBezTo>
                    <a:pt x="952500" y="884268"/>
                    <a:pt x="884268" y="952500"/>
                    <a:pt x="800100" y="952500"/>
                  </a:cubicBezTo>
                  <a:lnTo>
                    <a:pt x="152400" y="952500"/>
                  </a:lnTo>
                  <a:cubicBezTo>
                    <a:pt x="68232" y="952500"/>
                    <a:pt x="0" y="884268"/>
                    <a:pt x="0" y="8001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gradFill>
              <a:gsLst>
                <a:gs pos="0">
                  <a:srgbClr val="58A6FF">
                    <a:alpha val="20000"/>
                  </a:srgbClr>
                </a:gs>
                <a:gs pos="100000">
                  <a:srgbClr val="7EE787">
                    <a:alpha val="20000"/>
                  </a:srgbClr>
                </a:gs>
              </a:gsLst>
              <a:lin ang="2700000" scaled="1"/>
            </a:gradFill>
            <a:ln>
              <a:noFill/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640166" y="832485"/>
              <a:ext cx="815169" cy="8534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4200" b="1" dirty="0">
                  <a:gradFill>
                    <a:gsLst>
                      <a:gs pos="0">
                        <a:srgbClr val="58A6FF"/>
                      </a:gs>
                      <a:gs pos="100000">
                        <a:srgbClr val="7EE787"/>
                      </a:gs>
                    </a:gsLst>
                    <a:lin ang="2700000" scaled="1"/>
                  </a:gradFill>
                  <a:latin typeface="Consolas"/>
                  <a:ea typeface="Microsoft YaHei"/>
                  <a:cs typeface="Consolas"/>
                </a:rPr>
                <a:t>05</a:t>
              </a:r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1676400" y="866775"/>
            <a:ext cx="5067824" cy="609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3000" b="1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✅ 确认修正结果与副作用</a:t>
            </a:r>
          </a:p>
        </p:txBody>
      </p:sp>
      <p:sp>
        <p:nvSpPr>
          <p:cNvPr id="7" name="Freeform 7"/>
          <p:cNvSpPr/>
          <p:nvPr/>
        </p:nvSpPr>
        <p:spPr>
          <a:xfrm>
            <a:off x="571500" y="1666875"/>
            <a:ext cx="11049000" cy="619125"/>
          </a:xfrm>
          <a:custGeom>
            <a:avLst/>
            <a:gdLst/>
            <a:ahLst/>
            <a:cxnLst/>
            <a:rect l="l" t="t" r="r" b="b"/>
            <a:pathLst>
              <a:path w="11049000" h="619125">
                <a:moveTo>
                  <a:pt x="95250" y="0"/>
                </a:moveTo>
                <a:lnTo>
                  <a:pt x="10953750" y="0"/>
                </a:lnTo>
                <a:cubicBezTo>
                  <a:pt x="11006355" y="0"/>
                  <a:pt x="11049000" y="42645"/>
                  <a:pt x="11049000" y="95250"/>
                </a:cubicBezTo>
                <a:lnTo>
                  <a:pt x="11049000" y="523875"/>
                </a:lnTo>
                <a:cubicBezTo>
                  <a:pt x="11049000" y="576480"/>
                  <a:pt x="11006355" y="619125"/>
                  <a:pt x="10953750" y="619125"/>
                </a:cubicBezTo>
                <a:lnTo>
                  <a:pt x="95250" y="619125"/>
                </a:lnTo>
                <a:cubicBezTo>
                  <a:pt x="42645" y="619125"/>
                  <a:pt x="0" y="576480"/>
                  <a:pt x="0" y="523875"/>
                </a:cubicBezTo>
                <a:lnTo>
                  <a:pt x="0" y="95250"/>
                </a:lnTo>
                <a:cubicBezTo>
                  <a:pt x="0" y="42645"/>
                  <a:pt x="42645" y="0"/>
                  <a:pt x="95250" y="0"/>
                </a:cubicBezTo>
                <a:close/>
              </a:path>
            </a:pathLst>
          </a:custGeom>
          <a:solidFill>
            <a:srgbClr val="F85149">
              <a:alpha val="15000"/>
            </a:srgbClr>
          </a:solidFill>
          <a:ln w="19050">
            <a:solidFill>
              <a:srgbClr val="F85149">
                <a:alpha val="15000"/>
              </a:srgbClr>
            </a:solidFill>
          </a:ln>
        </p:spPr>
      </p:sp>
      <p:sp>
        <p:nvSpPr>
          <p:cNvPr id="8" name="TextBox 8"/>
          <p:cNvSpPr txBox="1"/>
          <p:nvPr/>
        </p:nvSpPr>
        <p:spPr>
          <a:xfrm>
            <a:off x="3878009" y="1853565"/>
            <a:ext cx="4435983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800" b="1" dirty="0">
                <a:solidFill>
                  <a:srgbClr val="F85149"/>
                </a:solidFill>
                <a:latin typeface="Segoe UI"/>
                <a:ea typeface="Microsoft YaHei"/>
                <a:cs typeface="Segoe UI"/>
              </a:rPr>
              <a:t>⚠️ 警告：</a:t>
            </a:r>
            <a:r>
              <a:rPr lang="zh-CN" sz="1800" dirty="0">
                <a:solidFill>
                  <a:srgbClr val="F85149"/>
                </a:solidFill>
                <a:latin typeface="Segoe UI"/>
                <a:ea typeface="Microsoft YaHei"/>
                <a:cs typeface="Segoe UI"/>
              </a:rPr>
              <a:t>修好 A 坏了 B 是最可怕的！</a:t>
            </a:r>
          </a:p>
        </p:txBody>
      </p:sp>
      <p:grpSp>
        <p:nvGrpSpPr>
          <p:cNvPr id="50" name="Group 50"/>
          <p:cNvGrpSpPr/>
          <p:nvPr/>
        </p:nvGrpSpPr>
        <p:grpSpPr>
          <a:xfrm>
            <a:off x="571500" y="2571750"/>
            <a:ext cx="11049000" cy="2857500"/>
            <a:chOff x="571500" y="2571750"/>
            <a:chExt cx="11049000" cy="2857500"/>
          </a:xfrm>
        </p:grpSpPr>
        <p:grpSp>
          <p:nvGrpSpPr>
            <p:cNvPr id="22" name="Group 22"/>
            <p:cNvGrpSpPr/>
            <p:nvPr/>
          </p:nvGrpSpPr>
          <p:grpSpPr>
            <a:xfrm>
              <a:off x="571500" y="2571750"/>
              <a:ext cx="3429000" cy="2857500"/>
              <a:chOff x="571500" y="2571750"/>
              <a:chExt cx="3429000" cy="2857500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571500" y="2571750"/>
                <a:ext cx="3429000" cy="2857500"/>
              </a:xfrm>
              <a:custGeom>
                <a:avLst/>
                <a:gdLst/>
                <a:ahLst/>
                <a:cxnLst/>
                <a:rect l="l" t="t" r="r" b="b"/>
                <a:pathLst>
                  <a:path w="3429000" h="2857500">
                    <a:moveTo>
                      <a:pt x="114300" y="0"/>
                    </a:moveTo>
                    <a:lnTo>
                      <a:pt x="3314700" y="0"/>
                    </a:lnTo>
                    <a:cubicBezTo>
                      <a:pt x="3377826" y="0"/>
                      <a:pt x="3429000" y="51174"/>
                      <a:pt x="3429000" y="114300"/>
                    </a:cubicBezTo>
                    <a:lnTo>
                      <a:pt x="3429000" y="2743200"/>
                    </a:lnTo>
                    <a:cubicBezTo>
                      <a:pt x="3429000" y="2806326"/>
                      <a:pt x="3377826" y="2857500"/>
                      <a:pt x="3314700" y="2857500"/>
                    </a:cubicBezTo>
                    <a:lnTo>
                      <a:pt x="114300" y="2857500"/>
                    </a:lnTo>
                    <a:cubicBezTo>
                      <a:pt x="51174" y="2857500"/>
                      <a:pt x="0" y="2806326"/>
                      <a:pt x="0" y="2743200"/>
                    </a:cubicBezTo>
                    <a:lnTo>
                      <a:pt x="0" y="114300"/>
                    </a:lnTo>
                    <a:cubicBezTo>
                      <a:pt x="0" y="51174"/>
                      <a:pt x="51174" y="0"/>
                      <a:pt x="114300" y="0"/>
                    </a:cubicBezTo>
                    <a:close/>
                  </a:path>
                </a:pathLst>
              </a:custGeom>
              <a:solidFill>
                <a:srgbClr val="161B22"/>
              </a:solidFill>
              <a:ln w="19050">
                <a:solidFill>
                  <a:srgbClr val="58A6FF"/>
                </a:solidFill>
              </a:ln>
            </p:spPr>
          </p:sp>
          <p:sp>
            <p:nvSpPr>
              <p:cNvPr id="10" name="Freeform 10"/>
              <p:cNvSpPr/>
              <p:nvPr/>
            </p:nvSpPr>
            <p:spPr>
              <a:xfrm>
                <a:off x="571500" y="2571750"/>
                <a:ext cx="3429000" cy="523875"/>
              </a:xfrm>
              <a:custGeom>
                <a:avLst/>
                <a:gdLst/>
                <a:ahLst/>
                <a:cxnLst/>
                <a:rect l="l" t="t" r="r" b="b"/>
                <a:pathLst>
                  <a:path w="3429000" h="523875">
                    <a:moveTo>
                      <a:pt x="114300" y="0"/>
                    </a:moveTo>
                    <a:lnTo>
                      <a:pt x="3314700" y="0"/>
                    </a:lnTo>
                    <a:cubicBezTo>
                      <a:pt x="3377826" y="0"/>
                      <a:pt x="3429000" y="51174"/>
                      <a:pt x="3429000" y="114300"/>
                    </a:cubicBezTo>
                    <a:lnTo>
                      <a:pt x="3429000" y="409575"/>
                    </a:lnTo>
                    <a:cubicBezTo>
                      <a:pt x="3429000" y="472701"/>
                      <a:pt x="3377826" y="523875"/>
                      <a:pt x="3314700" y="523875"/>
                    </a:cubicBezTo>
                    <a:lnTo>
                      <a:pt x="114300" y="523875"/>
                    </a:lnTo>
                    <a:cubicBezTo>
                      <a:pt x="51174" y="523875"/>
                      <a:pt x="0" y="472701"/>
                      <a:pt x="0" y="409575"/>
                    </a:cubicBezTo>
                    <a:lnTo>
                      <a:pt x="0" y="114300"/>
                    </a:lnTo>
                    <a:cubicBezTo>
                      <a:pt x="0" y="51174"/>
                      <a:pt x="51174" y="0"/>
                      <a:pt x="114300" y="0"/>
                    </a:cubicBezTo>
                    <a:close/>
                  </a:path>
                </a:pathLst>
              </a:custGeom>
              <a:solidFill>
                <a:srgbClr val="58A6FF">
                  <a:alpha val="15000"/>
                </a:srgbClr>
              </a:solidFill>
              <a:ln>
                <a:noFill/>
              </a:ln>
            </p:spPr>
          </p:sp>
          <p:sp>
            <p:nvSpPr>
              <p:cNvPr id="11" name="TextBox 11"/>
              <p:cNvSpPr txBox="1"/>
              <p:nvPr/>
            </p:nvSpPr>
            <p:spPr>
              <a:xfrm>
                <a:off x="1651443" y="2755582"/>
                <a:ext cx="1269113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650" b="1" dirty="0">
                    <a:solidFill>
                      <a:srgbClr val="58A6FF"/>
                    </a:solidFill>
                    <a:latin typeface="Segoe UI"/>
                    <a:ea typeface="Microsoft YaHei"/>
                    <a:cs typeface="Segoe UI"/>
                  </a:rPr>
                  <a:t>📊 对照测试</a:t>
                </a:r>
              </a:p>
            </p:txBody>
          </p:sp>
          <p:grpSp>
            <p:nvGrpSpPr>
              <p:cNvPr id="21" name="Group 21"/>
              <p:cNvGrpSpPr/>
              <p:nvPr/>
            </p:nvGrpSpPr>
            <p:grpSpPr>
              <a:xfrm>
                <a:off x="793432" y="3148489"/>
                <a:ext cx="2968943" cy="1925955"/>
                <a:chOff x="793432" y="3148489"/>
                <a:chExt cx="2968943" cy="1925955"/>
              </a:xfrm>
            </p:grpSpPr>
            <p:sp>
              <p:nvSpPr>
                <p:cNvPr id="12" name="TextBox 12"/>
                <p:cNvSpPr txBox="1"/>
                <p:nvPr/>
              </p:nvSpPr>
              <p:spPr>
                <a:xfrm>
                  <a:off x="793432" y="3148489"/>
                  <a:ext cx="2080736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dirty="0">
                      <a:solidFill>
                        <a:srgbClr val="8B949E"/>
                      </a:solidFill>
                      <a:latin typeface="Segoe UI"/>
                      <a:ea typeface="Microsoft YaHei"/>
                      <a:cs typeface="Segoe UI"/>
                    </a:rPr>
                    <a:t>记录修正前后的输出差异</a:t>
                  </a:r>
                </a:p>
              </p:txBody>
            </p:sp>
            <p:sp>
              <p:nvSpPr>
                <p:cNvPr id="13" name="Freeform 13"/>
                <p:cNvSpPr/>
                <p:nvPr/>
              </p:nvSpPr>
              <p:spPr>
                <a:xfrm>
                  <a:off x="809625" y="3524250"/>
                  <a:ext cx="2952750" cy="428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52750" h="428625">
                      <a:moveTo>
                        <a:pt x="57150" y="0"/>
                      </a:moveTo>
                      <a:lnTo>
                        <a:pt x="2895600" y="0"/>
                      </a:lnTo>
                      <a:cubicBezTo>
                        <a:pt x="2927163" y="0"/>
                        <a:pt x="2952750" y="25587"/>
                        <a:pt x="2952750" y="57150"/>
                      </a:cubicBezTo>
                      <a:lnTo>
                        <a:pt x="2952750" y="371475"/>
                      </a:lnTo>
                      <a:cubicBezTo>
                        <a:pt x="2952750" y="403038"/>
                        <a:pt x="2927163" y="428625"/>
                        <a:pt x="2895600" y="428625"/>
                      </a:cubicBezTo>
                      <a:lnTo>
                        <a:pt x="57150" y="428625"/>
                      </a:lnTo>
                      <a:cubicBezTo>
                        <a:pt x="25587" y="428625"/>
                        <a:pt x="0" y="403038"/>
                        <a:pt x="0" y="371475"/>
                      </a:cubicBezTo>
                      <a:lnTo>
                        <a:pt x="0" y="57150"/>
                      </a:lnTo>
                      <a:cubicBezTo>
                        <a:pt x="0" y="25587"/>
                        <a:pt x="25587" y="0"/>
                        <a:pt x="57150" y="0"/>
                      </a:cubicBezTo>
                      <a:close/>
                    </a:path>
                  </a:pathLst>
                </a:custGeom>
                <a:solidFill>
                  <a:srgbClr val="1F2428"/>
                </a:solidFill>
                <a:ln>
                  <a:noFill/>
                </a:ln>
              </p:spPr>
            </p:sp>
            <p:sp>
              <p:nvSpPr>
                <p:cNvPr id="14" name="TextBox 14"/>
                <p:cNvSpPr txBox="1"/>
                <p:nvPr/>
              </p:nvSpPr>
              <p:spPr>
                <a:xfrm>
                  <a:off x="939165" y="3601402"/>
                  <a:ext cx="617077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F85149"/>
                      </a:solidFill>
                      <a:latin typeface="Consolas"/>
                      <a:ea typeface="Microsoft YaHei"/>
                      <a:cs typeface="Consolas"/>
                    </a:rPr>
                    <a:t>Before:</a:t>
                  </a:r>
                </a:p>
              </p:txBody>
            </p:sp>
            <p:sp>
              <p:nvSpPr>
                <p:cNvPr id="15" name="TextBox 15"/>
                <p:cNvSpPr txBox="1"/>
                <p:nvPr/>
              </p:nvSpPr>
              <p:spPr>
                <a:xfrm>
                  <a:off x="1558290" y="3601402"/>
                  <a:ext cx="747427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F85149"/>
                      </a:solidFill>
                      <a:latin typeface="Consolas"/>
                      <a:ea typeface="Microsoft YaHei"/>
                      <a:cs typeface="Consolas"/>
                    </a:rPr>
                    <a:t>undefined</a:t>
                  </a:r>
                </a:p>
              </p:txBody>
            </p:sp>
            <p:sp>
              <p:nvSpPr>
                <p:cNvPr id="16" name="TextBox 16"/>
                <p:cNvSpPr txBox="1"/>
                <p:nvPr/>
              </p:nvSpPr>
              <p:spPr>
                <a:xfrm>
                  <a:off x="939165" y="3763328"/>
                  <a:ext cx="532733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7EE787"/>
                      </a:solidFill>
                      <a:latin typeface="Consolas"/>
                      <a:ea typeface="Microsoft YaHei"/>
                      <a:cs typeface="Consolas"/>
                    </a:rPr>
                    <a:t>After:</a:t>
                  </a:r>
                </a:p>
              </p:txBody>
            </p:sp>
            <p:sp>
              <p:nvSpPr>
                <p:cNvPr id="17" name="TextBox 17"/>
                <p:cNvSpPr txBox="1"/>
                <p:nvPr/>
              </p:nvSpPr>
              <p:spPr>
                <a:xfrm>
                  <a:off x="1558290" y="3763328"/>
                  <a:ext cx="785765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7EE787"/>
                      </a:solidFill>
                      <a:latin typeface="Consolas"/>
                      <a:ea typeface="Microsoft YaHei"/>
                      <a:cs typeface="Consolas"/>
                    </a:rPr>
                    <a:t>"success"</a:t>
                  </a:r>
                </a:p>
              </p:txBody>
            </p:sp>
            <p:sp>
              <p:nvSpPr>
                <p:cNvPr id="18" name="TextBox 18"/>
                <p:cNvSpPr txBox="1"/>
                <p:nvPr/>
              </p:nvSpPr>
              <p:spPr>
                <a:xfrm>
                  <a:off x="793432" y="4148614"/>
                  <a:ext cx="1252085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dirty="0">
                      <a:solidFill>
                        <a:srgbClr val="7EE787"/>
                      </a:solidFill>
                      <a:latin typeface="Segoe UI"/>
                      <a:ea typeface="Microsoft YaHei"/>
                      <a:cs typeface="Segoe UI"/>
                    </a:rPr>
                    <a:t>✓</a:t>
                  </a:r>
                  <a:r>
                    <a:rPr lang="zh-CN" sz="1275" dirty="0">
                      <a:solidFill>
                        <a:srgbClr val="E6EDF3"/>
                      </a:solidFill>
                      <a:latin typeface="Segoe UI"/>
                      <a:ea typeface="Microsoft YaHei"/>
                      <a:cs typeface="Segoe UI"/>
                    </a:rPr>
                    <a:t>输出符合预期</a:t>
                  </a:r>
                </a:p>
              </p:txBody>
            </p:sp>
            <p:sp>
              <p:nvSpPr>
                <p:cNvPr id="19" name="TextBox 19"/>
                <p:cNvSpPr txBox="1"/>
                <p:nvPr/>
              </p:nvSpPr>
              <p:spPr>
                <a:xfrm>
                  <a:off x="793432" y="4481989"/>
                  <a:ext cx="1252085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dirty="0">
                      <a:solidFill>
                        <a:srgbClr val="7EE787"/>
                      </a:solidFill>
                      <a:latin typeface="Segoe UI"/>
                      <a:ea typeface="Microsoft YaHei"/>
                      <a:cs typeface="Segoe UI"/>
                    </a:rPr>
                    <a:t>✓</a:t>
                  </a:r>
                  <a:r>
                    <a:rPr lang="zh-CN" sz="1275" dirty="0">
                      <a:solidFill>
                        <a:srgbClr val="E6EDF3"/>
                      </a:solidFill>
                      <a:latin typeface="Segoe UI"/>
                      <a:ea typeface="Microsoft YaHei"/>
                      <a:cs typeface="Segoe UI"/>
                    </a:rPr>
                    <a:t>数据格式正确</a:t>
                  </a:r>
                </a:p>
              </p:txBody>
            </p:sp>
            <p:sp>
              <p:nvSpPr>
                <p:cNvPr id="20" name="TextBox 20"/>
                <p:cNvSpPr txBox="1"/>
                <p:nvPr/>
              </p:nvSpPr>
              <p:spPr>
                <a:xfrm>
                  <a:off x="793432" y="4815364"/>
                  <a:ext cx="1438299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dirty="0">
                      <a:solidFill>
                        <a:srgbClr val="7EE787"/>
                      </a:solidFill>
                      <a:latin typeface="Segoe UI"/>
                      <a:ea typeface="Microsoft YaHei"/>
                      <a:cs typeface="Segoe UI"/>
                    </a:rPr>
                    <a:t>✓</a:t>
                  </a:r>
                  <a:r>
                    <a:rPr lang="zh-CN" sz="1275" dirty="0">
                      <a:solidFill>
                        <a:srgbClr val="E6EDF3"/>
                      </a:solidFill>
                      <a:latin typeface="Segoe UI"/>
                      <a:ea typeface="Microsoft YaHei"/>
                      <a:cs typeface="Segoe UI"/>
                    </a:rPr>
                    <a:t>性能无明显下降</a:t>
                  </a:r>
                </a:p>
              </p:txBody>
            </p:sp>
          </p:grpSp>
        </p:grpSp>
        <p:grpSp>
          <p:nvGrpSpPr>
            <p:cNvPr id="35" name="Group 35"/>
            <p:cNvGrpSpPr/>
            <p:nvPr/>
          </p:nvGrpSpPr>
          <p:grpSpPr>
            <a:xfrm>
              <a:off x="4381500" y="2571750"/>
              <a:ext cx="3429000" cy="2857500"/>
              <a:chOff x="4381500" y="2571750"/>
              <a:chExt cx="3429000" cy="2857500"/>
            </a:xfrm>
          </p:grpSpPr>
          <p:sp>
            <p:nvSpPr>
              <p:cNvPr id="23" name="Freeform 23"/>
              <p:cNvSpPr/>
              <p:nvPr/>
            </p:nvSpPr>
            <p:spPr>
              <a:xfrm>
                <a:off x="4381500" y="2571750"/>
                <a:ext cx="3429000" cy="2857500"/>
              </a:xfrm>
              <a:custGeom>
                <a:avLst/>
                <a:gdLst/>
                <a:ahLst/>
                <a:cxnLst/>
                <a:rect l="l" t="t" r="r" b="b"/>
                <a:pathLst>
                  <a:path w="3429000" h="2857500">
                    <a:moveTo>
                      <a:pt x="114300" y="0"/>
                    </a:moveTo>
                    <a:lnTo>
                      <a:pt x="3314700" y="0"/>
                    </a:lnTo>
                    <a:cubicBezTo>
                      <a:pt x="3377826" y="0"/>
                      <a:pt x="3429000" y="51174"/>
                      <a:pt x="3429000" y="114300"/>
                    </a:cubicBezTo>
                    <a:lnTo>
                      <a:pt x="3429000" y="2743200"/>
                    </a:lnTo>
                    <a:cubicBezTo>
                      <a:pt x="3429000" y="2806326"/>
                      <a:pt x="3377826" y="2857500"/>
                      <a:pt x="3314700" y="2857500"/>
                    </a:cubicBezTo>
                    <a:lnTo>
                      <a:pt x="114300" y="2857500"/>
                    </a:lnTo>
                    <a:cubicBezTo>
                      <a:pt x="51174" y="2857500"/>
                      <a:pt x="0" y="2806326"/>
                      <a:pt x="0" y="2743200"/>
                    </a:cubicBezTo>
                    <a:lnTo>
                      <a:pt x="0" y="114300"/>
                    </a:lnTo>
                    <a:cubicBezTo>
                      <a:pt x="0" y="51174"/>
                      <a:pt x="51174" y="0"/>
                      <a:pt x="114300" y="0"/>
                    </a:cubicBezTo>
                    <a:close/>
                  </a:path>
                </a:pathLst>
              </a:custGeom>
              <a:solidFill>
                <a:srgbClr val="161B22"/>
              </a:solidFill>
              <a:ln w="19050">
                <a:solidFill>
                  <a:srgbClr val="F0883E"/>
                </a:solidFill>
              </a:ln>
            </p:spPr>
          </p:sp>
          <p:sp>
            <p:nvSpPr>
              <p:cNvPr id="24" name="Freeform 24"/>
              <p:cNvSpPr/>
              <p:nvPr/>
            </p:nvSpPr>
            <p:spPr>
              <a:xfrm>
                <a:off x="4381500" y="2571750"/>
                <a:ext cx="3429000" cy="523875"/>
              </a:xfrm>
              <a:custGeom>
                <a:avLst/>
                <a:gdLst/>
                <a:ahLst/>
                <a:cxnLst/>
                <a:rect l="l" t="t" r="r" b="b"/>
                <a:pathLst>
                  <a:path w="3429000" h="523875">
                    <a:moveTo>
                      <a:pt x="114300" y="0"/>
                    </a:moveTo>
                    <a:lnTo>
                      <a:pt x="3314700" y="0"/>
                    </a:lnTo>
                    <a:cubicBezTo>
                      <a:pt x="3377826" y="0"/>
                      <a:pt x="3429000" y="51174"/>
                      <a:pt x="3429000" y="114300"/>
                    </a:cubicBezTo>
                    <a:lnTo>
                      <a:pt x="3429000" y="409575"/>
                    </a:lnTo>
                    <a:cubicBezTo>
                      <a:pt x="3429000" y="472701"/>
                      <a:pt x="3377826" y="523875"/>
                      <a:pt x="3314700" y="523875"/>
                    </a:cubicBezTo>
                    <a:lnTo>
                      <a:pt x="114300" y="523875"/>
                    </a:lnTo>
                    <a:cubicBezTo>
                      <a:pt x="51174" y="523875"/>
                      <a:pt x="0" y="472701"/>
                      <a:pt x="0" y="409575"/>
                    </a:cubicBezTo>
                    <a:lnTo>
                      <a:pt x="0" y="114300"/>
                    </a:lnTo>
                    <a:cubicBezTo>
                      <a:pt x="0" y="51174"/>
                      <a:pt x="51174" y="0"/>
                      <a:pt x="114300" y="0"/>
                    </a:cubicBezTo>
                    <a:close/>
                  </a:path>
                </a:pathLst>
              </a:custGeom>
              <a:solidFill>
                <a:srgbClr val="F0883E">
                  <a:alpha val="15000"/>
                </a:srgbClr>
              </a:solidFill>
              <a:ln>
                <a:noFill/>
              </a:ln>
            </p:spPr>
          </p:sp>
          <p:sp>
            <p:nvSpPr>
              <p:cNvPr id="25" name="TextBox 25"/>
              <p:cNvSpPr txBox="1"/>
              <p:nvPr/>
            </p:nvSpPr>
            <p:spPr>
              <a:xfrm>
                <a:off x="5461443" y="2755582"/>
                <a:ext cx="1269113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650" b="1" dirty="0">
                    <a:solidFill>
                      <a:srgbClr val="F0883E"/>
                    </a:solidFill>
                    <a:latin typeface="Segoe UI"/>
                    <a:ea typeface="Microsoft YaHei"/>
                    <a:cs typeface="Segoe UI"/>
                  </a:rPr>
                  <a:t>🔗 连带影响</a:t>
                </a:r>
              </a:p>
            </p:txBody>
          </p:sp>
          <p:grpSp>
            <p:nvGrpSpPr>
              <p:cNvPr id="34" name="Group 34"/>
              <p:cNvGrpSpPr/>
              <p:nvPr/>
            </p:nvGrpSpPr>
            <p:grpSpPr>
              <a:xfrm>
                <a:off x="4603432" y="3148489"/>
                <a:ext cx="2968943" cy="2116455"/>
                <a:chOff x="4603432" y="3148489"/>
                <a:chExt cx="2968943" cy="2116455"/>
              </a:xfrm>
            </p:grpSpPr>
            <p:sp>
              <p:nvSpPr>
                <p:cNvPr id="26" name="TextBox 26"/>
                <p:cNvSpPr txBox="1"/>
                <p:nvPr/>
              </p:nvSpPr>
              <p:spPr>
                <a:xfrm>
                  <a:off x="4603432" y="3148489"/>
                  <a:ext cx="1708309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dirty="0">
                      <a:solidFill>
                        <a:srgbClr val="8B949E"/>
                      </a:solidFill>
                      <a:latin typeface="Segoe UI"/>
                      <a:ea typeface="Microsoft YaHei"/>
                      <a:cs typeface="Segoe UI"/>
                    </a:rPr>
                    <a:t>检查这个函数的引用</a:t>
                  </a:r>
                </a:p>
              </p:txBody>
            </p:sp>
            <p:sp>
              <p:nvSpPr>
                <p:cNvPr id="27" name="Freeform 27"/>
                <p:cNvSpPr/>
                <p:nvPr/>
              </p:nvSpPr>
              <p:spPr>
                <a:xfrm>
                  <a:off x="4619625" y="3524250"/>
                  <a:ext cx="2952750" cy="666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52750" h="666750">
                      <a:moveTo>
                        <a:pt x="57150" y="0"/>
                      </a:moveTo>
                      <a:lnTo>
                        <a:pt x="2895600" y="0"/>
                      </a:lnTo>
                      <a:cubicBezTo>
                        <a:pt x="2927163" y="0"/>
                        <a:pt x="2952750" y="25587"/>
                        <a:pt x="2952750" y="57150"/>
                      </a:cubicBezTo>
                      <a:lnTo>
                        <a:pt x="2952750" y="609600"/>
                      </a:lnTo>
                      <a:cubicBezTo>
                        <a:pt x="2952750" y="641163"/>
                        <a:pt x="2927163" y="666750"/>
                        <a:pt x="2895600" y="666750"/>
                      </a:cubicBezTo>
                      <a:lnTo>
                        <a:pt x="57150" y="666750"/>
                      </a:lnTo>
                      <a:cubicBezTo>
                        <a:pt x="25587" y="666750"/>
                        <a:pt x="0" y="641163"/>
                        <a:pt x="0" y="609600"/>
                      </a:cubicBezTo>
                      <a:lnTo>
                        <a:pt x="0" y="57150"/>
                      </a:lnTo>
                      <a:cubicBezTo>
                        <a:pt x="0" y="25587"/>
                        <a:pt x="25587" y="0"/>
                        <a:pt x="57150" y="0"/>
                      </a:cubicBezTo>
                      <a:close/>
                    </a:path>
                  </a:pathLst>
                </a:custGeom>
                <a:solidFill>
                  <a:srgbClr val="1F2428"/>
                </a:solidFill>
                <a:ln>
                  <a:noFill/>
                </a:ln>
              </p:spPr>
            </p:sp>
            <p:sp>
              <p:nvSpPr>
                <p:cNvPr id="28" name="TextBox 28"/>
                <p:cNvSpPr txBox="1"/>
                <p:nvPr/>
              </p:nvSpPr>
              <p:spPr>
                <a:xfrm>
                  <a:off x="4750118" y="3638074"/>
                  <a:ext cx="957477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75" dirty="0">
                      <a:solidFill>
                        <a:srgbClr val="8B949E"/>
                      </a:solidFill>
                      <a:latin typeface="Consolas"/>
                      <a:ea typeface="Microsoft YaHei"/>
                      <a:cs typeface="Consolas"/>
                    </a:rPr>
                    <a:t>// 被引用 5 次</a:t>
                  </a:r>
                </a:p>
              </p:txBody>
            </p:sp>
            <p:sp>
              <p:nvSpPr>
                <p:cNvPr id="29" name="TextBox 29"/>
                <p:cNvSpPr txBox="1"/>
                <p:nvPr/>
              </p:nvSpPr>
              <p:spPr>
                <a:xfrm>
                  <a:off x="4750118" y="3828574"/>
                  <a:ext cx="1035796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75" dirty="0">
                      <a:solidFill>
                        <a:srgbClr val="58A6FF"/>
                      </a:solidFill>
                      <a:latin typeface="Consolas"/>
                      <a:ea typeface="Microsoft YaHei"/>
                      <a:cs typeface="Consolas"/>
                    </a:rPr>
                    <a:t>formatPrice()</a:t>
                  </a:r>
                </a:p>
              </p:txBody>
            </p:sp>
            <p:sp>
              <p:nvSpPr>
                <p:cNvPr id="30" name="TextBox 30"/>
                <p:cNvSpPr txBox="1"/>
                <p:nvPr/>
              </p:nvSpPr>
              <p:spPr>
                <a:xfrm>
                  <a:off x="4750118" y="3990499"/>
                  <a:ext cx="2402824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75" dirty="0">
                      <a:solidFill>
                        <a:srgbClr val="8B949E"/>
                      </a:solidFill>
                      <a:latin typeface="Consolas"/>
                      <a:ea typeface="Microsoft YaHei"/>
                      <a:cs typeface="Consolas"/>
                    </a:rPr>
                    <a:t>→ cart.js, order.js, invoice.js...</a:t>
                  </a:r>
                </a:p>
              </p:txBody>
            </p:sp>
            <p:sp>
              <p:nvSpPr>
                <p:cNvPr id="31" name="TextBox 31"/>
                <p:cNvSpPr txBox="1"/>
                <p:nvPr/>
              </p:nvSpPr>
              <p:spPr>
                <a:xfrm>
                  <a:off x="4603432" y="4386739"/>
                  <a:ext cx="1010007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b="1" dirty="0">
                      <a:solidFill>
                        <a:srgbClr val="F0883E"/>
                      </a:solidFill>
                      <a:latin typeface="Segoe UI"/>
                      <a:ea typeface="Microsoft YaHei"/>
                      <a:cs typeface="Segoe UI"/>
                    </a:rPr>
                    <a:t>必问问题：</a:t>
                  </a:r>
                </a:p>
              </p:txBody>
            </p:sp>
            <p:sp>
              <p:nvSpPr>
                <p:cNvPr id="32" name="TextBox 32"/>
                <p:cNvSpPr txBox="1"/>
                <p:nvPr/>
              </p:nvSpPr>
              <p:spPr>
                <a:xfrm>
                  <a:off x="4603432" y="4672489"/>
                  <a:ext cx="1996940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dirty="0">
                      <a:solidFill>
                        <a:srgbClr val="F0883E"/>
                      </a:solidFill>
                      <a:latin typeface="Segoe UI"/>
                      <a:ea typeface="Microsoft YaHei"/>
                      <a:cs typeface="Segoe UI"/>
                    </a:rPr>
                    <a:t>?</a:t>
                  </a:r>
                  <a:r>
                    <a:rPr lang="zh-CN" sz="1275" dirty="0">
                      <a:solidFill>
                        <a:srgbClr val="E6EDF3"/>
                      </a:solidFill>
                      <a:latin typeface="Segoe UI"/>
                      <a:ea typeface="Microsoft YaHei"/>
                      <a:cs typeface="Segoe UI"/>
                    </a:rPr>
                    <a:t>这个函数被共用了吗？</a:t>
                  </a:r>
                </a:p>
              </p:txBody>
            </p:sp>
            <p:sp>
              <p:nvSpPr>
                <p:cNvPr id="33" name="TextBox 33"/>
                <p:cNvSpPr txBox="1"/>
                <p:nvPr/>
              </p:nvSpPr>
              <p:spPr>
                <a:xfrm>
                  <a:off x="4603432" y="5005864"/>
                  <a:ext cx="2369368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dirty="0">
                      <a:solidFill>
                        <a:srgbClr val="F0883E"/>
                      </a:solidFill>
                      <a:latin typeface="Segoe UI"/>
                      <a:ea typeface="Microsoft YaHei"/>
                      <a:cs typeface="Segoe UI"/>
                    </a:rPr>
                    <a:t>?</a:t>
                  </a:r>
                  <a:r>
                    <a:rPr lang="zh-CN" sz="1275" dirty="0">
                      <a:solidFill>
                        <a:srgbClr val="E6EDF3"/>
                      </a:solidFill>
                      <a:latin typeface="Segoe UI"/>
                      <a:ea typeface="Microsoft YaHei"/>
                      <a:cs typeface="Segoe UI"/>
                    </a:rPr>
                    <a:t>改了格式会让别人崩掉吗？</a:t>
                  </a:r>
                </a:p>
              </p:txBody>
            </p:sp>
          </p:grpSp>
        </p:grpSp>
        <p:grpSp>
          <p:nvGrpSpPr>
            <p:cNvPr id="49" name="Group 49"/>
            <p:cNvGrpSpPr/>
            <p:nvPr/>
          </p:nvGrpSpPr>
          <p:grpSpPr>
            <a:xfrm>
              <a:off x="8191500" y="2571750"/>
              <a:ext cx="3429000" cy="2857500"/>
              <a:chOff x="8191500" y="2571750"/>
              <a:chExt cx="3429000" cy="2857500"/>
            </a:xfrm>
          </p:grpSpPr>
          <p:sp>
            <p:nvSpPr>
              <p:cNvPr id="36" name="Freeform 36"/>
              <p:cNvSpPr/>
              <p:nvPr/>
            </p:nvSpPr>
            <p:spPr>
              <a:xfrm>
                <a:off x="8191500" y="2571750"/>
                <a:ext cx="3429000" cy="2857500"/>
              </a:xfrm>
              <a:custGeom>
                <a:avLst/>
                <a:gdLst/>
                <a:ahLst/>
                <a:cxnLst/>
                <a:rect l="l" t="t" r="r" b="b"/>
                <a:pathLst>
                  <a:path w="3429000" h="2857500">
                    <a:moveTo>
                      <a:pt x="114300" y="0"/>
                    </a:moveTo>
                    <a:lnTo>
                      <a:pt x="3314700" y="0"/>
                    </a:lnTo>
                    <a:cubicBezTo>
                      <a:pt x="3377826" y="0"/>
                      <a:pt x="3429000" y="51174"/>
                      <a:pt x="3429000" y="114300"/>
                    </a:cubicBezTo>
                    <a:lnTo>
                      <a:pt x="3429000" y="2743200"/>
                    </a:lnTo>
                    <a:cubicBezTo>
                      <a:pt x="3429000" y="2806326"/>
                      <a:pt x="3377826" y="2857500"/>
                      <a:pt x="3314700" y="2857500"/>
                    </a:cubicBezTo>
                    <a:lnTo>
                      <a:pt x="114300" y="2857500"/>
                    </a:lnTo>
                    <a:cubicBezTo>
                      <a:pt x="51174" y="2857500"/>
                      <a:pt x="0" y="2806326"/>
                      <a:pt x="0" y="2743200"/>
                    </a:cubicBezTo>
                    <a:lnTo>
                      <a:pt x="0" y="114300"/>
                    </a:lnTo>
                    <a:cubicBezTo>
                      <a:pt x="0" y="51174"/>
                      <a:pt x="51174" y="0"/>
                      <a:pt x="114300" y="0"/>
                    </a:cubicBezTo>
                    <a:close/>
                  </a:path>
                </a:pathLst>
              </a:custGeom>
              <a:solidFill>
                <a:srgbClr val="161B22"/>
              </a:solidFill>
              <a:ln w="19050">
                <a:solidFill>
                  <a:srgbClr val="7EE787"/>
                </a:solidFill>
              </a:ln>
            </p:spPr>
          </p:sp>
          <p:sp>
            <p:nvSpPr>
              <p:cNvPr id="37" name="Freeform 37"/>
              <p:cNvSpPr/>
              <p:nvPr/>
            </p:nvSpPr>
            <p:spPr>
              <a:xfrm>
                <a:off x="8191500" y="2571750"/>
                <a:ext cx="3429000" cy="523875"/>
              </a:xfrm>
              <a:custGeom>
                <a:avLst/>
                <a:gdLst/>
                <a:ahLst/>
                <a:cxnLst/>
                <a:rect l="l" t="t" r="r" b="b"/>
                <a:pathLst>
                  <a:path w="3429000" h="523875">
                    <a:moveTo>
                      <a:pt x="114300" y="0"/>
                    </a:moveTo>
                    <a:lnTo>
                      <a:pt x="3314700" y="0"/>
                    </a:lnTo>
                    <a:cubicBezTo>
                      <a:pt x="3377826" y="0"/>
                      <a:pt x="3429000" y="51174"/>
                      <a:pt x="3429000" y="114300"/>
                    </a:cubicBezTo>
                    <a:lnTo>
                      <a:pt x="3429000" y="409575"/>
                    </a:lnTo>
                    <a:cubicBezTo>
                      <a:pt x="3429000" y="472701"/>
                      <a:pt x="3377826" y="523875"/>
                      <a:pt x="3314700" y="523875"/>
                    </a:cubicBezTo>
                    <a:lnTo>
                      <a:pt x="114300" y="523875"/>
                    </a:lnTo>
                    <a:cubicBezTo>
                      <a:pt x="51174" y="523875"/>
                      <a:pt x="0" y="472701"/>
                      <a:pt x="0" y="409575"/>
                    </a:cubicBezTo>
                    <a:lnTo>
                      <a:pt x="0" y="114300"/>
                    </a:lnTo>
                    <a:cubicBezTo>
                      <a:pt x="0" y="51174"/>
                      <a:pt x="51174" y="0"/>
                      <a:pt x="114300" y="0"/>
                    </a:cubicBezTo>
                    <a:close/>
                  </a:path>
                </a:pathLst>
              </a:custGeom>
              <a:solidFill>
                <a:srgbClr val="7EE787">
                  <a:alpha val="15000"/>
                </a:srgbClr>
              </a:solidFill>
              <a:ln>
                <a:noFill/>
              </a:ln>
            </p:spPr>
          </p:sp>
          <p:sp>
            <p:nvSpPr>
              <p:cNvPr id="38" name="TextBox 38"/>
              <p:cNvSpPr txBox="1"/>
              <p:nvPr/>
            </p:nvSpPr>
            <p:spPr>
              <a:xfrm>
                <a:off x="9271443" y="2755582"/>
                <a:ext cx="1269113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650" b="1" dirty="0">
                    <a:solidFill>
                      <a:srgbClr val="7EE787"/>
                    </a:solidFill>
                    <a:latin typeface="Segoe UI"/>
                    <a:ea typeface="Microsoft YaHei"/>
                    <a:cs typeface="Segoe UI"/>
                  </a:rPr>
                  <a:t>📝 可维护性</a:t>
                </a:r>
              </a:p>
            </p:txBody>
          </p:sp>
          <p:grpSp>
            <p:nvGrpSpPr>
              <p:cNvPr id="48" name="Group 48"/>
              <p:cNvGrpSpPr/>
              <p:nvPr/>
            </p:nvGrpSpPr>
            <p:grpSpPr>
              <a:xfrm>
                <a:off x="8413432" y="3148489"/>
                <a:ext cx="2968943" cy="2259330"/>
                <a:chOff x="8413432" y="3148489"/>
                <a:chExt cx="2968943" cy="2259330"/>
              </a:xfrm>
            </p:grpSpPr>
            <p:sp>
              <p:nvSpPr>
                <p:cNvPr id="39" name="TextBox 39"/>
                <p:cNvSpPr txBox="1"/>
                <p:nvPr/>
              </p:nvSpPr>
              <p:spPr>
                <a:xfrm>
                  <a:off x="8413432" y="3148489"/>
                  <a:ext cx="1522095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dirty="0">
                      <a:solidFill>
                        <a:srgbClr val="8B949E"/>
                      </a:solidFill>
                      <a:latin typeface="Segoe UI"/>
                      <a:ea typeface="Microsoft YaHei"/>
                      <a:cs typeface="Segoe UI"/>
                    </a:rPr>
                    <a:t>为未来的自己负责</a:t>
                  </a:r>
                </a:p>
              </p:txBody>
            </p:sp>
            <p:sp>
              <p:nvSpPr>
                <p:cNvPr id="40" name="Freeform 40"/>
                <p:cNvSpPr/>
                <p:nvPr/>
              </p:nvSpPr>
              <p:spPr>
                <a:xfrm>
                  <a:off x="8429625" y="3524250"/>
                  <a:ext cx="2952750" cy="857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52750" h="857250">
                      <a:moveTo>
                        <a:pt x="57150" y="0"/>
                      </a:moveTo>
                      <a:lnTo>
                        <a:pt x="2895600" y="0"/>
                      </a:lnTo>
                      <a:cubicBezTo>
                        <a:pt x="2927163" y="0"/>
                        <a:pt x="2952750" y="25587"/>
                        <a:pt x="2952750" y="57150"/>
                      </a:cubicBezTo>
                      <a:lnTo>
                        <a:pt x="2952750" y="800100"/>
                      </a:lnTo>
                      <a:cubicBezTo>
                        <a:pt x="2952750" y="831663"/>
                        <a:pt x="2927163" y="857250"/>
                        <a:pt x="2895600" y="857250"/>
                      </a:cubicBezTo>
                      <a:lnTo>
                        <a:pt x="57150" y="857250"/>
                      </a:lnTo>
                      <a:cubicBezTo>
                        <a:pt x="25587" y="857250"/>
                        <a:pt x="0" y="831663"/>
                        <a:pt x="0" y="800100"/>
                      </a:cubicBezTo>
                      <a:lnTo>
                        <a:pt x="0" y="57150"/>
                      </a:lnTo>
                      <a:cubicBezTo>
                        <a:pt x="0" y="25587"/>
                        <a:pt x="25587" y="0"/>
                        <a:pt x="57150" y="0"/>
                      </a:cubicBezTo>
                      <a:close/>
                    </a:path>
                  </a:pathLst>
                </a:custGeom>
                <a:solidFill>
                  <a:srgbClr val="1F2428"/>
                </a:solidFill>
                <a:ln>
                  <a:noFill/>
                </a:ln>
              </p:spPr>
            </p:sp>
            <p:sp>
              <p:nvSpPr>
                <p:cNvPr id="41" name="TextBox 41"/>
                <p:cNvSpPr txBox="1"/>
                <p:nvPr/>
              </p:nvSpPr>
              <p:spPr>
                <a:xfrm>
                  <a:off x="8560118" y="3638074"/>
                  <a:ext cx="1228034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75" dirty="0">
                      <a:solidFill>
                        <a:srgbClr val="8B949E"/>
                      </a:solidFill>
                      <a:latin typeface="Consolas"/>
                      <a:ea typeface="Microsoft YaHei"/>
                      <a:cs typeface="Consolas"/>
                    </a:rPr>
                    <a:t>// HACK: 暴力解法</a:t>
                  </a:r>
                </a:p>
              </p:txBody>
            </p:sp>
            <p:sp>
              <p:nvSpPr>
                <p:cNvPr id="42" name="TextBox 42"/>
                <p:cNvSpPr txBox="1"/>
                <p:nvPr/>
              </p:nvSpPr>
              <p:spPr>
                <a:xfrm>
                  <a:off x="8560118" y="3828574"/>
                  <a:ext cx="1142595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75" dirty="0">
                      <a:solidFill>
                        <a:srgbClr val="8B949E"/>
                      </a:solidFill>
                      <a:latin typeface="Consolas"/>
                      <a:ea typeface="Microsoft YaHei"/>
                      <a:cs typeface="Consolas"/>
                    </a:rPr>
                    <a:t>// TODO: 待重构</a:t>
                  </a:r>
                </a:p>
              </p:txBody>
            </p:sp>
            <p:sp>
              <p:nvSpPr>
                <p:cNvPr id="43" name="TextBox 43"/>
                <p:cNvSpPr txBox="1"/>
                <p:nvPr/>
              </p:nvSpPr>
              <p:spPr>
                <a:xfrm>
                  <a:off x="8560118" y="4019074"/>
                  <a:ext cx="1192435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75" dirty="0">
                      <a:solidFill>
                        <a:srgbClr val="8B949E"/>
                      </a:solidFill>
                      <a:latin typeface="Consolas"/>
                      <a:ea typeface="Microsoft YaHei"/>
                      <a:cs typeface="Consolas"/>
                    </a:rPr>
                    <a:t>// 临时修复 #1234</a:t>
                  </a:r>
                </a:p>
              </p:txBody>
            </p:sp>
            <p:sp>
              <p:nvSpPr>
                <p:cNvPr id="44" name="TextBox 44"/>
                <p:cNvSpPr txBox="1"/>
                <p:nvPr/>
              </p:nvSpPr>
              <p:spPr>
                <a:xfrm>
                  <a:off x="8560118" y="4180999"/>
                  <a:ext cx="1527072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75" dirty="0">
                      <a:solidFill>
                        <a:srgbClr val="F0883E"/>
                      </a:solidFill>
                      <a:latin typeface="Consolas"/>
                      <a:ea typeface="Microsoft YaHei"/>
                      <a:cs typeface="Consolas"/>
                    </a:rPr>
                    <a:t>// @author 2025-11-28</a:t>
                  </a:r>
                </a:p>
              </p:txBody>
            </p:sp>
            <p:sp>
              <p:nvSpPr>
                <p:cNvPr id="45" name="TextBox 45"/>
                <p:cNvSpPr txBox="1"/>
                <p:nvPr/>
              </p:nvSpPr>
              <p:spPr>
                <a:xfrm>
                  <a:off x="8413432" y="4529614"/>
                  <a:ext cx="814483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b="1" dirty="0">
                      <a:solidFill>
                        <a:srgbClr val="7EE787"/>
                      </a:solidFill>
                      <a:latin typeface="Segoe UI"/>
                      <a:ea typeface="Microsoft YaHei"/>
                      <a:cs typeface="Segoe UI"/>
                    </a:rPr>
                    <a:t>好习惯：</a:t>
                  </a:r>
                </a:p>
              </p:txBody>
            </p:sp>
            <p:sp>
              <p:nvSpPr>
                <p:cNvPr id="46" name="TextBox 46"/>
                <p:cNvSpPr txBox="1"/>
                <p:nvPr/>
              </p:nvSpPr>
              <p:spPr>
                <a:xfrm>
                  <a:off x="8413432" y="4815364"/>
                  <a:ext cx="1810726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dirty="0">
                      <a:solidFill>
                        <a:srgbClr val="7EE787"/>
                      </a:solidFill>
                      <a:latin typeface="Segoe UI"/>
                      <a:ea typeface="Microsoft YaHei"/>
                      <a:cs typeface="Segoe UI"/>
                    </a:rPr>
                    <a:t>✓</a:t>
                  </a:r>
                  <a:r>
                    <a:rPr lang="zh-CN" sz="1275" dirty="0">
                      <a:solidFill>
                        <a:srgbClr val="E6EDF3"/>
                      </a:solidFill>
                      <a:latin typeface="Segoe UI"/>
                      <a:ea typeface="Microsoft YaHei"/>
                      <a:cs typeface="Segoe UI"/>
                    </a:rPr>
                    <a:t>暴力解法务必写注释</a:t>
                  </a:r>
                </a:p>
              </p:txBody>
            </p:sp>
            <p:sp>
              <p:nvSpPr>
                <p:cNvPr id="47" name="TextBox 47"/>
                <p:cNvSpPr txBox="1"/>
                <p:nvPr/>
              </p:nvSpPr>
              <p:spPr>
                <a:xfrm>
                  <a:off x="8413432" y="5148739"/>
                  <a:ext cx="1624513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dirty="0">
                      <a:solidFill>
                        <a:srgbClr val="7EE787"/>
                      </a:solidFill>
                      <a:latin typeface="Segoe UI"/>
                      <a:ea typeface="Microsoft YaHei"/>
                      <a:cs typeface="Segoe UI"/>
                    </a:rPr>
                    <a:t>✓</a:t>
                  </a:r>
                  <a:r>
                    <a:rPr lang="zh-CN" sz="1275" dirty="0">
                      <a:solidFill>
                        <a:srgbClr val="E6EDF3"/>
                      </a:solidFill>
                      <a:latin typeface="Segoe UI"/>
                      <a:ea typeface="Microsoft YaHei"/>
                      <a:cs typeface="Segoe UI"/>
                    </a:rPr>
                    <a:t>记录修复的上下文</a:t>
                  </a:r>
                </a:p>
              </p:txBody>
            </p:sp>
          </p:grpSp>
        </p:grpSp>
      </p:grpSp>
      <p:sp>
        <p:nvSpPr>
          <p:cNvPr id="51" name="Freeform 51"/>
          <p:cNvSpPr/>
          <p:nvPr/>
        </p:nvSpPr>
        <p:spPr>
          <a:xfrm>
            <a:off x="571500" y="5715000"/>
            <a:ext cx="11049000" cy="666750"/>
          </a:xfrm>
          <a:custGeom>
            <a:avLst/>
            <a:gdLst/>
            <a:ahLst/>
            <a:cxnLst/>
            <a:rect l="l" t="t" r="r" b="b"/>
            <a:pathLst>
              <a:path w="11049000" h="666750">
                <a:moveTo>
                  <a:pt x="76200" y="0"/>
                </a:moveTo>
                <a:lnTo>
                  <a:pt x="10972800" y="0"/>
                </a:lnTo>
                <a:cubicBezTo>
                  <a:pt x="11014884" y="0"/>
                  <a:pt x="11049000" y="34116"/>
                  <a:pt x="11049000" y="76200"/>
                </a:cubicBezTo>
                <a:lnTo>
                  <a:pt x="11049000" y="590550"/>
                </a:lnTo>
                <a:cubicBezTo>
                  <a:pt x="11049000" y="632634"/>
                  <a:pt x="11014884" y="666750"/>
                  <a:pt x="10972800" y="666750"/>
                </a:cubicBezTo>
                <a:lnTo>
                  <a:pt x="76200" y="666750"/>
                </a:lnTo>
                <a:cubicBezTo>
                  <a:pt x="34116" y="666750"/>
                  <a:pt x="0" y="632634"/>
                  <a:pt x="0" y="59055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161B22"/>
          </a:solidFill>
          <a:ln w="9525">
            <a:solidFill>
              <a:srgbClr val="30363D"/>
            </a:solidFill>
          </a:ln>
        </p:spPr>
      </p:sp>
      <p:sp>
        <p:nvSpPr>
          <p:cNvPr id="52" name="TextBox 52"/>
          <p:cNvSpPr txBox="1"/>
          <p:nvPr/>
        </p:nvSpPr>
        <p:spPr>
          <a:xfrm>
            <a:off x="3288935" y="5902642"/>
            <a:ext cx="5614130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58A6FF"/>
                </a:solidFill>
                <a:latin typeface="Segoe UI"/>
                <a:ea typeface="Microsoft YaHei"/>
                <a:cs typeface="Segoe UI"/>
              </a:rPr>
              <a:t>💡 Pro Tip：</a:t>
            </a:r>
            <a:r>
              <a:rPr lang="zh-CN" sz="1350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用 Git 先提交一个"修复前"的快照，方便对比和回滚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4422624" y="6154102"/>
            <a:ext cx="3346752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git stash 或 git commit -m "WIP: before fix"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11131772" y="6458902"/>
            <a:ext cx="50206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30363D"/>
                </a:solidFill>
                <a:latin typeface="Consolas"/>
                <a:ea typeface="Microsoft YaHei"/>
                <a:cs typeface="Consolas"/>
              </a:rPr>
              <a:t>07 / 10</a:t>
            </a:r>
          </a:p>
        </p:txBody>
      </p:sp>
    </p:spTree>
  </p:cSld>
  <p:clrMapOvr>
    <a:masterClrMapping/>
  </p:clrMapOvr>
  <p:transition dur="40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</p:sp>
      <p:grpSp>
        <p:nvGrpSpPr>
          <p:cNvPr id="5" name="Group 5"/>
          <p:cNvGrpSpPr/>
          <p:nvPr/>
        </p:nvGrpSpPr>
        <p:grpSpPr>
          <a:xfrm>
            <a:off x="571500" y="571500"/>
            <a:ext cx="952500" cy="1114425"/>
            <a:chOff x="571500" y="571500"/>
            <a:chExt cx="952500" cy="1114425"/>
          </a:xfrm>
        </p:grpSpPr>
        <p:sp>
          <p:nvSpPr>
            <p:cNvPr id="3" name="Freeform 3"/>
            <p:cNvSpPr/>
            <p:nvPr/>
          </p:nvSpPr>
          <p:spPr>
            <a:xfrm>
              <a:off x="571500" y="571500"/>
              <a:ext cx="952500" cy="952500"/>
            </a:xfrm>
            <a:custGeom>
              <a:avLst/>
              <a:gdLst/>
              <a:ahLst/>
              <a:cxnLst/>
              <a:rect l="l" t="t" r="r" b="b"/>
              <a:pathLst>
                <a:path w="952500" h="952500">
                  <a:moveTo>
                    <a:pt x="152400" y="0"/>
                  </a:moveTo>
                  <a:lnTo>
                    <a:pt x="800100" y="0"/>
                  </a:lnTo>
                  <a:cubicBezTo>
                    <a:pt x="884268" y="0"/>
                    <a:pt x="952500" y="68232"/>
                    <a:pt x="952500" y="152400"/>
                  </a:cubicBezTo>
                  <a:lnTo>
                    <a:pt x="952500" y="800100"/>
                  </a:lnTo>
                  <a:cubicBezTo>
                    <a:pt x="952500" y="884268"/>
                    <a:pt x="884268" y="952500"/>
                    <a:pt x="800100" y="952500"/>
                  </a:cubicBezTo>
                  <a:lnTo>
                    <a:pt x="152400" y="952500"/>
                  </a:lnTo>
                  <a:cubicBezTo>
                    <a:pt x="68232" y="952500"/>
                    <a:pt x="0" y="884268"/>
                    <a:pt x="0" y="8001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gradFill>
              <a:gsLst>
                <a:gs pos="0">
                  <a:srgbClr val="58A6FF">
                    <a:alpha val="20000"/>
                  </a:srgbClr>
                </a:gs>
                <a:gs pos="100000">
                  <a:srgbClr val="7EE787">
                    <a:alpha val="20000"/>
                  </a:srgbClr>
                </a:gs>
              </a:gsLst>
              <a:lin ang="2700000" scaled="1"/>
            </a:gradFill>
            <a:ln>
              <a:noFill/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640166" y="832485"/>
              <a:ext cx="815169" cy="8534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4200" b="1" dirty="0">
                  <a:gradFill>
                    <a:gsLst>
                      <a:gs pos="0">
                        <a:srgbClr val="58A6FF"/>
                      </a:gs>
                      <a:gs pos="100000">
                        <a:srgbClr val="7EE787"/>
                      </a:gs>
                    </a:gsLst>
                    <a:lin ang="2700000" scaled="1"/>
                  </a:gradFill>
                  <a:latin typeface="Consolas"/>
                  <a:ea typeface="Microsoft YaHei"/>
                  <a:cs typeface="Consolas"/>
                </a:rPr>
                <a:t>06</a:t>
              </a:r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1676400" y="866775"/>
            <a:ext cx="3687651" cy="609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3000" b="1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🔄 全面测试与记录</a:t>
            </a:r>
          </a:p>
        </p:txBody>
      </p:sp>
      <p:sp>
        <p:nvSpPr>
          <p:cNvPr id="7" name="Freeform 7"/>
          <p:cNvSpPr/>
          <p:nvPr/>
        </p:nvSpPr>
        <p:spPr>
          <a:xfrm>
            <a:off x="571500" y="1666875"/>
            <a:ext cx="11049000" cy="523875"/>
          </a:xfrm>
          <a:custGeom>
            <a:avLst/>
            <a:gdLst/>
            <a:ahLst/>
            <a:cxnLst/>
            <a:rect l="l" t="t" r="r" b="b"/>
            <a:pathLst>
              <a:path w="11049000" h="523875">
                <a:moveTo>
                  <a:pt x="95250" y="0"/>
                </a:moveTo>
                <a:lnTo>
                  <a:pt x="10953750" y="0"/>
                </a:lnTo>
                <a:cubicBezTo>
                  <a:pt x="11006355" y="0"/>
                  <a:pt x="11049000" y="42645"/>
                  <a:pt x="11049000" y="95250"/>
                </a:cubicBezTo>
                <a:lnTo>
                  <a:pt x="11049000" y="428625"/>
                </a:lnTo>
                <a:cubicBezTo>
                  <a:pt x="11049000" y="481230"/>
                  <a:pt x="11006355" y="523875"/>
                  <a:pt x="10953750" y="523875"/>
                </a:cubicBezTo>
                <a:lnTo>
                  <a:pt x="95250" y="523875"/>
                </a:lnTo>
                <a:cubicBezTo>
                  <a:pt x="42645" y="523875"/>
                  <a:pt x="0" y="481230"/>
                  <a:pt x="0" y="428625"/>
                </a:cubicBezTo>
                <a:lnTo>
                  <a:pt x="0" y="95250"/>
                </a:lnTo>
                <a:cubicBezTo>
                  <a:pt x="0" y="42645"/>
                  <a:pt x="42645" y="0"/>
                  <a:pt x="95250" y="0"/>
                </a:cubicBezTo>
                <a:close/>
              </a:path>
            </a:pathLst>
          </a:custGeom>
          <a:solidFill>
            <a:srgbClr val="161B22"/>
          </a:solidFill>
          <a:ln w="9525">
            <a:solidFill>
              <a:srgbClr val="30363D"/>
            </a:solidFill>
          </a:ln>
        </p:spPr>
      </p:sp>
      <p:sp>
        <p:nvSpPr>
          <p:cNvPr id="8" name="TextBox 8"/>
          <p:cNvSpPr txBox="1"/>
          <p:nvPr/>
        </p:nvSpPr>
        <p:spPr>
          <a:xfrm>
            <a:off x="3785711" y="1822132"/>
            <a:ext cx="4620578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最后一步：确保系统</a:t>
            </a:r>
            <a:r>
              <a:rPr lang="zh-CN" sz="1650" b="1" dirty="0">
                <a:solidFill>
                  <a:srgbClr val="7EE787"/>
                </a:solidFill>
                <a:latin typeface="Segoe UI"/>
                <a:ea typeface="Microsoft YaHei"/>
                <a:cs typeface="Segoe UI"/>
              </a:rPr>
              <a:t>回归稳定</a:t>
            </a:r>
            <a:r>
              <a:rPr lang="zh-CN" sz="1650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，并</a:t>
            </a:r>
            <a:r>
              <a:rPr lang="zh-CN" sz="1650" b="1" dirty="0">
                <a:solidFill>
                  <a:srgbClr val="58A6FF"/>
                </a:solidFill>
                <a:latin typeface="Segoe UI"/>
                <a:ea typeface="Microsoft YaHei"/>
                <a:cs typeface="Segoe UI"/>
              </a:rPr>
              <a:t>记录经验</a:t>
            </a:r>
          </a:p>
        </p:txBody>
      </p:sp>
      <p:grpSp>
        <p:nvGrpSpPr>
          <p:cNvPr id="59" name="Group 59"/>
          <p:cNvGrpSpPr/>
          <p:nvPr/>
        </p:nvGrpSpPr>
        <p:grpSpPr>
          <a:xfrm>
            <a:off x="571500" y="2476500"/>
            <a:ext cx="11049000" cy="2762250"/>
            <a:chOff x="571500" y="2476500"/>
            <a:chExt cx="11049000" cy="2762250"/>
          </a:xfrm>
        </p:grpSpPr>
        <p:grpSp>
          <p:nvGrpSpPr>
            <p:cNvPr id="23" name="Group 23"/>
            <p:cNvGrpSpPr/>
            <p:nvPr/>
          </p:nvGrpSpPr>
          <p:grpSpPr>
            <a:xfrm>
              <a:off x="571500" y="2476500"/>
              <a:ext cx="3429000" cy="2762250"/>
              <a:chOff x="571500" y="2476500"/>
              <a:chExt cx="3429000" cy="2762250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571500" y="2476500"/>
                <a:ext cx="3429000" cy="2762250"/>
              </a:xfrm>
              <a:custGeom>
                <a:avLst/>
                <a:gdLst/>
                <a:ahLst/>
                <a:cxnLst/>
                <a:rect l="l" t="t" r="r" b="b"/>
                <a:pathLst>
                  <a:path w="3429000" h="2762250">
                    <a:moveTo>
                      <a:pt x="114300" y="0"/>
                    </a:moveTo>
                    <a:lnTo>
                      <a:pt x="3314700" y="0"/>
                    </a:lnTo>
                    <a:cubicBezTo>
                      <a:pt x="3377826" y="0"/>
                      <a:pt x="3429000" y="51174"/>
                      <a:pt x="3429000" y="114300"/>
                    </a:cubicBezTo>
                    <a:lnTo>
                      <a:pt x="3429000" y="2647950"/>
                    </a:lnTo>
                    <a:cubicBezTo>
                      <a:pt x="3429000" y="2711076"/>
                      <a:pt x="3377826" y="2762250"/>
                      <a:pt x="3314700" y="2762250"/>
                    </a:cubicBezTo>
                    <a:lnTo>
                      <a:pt x="114300" y="2762250"/>
                    </a:lnTo>
                    <a:cubicBezTo>
                      <a:pt x="51174" y="2762250"/>
                      <a:pt x="0" y="2711076"/>
                      <a:pt x="0" y="2647950"/>
                    </a:cubicBezTo>
                    <a:lnTo>
                      <a:pt x="0" y="114300"/>
                    </a:lnTo>
                    <a:cubicBezTo>
                      <a:pt x="0" y="51174"/>
                      <a:pt x="51174" y="0"/>
                      <a:pt x="114300" y="0"/>
                    </a:cubicBezTo>
                    <a:close/>
                  </a:path>
                </a:pathLst>
              </a:custGeom>
              <a:solidFill>
                <a:srgbClr val="161B22"/>
              </a:solidFill>
              <a:ln w="19050">
                <a:solidFill>
                  <a:srgbClr val="7EE787"/>
                </a:solidFill>
              </a:ln>
            </p:spPr>
          </p:sp>
          <p:sp>
            <p:nvSpPr>
              <p:cNvPr id="10" name="Freeform 10"/>
              <p:cNvSpPr/>
              <p:nvPr/>
            </p:nvSpPr>
            <p:spPr>
              <a:xfrm>
                <a:off x="571500" y="2476500"/>
                <a:ext cx="3429000" cy="523875"/>
              </a:xfrm>
              <a:custGeom>
                <a:avLst/>
                <a:gdLst/>
                <a:ahLst/>
                <a:cxnLst/>
                <a:rect l="l" t="t" r="r" b="b"/>
                <a:pathLst>
                  <a:path w="3429000" h="523875">
                    <a:moveTo>
                      <a:pt x="114300" y="0"/>
                    </a:moveTo>
                    <a:lnTo>
                      <a:pt x="3314700" y="0"/>
                    </a:lnTo>
                    <a:cubicBezTo>
                      <a:pt x="3377826" y="0"/>
                      <a:pt x="3429000" y="51174"/>
                      <a:pt x="3429000" y="114300"/>
                    </a:cubicBezTo>
                    <a:lnTo>
                      <a:pt x="3429000" y="409575"/>
                    </a:lnTo>
                    <a:cubicBezTo>
                      <a:pt x="3429000" y="472701"/>
                      <a:pt x="3377826" y="523875"/>
                      <a:pt x="3314700" y="523875"/>
                    </a:cubicBezTo>
                    <a:lnTo>
                      <a:pt x="114300" y="523875"/>
                    </a:lnTo>
                    <a:cubicBezTo>
                      <a:pt x="51174" y="523875"/>
                      <a:pt x="0" y="472701"/>
                      <a:pt x="0" y="409575"/>
                    </a:cubicBezTo>
                    <a:lnTo>
                      <a:pt x="0" y="114300"/>
                    </a:lnTo>
                    <a:cubicBezTo>
                      <a:pt x="0" y="51174"/>
                      <a:pt x="51174" y="0"/>
                      <a:pt x="114300" y="0"/>
                    </a:cubicBezTo>
                    <a:close/>
                  </a:path>
                </a:pathLst>
              </a:custGeom>
              <a:solidFill>
                <a:srgbClr val="7EE787">
                  <a:alpha val="15000"/>
                </a:srgbClr>
              </a:solidFill>
              <a:ln>
                <a:noFill/>
              </a:ln>
            </p:spPr>
          </p:sp>
          <p:sp>
            <p:nvSpPr>
              <p:cNvPr id="11" name="TextBox 11"/>
              <p:cNvSpPr txBox="1"/>
              <p:nvPr/>
            </p:nvSpPr>
            <p:spPr>
              <a:xfrm>
                <a:off x="1524927" y="2660332"/>
                <a:ext cx="1522145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650" b="1" dirty="0">
                    <a:solidFill>
                      <a:srgbClr val="7EE787"/>
                    </a:solidFill>
                    <a:latin typeface="Segoe UI"/>
                    <a:ea typeface="Microsoft YaHei"/>
                    <a:cs typeface="Segoe UI"/>
                  </a:rPr>
                  <a:t>🔁 重现与回归</a:t>
                </a:r>
              </a:p>
            </p:txBody>
          </p:sp>
          <p:grpSp>
            <p:nvGrpSpPr>
              <p:cNvPr id="22" name="Group 22"/>
              <p:cNvGrpSpPr/>
              <p:nvPr/>
            </p:nvGrpSpPr>
            <p:grpSpPr>
              <a:xfrm>
                <a:off x="793432" y="3053239"/>
                <a:ext cx="2968943" cy="1756886"/>
                <a:chOff x="793432" y="3053239"/>
                <a:chExt cx="2968943" cy="1756886"/>
              </a:xfrm>
            </p:grpSpPr>
            <p:sp>
              <p:nvSpPr>
                <p:cNvPr id="12" name="TextBox 12"/>
                <p:cNvSpPr txBox="1"/>
                <p:nvPr/>
              </p:nvSpPr>
              <p:spPr>
                <a:xfrm>
                  <a:off x="793432" y="3053239"/>
                  <a:ext cx="1522095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dirty="0">
                      <a:solidFill>
                        <a:srgbClr val="8B949E"/>
                      </a:solidFill>
                      <a:latin typeface="Segoe UI"/>
                      <a:ea typeface="Microsoft YaHei"/>
                      <a:cs typeface="Segoe UI"/>
                    </a:rPr>
                    <a:t>确认原始问题消失</a:t>
                  </a:r>
                </a:p>
              </p:txBody>
            </p:sp>
            <p:grpSp>
              <p:nvGrpSpPr>
                <p:cNvPr id="15" name="Group 15"/>
                <p:cNvGrpSpPr/>
                <p:nvPr/>
              </p:nvGrpSpPr>
              <p:grpSpPr>
                <a:xfrm>
                  <a:off x="809625" y="3476625"/>
                  <a:ext cx="2952750" cy="381000"/>
                  <a:chOff x="809625" y="3476625"/>
                  <a:chExt cx="2952750" cy="381000"/>
                </a:xfrm>
              </p:grpSpPr>
              <p:sp>
                <p:nvSpPr>
                  <p:cNvPr id="13" name="Freeform 13"/>
                  <p:cNvSpPr/>
                  <p:nvPr/>
                </p:nvSpPr>
                <p:spPr>
                  <a:xfrm>
                    <a:off x="809625" y="3476625"/>
                    <a:ext cx="2952750" cy="381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52750" h="381000">
                        <a:moveTo>
                          <a:pt x="57150" y="0"/>
                        </a:moveTo>
                        <a:lnTo>
                          <a:pt x="2895600" y="0"/>
                        </a:lnTo>
                        <a:cubicBezTo>
                          <a:pt x="2927163" y="0"/>
                          <a:pt x="2952750" y="25587"/>
                          <a:pt x="2952750" y="57150"/>
                        </a:cubicBezTo>
                        <a:lnTo>
                          <a:pt x="2952750" y="323850"/>
                        </a:lnTo>
                        <a:cubicBezTo>
                          <a:pt x="2952750" y="355413"/>
                          <a:pt x="2927163" y="381000"/>
                          <a:pt x="2895600" y="381000"/>
                        </a:cubicBezTo>
                        <a:lnTo>
                          <a:pt x="57150" y="381000"/>
                        </a:lnTo>
                        <a:cubicBezTo>
                          <a:pt x="25587" y="381000"/>
                          <a:pt x="0" y="355413"/>
                          <a:pt x="0" y="323850"/>
                        </a:cubicBezTo>
                        <a:lnTo>
                          <a:pt x="0" y="57150"/>
                        </a:lnTo>
                        <a:cubicBezTo>
                          <a:pt x="0" y="25587"/>
                          <a:pt x="25587" y="0"/>
                          <a:pt x="57150" y="0"/>
                        </a:cubicBezTo>
                        <a:close/>
                      </a:path>
                    </a:pathLst>
                  </a:custGeom>
                  <a:solidFill>
                    <a:srgbClr val="7EE787">
                      <a:alpha val="10000"/>
                    </a:srgbClr>
                  </a:solidFill>
                  <a:ln>
                    <a:noFill/>
                  </a:ln>
                </p:spPr>
              </p:sp>
              <p:sp>
                <p:nvSpPr>
                  <p:cNvPr id="14" name="TextBox 14"/>
                  <p:cNvSpPr txBox="1"/>
                  <p:nvPr/>
                </p:nvSpPr>
                <p:spPr>
                  <a:xfrm>
                    <a:off x="936308" y="3596164"/>
                    <a:ext cx="1671066" cy="25908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lIns="0" tIns="0" rIns="0" bIns="0" anchor="t" anchorCtr="0">
                    <a:spAutoFit/>
                  </a:bodyPr>
                  <a:lstStyle/>
                  <a:p>
                    <a:pPr algn="l"/>
                    <a:r>
                      <a:rPr lang="zh-CN" sz="1275" dirty="0">
                        <a:solidFill>
                          <a:srgbClr val="7EE787"/>
                        </a:solidFill>
                        <a:latin typeface="Segoe UI"/>
                        <a:ea typeface="Microsoft YaHei"/>
                        <a:cs typeface="Segoe UI"/>
                      </a:rPr>
                      <a:t>☑</a:t>
                    </a:r>
                    <a:r>
                      <a:rPr lang="zh-CN" sz="1275" dirty="0">
                        <a:solidFill>
                          <a:srgbClr val="E6EDF3"/>
                        </a:solidFill>
                        <a:latin typeface="Segoe UI"/>
                        <a:ea typeface="Microsoft YaHei"/>
                        <a:cs typeface="Segoe UI"/>
                      </a:rPr>
                      <a:t>重现原始 Bug 步骤</a:t>
                    </a:r>
                  </a:p>
                </p:txBody>
              </p:sp>
            </p:grpSp>
            <p:grpSp>
              <p:nvGrpSpPr>
                <p:cNvPr id="18" name="Group 18"/>
                <p:cNvGrpSpPr/>
                <p:nvPr/>
              </p:nvGrpSpPr>
              <p:grpSpPr>
                <a:xfrm>
                  <a:off x="809625" y="3952875"/>
                  <a:ext cx="2952750" cy="381000"/>
                  <a:chOff x="809625" y="3952875"/>
                  <a:chExt cx="2952750" cy="381000"/>
                </a:xfrm>
              </p:grpSpPr>
              <p:sp>
                <p:nvSpPr>
                  <p:cNvPr id="16" name="Freeform 16"/>
                  <p:cNvSpPr/>
                  <p:nvPr/>
                </p:nvSpPr>
                <p:spPr>
                  <a:xfrm>
                    <a:off x="809625" y="3952875"/>
                    <a:ext cx="2952750" cy="381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52750" h="381000">
                        <a:moveTo>
                          <a:pt x="57150" y="0"/>
                        </a:moveTo>
                        <a:lnTo>
                          <a:pt x="2895600" y="0"/>
                        </a:lnTo>
                        <a:cubicBezTo>
                          <a:pt x="2927163" y="0"/>
                          <a:pt x="2952750" y="25587"/>
                          <a:pt x="2952750" y="57150"/>
                        </a:cubicBezTo>
                        <a:lnTo>
                          <a:pt x="2952750" y="323850"/>
                        </a:lnTo>
                        <a:cubicBezTo>
                          <a:pt x="2952750" y="355413"/>
                          <a:pt x="2927163" y="381000"/>
                          <a:pt x="2895600" y="381000"/>
                        </a:cubicBezTo>
                        <a:lnTo>
                          <a:pt x="57150" y="381000"/>
                        </a:lnTo>
                        <a:cubicBezTo>
                          <a:pt x="25587" y="381000"/>
                          <a:pt x="0" y="355413"/>
                          <a:pt x="0" y="323850"/>
                        </a:cubicBezTo>
                        <a:lnTo>
                          <a:pt x="0" y="57150"/>
                        </a:lnTo>
                        <a:cubicBezTo>
                          <a:pt x="0" y="25587"/>
                          <a:pt x="25587" y="0"/>
                          <a:pt x="57150" y="0"/>
                        </a:cubicBezTo>
                        <a:close/>
                      </a:path>
                    </a:pathLst>
                  </a:custGeom>
                  <a:solidFill>
                    <a:srgbClr val="7EE787">
                      <a:alpha val="10000"/>
                    </a:srgbClr>
                  </a:solidFill>
                  <a:ln>
                    <a:noFill/>
                  </a:ln>
                </p:spPr>
              </p:sp>
              <p:sp>
                <p:nvSpPr>
                  <p:cNvPr id="17" name="TextBox 17"/>
                  <p:cNvSpPr txBox="1"/>
                  <p:nvPr/>
                </p:nvSpPr>
                <p:spPr>
                  <a:xfrm>
                    <a:off x="936308" y="4072414"/>
                    <a:ext cx="1438299" cy="25908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lIns="0" tIns="0" rIns="0" bIns="0" anchor="t" anchorCtr="0">
                    <a:spAutoFit/>
                  </a:bodyPr>
                  <a:lstStyle/>
                  <a:p>
                    <a:pPr algn="l"/>
                    <a:r>
                      <a:rPr lang="zh-CN" sz="1275" dirty="0">
                        <a:solidFill>
                          <a:srgbClr val="7EE787"/>
                        </a:solidFill>
                        <a:latin typeface="Segoe UI"/>
                        <a:ea typeface="Microsoft YaHei"/>
                        <a:cs typeface="Segoe UI"/>
                      </a:rPr>
                      <a:t>☑</a:t>
                    </a:r>
                    <a:r>
                      <a:rPr lang="zh-CN" sz="1275" dirty="0">
                        <a:solidFill>
                          <a:srgbClr val="E6EDF3"/>
                        </a:solidFill>
                        <a:latin typeface="Segoe UI"/>
                        <a:ea typeface="Microsoft YaHei"/>
                        <a:cs typeface="Segoe UI"/>
                      </a:rPr>
                      <a:t>确认问题已修复</a:t>
                    </a:r>
                  </a:p>
                </p:txBody>
              </p:sp>
            </p:grpSp>
            <p:grpSp>
              <p:nvGrpSpPr>
                <p:cNvPr id="21" name="Group 21"/>
                <p:cNvGrpSpPr/>
                <p:nvPr/>
              </p:nvGrpSpPr>
              <p:grpSpPr>
                <a:xfrm>
                  <a:off x="809625" y="4429125"/>
                  <a:ext cx="2952750" cy="381000"/>
                  <a:chOff x="809625" y="4429125"/>
                  <a:chExt cx="2952750" cy="381000"/>
                </a:xfrm>
              </p:grpSpPr>
              <p:sp>
                <p:nvSpPr>
                  <p:cNvPr id="19" name="Freeform 19"/>
                  <p:cNvSpPr/>
                  <p:nvPr/>
                </p:nvSpPr>
                <p:spPr>
                  <a:xfrm>
                    <a:off x="809625" y="4429125"/>
                    <a:ext cx="2952750" cy="381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52750" h="381000">
                        <a:moveTo>
                          <a:pt x="57150" y="0"/>
                        </a:moveTo>
                        <a:lnTo>
                          <a:pt x="2895600" y="0"/>
                        </a:lnTo>
                        <a:cubicBezTo>
                          <a:pt x="2927163" y="0"/>
                          <a:pt x="2952750" y="25587"/>
                          <a:pt x="2952750" y="57150"/>
                        </a:cubicBezTo>
                        <a:lnTo>
                          <a:pt x="2952750" y="323850"/>
                        </a:lnTo>
                        <a:cubicBezTo>
                          <a:pt x="2952750" y="355413"/>
                          <a:pt x="2927163" y="381000"/>
                          <a:pt x="2895600" y="381000"/>
                        </a:cubicBezTo>
                        <a:lnTo>
                          <a:pt x="57150" y="381000"/>
                        </a:lnTo>
                        <a:cubicBezTo>
                          <a:pt x="25587" y="381000"/>
                          <a:pt x="0" y="355413"/>
                          <a:pt x="0" y="323850"/>
                        </a:cubicBezTo>
                        <a:lnTo>
                          <a:pt x="0" y="57150"/>
                        </a:lnTo>
                        <a:cubicBezTo>
                          <a:pt x="0" y="25587"/>
                          <a:pt x="25587" y="0"/>
                          <a:pt x="57150" y="0"/>
                        </a:cubicBezTo>
                        <a:close/>
                      </a:path>
                    </a:pathLst>
                  </a:custGeom>
                  <a:solidFill>
                    <a:srgbClr val="7EE787">
                      <a:alpha val="10000"/>
                    </a:srgbClr>
                  </a:solidFill>
                  <a:ln>
                    <a:noFill/>
                  </a:ln>
                </p:spPr>
              </p:sp>
              <p:sp>
                <p:nvSpPr>
                  <p:cNvPr id="20" name="TextBox 20"/>
                  <p:cNvSpPr txBox="1"/>
                  <p:nvPr/>
                </p:nvSpPr>
                <p:spPr>
                  <a:xfrm>
                    <a:off x="936308" y="4548664"/>
                    <a:ext cx="1298638" cy="25908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lIns="0" tIns="0" rIns="0" bIns="0" anchor="t" anchorCtr="0">
                    <a:spAutoFit/>
                  </a:bodyPr>
                  <a:lstStyle/>
                  <a:p>
                    <a:pPr algn="l"/>
                    <a:r>
                      <a:rPr lang="zh-CN" sz="1275" dirty="0">
                        <a:solidFill>
                          <a:srgbClr val="7EE787"/>
                        </a:solidFill>
                        <a:latin typeface="Segoe UI"/>
                        <a:ea typeface="Microsoft YaHei"/>
                        <a:cs typeface="Segoe UI"/>
                      </a:rPr>
                      <a:t>☑</a:t>
                    </a:r>
                    <a:r>
                      <a:rPr lang="zh-CN" sz="1275" dirty="0">
                        <a:solidFill>
                          <a:srgbClr val="E6EDF3"/>
                        </a:solidFill>
                        <a:latin typeface="Segoe UI"/>
                        <a:ea typeface="Microsoft YaHei"/>
                        <a:cs typeface="Segoe UI"/>
                      </a:rPr>
                      <a:t>无新 Bug 引入</a:t>
                    </a:r>
                  </a:p>
                </p:txBody>
              </p:sp>
            </p:grpSp>
          </p:grpSp>
        </p:grpSp>
        <p:grpSp>
          <p:nvGrpSpPr>
            <p:cNvPr id="43" name="Group 43"/>
            <p:cNvGrpSpPr/>
            <p:nvPr/>
          </p:nvGrpSpPr>
          <p:grpSpPr>
            <a:xfrm>
              <a:off x="4381500" y="2476500"/>
              <a:ext cx="3429000" cy="2762250"/>
              <a:chOff x="4381500" y="2476500"/>
              <a:chExt cx="3429000" cy="2762250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4381500" y="2476500"/>
                <a:ext cx="3429000" cy="2762250"/>
              </a:xfrm>
              <a:custGeom>
                <a:avLst/>
                <a:gdLst/>
                <a:ahLst/>
                <a:cxnLst/>
                <a:rect l="l" t="t" r="r" b="b"/>
                <a:pathLst>
                  <a:path w="3429000" h="2762250">
                    <a:moveTo>
                      <a:pt x="114300" y="0"/>
                    </a:moveTo>
                    <a:lnTo>
                      <a:pt x="3314700" y="0"/>
                    </a:lnTo>
                    <a:cubicBezTo>
                      <a:pt x="3377826" y="0"/>
                      <a:pt x="3429000" y="51174"/>
                      <a:pt x="3429000" y="114300"/>
                    </a:cubicBezTo>
                    <a:lnTo>
                      <a:pt x="3429000" y="2647950"/>
                    </a:lnTo>
                    <a:cubicBezTo>
                      <a:pt x="3429000" y="2711076"/>
                      <a:pt x="3377826" y="2762250"/>
                      <a:pt x="3314700" y="2762250"/>
                    </a:cubicBezTo>
                    <a:lnTo>
                      <a:pt x="114300" y="2762250"/>
                    </a:lnTo>
                    <a:cubicBezTo>
                      <a:pt x="51174" y="2762250"/>
                      <a:pt x="0" y="2711076"/>
                      <a:pt x="0" y="2647950"/>
                    </a:cubicBezTo>
                    <a:lnTo>
                      <a:pt x="0" y="114300"/>
                    </a:lnTo>
                    <a:cubicBezTo>
                      <a:pt x="0" y="51174"/>
                      <a:pt x="51174" y="0"/>
                      <a:pt x="114300" y="0"/>
                    </a:cubicBezTo>
                    <a:close/>
                  </a:path>
                </a:pathLst>
              </a:custGeom>
              <a:solidFill>
                <a:srgbClr val="161B22"/>
              </a:solidFill>
              <a:ln w="19050">
                <a:solidFill>
                  <a:srgbClr val="F0883E"/>
                </a:solidFill>
              </a:ln>
            </p:spPr>
          </p:sp>
          <p:sp>
            <p:nvSpPr>
              <p:cNvPr id="25" name="Freeform 25"/>
              <p:cNvSpPr/>
              <p:nvPr/>
            </p:nvSpPr>
            <p:spPr>
              <a:xfrm>
                <a:off x="4381500" y="2476500"/>
                <a:ext cx="3429000" cy="523875"/>
              </a:xfrm>
              <a:custGeom>
                <a:avLst/>
                <a:gdLst/>
                <a:ahLst/>
                <a:cxnLst/>
                <a:rect l="l" t="t" r="r" b="b"/>
                <a:pathLst>
                  <a:path w="3429000" h="523875">
                    <a:moveTo>
                      <a:pt x="114300" y="0"/>
                    </a:moveTo>
                    <a:lnTo>
                      <a:pt x="3314700" y="0"/>
                    </a:lnTo>
                    <a:cubicBezTo>
                      <a:pt x="3377826" y="0"/>
                      <a:pt x="3429000" y="51174"/>
                      <a:pt x="3429000" y="114300"/>
                    </a:cubicBezTo>
                    <a:lnTo>
                      <a:pt x="3429000" y="409575"/>
                    </a:lnTo>
                    <a:cubicBezTo>
                      <a:pt x="3429000" y="472701"/>
                      <a:pt x="3377826" y="523875"/>
                      <a:pt x="3314700" y="523875"/>
                    </a:cubicBezTo>
                    <a:lnTo>
                      <a:pt x="114300" y="523875"/>
                    </a:lnTo>
                    <a:cubicBezTo>
                      <a:pt x="51174" y="523875"/>
                      <a:pt x="0" y="472701"/>
                      <a:pt x="0" y="409575"/>
                    </a:cubicBezTo>
                    <a:lnTo>
                      <a:pt x="0" y="114300"/>
                    </a:lnTo>
                    <a:cubicBezTo>
                      <a:pt x="0" y="51174"/>
                      <a:pt x="51174" y="0"/>
                      <a:pt x="114300" y="0"/>
                    </a:cubicBezTo>
                    <a:close/>
                  </a:path>
                </a:pathLst>
              </a:custGeom>
              <a:solidFill>
                <a:srgbClr val="F0883E">
                  <a:alpha val="15000"/>
                </a:srgbClr>
              </a:solidFill>
              <a:ln>
                <a:noFill/>
              </a:ln>
            </p:spPr>
          </p:sp>
          <p:sp>
            <p:nvSpPr>
              <p:cNvPr id="26" name="TextBox 26"/>
              <p:cNvSpPr txBox="1"/>
              <p:nvPr/>
            </p:nvSpPr>
            <p:spPr>
              <a:xfrm>
                <a:off x="5461443" y="2660332"/>
                <a:ext cx="1269113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650" b="1" dirty="0">
                    <a:solidFill>
                      <a:srgbClr val="F0883E"/>
                    </a:solidFill>
                    <a:latin typeface="Segoe UI"/>
                    <a:ea typeface="Microsoft YaHei"/>
                    <a:cs typeface="Segoe UI"/>
                  </a:rPr>
                  <a:t>🎯 边界测试</a:t>
                </a:r>
              </a:p>
            </p:txBody>
          </p:sp>
          <p:grpSp>
            <p:nvGrpSpPr>
              <p:cNvPr id="42" name="Group 42"/>
              <p:cNvGrpSpPr/>
              <p:nvPr/>
            </p:nvGrpSpPr>
            <p:grpSpPr>
              <a:xfrm>
                <a:off x="4603432" y="3053239"/>
                <a:ext cx="2968943" cy="1933099"/>
                <a:chOff x="4603432" y="3053239"/>
                <a:chExt cx="2968943" cy="1933099"/>
              </a:xfrm>
            </p:grpSpPr>
            <p:sp>
              <p:nvSpPr>
                <p:cNvPr id="27" name="TextBox 27"/>
                <p:cNvSpPr txBox="1"/>
                <p:nvPr/>
              </p:nvSpPr>
              <p:spPr>
                <a:xfrm>
                  <a:off x="4603432" y="3053239"/>
                  <a:ext cx="1885212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dirty="0">
                      <a:solidFill>
                        <a:srgbClr val="8B949E"/>
                      </a:solidFill>
                      <a:latin typeface="Segoe UI"/>
                      <a:ea typeface="Microsoft YaHei"/>
                      <a:cs typeface="Segoe UI"/>
                    </a:rPr>
                    <a:t>Bug 往往藏在极端情况</a:t>
                  </a:r>
                </a:p>
              </p:txBody>
            </p:sp>
            <p:grpSp>
              <p:nvGrpSpPr>
                <p:cNvPr id="33" name="Group 33"/>
                <p:cNvGrpSpPr/>
                <p:nvPr/>
              </p:nvGrpSpPr>
              <p:grpSpPr>
                <a:xfrm>
                  <a:off x="4619625" y="3476625"/>
                  <a:ext cx="2952750" cy="461963"/>
                  <a:chOff x="4619625" y="3476625"/>
                  <a:chExt cx="2952750" cy="461963"/>
                </a:xfrm>
              </p:grpSpPr>
              <p:sp>
                <p:nvSpPr>
                  <p:cNvPr id="28" name="Freeform 28"/>
                  <p:cNvSpPr/>
                  <p:nvPr/>
                </p:nvSpPr>
                <p:spPr>
                  <a:xfrm>
                    <a:off x="4619625" y="3476625"/>
                    <a:ext cx="2952750" cy="4286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52750" h="428625">
                        <a:moveTo>
                          <a:pt x="57150" y="0"/>
                        </a:moveTo>
                        <a:lnTo>
                          <a:pt x="2895600" y="0"/>
                        </a:lnTo>
                        <a:cubicBezTo>
                          <a:pt x="2927163" y="0"/>
                          <a:pt x="2952750" y="25587"/>
                          <a:pt x="2952750" y="57150"/>
                        </a:cubicBezTo>
                        <a:lnTo>
                          <a:pt x="2952750" y="371475"/>
                        </a:lnTo>
                        <a:cubicBezTo>
                          <a:pt x="2952750" y="403038"/>
                          <a:pt x="2927163" y="428625"/>
                          <a:pt x="2895600" y="428625"/>
                        </a:cubicBezTo>
                        <a:lnTo>
                          <a:pt x="57150" y="428625"/>
                        </a:lnTo>
                        <a:cubicBezTo>
                          <a:pt x="25587" y="428625"/>
                          <a:pt x="0" y="403038"/>
                          <a:pt x="0" y="371475"/>
                        </a:cubicBezTo>
                        <a:lnTo>
                          <a:pt x="0" y="57150"/>
                        </a:lnTo>
                        <a:cubicBezTo>
                          <a:pt x="0" y="25587"/>
                          <a:pt x="25587" y="0"/>
                          <a:pt x="57150" y="0"/>
                        </a:cubicBezTo>
                        <a:close/>
                      </a:path>
                    </a:pathLst>
                  </a:custGeom>
                  <a:solidFill>
                    <a:srgbClr val="1F2428"/>
                  </a:solidFill>
                  <a:ln>
                    <a:noFill/>
                  </a:ln>
                </p:spPr>
              </p:sp>
              <p:sp>
                <p:nvSpPr>
                  <p:cNvPr id="29" name="TextBox 29"/>
                  <p:cNvSpPr txBox="1"/>
                  <p:nvPr/>
                </p:nvSpPr>
                <p:spPr>
                  <a:xfrm>
                    <a:off x="4749165" y="3553778"/>
                    <a:ext cx="287369" cy="21336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lIns="0" tIns="0" rIns="0" bIns="0" anchor="t" anchorCtr="0">
                    <a:spAutoFit/>
                  </a:bodyPr>
                  <a:lstStyle/>
                  <a:p>
                    <a:pPr algn="l"/>
                    <a:r>
                      <a:rPr lang="zh-CN" sz="1050" dirty="0">
                        <a:solidFill>
                          <a:srgbClr val="F0883E"/>
                        </a:solidFill>
                        <a:latin typeface="Consolas"/>
                        <a:ea typeface="Microsoft YaHei"/>
                        <a:cs typeface="Consolas"/>
                      </a:rPr>
                      <a:t>null</a:t>
                    </a:r>
                  </a:p>
                </p:txBody>
              </p:sp>
              <p:sp>
                <p:nvSpPr>
                  <p:cNvPr id="30" name="TextBox 30"/>
                  <p:cNvSpPr txBox="1"/>
                  <p:nvPr/>
                </p:nvSpPr>
                <p:spPr>
                  <a:xfrm>
                    <a:off x="5129212" y="3545681"/>
                    <a:ext cx="118943" cy="2286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lIns="0" tIns="0" rIns="0" bIns="0" anchor="t" anchorCtr="0">
                    <a:spAutoFit/>
                  </a:bodyPr>
                  <a:lstStyle/>
                  <a:p>
                    <a:pPr algn="l"/>
                    <a:r>
                      <a:rPr lang="zh-CN" sz="1125" dirty="0">
                        <a:solidFill>
                          <a:srgbClr val="8B949E"/>
                        </a:solidFill>
                        <a:latin typeface="Segoe UI"/>
                        <a:ea typeface="Microsoft YaHei"/>
                        <a:cs typeface="Segoe UI"/>
                      </a:rPr>
                      <a:t>/</a:t>
                    </a:r>
                  </a:p>
                </p:txBody>
              </p:sp>
              <p:sp>
                <p:nvSpPr>
                  <p:cNvPr id="31" name="TextBox 31"/>
                  <p:cNvSpPr txBox="1"/>
                  <p:nvPr/>
                </p:nvSpPr>
                <p:spPr>
                  <a:xfrm>
                    <a:off x="5225415" y="3553778"/>
                    <a:ext cx="747427" cy="21336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lIns="0" tIns="0" rIns="0" bIns="0" anchor="t" anchorCtr="0">
                    <a:spAutoFit/>
                  </a:bodyPr>
                  <a:lstStyle/>
                  <a:p>
                    <a:pPr algn="l"/>
                    <a:r>
                      <a:rPr lang="zh-CN" sz="1050" dirty="0">
                        <a:solidFill>
                          <a:srgbClr val="F0883E"/>
                        </a:solidFill>
                        <a:latin typeface="Consolas"/>
                        <a:ea typeface="Microsoft YaHei"/>
                        <a:cs typeface="Consolas"/>
                      </a:rPr>
                      <a:t>undefined</a:t>
                    </a:r>
                  </a:p>
                </p:txBody>
              </p:sp>
              <p:sp>
                <p:nvSpPr>
                  <p:cNvPr id="32" name="TextBox 32"/>
                  <p:cNvSpPr txBox="1"/>
                  <p:nvPr/>
                </p:nvSpPr>
                <p:spPr>
                  <a:xfrm>
                    <a:off x="4749165" y="3725228"/>
                    <a:ext cx="640080" cy="21336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lIns="0" tIns="0" rIns="0" bIns="0" anchor="t" anchorCtr="0">
                    <a:spAutoFit/>
                  </a:bodyPr>
                  <a:lstStyle/>
                  <a:p>
                    <a:pPr algn="l"/>
                    <a:r>
                      <a:rPr lang="zh-CN" sz="1050" dirty="0">
                        <a:solidFill>
                          <a:srgbClr val="8B949E"/>
                        </a:solidFill>
                        <a:latin typeface="Segoe UI"/>
                        <a:ea typeface="Microsoft YaHei"/>
                        <a:cs typeface="Segoe UI"/>
                      </a:rPr>
                      <a:t>空值处理</a:t>
                    </a:r>
                  </a:p>
                </p:txBody>
              </p:sp>
            </p:grpSp>
            <p:grpSp>
              <p:nvGrpSpPr>
                <p:cNvPr id="37" name="Group 37"/>
                <p:cNvGrpSpPr/>
                <p:nvPr/>
              </p:nvGrpSpPr>
              <p:grpSpPr>
                <a:xfrm>
                  <a:off x="4619625" y="4000500"/>
                  <a:ext cx="2952750" cy="461962"/>
                  <a:chOff x="4619625" y="4000500"/>
                  <a:chExt cx="2952750" cy="461962"/>
                </a:xfrm>
              </p:grpSpPr>
              <p:sp>
                <p:nvSpPr>
                  <p:cNvPr id="34" name="Freeform 34"/>
                  <p:cNvSpPr/>
                  <p:nvPr/>
                </p:nvSpPr>
                <p:spPr>
                  <a:xfrm>
                    <a:off x="4619625" y="4000500"/>
                    <a:ext cx="2952750" cy="4286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52750" h="428625">
                        <a:moveTo>
                          <a:pt x="57150" y="0"/>
                        </a:moveTo>
                        <a:lnTo>
                          <a:pt x="2895600" y="0"/>
                        </a:lnTo>
                        <a:cubicBezTo>
                          <a:pt x="2927163" y="0"/>
                          <a:pt x="2952750" y="25587"/>
                          <a:pt x="2952750" y="57150"/>
                        </a:cubicBezTo>
                        <a:lnTo>
                          <a:pt x="2952750" y="371475"/>
                        </a:lnTo>
                        <a:cubicBezTo>
                          <a:pt x="2952750" y="403038"/>
                          <a:pt x="2927163" y="428625"/>
                          <a:pt x="2895600" y="428625"/>
                        </a:cubicBezTo>
                        <a:lnTo>
                          <a:pt x="57150" y="428625"/>
                        </a:lnTo>
                        <a:cubicBezTo>
                          <a:pt x="25587" y="428625"/>
                          <a:pt x="0" y="403038"/>
                          <a:pt x="0" y="371475"/>
                        </a:cubicBezTo>
                        <a:lnTo>
                          <a:pt x="0" y="57150"/>
                        </a:lnTo>
                        <a:cubicBezTo>
                          <a:pt x="0" y="25587"/>
                          <a:pt x="25587" y="0"/>
                          <a:pt x="57150" y="0"/>
                        </a:cubicBezTo>
                        <a:close/>
                      </a:path>
                    </a:pathLst>
                  </a:custGeom>
                  <a:solidFill>
                    <a:srgbClr val="1F2428"/>
                  </a:solidFill>
                  <a:ln>
                    <a:noFill/>
                  </a:ln>
                </p:spPr>
              </p:sp>
              <p:sp>
                <p:nvSpPr>
                  <p:cNvPr id="35" name="TextBox 35"/>
                  <p:cNvSpPr txBox="1"/>
                  <p:nvPr/>
                </p:nvSpPr>
                <p:spPr>
                  <a:xfrm>
                    <a:off x="4749165" y="4077652"/>
                    <a:ext cx="785765" cy="21336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lIns="0" tIns="0" rIns="0" bIns="0" anchor="t" anchorCtr="0">
                    <a:spAutoFit/>
                  </a:bodyPr>
                  <a:lstStyle/>
                  <a:p>
                    <a:pPr algn="l"/>
                    <a:r>
                      <a:rPr lang="zh-CN" sz="1050" dirty="0">
                        <a:solidFill>
                          <a:srgbClr val="F0883E"/>
                        </a:solidFill>
                        <a:latin typeface="Consolas"/>
                        <a:ea typeface="Microsoft YaHei"/>
                        <a:cs typeface="Consolas"/>
                      </a:rPr>
                      <a:t>999999999</a:t>
                    </a:r>
                  </a:p>
                </p:txBody>
              </p:sp>
              <p:sp>
                <p:nvSpPr>
                  <p:cNvPr id="36" name="TextBox 36"/>
                  <p:cNvSpPr txBox="1"/>
                  <p:nvPr/>
                </p:nvSpPr>
                <p:spPr>
                  <a:xfrm>
                    <a:off x="4749165" y="4249102"/>
                    <a:ext cx="1031129" cy="21336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lIns="0" tIns="0" rIns="0" bIns="0" anchor="t" anchorCtr="0">
                    <a:spAutoFit/>
                  </a:bodyPr>
                  <a:lstStyle/>
                  <a:p>
                    <a:pPr algn="l"/>
                    <a:r>
                      <a:rPr lang="zh-CN" sz="1050" dirty="0">
                        <a:solidFill>
                          <a:srgbClr val="8B949E"/>
                        </a:solidFill>
                        <a:latin typeface="Segoe UI"/>
                        <a:ea typeface="Microsoft YaHei"/>
                        <a:cs typeface="Segoe UI"/>
                      </a:rPr>
                      <a:t>极大值/极小值</a:t>
                    </a:r>
                  </a:p>
                </p:txBody>
              </p:sp>
            </p:grpSp>
            <p:grpSp>
              <p:nvGrpSpPr>
                <p:cNvPr id="41" name="Group 41"/>
                <p:cNvGrpSpPr/>
                <p:nvPr/>
              </p:nvGrpSpPr>
              <p:grpSpPr>
                <a:xfrm>
                  <a:off x="4619625" y="4524375"/>
                  <a:ext cx="2952750" cy="461963"/>
                  <a:chOff x="4619625" y="4524375"/>
                  <a:chExt cx="2952750" cy="461963"/>
                </a:xfrm>
              </p:grpSpPr>
              <p:sp>
                <p:nvSpPr>
                  <p:cNvPr id="38" name="Freeform 38"/>
                  <p:cNvSpPr/>
                  <p:nvPr/>
                </p:nvSpPr>
                <p:spPr>
                  <a:xfrm>
                    <a:off x="4619625" y="4524375"/>
                    <a:ext cx="2952750" cy="4286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52750" h="428625">
                        <a:moveTo>
                          <a:pt x="57150" y="0"/>
                        </a:moveTo>
                        <a:lnTo>
                          <a:pt x="2895600" y="0"/>
                        </a:lnTo>
                        <a:cubicBezTo>
                          <a:pt x="2927163" y="0"/>
                          <a:pt x="2952750" y="25587"/>
                          <a:pt x="2952750" y="57150"/>
                        </a:cubicBezTo>
                        <a:lnTo>
                          <a:pt x="2952750" y="371475"/>
                        </a:lnTo>
                        <a:cubicBezTo>
                          <a:pt x="2952750" y="403038"/>
                          <a:pt x="2927163" y="428625"/>
                          <a:pt x="2895600" y="428625"/>
                        </a:cubicBezTo>
                        <a:lnTo>
                          <a:pt x="57150" y="428625"/>
                        </a:lnTo>
                        <a:cubicBezTo>
                          <a:pt x="25587" y="428625"/>
                          <a:pt x="0" y="403038"/>
                          <a:pt x="0" y="371475"/>
                        </a:cubicBezTo>
                        <a:lnTo>
                          <a:pt x="0" y="57150"/>
                        </a:lnTo>
                        <a:cubicBezTo>
                          <a:pt x="0" y="25587"/>
                          <a:pt x="25587" y="0"/>
                          <a:pt x="57150" y="0"/>
                        </a:cubicBezTo>
                        <a:close/>
                      </a:path>
                    </a:pathLst>
                  </a:custGeom>
                  <a:solidFill>
                    <a:srgbClr val="1F2428"/>
                  </a:solidFill>
                  <a:ln>
                    <a:noFill/>
                  </a:ln>
                </p:spPr>
              </p:sp>
              <p:sp>
                <p:nvSpPr>
                  <p:cNvPr id="39" name="TextBox 39"/>
                  <p:cNvSpPr txBox="1"/>
                  <p:nvPr/>
                </p:nvSpPr>
                <p:spPr>
                  <a:xfrm>
                    <a:off x="4749165" y="4601528"/>
                    <a:ext cx="1115473" cy="21336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lIns="0" tIns="0" rIns="0" bIns="0" anchor="t" anchorCtr="0">
                    <a:spAutoFit/>
                  </a:bodyPr>
                  <a:lstStyle/>
                  <a:p>
                    <a:pPr algn="l"/>
                    <a:r>
                      <a:rPr lang="zh-CN" sz="1050" dirty="0">
                        <a:solidFill>
                          <a:srgbClr val="F0883E"/>
                        </a:solidFill>
                        <a:latin typeface="Consolas"/>
                        <a:ea typeface="Microsoft YaHei"/>
                        <a:cs typeface="Consolas"/>
                      </a:rPr>
                      <a:t>Network Error</a:t>
                    </a:r>
                  </a:p>
                </p:txBody>
              </p:sp>
              <p:sp>
                <p:nvSpPr>
                  <p:cNvPr id="40" name="TextBox 40"/>
                  <p:cNvSpPr txBox="1"/>
                  <p:nvPr/>
                </p:nvSpPr>
                <p:spPr>
                  <a:xfrm>
                    <a:off x="4749165" y="4772978"/>
                    <a:ext cx="1115473" cy="21336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lIns="0" tIns="0" rIns="0" bIns="0" anchor="t" anchorCtr="0">
                    <a:spAutoFit/>
                  </a:bodyPr>
                  <a:lstStyle/>
                  <a:p>
                    <a:pPr algn="l"/>
                    <a:r>
                      <a:rPr lang="zh-CN" sz="1050" dirty="0">
                        <a:solidFill>
                          <a:srgbClr val="8B949E"/>
                        </a:solidFill>
                        <a:latin typeface="Segoe UI"/>
                        <a:ea typeface="Microsoft YaHei"/>
                        <a:cs typeface="Segoe UI"/>
                      </a:rPr>
                      <a:t>断网/超时/异常</a:t>
                    </a:r>
                  </a:p>
                </p:txBody>
              </p:sp>
            </p:grpSp>
          </p:grpSp>
        </p:grpSp>
        <p:grpSp>
          <p:nvGrpSpPr>
            <p:cNvPr id="58" name="Group 58"/>
            <p:cNvGrpSpPr/>
            <p:nvPr/>
          </p:nvGrpSpPr>
          <p:grpSpPr>
            <a:xfrm>
              <a:off x="8191500" y="2476500"/>
              <a:ext cx="3429000" cy="2762250"/>
              <a:chOff x="8191500" y="2476500"/>
              <a:chExt cx="3429000" cy="2762250"/>
            </a:xfrm>
          </p:grpSpPr>
          <p:sp>
            <p:nvSpPr>
              <p:cNvPr id="44" name="Freeform 44"/>
              <p:cNvSpPr/>
              <p:nvPr/>
            </p:nvSpPr>
            <p:spPr>
              <a:xfrm>
                <a:off x="8191500" y="2476500"/>
                <a:ext cx="3429000" cy="2762250"/>
              </a:xfrm>
              <a:custGeom>
                <a:avLst/>
                <a:gdLst/>
                <a:ahLst/>
                <a:cxnLst/>
                <a:rect l="l" t="t" r="r" b="b"/>
                <a:pathLst>
                  <a:path w="3429000" h="2762250">
                    <a:moveTo>
                      <a:pt x="114300" y="0"/>
                    </a:moveTo>
                    <a:lnTo>
                      <a:pt x="3314700" y="0"/>
                    </a:lnTo>
                    <a:cubicBezTo>
                      <a:pt x="3377826" y="0"/>
                      <a:pt x="3429000" y="51174"/>
                      <a:pt x="3429000" y="114300"/>
                    </a:cubicBezTo>
                    <a:lnTo>
                      <a:pt x="3429000" y="2647950"/>
                    </a:lnTo>
                    <a:cubicBezTo>
                      <a:pt x="3429000" y="2711076"/>
                      <a:pt x="3377826" y="2762250"/>
                      <a:pt x="3314700" y="2762250"/>
                    </a:cubicBezTo>
                    <a:lnTo>
                      <a:pt x="114300" y="2762250"/>
                    </a:lnTo>
                    <a:cubicBezTo>
                      <a:pt x="51174" y="2762250"/>
                      <a:pt x="0" y="2711076"/>
                      <a:pt x="0" y="2647950"/>
                    </a:cubicBezTo>
                    <a:lnTo>
                      <a:pt x="0" y="114300"/>
                    </a:lnTo>
                    <a:cubicBezTo>
                      <a:pt x="0" y="51174"/>
                      <a:pt x="51174" y="0"/>
                      <a:pt x="114300" y="0"/>
                    </a:cubicBezTo>
                    <a:close/>
                  </a:path>
                </a:pathLst>
              </a:custGeom>
              <a:solidFill>
                <a:srgbClr val="161B22"/>
              </a:solidFill>
              <a:ln w="19050">
                <a:solidFill>
                  <a:srgbClr val="58A6FF"/>
                </a:solidFill>
              </a:ln>
            </p:spPr>
          </p:sp>
          <p:sp>
            <p:nvSpPr>
              <p:cNvPr id="45" name="Freeform 45"/>
              <p:cNvSpPr/>
              <p:nvPr/>
            </p:nvSpPr>
            <p:spPr>
              <a:xfrm>
                <a:off x="8191500" y="2476500"/>
                <a:ext cx="3429000" cy="523875"/>
              </a:xfrm>
              <a:custGeom>
                <a:avLst/>
                <a:gdLst/>
                <a:ahLst/>
                <a:cxnLst/>
                <a:rect l="l" t="t" r="r" b="b"/>
                <a:pathLst>
                  <a:path w="3429000" h="523875">
                    <a:moveTo>
                      <a:pt x="114300" y="0"/>
                    </a:moveTo>
                    <a:lnTo>
                      <a:pt x="3314700" y="0"/>
                    </a:lnTo>
                    <a:cubicBezTo>
                      <a:pt x="3377826" y="0"/>
                      <a:pt x="3429000" y="51174"/>
                      <a:pt x="3429000" y="114300"/>
                    </a:cubicBezTo>
                    <a:lnTo>
                      <a:pt x="3429000" y="409575"/>
                    </a:lnTo>
                    <a:cubicBezTo>
                      <a:pt x="3429000" y="472701"/>
                      <a:pt x="3377826" y="523875"/>
                      <a:pt x="3314700" y="523875"/>
                    </a:cubicBezTo>
                    <a:lnTo>
                      <a:pt x="114300" y="523875"/>
                    </a:lnTo>
                    <a:cubicBezTo>
                      <a:pt x="51174" y="523875"/>
                      <a:pt x="0" y="472701"/>
                      <a:pt x="0" y="409575"/>
                    </a:cubicBezTo>
                    <a:lnTo>
                      <a:pt x="0" y="114300"/>
                    </a:lnTo>
                    <a:cubicBezTo>
                      <a:pt x="0" y="51174"/>
                      <a:pt x="51174" y="0"/>
                      <a:pt x="114300" y="0"/>
                    </a:cubicBezTo>
                    <a:close/>
                  </a:path>
                </a:pathLst>
              </a:custGeom>
              <a:solidFill>
                <a:srgbClr val="58A6FF">
                  <a:alpha val="15000"/>
                </a:srgbClr>
              </a:solidFill>
              <a:ln>
                <a:noFill/>
              </a:ln>
            </p:spPr>
          </p:sp>
          <p:sp>
            <p:nvSpPr>
              <p:cNvPr id="46" name="TextBox 46"/>
              <p:cNvSpPr txBox="1"/>
              <p:nvPr/>
            </p:nvSpPr>
            <p:spPr>
              <a:xfrm>
                <a:off x="9397959" y="2660332"/>
                <a:ext cx="1016082" cy="335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650" b="1" dirty="0">
                    <a:solidFill>
                      <a:srgbClr val="58A6FF"/>
                    </a:solidFill>
                    <a:latin typeface="Segoe UI"/>
                    <a:ea typeface="Microsoft YaHei"/>
                    <a:cs typeface="Segoe UI"/>
                  </a:rPr>
                  <a:t>📄 文档化</a:t>
                </a:r>
              </a:p>
            </p:txBody>
          </p:sp>
          <p:grpSp>
            <p:nvGrpSpPr>
              <p:cNvPr id="57" name="Group 57"/>
              <p:cNvGrpSpPr/>
              <p:nvPr/>
            </p:nvGrpSpPr>
            <p:grpSpPr>
              <a:xfrm>
                <a:off x="8413432" y="3053239"/>
                <a:ext cx="2968943" cy="1906905"/>
                <a:chOff x="8413432" y="3053239"/>
                <a:chExt cx="2968943" cy="1906905"/>
              </a:xfrm>
            </p:grpSpPr>
            <p:sp>
              <p:nvSpPr>
                <p:cNvPr id="47" name="TextBox 47"/>
                <p:cNvSpPr txBox="1"/>
                <p:nvPr/>
              </p:nvSpPr>
              <p:spPr>
                <a:xfrm>
                  <a:off x="8413432" y="3053239"/>
                  <a:ext cx="2266950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dirty="0">
                      <a:solidFill>
                        <a:srgbClr val="8B949E"/>
                      </a:solidFill>
                      <a:latin typeface="Segoe UI"/>
                      <a:ea typeface="Microsoft YaHei"/>
                      <a:cs typeface="Segoe UI"/>
                    </a:rPr>
                    <a:t>记录原因和解法，造福团队</a:t>
                  </a:r>
                </a:p>
              </p:txBody>
            </p:sp>
            <p:sp>
              <p:nvSpPr>
                <p:cNvPr id="48" name="Freeform 48"/>
                <p:cNvSpPr/>
                <p:nvPr/>
              </p:nvSpPr>
              <p:spPr>
                <a:xfrm>
                  <a:off x="8429625" y="3429000"/>
                  <a:ext cx="2952750" cy="1524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52750" h="1524000">
                      <a:moveTo>
                        <a:pt x="76200" y="0"/>
                      </a:moveTo>
                      <a:lnTo>
                        <a:pt x="2876550" y="0"/>
                      </a:lnTo>
                      <a:cubicBezTo>
                        <a:pt x="2918634" y="0"/>
                        <a:pt x="2952750" y="34116"/>
                        <a:pt x="2952750" y="76200"/>
                      </a:cubicBezTo>
                      <a:lnTo>
                        <a:pt x="2952750" y="1447800"/>
                      </a:lnTo>
                      <a:cubicBezTo>
                        <a:pt x="2952750" y="1489884"/>
                        <a:pt x="2918634" y="1524000"/>
                        <a:pt x="2876550" y="1524000"/>
                      </a:cubicBezTo>
                      <a:lnTo>
                        <a:pt x="76200" y="1524000"/>
                      </a:lnTo>
                      <a:cubicBezTo>
                        <a:pt x="34116" y="1524000"/>
                        <a:pt x="0" y="1489884"/>
                        <a:pt x="0" y="1447800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1F2428"/>
                </a:solidFill>
                <a:ln>
                  <a:noFill/>
                </a:ln>
              </p:spPr>
            </p:sp>
            <p:grpSp>
              <p:nvGrpSpPr>
                <p:cNvPr id="56" name="Group 56"/>
                <p:cNvGrpSpPr/>
                <p:nvPr/>
              </p:nvGrpSpPr>
              <p:grpSpPr>
                <a:xfrm>
                  <a:off x="8560118" y="3542824"/>
                  <a:ext cx="1897309" cy="1417320"/>
                  <a:chOff x="8560118" y="3542824"/>
                  <a:chExt cx="1897309" cy="1417320"/>
                </a:xfrm>
              </p:grpSpPr>
              <p:sp>
                <p:nvSpPr>
                  <p:cNvPr id="49" name="TextBox 49"/>
                  <p:cNvSpPr txBox="1"/>
                  <p:nvPr/>
                </p:nvSpPr>
                <p:spPr>
                  <a:xfrm>
                    <a:off x="8560118" y="3542824"/>
                    <a:ext cx="857798" cy="19812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lIns="0" tIns="0" rIns="0" bIns="0" anchor="t" anchorCtr="0">
                    <a:spAutoFit/>
                  </a:bodyPr>
                  <a:lstStyle/>
                  <a:p>
                    <a:pPr algn="l"/>
                    <a:r>
                      <a:rPr lang="zh-CN" sz="975" dirty="0">
                        <a:solidFill>
                          <a:srgbClr val="58A6FF"/>
                        </a:solidFill>
                        <a:latin typeface="Consolas"/>
                        <a:ea typeface="Microsoft YaHei"/>
                        <a:cs typeface="Consolas"/>
                      </a:rPr>
                      <a:t>## Bug #1234</a:t>
                    </a:r>
                  </a:p>
                </p:txBody>
              </p:sp>
              <p:sp>
                <p:nvSpPr>
                  <p:cNvPr id="50" name="TextBox 50"/>
                  <p:cNvSpPr txBox="1"/>
                  <p:nvPr/>
                </p:nvSpPr>
                <p:spPr>
                  <a:xfrm>
                    <a:off x="8560118" y="3752374"/>
                    <a:ext cx="1313474" cy="19812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lIns="0" tIns="0" rIns="0" bIns="0" anchor="t" anchorCtr="0">
                    <a:spAutoFit/>
                  </a:bodyPr>
                  <a:lstStyle/>
                  <a:p>
                    <a:pPr algn="l"/>
                    <a:r>
                      <a:rPr lang="zh-CN" sz="975" dirty="0">
                        <a:solidFill>
                          <a:srgbClr val="8B949E"/>
                        </a:solidFill>
                        <a:latin typeface="Consolas"/>
                        <a:ea typeface="Microsoft YaHei"/>
                        <a:cs typeface="Consolas"/>
                      </a:rPr>
                      <a:t>**现象**: 结账失败</a:t>
                    </a:r>
                  </a:p>
                </p:txBody>
              </p:sp>
              <p:sp>
                <p:nvSpPr>
                  <p:cNvPr id="51" name="TextBox 51"/>
                  <p:cNvSpPr txBox="1"/>
                  <p:nvPr/>
                </p:nvSpPr>
                <p:spPr>
                  <a:xfrm>
                    <a:off x="8560118" y="3961924"/>
                    <a:ext cx="1598271" cy="19812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lIns="0" tIns="0" rIns="0" bIns="0" anchor="t" anchorCtr="0">
                    <a:spAutoFit/>
                  </a:bodyPr>
                  <a:lstStyle/>
                  <a:p>
                    <a:pPr algn="l"/>
                    <a:r>
                      <a:rPr lang="zh-CN" sz="975" dirty="0">
                        <a:solidFill>
                          <a:srgbClr val="8B949E"/>
                        </a:solidFill>
                        <a:latin typeface="Consolas"/>
                        <a:ea typeface="Microsoft YaHei"/>
                        <a:cs typeface="Consolas"/>
                      </a:rPr>
                      <a:t>**原因**: 库存校验漏洞</a:t>
                    </a:r>
                  </a:p>
                </p:txBody>
              </p:sp>
              <p:sp>
                <p:nvSpPr>
                  <p:cNvPr id="52" name="TextBox 52"/>
                  <p:cNvSpPr txBox="1"/>
                  <p:nvPr/>
                </p:nvSpPr>
                <p:spPr>
                  <a:xfrm>
                    <a:off x="8560118" y="4171474"/>
                    <a:ext cx="1455872" cy="19812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lIns="0" tIns="0" rIns="0" bIns="0" anchor="t" anchorCtr="0">
                    <a:spAutoFit/>
                  </a:bodyPr>
                  <a:lstStyle/>
                  <a:p>
                    <a:pPr algn="l"/>
                    <a:r>
                      <a:rPr lang="zh-CN" sz="975" dirty="0">
                        <a:solidFill>
                          <a:srgbClr val="8B949E"/>
                        </a:solidFill>
                        <a:latin typeface="Consolas"/>
                        <a:ea typeface="Microsoft YaHei"/>
                        <a:cs typeface="Consolas"/>
                      </a:rPr>
                      <a:t>**解法**: 添加库存锁</a:t>
                    </a:r>
                  </a:p>
                </p:txBody>
              </p:sp>
              <p:sp>
                <p:nvSpPr>
                  <p:cNvPr id="53" name="TextBox 53"/>
                  <p:cNvSpPr txBox="1"/>
                  <p:nvPr/>
                </p:nvSpPr>
                <p:spPr>
                  <a:xfrm>
                    <a:off x="8560118" y="4381024"/>
                    <a:ext cx="1897309" cy="19812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lIns="0" tIns="0" rIns="0" bIns="0" anchor="t" anchorCtr="0">
                    <a:spAutoFit/>
                  </a:bodyPr>
                  <a:lstStyle/>
                  <a:p>
                    <a:pPr algn="l"/>
                    <a:r>
                      <a:rPr lang="zh-CN" sz="975" dirty="0">
                        <a:solidFill>
                          <a:srgbClr val="8B949E"/>
                        </a:solidFill>
                        <a:latin typeface="Consolas"/>
                        <a:ea typeface="Microsoft YaHei"/>
                        <a:cs typeface="Consolas"/>
                      </a:rPr>
                      <a:t>**影响**: cart, order 模块</a:t>
                    </a:r>
                  </a:p>
                </p:txBody>
              </p:sp>
              <p:sp>
                <p:nvSpPr>
                  <p:cNvPr id="54" name="TextBox 54"/>
                  <p:cNvSpPr txBox="1"/>
                  <p:nvPr/>
                </p:nvSpPr>
                <p:spPr>
                  <a:xfrm>
                    <a:off x="8560118" y="4590574"/>
                    <a:ext cx="1292114" cy="19812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lIns="0" tIns="0" rIns="0" bIns="0" anchor="t" anchorCtr="0">
                    <a:spAutoFit/>
                  </a:bodyPr>
                  <a:lstStyle/>
                  <a:p>
                    <a:pPr algn="l"/>
                    <a:r>
                      <a:rPr lang="zh-CN" sz="975" dirty="0">
                        <a:solidFill>
                          <a:srgbClr val="7EE787"/>
                        </a:solidFill>
                        <a:latin typeface="Consolas"/>
                        <a:ea typeface="Microsoft YaHei"/>
                        <a:cs typeface="Consolas"/>
                      </a:rPr>
                      <a:t>**状态**: ✅ 已修复</a:t>
                    </a:r>
                  </a:p>
                </p:txBody>
              </p:sp>
              <p:sp>
                <p:nvSpPr>
                  <p:cNvPr id="55" name="TextBox 55"/>
                  <p:cNvSpPr txBox="1"/>
                  <p:nvPr/>
                </p:nvSpPr>
                <p:spPr>
                  <a:xfrm>
                    <a:off x="8560118" y="4762024"/>
                    <a:ext cx="1455872" cy="19812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lIns="0" tIns="0" rIns="0" bIns="0" anchor="t" anchorCtr="0">
                    <a:spAutoFit/>
                  </a:bodyPr>
                  <a:lstStyle/>
                  <a:p>
                    <a:pPr algn="l"/>
                    <a:r>
                      <a:rPr lang="zh-CN" sz="975" dirty="0">
                        <a:solidFill>
                          <a:srgbClr val="F0883E"/>
                        </a:solidFill>
                        <a:latin typeface="Consolas"/>
                        <a:ea typeface="Microsoft YaHei"/>
                        <a:cs typeface="Consolas"/>
                      </a:rPr>
                      <a:t>**日期**: 2025-11-28</a:t>
                    </a:r>
                  </a:p>
                </p:txBody>
              </p:sp>
            </p:grpSp>
          </p:grpSp>
        </p:grpSp>
      </p:grpSp>
      <p:sp>
        <p:nvSpPr>
          <p:cNvPr id="60" name="Freeform 60"/>
          <p:cNvSpPr/>
          <p:nvPr/>
        </p:nvSpPr>
        <p:spPr>
          <a:xfrm>
            <a:off x="571500" y="5524500"/>
            <a:ext cx="11049000" cy="857250"/>
          </a:xfrm>
          <a:custGeom>
            <a:avLst/>
            <a:gdLst/>
            <a:ahLst/>
            <a:cxnLst/>
            <a:rect l="l" t="t" r="r" b="b"/>
            <a:pathLst>
              <a:path w="11049000" h="857250">
                <a:moveTo>
                  <a:pt x="76200" y="0"/>
                </a:moveTo>
                <a:lnTo>
                  <a:pt x="10972800" y="0"/>
                </a:lnTo>
                <a:cubicBezTo>
                  <a:pt x="11014884" y="0"/>
                  <a:pt x="11049000" y="34116"/>
                  <a:pt x="11049000" y="76200"/>
                </a:cubicBezTo>
                <a:lnTo>
                  <a:pt x="11049000" y="781050"/>
                </a:lnTo>
                <a:cubicBezTo>
                  <a:pt x="11049000" y="823134"/>
                  <a:pt x="11014884" y="857250"/>
                  <a:pt x="10972800" y="857250"/>
                </a:cubicBezTo>
                <a:lnTo>
                  <a:pt x="76200" y="857250"/>
                </a:lnTo>
                <a:cubicBezTo>
                  <a:pt x="34116" y="857250"/>
                  <a:pt x="0" y="823134"/>
                  <a:pt x="0" y="78105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7EE787">
              <a:alpha val="10000"/>
            </a:srgbClr>
          </a:solidFill>
          <a:ln>
            <a:noFill/>
          </a:ln>
        </p:spPr>
      </p:sp>
      <p:sp>
        <p:nvSpPr>
          <p:cNvPr id="61" name="TextBox 61"/>
          <p:cNvSpPr txBox="1"/>
          <p:nvPr/>
        </p:nvSpPr>
        <p:spPr>
          <a:xfrm>
            <a:off x="5289102" y="5695950"/>
            <a:ext cx="1613797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500" b="1" dirty="0">
                <a:solidFill>
                  <a:srgbClr val="7EE787"/>
                </a:solidFill>
                <a:latin typeface="Segoe UI"/>
                <a:ea typeface="Microsoft YaHei"/>
                <a:cs typeface="Segoe UI"/>
              </a:rPr>
              <a:t>🎁 文档化的价值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2638282" y="6045518"/>
            <a:ext cx="6915436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下次遇到类似问题 → 搜索文档 → 立即解决</a:t>
            </a:r>
            <a:r>
              <a:rPr lang="zh-CN" sz="1350" dirty="0">
                <a:solidFill>
                  <a:srgbClr val="8B949E"/>
                </a:solidFill>
                <a:latin typeface="Segoe UI"/>
                <a:ea typeface="Microsoft YaHei"/>
                <a:cs typeface="Segoe UI"/>
              </a:rPr>
              <a:t>|</a:t>
            </a:r>
            <a:r>
              <a:rPr lang="zh-CN" sz="1350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新人遇到问题 → 查阅记录 → 快速上手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11131772" y="6458902"/>
            <a:ext cx="50206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30363D"/>
                </a:solidFill>
                <a:latin typeface="Consolas"/>
                <a:ea typeface="Microsoft YaHei"/>
                <a:cs typeface="Consolas"/>
              </a:rPr>
              <a:t>08 / 10</a:t>
            </a:r>
          </a:p>
        </p:txBody>
      </p:sp>
    </p:spTree>
  </p:cSld>
  <p:clrMapOvr>
    <a:masterClrMapping/>
  </p:clrMapOvr>
  <p:transition dur="40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308172" y="405765"/>
            <a:ext cx="3575656" cy="6705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300" b="1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✨ Debug 的本质</a:t>
            </a:r>
          </a:p>
        </p:txBody>
      </p:sp>
      <p:sp>
        <p:nvSpPr>
          <p:cNvPr id="4" name="Freeform 4"/>
          <p:cNvSpPr/>
          <p:nvPr/>
        </p:nvSpPr>
        <p:spPr>
          <a:xfrm>
            <a:off x="5143500" y="904875"/>
            <a:ext cx="1905000" cy="38100"/>
          </a:xfrm>
          <a:custGeom>
            <a:avLst/>
            <a:gdLst/>
            <a:ahLst/>
            <a:cxnLst/>
            <a:rect l="l" t="t" r="r" b="b"/>
            <a:pathLst>
              <a:path w="1905000" h="38100">
                <a:moveTo>
                  <a:pt x="19050" y="0"/>
                </a:moveTo>
                <a:lnTo>
                  <a:pt x="1885950" y="0"/>
                </a:lnTo>
                <a:cubicBezTo>
                  <a:pt x="1896471" y="0"/>
                  <a:pt x="1905000" y="8529"/>
                  <a:pt x="1905000" y="19050"/>
                </a:cubicBezTo>
                <a:lnTo>
                  <a:pt x="1905000" y="19050"/>
                </a:lnTo>
                <a:cubicBezTo>
                  <a:pt x="1905000" y="29571"/>
                  <a:pt x="1896471" y="38100"/>
                  <a:pt x="1885950" y="38100"/>
                </a:cubicBezTo>
                <a:lnTo>
                  <a:pt x="19050" y="38100"/>
                </a:lnTo>
                <a:cubicBezTo>
                  <a:pt x="8529" y="38100"/>
                  <a:pt x="0" y="29571"/>
                  <a:pt x="0" y="19050"/>
                </a:cubicBezTo>
                <a:lnTo>
                  <a:pt x="0" y="19050"/>
                </a:lnTo>
                <a:cubicBezTo>
                  <a:pt x="0" y="8529"/>
                  <a:pt x="8529" y="0"/>
                  <a:pt x="19050" y="0"/>
                </a:cubicBezTo>
                <a:close/>
              </a:path>
            </a:pathLst>
          </a:custGeom>
          <a:gradFill>
            <a:gsLst>
              <a:gs pos="0">
                <a:srgbClr val="58A6FF"/>
              </a:gs>
              <a:gs pos="100000">
                <a:srgbClr val="7EE787"/>
              </a:gs>
            </a:gsLst>
            <a:lin ang="2700000" scaled="1"/>
          </a:gradFill>
          <a:ln>
            <a:noFill/>
          </a:ln>
        </p:spPr>
      </p:sp>
      <p:grpSp>
        <p:nvGrpSpPr>
          <p:cNvPr id="28" name="Group 28"/>
          <p:cNvGrpSpPr/>
          <p:nvPr/>
        </p:nvGrpSpPr>
        <p:grpSpPr>
          <a:xfrm>
            <a:off x="571500" y="1428750"/>
            <a:ext cx="11049000" cy="1905000"/>
            <a:chOff x="571500" y="1428750"/>
            <a:chExt cx="11049000" cy="1905000"/>
          </a:xfrm>
        </p:grpSpPr>
        <p:grpSp>
          <p:nvGrpSpPr>
            <p:cNvPr id="11" name="Group 11"/>
            <p:cNvGrpSpPr/>
            <p:nvPr/>
          </p:nvGrpSpPr>
          <p:grpSpPr>
            <a:xfrm>
              <a:off x="571500" y="1428750"/>
              <a:ext cx="3048000" cy="1905000"/>
              <a:chOff x="571500" y="1428750"/>
              <a:chExt cx="3048000" cy="1905000"/>
            </a:xfrm>
          </p:grpSpPr>
          <p:sp>
            <p:nvSpPr>
              <p:cNvPr id="5" name="Freeform 5"/>
              <p:cNvSpPr/>
              <p:nvPr/>
            </p:nvSpPr>
            <p:spPr>
              <a:xfrm>
                <a:off x="571500" y="1428750"/>
                <a:ext cx="3048000" cy="1905000"/>
              </a:xfrm>
              <a:custGeom>
                <a:avLst/>
                <a:gdLst/>
                <a:ahLst/>
                <a:cxnLst/>
                <a:rect l="l" t="t" r="r" b="b"/>
                <a:pathLst>
                  <a:path w="3048000" h="1905000">
                    <a:moveTo>
                      <a:pt x="152400" y="0"/>
                    </a:moveTo>
                    <a:lnTo>
                      <a:pt x="2895600" y="0"/>
                    </a:lnTo>
                    <a:cubicBezTo>
                      <a:pt x="2979768" y="0"/>
                      <a:pt x="3048000" y="68232"/>
                      <a:pt x="3048000" y="152400"/>
                    </a:cubicBezTo>
                    <a:lnTo>
                      <a:pt x="3048000" y="1752600"/>
                    </a:lnTo>
                    <a:cubicBezTo>
                      <a:pt x="3048000" y="1836768"/>
                      <a:pt x="2979768" y="1905000"/>
                      <a:pt x="2895600" y="1905000"/>
                    </a:cubicBezTo>
                    <a:lnTo>
                      <a:pt x="152400" y="1905000"/>
                    </a:lnTo>
                    <a:cubicBezTo>
                      <a:pt x="68232" y="1905000"/>
                      <a:pt x="0" y="1836768"/>
                      <a:pt x="0" y="1752600"/>
                    </a:cubicBezTo>
                    <a:lnTo>
                      <a:pt x="0" y="152400"/>
                    </a:lnTo>
                    <a:cubicBezTo>
                      <a:pt x="0" y="68232"/>
                      <a:pt x="68232" y="0"/>
                      <a:pt x="152400" y="0"/>
                    </a:cubicBezTo>
                    <a:close/>
                  </a:path>
                </a:pathLst>
              </a:custGeom>
              <a:solidFill>
                <a:srgbClr val="161B22"/>
              </a:solidFill>
              <a:ln w="28575">
                <a:solidFill>
                  <a:srgbClr val="58A6FF"/>
                </a:solidFill>
              </a:ln>
            </p:spPr>
          </p:sp>
          <p:sp>
            <p:nvSpPr>
              <p:cNvPr id="6" name="Freeform 6"/>
              <p:cNvSpPr/>
              <p:nvPr/>
            </p:nvSpPr>
            <p:spPr>
              <a:xfrm>
                <a:off x="571500" y="1428750"/>
                <a:ext cx="3048000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3048000" h="571500">
                    <a:moveTo>
                      <a:pt x="152400" y="0"/>
                    </a:moveTo>
                    <a:lnTo>
                      <a:pt x="2895600" y="0"/>
                    </a:lnTo>
                    <a:cubicBezTo>
                      <a:pt x="2979768" y="0"/>
                      <a:pt x="3048000" y="68232"/>
                      <a:pt x="3048000" y="152400"/>
                    </a:cubicBezTo>
                    <a:lnTo>
                      <a:pt x="3048000" y="419100"/>
                    </a:lnTo>
                    <a:cubicBezTo>
                      <a:pt x="3048000" y="503268"/>
                      <a:pt x="2979768" y="571500"/>
                      <a:pt x="2895600" y="571500"/>
                    </a:cubicBezTo>
                    <a:lnTo>
                      <a:pt x="152400" y="571500"/>
                    </a:lnTo>
                    <a:cubicBezTo>
                      <a:pt x="68232" y="571500"/>
                      <a:pt x="0" y="503268"/>
                      <a:pt x="0" y="419100"/>
                    </a:cubicBezTo>
                    <a:lnTo>
                      <a:pt x="0" y="152400"/>
                    </a:lnTo>
                    <a:cubicBezTo>
                      <a:pt x="0" y="68232"/>
                      <a:pt x="68232" y="0"/>
                      <a:pt x="152400" y="0"/>
                    </a:cubicBezTo>
                    <a:close/>
                  </a:path>
                </a:pathLst>
              </a:custGeom>
              <a:solidFill>
                <a:srgbClr val="58A6FF">
                  <a:alpha val="20000"/>
                </a:srgbClr>
              </a:solidFill>
              <a:ln>
                <a:noFill/>
              </a:ln>
            </p:spPr>
          </p:sp>
          <p:sp>
            <p:nvSpPr>
              <p:cNvPr id="7" name="TextBox 7"/>
              <p:cNvSpPr txBox="1"/>
              <p:nvPr/>
            </p:nvSpPr>
            <p:spPr>
              <a:xfrm>
                <a:off x="1931963" y="1602105"/>
                <a:ext cx="327074" cy="4267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2100" b="1" dirty="0">
                    <a:solidFill>
                      <a:srgbClr val="58A6FF"/>
                    </a:solidFill>
                    <a:latin typeface="Consolas"/>
                    <a:ea typeface="Microsoft YaHei"/>
                    <a:cs typeface="Consolas"/>
                  </a:rPr>
                  <a:t>01</a:t>
                </a:r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1512951" y="2122170"/>
                <a:ext cx="1165098" cy="4876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2400" b="1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先理解</a:t>
                </a:r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1388269" y="2616518"/>
                <a:ext cx="1414462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厘清流程合理性</a:t>
                </a:r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1388269" y="2902268"/>
                <a:ext cx="1414462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用白话描述问题</a:t>
                </a:r>
              </a:p>
            </p:txBody>
          </p:sp>
        </p:grpSp>
        <p:sp>
          <p:nvSpPr>
            <p:cNvPr id="12" name="Line 12"/>
            <p:cNvSpPr/>
            <p:nvPr/>
          </p:nvSpPr>
          <p:spPr>
            <a:xfrm>
              <a:off x="3810000" y="2381250"/>
              <a:ext cx="571500" cy="9525"/>
            </a:xfrm>
            <a:custGeom>
              <a:avLst/>
              <a:gdLst/>
              <a:ahLst/>
              <a:cxnLst/>
              <a:rect l="l" t="t" r="r" b="b"/>
              <a:pathLst>
                <a:path w="571500" h="9525">
                  <a:moveTo>
                    <a:pt x="0" y="0"/>
                  </a:moveTo>
                  <a:lnTo>
                    <a:pt x="571500" y="0"/>
                  </a:lnTo>
                </a:path>
              </a:pathLst>
            </a:custGeom>
            <a:noFill/>
            <a:ln w="38100">
              <a:gradFill>
                <a:gsLst>
                  <a:gs pos="0">
                    <a:srgbClr val="58A6FF"/>
                  </a:gs>
                  <a:gs pos="100000">
                    <a:srgbClr val="7EE787"/>
                  </a:gs>
                </a:gsLst>
                <a:lin ang="2700000" scaled="1"/>
              </a:gradFill>
            </a:ln>
          </p:spPr>
        </p:sp>
        <p:grpSp>
          <p:nvGrpSpPr>
            <p:cNvPr id="19" name="Group 19"/>
            <p:cNvGrpSpPr/>
            <p:nvPr/>
          </p:nvGrpSpPr>
          <p:grpSpPr>
            <a:xfrm>
              <a:off x="4572000" y="1428750"/>
              <a:ext cx="3048000" cy="1905000"/>
              <a:chOff x="4572000" y="1428750"/>
              <a:chExt cx="3048000" cy="1905000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4572000" y="1428750"/>
                <a:ext cx="3048000" cy="1905000"/>
              </a:xfrm>
              <a:custGeom>
                <a:avLst/>
                <a:gdLst/>
                <a:ahLst/>
                <a:cxnLst/>
                <a:rect l="l" t="t" r="r" b="b"/>
                <a:pathLst>
                  <a:path w="3048000" h="1905000">
                    <a:moveTo>
                      <a:pt x="152400" y="0"/>
                    </a:moveTo>
                    <a:lnTo>
                      <a:pt x="2895600" y="0"/>
                    </a:lnTo>
                    <a:cubicBezTo>
                      <a:pt x="2979768" y="0"/>
                      <a:pt x="3048000" y="68232"/>
                      <a:pt x="3048000" y="152400"/>
                    </a:cubicBezTo>
                    <a:lnTo>
                      <a:pt x="3048000" y="1752600"/>
                    </a:lnTo>
                    <a:cubicBezTo>
                      <a:pt x="3048000" y="1836768"/>
                      <a:pt x="2979768" y="1905000"/>
                      <a:pt x="2895600" y="1905000"/>
                    </a:cubicBezTo>
                    <a:lnTo>
                      <a:pt x="152400" y="1905000"/>
                    </a:lnTo>
                    <a:cubicBezTo>
                      <a:pt x="68232" y="1905000"/>
                      <a:pt x="0" y="1836768"/>
                      <a:pt x="0" y="1752600"/>
                    </a:cubicBezTo>
                    <a:lnTo>
                      <a:pt x="0" y="152400"/>
                    </a:lnTo>
                    <a:cubicBezTo>
                      <a:pt x="0" y="68232"/>
                      <a:pt x="68232" y="0"/>
                      <a:pt x="152400" y="0"/>
                    </a:cubicBezTo>
                    <a:close/>
                  </a:path>
                </a:pathLst>
              </a:custGeom>
              <a:solidFill>
                <a:srgbClr val="161B22"/>
              </a:solidFill>
              <a:ln w="28575">
                <a:solidFill>
                  <a:srgbClr val="F0883E"/>
                </a:solidFill>
              </a:ln>
            </p:spPr>
          </p:sp>
          <p:sp>
            <p:nvSpPr>
              <p:cNvPr id="14" name="Freeform 14"/>
              <p:cNvSpPr/>
              <p:nvPr/>
            </p:nvSpPr>
            <p:spPr>
              <a:xfrm>
                <a:off x="4572000" y="1428750"/>
                <a:ext cx="3048000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3048000" h="571500">
                    <a:moveTo>
                      <a:pt x="152400" y="0"/>
                    </a:moveTo>
                    <a:lnTo>
                      <a:pt x="2895600" y="0"/>
                    </a:lnTo>
                    <a:cubicBezTo>
                      <a:pt x="2979768" y="0"/>
                      <a:pt x="3048000" y="68232"/>
                      <a:pt x="3048000" y="152400"/>
                    </a:cubicBezTo>
                    <a:lnTo>
                      <a:pt x="3048000" y="419100"/>
                    </a:lnTo>
                    <a:cubicBezTo>
                      <a:pt x="3048000" y="503268"/>
                      <a:pt x="2979768" y="571500"/>
                      <a:pt x="2895600" y="571500"/>
                    </a:cubicBezTo>
                    <a:lnTo>
                      <a:pt x="152400" y="571500"/>
                    </a:lnTo>
                    <a:cubicBezTo>
                      <a:pt x="68232" y="571500"/>
                      <a:pt x="0" y="503268"/>
                      <a:pt x="0" y="419100"/>
                    </a:cubicBezTo>
                    <a:lnTo>
                      <a:pt x="0" y="152400"/>
                    </a:lnTo>
                    <a:cubicBezTo>
                      <a:pt x="0" y="68232"/>
                      <a:pt x="68232" y="0"/>
                      <a:pt x="152400" y="0"/>
                    </a:cubicBezTo>
                    <a:close/>
                  </a:path>
                </a:pathLst>
              </a:custGeom>
              <a:solidFill>
                <a:srgbClr val="F0883E">
                  <a:alpha val="20000"/>
                </a:srgbClr>
              </a:solidFill>
              <a:ln>
                <a:noFill/>
              </a:ln>
            </p:spPr>
          </p:sp>
          <p:sp>
            <p:nvSpPr>
              <p:cNvPr id="15" name="TextBox 15"/>
              <p:cNvSpPr txBox="1"/>
              <p:nvPr/>
            </p:nvSpPr>
            <p:spPr>
              <a:xfrm>
                <a:off x="5892208" y="1602105"/>
                <a:ext cx="407584" cy="4267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2100" b="1" dirty="0">
                    <a:solidFill>
                      <a:srgbClr val="F0883E"/>
                    </a:solidFill>
                    <a:latin typeface="Consolas"/>
                    <a:ea typeface="Microsoft YaHei"/>
                    <a:cs typeface="Consolas"/>
                  </a:rPr>
                  <a:t>02</a:t>
                </a:r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5513451" y="2122170"/>
                <a:ext cx="1165098" cy="4876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2400" b="1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再定位</a:t>
                </a:r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5585936" y="2616518"/>
                <a:ext cx="1020127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画出事件流</a:t>
                </a:r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5388769" y="2902268"/>
                <a:ext cx="1414462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二分法缩小范围</a:t>
                </a:r>
              </a:p>
            </p:txBody>
          </p:sp>
        </p:grpSp>
        <p:sp>
          <p:nvSpPr>
            <p:cNvPr id="20" name="Line 20"/>
            <p:cNvSpPr/>
            <p:nvPr/>
          </p:nvSpPr>
          <p:spPr>
            <a:xfrm>
              <a:off x="7810500" y="2381250"/>
              <a:ext cx="571500" cy="9525"/>
            </a:xfrm>
            <a:custGeom>
              <a:avLst/>
              <a:gdLst/>
              <a:ahLst/>
              <a:cxnLst/>
              <a:rect l="l" t="t" r="r" b="b"/>
              <a:pathLst>
                <a:path w="571500" h="9525">
                  <a:moveTo>
                    <a:pt x="0" y="0"/>
                  </a:moveTo>
                  <a:lnTo>
                    <a:pt x="571500" y="0"/>
                  </a:lnTo>
                </a:path>
              </a:pathLst>
            </a:custGeom>
            <a:noFill/>
            <a:ln w="38100">
              <a:gradFill>
                <a:gsLst>
                  <a:gs pos="0">
                    <a:srgbClr val="58A6FF"/>
                  </a:gs>
                  <a:gs pos="100000">
                    <a:srgbClr val="7EE787"/>
                  </a:gs>
                </a:gsLst>
                <a:lin ang="2700000" scaled="1"/>
              </a:gradFill>
            </a:ln>
          </p:spPr>
        </p:sp>
        <p:grpSp>
          <p:nvGrpSpPr>
            <p:cNvPr id="27" name="Group 27"/>
            <p:cNvGrpSpPr/>
            <p:nvPr/>
          </p:nvGrpSpPr>
          <p:grpSpPr>
            <a:xfrm>
              <a:off x="8572500" y="1428750"/>
              <a:ext cx="3048000" cy="1905000"/>
              <a:chOff x="8572500" y="1428750"/>
              <a:chExt cx="3048000" cy="1905000"/>
            </a:xfrm>
          </p:grpSpPr>
          <p:sp>
            <p:nvSpPr>
              <p:cNvPr id="21" name="Freeform 21"/>
              <p:cNvSpPr/>
              <p:nvPr/>
            </p:nvSpPr>
            <p:spPr>
              <a:xfrm>
                <a:off x="8572500" y="1428750"/>
                <a:ext cx="3048000" cy="1905000"/>
              </a:xfrm>
              <a:custGeom>
                <a:avLst/>
                <a:gdLst/>
                <a:ahLst/>
                <a:cxnLst/>
                <a:rect l="l" t="t" r="r" b="b"/>
                <a:pathLst>
                  <a:path w="3048000" h="1905000">
                    <a:moveTo>
                      <a:pt x="152400" y="0"/>
                    </a:moveTo>
                    <a:lnTo>
                      <a:pt x="2895600" y="0"/>
                    </a:lnTo>
                    <a:cubicBezTo>
                      <a:pt x="2979768" y="0"/>
                      <a:pt x="3048000" y="68232"/>
                      <a:pt x="3048000" y="152400"/>
                    </a:cubicBezTo>
                    <a:lnTo>
                      <a:pt x="3048000" y="1752600"/>
                    </a:lnTo>
                    <a:cubicBezTo>
                      <a:pt x="3048000" y="1836768"/>
                      <a:pt x="2979768" y="1905000"/>
                      <a:pt x="2895600" y="1905000"/>
                    </a:cubicBezTo>
                    <a:lnTo>
                      <a:pt x="152400" y="1905000"/>
                    </a:lnTo>
                    <a:cubicBezTo>
                      <a:pt x="68232" y="1905000"/>
                      <a:pt x="0" y="1836768"/>
                      <a:pt x="0" y="1752600"/>
                    </a:cubicBezTo>
                    <a:lnTo>
                      <a:pt x="0" y="152400"/>
                    </a:lnTo>
                    <a:cubicBezTo>
                      <a:pt x="0" y="68232"/>
                      <a:pt x="68232" y="0"/>
                      <a:pt x="152400" y="0"/>
                    </a:cubicBezTo>
                    <a:close/>
                  </a:path>
                </a:pathLst>
              </a:custGeom>
              <a:solidFill>
                <a:srgbClr val="161B22"/>
              </a:solidFill>
              <a:ln w="28575">
                <a:solidFill>
                  <a:srgbClr val="7EE787"/>
                </a:solidFill>
              </a:ln>
            </p:spPr>
          </p:sp>
          <p:sp>
            <p:nvSpPr>
              <p:cNvPr id="22" name="Freeform 22"/>
              <p:cNvSpPr/>
              <p:nvPr/>
            </p:nvSpPr>
            <p:spPr>
              <a:xfrm>
                <a:off x="8572500" y="1428750"/>
                <a:ext cx="3048000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3048000" h="571500">
                    <a:moveTo>
                      <a:pt x="152400" y="0"/>
                    </a:moveTo>
                    <a:lnTo>
                      <a:pt x="2895600" y="0"/>
                    </a:lnTo>
                    <a:cubicBezTo>
                      <a:pt x="2979768" y="0"/>
                      <a:pt x="3048000" y="68232"/>
                      <a:pt x="3048000" y="152400"/>
                    </a:cubicBezTo>
                    <a:lnTo>
                      <a:pt x="3048000" y="419100"/>
                    </a:lnTo>
                    <a:cubicBezTo>
                      <a:pt x="3048000" y="503268"/>
                      <a:pt x="2979768" y="571500"/>
                      <a:pt x="2895600" y="571500"/>
                    </a:cubicBezTo>
                    <a:lnTo>
                      <a:pt x="152400" y="571500"/>
                    </a:lnTo>
                    <a:cubicBezTo>
                      <a:pt x="68232" y="571500"/>
                      <a:pt x="0" y="503268"/>
                      <a:pt x="0" y="419100"/>
                    </a:cubicBezTo>
                    <a:lnTo>
                      <a:pt x="0" y="152400"/>
                    </a:lnTo>
                    <a:cubicBezTo>
                      <a:pt x="0" y="68232"/>
                      <a:pt x="68232" y="0"/>
                      <a:pt x="152400" y="0"/>
                    </a:cubicBezTo>
                    <a:close/>
                  </a:path>
                </a:pathLst>
              </a:custGeom>
              <a:solidFill>
                <a:srgbClr val="7EE787">
                  <a:alpha val="20000"/>
                </a:srgbClr>
              </a:solidFill>
              <a:ln>
                <a:noFill/>
              </a:ln>
            </p:spPr>
          </p:sp>
          <p:sp>
            <p:nvSpPr>
              <p:cNvPr id="23" name="TextBox 23"/>
              <p:cNvSpPr txBox="1"/>
              <p:nvPr/>
            </p:nvSpPr>
            <p:spPr>
              <a:xfrm>
                <a:off x="9892708" y="1602105"/>
                <a:ext cx="407584" cy="4267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2100" b="1" dirty="0">
                    <a:solidFill>
                      <a:srgbClr val="7EE787"/>
                    </a:solidFill>
                    <a:latin typeface="Consolas"/>
                    <a:ea typeface="Microsoft YaHei"/>
                    <a:cs typeface="Consolas"/>
                  </a:rPr>
                  <a:t>03</a:t>
                </a:r>
              </a:p>
            </p:txBody>
          </p:sp>
          <p:sp>
            <p:nvSpPr>
              <p:cNvPr id="24" name="TextBox 24"/>
              <p:cNvSpPr txBox="1"/>
              <p:nvPr/>
            </p:nvSpPr>
            <p:spPr>
              <a:xfrm>
                <a:off x="9513951" y="2122170"/>
                <a:ext cx="1165098" cy="4876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2400" b="1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后验证</a:t>
                </a:r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9487852" y="2616518"/>
                <a:ext cx="1217295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控制变量测试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9487852" y="2902268"/>
                <a:ext cx="1217295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确认无副作用</a:t>
                </a:r>
              </a:p>
            </p:txBody>
          </p:sp>
        </p:grpSp>
      </p:grpSp>
      <p:sp>
        <p:nvSpPr>
          <p:cNvPr id="29" name="Freeform 29"/>
          <p:cNvSpPr/>
          <p:nvPr/>
        </p:nvSpPr>
        <p:spPr>
          <a:xfrm>
            <a:off x="952500" y="3810000"/>
            <a:ext cx="10287000" cy="952500"/>
          </a:xfrm>
          <a:custGeom>
            <a:avLst/>
            <a:gdLst/>
            <a:ahLst/>
            <a:cxnLst/>
            <a:rect l="l" t="t" r="r" b="b"/>
            <a:pathLst>
              <a:path w="10287000" h="952500">
                <a:moveTo>
                  <a:pt x="114300" y="0"/>
                </a:moveTo>
                <a:lnTo>
                  <a:pt x="10172700" y="0"/>
                </a:lnTo>
                <a:cubicBezTo>
                  <a:pt x="10235826" y="0"/>
                  <a:pt x="10287000" y="51174"/>
                  <a:pt x="10287000" y="114300"/>
                </a:cubicBezTo>
                <a:lnTo>
                  <a:pt x="10287000" y="838200"/>
                </a:lnTo>
                <a:cubicBezTo>
                  <a:pt x="10287000" y="901326"/>
                  <a:pt x="10235826" y="952500"/>
                  <a:pt x="10172700" y="952500"/>
                </a:cubicBezTo>
                <a:lnTo>
                  <a:pt x="114300" y="952500"/>
                </a:lnTo>
                <a:cubicBezTo>
                  <a:pt x="51174" y="952500"/>
                  <a:pt x="0" y="901326"/>
                  <a:pt x="0" y="838200"/>
                </a:cubicBezTo>
                <a:lnTo>
                  <a:pt x="0" y="114300"/>
                </a:lnTo>
                <a:cubicBezTo>
                  <a:pt x="0" y="51174"/>
                  <a:pt x="51174" y="0"/>
                  <a:pt x="114300" y="0"/>
                </a:cubicBezTo>
                <a:close/>
              </a:path>
            </a:pathLst>
          </a:custGeom>
          <a:solidFill>
            <a:srgbClr val="161B22"/>
          </a:solidFill>
          <a:ln w="19050">
            <a:gradFill>
              <a:gsLst>
                <a:gs pos="0">
                  <a:srgbClr val="58A6FF"/>
                </a:gs>
                <a:gs pos="100000">
                  <a:srgbClr val="7EE787"/>
                </a:gs>
              </a:gsLst>
              <a:lin ang="2700000" scaled="1"/>
            </a:gradFill>
          </a:ln>
        </p:spPr>
      </p:sp>
      <p:sp>
        <p:nvSpPr>
          <p:cNvPr id="30" name="TextBox 30"/>
          <p:cNvSpPr txBox="1"/>
          <p:nvPr/>
        </p:nvSpPr>
        <p:spPr>
          <a:xfrm>
            <a:off x="3636216" y="4170998"/>
            <a:ext cx="4919567" cy="3962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950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从</a:t>
            </a:r>
            <a:r>
              <a:rPr lang="zh-CN" sz="1950" b="1" dirty="0">
                <a:solidFill>
                  <a:srgbClr val="F85149"/>
                </a:solidFill>
                <a:latin typeface="Segoe UI"/>
                <a:ea typeface="Microsoft YaHei"/>
                <a:cs typeface="Segoe UI"/>
              </a:rPr>
              <a:t>"修补匠"</a:t>
            </a:r>
            <a:r>
              <a:rPr lang="zh-CN" sz="1950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进阶为能</a:t>
            </a:r>
            <a:r>
              <a:rPr lang="zh-CN" sz="1950" b="1" dirty="0">
                <a:solidFill>
                  <a:srgbClr val="7EE787"/>
                </a:solidFill>
                <a:latin typeface="Segoe UI"/>
                <a:ea typeface="Microsoft YaHei"/>
                <a:cs typeface="Segoe UI"/>
              </a:rPr>
              <a:t>掌控系统</a:t>
            </a:r>
            <a:r>
              <a:rPr lang="zh-CN" sz="1950" dirty="0">
                <a:solidFill>
                  <a:srgbClr val="E6EDF3"/>
                </a:solidFill>
                <a:latin typeface="Segoe UI"/>
                <a:ea typeface="Microsoft YaHei"/>
                <a:cs typeface="Segoe UI"/>
              </a:rPr>
              <a:t>的开发者</a:t>
            </a:r>
          </a:p>
        </p:txBody>
      </p:sp>
      <p:grpSp>
        <p:nvGrpSpPr>
          <p:cNvPr id="44" name="Group 44"/>
          <p:cNvGrpSpPr/>
          <p:nvPr/>
        </p:nvGrpSpPr>
        <p:grpSpPr>
          <a:xfrm>
            <a:off x="552450" y="4981575"/>
            <a:ext cx="11068050" cy="1066800"/>
            <a:chOff x="552450" y="4981575"/>
            <a:chExt cx="11068050" cy="1066800"/>
          </a:xfrm>
        </p:grpSpPr>
        <p:sp>
          <p:nvSpPr>
            <p:cNvPr id="31" name="TextBox 31"/>
            <p:cNvSpPr txBox="1"/>
            <p:nvPr/>
          </p:nvSpPr>
          <p:spPr>
            <a:xfrm>
              <a:off x="552450" y="4981575"/>
              <a:ext cx="1153739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58A6FF"/>
                  </a:solidFill>
                  <a:latin typeface="Segoe UI"/>
                  <a:ea typeface="Microsoft YaHei"/>
                  <a:cs typeface="Segoe UI"/>
                </a:rPr>
                <a:t>🚀 适用场景</a:t>
              </a:r>
            </a:p>
          </p:txBody>
        </p:sp>
        <p:grpSp>
          <p:nvGrpSpPr>
            <p:cNvPr id="37" name="Group 37"/>
            <p:cNvGrpSpPr/>
            <p:nvPr/>
          </p:nvGrpSpPr>
          <p:grpSpPr>
            <a:xfrm>
              <a:off x="571500" y="5381625"/>
              <a:ext cx="5334000" cy="666750"/>
              <a:chOff x="571500" y="5381625"/>
              <a:chExt cx="5334000" cy="666750"/>
            </a:xfrm>
          </p:grpSpPr>
          <p:sp>
            <p:nvSpPr>
              <p:cNvPr id="32" name="Freeform 32"/>
              <p:cNvSpPr/>
              <p:nvPr/>
            </p:nvSpPr>
            <p:spPr>
              <a:xfrm>
                <a:off x="571500" y="5381625"/>
                <a:ext cx="5334000" cy="666750"/>
              </a:xfrm>
              <a:custGeom>
                <a:avLst/>
                <a:gdLst/>
                <a:ahLst/>
                <a:cxnLst/>
                <a:rect l="l" t="t" r="r" b="b"/>
                <a:pathLst>
                  <a:path w="5334000" h="666750">
                    <a:moveTo>
                      <a:pt x="95250" y="0"/>
                    </a:moveTo>
                    <a:lnTo>
                      <a:pt x="5238750" y="0"/>
                    </a:lnTo>
                    <a:cubicBezTo>
                      <a:pt x="5291355" y="0"/>
                      <a:pt x="5334000" y="42645"/>
                      <a:pt x="5334000" y="95250"/>
                    </a:cubicBezTo>
                    <a:lnTo>
                      <a:pt x="5334000" y="571500"/>
                    </a:lnTo>
                    <a:cubicBezTo>
                      <a:pt x="5334000" y="624105"/>
                      <a:pt x="5291355" y="666750"/>
                      <a:pt x="5238750" y="666750"/>
                    </a:cubicBezTo>
                    <a:lnTo>
                      <a:pt x="95250" y="666750"/>
                    </a:lnTo>
                    <a:cubicBezTo>
                      <a:pt x="42645" y="666750"/>
                      <a:pt x="0" y="624105"/>
                      <a:pt x="0" y="571500"/>
                    </a:cubicBezTo>
                    <a:lnTo>
                      <a:pt x="0" y="95250"/>
                    </a:lnTo>
                    <a:cubicBezTo>
                      <a:pt x="0" y="42645"/>
                      <a:pt x="42645" y="0"/>
                      <a:pt x="95250" y="0"/>
                    </a:cubicBezTo>
                    <a:close/>
                  </a:path>
                </a:pathLst>
              </a:custGeom>
              <a:solidFill>
                <a:srgbClr val="161B22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33" name="Ellipse 33"/>
              <p:cNvSpPr/>
              <p:nvPr/>
            </p:nvSpPr>
            <p:spPr>
              <a:xfrm>
                <a:off x="762000" y="5524500"/>
                <a:ext cx="381000" cy="381000"/>
              </a:xfrm>
              <a:prstGeom prst="ellipse">
                <a:avLst/>
              </a:prstGeom>
              <a:solidFill>
                <a:srgbClr val="58A6FF">
                  <a:alpha val="20000"/>
                </a:srgbClr>
              </a:solidFill>
              <a:ln>
                <a:noFill/>
              </a:ln>
            </p:spPr>
          </p:sp>
          <p:sp>
            <p:nvSpPr>
              <p:cNvPr id="34" name="TextBox 34"/>
              <p:cNvSpPr txBox="1"/>
              <p:nvPr/>
            </p:nvSpPr>
            <p:spPr>
              <a:xfrm>
                <a:off x="812959" y="5619750"/>
                <a:ext cx="279082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500" dirty="0">
                    <a:solidFill>
                      <a:srgbClr val="58A6FF"/>
                    </a:solidFill>
                    <a:latin typeface="Segoe UI"/>
                    <a:ea typeface="Microsoft YaHei"/>
                    <a:cs typeface="Segoe UI"/>
                  </a:rPr>
                  <a:t>⌨️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1316355" y="5521642"/>
                <a:ext cx="862393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b="1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手写代码</a:t>
                </a:r>
              </a:p>
            </p:txBody>
          </p:sp>
          <p:sp>
            <p:nvSpPr>
              <p:cNvPr id="36" name="TextBox 36"/>
              <p:cNvSpPr txBox="1"/>
              <p:nvPr/>
            </p:nvSpPr>
            <p:spPr>
              <a:xfrm>
                <a:off x="1319212" y="5784056"/>
                <a:ext cx="2000250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传统开发流程中的问题排查</a:t>
                </a:r>
              </a:p>
            </p:txBody>
          </p:sp>
        </p:grpSp>
        <p:grpSp>
          <p:nvGrpSpPr>
            <p:cNvPr id="43" name="Group 43"/>
            <p:cNvGrpSpPr/>
            <p:nvPr/>
          </p:nvGrpSpPr>
          <p:grpSpPr>
            <a:xfrm>
              <a:off x="6286500" y="5381625"/>
              <a:ext cx="5334000" cy="666750"/>
              <a:chOff x="6286500" y="5381625"/>
              <a:chExt cx="5334000" cy="666750"/>
            </a:xfrm>
          </p:grpSpPr>
          <p:sp>
            <p:nvSpPr>
              <p:cNvPr id="38" name="Freeform 38"/>
              <p:cNvSpPr/>
              <p:nvPr/>
            </p:nvSpPr>
            <p:spPr>
              <a:xfrm>
                <a:off x="6286500" y="5381625"/>
                <a:ext cx="5334000" cy="666750"/>
              </a:xfrm>
              <a:custGeom>
                <a:avLst/>
                <a:gdLst/>
                <a:ahLst/>
                <a:cxnLst/>
                <a:rect l="l" t="t" r="r" b="b"/>
                <a:pathLst>
                  <a:path w="5334000" h="666750">
                    <a:moveTo>
                      <a:pt x="95250" y="0"/>
                    </a:moveTo>
                    <a:lnTo>
                      <a:pt x="5238750" y="0"/>
                    </a:lnTo>
                    <a:cubicBezTo>
                      <a:pt x="5291355" y="0"/>
                      <a:pt x="5334000" y="42645"/>
                      <a:pt x="5334000" y="95250"/>
                    </a:cubicBezTo>
                    <a:lnTo>
                      <a:pt x="5334000" y="571500"/>
                    </a:lnTo>
                    <a:cubicBezTo>
                      <a:pt x="5334000" y="624105"/>
                      <a:pt x="5291355" y="666750"/>
                      <a:pt x="5238750" y="666750"/>
                    </a:cubicBezTo>
                    <a:lnTo>
                      <a:pt x="95250" y="666750"/>
                    </a:lnTo>
                    <a:cubicBezTo>
                      <a:pt x="42645" y="666750"/>
                      <a:pt x="0" y="624105"/>
                      <a:pt x="0" y="571500"/>
                    </a:cubicBezTo>
                    <a:lnTo>
                      <a:pt x="0" y="95250"/>
                    </a:lnTo>
                    <a:cubicBezTo>
                      <a:pt x="0" y="42645"/>
                      <a:pt x="42645" y="0"/>
                      <a:pt x="95250" y="0"/>
                    </a:cubicBezTo>
                    <a:close/>
                  </a:path>
                </a:pathLst>
              </a:custGeom>
              <a:solidFill>
                <a:srgbClr val="161B22"/>
              </a:solidFill>
              <a:ln w="9525">
                <a:solidFill>
                  <a:srgbClr val="30363D"/>
                </a:solidFill>
              </a:ln>
            </p:spPr>
          </p:sp>
          <p:sp>
            <p:nvSpPr>
              <p:cNvPr id="39" name="Ellipse 39"/>
              <p:cNvSpPr/>
              <p:nvPr/>
            </p:nvSpPr>
            <p:spPr>
              <a:xfrm>
                <a:off x="6477000" y="5524500"/>
                <a:ext cx="381000" cy="381000"/>
              </a:xfrm>
              <a:prstGeom prst="ellipse">
                <a:avLst/>
              </a:prstGeom>
              <a:solidFill>
                <a:srgbClr val="7EE787">
                  <a:alpha val="20000"/>
                </a:srgbClr>
              </a:solidFill>
              <a:ln>
                <a:noFill/>
              </a:ln>
            </p:spPr>
          </p:sp>
          <p:sp>
            <p:nvSpPr>
              <p:cNvPr id="40" name="TextBox 40"/>
              <p:cNvSpPr txBox="1"/>
              <p:nvPr/>
            </p:nvSpPr>
            <p:spPr>
              <a:xfrm>
                <a:off x="6588204" y="5619750"/>
                <a:ext cx="158591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500" dirty="0">
                    <a:solidFill>
                      <a:srgbClr val="7EE787"/>
                    </a:solidFill>
                    <a:latin typeface="Segoe UI"/>
                    <a:ea typeface="Microsoft YaHei"/>
                    <a:cs typeface="Segoe UI"/>
                  </a:rPr>
                  <a:t>🤖</a:t>
                </a:r>
              </a:p>
            </p:txBody>
          </p:sp>
          <p:sp>
            <p:nvSpPr>
              <p:cNvPr id="41" name="TextBox 41"/>
              <p:cNvSpPr txBox="1"/>
              <p:nvPr/>
            </p:nvSpPr>
            <p:spPr>
              <a:xfrm>
                <a:off x="7031355" y="5521642"/>
                <a:ext cx="1100473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b="1" dirty="0">
                    <a:solidFill>
                      <a:srgbClr val="E6EDF3"/>
                    </a:solidFill>
                    <a:latin typeface="Segoe UI"/>
                    <a:ea typeface="Microsoft YaHei"/>
                    <a:cs typeface="Segoe UI"/>
                  </a:rPr>
                  <a:t>AI 辅助开发</a:t>
                </a:r>
              </a:p>
            </p:txBody>
          </p:sp>
          <p:sp>
            <p:nvSpPr>
              <p:cNvPr id="42" name="TextBox 42"/>
              <p:cNvSpPr txBox="1"/>
              <p:nvPr/>
            </p:nvSpPr>
            <p:spPr>
              <a:xfrm>
                <a:off x="7034212" y="5784056"/>
                <a:ext cx="2517815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dirty="0">
                    <a:solidFill>
                      <a:srgbClr val="8B949E"/>
                    </a:solidFill>
                    <a:latin typeface="Segoe UI"/>
                    <a:ea typeface="Microsoft YaHei"/>
                    <a:cs typeface="Segoe UI"/>
                  </a:rPr>
                  <a:t>与 Copilot/GPT 协作时的问题诊断</a:t>
                </a:r>
              </a:p>
            </p:txBody>
          </p:sp>
        </p:grpSp>
      </p:grpSp>
      <p:sp>
        <p:nvSpPr>
          <p:cNvPr id="45" name="Line 45"/>
          <p:cNvSpPr/>
          <p:nvPr/>
        </p:nvSpPr>
        <p:spPr>
          <a:xfrm>
            <a:off x="571500" y="628650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30363D"/>
            </a:solidFill>
          </a:ln>
        </p:spPr>
      </p:sp>
      <p:sp>
        <p:nvSpPr>
          <p:cNvPr id="46" name="TextBox 46"/>
          <p:cNvSpPr txBox="1"/>
          <p:nvPr/>
        </p:nvSpPr>
        <p:spPr>
          <a:xfrm>
            <a:off x="4748498" y="6411278"/>
            <a:ext cx="269500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8B949E"/>
                </a:solidFill>
                <a:latin typeface="Consolas"/>
                <a:ea typeface="Microsoft YaHei"/>
                <a:cs typeface="Consolas"/>
              </a:rPr>
              <a:t>掌握方法论 → 解决任何 Bug 都更有底气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1131772" y="6458902"/>
            <a:ext cx="50206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30363D"/>
                </a:solidFill>
                <a:latin typeface="Consolas"/>
                <a:ea typeface="Microsoft YaHei"/>
                <a:cs typeface="Consolas"/>
              </a:rPr>
              <a:t>09 / 10</a:t>
            </a:r>
          </a:p>
        </p:txBody>
      </p:sp>
    </p:spTree>
  </p:cSld>
  <p:clrMapOvr>
    <a:masterClrMapping/>
  </p:clrMapOvr>
  <p:transition dur="400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