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jpg" ContentType="image/jpeg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1E293B"/>
              </a:gs>
              <a:gs pos="100000">
                <a:srgbClr val="0F172A"/>
              </a:gs>
            </a:gsLst>
            <a:lin ang="2700000" scaled="1"/>
          </a:gradFill>
          <a:ln>
            <a:noFill/>
          </a:ln>
        </p:spPr>
      </p:sp>
      <p:sp>
        <p:nvSpPr>
          <p:cNvPr id="3" name="Ellipse 3"/>
          <p:cNvSpPr/>
          <p:nvPr/>
        </p:nvSpPr>
        <p:spPr>
          <a:xfrm>
            <a:off x="-952500" y="3810000"/>
            <a:ext cx="3810000" cy="3810000"/>
          </a:xfrm>
          <a:prstGeom prst="ellipse">
            <a:avLst/>
          </a:prstGeom>
          <a:solidFill>
            <a:srgbClr val="2563EB">
              <a:alpha val="10000"/>
            </a:srgbClr>
          </a:solidFill>
          <a:ln>
            <a:noFill/>
          </a:ln>
        </p:spPr>
      </p:sp>
      <p:sp>
        <p:nvSpPr>
          <p:cNvPr id="4" name="Ellipse 4"/>
          <p:cNvSpPr/>
          <p:nvPr/>
        </p:nvSpPr>
        <p:spPr>
          <a:xfrm>
            <a:off x="9810750" y="-285750"/>
            <a:ext cx="2857500" cy="2857500"/>
          </a:xfrm>
          <a:prstGeom prst="ellipse">
            <a:avLst/>
          </a:prstGeom>
          <a:solidFill>
            <a:srgbClr val="8B5CF6">
              <a:alpha val="10000"/>
            </a:srgbClr>
          </a:solidFill>
          <a:ln>
            <a:noFill/>
          </a:ln>
        </p:spPr>
      </p:sp>
      <p:sp>
        <p:nvSpPr>
          <p:cNvPr id="5" name="Ellipse 5"/>
          <p:cNvSpPr/>
          <p:nvPr/>
        </p:nvSpPr>
        <p:spPr>
          <a:xfrm>
            <a:off x="3238500" y="3619500"/>
            <a:ext cx="5715000" cy="5715000"/>
          </a:xfrm>
          <a:prstGeom prst="ellipse">
            <a:avLst/>
          </a:prstGeom>
          <a:solidFill>
            <a:srgbClr val="10B981">
              <a:alpha val="5000"/>
            </a:srgbClr>
          </a:solidFill>
          <a:ln>
            <a:noFill/>
          </a:ln>
        </p:spPr>
      </p:sp>
      <p:sp>
        <p:nvSpPr>
          <p:cNvPr id="6" name="Freeform 6"/>
          <p:cNvSpPr/>
          <p:nvPr/>
        </p:nvSpPr>
        <p:spPr>
          <a:xfrm>
            <a:off x="5143500" y="762000"/>
            <a:ext cx="1905000" cy="304800"/>
          </a:xfrm>
          <a:custGeom>
            <a:avLst/>
            <a:gdLst/>
            <a:ahLst/>
            <a:cxnLst/>
            <a:rect l="l" t="t" r="r" b="b"/>
            <a:pathLst>
              <a:path w="1905000" h="304800">
                <a:moveTo>
                  <a:pt x="152400" y="0"/>
                </a:moveTo>
                <a:lnTo>
                  <a:pt x="1752600" y="0"/>
                </a:lnTo>
                <a:cubicBezTo>
                  <a:pt x="1836768" y="0"/>
                  <a:pt x="1905000" y="68232"/>
                  <a:pt x="1905000" y="152400"/>
                </a:cubicBezTo>
                <a:lnTo>
                  <a:pt x="1905000" y="152400"/>
                </a:lnTo>
                <a:cubicBezTo>
                  <a:pt x="1905000" y="236568"/>
                  <a:pt x="1836768" y="304800"/>
                  <a:pt x="1752600" y="304800"/>
                </a:cubicBezTo>
                <a:lnTo>
                  <a:pt x="152400" y="304800"/>
                </a:lnTo>
                <a:cubicBezTo>
                  <a:pt x="68232" y="304800"/>
                  <a:pt x="0" y="236568"/>
                  <a:pt x="0" y="152400"/>
                </a:cubicBezTo>
                <a:lnTo>
                  <a:pt x="0" y="152400"/>
                </a:ln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rgbClr val="2563EB">
              <a:alpha val="20000"/>
            </a:srgbClr>
          </a:solidFill>
          <a:ln>
            <a:noFill/>
          </a:ln>
        </p:spPr>
      </p:sp>
      <p:sp>
        <p:nvSpPr>
          <p:cNvPr id="7" name="TextBox 7"/>
          <p:cNvSpPr txBox="1"/>
          <p:nvPr/>
        </p:nvSpPr>
        <p:spPr>
          <a:xfrm>
            <a:off x="5381077" y="858202"/>
            <a:ext cx="142984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0A5FA"/>
                </a:solidFill>
                <a:latin typeface="Segoe UI"/>
                <a:ea typeface="Microsoft YaHei"/>
                <a:cs typeface="Segoe UI"/>
              </a:rPr>
              <a:t>AI 编程工具深度对比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889685" y="1516380"/>
            <a:ext cx="6412630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三大 AI 编程神器横向对比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991404" y="2249805"/>
            <a:ext cx="4209193" cy="4267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10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OpenSpec vs ZCF vs Spec Kit</a:t>
            </a:r>
          </a:p>
        </p:txBody>
      </p:sp>
      <p:grpSp>
        <p:nvGrpSpPr>
          <p:cNvPr id="17" name="Group 17"/>
          <p:cNvGrpSpPr/>
          <p:nvPr/>
        </p:nvGrpSpPr>
        <p:grpSpPr>
          <a:xfrm>
            <a:off x="1333500" y="3048000"/>
            <a:ext cx="2857500" cy="1905000"/>
            <a:chOff x="1333500" y="3048000"/>
            <a:chExt cx="2857500" cy="1905000"/>
          </a:xfrm>
          <a:effectLst>
            <a:outerShdw blurRad="152400" dist="38100" dir="10799140" algn="tl" rotWithShape="0">
              <a:srgbClr val="000000">
                <a:alpha val="30000"/>
              </a:srgbClr>
            </a:outerShdw>
          </a:effectLst>
        </p:grpSpPr>
        <p:sp>
          <p:nvSpPr>
            <p:cNvPr id="10" name="Freeform 10"/>
            <p:cNvSpPr/>
            <p:nvPr/>
          </p:nvSpPr>
          <p:spPr>
            <a:xfrm>
              <a:off x="1333500" y="3048000"/>
              <a:ext cx="2857500" cy="1905000"/>
            </a:xfrm>
            <a:custGeom>
              <a:avLst/>
              <a:gdLst/>
              <a:ahLst/>
              <a:cxnLst/>
              <a:rect l="l" t="t" r="r" b="b"/>
              <a:pathLst>
                <a:path w="2857500" h="1905000">
                  <a:moveTo>
                    <a:pt x="152400" y="0"/>
                  </a:moveTo>
                  <a:lnTo>
                    <a:pt x="2705100" y="0"/>
                  </a:lnTo>
                  <a:cubicBezTo>
                    <a:pt x="2789268" y="0"/>
                    <a:pt x="2857500" y="68232"/>
                    <a:pt x="2857500" y="152400"/>
                  </a:cubicBezTo>
                  <a:lnTo>
                    <a:pt x="2857500" y="1752600"/>
                  </a:lnTo>
                  <a:cubicBezTo>
                    <a:pt x="2857500" y="1836768"/>
                    <a:pt x="2789268" y="1905000"/>
                    <a:pt x="2705100" y="1905000"/>
                  </a:cubicBezTo>
                  <a:lnTo>
                    <a:pt x="152400" y="1905000"/>
                  </a:lnTo>
                  <a:cubicBezTo>
                    <a:pt x="68232" y="1905000"/>
                    <a:pt x="0" y="1836768"/>
                    <a:pt x="0" y="1752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>
                <a:alpha val="5000"/>
              </a:srgbClr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11" name="Freeform 11"/>
            <p:cNvSpPr/>
            <p:nvPr/>
          </p:nvSpPr>
          <p:spPr>
            <a:xfrm>
              <a:off x="1333500" y="3048000"/>
              <a:ext cx="2857500" cy="1905000"/>
            </a:xfrm>
            <a:custGeom>
              <a:avLst/>
              <a:gdLst/>
              <a:ahLst/>
              <a:cxnLst/>
              <a:rect l="l" t="t" r="r" b="b"/>
              <a:pathLst>
                <a:path w="2857500" h="1905000">
                  <a:moveTo>
                    <a:pt x="152400" y="0"/>
                  </a:moveTo>
                  <a:lnTo>
                    <a:pt x="2705100" y="0"/>
                  </a:lnTo>
                  <a:cubicBezTo>
                    <a:pt x="2789268" y="0"/>
                    <a:pt x="2857500" y="68232"/>
                    <a:pt x="2857500" y="152400"/>
                  </a:cubicBezTo>
                  <a:lnTo>
                    <a:pt x="2857500" y="1752600"/>
                  </a:lnTo>
                  <a:cubicBezTo>
                    <a:pt x="2857500" y="1836768"/>
                    <a:pt x="2789268" y="1905000"/>
                    <a:pt x="2705100" y="1905000"/>
                  </a:cubicBezTo>
                  <a:lnTo>
                    <a:pt x="152400" y="1905000"/>
                  </a:lnTo>
                  <a:cubicBezTo>
                    <a:pt x="68232" y="1905000"/>
                    <a:pt x="0" y="1836768"/>
                    <a:pt x="0" y="1752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noFill/>
            <a:ln w="19050">
              <a:solidFill>
                <a:srgbClr val="8B5CF6">
                  <a:alpha val="50000"/>
                </a:srgbClr>
              </a:solidFill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12" name="Ellipse 12"/>
            <p:cNvSpPr/>
            <p:nvPr/>
          </p:nvSpPr>
          <p:spPr>
            <a:xfrm>
              <a:off x="2476500" y="3333750"/>
              <a:ext cx="571500" cy="571500"/>
            </a:xfrm>
            <a:prstGeom prst="ellipse">
              <a:avLst/>
            </a:prstGeom>
            <a:solidFill>
              <a:srgbClr val="8B5CF6">
                <a:alpha val="20000"/>
              </a:srgbClr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13" name="TextBox 13"/>
            <p:cNvSpPr txBox="1"/>
            <p:nvPr/>
          </p:nvSpPr>
          <p:spPr>
            <a:xfrm>
              <a:off x="2587571" y="3501390"/>
              <a:ext cx="349358" cy="36576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8B5CF6"/>
                  </a:solidFill>
                  <a:latin typeface="Segoe UI"/>
                  <a:ea typeface="Microsoft YaHei"/>
                  <a:cs typeface="Segoe UI"/>
                </a:rPr>
                <a:t>SK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2247883" y="4012882"/>
              <a:ext cx="1028733" cy="33528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6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Spec Kit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2124004" y="4411028"/>
              <a:ext cx="1276493" cy="21336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94A3B8"/>
                  </a:solidFill>
                  <a:latin typeface="Segoe UI"/>
                  <a:ea typeface="Microsoft YaHei"/>
                  <a:cs typeface="Segoe UI"/>
                </a:rPr>
                <a:t>产品经理 + 架构师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2200680" y="4601528"/>
              <a:ext cx="1123140" cy="21336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94A3B8"/>
                  </a:solidFill>
                  <a:latin typeface="Segoe UI"/>
                  <a:ea typeface="Microsoft YaHei"/>
                  <a:cs typeface="Segoe UI"/>
                </a:rPr>
                <a:t>+ 程序员 三合一</a:t>
              </a: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667250" y="3048000"/>
            <a:ext cx="2857500" cy="1905000"/>
            <a:chOff x="4667250" y="3048000"/>
            <a:chExt cx="2857500" cy="1905000"/>
          </a:xfrm>
          <a:effectLst>
            <a:outerShdw blurRad="152400" dist="38100" dir="10799140" algn="tl" rotWithShape="0">
              <a:srgbClr val="000000">
                <a:alpha val="30000"/>
              </a:srgbClr>
            </a:outerShdw>
          </a:effectLst>
        </p:grpSpPr>
        <p:sp>
          <p:nvSpPr>
            <p:cNvPr id="18" name="Freeform 18"/>
            <p:cNvSpPr/>
            <p:nvPr/>
          </p:nvSpPr>
          <p:spPr>
            <a:xfrm>
              <a:off x="4667250" y="3048000"/>
              <a:ext cx="2857500" cy="1905000"/>
            </a:xfrm>
            <a:custGeom>
              <a:avLst/>
              <a:gdLst/>
              <a:ahLst/>
              <a:cxnLst/>
              <a:rect l="l" t="t" r="r" b="b"/>
              <a:pathLst>
                <a:path w="2857500" h="1905000">
                  <a:moveTo>
                    <a:pt x="152400" y="0"/>
                  </a:moveTo>
                  <a:lnTo>
                    <a:pt x="2705100" y="0"/>
                  </a:lnTo>
                  <a:cubicBezTo>
                    <a:pt x="2789268" y="0"/>
                    <a:pt x="2857500" y="68232"/>
                    <a:pt x="2857500" y="152400"/>
                  </a:cubicBezTo>
                  <a:lnTo>
                    <a:pt x="2857500" y="1752600"/>
                  </a:lnTo>
                  <a:cubicBezTo>
                    <a:pt x="2857500" y="1836768"/>
                    <a:pt x="2789268" y="1905000"/>
                    <a:pt x="2705100" y="1905000"/>
                  </a:cubicBezTo>
                  <a:lnTo>
                    <a:pt x="152400" y="1905000"/>
                  </a:lnTo>
                  <a:cubicBezTo>
                    <a:pt x="68232" y="1905000"/>
                    <a:pt x="0" y="1836768"/>
                    <a:pt x="0" y="1752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>
                <a:alpha val="5000"/>
              </a:srgbClr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19" name="Freeform 19"/>
            <p:cNvSpPr/>
            <p:nvPr/>
          </p:nvSpPr>
          <p:spPr>
            <a:xfrm>
              <a:off x="4667250" y="3048000"/>
              <a:ext cx="2857500" cy="1905000"/>
            </a:xfrm>
            <a:custGeom>
              <a:avLst/>
              <a:gdLst/>
              <a:ahLst/>
              <a:cxnLst/>
              <a:rect l="l" t="t" r="r" b="b"/>
              <a:pathLst>
                <a:path w="2857500" h="1905000">
                  <a:moveTo>
                    <a:pt x="152400" y="0"/>
                  </a:moveTo>
                  <a:lnTo>
                    <a:pt x="2705100" y="0"/>
                  </a:lnTo>
                  <a:cubicBezTo>
                    <a:pt x="2789268" y="0"/>
                    <a:pt x="2857500" y="68232"/>
                    <a:pt x="2857500" y="152400"/>
                  </a:cubicBezTo>
                  <a:lnTo>
                    <a:pt x="2857500" y="1752600"/>
                  </a:lnTo>
                  <a:cubicBezTo>
                    <a:pt x="2857500" y="1836768"/>
                    <a:pt x="2789268" y="1905000"/>
                    <a:pt x="2705100" y="1905000"/>
                  </a:cubicBezTo>
                  <a:lnTo>
                    <a:pt x="152400" y="1905000"/>
                  </a:lnTo>
                  <a:cubicBezTo>
                    <a:pt x="68232" y="1905000"/>
                    <a:pt x="0" y="1836768"/>
                    <a:pt x="0" y="1752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noFill/>
            <a:ln w="19050">
              <a:solidFill>
                <a:srgbClr val="2563EB">
                  <a:alpha val="50000"/>
                </a:srgbClr>
              </a:solidFill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20" name="Ellipse 20"/>
            <p:cNvSpPr/>
            <p:nvPr/>
          </p:nvSpPr>
          <p:spPr>
            <a:xfrm>
              <a:off x="5810250" y="3333750"/>
              <a:ext cx="571500" cy="571500"/>
            </a:xfrm>
            <a:prstGeom prst="ellipse">
              <a:avLst/>
            </a:prstGeom>
            <a:solidFill>
              <a:srgbClr val="2563EB">
                <a:alpha val="20000"/>
              </a:srgbClr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21" name="TextBox 21"/>
            <p:cNvSpPr txBox="1"/>
            <p:nvPr/>
          </p:nvSpPr>
          <p:spPr>
            <a:xfrm>
              <a:off x="5893718" y="3501390"/>
              <a:ext cx="404565" cy="36576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OS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5493072" y="4012882"/>
              <a:ext cx="1205855" cy="33528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6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OpenSpec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5699284" y="4411028"/>
              <a:ext cx="793432" cy="21336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94A3B8"/>
                  </a:solidFill>
                  <a:latin typeface="Segoe UI"/>
                  <a:ea typeface="Microsoft YaHei"/>
                  <a:cs typeface="Segoe UI"/>
                </a:rPr>
                <a:t>存量项目的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5622608" y="4601528"/>
              <a:ext cx="946785" cy="21336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94A3B8"/>
                  </a:solidFill>
                  <a:latin typeface="Segoe UI"/>
                  <a:ea typeface="Microsoft YaHei"/>
                  <a:cs typeface="Segoe UI"/>
                </a:rPr>
                <a:t>需求管理专家</a:t>
              </a:r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8001000" y="3048000"/>
            <a:ext cx="2857500" cy="1905000"/>
            <a:chOff x="8001000" y="3048000"/>
            <a:chExt cx="2857500" cy="1905000"/>
          </a:xfrm>
          <a:effectLst>
            <a:outerShdw blurRad="152400" dist="38100" dir="10799140" algn="tl" rotWithShape="0">
              <a:srgbClr val="000000">
                <a:alpha val="30000"/>
              </a:srgbClr>
            </a:outerShdw>
          </a:effectLst>
        </p:grpSpPr>
        <p:sp>
          <p:nvSpPr>
            <p:cNvPr id="26" name="Freeform 26"/>
            <p:cNvSpPr/>
            <p:nvPr/>
          </p:nvSpPr>
          <p:spPr>
            <a:xfrm>
              <a:off x="8001000" y="3048000"/>
              <a:ext cx="2857500" cy="1905000"/>
            </a:xfrm>
            <a:custGeom>
              <a:avLst/>
              <a:gdLst/>
              <a:ahLst/>
              <a:cxnLst/>
              <a:rect l="l" t="t" r="r" b="b"/>
              <a:pathLst>
                <a:path w="2857500" h="1905000">
                  <a:moveTo>
                    <a:pt x="152400" y="0"/>
                  </a:moveTo>
                  <a:lnTo>
                    <a:pt x="2705100" y="0"/>
                  </a:lnTo>
                  <a:cubicBezTo>
                    <a:pt x="2789268" y="0"/>
                    <a:pt x="2857500" y="68232"/>
                    <a:pt x="2857500" y="152400"/>
                  </a:cubicBezTo>
                  <a:lnTo>
                    <a:pt x="2857500" y="1752600"/>
                  </a:lnTo>
                  <a:cubicBezTo>
                    <a:pt x="2857500" y="1836768"/>
                    <a:pt x="2789268" y="1905000"/>
                    <a:pt x="2705100" y="1905000"/>
                  </a:cubicBezTo>
                  <a:lnTo>
                    <a:pt x="152400" y="1905000"/>
                  </a:lnTo>
                  <a:cubicBezTo>
                    <a:pt x="68232" y="1905000"/>
                    <a:pt x="0" y="1836768"/>
                    <a:pt x="0" y="1752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>
                <a:alpha val="5000"/>
              </a:srgbClr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27" name="Freeform 27"/>
            <p:cNvSpPr/>
            <p:nvPr/>
          </p:nvSpPr>
          <p:spPr>
            <a:xfrm>
              <a:off x="8001000" y="3048000"/>
              <a:ext cx="2857500" cy="1905000"/>
            </a:xfrm>
            <a:custGeom>
              <a:avLst/>
              <a:gdLst/>
              <a:ahLst/>
              <a:cxnLst/>
              <a:rect l="l" t="t" r="r" b="b"/>
              <a:pathLst>
                <a:path w="2857500" h="1905000">
                  <a:moveTo>
                    <a:pt x="152400" y="0"/>
                  </a:moveTo>
                  <a:lnTo>
                    <a:pt x="2705100" y="0"/>
                  </a:lnTo>
                  <a:cubicBezTo>
                    <a:pt x="2789268" y="0"/>
                    <a:pt x="2857500" y="68232"/>
                    <a:pt x="2857500" y="152400"/>
                  </a:cubicBezTo>
                  <a:lnTo>
                    <a:pt x="2857500" y="1752600"/>
                  </a:lnTo>
                  <a:cubicBezTo>
                    <a:pt x="2857500" y="1836768"/>
                    <a:pt x="2789268" y="1905000"/>
                    <a:pt x="2705100" y="1905000"/>
                  </a:cubicBezTo>
                  <a:lnTo>
                    <a:pt x="152400" y="1905000"/>
                  </a:lnTo>
                  <a:cubicBezTo>
                    <a:pt x="68232" y="1905000"/>
                    <a:pt x="0" y="1836768"/>
                    <a:pt x="0" y="1752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noFill/>
            <a:ln w="19050">
              <a:solidFill>
                <a:srgbClr val="10B981">
                  <a:alpha val="50000"/>
                </a:srgbClr>
              </a:solidFill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28" name="Ellipse 28"/>
            <p:cNvSpPr/>
            <p:nvPr/>
          </p:nvSpPr>
          <p:spPr>
            <a:xfrm>
              <a:off x="9144000" y="3333750"/>
              <a:ext cx="571500" cy="571500"/>
            </a:xfrm>
            <a:prstGeom prst="ellipse">
              <a:avLst/>
            </a:prstGeom>
            <a:solidFill>
              <a:srgbClr val="10B981">
                <a:alpha val="20000"/>
              </a:srgbClr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29" name="TextBox 29"/>
            <p:cNvSpPr txBox="1"/>
            <p:nvPr/>
          </p:nvSpPr>
          <p:spPr>
            <a:xfrm>
              <a:off x="9179162" y="3501390"/>
              <a:ext cx="501177" cy="36576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ZCF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9200044" y="4012882"/>
              <a:ext cx="459412" cy="33528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6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ZCF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8944856" y="4411028"/>
              <a:ext cx="969788" cy="21336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94A3B8"/>
                  </a:solidFill>
                  <a:latin typeface="Segoe UI"/>
                  <a:ea typeface="Microsoft YaHei"/>
                  <a:cs typeface="Segoe UI"/>
                </a:rPr>
                <a:t>AI 编程环境的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9033034" y="4601528"/>
              <a:ext cx="793432" cy="21336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94A3B8"/>
                  </a:solidFill>
                  <a:latin typeface="Segoe UI"/>
                  <a:ea typeface="Microsoft YaHei"/>
                  <a:cs typeface="Segoe UI"/>
                </a:rPr>
                <a:t>一键配置器</a:t>
              </a:r>
            </a:p>
          </p:txBody>
        </p:sp>
      </p:grpSp>
      <p:sp>
        <p:nvSpPr>
          <p:cNvPr id="34" name="Freeform 34"/>
          <p:cNvSpPr/>
          <p:nvPr/>
        </p:nvSpPr>
        <p:spPr>
          <a:xfrm>
            <a:off x="4191000" y="5524500"/>
            <a:ext cx="3810000" cy="476250"/>
          </a:xfrm>
          <a:custGeom>
            <a:avLst/>
            <a:gdLst/>
            <a:ahLst/>
            <a:cxnLst/>
            <a:rect l="l" t="t" r="r" b="b"/>
            <a:pathLst>
              <a:path w="3810000" h="476250">
                <a:moveTo>
                  <a:pt x="238125" y="0"/>
                </a:moveTo>
                <a:lnTo>
                  <a:pt x="3571875" y="0"/>
                </a:lnTo>
                <a:cubicBezTo>
                  <a:pt x="3703388" y="0"/>
                  <a:pt x="3810000" y="106612"/>
                  <a:pt x="3810000" y="238125"/>
                </a:cubicBezTo>
                <a:lnTo>
                  <a:pt x="3810000" y="238125"/>
                </a:lnTo>
                <a:cubicBezTo>
                  <a:pt x="3810000" y="369638"/>
                  <a:pt x="3703388" y="476250"/>
                  <a:pt x="3571875" y="476250"/>
                </a:cubicBezTo>
                <a:lnTo>
                  <a:pt x="238125" y="476250"/>
                </a:lnTo>
                <a:cubicBezTo>
                  <a:pt x="106612" y="476250"/>
                  <a:pt x="0" y="369638"/>
                  <a:pt x="0" y="238125"/>
                </a:cubicBezTo>
                <a:lnTo>
                  <a:pt x="0" y="238125"/>
                </a:lnTo>
                <a:cubicBezTo>
                  <a:pt x="0" y="106612"/>
                  <a:pt x="106612" y="0"/>
                  <a:pt x="238125" y="0"/>
                </a:cubicBezTo>
                <a:close/>
              </a:path>
            </a:pathLst>
          </a:custGeom>
          <a:solidFill>
            <a:srgbClr val="F97316">
              <a:alpha val="15000"/>
            </a:srgbClr>
          </a:solidFill>
          <a:ln>
            <a:noFill/>
          </a:ln>
        </p:spPr>
      </p:sp>
      <p:sp>
        <p:nvSpPr>
          <p:cNvPr id="35" name="TextBox 35"/>
          <p:cNvSpPr txBox="1"/>
          <p:nvPr/>
        </p:nvSpPr>
        <p:spPr>
          <a:xfrm>
            <a:off x="5041821" y="5667375"/>
            <a:ext cx="2108359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500" b="1" dirty="0">
                <a:solidFill>
                  <a:srgbClr val="FB923C"/>
                </a:solidFill>
                <a:latin typeface="Segoe UI"/>
                <a:ea typeface="Microsoft YaHei"/>
                <a:cs typeface="Segoe UI"/>
              </a:rPr>
              <a:t>选对工具，效率翻倍</a:t>
            </a:r>
          </a:p>
        </p:txBody>
      </p:sp>
      <p:sp>
        <p:nvSpPr>
          <p:cNvPr id="36" name="Line 36"/>
          <p:cNvSpPr/>
          <p:nvPr/>
        </p:nvSpPr>
        <p:spPr>
          <a:xfrm>
            <a:off x="1905000" y="6381750"/>
            <a:ext cx="8382000" cy="9525"/>
          </a:xfrm>
          <a:custGeom>
            <a:avLst/>
            <a:gdLst/>
            <a:ahLst/>
            <a:cxnLst/>
            <a:rect l="l" t="t" r="r" b="b"/>
            <a:pathLst>
              <a:path w="8382000" h="9525">
                <a:moveTo>
                  <a:pt x="0" y="0"/>
                </a:moveTo>
                <a:lnTo>
                  <a:pt x="8382000" y="0"/>
                </a:lnTo>
              </a:path>
            </a:pathLst>
          </a:custGeom>
          <a:noFill/>
          <a:ln w="9525">
            <a:solidFill>
              <a:srgbClr val="334155"/>
            </a:solidFill>
          </a:ln>
        </p:spPr>
      </p:sp>
      <p:sp>
        <p:nvSpPr>
          <p:cNvPr id="37" name="TextBox 37"/>
          <p:cNvSpPr txBox="1"/>
          <p:nvPr/>
        </p:nvSpPr>
        <p:spPr>
          <a:xfrm>
            <a:off x="5263039" y="6522720"/>
            <a:ext cx="1665922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dirty="0">
                <a:solidFill>
                  <a:srgbClr val="475569"/>
                </a:solidFill>
                <a:latin typeface="Segoe UI"/>
                <a:ea typeface="Microsoft YaHei"/>
                <a:cs typeface="Segoe UI"/>
              </a:rPr>
              <a:t>2025 · AI 编程工具对比指南</a:t>
            </a:r>
          </a:p>
        </p:txBody>
      </p:sp>
    </p:spTree>
  </p:cSld>
  <p:clrMapOvr>
    <a:masterClrMapping/>
  </p:clrMapOvr>
  <p:transition dur="40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5026581" y="184785"/>
            <a:ext cx="2138839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700" b="1" dirty="0">
                <a:solidFill>
                  <a:srgbClr val="1E293B"/>
                </a:solidFill>
                <a:latin typeface="Segoe UI"/>
                <a:ea typeface="Microsoft YaHei"/>
                <a:cs typeface="Segoe UI"/>
              </a:rPr>
              <a:t>工具对照表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042344" y="632460"/>
            <a:ext cx="2107311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7 维度完整对比，一表看懂</a:t>
            </a:r>
          </a:p>
        </p:txBody>
      </p:sp>
      <p:grpSp>
        <p:nvGrpSpPr>
          <p:cNvPr id="75" name="Group 75"/>
          <p:cNvGrpSpPr/>
          <p:nvPr/>
        </p:nvGrpSpPr>
        <p:grpSpPr>
          <a:xfrm>
            <a:off x="571500" y="952500"/>
            <a:ext cx="11049000" cy="5357812"/>
            <a:chOff x="571500" y="952500"/>
            <a:chExt cx="11049000" cy="5357812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5" name="Freeform 5"/>
            <p:cNvSpPr/>
            <p:nvPr/>
          </p:nvSpPr>
          <p:spPr>
            <a:xfrm>
              <a:off x="571500" y="952500"/>
              <a:ext cx="11049000" cy="5334000"/>
            </a:xfrm>
            <a:custGeom>
              <a:avLst/>
              <a:gdLst/>
              <a:ahLst/>
              <a:cxnLst/>
              <a:rect l="l" t="t" r="r" b="b"/>
              <a:pathLst>
                <a:path w="11049000" h="5334000">
                  <a:moveTo>
                    <a:pt x="152400" y="0"/>
                  </a:moveTo>
                  <a:lnTo>
                    <a:pt x="10896600" y="0"/>
                  </a:lnTo>
                  <a:cubicBezTo>
                    <a:pt x="10980768" y="0"/>
                    <a:pt x="11049000" y="68232"/>
                    <a:pt x="11049000" y="152400"/>
                  </a:cubicBezTo>
                  <a:lnTo>
                    <a:pt x="11049000" y="5181600"/>
                  </a:lnTo>
                  <a:cubicBezTo>
                    <a:pt x="11049000" y="5265768"/>
                    <a:pt x="10980768" y="5334000"/>
                    <a:pt x="10896600" y="5334000"/>
                  </a:cubicBezTo>
                  <a:lnTo>
                    <a:pt x="152400" y="5334000"/>
                  </a:lnTo>
                  <a:cubicBezTo>
                    <a:pt x="68232" y="5334000"/>
                    <a:pt x="0" y="5265768"/>
                    <a:pt x="0" y="5181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6" name="Freeform 6"/>
            <p:cNvSpPr/>
            <p:nvPr/>
          </p:nvSpPr>
          <p:spPr>
            <a:xfrm>
              <a:off x="571500" y="952500"/>
              <a:ext cx="11049000" cy="523875"/>
            </a:xfrm>
            <a:custGeom>
              <a:avLst/>
              <a:gdLst/>
              <a:ahLst/>
              <a:cxnLst/>
              <a:rect l="l" t="t" r="r" b="b"/>
              <a:pathLst>
                <a:path w="11049000" h="523875">
                  <a:moveTo>
                    <a:pt x="152400" y="0"/>
                  </a:moveTo>
                  <a:lnTo>
                    <a:pt x="10896600" y="0"/>
                  </a:lnTo>
                  <a:cubicBezTo>
                    <a:pt x="10980768" y="0"/>
                    <a:pt x="11049000" y="68232"/>
                    <a:pt x="11049000" y="152400"/>
                  </a:cubicBezTo>
                  <a:lnTo>
                    <a:pt x="11049000" y="371475"/>
                  </a:lnTo>
                  <a:cubicBezTo>
                    <a:pt x="11049000" y="455643"/>
                    <a:pt x="10980768" y="523875"/>
                    <a:pt x="10896600" y="523875"/>
                  </a:cubicBezTo>
                  <a:lnTo>
                    <a:pt x="152400" y="523875"/>
                  </a:lnTo>
                  <a:cubicBezTo>
                    <a:pt x="68232" y="523875"/>
                    <a:pt x="0" y="455643"/>
                    <a:pt x="0" y="371475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1E293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7" name="Rectangle 7"/>
            <p:cNvSpPr/>
            <p:nvPr/>
          </p:nvSpPr>
          <p:spPr>
            <a:xfrm>
              <a:off x="571500" y="1333500"/>
              <a:ext cx="11049000" cy="142875"/>
            </a:xfrm>
            <a:prstGeom prst="rect">
              <a:avLst/>
            </a:prstGeom>
            <a:solidFill>
              <a:srgbClr val="1E293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8" name="TextBox 8"/>
            <p:cNvSpPr txBox="1"/>
            <p:nvPr/>
          </p:nvSpPr>
          <p:spPr>
            <a:xfrm>
              <a:off x="1467612" y="1156335"/>
              <a:ext cx="398526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维度</a:t>
              </a:r>
            </a:p>
          </p:txBody>
        </p:sp>
        <p:sp>
          <p:nvSpPr>
            <p:cNvPr id="9" name="Line 9"/>
            <p:cNvSpPr/>
            <p:nvPr/>
          </p:nvSpPr>
          <p:spPr>
            <a:xfrm>
              <a:off x="2762250" y="952500"/>
              <a:ext cx="9525" cy="5334000"/>
            </a:xfrm>
            <a:custGeom>
              <a:avLst/>
              <a:gdLst/>
              <a:ahLst/>
              <a:cxnLst/>
              <a:rect l="l" t="t" r="r" b="b"/>
              <a:pathLst>
                <a:path w="9525" h="5334000">
                  <a:moveTo>
                    <a:pt x="0" y="0"/>
                  </a:moveTo>
                  <a:lnTo>
                    <a:pt x="0" y="5334000"/>
                  </a:lnTo>
                </a:path>
              </a:pathLst>
            </a:custGeom>
            <a:noFill/>
            <a:ln w="9525">
              <a:solidFill>
                <a:srgbClr val="334155"/>
              </a:solidFill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3769290" y="1156335"/>
              <a:ext cx="748170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C4B5FD"/>
                  </a:solidFill>
                  <a:latin typeface="Segoe UI"/>
                  <a:ea typeface="Microsoft YaHei"/>
                  <a:cs typeface="Segoe UI"/>
                </a:rPr>
                <a:t>Spec Kit</a:t>
              </a:r>
            </a:p>
          </p:txBody>
        </p:sp>
        <p:sp>
          <p:nvSpPr>
            <p:cNvPr id="11" name="Line 11"/>
            <p:cNvSpPr/>
            <p:nvPr/>
          </p:nvSpPr>
          <p:spPr>
            <a:xfrm>
              <a:off x="5524500" y="952500"/>
              <a:ext cx="9525" cy="5334000"/>
            </a:xfrm>
            <a:custGeom>
              <a:avLst/>
              <a:gdLst/>
              <a:ahLst/>
              <a:cxnLst/>
              <a:rect l="l" t="t" r="r" b="b"/>
              <a:pathLst>
                <a:path w="9525" h="5334000">
                  <a:moveTo>
                    <a:pt x="0" y="0"/>
                  </a:moveTo>
                  <a:lnTo>
                    <a:pt x="0" y="5334000"/>
                  </a:lnTo>
                </a:path>
              </a:pathLst>
            </a:custGeom>
            <a:noFill/>
            <a:ln w="9525">
              <a:solidFill>
                <a:srgbClr val="334155"/>
              </a:solidFill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6467132" y="1156335"/>
              <a:ext cx="876986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93C5FD"/>
                  </a:solidFill>
                  <a:latin typeface="Segoe UI"/>
                  <a:ea typeface="Microsoft YaHei"/>
                  <a:cs typeface="Segoe UI"/>
                </a:rPr>
                <a:t>OpenSpec</a:t>
              </a:r>
            </a:p>
          </p:txBody>
        </p:sp>
        <p:sp>
          <p:nvSpPr>
            <p:cNvPr id="13" name="Line 13"/>
            <p:cNvSpPr/>
            <p:nvPr/>
          </p:nvSpPr>
          <p:spPr>
            <a:xfrm>
              <a:off x="8286750" y="952500"/>
              <a:ext cx="9525" cy="5334000"/>
            </a:xfrm>
            <a:custGeom>
              <a:avLst/>
              <a:gdLst/>
              <a:ahLst/>
              <a:cxnLst/>
              <a:rect l="l" t="t" r="r" b="b"/>
              <a:pathLst>
                <a:path w="9525" h="5334000">
                  <a:moveTo>
                    <a:pt x="0" y="0"/>
                  </a:moveTo>
                  <a:lnTo>
                    <a:pt x="0" y="5334000"/>
                  </a:lnTo>
                </a:path>
              </a:pathLst>
            </a:custGeom>
            <a:noFill/>
            <a:ln w="9525">
              <a:solidFill>
                <a:srgbClr val="334155"/>
              </a:solidFill>
            </a:ln>
          </p:spPr>
        </p:sp>
        <p:sp>
          <p:nvSpPr>
            <p:cNvPr id="14" name="TextBox 14"/>
            <p:cNvSpPr txBox="1"/>
            <p:nvPr/>
          </p:nvSpPr>
          <p:spPr>
            <a:xfrm>
              <a:off x="9786566" y="1156335"/>
              <a:ext cx="334118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6EE7B7"/>
                  </a:solidFill>
                  <a:latin typeface="Segoe UI"/>
                  <a:ea typeface="Microsoft YaHei"/>
                  <a:cs typeface="Segoe UI"/>
                </a:rPr>
                <a:t>ZCF</a:t>
              </a:r>
            </a:p>
          </p:txBody>
        </p:sp>
        <p:sp>
          <p:nvSpPr>
            <p:cNvPr id="15" name="Rectangle 15"/>
            <p:cNvSpPr/>
            <p:nvPr/>
          </p:nvSpPr>
          <p:spPr>
            <a:xfrm>
              <a:off x="571500" y="1476375"/>
              <a:ext cx="2190750" cy="571500"/>
            </a:xfrm>
            <a:prstGeom prst="rect">
              <a:avLst/>
            </a:prstGeom>
            <a:solidFill>
              <a:srgbClr val="F8FAFC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6" name="TextBox 16"/>
            <p:cNvSpPr txBox="1"/>
            <p:nvPr/>
          </p:nvSpPr>
          <p:spPr>
            <a:xfrm>
              <a:off x="1412010" y="1715452"/>
              <a:ext cx="50973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出品方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3719822" y="1715452"/>
              <a:ext cx="847106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GitHub 官方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6528078" y="1715452"/>
              <a:ext cx="755094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Fission-AI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9385887" y="1723549"/>
              <a:ext cx="1135475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UfoMiao（社区）</a:t>
              </a:r>
            </a:p>
          </p:txBody>
        </p:sp>
        <p:sp>
          <p:nvSpPr>
            <p:cNvPr id="20" name="Line 20"/>
            <p:cNvSpPr/>
            <p:nvPr/>
          </p:nvSpPr>
          <p:spPr>
            <a:xfrm>
              <a:off x="571500" y="2047875"/>
              <a:ext cx="11049000" cy="9525"/>
            </a:xfrm>
            <a:custGeom>
              <a:avLst/>
              <a:gdLst/>
              <a:ahLst/>
              <a:cxnLst/>
              <a:rect l="l" t="t" r="r" b="b"/>
              <a:pathLst>
                <a:path w="11049000" h="9525">
                  <a:moveTo>
                    <a:pt x="0" y="0"/>
                  </a:moveTo>
                  <a:lnTo>
                    <a:pt x="1104900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21" name="Rectangle 21"/>
            <p:cNvSpPr/>
            <p:nvPr/>
          </p:nvSpPr>
          <p:spPr>
            <a:xfrm>
              <a:off x="571500" y="2047875"/>
              <a:ext cx="2190750" cy="571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2" name="TextBox 22"/>
            <p:cNvSpPr txBox="1"/>
            <p:nvPr/>
          </p:nvSpPr>
          <p:spPr>
            <a:xfrm>
              <a:off x="1331500" y="2286952"/>
              <a:ext cx="67075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开源协议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4007358" y="2286952"/>
              <a:ext cx="272034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MIT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6769608" y="2286952"/>
              <a:ext cx="272034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MIT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9817608" y="2286952"/>
              <a:ext cx="272034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MIT</a:t>
              </a:r>
            </a:p>
          </p:txBody>
        </p:sp>
        <p:sp>
          <p:nvSpPr>
            <p:cNvPr id="26" name="Line 26"/>
            <p:cNvSpPr/>
            <p:nvPr/>
          </p:nvSpPr>
          <p:spPr>
            <a:xfrm>
              <a:off x="571500" y="2619375"/>
              <a:ext cx="11049000" cy="9525"/>
            </a:xfrm>
            <a:custGeom>
              <a:avLst/>
              <a:gdLst/>
              <a:ahLst/>
              <a:cxnLst/>
              <a:rect l="l" t="t" r="r" b="b"/>
              <a:pathLst>
                <a:path w="11049000" h="9525">
                  <a:moveTo>
                    <a:pt x="0" y="0"/>
                  </a:moveTo>
                  <a:lnTo>
                    <a:pt x="1104900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27" name="Rectangle 27"/>
            <p:cNvSpPr/>
            <p:nvPr/>
          </p:nvSpPr>
          <p:spPr>
            <a:xfrm>
              <a:off x="571500" y="2619375"/>
              <a:ext cx="2190750" cy="571500"/>
            </a:xfrm>
            <a:prstGeom prst="rect">
              <a:avLst/>
            </a:prstGeom>
            <a:solidFill>
              <a:srgbClr val="F8FAFC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8" name="TextBox 28"/>
            <p:cNvSpPr txBox="1"/>
            <p:nvPr/>
          </p:nvSpPr>
          <p:spPr>
            <a:xfrm>
              <a:off x="1331500" y="2858452"/>
              <a:ext cx="67075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安装方式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3688318" y="2874645"/>
              <a:ext cx="910114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8B5CF6"/>
                  </a:solidFill>
                  <a:latin typeface="Consolas"/>
                  <a:ea typeface="Microsoft YaHei"/>
                  <a:cs typeface="Consolas"/>
                </a:rPr>
                <a:t>uv tool install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6457140" y="2874645"/>
              <a:ext cx="896969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2563EB"/>
                  </a:solidFill>
                  <a:latin typeface="Consolas"/>
                  <a:ea typeface="Microsoft YaHei"/>
                  <a:cs typeface="Consolas"/>
                </a:rPr>
                <a:t>npm install -g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9705594" y="2874645"/>
              <a:ext cx="496062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10B981"/>
                  </a:solidFill>
                  <a:latin typeface="Consolas"/>
                  <a:ea typeface="Microsoft YaHei"/>
                  <a:cs typeface="Consolas"/>
                </a:rPr>
                <a:t>npx zcf</a:t>
              </a:r>
            </a:p>
          </p:txBody>
        </p:sp>
        <p:sp>
          <p:nvSpPr>
            <p:cNvPr id="32" name="Line 32"/>
            <p:cNvSpPr/>
            <p:nvPr/>
          </p:nvSpPr>
          <p:spPr>
            <a:xfrm>
              <a:off x="571500" y="3190875"/>
              <a:ext cx="11049000" cy="9525"/>
            </a:xfrm>
            <a:custGeom>
              <a:avLst/>
              <a:gdLst/>
              <a:ahLst/>
              <a:cxnLst/>
              <a:rect l="l" t="t" r="r" b="b"/>
              <a:pathLst>
                <a:path w="11049000" h="9525">
                  <a:moveTo>
                    <a:pt x="0" y="0"/>
                  </a:moveTo>
                  <a:lnTo>
                    <a:pt x="1104900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33" name="Rectangle 33"/>
            <p:cNvSpPr/>
            <p:nvPr/>
          </p:nvSpPr>
          <p:spPr>
            <a:xfrm>
              <a:off x="571500" y="3190875"/>
              <a:ext cx="2190750" cy="571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4" name="TextBox 34"/>
            <p:cNvSpPr txBox="1"/>
            <p:nvPr/>
          </p:nvSpPr>
          <p:spPr>
            <a:xfrm>
              <a:off x="1319423" y="3429952"/>
              <a:ext cx="694904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支持的 AI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3923014" y="3429952"/>
              <a:ext cx="440722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15+ 种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6685264" y="3429952"/>
              <a:ext cx="440722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15+ 种</a:t>
              </a:r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9577435" y="3379470"/>
              <a:ext cx="752380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Claude Code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9761458" y="3541395"/>
              <a:ext cx="384334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Codex</a:t>
              </a:r>
            </a:p>
          </p:txBody>
        </p:sp>
        <p:sp>
          <p:nvSpPr>
            <p:cNvPr id="39" name="Line 39"/>
            <p:cNvSpPr/>
            <p:nvPr/>
          </p:nvSpPr>
          <p:spPr>
            <a:xfrm>
              <a:off x="571500" y="3762375"/>
              <a:ext cx="11049000" cy="9525"/>
            </a:xfrm>
            <a:custGeom>
              <a:avLst/>
              <a:gdLst/>
              <a:ahLst/>
              <a:cxnLst/>
              <a:rect l="l" t="t" r="r" b="b"/>
              <a:pathLst>
                <a:path w="11049000" h="9525">
                  <a:moveTo>
                    <a:pt x="0" y="0"/>
                  </a:moveTo>
                  <a:lnTo>
                    <a:pt x="1104900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40" name="Rectangle 40"/>
            <p:cNvSpPr/>
            <p:nvPr/>
          </p:nvSpPr>
          <p:spPr>
            <a:xfrm>
              <a:off x="571500" y="3762375"/>
              <a:ext cx="2190750" cy="571500"/>
            </a:xfrm>
            <a:prstGeom prst="rect">
              <a:avLst/>
            </a:prstGeom>
            <a:solidFill>
              <a:srgbClr val="F8FAFC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1" name="TextBox 41"/>
            <p:cNvSpPr txBox="1"/>
            <p:nvPr/>
          </p:nvSpPr>
          <p:spPr>
            <a:xfrm>
              <a:off x="1331500" y="4001452"/>
              <a:ext cx="67075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核心定位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3823335" y="4001452"/>
              <a:ext cx="64008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8B5CF6"/>
                  </a:solidFill>
                  <a:latin typeface="Segoe UI"/>
                  <a:ea typeface="Microsoft YaHei"/>
                  <a:cs typeface="Segoe UI"/>
                </a:rPr>
                <a:t>开发流程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6585585" y="4001452"/>
              <a:ext cx="64008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变更管理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9633585" y="4001452"/>
              <a:ext cx="64008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环境配置</a:t>
              </a:r>
            </a:p>
          </p:txBody>
        </p:sp>
        <p:sp>
          <p:nvSpPr>
            <p:cNvPr id="45" name="Line 45"/>
            <p:cNvSpPr/>
            <p:nvPr/>
          </p:nvSpPr>
          <p:spPr>
            <a:xfrm>
              <a:off x="571500" y="4333875"/>
              <a:ext cx="11049000" cy="9525"/>
            </a:xfrm>
            <a:custGeom>
              <a:avLst/>
              <a:gdLst/>
              <a:ahLst/>
              <a:cxnLst/>
              <a:rect l="l" t="t" r="r" b="b"/>
              <a:pathLst>
                <a:path w="11049000" h="9525">
                  <a:moveTo>
                    <a:pt x="0" y="0"/>
                  </a:moveTo>
                  <a:lnTo>
                    <a:pt x="1104900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46" name="Rectangle 46"/>
            <p:cNvSpPr/>
            <p:nvPr/>
          </p:nvSpPr>
          <p:spPr>
            <a:xfrm>
              <a:off x="571500" y="4333875"/>
              <a:ext cx="2190750" cy="571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7" name="TextBox 47"/>
            <p:cNvSpPr txBox="1"/>
            <p:nvPr/>
          </p:nvSpPr>
          <p:spPr>
            <a:xfrm>
              <a:off x="1331500" y="4572952"/>
              <a:ext cx="67075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学习成本</a:t>
              </a:r>
            </a:p>
          </p:txBody>
        </p:sp>
        <p:sp>
          <p:nvSpPr>
            <p:cNvPr id="48" name="Freeform 48"/>
            <p:cNvSpPr/>
            <p:nvPr/>
          </p:nvSpPr>
          <p:spPr>
            <a:xfrm>
              <a:off x="3667125" y="4572000"/>
              <a:ext cx="952500" cy="228600"/>
            </a:xfrm>
            <a:custGeom>
              <a:avLst/>
              <a:gdLst/>
              <a:ahLst/>
              <a:cxnLst/>
              <a:rect l="l" t="t" r="r" b="b"/>
              <a:pathLst>
                <a:path w="952500" h="228600">
                  <a:moveTo>
                    <a:pt x="114300" y="0"/>
                  </a:moveTo>
                  <a:lnTo>
                    <a:pt x="838200" y="0"/>
                  </a:lnTo>
                  <a:cubicBezTo>
                    <a:pt x="901326" y="0"/>
                    <a:pt x="952500" y="51174"/>
                    <a:pt x="952500" y="114300"/>
                  </a:cubicBezTo>
                  <a:lnTo>
                    <a:pt x="952500" y="114300"/>
                  </a:lnTo>
                  <a:cubicBezTo>
                    <a:pt x="952500" y="177426"/>
                    <a:pt x="901326" y="228600"/>
                    <a:pt x="838200" y="228600"/>
                  </a:cubicBezTo>
                  <a:lnTo>
                    <a:pt x="114300" y="228600"/>
                  </a:lnTo>
                  <a:cubicBezTo>
                    <a:pt x="51174" y="228600"/>
                    <a:pt x="0" y="177426"/>
                    <a:pt x="0" y="1143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EE2E2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9" name="TextBox 49"/>
            <p:cNvSpPr txBox="1"/>
            <p:nvPr/>
          </p:nvSpPr>
          <p:spPr>
            <a:xfrm>
              <a:off x="4059793" y="4628674"/>
              <a:ext cx="167164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DC2626"/>
                  </a:solidFill>
                  <a:latin typeface="Segoe UI"/>
                  <a:ea typeface="Microsoft YaHei"/>
                  <a:cs typeface="Segoe UI"/>
                </a:rPr>
                <a:t>高</a:t>
              </a:r>
            </a:p>
          </p:txBody>
        </p:sp>
        <p:sp>
          <p:nvSpPr>
            <p:cNvPr id="50" name="Freeform 50"/>
            <p:cNvSpPr/>
            <p:nvPr/>
          </p:nvSpPr>
          <p:spPr>
            <a:xfrm>
              <a:off x="6429375" y="4572000"/>
              <a:ext cx="952500" cy="228600"/>
            </a:xfrm>
            <a:custGeom>
              <a:avLst/>
              <a:gdLst/>
              <a:ahLst/>
              <a:cxnLst/>
              <a:rect l="l" t="t" r="r" b="b"/>
              <a:pathLst>
                <a:path w="952500" h="228600">
                  <a:moveTo>
                    <a:pt x="114300" y="0"/>
                  </a:moveTo>
                  <a:lnTo>
                    <a:pt x="838200" y="0"/>
                  </a:lnTo>
                  <a:cubicBezTo>
                    <a:pt x="901326" y="0"/>
                    <a:pt x="952500" y="51174"/>
                    <a:pt x="952500" y="114300"/>
                  </a:cubicBezTo>
                  <a:lnTo>
                    <a:pt x="952500" y="114300"/>
                  </a:lnTo>
                  <a:cubicBezTo>
                    <a:pt x="952500" y="177426"/>
                    <a:pt x="901326" y="228600"/>
                    <a:pt x="838200" y="228600"/>
                  </a:cubicBezTo>
                  <a:lnTo>
                    <a:pt x="114300" y="228600"/>
                  </a:lnTo>
                  <a:cubicBezTo>
                    <a:pt x="51174" y="228600"/>
                    <a:pt x="0" y="177426"/>
                    <a:pt x="0" y="1143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EF3C7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51" name="TextBox 51"/>
            <p:cNvSpPr txBox="1"/>
            <p:nvPr/>
          </p:nvSpPr>
          <p:spPr>
            <a:xfrm>
              <a:off x="6822043" y="4628674"/>
              <a:ext cx="167164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D97706"/>
                  </a:solidFill>
                  <a:latin typeface="Segoe UI"/>
                  <a:ea typeface="Microsoft YaHei"/>
                  <a:cs typeface="Segoe UI"/>
                </a:rPr>
                <a:t>中</a:t>
              </a:r>
            </a:p>
          </p:txBody>
        </p:sp>
        <p:sp>
          <p:nvSpPr>
            <p:cNvPr id="52" name="Freeform 52"/>
            <p:cNvSpPr/>
            <p:nvPr/>
          </p:nvSpPr>
          <p:spPr>
            <a:xfrm>
              <a:off x="9477375" y="4572000"/>
              <a:ext cx="952500" cy="228600"/>
            </a:xfrm>
            <a:custGeom>
              <a:avLst/>
              <a:gdLst/>
              <a:ahLst/>
              <a:cxnLst/>
              <a:rect l="l" t="t" r="r" b="b"/>
              <a:pathLst>
                <a:path w="952500" h="228600">
                  <a:moveTo>
                    <a:pt x="114300" y="0"/>
                  </a:moveTo>
                  <a:lnTo>
                    <a:pt x="838200" y="0"/>
                  </a:lnTo>
                  <a:cubicBezTo>
                    <a:pt x="901326" y="0"/>
                    <a:pt x="952500" y="51174"/>
                    <a:pt x="952500" y="114300"/>
                  </a:cubicBezTo>
                  <a:lnTo>
                    <a:pt x="952500" y="114300"/>
                  </a:lnTo>
                  <a:cubicBezTo>
                    <a:pt x="952500" y="177426"/>
                    <a:pt x="901326" y="228600"/>
                    <a:pt x="838200" y="228600"/>
                  </a:cubicBezTo>
                  <a:lnTo>
                    <a:pt x="114300" y="228600"/>
                  </a:lnTo>
                  <a:cubicBezTo>
                    <a:pt x="51174" y="228600"/>
                    <a:pt x="0" y="177426"/>
                    <a:pt x="0" y="1143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D1FAE5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53" name="TextBox 53"/>
            <p:cNvSpPr txBox="1"/>
            <p:nvPr/>
          </p:nvSpPr>
          <p:spPr>
            <a:xfrm>
              <a:off x="9870043" y="4628674"/>
              <a:ext cx="167164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059669"/>
                  </a:solidFill>
                  <a:latin typeface="Segoe UI"/>
                  <a:ea typeface="Microsoft YaHei"/>
                  <a:cs typeface="Segoe UI"/>
                </a:rPr>
                <a:t>低</a:t>
              </a:r>
            </a:p>
          </p:txBody>
        </p:sp>
        <p:sp>
          <p:nvSpPr>
            <p:cNvPr id="54" name="Line 54"/>
            <p:cNvSpPr/>
            <p:nvPr/>
          </p:nvSpPr>
          <p:spPr>
            <a:xfrm>
              <a:off x="571500" y="4905375"/>
              <a:ext cx="11049000" cy="9525"/>
            </a:xfrm>
            <a:custGeom>
              <a:avLst/>
              <a:gdLst/>
              <a:ahLst/>
              <a:cxnLst/>
              <a:rect l="l" t="t" r="r" b="b"/>
              <a:pathLst>
                <a:path w="11049000" h="9525">
                  <a:moveTo>
                    <a:pt x="0" y="0"/>
                  </a:moveTo>
                  <a:lnTo>
                    <a:pt x="1104900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55" name="Rectangle 55"/>
            <p:cNvSpPr/>
            <p:nvPr/>
          </p:nvSpPr>
          <p:spPr>
            <a:xfrm>
              <a:off x="571500" y="4905375"/>
              <a:ext cx="2190750" cy="571500"/>
            </a:xfrm>
            <a:prstGeom prst="rect">
              <a:avLst/>
            </a:prstGeom>
            <a:solidFill>
              <a:srgbClr val="F8FAFC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56" name="TextBox 56"/>
            <p:cNvSpPr txBox="1"/>
            <p:nvPr/>
          </p:nvSpPr>
          <p:spPr>
            <a:xfrm>
              <a:off x="1331500" y="5144452"/>
              <a:ext cx="67075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适合阶段</a:t>
              </a:r>
            </a:p>
          </p:txBody>
        </p:sp>
        <p:sp>
          <p:nvSpPr>
            <p:cNvPr id="57" name="Freeform 57"/>
            <p:cNvSpPr/>
            <p:nvPr/>
          </p:nvSpPr>
          <p:spPr>
            <a:xfrm>
              <a:off x="3762375" y="5114925"/>
              <a:ext cx="762000" cy="285750"/>
            </a:xfrm>
            <a:custGeom>
              <a:avLst/>
              <a:gdLst/>
              <a:ahLst/>
              <a:cxnLst/>
              <a:rect l="l" t="t" r="r" b="b"/>
              <a:pathLst>
                <a:path w="762000" h="285750">
                  <a:moveTo>
                    <a:pt x="142875" y="0"/>
                  </a:moveTo>
                  <a:lnTo>
                    <a:pt x="619125" y="0"/>
                  </a:lnTo>
                  <a:cubicBezTo>
                    <a:pt x="698033" y="0"/>
                    <a:pt x="762000" y="63967"/>
                    <a:pt x="762000" y="142875"/>
                  </a:cubicBezTo>
                  <a:lnTo>
                    <a:pt x="762000" y="142875"/>
                  </a:lnTo>
                  <a:cubicBezTo>
                    <a:pt x="762000" y="221783"/>
                    <a:pt x="698033" y="285750"/>
                    <a:pt x="619125" y="285750"/>
                  </a:cubicBezTo>
                  <a:lnTo>
                    <a:pt x="142875" y="285750"/>
                  </a:lnTo>
                  <a:cubicBezTo>
                    <a:pt x="63967" y="285750"/>
                    <a:pt x="0" y="221783"/>
                    <a:pt x="0" y="142875"/>
                  </a:cubicBezTo>
                  <a:lnTo>
                    <a:pt x="0" y="142875"/>
                  </a:lnTo>
                  <a:cubicBezTo>
                    <a:pt x="0" y="63967"/>
                    <a:pt x="63967" y="0"/>
                    <a:pt x="142875" y="0"/>
                  </a:cubicBezTo>
                  <a:close/>
                </a:path>
              </a:pathLst>
            </a:custGeom>
            <a:solidFill>
              <a:srgbClr val="8B5CF6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58" name="TextBox 58"/>
            <p:cNvSpPr txBox="1"/>
            <p:nvPr/>
          </p:nvSpPr>
          <p:spPr>
            <a:xfrm>
              <a:off x="4017326" y="5201602"/>
              <a:ext cx="252098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0→1</a:t>
              </a:r>
            </a:p>
          </p:txBody>
        </p:sp>
        <p:sp>
          <p:nvSpPr>
            <p:cNvPr id="59" name="Freeform 59"/>
            <p:cNvSpPr/>
            <p:nvPr/>
          </p:nvSpPr>
          <p:spPr>
            <a:xfrm>
              <a:off x="6524625" y="5114925"/>
              <a:ext cx="762000" cy="285750"/>
            </a:xfrm>
            <a:custGeom>
              <a:avLst/>
              <a:gdLst/>
              <a:ahLst/>
              <a:cxnLst/>
              <a:rect l="l" t="t" r="r" b="b"/>
              <a:pathLst>
                <a:path w="762000" h="285750">
                  <a:moveTo>
                    <a:pt x="142875" y="0"/>
                  </a:moveTo>
                  <a:lnTo>
                    <a:pt x="619125" y="0"/>
                  </a:lnTo>
                  <a:cubicBezTo>
                    <a:pt x="698033" y="0"/>
                    <a:pt x="762000" y="63967"/>
                    <a:pt x="762000" y="142875"/>
                  </a:cubicBezTo>
                  <a:lnTo>
                    <a:pt x="762000" y="142875"/>
                  </a:lnTo>
                  <a:cubicBezTo>
                    <a:pt x="762000" y="221783"/>
                    <a:pt x="698033" y="285750"/>
                    <a:pt x="619125" y="285750"/>
                  </a:cubicBezTo>
                  <a:lnTo>
                    <a:pt x="142875" y="285750"/>
                  </a:lnTo>
                  <a:cubicBezTo>
                    <a:pt x="63967" y="285750"/>
                    <a:pt x="0" y="221783"/>
                    <a:pt x="0" y="142875"/>
                  </a:cubicBezTo>
                  <a:lnTo>
                    <a:pt x="0" y="142875"/>
                  </a:lnTo>
                  <a:cubicBezTo>
                    <a:pt x="0" y="63967"/>
                    <a:pt x="63967" y="0"/>
                    <a:pt x="142875" y="0"/>
                  </a:cubicBezTo>
                  <a:close/>
                </a:path>
              </a:pathLst>
            </a:custGeom>
            <a:solidFill>
              <a:srgbClr val="2563E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60" name="TextBox 60"/>
            <p:cNvSpPr txBox="1"/>
            <p:nvPr/>
          </p:nvSpPr>
          <p:spPr>
            <a:xfrm>
              <a:off x="6779576" y="5201602"/>
              <a:ext cx="252098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1→N</a:t>
              </a:r>
            </a:p>
          </p:txBody>
        </p:sp>
        <p:sp>
          <p:nvSpPr>
            <p:cNvPr id="61" name="Freeform 61"/>
            <p:cNvSpPr/>
            <p:nvPr/>
          </p:nvSpPr>
          <p:spPr>
            <a:xfrm>
              <a:off x="9477375" y="5114925"/>
              <a:ext cx="952500" cy="285750"/>
            </a:xfrm>
            <a:custGeom>
              <a:avLst/>
              <a:gdLst/>
              <a:ahLst/>
              <a:cxnLst/>
              <a:rect l="l" t="t" r="r" b="b"/>
              <a:pathLst>
                <a:path w="952500" h="285750">
                  <a:moveTo>
                    <a:pt x="142875" y="0"/>
                  </a:moveTo>
                  <a:lnTo>
                    <a:pt x="809625" y="0"/>
                  </a:lnTo>
                  <a:cubicBezTo>
                    <a:pt x="888533" y="0"/>
                    <a:pt x="952500" y="63967"/>
                    <a:pt x="952500" y="142875"/>
                  </a:cubicBezTo>
                  <a:lnTo>
                    <a:pt x="952500" y="142875"/>
                  </a:lnTo>
                  <a:cubicBezTo>
                    <a:pt x="952500" y="221783"/>
                    <a:pt x="888533" y="285750"/>
                    <a:pt x="809625" y="285750"/>
                  </a:cubicBezTo>
                  <a:lnTo>
                    <a:pt x="142875" y="285750"/>
                  </a:lnTo>
                  <a:cubicBezTo>
                    <a:pt x="63967" y="285750"/>
                    <a:pt x="0" y="221783"/>
                    <a:pt x="0" y="142875"/>
                  </a:cubicBezTo>
                  <a:lnTo>
                    <a:pt x="0" y="142875"/>
                  </a:lnTo>
                  <a:cubicBezTo>
                    <a:pt x="0" y="63967"/>
                    <a:pt x="63967" y="0"/>
                    <a:pt x="142875" y="0"/>
                  </a:cubicBezTo>
                  <a:close/>
                </a:path>
              </a:pathLst>
            </a:custGeom>
            <a:solidFill>
              <a:srgbClr val="10B981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62" name="TextBox 62"/>
            <p:cNvSpPr txBox="1"/>
            <p:nvPr/>
          </p:nvSpPr>
          <p:spPr>
            <a:xfrm>
              <a:off x="9618250" y="5201602"/>
              <a:ext cx="67075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任何阶段</a:t>
              </a:r>
            </a:p>
          </p:txBody>
        </p:sp>
        <p:sp>
          <p:nvSpPr>
            <p:cNvPr id="63" name="Line 63"/>
            <p:cNvSpPr/>
            <p:nvPr/>
          </p:nvSpPr>
          <p:spPr>
            <a:xfrm>
              <a:off x="571500" y="5476875"/>
              <a:ext cx="11049000" cy="9525"/>
            </a:xfrm>
            <a:custGeom>
              <a:avLst/>
              <a:gdLst/>
              <a:ahLst/>
              <a:cxnLst/>
              <a:rect l="l" t="t" r="r" b="b"/>
              <a:pathLst>
                <a:path w="11049000" h="9525">
                  <a:moveTo>
                    <a:pt x="0" y="0"/>
                  </a:moveTo>
                  <a:lnTo>
                    <a:pt x="1104900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64" name="Rectangle 64"/>
            <p:cNvSpPr/>
            <p:nvPr/>
          </p:nvSpPr>
          <p:spPr>
            <a:xfrm>
              <a:off x="571500" y="5476875"/>
              <a:ext cx="2190750" cy="5238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65" name="TextBox 65"/>
            <p:cNvSpPr txBox="1"/>
            <p:nvPr/>
          </p:nvSpPr>
          <p:spPr>
            <a:xfrm>
              <a:off x="1331500" y="5696902"/>
              <a:ext cx="67075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中文支持</a:t>
              </a:r>
            </a:p>
          </p:txBody>
        </p:sp>
        <p:sp>
          <p:nvSpPr>
            <p:cNvPr id="66" name="TextBox 66"/>
            <p:cNvSpPr txBox="1"/>
            <p:nvPr/>
          </p:nvSpPr>
          <p:spPr>
            <a:xfrm>
              <a:off x="4053364" y="5696902"/>
              <a:ext cx="180022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94A3B8"/>
                  </a:solidFill>
                  <a:latin typeface="Segoe UI"/>
                  <a:ea typeface="Microsoft YaHei"/>
                  <a:cs typeface="Segoe UI"/>
                </a:rPr>
                <a:t>无</a:t>
              </a:r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6815614" y="5696902"/>
              <a:ext cx="180022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94A3B8"/>
                  </a:solidFill>
                  <a:latin typeface="Segoe UI"/>
                  <a:ea typeface="Microsoft YaHei"/>
                  <a:cs typeface="Segoe UI"/>
                </a:rPr>
                <a:t>无</a:t>
              </a:r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9578660" y="5704999"/>
              <a:ext cx="749931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✅ 原生支持</a:t>
              </a:r>
            </a:p>
          </p:txBody>
        </p:sp>
        <p:sp>
          <p:nvSpPr>
            <p:cNvPr id="69" name="Line 69"/>
            <p:cNvSpPr/>
            <p:nvPr/>
          </p:nvSpPr>
          <p:spPr>
            <a:xfrm>
              <a:off x="571500" y="6000750"/>
              <a:ext cx="11049000" cy="9525"/>
            </a:xfrm>
            <a:custGeom>
              <a:avLst/>
              <a:gdLst/>
              <a:ahLst/>
              <a:cxnLst/>
              <a:rect l="l" t="t" r="r" b="b"/>
              <a:pathLst>
                <a:path w="11049000" h="9525">
                  <a:moveTo>
                    <a:pt x="0" y="0"/>
                  </a:moveTo>
                  <a:lnTo>
                    <a:pt x="1104900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70" name="Rectangle 70"/>
            <p:cNvSpPr/>
            <p:nvPr/>
          </p:nvSpPr>
          <p:spPr>
            <a:xfrm>
              <a:off x="571500" y="6000750"/>
              <a:ext cx="2190750" cy="285750"/>
            </a:xfrm>
            <a:prstGeom prst="rect">
              <a:avLst/>
            </a:prstGeom>
            <a:solidFill>
              <a:srgbClr val="F8FAFC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71" name="TextBox 71"/>
            <p:cNvSpPr txBox="1"/>
            <p:nvPr/>
          </p:nvSpPr>
          <p:spPr>
            <a:xfrm>
              <a:off x="1331500" y="6096952"/>
              <a:ext cx="67075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文档产出</a:t>
              </a:r>
            </a:p>
          </p:txBody>
        </p:sp>
        <p:sp>
          <p:nvSpPr>
            <p:cNvPr id="72" name="TextBox 72"/>
            <p:cNvSpPr txBox="1"/>
            <p:nvPr/>
          </p:nvSpPr>
          <p:spPr>
            <a:xfrm>
              <a:off x="4053364" y="6096952"/>
              <a:ext cx="180022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F97316"/>
                  </a:solidFill>
                  <a:latin typeface="Segoe UI"/>
                  <a:ea typeface="Microsoft YaHei"/>
                  <a:cs typeface="Segoe UI"/>
                </a:rPr>
                <a:t>多</a:t>
              </a:r>
            </a:p>
          </p:txBody>
        </p:sp>
        <p:sp>
          <p:nvSpPr>
            <p:cNvPr id="73" name="TextBox 73"/>
            <p:cNvSpPr txBox="1"/>
            <p:nvPr/>
          </p:nvSpPr>
          <p:spPr>
            <a:xfrm>
              <a:off x="6815614" y="6096952"/>
              <a:ext cx="180022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少</a:t>
              </a:r>
            </a:p>
          </p:txBody>
        </p:sp>
        <p:sp>
          <p:nvSpPr>
            <p:cNvPr id="74" name="TextBox 74"/>
            <p:cNvSpPr txBox="1"/>
            <p:nvPr/>
          </p:nvSpPr>
          <p:spPr>
            <a:xfrm>
              <a:off x="9863614" y="6096952"/>
              <a:ext cx="180022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无</a:t>
              </a:r>
            </a:p>
          </p:txBody>
        </p:sp>
      </p:grpSp>
      <p:sp>
        <p:nvSpPr>
          <p:cNvPr id="76" name="TextBox 76"/>
          <p:cNvSpPr txBox="1"/>
          <p:nvPr/>
        </p:nvSpPr>
        <p:spPr>
          <a:xfrm>
            <a:off x="11208448" y="6506528"/>
            <a:ext cx="425387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10 / 11</a:t>
            </a:r>
          </a:p>
        </p:txBody>
      </p:sp>
    </p:spTree>
  </p:cSld>
  <p:clrMapOvr>
    <a:masterClrMapping/>
  </p:clrMapOvr>
  <p:transition dur="40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1E293B"/>
              </a:gs>
              <a:gs pos="100000">
                <a:srgbClr val="0F172A"/>
              </a:gs>
            </a:gsLst>
            <a:lin ang="2700000" scaled="1"/>
          </a:gradFill>
          <a:ln>
            <a:noFill/>
          </a:ln>
        </p:spPr>
      </p:sp>
      <p:sp>
        <p:nvSpPr>
          <p:cNvPr id="3" name="Ellipse 3"/>
          <p:cNvSpPr/>
          <p:nvPr/>
        </p:nvSpPr>
        <p:spPr>
          <a:xfrm>
            <a:off x="-952500" y="3810000"/>
            <a:ext cx="3810000" cy="3810000"/>
          </a:xfrm>
          <a:prstGeom prst="ellipse">
            <a:avLst/>
          </a:prstGeom>
          <a:solidFill>
            <a:srgbClr val="2563EB">
              <a:alpha val="8000"/>
            </a:srgbClr>
          </a:solidFill>
          <a:ln>
            <a:noFill/>
          </a:ln>
        </p:spPr>
      </p:sp>
      <p:sp>
        <p:nvSpPr>
          <p:cNvPr id="4" name="Ellipse 4"/>
          <p:cNvSpPr/>
          <p:nvPr/>
        </p:nvSpPr>
        <p:spPr>
          <a:xfrm>
            <a:off x="9810750" y="-285750"/>
            <a:ext cx="2857500" cy="2857500"/>
          </a:xfrm>
          <a:prstGeom prst="ellipse">
            <a:avLst/>
          </a:prstGeom>
          <a:solidFill>
            <a:srgbClr val="8B5CF6">
              <a:alpha val="8000"/>
            </a:srgbClr>
          </a:solidFill>
          <a:ln>
            <a:noFill/>
          </a:ln>
        </p:spPr>
      </p:sp>
      <p:sp>
        <p:nvSpPr>
          <p:cNvPr id="5" name="Ellipse 5"/>
          <p:cNvSpPr/>
          <p:nvPr/>
        </p:nvSpPr>
        <p:spPr>
          <a:xfrm>
            <a:off x="3238500" y="4000500"/>
            <a:ext cx="5715000" cy="5715000"/>
          </a:xfrm>
          <a:prstGeom prst="ellipse">
            <a:avLst/>
          </a:prstGeom>
          <a:solidFill>
            <a:srgbClr val="10B981">
              <a:alpha val="5000"/>
            </a:srgbClr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5647658" y="280035"/>
            <a:ext cx="896684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70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总结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292090" y="870585"/>
            <a:ext cx="16078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三句话记住三个工具</a:t>
            </a:r>
          </a:p>
        </p:txBody>
      </p:sp>
      <p:grpSp>
        <p:nvGrpSpPr>
          <p:cNvPr id="16" name="Group 16"/>
          <p:cNvGrpSpPr/>
          <p:nvPr/>
        </p:nvGrpSpPr>
        <p:grpSpPr>
          <a:xfrm>
            <a:off x="571500" y="1238250"/>
            <a:ext cx="3619500" cy="1238250"/>
            <a:chOff x="571500" y="1238250"/>
            <a:chExt cx="3619500" cy="1238250"/>
          </a:xfrm>
          <a:effectLst>
            <a:outerShdw blurRad="152400" dist="38100" dir="10799140" algn="tl" rotWithShape="0">
              <a:srgbClr val="000000">
                <a:alpha val="30000"/>
              </a:srgbClr>
            </a:outerShdw>
          </a:effectLst>
        </p:grpSpPr>
        <p:sp>
          <p:nvSpPr>
            <p:cNvPr id="8" name="Freeform 8"/>
            <p:cNvSpPr/>
            <p:nvPr/>
          </p:nvSpPr>
          <p:spPr>
            <a:xfrm>
              <a:off x="571500" y="1238250"/>
              <a:ext cx="3619500" cy="1238250"/>
            </a:xfrm>
            <a:custGeom>
              <a:avLst/>
              <a:gdLst/>
              <a:ahLst/>
              <a:cxnLst/>
              <a:rect l="l" t="t" r="r" b="b"/>
              <a:pathLst>
                <a:path w="3619500" h="1238250">
                  <a:moveTo>
                    <a:pt x="152400" y="0"/>
                  </a:moveTo>
                  <a:lnTo>
                    <a:pt x="3467100" y="0"/>
                  </a:lnTo>
                  <a:cubicBezTo>
                    <a:pt x="3551268" y="0"/>
                    <a:pt x="3619500" y="68232"/>
                    <a:pt x="3619500" y="152400"/>
                  </a:cubicBezTo>
                  <a:lnTo>
                    <a:pt x="3619500" y="1085850"/>
                  </a:lnTo>
                  <a:cubicBezTo>
                    <a:pt x="3619500" y="1170018"/>
                    <a:pt x="3551268" y="1238250"/>
                    <a:pt x="3467100" y="1238250"/>
                  </a:cubicBezTo>
                  <a:lnTo>
                    <a:pt x="152400" y="1238250"/>
                  </a:lnTo>
                  <a:cubicBezTo>
                    <a:pt x="68232" y="1238250"/>
                    <a:pt x="0" y="1170018"/>
                    <a:pt x="0" y="108585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>
                <a:alpha val="5000"/>
              </a:srgbClr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9" name="Freeform 9"/>
            <p:cNvSpPr/>
            <p:nvPr/>
          </p:nvSpPr>
          <p:spPr>
            <a:xfrm>
              <a:off x="571500" y="1238250"/>
              <a:ext cx="3619500" cy="1238250"/>
            </a:xfrm>
            <a:custGeom>
              <a:avLst/>
              <a:gdLst/>
              <a:ahLst/>
              <a:cxnLst/>
              <a:rect l="l" t="t" r="r" b="b"/>
              <a:pathLst>
                <a:path w="3619500" h="1238250">
                  <a:moveTo>
                    <a:pt x="152400" y="0"/>
                  </a:moveTo>
                  <a:lnTo>
                    <a:pt x="3467100" y="0"/>
                  </a:lnTo>
                  <a:cubicBezTo>
                    <a:pt x="3551268" y="0"/>
                    <a:pt x="3619500" y="68232"/>
                    <a:pt x="3619500" y="152400"/>
                  </a:cubicBezTo>
                  <a:lnTo>
                    <a:pt x="3619500" y="1085850"/>
                  </a:lnTo>
                  <a:cubicBezTo>
                    <a:pt x="3619500" y="1170018"/>
                    <a:pt x="3551268" y="1238250"/>
                    <a:pt x="3467100" y="1238250"/>
                  </a:cubicBezTo>
                  <a:lnTo>
                    <a:pt x="152400" y="1238250"/>
                  </a:lnTo>
                  <a:cubicBezTo>
                    <a:pt x="68232" y="1238250"/>
                    <a:pt x="0" y="1170018"/>
                    <a:pt x="0" y="108585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noFill/>
            <a:ln w="19050">
              <a:solidFill>
                <a:srgbClr val="8B5CF6">
                  <a:alpha val="50000"/>
                </a:srgbClr>
              </a:solidFill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10" name="Freeform 10"/>
            <p:cNvSpPr/>
            <p:nvPr/>
          </p:nvSpPr>
          <p:spPr>
            <a:xfrm>
              <a:off x="571500" y="1238250"/>
              <a:ext cx="76200" cy="1238250"/>
            </a:xfrm>
            <a:custGeom>
              <a:avLst/>
              <a:gdLst/>
              <a:ahLst/>
              <a:cxnLst/>
              <a:rect l="l" t="t" r="r" b="b"/>
              <a:pathLst>
                <a:path w="76200" h="1238250">
                  <a:moveTo>
                    <a:pt x="38100" y="0"/>
                  </a:moveTo>
                  <a:lnTo>
                    <a:pt x="38100" y="0"/>
                  </a:lnTo>
                  <a:cubicBezTo>
                    <a:pt x="59142" y="0"/>
                    <a:pt x="76200" y="17058"/>
                    <a:pt x="76200" y="38100"/>
                  </a:cubicBezTo>
                  <a:lnTo>
                    <a:pt x="76200" y="1200150"/>
                  </a:lnTo>
                  <a:cubicBezTo>
                    <a:pt x="76200" y="1221192"/>
                    <a:pt x="59142" y="1238250"/>
                    <a:pt x="38100" y="1238250"/>
                  </a:cubicBezTo>
                  <a:lnTo>
                    <a:pt x="38100" y="1238250"/>
                  </a:lnTo>
                  <a:cubicBezTo>
                    <a:pt x="17058" y="1238250"/>
                    <a:pt x="0" y="1221192"/>
                    <a:pt x="0" y="120015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8B5CF6"/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11" name="Ellipse 11"/>
            <p:cNvSpPr/>
            <p:nvPr/>
          </p:nvSpPr>
          <p:spPr>
            <a:xfrm>
              <a:off x="809625" y="1381125"/>
              <a:ext cx="476250" cy="476250"/>
            </a:xfrm>
            <a:prstGeom prst="ellipse">
              <a:avLst/>
            </a:prstGeom>
            <a:solidFill>
              <a:srgbClr val="8B5CF6">
                <a:alpha val="20000"/>
              </a:srgbClr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12" name="TextBox 12"/>
            <p:cNvSpPr txBox="1"/>
            <p:nvPr/>
          </p:nvSpPr>
          <p:spPr>
            <a:xfrm>
              <a:off x="999551" y="1540192"/>
              <a:ext cx="96398" cy="27432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8B5CF6"/>
                  </a:solidFill>
                  <a:latin typeface="Segoe UI"/>
                  <a:ea typeface="Microsoft YaHei"/>
                  <a:cs typeface="Segoe UI"/>
                </a:rPr>
                <a:t>1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1411605" y="1521142"/>
              <a:ext cx="841691" cy="27432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C4B5FD"/>
                  </a:solidFill>
                  <a:latin typeface="Segoe UI"/>
                  <a:ea typeface="Microsoft YaHei"/>
                  <a:cs typeface="Segoe UI"/>
                </a:rPr>
                <a:t>Spec Kit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1415415" y="1886902"/>
              <a:ext cx="2418969" cy="21336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94A3B8"/>
                  </a:solidFill>
                  <a:latin typeface="Segoe UI"/>
                  <a:ea typeface="Microsoft YaHei"/>
                  <a:cs typeface="Segoe UI"/>
                </a:rPr>
                <a:t>产品经理 + 架构师 + 程序员 三合一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1415415" y="2172652"/>
              <a:ext cx="1782556" cy="21336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适合从</a:t>
              </a:r>
              <a:r>
                <a:rPr lang="zh-CN" sz="1050" b="1" dirty="0">
                  <a:solidFill>
                    <a:srgbClr val="8B5CF6"/>
                  </a:solidFill>
                  <a:latin typeface="Segoe UI"/>
                  <a:ea typeface="Microsoft YaHei"/>
                  <a:cs typeface="Segoe UI"/>
                </a:rPr>
                <a:t>0 到 1</a:t>
              </a:r>
              <a:r>
                <a:rPr lang="zh-CN" sz="105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想清楚再动手</a:t>
              </a: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381500" y="1238250"/>
            <a:ext cx="3619500" cy="1238250"/>
            <a:chOff x="4381500" y="1238250"/>
            <a:chExt cx="3619500" cy="1238250"/>
          </a:xfrm>
          <a:effectLst>
            <a:outerShdw blurRad="152400" dist="38100" dir="10799140" algn="tl" rotWithShape="0">
              <a:srgbClr val="000000">
                <a:alpha val="30000"/>
              </a:srgbClr>
            </a:outerShdw>
          </a:effectLst>
        </p:grpSpPr>
        <p:sp>
          <p:nvSpPr>
            <p:cNvPr id="17" name="Freeform 17"/>
            <p:cNvSpPr/>
            <p:nvPr/>
          </p:nvSpPr>
          <p:spPr>
            <a:xfrm>
              <a:off x="4381500" y="1238250"/>
              <a:ext cx="3619500" cy="1238250"/>
            </a:xfrm>
            <a:custGeom>
              <a:avLst/>
              <a:gdLst/>
              <a:ahLst/>
              <a:cxnLst/>
              <a:rect l="l" t="t" r="r" b="b"/>
              <a:pathLst>
                <a:path w="3619500" h="1238250">
                  <a:moveTo>
                    <a:pt x="152400" y="0"/>
                  </a:moveTo>
                  <a:lnTo>
                    <a:pt x="3467100" y="0"/>
                  </a:lnTo>
                  <a:cubicBezTo>
                    <a:pt x="3551268" y="0"/>
                    <a:pt x="3619500" y="68232"/>
                    <a:pt x="3619500" y="152400"/>
                  </a:cubicBezTo>
                  <a:lnTo>
                    <a:pt x="3619500" y="1085850"/>
                  </a:lnTo>
                  <a:cubicBezTo>
                    <a:pt x="3619500" y="1170018"/>
                    <a:pt x="3551268" y="1238250"/>
                    <a:pt x="3467100" y="1238250"/>
                  </a:cubicBezTo>
                  <a:lnTo>
                    <a:pt x="152400" y="1238250"/>
                  </a:lnTo>
                  <a:cubicBezTo>
                    <a:pt x="68232" y="1238250"/>
                    <a:pt x="0" y="1170018"/>
                    <a:pt x="0" y="108585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>
                <a:alpha val="5000"/>
              </a:srgbClr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18" name="Freeform 18"/>
            <p:cNvSpPr/>
            <p:nvPr/>
          </p:nvSpPr>
          <p:spPr>
            <a:xfrm>
              <a:off x="4381500" y="1238250"/>
              <a:ext cx="3619500" cy="1238250"/>
            </a:xfrm>
            <a:custGeom>
              <a:avLst/>
              <a:gdLst/>
              <a:ahLst/>
              <a:cxnLst/>
              <a:rect l="l" t="t" r="r" b="b"/>
              <a:pathLst>
                <a:path w="3619500" h="1238250">
                  <a:moveTo>
                    <a:pt x="152400" y="0"/>
                  </a:moveTo>
                  <a:lnTo>
                    <a:pt x="3467100" y="0"/>
                  </a:lnTo>
                  <a:cubicBezTo>
                    <a:pt x="3551268" y="0"/>
                    <a:pt x="3619500" y="68232"/>
                    <a:pt x="3619500" y="152400"/>
                  </a:cubicBezTo>
                  <a:lnTo>
                    <a:pt x="3619500" y="1085850"/>
                  </a:lnTo>
                  <a:cubicBezTo>
                    <a:pt x="3619500" y="1170018"/>
                    <a:pt x="3551268" y="1238250"/>
                    <a:pt x="3467100" y="1238250"/>
                  </a:cubicBezTo>
                  <a:lnTo>
                    <a:pt x="152400" y="1238250"/>
                  </a:lnTo>
                  <a:cubicBezTo>
                    <a:pt x="68232" y="1238250"/>
                    <a:pt x="0" y="1170018"/>
                    <a:pt x="0" y="108585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noFill/>
            <a:ln w="19050">
              <a:solidFill>
                <a:srgbClr val="2563EB">
                  <a:alpha val="50000"/>
                </a:srgbClr>
              </a:solidFill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19" name="Freeform 19"/>
            <p:cNvSpPr/>
            <p:nvPr/>
          </p:nvSpPr>
          <p:spPr>
            <a:xfrm>
              <a:off x="4381500" y="1238250"/>
              <a:ext cx="76200" cy="1238250"/>
            </a:xfrm>
            <a:custGeom>
              <a:avLst/>
              <a:gdLst/>
              <a:ahLst/>
              <a:cxnLst/>
              <a:rect l="l" t="t" r="r" b="b"/>
              <a:pathLst>
                <a:path w="76200" h="1238250">
                  <a:moveTo>
                    <a:pt x="38100" y="0"/>
                  </a:moveTo>
                  <a:lnTo>
                    <a:pt x="38100" y="0"/>
                  </a:lnTo>
                  <a:cubicBezTo>
                    <a:pt x="59142" y="0"/>
                    <a:pt x="76200" y="17058"/>
                    <a:pt x="76200" y="38100"/>
                  </a:cubicBezTo>
                  <a:lnTo>
                    <a:pt x="76200" y="1200150"/>
                  </a:lnTo>
                  <a:cubicBezTo>
                    <a:pt x="76200" y="1221192"/>
                    <a:pt x="59142" y="1238250"/>
                    <a:pt x="38100" y="1238250"/>
                  </a:cubicBezTo>
                  <a:lnTo>
                    <a:pt x="38100" y="1238250"/>
                  </a:lnTo>
                  <a:cubicBezTo>
                    <a:pt x="17058" y="1238250"/>
                    <a:pt x="0" y="1221192"/>
                    <a:pt x="0" y="120015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2563EB"/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20" name="Ellipse 20"/>
            <p:cNvSpPr/>
            <p:nvPr/>
          </p:nvSpPr>
          <p:spPr>
            <a:xfrm>
              <a:off x="4619625" y="1381125"/>
              <a:ext cx="476250" cy="476250"/>
            </a:xfrm>
            <a:prstGeom prst="ellipse">
              <a:avLst/>
            </a:prstGeom>
            <a:solidFill>
              <a:srgbClr val="2563EB">
                <a:alpha val="20000"/>
              </a:srgbClr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21" name="TextBox 21"/>
            <p:cNvSpPr txBox="1"/>
            <p:nvPr/>
          </p:nvSpPr>
          <p:spPr>
            <a:xfrm>
              <a:off x="4783673" y="1540192"/>
              <a:ext cx="148154" cy="27432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2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5221605" y="1521142"/>
              <a:ext cx="986609" cy="27432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93C5FD"/>
                  </a:solidFill>
                  <a:latin typeface="Segoe UI"/>
                  <a:ea typeface="Microsoft YaHei"/>
                  <a:cs typeface="Segoe UI"/>
                </a:rPr>
                <a:t>OpenSpec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5225415" y="1886902"/>
              <a:ext cx="1713548" cy="21336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94A3B8"/>
                  </a:solidFill>
                  <a:latin typeface="Segoe UI"/>
                  <a:ea typeface="Microsoft YaHei"/>
                  <a:cs typeface="Segoe UI"/>
                </a:rPr>
                <a:t>存量项目的变更管理专家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5225415" y="2172652"/>
              <a:ext cx="2173605" cy="21336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适合需求明确、</a:t>
              </a:r>
              <a:r>
                <a:rPr lang="zh-CN" sz="1050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快速执行</a:t>
              </a:r>
              <a:r>
                <a:rPr lang="zh-CN" sz="105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的场景</a:t>
              </a:r>
            </a:p>
          </p:txBody>
        </p:sp>
      </p:grpSp>
      <p:grpSp>
        <p:nvGrpSpPr>
          <p:cNvPr id="34" name="Group 34"/>
          <p:cNvGrpSpPr/>
          <p:nvPr/>
        </p:nvGrpSpPr>
        <p:grpSpPr>
          <a:xfrm>
            <a:off x="8191500" y="1238250"/>
            <a:ext cx="3429000" cy="1238250"/>
            <a:chOff x="8191500" y="1238250"/>
            <a:chExt cx="3429000" cy="1238250"/>
          </a:xfrm>
          <a:effectLst>
            <a:outerShdw blurRad="152400" dist="38100" dir="10799140" algn="tl" rotWithShape="0">
              <a:srgbClr val="000000">
                <a:alpha val="30000"/>
              </a:srgbClr>
            </a:outerShdw>
          </a:effectLst>
        </p:grpSpPr>
        <p:sp>
          <p:nvSpPr>
            <p:cNvPr id="26" name="Freeform 26"/>
            <p:cNvSpPr/>
            <p:nvPr/>
          </p:nvSpPr>
          <p:spPr>
            <a:xfrm>
              <a:off x="8191500" y="1238250"/>
              <a:ext cx="3429000" cy="1238250"/>
            </a:xfrm>
            <a:custGeom>
              <a:avLst/>
              <a:gdLst/>
              <a:ahLst/>
              <a:cxnLst/>
              <a:rect l="l" t="t" r="r" b="b"/>
              <a:pathLst>
                <a:path w="3429000" h="1238250">
                  <a:moveTo>
                    <a:pt x="152400" y="0"/>
                  </a:moveTo>
                  <a:lnTo>
                    <a:pt x="3276600" y="0"/>
                  </a:lnTo>
                  <a:cubicBezTo>
                    <a:pt x="3360768" y="0"/>
                    <a:pt x="3429000" y="68232"/>
                    <a:pt x="3429000" y="152400"/>
                  </a:cubicBezTo>
                  <a:lnTo>
                    <a:pt x="3429000" y="1085850"/>
                  </a:lnTo>
                  <a:cubicBezTo>
                    <a:pt x="3429000" y="1170018"/>
                    <a:pt x="3360768" y="1238250"/>
                    <a:pt x="3276600" y="1238250"/>
                  </a:cubicBezTo>
                  <a:lnTo>
                    <a:pt x="152400" y="1238250"/>
                  </a:lnTo>
                  <a:cubicBezTo>
                    <a:pt x="68232" y="1238250"/>
                    <a:pt x="0" y="1170018"/>
                    <a:pt x="0" y="108585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>
                <a:alpha val="5000"/>
              </a:srgbClr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27" name="Freeform 27"/>
            <p:cNvSpPr/>
            <p:nvPr/>
          </p:nvSpPr>
          <p:spPr>
            <a:xfrm>
              <a:off x="8191500" y="1238250"/>
              <a:ext cx="3429000" cy="1238250"/>
            </a:xfrm>
            <a:custGeom>
              <a:avLst/>
              <a:gdLst/>
              <a:ahLst/>
              <a:cxnLst/>
              <a:rect l="l" t="t" r="r" b="b"/>
              <a:pathLst>
                <a:path w="3429000" h="1238250">
                  <a:moveTo>
                    <a:pt x="152400" y="0"/>
                  </a:moveTo>
                  <a:lnTo>
                    <a:pt x="3276600" y="0"/>
                  </a:lnTo>
                  <a:cubicBezTo>
                    <a:pt x="3360768" y="0"/>
                    <a:pt x="3429000" y="68232"/>
                    <a:pt x="3429000" y="152400"/>
                  </a:cubicBezTo>
                  <a:lnTo>
                    <a:pt x="3429000" y="1085850"/>
                  </a:lnTo>
                  <a:cubicBezTo>
                    <a:pt x="3429000" y="1170018"/>
                    <a:pt x="3360768" y="1238250"/>
                    <a:pt x="3276600" y="1238250"/>
                  </a:cubicBezTo>
                  <a:lnTo>
                    <a:pt x="152400" y="1238250"/>
                  </a:lnTo>
                  <a:cubicBezTo>
                    <a:pt x="68232" y="1238250"/>
                    <a:pt x="0" y="1170018"/>
                    <a:pt x="0" y="108585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noFill/>
            <a:ln w="19050">
              <a:solidFill>
                <a:srgbClr val="10B981">
                  <a:alpha val="50000"/>
                </a:srgbClr>
              </a:solidFill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28" name="Freeform 28"/>
            <p:cNvSpPr/>
            <p:nvPr/>
          </p:nvSpPr>
          <p:spPr>
            <a:xfrm>
              <a:off x="8191500" y="1238250"/>
              <a:ext cx="76200" cy="1238250"/>
            </a:xfrm>
            <a:custGeom>
              <a:avLst/>
              <a:gdLst/>
              <a:ahLst/>
              <a:cxnLst/>
              <a:rect l="l" t="t" r="r" b="b"/>
              <a:pathLst>
                <a:path w="76200" h="1238250">
                  <a:moveTo>
                    <a:pt x="38100" y="0"/>
                  </a:moveTo>
                  <a:lnTo>
                    <a:pt x="38100" y="0"/>
                  </a:lnTo>
                  <a:cubicBezTo>
                    <a:pt x="59142" y="0"/>
                    <a:pt x="76200" y="17058"/>
                    <a:pt x="76200" y="38100"/>
                  </a:cubicBezTo>
                  <a:lnTo>
                    <a:pt x="76200" y="1200150"/>
                  </a:lnTo>
                  <a:cubicBezTo>
                    <a:pt x="76200" y="1221192"/>
                    <a:pt x="59142" y="1238250"/>
                    <a:pt x="38100" y="1238250"/>
                  </a:cubicBezTo>
                  <a:lnTo>
                    <a:pt x="38100" y="1238250"/>
                  </a:lnTo>
                  <a:cubicBezTo>
                    <a:pt x="17058" y="1238250"/>
                    <a:pt x="0" y="1221192"/>
                    <a:pt x="0" y="120015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0B981"/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29" name="Ellipse 29"/>
            <p:cNvSpPr/>
            <p:nvPr/>
          </p:nvSpPr>
          <p:spPr>
            <a:xfrm>
              <a:off x="8429625" y="1381125"/>
              <a:ext cx="476250" cy="476250"/>
            </a:xfrm>
            <a:prstGeom prst="ellipse">
              <a:avLst/>
            </a:prstGeom>
            <a:solidFill>
              <a:srgbClr val="10B981">
                <a:alpha val="20000"/>
              </a:srgbClr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30" name="TextBox 30"/>
            <p:cNvSpPr txBox="1"/>
            <p:nvPr/>
          </p:nvSpPr>
          <p:spPr>
            <a:xfrm>
              <a:off x="8593673" y="1540192"/>
              <a:ext cx="148154" cy="27432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3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9031605" y="1521142"/>
              <a:ext cx="375883" cy="27432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6EE7B7"/>
                  </a:solidFill>
                  <a:latin typeface="Segoe UI"/>
                  <a:ea typeface="Microsoft YaHei"/>
                  <a:cs typeface="Segoe UI"/>
                </a:rPr>
                <a:t>ZCF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9035415" y="1886902"/>
              <a:ext cx="1583198" cy="21336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94A3B8"/>
                  </a:solidFill>
                  <a:latin typeface="Segoe UI"/>
                  <a:ea typeface="Microsoft YaHei"/>
                  <a:cs typeface="Segoe UI"/>
                </a:rPr>
                <a:t>AI 编程环境的瑞士军刀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9035415" y="2172652"/>
              <a:ext cx="1713548" cy="21336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适合</a:t>
              </a:r>
              <a:r>
                <a:rPr lang="zh-CN" sz="105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快速配置</a:t>
              </a:r>
              <a:r>
                <a:rPr lang="zh-CN" sz="105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、开箱即用</a:t>
              </a:r>
            </a:p>
          </p:txBody>
        </p:sp>
      </p:grpSp>
      <p:grpSp>
        <p:nvGrpSpPr>
          <p:cNvPr id="50" name="Group 50"/>
          <p:cNvGrpSpPr/>
          <p:nvPr/>
        </p:nvGrpSpPr>
        <p:grpSpPr>
          <a:xfrm>
            <a:off x="571500" y="2714625"/>
            <a:ext cx="11049000" cy="1905000"/>
            <a:chOff x="571500" y="2714625"/>
            <a:chExt cx="11049000" cy="1905000"/>
          </a:xfrm>
          <a:effectLst>
            <a:outerShdw blurRad="152400" dist="38100" dir="10799140" algn="tl" rotWithShape="0">
              <a:srgbClr val="000000">
                <a:alpha val="30000"/>
              </a:srgbClr>
            </a:outerShdw>
          </a:effectLst>
        </p:grpSpPr>
        <p:sp>
          <p:nvSpPr>
            <p:cNvPr id="35" name="Freeform 35"/>
            <p:cNvSpPr/>
            <p:nvPr/>
          </p:nvSpPr>
          <p:spPr>
            <a:xfrm>
              <a:off x="571500" y="2714625"/>
              <a:ext cx="11049000" cy="1905000"/>
            </a:xfrm>
            <a:custGeom>
              <a:avLst/>
              <a:gdLst/>
              <a:ahLst/>
              <a:cxnLst/>
              <a:rect l="l" t="t" r="r" b="b"/>
              <a:pathLst>
                <a:path w="11049000" h="1905000">
                  <a:moveTo>
                    <a:pt x="152400" y="0"/>
                  </a:moveTo>
                  <a:lnTo>
                    <a:pt x="10896600" y="0"/>
                  </a:lnTo>
                  <a:cubicBezTo>
                    <a:pt x="10980768" y="0"/>
                    <a:pt x="11049000" y="68232"/>
                    <a:pt x="11049000" y="152400"/>
                  </a:cubicBezTo>
                  <a:lnTo>
                    <a:pt x="11049000" y="1752600"/>
                  </a:lnTo>
                  <a:cubicBezTo>
                    <a:pt x="11049000" y="1836768"/>
                    <a:pt x="10980768" y="1905000"/>
                    <a:pt x="10896600" y="1905000"/>
                  </a:cubicBezTo>
                  <a:lnTo>
                    <a:pt x="152400" y="1905000"/>
                  </a:lnTo>
                  <a:cubicBezTo>
                    <a:pt x="68232" y="1905000"/>
                    <a:pt x="0" y="1836768"/>
                    <a:pt x="0" y="1752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>
                <a:alpha val="3000"/>
              </a:srgbClr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36" name="Freeform 36"/>
            <p:cNvSpPr/>
            <p:nvPr/>
          </p:nvSpPr>
          <p:spPr>
            <a:xfrm>
              <a:off x="571500" y="2714625"/>
              <a:ext cx="11049000" cy="1905000"/>
            </a:xfrm>
            <a:custGeom>
              <a:avLst/>
              <a:gdLst/>
              <a:ahLst/>
              <a:cxnLst/>
              <a:rect l="l" t="t" r="r" b="b"/>
              <a:pathLst>
                <a:path w="11049000" h="1905000">
                  <a:moveTo>
                    <a:pt x="152400" y="0"/>
                  </a:moveTo>
                  <a:lnTo>
                    <a:pt x="10896600" y="0"/>
                  </a:lnTo>
                  <a:cubicBezTo>
                    <a:pt x="10980768" y="0"/>
                    <a:pt x="11049000" y="68232"/>
                    <a:pt x="11049000" y="152400"/>
                  </a:cubicBezTo>
                  <a:lnTo>
                    <a:pt x="11049000" y="1752600"/>
                  </a:lnTo>
                  <a:cubicBezTo>
                    <a:pt x="11049000" y="1836768"/>
                    <a:pt x="10980768" y="1905000"/>
                    <a:pt x="10896600" y="1905000"/>
                  </a:cubicBezTo>
                  <a:lnTo>
                    <a:pt x="152400" y="1905000"/>
                  </a:lnTo>
                  <a:cubicBezTo>
                    <a:pt x="68232" y="1905000"/>
                    <a:pt x="0" y="1836768"/>
                    <a:pt x="0" y="1752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noFill/>
            <a:ln w="9525">
              <a:solidFill>
                <a:srgbClr val="334155"/>
              </a:solidFill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37" name="TextBox 37"/>
            <p:cNvSpPr txBox="1"/>
            <p:nvPr/>
          </p:nvSpPr>
          <p:spPr>
            <a:xfrm>
              <a:off x="5404116" y="2933700"/>
              <a:ext cx="1383768" cy="30480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b="1" dirty="0">
                  <a:solidFill>
                    <a:srgbClr val="F97316"/>
                  </a:solidFill>
                  <a:latin typeface="Segoe UI"/>
                  <a:ea typeface="Microsoft YaHei"/>
                  <a:cs typeface="Segoe UI"/>
                </a:rPr>
                <a:t>💡 最后的建议</a:t>
              </a:r>
            </a:p>
          </p:txBody>
        </p:sp>
        <p:sp>
          <p:nvSpPr>
            <p:cNvPr id="38" name="Ellipse 38"/>
            <p:cNvSpPr/>
            <p:nvPr/>
          </p:nvSpPr>
          <p:spPr>
            <a:xfrm>
              <a:off x="1371600" y="3467100"/>
              <a:ext cx="114300" cy="114300"/>
            </a:xfrm>
            <a:prstGeom prst="ellipse">
              <a:avLst/>
            </a:prstGeom>
            <a:solidFill>
              <a:srgbClr val="8B5CF6"/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39" name="TextBox 39"/>
            <p:cNvSpPr txBox="1"/>
            <p:nvPr/>
          </p:nvSpPr>
          <p:spPr>
            <a:xfrm>
              <a:off x="1604962" y="3450431"/>
              <a:ext cx="3479006" cy="22860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独立开发者，正在做全新项目，需求还不太清楚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6176962" y="3450431"/>
              <a:ext cx="118943" cy="22860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→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6462712" y="3450431"/>
              <a:ext cx="701409" cy="22860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C4B5FD"/>
                  </a:solidFill>
                  <a:latin typeface="Segoe UI"/>
                  <a:ea typeface="Microsoft YaHei"/>
                  <a:cs typeface="Segoe UI"/>
                </a:rPr>
                <a:t>Spec Kit</a:t>
              </a:r>
            </a:p>
          </p:txBody>
        </p:sp>
        <p:sp>
          <p:nvSpPr>
            <p:cNvPr id="42" name="Ellipse 42"/>
            <p:cNvSpPr/>
            <p:nvPr/>
          </p:nvSpPr>
          <p:spPr>
            <a:xfrm>
              <a:off x="1371600" y="3848100"/>
              <a:ext cx="114300" cy="114300"/>
            </a:xfrm>
            <a:prstGeom prst="ellipse">
              <a:avLst/>
            </a:prstGeom>
            <a:solidFill>
              <a:srgbClr val="2563EB"/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43" name="TextBox 43"/>
            <p:cNvSpPr txBox="1"/>
            <p:nvPr/>
          </p:nvSpPr>
          <p:spPr>
            <a:xfrm>
              <a:off x="1604962" y="3831431"/>
              <a:ext cx="3142178" cy="22860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在维护存量项目，产品已经给了明确的 PRD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5891212" y="3831431"/>
              <a:ext cx="118943" cy="22860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→</a:t>
              </a:r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6176962" y="3831431"/>
              <a:ext cx="822174" cy="22860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93C5FD"/>
                  </a:solidFill>
                  <a:latin typeface="Segoe UI"/>
                  <a:ea typeface="Microsoft YaHei"/>
                  <a:cs typeface="Segoe UI"/>
                </a:rPr>
                <a:t>OpenSpec</a:t>
              </a:r>
            </a:p>
          </p:txBody>
        </p:sp>
        <p:sp>
          <p:nvSpPr>
            <p:cNvPr id="46" name="Ellipse 46"/>
            <p:cNvSpPr/>
            <p:nvPr/>
          </p:nvSpPr>
          <p:spPr>
            <a:xfrm>
              <a:off x="1371600" y="4229100"/>
              <a:ext cx="114300" cy="114300"/>
            </a:xfrm>
            <a:prstGeom prst="ellipse">
              <a:avLst/>
            </a:prstGeom>
            <a:solidFill>
              <a:srgbClr val="10B981"/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</p:sp>
        <p:sp>
          <p:nvSpPr>
            <p:cNvPr id="47" name="TextBox 47"/>
            <p:cNvSpPr txBox="1"/>
            <p:nvPr/>
          </p:nvSpPr>
          <p:spPr>
            <a:xfrm>
              <a:off x="1604962" y="4212431"/>
              <a:ext cx="2328862" cy="22860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只是想快速配置好环境开始干活</a:t>
              </a:r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4938712" y="4212431"/>
              <a:ext cx="118943" cy="22860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→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5224462" y="4212431"/>
              <a:ext cx="313236" cy="228600"/>
            </a:xfrm>
            <a:prstGeom prst="rect">
              <a:avLst/>
            </a:prstGeom>
            <a:noFill/>
            <a:ln>
              <a:noFill/>
            </a:ln>
            <a:effectLst>
              <a:outerShdw blurRad="152400" dist="38100" dir="10799140" algn="tl" rotWithShape="0">
                <a:srgbClr val="000000">
                  <a:alpha val="3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6EE7B7"/>
                  </a:solidFill>
                  <a:latin typeface="Segoe UI"/>
                  <a:ea typeface="Microsoft YaHei"/>
                  <a:cs typeface="Segoe UI"/>
                </a:rPr>
                <a:t>ZCF</a:t>
              </a:r>
            </a:p>
          </p:txBody>
        </p:sp>
      </p:grpSp>
      <p:sp>
        <p:nvSpPr>
          <p:cNvPr id="51" name="Freeform 51"/>
          <p:cNvSpPr/>
          <p:nvPr/>
        </p:nvSpPr>
        <p:spPr>
          <a:xfrm>
            <a:off x="1524000" y="4857750"/>
            <a:ext cx="9144000" cy="571500"/>
          </a:xfrm>
          <a:custGeom>
            <a:avLst/>
            <a:gdLst/>
            <a:ahLst/>
            <a:cxnLst/>
            <a:rect l="l" t="t" r="r" b="b"/>
            <a:pathLst>
              <a:path w="9144000" h="571500">
                <a:moveTo>
                  <a:pt x="285750" y="0"/>
                </a:moveTo>
                <a:lnTo>
                  <a:pt x="8858250" y="0"/>
                </a:lnTo>
                <a:cubicBezTo>
                  <a:pt x="9016065" y="0"/>
                  <a:pt x="9144000" y="127935"/>
                  <a:pt x="9144000" y="285750"/>
                </a:cubicBezTo>
                <a:lnTo>
                  <a:pt x="9144000" y="285750"/>
                </a:lnTo>
                <a:cubicBezTo>
                  <a:pt x="9144000" y="443565"/>
                  <a:pt x="9016065" y="571500"/>
                  <a:pt x="8858250" y="571500"/>
                </a:cubicBezTo>
                <a:lnTo>
                  <a:pt x="285750" y="571500"/>
                </a:lnTo>
                <a:cubicBezTo>
                  <a:pt x="127935" y="571500"/>
                  <a:pt x="0" y="443565"/>
                  <a:pt x="0" y="285750"/>
                </a:cubicBezTo>
                <a:lnTo>
                  <a:pt x="0" y="285750"/>
                </a:lnTo>
                <a:cubicBezTo>
                  <a:pt x="0" y="127935"/>
                  <a:pt x="127935" y="0"/>
                  <a:pt x="285750" y="0"/>
                </a:cubicBezTo>
                <a:close/>
              </a:path>
            </a:pathLst>
          </a:custGeom>
          <a:solidFill>
            <a:srgbClr val="F97316">
              <a:alpha val="15000"/>
            </a:srgbClr>
          </a:solidFill>
          <a:ln>
            <a:noFill/>
          </a:ln>
        </p:spPr>
      </p:sp>
      <p:sp>
        <p:nvSpPr>
          <p:cNvPr id="52" name="TextBox 52"/>
          <p:cNvSpPr txBox="1"/>
          <p:nvPr/>
        </p:nvSpPr>
        <p:spPr>
          <a:xfrm>
            <a:off x="3776662" y="5057775"/>
            <a:ext cx="4638675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500" b="1" dirty="0">
                <a:solidFill>
                  <a:srgbClr val="FB923C"/>
                </a:solidFill>
                <a:latin typeface="Segoe UI"/>
                <a:ea typeface="Microsoft YaHei"/>
                <a:cs typeface="Segoe UI"/>
              </a:rPr>
              <a:t>工具只是工具，关键还是选对场景，用对方法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5775960" y="5649278"/>
            <a:ext cx="64008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相关资源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2376940" y="5990749"/>
            <a:ext cx="580120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Spec Kit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751886" y="6189345"/>
            <a:ext cx="1830229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dirty="0">
                <a:solidFill>
                  <a:srgbClr val="8B5CF6"/>
                </a:solidFill>
                <a:latin typeface="Segoe UI"/>
                <a:ea typeface="Microsoft YaHei"/>
                <a:cs typeface="Segoe UI"/>
              </a:rPr>
              <a:t>github.com/github/spec-kit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5756100" y="5990749"/>
            <a:ext cx="679799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OpenSpec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5039582" y="6189345"/>
            <a:ext cx="2112835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dirty="0">
                <a:solidFill>
                  <a:srgbClr val="2563EB"/>
                </a:solidFill>
                <a:latin typeface="Segoe UI"/>
                <a:ea typeface="Microsoft YaHei"/>
                <a:cs typeface="Segoe UI"/>
              </a:rPr>
              <a:t>github.com/Fission-AI/OpenSpec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9395139" y="5990749"/>
            <a:ext cx="259723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ZCF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8724900" y="6189345"/>
            <a:ext cx="1600200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dirty="0">
                <a:solidFill>
                  <a:srgbClr val="10B981"/>
                </a:solidFill>
                <a:latin typeface="Segoe UI"/>
                <a:ea typeface="Microsoft YaHei"/>
                <a:cs typeface="Segoe UI"/>
              </a:rPr>
              <a:t>github.com/UfoMiao/zcf</a:t>
            </a:r>
          </a:p>
        </p:txBody>
      </p:sp>
      <p:sp>
        <p:nvSpPr>
          <p:cNvPr id="60" name="Line 60"/>
          <p:cNvSpPr/>
          <p:nvPr/>
        </p:nvSpPr>
        <p:spPr>
          <a:xfrm>
            <a:off x="1905000" y="6572250"/>
            <a:ext cx="8382000" cy="9525"/>
          </a:xfrm>
          <a:custGeom>
            <a:avLst/>
            <a:gdLst/>
            <a:ahLst/>
            <a:cxnLst/>
            <a:rect l="l" t="t" r="r" b="b"/>
            <a:pathLst>
              <a:path w="8382000" h="9525">
                <a:moveTo>
                  <a:pt x="0" y="0"/>
                </a:moveTo>
                <a:lnTo>
                  <a:pt x="8382000" y="0"/>
                </a:lnTo>
              </a:path>
            </a:pathLst>
          </a:custGeom>
          <a:noFill/>
          <a:ln w="9525">
            <a:solidFill>
              <a:srgbClr val="334155"/>
            </a:solidFill>
          </a:ln>
        </p:spPr>
      </p:sp>
      <p:sp>
        <p:nvSpPr>
          <p:cNvPr id="61" name="TextBox 61"/>
          <p:cNvSpPr txBox="1"/>
          <p:nvPr/>
        </p:nvSpPr>
        <p:spPr>
          <a:xfrm>
            <a:off x="4004453" y="6665595"/>
            <a:ext cx="4183094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dirty="0">
                <a:solidFill>
                  <a:srgbClr val="475569"/>
                </a:solidFill>
                <a:latin typeface="Segoe UI"/>
                <a:ea typeface="Microsoft YaHei"/>
                <a:cs typeface="Segoe UI"/>
              </a:rPr>
              <a:t>2025 · AI 编程工具对比指南 · 觉得有用？欢迎点赞、在看、转发三连！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11246787" y="6506528"/>
            <a:ext cx="387048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11 / 11</a:t>
            </a:r>
          </a:p>
        </p:txBody>
      </p:sp>
    </p:spTree>
  </p:cSld>
  <p:clrMapOvr>
    <a:masterClrMapping/>
  </p:clrMapOvr>
  <p:transition dur="4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5026581" y="375285"/>
            <a:ext cx="2138839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700" b="1" dirty="0">
                <a:solidFill>
                  <a:srgbClr val="1E293B"/>
                </a:solidFill>
                <a:latin typeface="Segoe UI"/>
                <a:ea typeface="Microsoft YaHei"/>
                <a:cs typeface="Segoe UI"/>
              </a:rPr>
              <a:t>一句话定位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4797266" y="854392"/>
            <a:ext cx="2597468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快速了解三款工具的核心差异</a:t>
            </a:r>
          </a:p>
        </p:txBody>
      </p:sp>
      <p:grpSp>
        <p:nvGrpSpPr>
          <p:cNvPr id="17" name="Group 17"/>
          <p:cNvGrpSpPr/>
          <p:nvPr/>
        </p:nvGrpSpPr>
        <p:grpSpPr>
          <a:xfrm>
            <a:off x="571500" y="1428750"/>
            <a:ext cx="3429000" cy="3238500"/>
            <a:chOff x="571500" y="1428750"/>
            <a:chExt cx="3429000" cy="32385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5" name="Freeform 5"/>
            <p:cNvSpPr/>
            <p:nvPr/>
          </p:nvSpPr>
          <p:spPr>
            <a:xfrm>
              <a:off x="571500" y="1428750"/>
              <a:ext cx="3429000" cy="3238500"/>
            </a:xfrm>
            <a:custGeom>
              <a:avLst/>
              <a:gdLst/>
              <a:ahLst/>
              <a:cxnLst/>
              <a:rect l="l" t="t" r="r" b="b"/>
              <a:pathLst>
                <a:path w="3429000" h="3238500">
                  <a:moveTo>
                    <a:pt x="152400" y="0"/>
                  </a:moveTo>
                  <a:lnTo>
                    <a:pt x="3276600" y="0"/>
                  </a:lnTo>
                  <a:cubicBezTo>
                    <a:pt x="3360768" y="0"/>
                    <a:pt x="3429000" y="68232"/>
                    <a:pt x="3429000" y="152400"/>
                  </a:cubicBezTo>
                  <a:lnTo>
                    <a:pt x="3429000" y="3086100"/>
                  </a:lnTo>
                  <a:cubicBezTo>
                    <a:pt x="3429000" y="3170268"/>
                    <a:pt x="3360768" y="3238500"/>
                    <a:pt x="3276600" y="3238500"/>
                  </a:cubicBezTo>
                  <a:lnTo>
                    <a:pt x="152400" y="3238500"/>
                  </a:lnTo>
                  <a:cubicBezTo>
                    <a:pt x="68232" y="3238500"/>
                    <a:pt x="0" y="3170268"/>
                    <a:pt x="0" y="3086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6" name="Freeform 6"/>
            <p:cNvSpPr/>
            <p:nvPr/>
          </p:nvSpPr>
          <p:spPr>
            <a:xfrm>
              <a:off x="571500" y="1428750"/>
              <a:ext cx="3429000" cy="76200"/>
            </a:xfrm>
            <a:custGeom>
              <a:avLst/>
              <a:gdLst/>
              <a:ahLst/>
              <a:cxnLst/>
              <a:rect l="l" t="t" r="r" b="b"/>
              <a:pathLst>
                <a:path w="3429000" h="76200">
                  <a:moveTo>
                    <a:pt x="38100" y="0"/>
                  </a:moveTo>
                  <a:lnTo>
                    <a:pt x="3390900" y="0"/>
                  </a:lnTo>
                  <a:cubicBezTo>
                    <a:pt x="3411942" y="0"/>
                    <a:pt x="3429000" y="17058"/>
                    <a:pt x="3429000" y="38100"/>
                  </a:cubicBezTo>
                  <a:lnTo>
                    <a:pt x="3429000" y="38100"/>
                  </a:lnTo>
                  <a:cubicBezTo>
                    <a:pt x="3429000" y="59142"/>
                    <a:pt x="3411942" y="76200"/>
                    <a:pt x="3390900" y="76200"/>
                  </a:cubicBezTo>
                  <a:lnTo>
                    <a:pt x="38100" y="76200"/>
                  </a:lnTo>
                  <a:cubicBezTo>
                    <a:pt x="17058" y="76200"/>
                    <a:pt x="0" y="59142"/>
                    <a:pt x="0" y="381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8B5CF6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7" name="Ellipse 7"/>
            <p:cNvSpPr/>
            <p:nvPr/>
          </p:nvSpPr>
          <p:spPr>
            <a:xfrm>
              <a:off x="1952625" y="1666875"/>
              <a:ext cx="666750" cy="666750"/>
            </a:xfrm>
            <a:prstGeom prst="ellipse">
              <a:avLst/>
            </a:prstGeom>
            <a:solidFill>
              <a:srgbClr val="8B5CF6">
                <a:alpha val="15000"/>
              </a:srgbClr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8" name="TextBox 8"/>
            <p:cNvSpPr txBox="1"/>
            <p:nvPr/>
          </p:nvSpPr>
          <p:spPr>
            <a:xfrm>
              <a:off x="2082208" y="1868805"/>
              <a:ext cx="407584" cy="4267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100" b="1" dirty="0">
                  <a:solidFill>
                    <a:srgbClr val="8B5CF6"/>
                  </a:solidFill>
                  <a:latin typeface="Segoe UI"/>
                  <a:ea typeface="Microsoft YaHei"/>
                  <a:cs typeface="Segoe UI"/>
                </a:rPr>
                <a:t>SK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1724873" y="2425065"/>
              <a:ext cx="1122255" cy="3657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Spec Kit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1750302" y="2752249"/>
              <a:ext cx="1071396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8B5CF6"/>
                  </a:solidFill>
                  <a:latin typeface="Segoe UI"/>
                  <a:ea typeface="Microsoft YaHei"/>
                  <a:cs typeface="Segoe UI"/>
                </a:rPr>
                <a:t>GitHub 官方出品</a:t>
              </a:r>
            </a:p>
          </p:txBody>
        </p:sp>
        <p:sp>
          <p:nvSpPr>
            <p:cNvPr id="11" name="Freeform 11"/>
            <p:cNvSpPr/>
            <p:nvPr/>
          </p:nvSpPr>
          <p:spPr>
            <a:xfrm>
              <a:off x="857250" y="3048000"/>
              <a:ext cx="2857500" cy="571500"/>
            </a:xfrm>
            <a:custGeom>
              <a:avLst/>
              <a:gdLst/>
              <a:ahLst/>
              <a:cxnLst/>
              <a:rect l="l" t="t" r="r" b="b"/>
              <a:pathLst>
                <a:path w="2857500" h="571500">
                  <a:moveTo>
                    <a:pt x="76200" y="0"/>
                  </a:moveTo>
                  <a:lnTo>
                    <a:pt x="2781300" y="0"/>
                  </a:lnTo>
                  <a:cubicBezTo>
                    <a:pt x="2823384" y="0"/>
                    <a:pt x="2857500" y="34116"/>
                    <a:pt x="2857500" y="76200"/>
                  </a:cubicBezTo>
                  <a:lnTo>
                    <a:pt x="2857500" y="495300"/>
                  </a:lnTo>
                  <a:cubicBezTo>
                    <a:pt x="2857500" y="537384"/>
                    <a:pt x="2823384" y="571500"/>
                    <a:pt x="2781300" y="571500"/>
                  </a:cubicBezTo>
                  <a:lnTo>
                    <a:pt x="76200" y="571500"/>
                  </a:lnTo>
                  <a:cubicBezTo>
                    <a:pt x="34116" y="571500"/>
                    <a:pt x="0" y="537384"/>
                    <a:pt x="0" y="495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3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2" name="TextBox 12"/>
            <p:cNvSpPr txBox="1"/>
            <p:nvPr/>
          </p:nvSpPr>
          <p:spPr>
            <a:xfrm>
              <a:off x="1210705" y="3212306"/>
              <a:ext cx="2150590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b="1" dirty="0">
                  <a:solidFill>
                    <a:srgbClr val="5B21B6"/>
                  </a:solidFill>
                  <a:latin typeface="Segoe UI"/>
                  <a:ea typeface="Microsoft YaHei"/>
                  <a:cs typeface="Segoe UI"/>
                </a:rPr>
                <a:t>产品经理 + 架构师 + 程序员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1667887" y="3421856"/>
              <a:ext cx="1236226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b="1" dirty="0">
                  <a:solidFill>
                    <a:srgbClr val="5B21B6"/>
                  </a:solidFill>
                  <a:latin typeface="Segoe UI"/>
                  <a:ea typeface="Microsoft YaHei"/>
                  <a:cs typeface="Segoe UI"/>
                </a:rPr>
                <a:t>的三合一工作台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1988820" y="3847624"/>
              <a:ext cx="594360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核心理念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1718691" y="4061460"/>
              <a:ext cx="1134618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规格驱动开发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1479328" y="4331970"/>
              <a:ext cx="1613344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Spec-Driven Development</a:t>
              </a:r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4381500" y="1428750"/>
            <a:ext cx="3429000" cy="3238500"/>
            <a:chOff x="4381500" y="1428750"/>
            <a:chExt cx="3429000" cy="32385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18" name="Freeform 18"/>
            <p:cNvSpPr/>
            <p:nvPr/>
          </p:nvSpPr>
          <p:spPr>
            <a:xfrm>
              <a:off x="4381500" y="1428750"/>
              <a:ext cx="3429000" cy="3238500"/>
            </a:xfrm>
            <a:custGeom>
              <a:avLst/>
              <a:gdLst/>
              <a:ahLst/>
              <a:cxnLst/>
              <a:rect l="l" t="t" r="r" b="b"/>
              <a:pathLst>
                <a:path w="3429000" h="3238500">
                  <a:moveTo>
                    <a:pt x="152400" y="0"/>
                  </a:moveTo>
                  <a:lnTo>
                    <a:pt x="3276600" y="0"/>
                  </a:lnTo>
                  <a:cubicBezTo>
                    <a:pt x="3360768" y="0"/>
                    <a:pt x="3429000" y="68232"/>
                    <a:pt x="3429000" y="152400"/>
                  </a:cubicBezTo>
                  <a:lnTo>
                    <a:pt x="3429000" y="3086100"/>
                  </a:lnTo>
                  <a:cubicBezTo>
                    <a:pt x="3429000" y="3170268"/>
                    <a:pt x="3360768" y="3238500"/>
                    <a:pt x="3276600" y="3238500"/>
                  </a:cubicBezTo>
                  <a:lnTo>
                    <a:pt x="152400" y="3238500"/>
                  </a:lnTo>
                  <a:cubicBezTo>
                    <a:pt x="68232" y="3238500"/>
                    <a:pt x="0" y="3170268"/>
                    <a:pt x="0" y="3086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9" name="Freeform 19"/>
            <p:cNvSpPr/>
            <p:nvPr/>
          </p:nvSpPr>
          <p:spPr>
            <a:xfrm>
              <a:off x="4381500" y="1428750"/>
              <a:ext cx="3429000" cy="76200"/>
            </a:xfrm>
            <a:custGeom>
              <a:avLst/>
              <a:gdLst/>
              <a:ahLst/>
              <a:cxnLst/>
              <a:rect l="l" t="t" r="r" b="b"/>
              <a:pathLst>
                <a:path w="3429000" h="76200">
                  <a:moveTo>
                    <a:pt x="38100" y="0"/>
                  </a:moveTo>
                  <a:lnTo>
                    <a:pt x="3390900" y="0"/>
                  </a:lnTo>
                  <a:cubicBezTo>
                    <a:pt x="3411942" y="0"/>
                    <a:pt x="3429000" y="17058"/>
                    <a:pt x="3429000" y="38100"/>
                  </a:cubicBezTo>
                  <a:lnTo>
                    <a:pt x="3429000" y="38100"/>
                  </a:lnTo>
                  <a:cubicBezTo>
                    <a:pt x="3429000" y="59142"/>
                    <a:pt x="3411942" y="76200"/>
                    <a:pt x="3390900" y="76200"/>
                  </a:cubicBezTo>
                  <a:lnTo>
                    <a:pt x="38100" y="76200"/>
                  </a:lnTo>
                  <a:cubicBezTo>
                    <a:pt x="17058" y="76200"/>
                    <a:pt x="0" y="59142"/>
                    <a:pt x="0" y="381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2563E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0" name="Ellipse 20"/>
            <p:cNvSpPr/>
            <p:nvPr/>
          </p:nvSpPr>
          <p:spPr>
            <a:xfrm>
              <a:off x="5762625" y="1666875"/>
              <a:ext cx="666750" cy="666750"/>
            </a:xfrm>
            <a:prstGeom prst="ellipse">
              <a:avLst/>
            </a:prstGeom>
            <a:solidFill>
              <a:srgbClr val="2563EB">
                <a:alpha val="15000"/>
              </a:srgbClr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1" name="TextBox 21"/>
            <p:cNvSpPr txBox="1"/>
            <p:nvPr/>
          </p:nvSpPr>
          <p:spPr>
            <a:xfrm>
              <a:off x="5860004" y="1868805"/>
              <a:ext cx="471992" cy="4267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100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OS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5438261" y="2425065"/>
              <a:ext cx="1315479" cy="3657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OpenSpec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5745420" y="2752249"/>
              <a:ext cx="701159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Fission-AI</a:t>
              </a:r>
            </a:p>
          </p:txBody>
        </p:sp>
        <p:sp>
          <p:nvSpPr>
            <p:cNvPr id="24" name="Freeform 24"/>
            <p:cNvSpPr/>
            <p:nvPr/>
          </p:nvSpPr>
          <p:spPr>
            <a:xfrm>
              <a:off x="4667250" y="3048000"/>
              <a:ext cx="2857500" cy="571500"/>
            </a:xfrm>
            <a:custGeom>
              <a:avLst/>
              <a:gdLst/>
              <a:ahLst/>
              <a:cxnLst/>
              <a:rect l="l" t="t" r="r" b="b"/>
              <a:pathLst>
                <a:path w="2857500" h="571500">
                  <a:moveTo>
                    <a:pt x="76200" y="0"/>
                  </a:moveTo>
                  <a:lnTo>
                    <a:pt x="2781300" y="0"/>
                  </a:lnTo>
                  <a:cubicBezTo>
                    <a:pt x="2823384" y="0"/>
                    <a:pt x="2857500" y="34116"/>
                    <a:pt x="2857500" y="76200"/>
                  </a:cubicBezTo>
                  <a:lnTo>
                    <a:pt x="2857500" y="495300"/>
                  </a:lnTo>
                  <a:cubicBezTo>
                    <a:pt x="2857500" y="537384"/>
                    <a:pt x="2823384" y="571500"/>
                    <a:pt x="2781300" y="571500"/>
                  </a:cubicBezTo>
                  <a:lnTo>
                    <a:pt x="76200" y="571500"/>
                  </a:lnTo>
                  <a:cubicBezTo>
                    <a:pt x="34116" y="571500"/>
                    <a:pt x="0" y="537384"/>
                    <a:pt x="0" y="495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EFF6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5" name="TextBox 25"/>
            <p:cNvSpPr txBox="1"/>
            <p:nvPr/>
          </p:nvSpPr>
          <p:spPr>
            <a:xfrm>
              <a:off x="5650409" y="3212306"/>
              <a:ext cx="891183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b="1" dirty="0">
                  <a:solidFill>
                    <a:srgbClr val="1D4ED8"/>
                  </a:solidFill>
                  <a:latin typeface="Segoe UI"/>
                  <a:ea typeface="Microsoft YaHei"/>
                  <a:cs typeface="Segoe UI"/>
                </a:rPr>
                <a:t>存量项目的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5564148" y="3421856"/>
              <a:ext cx="1063704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b="1" dirty="0">
                  <a:solidFill>
                    <a:srgbClr val="1D4ED8"/>
                  </a:solidFill>
                  <a:latin typeface="Segoe UI"/>
                  <a:ea typeface="Microsoft YaHei"/>
                  <a:cs typeface="Segoe UI"/>
                </a:rPr>
                <a:t>需求管理专家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5798820" y="3847624"/>
              <a:ext cx="594360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核心理念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5528691" y="4061460"/>
              <a:ext cx="1134618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变更驱动开发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5217033" y="4331970"/>
              <a:ext cx="1757934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Change-Driven Development</a:t>
              </a:r>
            </a:p>
          </p:txBody>
        </p:sp>
      </p:grpSp>
      <p:grpSp>
        <p:nvGrpSpPr>
          <p:cNvPr id="43" name="Group 43"/>
          <p:cNvGrpSpPr/>
          <p:nvPr/>
        </p:nvGrpSpPr>
        <p:grpSpPr>
          <a:xfrm>
            <a:off x="8191500" y="1428750"/>
            <a:ext cx="3429000" cy="3238500"/>
            <a:chOff x="8191500" y="1428750"/>
            <a:chExt cx="3429000" cy="32385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31" name="Freeform 31"/>
            <p:cNvSpPr/>
            <p:nvPr/>
          </p:nvSpPr>
          <p:spPr>
            <a:xfrm>
              <a:off x="8191500" y="1428750"/>
              <a:ext cx="3429000" cy="3238500"/>
            </a:xfrm>
            <a:custGeom>
              <a:avLst/>
              <a:gdLst/>
              <a:ahLst/>
              <a:cxnLst/>
              <a:rect l="l" t="t" r="r" b="b"/>
              <a:pathLst>
                <a:path w="3429000" h="3238500">
                  <a:moveTo>
                    <a:pt x="152400" y="0"/>
                  </a:moveTo>
                  <a:lnTo>
                    <a:pt x="3276600" y="0"/>
                  </a:lnTo>
                  <a:cubicBezTo>
                    <a:pt x="3360768" y="0"/>
                    <a:pt x="3429000" y="68232"/>
                    <a:pt x="3429000" y="152400"/>
                  </a:cubicBezTo>
                  <a:lnTo>
                    <a:pt x="3429000" y="3086100"/>
                  </a:lnTo>
                  <a:cubicBezTo>
                    <a:pt x="3429000" y="3170268"/>
                    <a:pt x="3360768" y="3238500"/>
                    <a:pt x="3276600" y="3238500"/>
                  </a:cubicBezTo>
                  <a:lnTo>
                    <a:pt x="152400" y="3238500"/>
                  </a:lnTo>
                  <a:cubicBezTo>
                    <a:pt x="68232" y="3238500"/>
                    <a:pt x="0" y="3170268"/>
                    <a:pt x="0" y="3086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2" name="Freeform 32"/>
            <p:cNvSpPr/>
            <p:nvPr/>
          </p:nvSpPr>
          <p:spPr>
            <a:xfrm>
              <a:off x="8191500" y="1428750"/>
              <a:ext cx="3429000" cy="76200"/>
            </a:xfrm>
            <a:custGeom>
              <a:avLst/>
              <a:gdLst/>
              <a:ahLst/>
              <a:cxnLst/>
              <a:rect l="l" t="t" r="r" b="b"/>
              <a:pathLst>
                <a:path w="3429000" h="76200">
                  <a:moveTo>
                    <a:pt x="38100" y="0"/>
                  </a:moveTo>
                  <a:lnTo>
                    <a:pt x="3390900" y="0"/>
                  </a:lnTo>
                  <a:cubicBezTo>
                    <a:pt x="3411942" y="0"/>
                    <a:pt x="3429000" y="17058"/>
                    <a:pt x="3429000" y="38100"/>
                  </a:cubicBezTo>
                  <a:lnTo>
                    <a:pt x="3429000" y="38100"/>
                  </a:lnTo>
                  <a:cubicBezTo>
                    <a:pt x="3429000" y="59142"/>
                    <a:pt x="3411942" y="76200"/>
                    <a:pt x="3390900" y="76200"/>
                  </a:cubicBezTo>
                  <a:lnTo>
                    <a:pt x="38100" y="76200"/>
                  </a:lnTo>
                  <a:cubicBezTo>
                    <a:pt x="17058" y="76200"/>
                    <a:pt x="0" y="59142"/>
                    <a:pt x="0" y="381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0B981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3" name="Ellipse 33"/>
            <p:cNvSpPr/>
            <p:nvPr/>
          </p:nvSpPr>
          <p:spPr>
            <a:xfrm>
              <a:off x="9572625" y="1666875"/>
              <a:ext cx="666750" cy="666750"/>
            </a:xfrm>
            <a:prstGeom prst="ellipse">
              <a:avLst/>
            </a:prstGeom>
            <a:solidFill>
              <a:srgbClr val="10B981">
                <a:alpha val="15000"/>
              </a:srgbClr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4" name="TextBox 34"/>
            <p:cNvSpPr txBox="1"/>
            <p:nvPr/>
          </p:nvSpPr>
          <p:spPr>
            <a:xfrm>
              <a:off x="9655412" y="1901190"/>
              <a:ext cx="501177" cy="3657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ZCF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9655412" y="2425065"/>
              <a:ext cx="501177" cy="3657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ZCF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9338262" y="2752249"/>
              <a:ext cx="1135475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UfoMiao（社区）</a:t>
              </a:r>
            </a:p>
          </p:txBody>
        </p:sp>
        <p:sp>
          <p:nvSpPr>
            <p:cNvPr id="37" name="Freeform 37"/>
            <p:cNvSpPr/>
            <p:nvPr/>
          </p:nvSpPr>
          <p:spPr>
            <a:xfrm>
              <a:off x="8477250" y="3048000"/>
              <a:ext cx="2857500" cy="571500"/>
            </a:xfrm>
            <a:custGeom>
              <a:avLst/>
              <a:gdLst/>
              <a:ahLst/>
              <a:cxnLst/>
              <a:rect l="l" t="t" r="r" b="b"/>
              <a:pathLst>
                <a:path w="2857500" h="571500">
                  <a:moveTo>
                    <a:pt x="76200" y="0"/>
                  </a:moveTo>
                  <a:lnTo>
                    <a:pt x="2781300" y="0"/>
                  </a:lnTo>
                  <a:cubicBezTo>
                    <a:pt x="2823384" y="0"/>
                    <a:pt x="2857500" y="34116"/>
                    <a:pt x="2857500" y="76200"/>
                  </a:cubicBezTo>
                  <a:lnTo>
                    <a:pt x="2857500" y="495300"/>
                  </a:lnTo>
                  <a:cubicBezTo>
                    <a:pt x="2857500" y="537384"/>
                    <a:pt x="2823384" y="571500"/>
                    <a:pt x="2781300" y="571500"/>
                  </a:cubicBezTo>
                  <a:lnTo>
                    <a:pt x="76200" y="571500"/>
                  </a:lnTo>
                  <a:cubicBezTo>
                    <a:pt x="34116" y="571500"/>
                    <a:pt x="0" y="537384"/>
                    <a:pt x="0" y="495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ECFDF5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8" name="TextBox 38"/>
            <p:cNvSpPr txBox="1"/>
            <p:nvPr/>
          </p:nvSpPr>
          <p:spPr>
            <a:xfrm>
              <a:off x="9361209" y="3212306"/>
              <a:ext cx="1089583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b="1" dirty="0">
                  <a:solidFill>
                    <a:srgbClr val="047857"/>
                  </a:solidFill>
                  <a:latin typeface="Segoe UI"/>
                  <a:ea typeface="Microsoft YaHei"/>
                  <a:cs typeface="Segoe UI"/>
                </a:rPr>
                <a:t>AI 编程环境的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9460409" y="3421856"/>
              <a:ext cx="891183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b="1" dirty="0">
                  <a:solidFill>
                    <a:srgbClr val="047857"/>
                  </a:solidFill>
                  <a:latin typeface="Segoe UI"/>
                  <a:ea typeface="Microsoft YaHei"/>
                  <a:cs typeface="Segoe UI"/>
                </a:rPr>
                <a:t>一键配置器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9608820" y="3847624"/>
              <a:ext cx="594360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核心理念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9154668" y="4061460"/>
              <a:ext cx="1502664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零配置，开箱即用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9188053" y="4331970"/>
              <a:ext cx="1435894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Zero-Config Code Flow</a:t>
              </a:r>
            </a:p>
          </p:txBody>
        </p:sp>
      </p:grpSp>
      <p:sp>
        <p:nvSpPr>
          <p:cNvPr id="44" name="Freeform 44"/>
          <p:cNvSpPr/>
          <p:nvPr/>
        </p:nvSpPr>
        <p:spPr>
          <a:xfrm>
            <a:off x="571500" y="4953000"/>
            <a:ext cx="11049000" cy="1333500"/>
          </a:xfrm>
          <a:custGeom>
            <a:avLst/>
            <a:gdLst/>
            <a:ahLst/>
            <a:cxnLst/>
            <a:rect l="l" t="t" r="r" b="b"/>
            <a:pathLst>
              <a:path w="11049000" h="1333500">
                <a:moveTo>
                  <a:pt x="114300" y="0"/>
                </a:moveTo>
                <a:lnTo>
                  <a:pt x="10934700" y="0"/>
                </a:lnTo>
                <a:cubicBezTo>
                  <a:pt x="10997826" y="0"/>
                  <a:pt x="11049000" y="51174"/>
                  <a:pt x="11049000" y="114300"/>
                </a:cubicBezTo>
                <a:lnTo>
                  <a:pt x="11049000" y="1219200"/>
                </a:lnTo>
                <a:cubicBezTo>
                  <a:pt x="11049000" y="1282326"/>
                  <a:pt x="10997826" y="1333500"/>
                  <a:pt x="10934700" y="1333500"/>
                </a:cubicBezTo>
                <a:lnTo>
                  <a:pt x="114300" y="1333500"/>
                </a:lnTo>
                <a:cubicBezTo>
                  <a:pt x="51174" y="1333500"/>
                  <a:pt x="0" y="1282326"/>
                  <a:pt x="0" y="12192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1E293B"/>
          </a:solidFill>
          <a:ln>
            <a:noFill/>
          </a:ln>
        </p:spPr>
      </p:sp>
      <p:sp>
        <p:nvSpPr>
          <p:cNvPr id="45" name="TextBox 45"/>
          <p:cNvSpPr txBox="1"/>
          <p:nvPr/>
        </p:nvSpPr>
        <p:spPr>
          <a:xfrm>
            <a:off x="1224915" y="5268278"/>
            <a:ext cx="64008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简单来说</a:t>
            </a:r>
          </a:p>
        </p:txBody>
      </p:sp>
      <p:sp>
        <p:nvSpPr>
          <p:cNvPr id="46" name="Ellipse 46"/>
          <p:cNvSpPr/>
          <p:nvPr/>
        </p:nvSpPr>
        <p:spPr>
          <a:xfrm>
            <a:off x="895350" y="5657850"/>
            <a:ext cx="114300" cy="114300"/>
          </a:xfrm>
          <a:prstGeom prst="ellipse">
            <a:avLst/>
          </a:prstGeom>
          <a:solidFill>
            <a:srgbClr val="8B5CF6"/>
          </a:solidFill>
          <a:ln>
            <a:noFill/>
          </a:ln>
        </p:spPr>
      </p:sp>
      <p:sp>
        <p:nvSpPr>
          <p:cNvPr id="47" name="TextBox 47"/>
          <p:cNvSpPr txBox="1"/>
          <p:nvPr/>
        </p:nvSpPr>
        <p:spPr>
          <a:xfrm>
            <a:off x="1127760" y="5633085"/>
            <a:ext cx="3912489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b="1" dirty="0">
                <a:solidFill>
                  <a:srgbClr val="C4B5FD"/>
                </a:solidFill>
                <a:latin typeface="Segoe UI"/>
                <a:ea typeface="Microsoft YaHei"/>
                <a:cs typeface="Segoe UI"/>
              </a:rPr>
              <a:t>Spec Kit</a:t>
            </a:r>
            <a:r>
              <a:rPr lang="zh-CN" sz="120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帮你从 0 到 1 想清楚</a:t>
            </a:r>
            <a:r>
              <a:rPr lang="zh-CN" sz="1200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"做什么"</a:t>
            </a:r>
            <a:r>
              <a:rPr lang="zh-CN" sz="120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和</a:t>
            </a:r>
            <a:r>
              <a:rPr lang="zh-CN" sz="1200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"怎么做"</a:t>
            </a:r>
          </a:p>
        </p:txBody>
      </p:sp>
      <p:sp>
        <p:nvSpPr>
          <p:cNvPr id="48" name="Ellipse 48"/>
          <p:cNvSpPr/>
          <p:nvPr/>
        </p:nvSpPr>
        <p:spPr>
          <a:xfrm>
            <a:off x="4705350" y="5657850"/>
            <a:ext cx="114300" cy="1143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</p:sp>
      <p:sp>
        <p:nvSpPr>
          <p:cNvPr id="49" name="TextBox 49"/>
          <p:cNvSpPr txBox="1"/>
          <p:nvPr/>
        </p:nvSpPr>
        <p:spPr>
          <a:xfrm>
            <a:off x="4937760" y="5633085"/>
            <a:ext cx="3325368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b="1" dirty="0">
                <a:solidFill>
                  <a:srgbClr val="93C5FD"/>
                </a:solidFill>
                <a:latin typeface="Segoe UI"/>
                <a:ea typeface="Microsoft YaHei"/>
                <a:cs typeface="Segoe UI"/>
              </a:rPr>
              <a:t>OpenSpec</a:t>
            </a:r>
            <a:r>
              <a:rPr lang="zh-CN" sz="120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帮你管理</a:t>
            </a:r>
            <a:r>
              <a:rPr lang="zh-CN" sz="1200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"改什么"</a:t>
            </a:r>
            <a:r>
              <a:rPr lang="zh-CN" sz="120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和</a:t>
            </a:r>
            <a:r>
              <a:rPr lang="zh-CN" sz="1200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"改了哪些"</a:t>
            </a:r>
          </a:p>
        </p:txBody>
      </p:sp>
      <p:sp>
        <p:nvSpPr>
          <p:cNvPr id="50" name="Ellipse 50"/>
          <p:cNvSpPr/>
          <p:nvPr/>
        </p:nvSpPr>
        <p:spPr>
          <a:xfrm>
            <a:off x="8515350" y="5657850"/>
            <a:ext cx="114300" cy="1143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</p:sp>
      <p:sp>
        <p:nvSpPr>
          <p:cNvPr id="51" name="TextBox 51"/>
          <p:cNvSpPr txBox="1"/>
          <p:nvPr/>
        </p:nvSpPr>
        <p:spPr>
          <a:xfrm>
            <a:off x="8747760" y="5633085"/>
            <a:ext cx="2764536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b="1" dirty="0">
                <a:solidFill>
                  <a:srgbClr val="6EE7B7"/>
                </a:solidFill>
                <a:latin typeface="Segoe UI"/>
                <a:ea typeface="Microsoft YaHei"/>
                <a:cs typeface="Segoe UI"/>
              </a:rPr>
              <a:t>ZCF</a:t>
            </a:r>
            <a:r>
              <a:rPr lang="zh-CN" sz="120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帮你</a:t>
            </a:r>
            <a:r>
              <a:rPr lang="zh-CN" sz="1200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"5 分钟配好环境就能干活"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11170110" y="6506528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02 / 11</a:t>
            </a:r>
          </a:p>
        </p:txBody>
      </p:sp>
    </p:spTree>
  </p:cSld>
  <p:clrMapOvr>
    <a:masterClrMapping/>
  </p:clrMapOvr>
  <p:transition dur="4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</p:sp>
      <p:sp>
        <p:nvSpPr>
          <p:cNvPr id="3" name="Freeform 3"/>
          <p:cNvSpPr/>
          <p:nvPr/>
        </p:nvSpPr>
        <p:spPr>
          <a:xfrm>
            <a:off x="571500" y="381000"/>
            <a:ext cx="1143000" cy="304800"/>
          </a:xfrm>
          <a:custGeom>
            <a:avLst/>
            <a:gdLst/>
            <a:ahLst/>
            <a:cxnLst/>
            <a:rect l="l" t="t" r="r" b="b"/>
            <a:pathLst>
              <a:path w="1143000" h="304800">
                <a:moveTo>
                  <a:pt x="152400" y="0"/>
                </a:moveTo>
                <a:lnTo>
                  <a:pt x="990600" y="0"/>
                </a:lnTo>
                <a:cubicBezTo>
                  <a:pt x="1074768" y="0"/>
                  <a:pt x="1143000" y="68232"/>
                  <a:pt x="1143000" y="152400"/>
                </a:cubicBezTo>
                <a:lnTo>
                  <a:pt x="1143000" y="152400"/>
                </a:lnTo>
                <a:cubicBezTo>
                  <a:pt x="1143000" y="236568"/>
                  <a:pt x="1074768" y="304800"/>
                  <a:pt x="990600" y="304800"/>
                </a:cubicBezTo>
                <a:lnTo>
                  <a:pt x="152400" y="304800"/>
                </a:lnTo>
                <a:cubicBezTo>
                  <a:pt x="68232" y="304800"/>
                  <a:pt x="0" y="236568"/>
                  <a:pt x="0" y="152400"/>
                </a:cubicBezTo>
                <a:lnTo>
                  <a:pt x="0" y="152400"/>
                </a:ln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rgbClr val="8B5CF6"/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815676" y="477202"/>
            <a:ext cx="654648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Spec Kit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41020" y="788670"/>
            <a:ext cx="5820880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293B"/>
                </a:solidFill>
                <a:latin typeface="Segoe UI"/>
                <a:ea typeface="Microsoft YaHei"/>
                <a:cs typeface="Segoe UI"/>
              </a:rPr>
              <a:t>适合"产品+研发"都自己干的程序员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56260" y="1203960"/>
            <a:ext cx="5042916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GitHub 官方出品 · 规格驱动开发（Spec-Driven Development）</a:t>
            </a:r>
          </a:p>
        </p:txBody>
      </p:sp>
      <p:grpSp>
        <p:nvGrpSpPr>
          <p:cNvPr id="17" name="Group 17"/>
          <p:cNvGrpSpPr/>
          <p:nvPr/>
        </p:nvGrpSpPr>
        <p:grpSpPr>
          <a:xfrm>
            <a:off x="571500" y="1619250"/>
            <a:ext cx="3238500" cy="1905000"/>
            <a:chOff x="571500" y="1619250"/>
            <a:chExt cx="3238500" cy="19050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7" name="Freeform 7"/>
            <p:cNvSpPr/>
            <p:nvPr/>
          </p:nvSpPr>
          <p:spPr>
            <a:xfrm>
              <a:off x="571500" y="1619250"/>
              <a:ext cx="3238500" cy="1905000"/>
            </a:xfrm>
            <a:custGeom>
              <a:avLst/>
              <a:gdLst/>
              <a:ahLst/>
              <a:cxnLst/>
              <a:rect l="l" t="t" r="r" b="b"/>
              <a:pathLst>
                <a:path w="3238500" h="1905000">
                  <a:moveTo>
                    <a:pt x="114300" y="0"/>
                  </a:moveTo>
                  <a:lnTo>
                    <a:pt x="3124200" y="0"/>
                  </a:lnTo>
                  <a:cubicBezTo>
                    <a:pt x="3187326" y="0"/>
                    <a:pt x="3238500" y="51174"/>
                    <a:pt x="3238500" y="114300"/>
                  </a:cubicBezTo>
                  <a:lnTo>
                    <a:pt x="3238500" y="1790700"/>
                  </a:lnTo>
                  <a:cubicBezTo>
                    <a:pt x="3238500" y="1853826"/>
                    <a:pt x="3187326" y="1905000"/>
                    <a:pt x="3124200" y="1905000"/>
                  </a:cubicBezTo>
                  <a:lnTo>
                    <a:pt x="114300" y="1905000"/>
                  </a:lnTo>
                  <a:cubicBezTo>
                    <a:pt x="51174" y="1905000"/>
                    <a:pt x="0" y="1853826"/>
                    <a:pt x="0" y="1790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8" name="TextBox 8"/>
            <p:cNvSpPr txBox="1"/>
            <p:nvPr/>
          </p:nvSpPr>
          <p:spPr>
            <a:xfrm>
              <a:off x="794385" y="1823085"/>
              <a:ext cx="1291038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8B5CF6"/>
                  </a:solidFill>
                  <a:latin typeface="Segoe UI"/>
                  <a:ea typeface="Microsoft YaHei"/>
                  <a:cs typeface="Segoe UI"/>
                </a:rPr>
                <a:t>📋 典型用户画像</a:t>
              </a:r>
            </a:p>
          </p:txBody>
        </p:sp>
        <p:sp>
          <p:nvSpPr>
            <p:cNvPr id="9" name="Ellipse 9"/>
            <p:cNvSpPr/>
            <p:nvPr/>
          </p:nvSpPr>
          <p:spPr>
            <a:xfrm>
              <a:off x="819150" y="2247900"/>
              <a:ext cx="76200" cy="76200"/>
            </a:xfrm>
            <a:prstGeom prst="ellipse">
              <a:avLst/>
            </a:prstGeom>
            <a:solidFill>
              <a:srgbClr val="8B5CF6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0" name="TextBox 10"/>
            <p:cNvSpPr txBox="1"/>
            <p:nvPr/>
          </p:nvSpPr>
          <p:spPr>
            <a:xfrm>
              <a:off x="986790" y="2220278"/>
              <a:ext cx="1889903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独立开发者 / 小团队负责人</a:t>
              </a:r>
            </a:p>
          </p:txBody>
        </p:sp>
        <p:sp>
          <p:nvSpPr>
            <p:cNvPr id="11" name="Ellipse 11"/>
            <p:cNvSpPr/>
            <p:nvPr/>
          </p:nvSpPr>
          <p:spPr>
            <a:xfrm>
              <a:off x="819150" y="2533650"/>
              <a:ext cx="76200" cy="76200"/>
            </a:xfrm>
            <a:prstGeom prst="ellipse">
              <a:avLst/>
            </a:prstGeom>
            <a:solidFill>
              <a:srgbClr val="8B5CF6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2" name="TextBox 12"/>
            <p:cNvSpPr txBox="1"/>
            <p:nvPr/>
          </p:nvSpPr>
          <p:spPr>
            <a:xfrm>
              <a:off x="986790" y="2506028"/>
              <a:ext cx="186690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需求不明确，需要边想边做</a:t>
              </a:r>
            </a:p>
          </p:txBody>
        </p:sp>
        <p:sp>
          <p:nvSpPr>
            <p:cNvPr id="13" name="Ellipse 13"/>
            <p:cNvSpPr/>
            <p:nvPr/>
          </p:nvSpPr>
          <p:spPr>
            <a:xfrm>
              <a:off x="819150" y="2819400"/>
              <a:ext cx="76200" cy="76200"/>
            </a:xfrm>
            <a:prstGeom prst="ellipse">
              <a:avLst/>
            </a:prstGeom>
            <a:solidFill>
              <a:srgbClr val="8B5CF6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4" name="TextBox 14"/>
            <p:cNvSpPr txBox="1"/>
            <p:nvPr/>
          </p:nvSpPr>
          <p:spPr>
            <a:xfrm>
              <a:off x="986790" y="2791778"/>
              <a:ext cx="186690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技术选型还没定，需要探索</a:t>
              </a:r>
            </a:p>
          </p:txBody>
        </p:sp>
        <p:sp>
          <p:nvSpPr>
            <p:cNvPr id="15" name="Ellipse 15"/>
            <p:cNvSpPr/>
            <p:nvPr/>
          </p:nvSpPr>
          <p:spPr>
            <a:xfrm>
              <a:off x="819150" y="3105150"/>
              <a:ext cx="76200" cy="76200"/>
            </a:xfrm>
            <a:prstGeom prst="ellipse">
              <a:avLst/>
            </a:prstGeom>
            <a:solidFill>
              <a:srgbClr val="8B5CF6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6" name="TextBox 16"/>
            <p:cNvSpPr txBox="1"/>
            <p:nvPr/>
          </p:nvSpPr>
          <p:spPr>
            <a:xfrm>
              <a:off x="986790" y="3077528"/>
              <a:ext cx="2395966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希望 AI 帮忙做产品设计和架构决策</a:t>
              </a:r>
            </a:p>
          </p:txBody>
        </p:sp>
      </p:grpSp>
      <p:grpSp>
        <p:nvGrpSpPr>
          <p:cNvPr id="50" name="Group 50"/>
          <p:cNvGrpSpPr/>
          <p:nvPr/>
        </p:nvGrpSpPr>
        <p:grpSpPr>
          <a:xfrm>
            <a:off x="4000500" y="1619250"/>
            <a:ext cx="7620000" cy="1905000"/>
            <a:chOff x="4000500" y="1619250"/>
            <a:chExt cx="7620000" cy="19050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18" name="Freeform 18"/>
            <p:cNvSpPr/>
            <p:nvPr/>
          </p:nvSpPr>
          <p:spPr>
            <a:xfrm>
              <a:off x="4000500" y="1619250"/>
              <a:ext cx="7620000" cy="1905000"/>
            </a:xfrm>
            <a:custGeom>
              <a:avLst/>
              <a:gdLst/>
              <a:ahLst/>
              <a:cxnLst/>
              <a:rect l="l" t="t" r="r" b="b"/>
              <a:pathLst>
                <a:path w="7620000" h="1905000">
                  <a:moveTo>
                    <a:pt x="114300" y="0"/>
                  </a:moveTo>
                  <a:lnTo>
                    <a:pt x="7505700" y="0"/>
                  </a:lnTo>
                  <a:cubicBezTo>
                    <a:pt x="7568826" y="0"/>
                    <a:pt x="7620000" y="51174"/>
                    <a:pt x="7620000" y="114300"/>
                  </a:cubicBezTo>
                  <a:lnTo>
                    <a:pt x="7620000" y="1790700"/>
                  </a:lnTo>
                  <a:cubicBezTo>
                    <a:pt x="7620000" y="1853826"/>
                    <a:pt x="7568826" y="1905000"/>
                    <a:pt x="7505700" y="1905000"/>
                  </a:cubicBezTo>
                  <a:lnTo>
                    <a:pt x="114300" y="1905000"/>
                  </a:lnTo>
                  <a:cubicBezTo>
                    <a:pt x="51174" y="1905000"/>
                    <a:pt x="0" y="1853826"/>
                    <a:pt x="0" y="1790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9" name="TextBox 19"/>
            <p:cNvSpPr txBox="1"/>
            <p:nvPr/>
          </p:nvSpPr>
          <p:spPr>
            <a:xfrm>
              <a:off x="4223385" y="1823085"/>
              <a:ext cx="1263434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8B5CF6"/>
                  </a:solidFill>
                  <a:latin typeface="Segoe UI"/>
                  <a:ea typeface="Microsoft YaHei"/>
                  <a:cs typeface="Segoe UI"/>
                </a:rPr>
                <a:t>🔄 7 步工作流程</a:t>
              </a:r>
            </a:p>
          </p:txBody>
        </p:sp>
        <p:grpSp>
          <p:nvGrpSpPr>
            <p:cNvPr id="47" name="Group 47"/>
            <p:cNvGrpSpPr/>
            <p:nvPr/>
          </p:nvGrpSpPr>
          <p:grpSpPr>
            <a:xfrm>
              <a:off x="4238625" y="2190750"/>
              <a:ext cx="7286625" cy="476250"/>
              <a:chOff x="4238625" y="2190750"/>
              <a:chExt cx="7286625" cy="476250"/>
            </a:xfrm>
          </p:grpSpPr>
          <p:sp>
            <p:nvSpPr>
              <p:cNvPr id="20" name="Freeform 20"/>
              <p:cNvSpPr/>
              <p:nvPr/>
            </p:nvSpPr>
            <p:spPr>
              <a:xfrm>
                <a:off x="4238625" y="2190750"/>
                <a:ext cx="85725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857250" h="476250">
                    <a:moveTo>
                      <a:pt x="76200" y="0"/>
                    </a:moveTo>
                    <a:lnTo>
                      <a:pt x="781050" y="0"/>
                    </a:lnTo>
                    <a:cubicBezTo>
                      <a:pt x="823134" y="0"/>
                      <a:pt x="857250" y="34116"/>
                      <a:pt x="857250" y="76200"/>
                    </a:cubicBezTo>
                    <a:lnTo>
                      <a:pt x="857250" y="400050"/>
                    </a:lnTo>
                    <a:cubicBezTo>
                      <a:pt x="857250" y="442134"/>
                      <a:pt x="823134" y="476250"/>
                      <a:pt x="781050" y="476250"/>
                    </a:cubicBezTo>
                    <a:lnTo>
                      <a:pt x="76200" y="476250"/>
                    </a:lnTo>
                    <a:cubicBezTo>
                      <a:pt x="34116" y="476250"/>
                      <a:pt x="0" y="442134"/>
                      <a:pt x="0" y="4000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5F3FF"/>
              </a:solidFill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</p:sp>
          <p:sp>
            <p:nvSpPr>
              <p:cNvPr id="21" name="TextBox 21"/>
              <p:cNvSpPr txBox="1"/>
              <p:nvPr/>
            </p:nvSpPr>
            <p:spPr>
              <a:xfrm>
                <a:off x="4457510" y="2311241"/>
                <a:ext cx="419480" cy="16764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b="1" dirty="0">
                    <a:solidFill>
                      <a:srgbClr val="5B21B6"/>
                    </a:solidFill>
                    <a:latin typeface="Segoe UI"/>
                    <a:ea typeface="Microsoft YaHei"/>
                    <a:cs typeface="Segoe UI"/>
                  </a:rPr>
                  <a:t>1. 立宪</a:t>
                </a: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4323636" y="2471738"/>
                <a:ext cx="687229" cy="15240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7C3AED"/>
                    </a:solidFill>
                    <a:latin typeface="Segoe UI"/>
                    <a:ea typeface="Microsoft YaHei"/>
                    <a:cs typeface="Segoe UI"/>
                  </a:rPr>
                  <a:t>constitution</a:t>
                </a:r>
              </a:p>
            </p:txBody>
          </p:sp>
          <p:sp>
            <p:nvSpPr>
              <p:cNvPr id="23" name="Freeform 23"/>
              <p:cNvSpPr/>
              <p:nvPr/>
            </p:nvSpPr>
            <p:spPr>
              <a:xfrm>
                <a:off x="5143500" y="2428875"/>
                <a:ext cx="14287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142875" h="9525">
                    <a:moveTo>
                      <a:pt x="0" y="0"/>
                    </a:moveTo>
                    <a:lnTo>
                      <a:pt x="142875" y="0"/>
                    </a:lnTo>
                  </a:path>
                </a:pathLst>
              </a:custGeom>
              <a:solidFill>
                <a:srgbClr val="000000"/>
              </a:solidFill>
              <a:ln w="19050">
                <a:solidFill>
                  <a:srgbClr val="8B5CF6"/>
                </a:solidFill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</p:sp>
          <p:sp>
            <p:nvSpPr>
              <p:cNvPr id="24" name="Freeform 24"/>
              <p:cNvSpPr/>
              <p:nvPr/>
            </p:nvSpPr>
            <p:spPr>
              <a:xfrm>
                <a:off x="5334000" y="2190750"/>
                <a:ext cx="85725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857250" h="476250">
                    <a:moveTo>
                      <a:pt x="76200" y="0"/>
                    </a:moveTo>
                    <a:lnTo>
                      <a:pt x="781050" y="0"/>
                    </a:lnTo>
                    <a:cubicBezTo>
                      <a:pt x="823134" y="0"/>
                      <a:pt x="857250" y="34116"/>
                      <a:pt x="857250" y="76200"/>
                    </a:cubicBezTo>
                    <a:lnTo>
                      <a:pt x="857250" y="400050"/>
                    </a:lnTo>
                    <a:cubicBezTo>
                      <a:pt x="857250" y="442134"/>
                      <a:pt x="823134" y="476250"/>
                      <a:pt x="781050" y="476250"/>
                    </a:cubicBezTo>
                    <a:lnTo>
                      <a:pt x="76200" y="476250"/>
                    </a:lnTo>
                    <a:cubicBezTo>
                      <a:pt x="34116" y="476250"/>
                      <a:pt x="0" y="442134"/>
                      <a:pt x="0" y="4000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5F3FF"/>
              </a:solidFill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</p:sp>
          <p:sp>
            <p:nvSpPr>
              <p:cNvPr id="25" name="TextBox 25"/>
              <p:cNvSpPr txBox="1"/>
              <p:nvPr/>
            </p:nvSpPr>
            <p:spPr>
              <a:xfrm>
                <a:off x="5537071" y="2311241"/>
                <a:ext cx="451109" cy="16764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b="1" dirty="0">
                    <a:solidFill>
                      <a:srgbClr val="5B21B6"/>
                    </a:solidFill>
                    <a:latin typeface="Segoe UI"/>
                    <a:ea typeface="Microsoft YaHei"/>
                    <a:cs typeface="Segoe UI"/>
                  </a:rPr>
                  <a:t>2. 需求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5555932" y="2471738"/>
                <a:ext cx="413385" cy="15240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7C3AED"/>
                    </a:solidFill>
                    <a:latin typeface="Segoe UI"/>
                    <a:ea typeface="Microsoft YaHei"/>
                    <a:cs typeface="Segoe UI"/>
                  </a:rPr>
                  <a:t>specify</a:t>
                </a:r>
              </a:p>
            </p:txBody>
          </p:sp>
          <p:sp>
            <p:nvSpPr>
              <p:cNvPr id="27" name="Freeform 27"/>
              <p:cNvSpPr/>
              <p:nvPr/>
            </p:nvSpPr>
            <p:spPr>
              <a:xfrm>
                <a:off x="6238875" y="2428875"/>
                <a:ext cx="14287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142875" h="9525">
                    <a:moveTo>
                      <a:pt x="0" y="0"/>
                    </a:moveTo>
                    <a:lnTo>
                      <a:pt x="142875" y="0"/>
                    </a:lnTo>
                  </a:path>
                </a:pathLst>
              </a:custGeom>
              <a:solidFill>
                <a:srgbClr val="000000"/>
              </a:solidFill>
              <a:ln w="19050">
                <a:solidFill>
                  <a:srgbClr val="8B5CF6"/>
                </a:solidFill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</p:sp>
          <p:sp>
            <p:nvSpPr>
              <p:cNvPr id="28" name="Freeform 28"/>
              <p:cNvSpPr/>
              <p:nvPr/>
            </p:nvSpPr>
            <p:spPr>
              <a:xfrm>
                <a:off x="6429375" y="2190750"/>
                <a:ext cx="85725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857250" h="476250">
                    <a:moveTo>
                      <a:pt x="76200" y="0"/>
                    </a:moveTo>
                    <a:lnTo>
                      <a:pt x="781050" y="0"/>
                    </a:lnTo>
                    <a:cubicBezTo>
                      <a:pt x="823134" y="0"/>
                      <a:pt x="857250" y="34116"/>
                      <a:pt x="857250" y="76200"/>
                    </a:cubicBezTo>
                    <a:lnTo>
                      <a:pt x="857250" y="400050"/>
                    </a:lnTo>
                    <a:cubicBezTo>
                      <a:pt x="857250" y="442134"/>
                      <a:pt x="823134" y="476250"/>
                      <a:pt x="781050" y="476250"/>
                    </a:cubicBezTo>
                    <a:lnTo>
                      <a:pt x="76200" y="476250"/>
                    </a:lnTo>
                    <a:cubicBezTo>
                      <a:pt x="34116" y="476250"/>
                      <a:pt x="0" y="442134"/>
                      <a:pt x="0" y="4000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5F3FF"/>
              </a:solidFill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</p:sp>
          <p:sp>
            <p:nvSpPr>
              <p:cNvPr id="29" name="TextBox 29"/>
              <p:cNvSpPr txBox="1"/>
              <p:nvPr/>
            </p:nvSpPr>
            <p:spPr>
              <a:xfrm>
                <a:off x="6632446" y="2311241"/>
                <a:ext cx="451109" cy="16764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b="1" dirty="0">
                    <a:solidFill>
                      <a:srgbClr val="5B21B6"/>
                    </a:solidFill>
                    <a:latin typeface="Segoe UI"/>
                    <a:ea typeface="Microsoft YaHei"/>
                    <a:cs typeface="Segoe UI"/>
                  </a:rPr>
                  <a:t>3. 澄清</a:t>
                </a:r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6665000" y="2471738"/>
                <a:ext cx="386001" cy="15240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7C3AED"/>
                    </a:solidFill>
                    <a:latin typeface="Segoe UI"/>
                    <a:ea typeface="Microsoft YaHei"/>
                    <a:cs typeface="Segoe UI"/>
                  </a:rPr>
                  <a:t>clarify</a:t>
                </a:r>
              </a:p>
            </p:txBody>
          </p:sp>
          <p:sp>
            <p:nvSpPr>
              <p:cNvPr id="31" name="Freeform 31"/>
              <p:cNvSpPr/>
              <p:nvPr/>
            </p:nvSpPr>
            <p:spPr>
              <a:xfrm>
                <a:off x="7334250" y="2428875"/>
                <a:ext cx="14287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142875" h="9525">
                    <a:moveTo>
                      <a:pt x="0" y="0"/>
                    </a:moveTo>
                    <a:lnTo>
                      <a:pt x="142875" y="0"/>
                    </a:lnTo>
                  </a:path>
                </a:pathLst>
              </a:custGeom>
              <a:solidFill>
                <a:srgbClr val="000000"/>
              </a:solidFill>
              <a:ln w="19050">
                <a:solidFill>
                  <a:srgbClr val="8B5CF6"/>
                </a:solidFill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</p:sp>
          <p:sp>
            <p:nvSpPr>
              <p:cNvPr id="32" name="Freeform 32"/>
              <p:cNvSpPr/>
              <p:nvPr/>
            </p:nvSpPr>
            <p:spPr>
              <a:xfrm>
                <a:off x="7524750" y="2190750"/>
                <a:ext cx="85725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857250" h="476250">
                    <a:moveTo>
                      <a:pt x="76200" y="0"/>
                    </a:moveTo>
                    <a:lnTo>
                      <a:pt x="781050" y="0"/>
                    </a:lnTo>
                    <a:cubicBezTo>
                      <a:pt x="823134" y="0"/>
                      <a:pt x="857250" y="34116"/>
                      <a:pt x="857250" y="76200"/>
                    </a:cubicBezTo>
                    <a:lnTo>
                      <a:pt x="857250" y="400050"/>
                    </a:lnTo>
                    <a:cubicBezTo>
                      <a:pt x="857250" y="442134"/>
                      <a:pt x="823134" y="476250"/>
                      <a:pt x="781050" y="476250"/>
                    </a:cubicBezTo>
                    <a:lnTo>
                      <a:pt x="76200" y="476250"/>
                    </a:lnTo>
                    <a:cubicBezTo>
                      <a:pt x="34116" y="476250"/>
                      <a:pt x="0" y="442134"/>
                      <a:pt x="0" y="4000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5F3FF"/>
              </a:solidFill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</p:sp>
          <p:sp>
            <p:nvSpPr>
              <p:cNvPr id="33" name="TextBox 33"/>
              <p:cNvSpPr txBox="1"/>
              <p:nvPr/>
            </p:nvSpPr>
            <p:spPr>
              <a:xfrm>
                <a:off x="7727821" y="2311241"/>
                <a:ext cx="451109" cy="16764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b="1" dirty="0">
                    <a:solidFill>
                      <a:srgbClr val="5B21B6"/>
                    </a:solidFill>
                    <a:latin typeface="Segoe UI"/>
                    <a:ea typeface="Microsoft YaHei"/>
                    <a:cs typeface="Segoe UI"/>
                  </a:rPr>
                  <a:t>4. 规划</a:t>
                </a:r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7837051" y="2471738"/>
                <a:ext cx="232648" cy="15240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7C3AED"/>
                    </a:solidFill>
                    <a:latin typeface="Segoe UI"/>
                    <a:ea typeface="Microsoft YaHei"/>
                    <a:cs typeface="Segoe UI"/>
                  </a:rPr>
                  <a:t>plan</a:t>
                </a:r>
              </a:p>
            </p:txBody>
          </p:sp>
          <p:sp>
            <p:nvSpPr>
              <p:cNvPr id="35" name="Freeform 35"/>
              <p:cNvSpPr/>
              <p:nvPr/>
            </p:nvSpPr>
            <p:spPr>
              <a:xfrm>
                <a:off x="8429625" y="2428875"/>
                <a:ext cx="14287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142875" h="9525">
                    <a:moveTo>
                      <a:pt x="0" y="0"/>
                    </a:moveTo>
                    <a:lnTo>
                      <a:pt x="142875" y="0"/>
                    </a:lnTo>
                  </a:path>
                </a:pathLst>
              </a:custGeom>
              <a:solidFill>
                <a:srgbClr val="000000"/>
              </a:solidFill>
              <a:ln w="19050">
                <a:solidFill>
                  <a:srgbClr val="8B5CF6"/>
                </a:solidFill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</p:sp>
          <p:sp>
            <p:nvSpPr>
              <p:cNvPr id="36" name="Freeform 36"/>
              <p:cNvSpPr/>
              <p:nvPr/>
            </p:nvSpPr>
            <p:spPr>
              <a:xfrm>
                <a:off x="8620125" y="2190750"/>
                <a:ext cx="85725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857250" h="476250">
                    <a:moveTo>
                      <a:pt x="76200" y="0"/>
                    </a:moveTo>
                    <a:lnTo>
                      <a:pt x="781050" y="0"/>
                    </a:lnTo>
                    <a:cubicBezTo>
                      <a:pt x="823134" y="0"/>
                      <a:pt x="857250" y="34116"/>
                      <a:pt x="857250" y="76200"/>
                    </a:cubicBezTo>
                    <a:lnTo>
                      <a:pt x="857250" y="400050"/>
                    </a:lnTo>
                    <a:cubicBezTo>
                      <a:pt x="857250" y="442134"/>
                      <a:pt x="823134" y="476250"/>
                      <a:pt x="781050" y="476250"/>
                    </a:cubicBezTo>
                    <a:lnTo>
                      <a:pt x="76200" y="476250"/>
                    </a:lnTo>
                    <a:cubicBezTo>
                      <a:pt x="34116" y="476250"/>
                      <a:pt x="0" y="442134"/>
                      <a:pt x="0" y="4000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5F3FF"/>
              </a:solidFill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</p:sp>
          <p:sp>
            <p:nvSpPr>
              <p:cNvPr id="37" name="TextBox 37"/>
              <p:cNvSpPr txBox="1"/>
              <p:nvPr/>
            </p:nvSpPr>
            <p:spPr>
              <a:xfrm>
                <a:off x="8823196" y="2311241"/>
                <a:ext cx="451109" cy="16764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b="1" dirty="0">
                    <a:solidFill>
                      <a:srgbClr val="5B21B6"/>
                    </a:solidFill>
                    <a:latin typeface="Segoe UI"/>
                    <a:ea typeface="Microsoft YaHei"/>
                    <a:cs typeface="Segoe UI"/>
                  </a:rPr>
                  <a:t>5. 分析</a:t>
                </a:r>
              </a:p>
            </p:txBody>
          </p:sp>
          <p:sp>
            <p:nvSpPr>
              <p:cNvPr id="38" name="TextBox 38"/>
              <p:cNvSpPr txBox="1"/>
              <p:nvPr/>
            </p:nvSpPr>
            <p:spPr>
              <a:xfrm>
                <a:off x="8842058" y="2471738"/>
                <a:ext cx="413385" cy="15240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7C3AED"/>
                    </a:solidFill>
                    <a:latin typeface="Segoe UI"/>
                    <a:ea typeface="Microsoft YaHei"/>
                    <a:cs typeface="Segoe UI"/>
                  </a:rPr>
                  <a:t>analyze</a:t>
                </a:r>
              </a:p>
            </p:txBody>
          </p:sp>
          <p:sp>
            <p:nvSpPr>
              <p:cNvPr id="39" name="Freeform 39"/>
              <p:cNvSpPr/>
              <p:nvPr/>
            </p:nvSpPr>
            <p:spPr>
              <a:xfrm>
                <a:off x="9525000" y="2428875"/>
                <a:ext cx="14287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142875" h="9525">
                    <a:moveTo>
                      <a:pt x="0" y="0"/>
                    </a:moveTo>
                    <a:lnTo>
                      <a:pt x="142875" y="0"/>
                    </a:lnTo>
                  </a:path>
                </a:pathLst>
              </a:custGeom>
              <a:solidFill>
                <a:srgbClr val="000000"/>
              </a:solidFill>
              <a:ln w="19050">
                <a:solidFill>
                  <a:srgbClr val="8B5CF6"/>
                </a:solidFill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</p:sp>
          <p:sp>
            <p:nvSpPr>
              <p:cNvPr id="40" name="Freeform 40"/>
              <p:cNvSpPr/>
              <p:nvPr/>
            </p:nvSpPr>
            <p:spPr>
              <a:xfrm>
                <a:off x="9715500" y="2190750"/>
                <a:ext cx="85725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857250" h="476250">
                    <a:moveTo>
                      <a:pt x="76200" y="0"/>
                    </a:moveTo>
                    <a:lnTo>
                      <a:pt x="781050" y="0"/>
                    </a:lnTo>
                    <a:cubicBezTo>
                      <a:pt x="823134" y="0"/>
                      <a:pt x="857250" y="34116"/>
                      <a:pt x="857250" y="76200"/>
                    </a:cubicBezTo>
                    <a:lnTo>
                      <a:pt x="857250" y="400050"/>
                    </a:lnTo>
                    <a:cubicBezTo>
                      <a:pt x="857250" y="442134"/>
                      <a:pt x="823134" y="476250"/>
                      <a:pt x="781050" y="476250"/>
                    </a:cubicBezTo>
                    <a:lnTo>
                      <a:pt x="76200" y="476250"/>
                    </a:lnTo>
                    <a:cubicBezTo>
                      <a:pt x="34116" y="476250"/>
                      <a:pt x="0" y="442134"/>
                      <a:pt x="0" y="4000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5F3FF"/>
              </a:solidFill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</p:sp>
          <p:sp>
            <p:nvSpPr>
              <p:cNvPr id="41" name="TextBox 41"/>
              <p:cNvSpPr txBox="1"/>
              <p:nvPr/>
            </p:nvSpPr>
            <p:spPr>
              <a:xfrm>
                <a:off x="9918571" y="2311241"/>
                <a:ext cx="451109" cy="16764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b="1" dirty="0">
                    <a:solidFill>
                      <a:srgbClr val="5B21B6"/>
                    </a:solidFill>
                    <a:latin typeface="Segoe UI"/>
                    <a:ea typeface="Microsoft YaHei"/>
                    <a:cs typeface="Segoe UI"/>
                  </a:rPr>
                  <a:t>6. 拆解</a:t>
                </a:r>
              </a:p>
            </p:txBody>
          </p:sp>
          <p:sp>
            <p:nvSpPr>
              <p:cNvPr id="42" name="TextBox 42"/>
              <p:cNvSpPr txBox="1"/>
              <p:nvPr/>
            </p:nvSpPr>
            <p:spPr>
              <a:xfrm>
                <a:off x="9983986" y="2471738"/>
                <a:ext cx="320278" cy="15240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7C3AED"/>
                    </a:solidFill>
                    <a:latin typeface="Segoe UI"/>
                    <a:ea typeface="Microsoft YaHei"/>
                    <a:cs typeface="Segoe UI"/>
                  </a:rPr>
                  <a:t>tasks</a:t>
                </a:r>
              </a:p>
            </p:txBody>
          </p:sp>
          <p:sp>
            <p:nvSpPr>
              <p:cNvPr id="43" name="Freeform 43"/>
              <p:cNvSpPr/>
              <p:nvPr/>
            </p:nvSpPr>
            <p:spPr>
              <a:xfrm>
                <a:off x="10620375" y="2428875"/>
                <a:ext cx="14287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142875" h="9525">
                    <a:moveTo>
                      <a:pt x="0" y="0"/>
                    </a:moveTo>
                    <a:lnTo>
                      <a:pt x="142875" y="0"/>
                    </a:lnTo>
                  </a:path>
                </a:pathLst>
              </a:custGeom>
              <a:solidFill>
                <a:srgbClr val="000000"/>
              </a:solidFill>
              <a:ln w="19050">
                <a:solidFill>
                  <a:srgbClr val="8B5CF6"/>
                </a:solidFill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</p:sp>
          <p:sp>
            <p:nvSpPr>
              <p:cNvPr id="44" name="Freeform 44"/>
              <p:cNvSpPr/>
              <p:nvPr/>
            </p:nvSpPr>
            <p:spPr>
              <a:xfrm>
                <a:off x="10810875" y="2190750"/>
                <a:ext cx="714375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714375" h="476250">
                    <a:moveTo>
                      <a:pt x="76200" y="0"/>
                    </a:moveTo>
                    <a:lnTo>
                      <a:pt x="638175" y="0"/>
                    </a:lnTo>
                    <a:cubicBezTo>
                      <a:pt x="680259" y="0"/>
                      <a:pt x="714375" y="34116"/>
                      <a:pt x="714375" y="76200"/>
                    </a:cubicBezTo>
                    <a:lnTo>
                      <a:pt x="714375" y="400050"/>
                    </a:lnTo>
                    <a:cubicBezTo>
                      <a:pt x="714375" y="442134"/>
                      <a:pt x="680259" y="476250"/>
                      <a:pt x="638175" y="476250"/>
                    </a:cubicBezTo>
                    <a:lnTo>
                      <a:pt x="76200" y="476250"/>
                    </a:lnTo>
                    <a:cubicBezTo>
                      <a:pt x="34116" y="476250"/>
                      <a:pt x="0" y="442134"/>
                      <a:pt x="0" y="4000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8B5CF6"/>
              </a:solidFill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</p:sp>
          <p:sp>
            <p:nvSpPr>
              <p:cNvPr id="45" name="TextBox 45"/>
              <p:cNvSpPr txBox="1"/>
              <p:nvPr/>
            </p:nvSpPr>
            <p:spPr>
              <a:xfrm>
                <a:off x="10937746" y="2311241"/>
                <a:ext cx="451109" cy="16764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b="1" dirty="0">
                    <a:solidFill>
                      <a:srgbClr val="FFFFFF"/>
                    </a:solidFill>
                    <a:latin typeface="Segoe UI"/>
                    <a:ea typeface="Microsoft YaHei"/>
                    <a:cs typeface="Segoe UI"/>
                  </a:rPr>
                  <a:t>7. 实施</a:t>
                </a:r>
              </a:p>
            </p:txBody>
          </p:sp>
          <p:sp>
            <p:nvSpPr>
              <p:cNvPr id="46" name="TextBox 46"/>
              <p:cNvSpPr txBox="1"/>
              <p:nvPr/>
            </p:nvSpPr>
            <p:spPr>
              <a:xfrm>
                <a:off x="10888147" y="2471738"/>
                <a:ext cx="550307" cy="15240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114300" dist="38100" dir="10799140" algn="tl" rotWithShape="0">
                  <a:srgbClr val="000000">
                    <a:alpha val="10000"/>
                  </a:srgbClr>
                </a:outerShdw>
              </a:effectLst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E9D5FF"/>
                    </a:solidFill>
                    <a:latin typeface="Segoe UI"/>
                    <a:ea typeface="Microsoft YaHei"/>
                    <a:cs typeface="Segoe UI"/>
                  </a:rPr>
                  <a:t>implement</a:t>
                </a:r>
              </a:p>
            </p:txBody>
          </p:sp>
        </p:grpSp>
        <p:sp>
          <p:nvSpPr>
            <p:cNvPr id="48" name="TextBox 48"/>
            <p:cNvSpPr txBox="1"/>
            <p:nvPr/>
          </p:nvSpPr>
          <p:spPr>
            <a:xfrm>
              <a:off x="4227195" y="2903220"/>
              <a:ext cx="5313521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📄 产出文件：constitution.md → spec.md → plan.md + research.md → tasks.md → 代码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4227195" y="3141345"/>
              <a:ext cx="3591592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💡 核心哲学：先把"做什么"和"为什么"想透，再考虑"怎么做"</a:t>
              </a:r>
            </a:p>
          </p:txBody>
        </p:sp>
      </p:grpSp>
      <p:grpSp>
        <p:nvGrpSpPr>
          <p:cNvPr id="57" name="Group 57"/>
          <p:cNvGrpSpPr/>
          <p:nvPr/>
        </p:nvGrpSpPr>
        <p:grpSpPr>
          <a:xfrm>
            <a:off x="571500" y="3714750"/>
            <a:ext cx="5334000" cy="1714500"/>
            <a:chOff x="571500" y="3714750"/>
            <a:chExt cx="5334000" cy="17145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51" name="Freeform 51"/>
            <p:cNvSpPr/>
            <p:nvPr/>
          </p:nvSpPr>
          <p:spPr>
            <a:xfrm>
              <a:off x="571500" y="3714750"/>
              <a:ext cx="5334000" cy="1714500"/>
            </a:xfrm>
            <a:custGeom>
              <a:avLst/>
              <a:gdLst/>
              <a:ahLst/>
              <a:cxnLst/>
              <a:rect l="l" t="t" r="r" b="b"/>
              <a:pathLst>
                <a:path w="5334000" h="1714500">
                  <a:moveTo>
                    <a:pt x="114300" y="0"/>
                  </a:moveTo>
                  <a:lnTo>
                    <a:pt x="5219700" y="0"/>
                  </a:lnTo>
                  <a:cubicBezTo>
                    <a:pt x="5282826" y="0"/>
                    <a:pt x="5334000" y="51174"/>
                    <a:pt x="5334000" y="114300"/>
                  </a:cubicBezTo>
                  <a:lnTo>
                    <a:pt x="5334000" y="1600200"/>
                  </a:lnTo>
                  <a:cubicBezTo>
                    <a:pt x="5334000" y="1663326"/>
                    <a:pt x="5282826" y="1714500"/>
                    <a:pt x="5219700" y="1714500"/>
                  </a:cubicBezTo>
                  <a:lnTo>
                    <a:pt x="114300" y="1714500"/>
                  </a:lnTo>
                  <a:cubicBezTo>
                    <a:pt x="51174" y="1714500"/>
                    <a:pt x="0" y="1663326"/>
                    <a:pt x="0" y="1600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52" name="TextBox 52"/>
            <p:cNvSpPr txBox="1"/>
            <p:nvPr/>
          </p:nvSpPr>
          <p:spPr>
            <a:xfrm>
              <a:off x="794385" y="3918585"/>
              <a:ext cx="554946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✅ 优点</a:t>
              </a:r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796290" y="4268152"/>
              <a:ext cx="154486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从 0 到 1 全流程覆盖</a:t>
              </a:r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796290" y="4506278"/>
              <a:ext cx="1537192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产出完整的技术文档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796290" y="4744402"/>
              <a:ext cx="1567863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支持 15+ 种 AI Agent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796290" y="4982528"/>
              <a:ext cx="199725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适合需求模糊的探索性项目</a:t>
              </a:r>
            </a:p>
          </p:txBody>
        </p:sp>
      </p:grpSp>
      <p:grpSp>
        <p:nvGrpSpPr>
          <p:cNvPr id="63" name="Group 63"/>
          <p:cNvGrpSpPr/>
          <p:nvPr/>
        </p:nvGrpSpPr>
        <p:grpSpPr>
          <a:xfrm>
            <a:off x="6286500" y="3714750"/>
            <a:ext cx="5334000" cy="1714500"/>
            <a:chOff x="6286500" y="3714750"/>
            <a:chExt cx="5334000" cy="17145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58" name="Freeform 58"/>
            <p:cNvSpPr/>
            <p:nvPr/>
          </p:nvSpPr>
          <p:spPr>
            <a:xfrm>
              <a:off x="6286500" y="3714750"/>
              <a:ext cx="5334000" cy="1714500"/>
            </a:xfrm>
            <a:custGeom>
              <a:avLst/>
              <a:gdLst/>
              <a:ahLst/>
              <a:cxnLst/>
              <a:rect l="l" t="t" r="r" b="b"/>
              <a:pathLst>
                <a:path w="5334000" h="1714500">
                  <a:moveTo>
                    <a:pt x="114300" y="0"/>
                  </a:moveTo>
                  <a:lnTo>
                    <a:pt x="5219700" y="0"/>
                  </a:lnTo>
                  <a:cubicBezTo>
                    <a:pt x="5282826" y="0"/>
                    <a:pt x="5334000" y="51174"/>
                    <a:pt x="5334000" y="114300"/>
                  </a:cubicBezTo>
                  <a:lnTo>
                    <a:pt x="5334000" y="1600200"/>
                  </a:lnTo>
                  <a:cubicBezTo>
                    <a:pt x="5334000" y="1663326"/>
                    <a:pt x="5282826" y="1714500"/>
                    <a:pt x="5219700" y="1714500"/>
                  </a:cubicBezTo>
                  <a:lnTo>
                    <a:pt x="114300" y="1714500"/>
                  </a:lnTo>
                  <a:cubicBezTo>
                    <a:pt x="51174" y="1714500"/>
                    <a:pt x="0" y="1663326"/>
                    <a:pt x="0" y="1600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59" name="TextBox 59"/>
            <p:cNvSpPr txBox="1"/>
            <p:nvPr/>
          </p:nvSpPr>
          <p:spPr>
            <a:xfrm>
              <a:off x="6509385" y="3918585"/>
              <a:ext cx="554946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EF4444"/>
                  </a:solidFill>
                  <a:latin typeface="Segoe UI"/>
                  <a:ea typeface="Microsoft YaHei"/>
                  <a:cs typeface="Segoe UI"/>
                </a:rPr>
                <a:t>❌ 缺点</a:t>
              </a:r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6511290" y="4268152"/>
              <a:ext cx="1843897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流程较重，文档产出量大</a:t>
              </a:r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6511290" y="4506278"/>
              <a:ext cx="2472642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对于简单任务有"杀鸡用牛刀"之感</a:t>
              </a:r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6511290" y="4744402"/>
              <a:ext cx="138384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学习成本相对较高</a:t>
              </a:r>
            </a:p>
          </p:txBody>
        </p:sp>
      </p:grpSp>
      <p:sp>
        <p:nvSpPr>
          <p:cNvPr id="64" name="Freeform 64"/>
          <p:cNvSpPr/>
          <p:nvPr/>
        </p:nvSpPr>
        <p:spPr>
          <a:xfrm>
            <a:off x="571500" y="5619750"/>
            <a:ext cx="11049000" cy="666750"/>
          </a:xfrm>
          <a:custGeom>
            <a:avLst/>
            <a:gdLst/>
            <a:ahLst/>
            <a:cxnLst/>
            <a:rect l="l" t="t" r="r" b="b"/>
            <a:pathLst>
              <a:path w="11049000" h="666750">
                <a:moveTo>
                  <a:pt x="114300" y="0"/>
                </a:moveTo>
                <a:lnTo>
                  <a:pt x="10934700" y="0"/>
                </a:lnTo>
                <a:cubicBezTo>
                  <a:pt x="10997826" y="0"/>
                  <a:pt x="11049000" y="51174"/>
                  <a:pt x="11049000" y="114300"/>
                </a:cubicBezTo>
                <a:lnTo>
                  <a:pt x="11049000" y="552450"/>
                </a:lnTo>
                <a:cubicBezTo>
                  <a:pt x="11049000" y="615576"/>
                  <a:pt x="10997826" y="666750"/>
                  <a:pt x="10934700" y="666750"/>
                </a:cubicBezTo>
                <a:lnTo>
                  <a:pt x="114300" y="666750"/>
                </a:lnTo>
                <a:cubicBezTo>
                  <a:pt x="51174" y="666750"/>
                  <a:pt x="0" y="615576"/>
                  <a:pt x="0" y="55245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1E293B"/>
          </a:solidFill>
          <a:ln>
            <a:noFill/>
          </a:ln>
        </p:spPr>
      </p:sp>
      <p:sp>
        <p:nvSpPr>
          <p:cNvPr id="65" name="TextBox 65"/>
          <p:cNvSpPr txBox="1"/>
          <p:nvPr/>
        </p:nvSpPr>
        <p:spPr>
          <a:xfrm>
            <a:off x="844868" y="5800249"/>
            <a:ext cx="594360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安装方式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842010" y="6014085"/>
            <a:ext cx="214236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10B981"/>
                </a:solidFill>
                <a:latin typeface="Consolas"/>
                <a:ea typeface="Microsoft YaHei"/>
                <a:cs typeface="Consolas"/>
              </a:rPr>
              <a:t>$ uv tool install spec-kit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4750118" y="5914549"/>
            <a:ext cx="736759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适合阶段：</a:t>
            </a:r>
          </a:p>
        </p:txBody>
      </p:sp>
      <p:sp>
        <p:nvSpPr>
          <p:cNvPr id="68" name="Freeform 68"/>
          <p:cNvSpPr/>
          <p:nvPr/>
        </p:nvSpPr>
        <p:spPr>
          <a:xfrm>
            <a:off x="5524500" y="5857875"/>
            <a:ext cx="762000" cy="266700"/>
          </a:xfrm>
          <a:custGeom>
            <a:avLst/>
            <a:gdLst/>
            <a:ahLst/>
            <a:cxnLst/>
            <a:rect l="l" t="t" r="r" b="b"/>
            <a:pathLst>
              <a:path w="762000" h="266700">
                <a:moveTo>
                  <a:pt x="133350" y="0"/>
                </a:moveTo>
                <a:lnTo>
                  <a:pt x="628650" y="0"/>
                </a:lnTo>
                <a:cubicBezTo>
                  <a:pt x="702297" y="0"/>
                  <a:pt x="762000" y="59703"/>
                  <a:pt x="762000" y="133350"/>
                </a:cubicBezTo>
                <a:lnTo>
                  <a:pt x="762000" y="133350"/>
                </a:lnTo>
                <a:cubicBezTo>
                  <a:pt x="762000" y="206997"/>
                  <a:pt x="702297" y="266700"/>
                  <a:pt x="628650" y="266700"/>
                </a:cubicBezTo>
                <a:lnTo>
                  <a:pt x="133350" y="266700"/>
                </a:lnTo>
                <a:cubicBezTo>
                  <a:pt x="59703" y="266700"/>
                  <a:pt x="0" y="206997"/>
                  <a:pt x="0" y="133350"/>
                </a:cubicBezTo>
                <a:lnTo>
                  <a:pt x="0" y="133350"/>
                </a:lnTo>
                <a:cubicBezTo>
                  <a:pt x="0" y="59703"/>
                  <a:pt x="59703" y="0"/>
                  <a:pt x="133350" y="0"/>
                </a:cubicBezTo>
                <a:close/>
              </a:path>
            </a:pathLst>
          </a:custGeom>
          <a:solidFill>
            <a:srgbClr val="8B5CF6"/>
          </a:solidFill>
          <a:ln>
            <a:noFill/>
          </a:ln>
        </p:spPr>
      </p:sp>
      <p:sp>
        <p:nvSpPr>
          <p:cNvPr id="69" name="TextBox 69"/>
          <p:cNvSpPr txBox="1"/>
          <p:nvPr/>
        </p:nvSpPr>
        <p:spPr>
          <a:xfrm>
            <a:off x="5731145" y="5925502"/>
            <a:ext cx="34871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0 → 1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11170110" y="6506528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03 / 11</a:t>
            </a:r>
          </a:p>
        </p:txBody>
      </p:sp>
    </p:spTree>
  </p:cSld>
  <p:clrMapOvr>
    <a:masterClrMapping/>
  </p:clrMapOvr>
  <p:transition dur="4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</p:sp>
      <p:sp>
        <p:nvSpPr>
          <p:cNvPr id="3" name="Freeform 3"/>
          <p:cNvSpPr/>
          <p:nvPr/>
        </p:nvSpPr>
        <p:spPr>
          <a:xfrm>
            <a:off x="571500" y="381000"/>
            <a:ext cx="1143000" cy="304800"/>
          </a:xfrm>
          <a:custGeom>
            <a:avLst/>
            <a:gdLst/>
            <a:ahLst/>
            <a:cxnLst/>
            <a:rect l="l" t="t" r="r" b="b"/>
            <a:pathLst>
              <a:path w="1143000" h="304800">
                <a:moveTo>
                  <a:pt x="152400" y="0"/>
                </a:moveTo>
                <a:lnTo>
                  <a:pt x="990600" y="0"/>
                </a:lnTo>
                <a:cubicBezTo>
                  <a:pt x="1074768" y="0"/>
                  <a:pt x="1143000" y="68232"/>
                  <a:pt x="1143000" y="152400"/>
                </a:cubicBezTo>
                <a:lnTo>
                  <a:pt x="1143000" y="152400"/>
                </a:lnTo>
                <a:cubicBezTo>
                  <a:pt x="1143000" y="236568"/>
                  <a:pt x="1074768" y="304800"/>
                  <a:pt x="990600" y="304800"/>
                </a:cubicBezTo>
                <a:lnTo>
                  <a:pt x="152400" y="304800"/>
                </a:lnTo>
                <a:cubicBezTo>
                  <a:pt x="68232" y="304800"/>
                  <a:pt x="0" y="236568"/>
                  <a:pt x="0" y="152400"/>
                </a:cubicBezTo>
                <a:lnTo>
                  <a:pt x="0" y="152400"/>
                </a:ln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rgbClr val="2563EB"/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759319" y="477202"/>
            <a:ext cx="76736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OpenSpec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41020" y="788670"/>
            <a:ext cx="4109466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293B"/>
                </a:solidFill>
                <a:latin typeface="Segoe UI"/>
                <a:ea typeface="Microsoft YaHei"/>
                <a:cs typeface="Segoe UI"/>
              </a:rPr>
              <a:t>适合已有积累的存量项目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56260" y="1203960"/>
            <a:ext cx="5183124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Fission-AI 出品 · 变更驱动开发（Change-Driven Development）</a:t>
            </a:r>
          </a:p>
        </p:txBody>
      </p:sp>
      <p:grpSp>
        <p:nvGrpSpPr>
          <p:cNvPr id="17" name="Group 17"/>
          <p:cNvGrpSpPr/>
          <p:nvPr/>
        </p:nvGrpSpPr>
        <p:grpSpPr>
          <a:xfrm>
            <a:off x="571500" y="1571625"/>
            <a:ext cx="3238500" cy="1671637"/>
            <a:chOff x="571500" y="1571625"/>
            <a:chExt cx="3238500" cy="1671637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7" name="Freeform 7"/>
            <p:cNvSpPr/>
            <p:nvPr/>
          </p:nvSpPr>
          <p:spPr>
            <a:xfrm>
              <a:off x="571500" y="1571625"/>
              <a:ext cx="3238500" cy="1666875"/>
            </a:xfrm>
            <a:custGeom>
              <a:avLst/>
              <a:gdLst/>
              <a:ahLst/>
              <a:cxnLst/>
              <a:rect l="l" t="t" r="r" b="b"/>
              <a:pathLst>
                <a:path w="3238500" h="1666875">
                  <a:moveTo>
                    <a:pt x="114300" y="0"/>
                  </a:moveTo>
                  <a:lnTo>
                    <a:pt x="3124200" y="0"/>
                  </a:lnTo>
                  <a:cubicBezTo>
                    <a:pt x="3187326" y="0"/>
                    <a:pt x="3238500" y="51174"/>
                    <a:pt x="3238500" y="114300"/>
                  </a:cubicBezTo>
                  <a:lnTo>
                    <a:pt x="3238500" y="1552575"/>
                  </a:lnTo>
                  <a:cubicBezTo>
                    <a:pt x="3238500" y="1615701"/>
                    <a:pt x="3187326" y="1666875"/>
                    <a:pt x="3124200" y="1666875"/>
                  </a:cubicBezTo>
                  <a:lnTo>
                    <a:pt x="114300" y="1666875"/>
                  </a:lnTo>
                  <a:cubicBezTo>
                    <a:pt x="51174" y="1666875"/>
                    <a:pt x="0" y="1615701"/>
                    <a:pt x="0" y="1552575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8" name="TextBox 8"/>
            <p:cNvSpPr txBox="1"/>
            <p:nvPr/>
          </p:nvSpPr>
          <p:spPr>
            <a:xfrm>
              <a:off x="794385" y="1775460"/>
              <a:ext cx="1291038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📋 典型用户画像</a:t>
              </a:r>
            </a:p>
          </p:txBody>
        </p:sp>
        <p:sp>
          <p:nvSpPr>
            <p:cNvPr id="9" name="Ellipse 9"/>
            <p:cNvSpPr/>
            <p:nvPr/>
          </p:nvSpPr>
          <p:spPr>
            <a:xfrm>
              <a:off x="819150" y="2200275"/>
              <a:ext cx="76200" cy="76200"/>
            </a:xfrm>
            <a:prstGeom prst="ellipse">
              <a:avLst/>
            </a:prstGeom>
            <a:solidFill>
              <a:srgbClr val="2563E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0" name="TextBox 10"/>
            <p:cNvSpPr txBox="1"/>
            <p:nvPr/>
          </p:nvSpPr>
          <p:spPr>
            <a:xfrm>
              <a:off x="986790" y="2172652"/>
              <a:ext cx="1713548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维护中大型项目的开发者</a:t>
              </a:r>
            </a:p>
          </p:txBody>
        </p:sp>
        <p:sp>
          <p:nvSpPr>
            <p:cNvPr id="11" name="Ellipse 11"/>
            <p:cNvSpPr/>
            <p:nvPr/>
          </p:nvSpPr>
          <p:spPr>
            <a:xfrm>
              <a:off x="819150" y="2486025"/>
              <a:ext cx="76200" cy="76200"/>
            </a:xfrm>
            <a:prstGeom prst="ellipse">
              <a:avLst/>
            </a:prstGeom>
            <a:solidFill>
              <a:srgbClr val="2563E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2" name="TextBox 12"/>
            <p:cNvSpPr txBox="1"/>
            <p:nvPr/>
          </p:nvSpPr>
          <p:spPr>
            <a:xfrm>
              <a:off x="986790" y="2458402"/>
              <a:ext cx="1767221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产品已输出完整 MRD/PRD</a:t>
              </a:r>
            </a:p>
          </p:txBody>
        </p:sp>
        <p:sp>
          <p:nvSpPr>
            <p:cNvPr id="13" name="Ellipse 13"/>
            <p:cNvSpPr/>
            <p:nvPr/>
          </p:nvSpPr>
          <p:spPr>
            <a:xfrm>
              <a:off x="819150" y="2771775"/>
              <a:ext cx="76200" cy="76200"/>
            </a:xfrm>
            <a:prstGeom prst="ellipse">
              <a:avLst/>
            </a:prstGeom>
            <a:solidFill>
              <a:srgbClr val="2563E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4" name="TextBox 14"/>
            <p:cNvSpPr txBox="1"/>
            <p:nvPr/>
          </p:nvSpPr>
          <p:spPr>
            <a:xfrm>
              <a:off x="986790" y="2744152"/>
              <a:ext cx="186690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需求明确，重点是高效执行</a:t>
              </a:r>
            </a:p>
          </p:txBody>
        </p:sp>
        <p:sp>
          <p:nvSpPr>
            <p:cNvPr id="15" name="Ellipse 15"/>
            <p:cNvSpPr/>
            <p:nvPr/>
          </p:nvSpPr>
          <p:spPr>
            <a:xfrm>
              <a:off x="819150" y="3057525"/>
              <a:ext cx="76200" cy="76200"/>
            </a:xfrm>
            <a:prstGeom prst="ellipse">
              <a:avLst/>
            </a:prstGeom>
            <a:solidFill>
              <a:srgbClr val="2563E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6" name="TextBox 16"/>
            <p:cNvSpPr txBox="1"/>
            <p:nvPr/>
          </p:nvSpPr>
          <p:spPr>
            <a:xfrm>
              <a:off x="986790" y="3029902"/>
              <a:ext cx="1713548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关注变更追踪和版本管理</a:t>
              </a:r>
            </a:p>
          </p:txBody>
        </p:sp>
      </p:grpSp>
      <p:grpSp>
        <p:nvGrpSpPr>
          <p:cNvPr id="31" name="Group 31"/>
          <p:cNvGrpSpPr/>
          <p:nvPr/>
        </p:nvGrpSpPr>
        <p:grpSpPr>
          <a:xfrm>
            <a:off x="4000500" y="1571625"/>
            <a:ext cx="7620000" cy="1666875"/>
            <a:chOff x="4000500" y="1571625"/>
            <a:chExt cx="7620000" cy="1666875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18" name="Freeform 18"/>
            <p:cNvSpPr/>
            <p:nvPr/>
          </p:nvSpPr>
          <p:spPr>
            <a:xfrm>
              <a:off x="4000500" y="1571625"/>
              <a:ext cx="7620000" cy="1666875"/>
            </a:xfrm>
            <a:custGeom>
              <a:avLst/>
              <a:gdLst/>
              <a:ahLst/>
              <a:cxnLst/>
              <a:rect l="l" t="t" r="r" b="b"/>
              <a:pathLst>
                <a:path w="7620000" h="1666875">
                  <a:moveTo>
                    <a:pt x="114300" y="0"/>
                  </a:moveTo>
                  <a:lnTo>
                    <a:pt x="7505700" y="0"/>
                  </a:lnTo>
                  <a:cubicBezTo>
                    <a:pt x="7568826" y="0"/>
                    <a:pt x="7620000" y="51174"/>
                    <a:pt x="7620000" y="114300"/>
                  </a:cubicBezTo>
                  <a:lnTo>
                    <a:pt x="7620000" y="1552575"/>
                  </a:lnTo>
                  <a:cubicBezTo>
                    <a:pt x="7620000" y="1615701"/>
                    <a:pt x="7568826" y="1666875"/>
                    <a:pt x="7505700" y="1666875"/>
                  </a:cubicBezTo>
                  <a:lnTo>
                    <a:pt x="114300" y="1666875"/>
                  </a:lnTo>
                  <a:cubicBezTo>
                    <a:pt x="51174" y="1666875"/>
                    <a:pt x="0" y="1615701"/>
                    <a:pt x="0" y="1552575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9" name="TextBox 19"/>
            <p:cNvSpPr txBox="1"/>
            <p:nvPr/>
          </p:nvSpPr>
          <p:spPr>
            <a:xfrm>
              <a:off x="4223385" y="1775460"/>
              <a:ext cx="2211153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📁 核心创新：两文件夹模型</a:t>
              </a:r>
            </a:p>
          </p:txBody>
        </p:sp>
        <p:sp>
          <p:nvSpPr>
            <p:cNvPr id="20" name="Freeform 20"/>
            <p:cNvSpPr/>
            <p:nvPr/>
          </p:nvSpPr>
          <p:spPr>
            <a:xfrm>
              <a:off x="4381500" y="2095500"/>
              <a:ext cx="3048000" cy="952500"/>
            </a:xfrm>
            <a:custGeom>
              <a:avLst/>
              <a:gdLst/>
              <a:ahLst/>
              <a:cxnLst/>
              <a:rect l="l" t="t" r="r" b="b"/>
              <a:pathLst>
                <a:path w="3048000" h="952500">
                  <a:moveTo>
                    <a:pt x="76200" y="0"/>
                  </a:moveTo>
                  <a:lnTo>
                    <a:pt x="2971800" y="0"/>
                  </a:lnTo>
                  <a:cubicBezTo>
                    <a:pt x="3013884" y="0"/>
                    <a:pt x="3048000" y="34116"/>
                    <a:pt x="3048000" y="76200"/>
                  </a:cubicBezTo>
                  <a:lnTo>
                    <a:pt x="3048000" y="876300"/>
                  </a:lnTo>
                  <a:cubicBezTo>
                    <a:pt x="3048000" y="918384"/>
                    <a:pt x="3013884" y="952500"/>
                    <a:pt x="2971800" y="952500"/>
                  </a:cubicBezTo>
                  <a:lnTo>
                    <a:pt x="76200" y="952500"/>
                  </a:lnTo>
                  <a:cubicBezTo>
                    <a:pt x="34116" y="952500"/>
                    <a:pt x="0" y="918384"/>
                    <a:pt x="0" y="876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1F5F9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1" name="TextBox 21"/>
            <p:cNvSpPr txBox="1"/>
            <p:nvPr/>
          </p:nvSpPr>
          <p:spPr>
            <a:xfrm>
              <a:off x="4559618" y="2228374"/>
              <a:ext cx="729639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1E293B"/>
                  </a:solidFill>
                  <a:latin typeface="Consolas"/>
                  <a:ea typeface="Microsoft YaHei"/>
                  <a:cs typeface="Consolas"/>
                </a:rPr>
                <a:t>openspec/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4751070" y="2455545"/>
              <a:ext cx="712946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2563EB"/>
                  </a:solidFill>
                  <a:latin typeface="Consolas"/>
                  <a:ea typeface="Microsoft YaHei"/>
                  <a:cs typeface="Consolas"/>
                </a:rPr>
                <a:t>├── specs/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5895022" y="2463641"/>
              <a:ext cx="1707832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8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← 当前真相 (Source of Truth)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4751070" y="2674620"/>
              <a:ext cx="857536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F97316"/>
                  </a:solidFill>
                  <a:latin typeface="Consolas"/>
                  <a:ea typeface="Microsoft YaHei"/>
                  <a:cs typeface="Consolas"/>
                </a:rPr>
                <a:t>└── changes/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5895022" y="2682716"/>
              <a:ext cx="605338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8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← 变更提案</a:t>
              </a:r>
            </a:p>
          </p:txBody>
        </p:sp>
        <p:sp>
          <p:nvSpPr>
            <p:cNvPr id="26" name="Freeform 26"/>
            <p:cNvSpPr/>
            <p:nvPr/>
          </p:nvSpPr>
          <p:spPr>
            <a:xfrm>
              <a:off x="7715250" y="2095500"/>
              <a:ext cx="3714750" cy="952500"/>
            </a:xfrm>
            <a:custGeom>
              <a:avLst/>
              <a:gdLst/>
              <a:ahLst/>
              <a:cxnLst/>
              <a:rect l="l" t="t" r="r" b="b"/>
              <a:pathLst>
                <a:path w="3714750" h="952500">
                  <a:moveTo>
                    <a:pt x="76200" y="0"/>
                  </a:moveTo>
                  <a:lnTo>
                    <a:pt x="3638550" y="0"/>
                  </a:lnTo>
                  <a:cubicBezTo>
                    <a:pt x="3680634" y="0"/>
                    <a:pt x="3714750" y="34116"/>
                    <a:pt x="3714750" y="76200"/>
                  </a:cubicBezTo>
                  <a:lnTo>
                    <a:pt x="3714750" y="876300"/>
                  </a:lnTo>
                  <a:cubicBezTo>
                    <a:pt x="3714750" y="918384"/>
                    <a:pt x="3680634" y="952500"/>
                    <a:pt x="3638550" y="952500"/>
                  </a:cubicBezTo>
                  <a:lnTo>
                    <a:pt x="76200" y="952500"/>
                  </a:lnTo>
                  <a:cubicBezTo>
                    <a:pt x="34116" y="952500"/>
                    <a:pt x="0" y="918384"/>
                    <a:pt x="0" y="876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EFF6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7" name="TextBox 27"/>
            <p:cNvSpPr txBox="1"/>
            <p:nvPr/>
          </p:nvSpPr>
          <p:spPr>
            <a:xfrm>
              <a:off x="7893368" y="2228374"/>
              <a:ext cx="1639567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b="1" dirty="0">
                  <a:solidFill>
                    <a:srgbClr val="1D4ED8"/>
                  </a:solidFill>
                  <a:latin typeface="Segoe UI"/>
                  <a:ea typeface="Microsoft YaHei"/>
                  <a:cs typeface="Segoe UI"/>
                </a:rPr>
                <a:t>Delta 格式（增量变更）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7894320" y="2455545"/>
              <a:ext cx="2185130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ADDED Requirements（新增需求）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7894320" y="2646045"/>
              <a:ext cx="2388870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MODIFIED Requirements（修改需求）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7894320" y="2836545"/>
              <a:ext cx="2382298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REMOVED Requirements（删除需求）</a:t>
              </a:r>
            </a:p>
          </p:txBody>
        </p:sp>
      </p:grpSp>
      <p:grpSp>
        <p:nvGrpSpPr>
          <p:cNvPr id="49" name="Group 49"/>
          <p:cNvGrpSpPr/>
          <p:nvPr/>
        </p:nvGrpSpPr>
        <p:grpSpPr>
          <a:xfrm>
            <a:off x="571500" y="3429000"/>
            <a:ext cx="5334000" cy="1143000"/>
            <a:chOff x="571500" y="3429000"/>
            <a:chExt cx="5334000" cy="11430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32" name="Freeform 32"/>
            <p:cNvSpPr/>
            <p:nvPr/>
          </p:nvSpPr>
          <p:spPr>
            <a:xfrm>
              <a:off x="571500" y="3429000"/>
              <a:ext cx="5334000" cy="1143000"/>
            </a:xfrm>
            <a:custGeom>
              <a:avLst/>
              <a:gdLst/>
              <a:ahLst/>
              <a:cxnLst/>
              <a:rect l="l" t="t" r="r" b="b"/>
              <a:pathLst>
                <a:path w="5334000" h="1143000">
                  <a:moveTo>
                    <a:pt x="114300" y="0"/>
                  </a:moveTo>
                  <a:lnTo>
                    <a:pt x="5219700" y="0"/>
                  </a:lnTo>
                  <a:cubicBezTo>
                    <a:pt x="5282826" y="0"/>
                    <a:pt x="5334000" y="51174"/>
                    <a:pt x="5334000" y="114300"/>
                  </a:cubicBezTo>
                  <a:lnTo>
                    <a:pt x="5334000" y="1028700"/>
                  </a:lnTo>
                  <a:cubicBezTo>
                    <a:pt x="5334000" y="1091826"/>
                    <a:pt x="5282826" y="1143000"/>
                    <a:pt x="5219700" y="1143000"/>
                  </a:cubicBezTo>
                  <a:lnTo>
                    <a:pt x="114300" y="1143000"/>
                  </a:lnTo>
                  <a:cubicBezTo>
                    <a:pt x="51174" y="1143000"/>
                    <a:pt x="0" y="1091826"/>
                    <a:pt x="0" y="1028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3" name="TextBox 33"/>
            <p:cNvSpPr txBox="1"/>
            <p:nvPr/>
          </p:nvSpPr>
          <p:spPr>
            <a:xfrm>
              <a:off x="794385" y="3632835"/>
              <a:ext cx="1263434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🔄 4 步工作流程</a:t>
              </a:r>
            </a:p>
          </p:txBody>
        </p:sp>
        <p:sp>
          <p:nvSpPr>
            <p:cNvPr id="34" name="Freeform 34"/>
            <p:cNvSpPr/>
            <p:nvPr/>
          </p:nvSpPr>
          <p:spPr>
            <a:xfrm>
              <a:off x="809625" y="3952875"/>
              <a:ext cx="1047750" cy="428625"/>
            </a:xfrm>
            <a:custGeom>
              <a:avLst/>
              <a:gdLst/>
              <a:ahLst/>
              <a:cxnLst/>
              <a:rect l="l" t="t" r="r" b="b"/>
              <a:pathLst>
                <a:path w="1047750" h="428625">
                  <a:moveTo>
                    <a:pt x="76200" y="0"/>
                  </a:moveTo>
                  <a:lnTo>
                    <a:pt x="971550" y="0"/>
                  </a:lnTo>
                  <a:cubicBezTo>
                    <a:pt x="1013634" y="0"/>
                    <a:pt x="1047750" y="34116"/>
                    <a:pt x="1047750" y="76200"/>
                  </a:cubicBezTo>
                  <a:lnTo>
                    <a:pt x="1047750" y="352425"/>
                  </a:lnTo>
                  <a:cubicBezTo>
                    <a:pt x="1047750" y="394509"/>
                    <a:pt x="1013634" y="428625"/>
                    <a:pt x="971550" y="428625"/>
                  </a:cubicBezTo>
                  <a:lnTo>
                    <a:pt x="76200" y="428625"/>
                  </a:lnTo>
                  <a:cubicBezTo>
                    <a:pt x="34116" y="428625"/>
                    <a:pt x="0" y="394509"/>
                    <a:pt x="0" y="352425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EFF6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5" name="TextBox 35"/>
            <p:cNvSpPr txBox="1"/>
            <p:nvPr/>
          </p:nvSpPr>
          <p:spPr>
            <a:xfrm>
              <a:off x="966676" y="4046220"/>
              <a:ext cx="733649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1D4ED8"/>
                  </a:solidFill>
                  <a:latin typeface="Segoe UI"/>
                  <a:ea typeface="Microsoft YaHei"/>
                  <a:cs typeface="Segoe UI"/>
                </a:rPr>
                <a:t>1. 创建提案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1096685" y="4205288"/>
              <a:ext cx="473631" cy="1524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750" dirty="0">
                  <a:solidFill>
                    <a:srgbClr val="3B82F6"/>
                  </a:solidFill>
                  <a:latin typeface="Segoe UI"/>
                  <a:ea typeface="Microsoft YaHei"/>
                  <a:cs typeface="Segoe UI"/>
                </a:rPr>
                <a:t>proposal</a:t>
              </a:r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4162425"/>
              <a:ext cx="190500" cy="9525"/>
            </a:xfrm>
            <a:custGeom>
              <a:avLst/>
              <a:gdLst/>
              <a:ahLst/>
              <a:cxnLst/>
              <a:rect l="l" t="t" r="r" b="b"/>
              <a:pathLst>
                <a:path w="190500" h="9525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solidFill>
              <a:srgbClr val="000000"/>
            </a:solidFill>
            <a:ln w="19050">
              <a:solidFill>
                <a:srgbClr val="2563EB"/>
              </a:solidFill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8" name="Freeform 38"/>
            <p:cNvSpPr/>
            <p:nvPr/>
          </p:nvSpPr>
          <p:spPr>
            <a:xfrm>
              <a:off x="2143125" y="3952875"/>
              <a:ext cx="1047750" cy="428625"/>
            </a:xfrm>
            <a:custGeom>
              <a:avLst/>
              <a:gdLst/>
              <a:ahLst/>
              <a:cxnLst/>
              <a:rect l="l" t="t" r="r" b="b"/>
              <a:pathLst>
                <a:path w="1047750" h="428625">
                  <a:moveTo>
                    <a:pt x="76200" y="0"/>
                  </a:moveTo>
                  <a:lnTo>
                    <a:pt x="971550" y="0"/>
                  </a:lnTo>
                  <a:cubicBezTo>
                    <a:pt x="1013634" y="0"/>
                    <a:pt x="1047750" y="34116"/>
                    <a:pt x="1047750" y="76200"/>
                  </a:cubicBezTo>
                  <a:lnTo>
                    <a:pt x="1047750" y="352425"/>
                  </a:lnTo>
                  <a:cubicBezTo>
                    <a:pt x="1047750" y="394509"/>
                    <a:pt x="1013634" y="428625"/>
                    <a:pt x="971550" y="428625"/>
                  </a:cubicBezTo>
                  <a:lnTo>
                    <a:pt x="76200" y="428625"/>
                  </a:lnTo>
                  <a:cubicBezTo>
                    <a:pt x="34116" y="428625"/>
                    <a:pt x="0" y="394509"/>
                    <a:pt x="0" y="352425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EFF6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9" name="TextBox 39"/>
            <p:cNvSpPr txBox="1"/>
            <p:nvPr/>
          </p:nvSpPr>
          <p:spPr>
            <a:xfrm>
              <a:off x="2282923" y="4046220"/>
              <a:ext cx="768153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1D4ED8"/>
                  </a:solidFill>
                  <a:latin typeface="Segoe UI"/>
                  <a:ea typeface="Microsoft YaHei"/>
                  <a:cs typeface="Segoe UI"/>
                </a:rPr>
                <a:t>2. 对齐确认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2328862" y="4205288"/>
              <a:ext cx="676275" cy="1524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750" dirty="0">
                  <a:solidFill>
                    <a:srgbClr val="3B82F6"/>
                  </a:solidFill>
                  <a:latin typeface="Segoe UI"/>
                  <a:ea typeface="Microsoft YaHei"/>
                  <a:cs typeface="Segoe UI"/>
                </a:rPr>
                <a:t>自然语言交流</a:t>
              </a:r>
            </a:p>
          </p:txBody>
        </p:sp>
        <p:sp>
          <p:nvSpPr>
            <p:cNvPr id="41" name="Freeform 41"/>
            <p:cNvSpPr/>
            <p:nvPr/>
          </p:nvSpPr>
          <p:spPr>
            <a:xfrm>
              <a:off x="3238500" y="4162425"/>
              <a:ext cx="190500" cy="9525"/>
            </a:xfrm>
            <a:custGeom>
              <a:avLst/>
              <a:gdLst/>
              <a:ahLst/>
              <a:cxnLst/>
              <a:rect l="l" t="t" r="r" b="b"/>
              <a:pathLst>
                <a:path w="190500" h="9525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solidFill>
              <a:srgbClr val="000000"/>
            </a:solidFill>
            <a:ln w="19050">
              <a:solidFill>
                <a:srgbClr val="2563EB"/>
              </a:solidFill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2" name="Freeform 42"/>
            <p:cNvSpPr/>
            <p:nvPr/>
          </p:nvSpPr>
          <p:spPr>
            <a:xfrm>
              <a:off x="3476625" y="3952875"/>
              <a:ext cx="1047750" cy="428625"/>
            </a:xfrm>
            <a:custGeom>
              <a:avLst/>
              <a:gdLst/>
              <a:ahLst/>
              <a:cxnLst/>
              <a:rect l="l" t="t" r="r" b="b"/>
              <a:pathLst>
                <a:path w="1047750" h="428625">
                  <a:moveTo>
                    <a:pt x="76200" y="0"/>
                  </a:moveTo>
                  <a:lnTo>
                    <a:pt x="971550" y="0"/>
                  </a:lnTo>
                  <a:cubicBezTo>
                    <a:pt x="1013634" y="0"/>
                    <a:pt x="1047750" y="34116"/>
                    <a:pt x="1047750" y="76200"/>
                  </a:cubicBezTo>
                  <a:lnTo>
                    <a:pt x="1047750" y="352425"/>
                  </a:lnTo>
                  <a:cubicBezTo>
                    <a:pt x="1047750" y="394509"/>
                    <a:pt x="1013634" y="428625"/>
                    <a:pt x="971550" y="428625"/>
                  </a:cubicBezTo>
                  <a:lnTo>
                    <a:pt x="76200" y="428625"/>
                  </a:lnTo>
                  <a:cubicBezTo>
                    <a:pt x="34116" y="428625"/>
                    <a:pt x="0" y="394509"/>
                    <a:pt x="0" y="352425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EFF6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3" name="TextBox 43"/>
            <p:cNvSpPr txBox="1"/>
            <p:nvPr/>
          </p:nvSpPr>
          <p:spPr>
            <a:xfrm>
              <a:off x="3616423" y="4046220"/>
              <a:ext cx="768153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1D4ED8"/>
                  </a:solidFill>
                  <a:latin typeface="Segoe UI"/>
                  <a:ea typeface="Microsoft YaHei"/>
                  <a:cs typeface="Segoe UI"/>
                </a:rPr>
                <a:t>3. 执行实施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3854053" y="4205288"/>
              <a:ext cx="292894" cy="1524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750" dirty="0">
                  <a:solidFill>
                    <a:srgbClr val="3B82F6"/>
                  </a:solidFill>
                  <a:latin typeface="Segoe UI"/>
                  <a:ea typeface="Microsoft YaHei"/>
                  <a:cs typeface="Segoe UI"/>
                </a:rPr>
                <a:t>apply</a:t>
              </a:r>
            </a:p>
          </p:txBody>
        </p:sp>
        <p:sp>
          <p:nvSpPr>
            <p:cNvPr id="45" name="Freeform 45"/>
            <p:cNvSpPr/>
            <p:nvPr/>
          </p:nvSpPr>
          <p:spPr>
            <a:xfrm>
              <a:off x="4572000" y="4162425"/>
              <a:ext cx="190500" cy="9525"/>
            </a:xfrm>
            <a:custGeom>
              <a:avLst/>
              <a:gdLst/>
              <a:ahLst/>
              <a:cxnLst/>
              <a:rect l="l" t="t" r="r" b="b"/>
              <a:pathLst>
                <a:path w="190500" h="9525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solidFill>
              <a:srgbClr val="000000"/>
            </a:solidFill>
            <a:ln w="19050">
              <a:solidFill>
                <a:srgbClr val="2563EB"/>
              </a:solidFill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6" name="Freeform 46"/>
            <p:cNvSpPr/>
            <p:nvPr/>
          </p:nvSpPr>
          <p:spPr>
            <a:xfrm>
              <a:off x="4810125" y="3952875"/>
              <a:ext cx="952500" cy="428625"/>
            </a:xfrm>
            <a:custGeom>
              <a:avLst/>
              <a:gdLst/>
              <a:ahLst/>
              <a:cxnLst/>
              <a:rect l="l" t="t" r="r" b="b"/>
              <a:pathLst>
                <a:path w="952500" h="428625">
                  <a:moveTo>
                    <a:pt x="76200" y="0"/>
                  </a:moveTo>
                  <a:lnTo>
                    <a:pt x="876300" y="0"/>
                  </a:lnTo>
                  <a:cubicBezTo>
                    <a:pt x="918384" y="0"/>
                    <a:pt x="952500" y="34116"/>
                    <a:pt x="952500" y="76200"/>
                  </a:cubicBezTo>
                  <a:lnTo>
                    <a:pt x="952500" y="352425"/>
                  </a:lnTo>
                  <a:cubicBezTo>
                    <a:pt x="952500" y="394509"/>
                    <a:pt x="918384" y="428625"/>
                    <a:pt x="876300" y="428625"/>
                  </a:cubicBezTo>
                  <a:lnTo>
                    <a:pt x="76200" y="428625"/>
                  </a:lnTo>
                  <a:cubicBezTo>
                    <a:pt x="34116" y="428625"/>
                    <a:pt x="0" y="394509"/>
                    <a:pt x="0" y="352425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2563E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7" name="TextBox 47"/>
            <p:cNvSpPr txBox="1"/>
            <p:nvPr/>
          </p:nvSpPr>
          <p:spPr>
            <a:xfrm>
              <a:off x="4902298" y="4046220"/>
              <a:ext cx="768153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4. 归档合并</a:t>
              </a:r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5079682" y="4205288"/>
              <a:ext cx="413385" cy="1524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750" dirty="0">
                  <a:solidFill>
                    <a:srgbClr val="BFDBFE"/>
                  </a:solidFill>
                  <a:latin typeface="Segoe UI"/>
                  <a:ea typeface="Microsoft YaHei"/>
                  <a:cs typeface="Segoe UI"/>
                </a:rPr>
                <a:t>archive</a:t>
              </a:r>
            </a:p>
          </p:txBody>
        </p:sp>
      </p:grpSp>
      <p:grpSp>
        <p:nvGrpSpPr>
          <p:cNvPr id="55" name="Group 55"/>
          <p:cNvGrpSpPr/>
          <p:nvPr/>
        </p:nvGrpSpPr>
        <p:grpSpPr>
          <a:xfrm>
            <a:off x="6286500" y="3429000"/>
            <a:ext cx="2667000" cy="1150144"/>
            <a:chOff x="6286500" y="3429000"/>
            <a:chExt cx="2667000" cy="1150144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50" name="Freeform 50"/>
            <p:cNvSpPr/>
            <p:nvPr/>
          </p:nvSpPr>
          <p:spPr>
            <a:xfrm>
              <a:off x="6286500" y="3429000"/>
              <a:ext cx="2667000" cy="1143000"/>
            </a:xfrm>
            <a:custGeom>
              <a:avLst/>
              <a:gdLst/>
              <a:ahLst/>
              <a:cxnLst/>
              <a:rect l="l" t="t" r="r" b="b"/>
              <a:pathLst>
                <a:path w="2667000" h="114300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1028700"/>
                  </a:lnTo>
                  <a:cubicBezTo>
                    <a:pt x="2667000" y="1091826"/>
                    <a:pt x="2615826" y="1143000"/>
                    <a:pt x="2552700" y="1143000"/>
                  </a:cubicBezTo>
                  <a:lnTo>
                    <a:pt x="114300" y="1143000"/>
                  </a:lnTo>
                  <a:cubicBezTo>
                    <a:pt x="51174" y="1143000"/>
                    <a:pt x="0" y="1091826"/>
                    <a:pt x="0" y="1028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51" name="TextBox 51"/>
            <p:cNvSpPr txBox="1"/>
            <p:nvPr/>
          </p:nvSpPr>
          <p:spPr>
            <a:xfrm>
              <a:off x="6509385" y="3632835"/>
              <a:ext cx="554946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✅ 优点</a:t>
              </a:r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6512242" y="3942874"/>
              <a:ext cx="1598271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轻量级，无需 API Keys</a:t>
              </a:r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6512242" y="4161949"/>
              <a:ext cx="1427393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变更追踪清晰可审计</a:t>
              </a:r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6512242" y="4381024"/>
              <a:ext cx="1683710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跨多个 Spec 更新很优雅</a:t>
              </a:r>
            </a:p>
          </p:txBody>
        </p:sp>
      </p:grpSp>
      <p:grpSp>
        <p:nvGrpSpPr>
          <p:cNvPr id="61" name="Group 61"/>
          <p:cNvGrpSpPr/>
          <p:nvPr/>
        </p:nvGrpSpPr>
        <p:grpSpPr>
          <a:xfrm>
            <a:off x="9144000" y="3429000"/>
            <a:ext cx="2476500" cy="1150144"/>
            <a:chOff x="9144000" y="3429000"/>
            <a:chExt cx="2476500" cy="1150144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56" name="Freeform 56"/>
            <p:cNvSpPr/>
            <p:nvPr/>
          </p:nvSpPr>
          <p:spPr>
            <a:xfrm>
              <a:off x="9144000" y="3429000"/>
              <a:ext cx="2476500" cy="1143000"/>
            </a:xfrm>
            <a:custGeom>
              <a:avLst/>
              <a:gdLst/>
              <a:ahLst/>
              <a:cxnLst/>
              <a:rect l="l" t="t" r="r" b="b"/>
              <a:pathLst>
                <a:path w="2476500" h="1143000">
                  <a:moveTo>
                    <a:pt x="114300" y="0"/>
                  </a:moveTo>
                  <a:lnTo>
                    <a:pt x="2362200" y="0"/>
                  </a:lnTo>
                  <a:cubicBezTo>
                    <a:pt x="2425326" y="0"/>
                    <a:pt x="2476500" y="51174"/>
                    <a:pt x="2476500" y="114300"/>
                  </a:cubicBezTo>
                  <a:lnTo>
                    <a:pt x="2476500" y="1028700"/>
                  </a:lnTo>
                  <a:cubicBezTo>
                    <a:pt x="2476500" y="1091826"/>
                    <a:pt x="2425326" y="1143000"/>
                    <a:pt x="2362200" y="1143000"/>
                  </a:cubicBezTo>
                  <a:lnTo>
                    <a:pt x="114300" y="1143000"/>
                  </a:lnTo>
                  <a:cubicBezTo>
                    <a:pt x="51174" y="1143000"/>
                    <a:pt x="0" y="1091826"/>
                    <a:pt x="0" y="1028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57" name="TextBox 57"/>
            <p:cNvSpPr txBox="1"/>
            <p:nvPr/>
          </p:nvSpPr>
          <p:spPr>
            <a:xfrm>
              <a:off x="9366885" y="3632835"/>
              <a:ext cx="554946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EF4444"/>
                  </a:solidFill>
                  <a:latin typeface="Segoe UI"/>
                  <a:ea typeface="Microsoft YaHei"/>
                  <a:cs typeface="Segoe UI"/>
                </a:rPr>
                <a:t>❌ 缺点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9369742" y="3942874"/>
              <a:ext cx="1427393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不擅长 0→1 探索开发</a:t>
              </a:r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9369742" y="4161949"/>
              <a:ext cx="1284994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假设需求已经明确</a:t>
              </a:r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9369742" y="4381024"/>
              <a:ext cx="1441633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少了"产品设计"能力</a:t>
              </a:r>
            </a:p>
          </p:txBody>
        </p:sp>
      </p:grpSp>
      <p:grpSp>
        <p:nvGrpSpPr>
          <p:cNvPr id="68" name="Group 68"/>
          <p:cNvGrpSpPr/>
          <p:nvPr/>
        </p:nvGrpSpPr>
        <p:grpSpPr>
          <a:xfrm>
            <a:off x="571500" y="4762500"/>
            <a:ext cx="11049000" cy="857250"/>
            <a:chOff x="571500" y="4762500"/>
            <a:chExt cx="11049000" cy="85725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62" name="Freeform 62"/>
            <p:cNvSpPr/>
            <p:nvPr/>
          </p:nvSpPr>
          <p:spPr>
            <a:xfrm>
              <a:off x="571500" y="4762500"/>
              <a:ext cx="11049000" cy="857250"/>
            </a:xfrm>
            <a:custGeom>
              <a:avLst/>
              <a:gdLst/>
              <a:ahLst/>
              <a:cxnLst/>
              <a:rect l="l" t="t" r="r" b="b"/>
              <a:pathLst>
                <a:path w="11049000" h="857250">
                  <a:moveTo>
                    <a:pt x="114300" y="0"/>
                  </a:moveTo>
                  <a:lnTo>
                    <a:pt x="10934700" y="0"/>
                  </a:lnTo>
                  <a:cubicBezTo>
                    <a:pt x="10997826" y="0"/>
                    <a:pt x="11049000" y="51174"/>
                    <a:pt x="11049000" y="114300"/>
                  </a:cubicBezTo>
                  <a:lnTo>
                    <a:pt x="11049000" y="742950"/>
                  </a:lnTo>
                  <a:cubicBezTo>
                    <a:pt x="11049000" y="806076"/>
                    <a:pt x="10997826" y="857250"/>
                    <a:pt x="10934700" y="857250"/>
                  </a:cubicBezTo>
                  <a:lnTo>
                    <a:pt x="114300" y="857250"/>
                  </a:lnTo>
                  <a:cubicBezTo>
                    <a:pt x="51174" y="857250"/>
                    <a:pt x="0" y="806076"/>
                    <a:pt x="0" y="742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63" name="TextBox 63"/>
            <p:cNvSpPr txBox="1"/>
            <p:nvPr/>
          </p:nvSpPr>
          <p:spPr>
            <a:xfrm>
              <a:off x="794385" y="4966335"/>
              <a:ext cx="3986975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💡 真实案例：为登录流程添加双因素认证（2FA）</a:t>
              </a:r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796290" y="5268278"/>
              <a:ext cx="1506522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E293B"/>
                  </a:solidFill>
                  <a:latin typeface="Consolas"/>
                  <a:ea typeface="Microsoft YaHei"/>
                  <a:cs typeface="Consolas"/>
                </a:rPr>
                <a:t>/openspec:proposal</a:t>
              </a:r>
            </a:p>
          </p:txBody>
        </p:sp>
        <p:sp>
          <p:nvSpPr>
            <p:cNvPr id="65" name="TextBox 65"/>
            <p:cNvSpPr txBox="1"/>
            <p:nvPr/>
          </p:nvSpPr>
          <p:spPr>
            <a:xfrm>
              <a:off x="2463165" y="5268278"/>
              <a:ext cx="4466225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→ 生成 proposal.md + tasks.md + Delta specs/auth/spec.md</a:t>
              </a:r>
            </a:p>
          </p:txBody>
        </p:sp>
        <p:sp>
          <p:nvSpPr>
            <p:cNvPr id="66" name="TextBox 66"/>
            <p:cNvSpPr txBox="1"/>
            <p:nvPr/>
          </p:nvSpPr>
          <p:spPr>
            <a:xfrm>
              <a:off x="7225665" y="5268278"/>
              <a:ext cx="923782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→ 完成后执行</a:t>
              </a:r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8368665" y="5268278"/>
              <a:ext cx="1299496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0B981"/>
                  </a:solidFill>
                  <a:latin typeface="Consolas"/>
                  <a:ea typeface="Microsoft YaHei"/>
                  <a:cs typeface="Consolas"/>
                </a:rPr>
                <a:t>openspec archive</a:t>
              </a:r>
            </a:p>
          </p:txBody>
        </p:sp>
      </p:grpSp>
      <p:sp>
        <p:nvSpPr>
          <p:cNvPr id="69" name="Freeform 69"/>
          <p:cNvSpPr/>
          <p:nvPr/>
        </p:nvSpPr>
        <p:spPr>
          <a:xfrm>
            <a:off x="571500" y="5810250"/>
            <a:ext cx="11049000" cy="571500"/>
          </a:xfrm>
          <a:custGeom>
            <a:avLst/>
            <a:gdLst/>
            <a:ahLst/>
            <a:cxnLst/>
            <a:rect l="l" t="t" r="r" b="b"/>
            <a:pathLst>
              <a:path w="11049000" h="571500">
                <a:moveTo>
                  <a:pt x="114300" y="0"/>
                </a:moveTo>
                <a:lnTo>
                  <a:pt x="10934700" y="0"/>
                </a:lnTo>
                <a:cubicBezTo>
                  <a:pt x="10997826" y="0"/>
                  <a:pt x="11049000" y="51174"/>
                  <a:pt x="11049000" y="114300"/>
                </a:cubicBezTo>
                <a:lnTo>
                  <a:pt x="11049000" y="457200"/>
                </a:lnTo>
                <a:cubicBezTo>
                  <a:pt x="11049000" y="520326"/>
                  <a:pt x="10997826" y="571500"/>
                  <a:pt x="10934700" y="571500"/>
                </a:cubicBezTo>
                <a:lnTo>
                  <a:pt x="114300" y="571500"/>
                </a:lnTo>
                <a:cubicBezTo>
                  <a:pt x="51174" y="571500"/>
                  <a:pt x="0" y="520326"/>
                  <a:pt x="0" y="4572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1E293B"/>
          </a:solidFill>
          <a:ln>
            <a:noFill/>
          </a:ln>
        </p:spPr>
      </p:sp>
      <p:sp>
        <p:nvSpPr>
          <p:cNvPr id="70" name="TextBox 70"/>
          <p:cNvSpPr txBox="1"/>
          <p:nvPr/>
        </p:nvSpPr>
        <p:spPr>
          <a:xfrm>
            <a:off x="844868" y="5990749"/>
            <a:ext cx="594360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安装方式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842962" y="6146006"/>
            <a:ext cx="203311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10B981"/>
                </a:solidFill>
                <a:latin typeface="Consolas"/>
                <a:ea typeface="Microsoft YaHei"/>
                <a:cs typeface="Consolas"/>
              </a:rPr>
              <a:t>$ npm install -g openspec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4750118" y="6066949"/>
            <a:ext cx="736759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适合阶段：</a:t>
            </a:r>
          </a:p>
        </p:txBody>
      </p:sp>
      <p:sp>
        <p:nvSpPr>
          <p:cNvPr id="73" name="Freeform 73"/>
          <p:cNvSpPr/>
          <p:nvPr/>
        </p:nvSpPr>
        <p:spPr>
          <a:xfrm>
            <a:off x="5524500" y="6000750"/>
            <a:ext cx="762000" cy="266700"/>
          </a:xfrm>
          <a:custGeom>
            <a:avLst/>
            <a:gdLst/>
            <a:ahLst/>
            <a:cxnLst/>
            <a:rect l="l" t="t" r="r" b="b"/>
            <a:pathLst>
              <a:path w="762000" h="266700">
                <a:moveTo>
                  <a:pt x="133350" y="0"/>
                </a:moveTo>
                <a:lnTo>
                  <a:pt x="628650" y="0"/>
                </a:lnTo>
                <a:cubicBezTo>
                  <a:pt x="702297" y="0"/>
                  <a:pt x="762000" y="59703"/>
                  <a:pt x="762000" y="133350"/>
                </a:cubicBezTo>
                <a:lnTo>
                  <a:pt x="762000" y="133350"/>
                </a:lnTo>
                <a:cubicBezTo>
                  <a:pt x="762000" y="206997"/>
                  <a:pt x="702297" y="266700"/>
                  <a:pt x="628650" y="266700"/>
                </a:cubicBezTo>
                <a:lnTo>
                  <a:pt x="133350" y="266700"/>
                </a:lnTo>
                <a:cubicBezTo>
                  <a:pt x="59703" y="266700"/>
                  <a:pt x="0" y="206997"/>
                  <a:pt x="0" y="133350"/>
                </a:cubicBezTo>
                <a:lnTo>
                  <a:pt x="0" y="133350"/>
                </a:lnTo>
                <a:cubicBezTo>
                  <a:pt x="0" y="59703"/>
                  <a:pt x="59703" y="0"/>
                  <a:pt x="133350" y="0"/>
                </a:cubicBezTo>
                <a:close/>
              </a:path>
            </a:pathLst>
          </a:custGeom>
          <a:solidFill>
            <a:srgbClr val="2563EB"/>
          </a:solidFill>
          <a:ln>
            <a:noFill/>
          </a:ln>
        </p:spPr>
      </p:sp>
      <p:sp>
        <p:nvSpPr>
          <p:cNvPr id="74" name="TextBox 74"/>
          <p:cNvSpPr txBox="1"/>
          <p:nvPr/>
        </p:nvSpPr>
        <p:spPr>
          <a:xfrm>
            <a:off x="5731145" y="6068378"/>
            <a:ext cx="34871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1 → N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6655118" y="6066949"/>
            <a:ext cx="2196346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975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Brownfield-first，适合存量项目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11170110" y="6506528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04 / 11</a:t>
            </a:r>
          </a:p>
        </p:txBody>
      </p:sp>
    </p:spTree>
  </p:cSld>
  <p:clrMapOvr>
    <a:masterClrMapping/>
  </p:clrMapOvr>
  <p:transition dur="40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</p:sp>
      <p:sp>
        <p:nvSpPr>
          <p:cNvPr id="3" name="Freeform 3"/>
          <p:cNvSpPr/>
          <p:nvPr/>
        </p:nvSpPr>
        <p:spPr>
          <a:xfrm>
            <a:off x="571500" y="381000"/>
            <a:ext cx="762000" cy="304800"/>
          </a:xfrm>
          <a:custGeom>
            <a:avLst/>
            <a:gdLst/>
            <a:ahLst/>
            <a:cxnLst/>
            <a:rect l="l" t="t" r="r" b="b"/>
            <a:pathLst>
              <a:path w="762000" h="304800">
                <a:moveTo>
                  <a:pt x="152400" y="0"/>
                </a:moveTo>
                <a:lnTo>
                  <a:pt x="609600" y="0"/>
                </a:lnTo>
                <a:cubicBezTo>
                  <a:pt x="693768" y="0"/>
                  <a:pt x="762000" y="68232"/>
                  <a:pt x="762000" y="152400"/>
                </a:cubicBezTo>
                <a:lnTo>
                  <a:pt x="762000" y="152400"/>
                </a:lnTo>
                <a:cubicBezTo>
                  <a:pt x="762000" y="236568"/>
                  <a:pt x="693768" y="304800"/>
                  <a:pt x="609600" y="304800"/>
                </a:cubicBezTo>
                <a:lnTo>
                  <a:pt x="152400" y="304800"/>
                </a:lnTo>
                <a:cubicBezTo>
                  <a:pt x="68232" y="304800"/>
                  <a:pt x="0" y="236568"/>
                  <a:pt x="0" y="152400"/>
                </a:cubicBezTo>
                <a:lnTo>
                  <a:pt x="0" y="152400"/>
                </a:lnTo>
                <a:cubicBezTo>
                  <a:pt x="0" y="68232"/>
                  <a:pt x="68232" y="0"/>
                  <a:pt x="152400" y="0"/>
                </a:cubicBezTo>
                <a:close/>
              </a:path>
            </a:pathLst>
          </a:custGeom>
          <a:solidFill>
            <a:srgbClr val="10B981"/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806323" y="477202"/>
            <a:ext cx="29235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ZCF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41020" y="788670"/>
            <a:ext cx="5618455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293B"/>
                </a:solidFill>
                <a:latin typeface="Segoe UI"/>
                <a:ea typeface="Microsoft YaHei"/>
                <a:cs typeface="Segoe UI"/>
              </a:rPr>
              <a:t>适合"先跑起来再说"的实用主义者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56260" y="1203960"/>
            <a:ext cx="5086731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UfoMiao（社区）出品 · Zero-Config Code Flow · 原生中文支持</a:t>
            </a:r>
          </a:p>
        </p:txBody>
      </p:sp>
      <p:grpSp>
        <p:nvGrpSpPr>
          <p:cNvPr id="12" name="Group 12"/>
          <p:cNvGrpSpPr/>
          <p:nvPr/>
        </p:nvGrpSpPr>
        <p:grpSpPr>
          <a:xfrm>
            <a:off x="571500" y="1571625"/>
            <a:ext cx="5334000" cy="762000"/>
            <a:chOff x="571500" y="1571625"/>
            <a:chExt cx="5334000" cy="7620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7" name="Freeform 7"/>
            <p:cNvSpPr/>
            <p:nvPr/>
          </p:nvSpPr>
          <p:spPr>
            <a:xfrm>
              <a:off x="571500" y="1571625"/>
              <a:ext cx="5334000" cy="762000"/>
            </a:xfrm>
            <a:custGeom>
              <a:avLst/>
              <a:gdLst/>
              <a:ahLst/>
              <a:cxnLst/>
              <a:rect l="l" t="t" r="r" b="b"/>
              <a:pathLst>
                <a:path w="5334000" h="762000">
                  <a:moveTo>
                    <a:pt x="114300" y="0"/>
                  </a:moveTo>
                  <a:lnTo>
                    <a:pt x="5219700" y="0"/>
                  </a:lnTo>
                  <a:cubicBezTo>
                    <a:pt x="5282826" y="0"/>
                    <a:pt x="5334000" y="51174"/>
                    <a:pt x="5334000" y="114300"/>
                  </a:cubicBezTo>
                  <a:lnTo>
                    <a:pt x="5334000" y="647700"/>
                  </a:lnTo>
                  <a:cubicBezTo>
                    <a:pt x="5334000" y="710826"/>
                    <a:pt x="5282826" y="762000"/>
                    <a:pt x="5219700" y="762000"/>
                  </a:cubicBezTo>
                  <a:lnTo>
                    <a:pt x="114300" y="762000"/>
                  </a:lnTo>
                  <a:cubicBezTo>
                    <a:pt x="51174" y="762000"/>
                    <a:pt x="0" y="710826"/>
                    <a:pt x="0" y="647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ECFDF5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8" name="TextBox 8"/>
            <p:cNvSpPr txBox="1"/>
            <p:nvPr/>
          </p:nvSpPr>
          <p:spPr>
            <a:xfrm>
              <a:off x="794385" y="1775460"/>
              <a:ext cx="1097813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047857"/>
                  </a:solidFill>
                  <a:latin typeface="Segoe UI"/>
                  <a:ea typeface="Microsoft YaHei"/>
                  <a:cs typeface="Segoe UI"/>
                </a:rPr>
                <a:t>💡 ZCF 的本质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795338" y="2021681"/>
              <a:ext cx="2000250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它不是开发流程工具，而是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2747962" y="2021681"/>
              <a:ext cx="1063704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047857"/>
                  </a:solidFill>
                  <a:latin typeface="Segoe UI"/>
                  <a:ea typeface="Microsoft YaHei"/>
                  <a:cs typeface="Segoe UI"/>
                </a:rPr>
                <a:t>环境配置工具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3795712" y="2021681"/>
              <a:ext cx="192881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。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6286500" y="1571625"/>
            <a:ext cx="5334000" cy="835819"/>
            <a:chOff x="6286500" y="1571625"/>
            <a:chExt cx="5334000" cy="835819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13" name="Freeform 13"/>
            <p:cNvSpPr/>
            <p:nvPr/>
          </p:nvSpPr>
          <p:spPr>
            <a:xfrm>
              <a:off x="6286500" y="1571625"/>
              <a:ext cx="5334000" cy="762000"/>
            </a:xfrm>
            <a:custGeom>
              <a:avLst/>
              <a:gdLst/>
              <a:ahLst/>
              <a:cxnLst/>
              <a:rect l="l" t="t" r="r" b="b"/>
              <a:pathLst>
                <a:path w="5334000" h="762000">
                  <a:moveTo>
                    <a:pt x="114300" y="0"/>
                  </a:moveTo>
                  <a:lnTo>
                    <a:pt x="5219700" y="0"/>
                  </a:lnTo>
                  <a:cubicBezTo>
                    <a:pt x="5282826" y="0"/>
                    <a:pt x="5334000" y="51174"/>
                    <a:pt x="5334000" y="114300"/>
                  </a:cubicBezTo>
                  <a:lnTo>
                    <a:pt x="5334000" y="647700"/>
                  </a:lnTo>
                  <a:cubicBezTo>
                    <a:pt x="5334000" y="710826"/>
                    <a:pt x="5282826" y="762000"/>
                    <a:pt x="5219700" y="762000"/>
                  </a:cubicBezTo>
                  <a:lnTo>
                    <a:pt x="114300" y="762000"/>
                  </a:lnTo>
                  <a:cubicBezTo>
                    <a:pt x="51174" y="762000"/>
                    <a:pt x="0" y="710826"/>
                    <a:pt x="0" y="647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4" name="TextBox 14"/>
            <p:cNvSpPr txBox="1"/>
            <p:nvPr/>
          </p:nvSpPr>
          <p:spPr>
            <a:xfrm>
              <a:off x="6509385" y="1775460"/>
              <a:ext cx="1291038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📋 典型用户画像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6512242" y="2037874"/>
              <a:ext cx="2431304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刚接触 Claude Code / Codex 的新手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6512242" y="2209324"/>
              <a:ext cx="1712190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使用第三方 API 代理服务</a:t>
              </a:r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571500" y="2524125"/>
            <a:ext cx="11049000" cy="1238250"/>
            <a:chOff x="571500" y="2524125"/>
            <a:chExt cx="11049000" cy="123825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18" name="Freeform 18"/>
            <p:cNvSpPr/>
            <p:nvPr/>
          </p:nvSpPr>
          <p:spPr>
            <a:xfrm>
              <a:off x="571500" y="2524125"/>
              <a:ext cx="11049000" cy="1238250"/>
            </a:xfrm>
            <a:custGeom>
              <a:avLst/>
              <a:gdLst/>
              <a:ahLst/>
              <a:cxnLst/>
              <a:rect l="l" t="t" r="r" b="b"/>
              <a:pathLst>
                <a:path w="11049000" h="1238250">
                  <a:moveTo>
                    <a:pt x="114300" y="0"/>
                  </a:moveTo>
                  <a:lnTo>
                    <a:pt x="10934700" y="0"/>
                  </a:lnTo>
                  <a:cubicBezTo>
                    <a:pt x="10997826" y="0"/>
                    <a:pt x="11049000" y="51174"/>
                    <a:pt x="11049000" y="114300"/>
                  </a:cubicBezTo>
                  <a:lnTo>
                    <a:pt x="11049000" y="1123950"/>
                  </a:lnTo>
                  <a:cubicBezTo>
                    <a:pt x="11049000" y="1187076"/>
                    <a:pt x="10997826" y="1238250"/>
                    <a:pt x="10934700" y="1238250"/>
                  </a:cubicBezTo>
                  <a:lnTo>
                    <a:pt x="114300" y="1238250"/>
                  </a:lnTo>
                  <a:cubicBezTo>
                    <a:pt x="51174" y="1238250"/>
                    <a:pt x="0" y="1187076"/>
                    <a:pt x="0" y="1123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E293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9" name="TextBox 19"/>
            <p:cNvSpPr txBox="1"/>
            <p:nvPr/>
          </p:nvSpPr>
          <p:spPr>
            <a:xfrm>
              <a:off x="842010" y="2727960"/>
              <a:ext cx="1659084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⚡ 一行命令搞定一切</a:t>
              </a:r>
            </a:p>
          </p:txBody>
        </p:sp>
        <p:sp>
          <p:nvSpPr>
            <p:cNvPr id="20" name="Freeform 20"/>
            <p:cNvSpPr/>
            <p:nvPr/>
          </p:nvSpPr>
          <p:spPr>
            <a:xfrm>
              <a:off x="857250" y="3048000"/>
              <a:ext cx="3238500" cy="523875"/>
            </a:xfrm>
            <a:custGeom>
              <a:avLst/>
              <a:gdLst/>
              <a:ahLst/>
              <a:cxnLst/>
              <a:rect l="l" t="t" r="r" b="b"/>
              <a:pathLst>
                <a:path w="3238500" h="523875">
                  <a:moveTo>
                    <a:pt x="76200" y="0"/>
                  </a:moveTo>
                  <a:lnTo>
                    <a:pt x="3162300" y="0"/>
                  </a:lnTo>
                  <a:cubicBezTo>
                    <a:pt x="3204384" y="0"/>
                    <a:pt x="3238500" y="34116"/>
                    <a:pt x="3238500" y="76200"/>
                  </a:cubicBezTo>
                  <a:lnTo>
                    <a:pt x="3238500" y="447675"/>
                  </a:lnTo>
                  <a:cubicBezTo>
                    <a:pt x="3238500" y="489759"/>
                    <a:pt x="3204384" y="523875"/>
                    <a:pt x="3162300" y="523875"/>
                  </a:cubicBezTo>
                  <a:lnTo>
                    <a:pt x="76200" y="523875"/>
                  </a:lnTo>
                  <a:cubicBezTo>
                    <a:pt x="34116" y="523875"/>
                    <a:pt x="0" y="489759"/>
                    <a:pt x="0" y="447675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F172A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1" name="TextBox 21"/>
            <p:cNvSpPr txBox="1"/>
            <p:nvPr/>
          </p:nvSpPr>
          <p:spPr>
            <a:xfrm>
              <a:off x="1034415" y="3172778"/>
              <a:ext cx="111014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Consolas"/>
                  <a:ea typeface="Microsoft YaHei"/>
                  <a:cs typeface="Consolas"/>
                </a:rPr>
                <a:t>$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1224915" y="3172778"/>
              <a:ext cx="67075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0B981"/>
                  </a:solidFill>
                  <a:latin typeface="Consolas"/>
                  <a:ea typeface="Microsoft YaHei"/>
                  <a:cs typeface="Consolas"/>
                </a:rPr>
                <a:t>npx zcf i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1037272" y="3387566"/>
              <a:ext cx="2177748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8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完整初始化：安装+工作流+API配置+MCP</a:t>
              </a:r>
            </a:p>
          </p:txBody>
        </p:sp>
        <p:sp>
          <p:nvSpPr>
            <p:cNvPr id="24" name="Freeform 24"/>
            <p:cNvSpPr/>
            <p:nvPr/>
          </p:nvSpPr>
          <p:spPr>
            <a:xfrm>
              <a:off x="4381500" y="3048000"/>
              <a:ext cx="3238500" cy="523875"/>
            </a:xfrm>
            <a:custGeom>
              <a:avLst/>
              <a:gdLst/>
              <a:ahLst/>
              <a:cxnLst/>
              <a:rect l="l" t="t" r="r" b="b"/>
              <a:pathLst>
                <a:path w="3238500" h="523875">
                  <a:moveTo>
                    <a:pt x="76200" y="0"/>
                  </a:moveTo>
                  <a:lnTo>
                    <a:pt x="3162300" y="0"/>
                  </a:lnTo>
                  <a:cubicBezTo>
                    <a:pt x="3204384" y="0"/>
                    <a:pt x="3238500" y="34116"/>
                    <a:pt x="3238500" y="76200"/>
                  </a:cubicBezTo>
                  <a:lnTo>
                    <a:pt x="3238500" y="447675"/>
                  </a:lnTo>
                  <a:cubicBezTo>
                    <a:pt x="3238500" y="489759"/>
                    <a:pt x="3204384" y="523875"/>
                    <a:pt x="3162300" y="523875"/>
                  </a:cubicBezTo>
                  <a:lnTo>
                    <a:pt x="76200" y="523875"/>
                  </a:lnTo>
                  <a:cubicBezTo>
                    <a:pt x="34116" y="523875"/>
                    <a:pt x="0" y="489759"/>
                    <a:pt x="0" y="447675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F172A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5" name="TextBox 25"/>
            <p:cNvSpPr txBox="1"/>
            <p:nvPr/>
          </p:nvSpPr>
          <p:spPr>
            <a:xfrm>
              <a:off x="4558665" y="3172778"/>
              <a:ext cx="111014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Consolas"/>
                  <a:ea typeface="Microsoft YaHei"/>
                  <a:cs typeface="Consolas"/>
                </a:rPr>
                <a:t>$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4749165" y="3172778"/>
              <a:ext cx="709089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0B981"/>
                  </a:solidFill>
                  <a:latin typeface="Consolas"/>
                  <a:ea typeface="Microsoft YaHei"/>
                  <a:cs typeface="Consolas"/>
                </a:rPr>
                <a:t>npx zcf u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4561522" y="3387566"/>
              <a:ext cx="743902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8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仅更新工作流</a:t>
              </a:r>
            </a:p>
          </p:txBody>
        </p:sp>
        <p:sp>
          <p:nvSpPr>
            <p:cNvPr id="28" name="Freeform 28"/>
            <p:cNvSpPr/>
            <p:nvPr/>
          </p:nvSpPr>
          <p:spPr>
            <a:xfrm>
              <a:off x="7905750" y="3048000"/>
              <a:ext cx="3524250" cy="523875"/>
            </a:xfrm>
            <a:custGeom>
              <a:avLst/>
              <a:gdLst/>
              <a:ahLst/>
              <a:cxnLst/>
              <a:rect l="l" t="t" r="r" b="b"/>
              <a:pathLst>
                <a:path w="3524250" h="523875">
                  <a:moveTo>
                    <a:pt x="76200" y="0"/>
                  </a:moveTo>
                  <a:lnTo>
                    <a:pt x="3448050" y="0"/>
                  </a:lnTo>
                  <a:cubicBezTo>
                    <a:pt x="3490134" y="0"/>
                    <a:pt x="3524250" y="34116"/>
                    <a:pt x="3524250" y="76200"/>
                  </a:cubicBezTo>
                  <a:lnTo>
                    <a:pt x="3524250" y="447675"/>
                  </a:lnTo>
                  <a:cubicBezTo>
                    <a:pt x="3524250" y="489759"/>
                    <a:pt x="3490134" y="523875"/>
                    <a:pt x="3448050" y="523875"/>
                  </a:cubicBezTo>
                  <a:lnTo>
                    <a:pt x="76200" y="523875"/>
                  </a:lnTo>
                  <a:cubicBezTo>
                    <a:pt x="34116" y="523875"/>
                    <a:pt x="0" y="489759"/>
                    <a:pt x="0" y="447675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0F172A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9" name="TextBox 29"/>
            <p:cNvSpPr txBox="1"/>
            <p:nvPr/>
          </p:nvSpPr>
          <p:spPr>
            <a:xfrm>
              <a:off x="8082915" y="3172778"/>
              <a:ext cx="111014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Consolas"/>
                  <a:ea typeface="Microsoft YaHei"/>
                  <a:cs typeface="Consolas"/>
                </a:rPr>
                <a:t>$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8273415" y="3172778"/>
              <a:ext cx="1560195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0B981"/>
                  </a:solidFill>
                  <a:latin typeface="Consolas"/>
                  <a:ea typeface="Microsoft YaHei"/>
                  <a:cs typeface="Consolas"/>
                </a:rPr>
                <a:t>npx zcf --lang zh-CN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8085772" y="3387566"/>
              <a:ext cx="743902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8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切换中文界面</a:t>
              </a:r>
            </a:p>
          </p:txBody>
        </p:sp>
      </p:grpSp>
      <p:grpSp>
        <p:nvGrpSpPr>
          <p:cNvPr id="46" name="Group 46"/>
          <p:cNvGrpSpPr/>
          <p:nvPr/>
        </p:nvGrpSpPr>
        <p:grpSpPr>
          <a:xfrm>
            <a:off x="571500" y="3952875"/>
            <a:ext cx="5334000" cy="1616869"/>
            <a:chOff x="571500" y="3952875"/>
            <a:chExt cx="5334000" cy="1616869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33" name="Freeform 33"/>
            <p:cNvSpPr/>
            <p:nvPr/>
          </p:nvSpPr>
          <p:spPr>
            <a:xfrm>
              <a:off x="571500" y="3952875"/>
              <a:ext cx="5334000" cy="1571625"/>
            </a:xfrm>
            <a:custGeom>
              <a:avLst/>
              <a:gdLst/>
              <a:ahLst/>
              <a:cxnLst/>
              <a:rect l="l" t="t" r="r" b="b"/>
              <a:pathLst>
                <a:path w="5334000" h="1571625">
                  <a:moveTo>
                    <a:pt x="114300" y="0"/>
                  </a:moveTo>
                  <a:lnTo>
                    <a:pt x="5219700" y="0"/>
                  </a:lnTo>
                  <a:cubicBezTo>
                    <a:pt x="5282826" y="0"/>
                    <a:pt x="5334000" y="51174"/>
                    <a:pt x="5334000" y="114300"/>
                  </a:cubicBezTo>
                  <a:lnTo>
                    <a:pt x="5334000" y="1457325"/>
                  </a:lnTo>
                  <a:cubicBezTo>
                    <a:pt x="5334000" y="1520451"/>
                    <a:pt x="5282826" y="1571625"/>
                    <a:pt x="5219700" y="1571625"/>
                  </a:cubicBezTo>
                  <a:lnTo>
                    <a:pt x="114300" y="1571625"/>
                  </a:lnTo>
                  <a:cubicBezTo>
                    <a:pt x="51174" y="1571625"/>
                    <a:pt x="0" y="1520451"/>
                    <a:pt x="0" y="1457325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4" name="TextBox 34"/>
            <p:cNvSpPr txBox="1"/>
            <p:nvPr/>
          </p:nvSpPr>
          <p:spPr>
            <a:xfrm>
              <a:off x="794385" y="4156710"/>
              <a:ext cx="1843107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🔌 支持的 API 代理服务</a:t>
              </a:r>
            </a:p>
          </p:txBody>
        </p:sp>
        <p:sp>
          <p:nvSpPr>
            <p:cNvPr id="35" name="Freeform 35"/>
            <p:cNvSpPr/>
            <p:nvPr/>
          </p:nvSpPr>
          <p:spPr>
            <a:xfrm>
              <a:off x="809625" y="4476750"/>
              <a:ext cx="4857750" cy="285750"/>
            </a:xfrm>
            <a:custGeom>
              <a:avLst/>
              <a:gdLst/>
              <a:ahLst/>
              <a:cxnLst/>
              <a:rect l="l" t="t" r="r" b="b"/>
              <a:pathLst>
                <a:path w="4857750" h="285750">
                  <a:moveTo>
                    <a:pt x="38100" y="0"/>
                  </a:moveTo>
                  <a:lnTo>
                    <a:pt x="4819650" y="0"/>
                  </a:lnTo>
                  <a:cubicBezTo>
                    <a:pt x="4840692" y="0"/>
                    <a:pt x="4857750" y="17058"/>
                    <a:pt x="4857750" y="38100"/>
                  </a:cubicBezTo>
                  <a:lnTo>
                    <a:pt x="4857750" y="247650"/>
                  </a:lnTo>
                  <a:cubicBezTo>
                    <a:pt x="4857750" y="268692"/>
                    <a:pt x="4840692" y="285750"/>
                    <a:pt x="4819650" y="285750"/>
                  </a:cubicBezTo>
                  <a:lnTo>
                    <a:pt x="38100" y="285750"/>
                  </a:lnTo>
                  <a:cubicBezTo>
                    <a:pt x="17058" y="285750"/>
                    <a:pt x="0" y="268692"/>
                    <a:pt x="0" y="24765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F1F5F9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6" name="TextBox 36"/>
            <p:cNvSpPr txBox="1"/>
            <p:nvPr/>
          </p:nvSpPr>
          <p:spPr>
            <a:xfrm>
              <a:off x="1210294" y="4570095"/>
              <a:ext cx="436912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服务商</a:t>
              </a:r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3332036" y="4570095"/>
              <a:ext cx="574929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b="1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命令示例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1199209" y="4847749"/>
              <a:ext cx="459081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302.AI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2651117" y="4863941"/>
              <a:ext cx="1936766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10B981"/>
                  </a:solidFill>
                  <a:latin typeface="Consolas"/>
                  <a:ea typeface="Microsoft YaHei"/>
                  <a:cs typeface="Consolas"/>
                </a:rPr>
                <a:t>npx zcf i -s -p 302ai -k "sk-xxx"</a:t>
              </a:r>
            </a:p>
          </p:txBody>
        </p:sp>
        <p:sp>
          <p:nvSpPr>
            <p:cNvPr id="40" name="Line 40"/>
            <p:cNvSpPr/>
            <p:nvPr/>
          </p:nvSpPr>
          <p:spPr>
            <a:xfrm>
              <a:off x="809625" y="5048250"/>
              <a:ext cx="4857750" cy="9525"/>
            </a:xfrm>
            <a:custGeom>
              <a:avLst/>
              <a:gdLst/>
              <a:ahLst/>
              <a:cxnLst/>
              <a:rect l="l" t="t" r="r" b="b"/>
              <a:pathLst>
                <a:path w="4857750" h="9525">
                  <a:moveTo>
                    <a:pt x="0" y="0"/>
                  </a:moveTo>
                  <a:lnTo>
                    <a:pt x="485775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41" name="TextBox 41"/>
            <p:cNvSpPr txBox="1"/>
            <p:nvPr/>
          </p:nvSpPr>
          <p:spPr>
            <a:xfrm>
              <a:off x="1284649" y="5133499"/>
              <a:ext cx="288203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GLM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2804743" y="5149691"/>
              <a:ext cx="1629513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10B981"/>
                  </a:solidFill>
                  <a:latin typeface="Consolas"/>
                  <a:ea typeface="Microsoft YaHei"/>
                  <a:cs typeface="Consolas"/>
                </a:rPr>
                <a:t>npx zcf i -s -p glm -k "xxx"</a:t>
              </a:r>
            </a:p>
          </p:txBody>
        </p:sp>
        <p:sp>
          <p:nvSpPr>
            <p:cNvPr id="43" name="Line 43"/>
            <p:cNvSpPr/>
            <p:nvPr/>
          </p:nvSpPr>
          <p:spPr>
            <a:xfrm>
              <a:off x="809625" y="5334000"/>
              <a:ext cx="4857750" cy="9525"/>
            </a:xfrm>
            <a:custGeom>
              <a:avLst/>
              <a:gdLst/>
              <a:ahLst/>
              <a:cxnLst/>
              <a:rect l="l" t="t" r="r" b="b"/>
              <a:pathLst>
                <a:path w="4857750" h="9525">
                  <a:moveTo>
                    <a:pt x="0" y="0"/>
                  </a:moveTo>
                  <a:lnTo>
                    <a:pt x="485775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44" name="TextBox 44"/>
            <p:cNvSpPr txBox="1"/>
            <p:nvPr/>
          </p:nvSpPr>
          <p:spPr>
            <a:xfrm>
              <a:off x="1063931" y="5371624"/>
              <a:ext cx="729639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PackyCode</a:t>
              </a:r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2735461" y="5387816"/>
              <a:ext cx="1768078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10B981"/>
                  </a:solidFill>
                  <a:latin typeface="Consolas"/>
                  <a:ea typeface="Microsoft YaHei"/>
                  <a:cs typeface="Consolas"/>
                </a:rPr>
                <a:t>npx zcf i -s -p packy -k "xxx"</a:t>
              </a:r>
            </a:p>
          </p:txBody>
        </p:sp>
      </p:grpSp>
      <p:grpSp>
        <p:nvGrpSpPr>
          <p:cNvPr id="55" name="Group 55"/>
          <p:cNvGrpSpPr/>
          <p:nvPr/>
        </p:nvGrpSpPr>
        <p:grpSpPr>
          <a:xfrm>
            <a:off x="6286500" y="3952875"/>
            <a:ext cx="2667000" cy="1571625"/>
            <a:chOff x="6286500" y="3952875"/>
            <a:chExt cx="2667000" cy="1571625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47" name="Freeform 47"/>
            <p:cNvSpPr/>
            <p:nvPr/>
          </p:nvSpPr>
          <p:spPr>
            <a:xfrm>
              <a:off x="6286500" y="3952875"/>
              <a:ext cx="2667000" cy="1571625"/>
            </a:xfrm>
            <a:custGeom>
              <a:avLst/>
              <a:gdLst/>
              <a:ahLst/>
              <a:cxnLst/>
              <a:rect l="l" t="t" r="r" b="b"/>
              <a:pathLst>
                <a:path w="2667000" h="1571625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1457325"/>
                  </a:lnTo>
                  <a:cubicBezTo>
                    <a:pt x="2667000" y="1520451"/>
                    <a:pt x="2615826" y="1571625"/>
                    <a:pt x="2552700" y="1571625"/>
                  </a:cubicBezTo>
                  <a:lnTo>
                    <a:pt x="114300" y="1571625"/>
                  </a:lnTo>
                  <a:cubicBezTo>
                    <a:pt x="51174" y="1571625"/>
                    <a:pt x="0" y="1520451"/>
                    <a:pt x="0" y="1457325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8" name="TextBox 48"/>
            <p:cNvSpPr txBox="1"/>
            <p:nvPr/>
          </p:nvSpPr>
          <p:spPr>
            <a:xfrm>
              <a:off x="6509385" y="4156710"/>
              <a:ext cx="1475061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🎯 解决的核心痛点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6512242" y="4419124"/>
              <a:ext cx="1000196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1. API 配置繁琐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6657022" y="4578191"/>
              <a:ext cx="1087303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8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→ 一键配置代理服务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6512242" y="4752499"/>
              <a:ext cx="936117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2. 工作流零散</a:t>
              </a:r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6657022" y="4911566"/>
              <a:ext cx="1207794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8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→ 自动安装常用工作流</a:t>
              </a:r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6512242" y="5085874"/>
              <a:ext cx="1099876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3. MCP 配置复杂</a:t>
              </a:r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6657022" y="5244941"/>
              <a:ext cx="864394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8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→ 自动配置 MCP</a:t>
              </a:r>
            </a:p>
          </p:txBody>
        </p:sp>
      </p:grpSp>
      <p:grpSp>
        <p:nvGrpSpPr>
          <p:cNvPr id="65" name="Group 65"/>
          <p:cNvGrpSpPr/>
          <p:nvPr/>
        </p:nvGrpSpPr>
        <p:grpSpPr>
          <a:xfrm>
            <a:off x="9144000" y="3952875"/>
            <a:ext cx="2476500" cy="1571625"/>
            <a:chOff x="9144000" y="3952875"/>
            <a:chExt cx="2476500" cy="1571625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56" name="Freeform 56"/>
            <p:cNvSpPr/>
            <p:nvPr/>
          </p:nvSpPr>
          <p:spPr>
            <a:xfrm>
              <a:off x="9144000" y="3952875"/>
              <a:ext cx="2476500" cy="1571625"/>
            </a:xfrm>
            <a:custGeom>
              <a:avLst/>
              <a:gdLst/>
              <a:ahLst/>
              <a:cxnLst/>
              <a:rect l="l" t="t" r="r" b="b"/>
              <a:pathLst>
                <a:path w="2476500" h="1571625">
                  <a:moveTo>
                    <a:pt x="114300" y="0"/>
                  </a:moveTo>
                  <a:lnTo>
                    <a:pt x="2362200" y="0"/>
                  </a:lnTo>
                  <a:cubicBezTo>
                    <a:pt x="2425326" y="0"/>
                    <a:pt x="2476500" y="51174"/>
                    <a:pt x="2476500" y="114300"/>
                  </a:cubicBezTo>
                  <a:lnTo>
                    <a:pt x="2476500" y="1457325"/>
                  </a:lnTo>
                  <a:cubicBezTo>
                    <a:pt x="2476500" y="1520451"/>
                    <a:pt x="2425326" y="1571625"/>
                    <a:pt x="2362200" y="1571625"/>
                  </a:cubicBezTo>
                  <a:lnTo>
                    <a:pt x="114300" y="1571625"/>
                  </a:lnTo>
                  <a:cubicBezTo>
                    <a:pt x="51174" y="1571625"/>
                    <a:pt x="0" y="1520451"/>
                    <a:pt x="0" y="1457325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57" name="TextBox 57"/>
            <p:cNvSpPr txBox="1"/>
            <p:nvPr/>
          </p:nvSpPr>
          <p:spPr>
            <a:xfrm>
              <a:off x="9368790" y="4172902"/>
              <a:ext cx="485577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✅ 优点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9371648" y="4387691"/>
              <a:ext cx="1153573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82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零配置，5分钟上手</a:t>
              </a:r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9371648" y="4530566"/>
              <a:ext cx="846320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82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支持中英双语</a:t>
              </a:r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9371648" y="4673441"/>
              <a:ext cx="1087303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82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集成主流 API 代理</a:t>
              </a:r>
            </a:p>
          </p:txBody>
        </p:sp>
        <p:sp>
          <p:nvSpPr>
            <p:cNvPr id="61" name="Line 61"/>
            <p:cNvSpPr/>
            <p:nvPr/>
          </p:nvSpPr>
          <p:spPr>
            <a:xfrm>
              <a:off x="9382125" y="4876800"/>
              <a:ext cx="2000250" cy="9525"/>
            </a:xfrm>
            <a:custGeom>
              <a:avLst/>
              <a:gdLst/>
              <a:ahLst/>
              <a:cxnLst/>
              <a:rect l="l" t="t" r="r" b="b"/>
              <a:pathLst>
                <a:path w="2000250" h="9525">
                  <a:moveTo>
                    <a:pt x="0" y="0"/>
                  </a:moveTo>
                  <a:lnTo>
                    <a:pt x="200025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62" name="TextBox 62"/>
            <p:cNvSpPr txBox="1"/>
            <p:nvPr/>
          </p:nvSpPr>
          <p:spPr>
            <a:xfrm>
              <a:off x="9368790" y="4934902"/>
              <a:ext cx="485577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EF4444"/>
                  </a:solidFill>
                  <a:latin typeface="Segoe UI"/>
                  <a:ea typeface="Microsoft YaHei"/>
                  <a:cs typeface="Segoe UI"/>
                </a:rPr>
                <a:t>❌ 缺点</a:t>
              </a:r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9371648" y="5149691"/>
              <a:ext cx="966811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82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非开发流程工具</a:t>
              </a:r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9371648" y="5292566"/>
              <a:ext cx="1165622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82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• 面向 Claude/Codex</a:t>
              </a:r>
            </a:p>
          </p:txBody>
        </p:sp>
      </p:grpSp>
      <p:sp>
        <p:nvSpPr>
          <p:cNvPr id="66" name="Freeform 66"/>
          <p:cNvSpPr/>
          <p:nvPr/>
        </p:nvSpPr>
        <p:spPr>
          <a:xfrm>
            <a:off x="571500" y="5715000"/>
            <a:ext cx="11049000" cy="666750"/>
          </a:xfrm>
          <a:custGeom>
            <a:avLst/>
            <a:gdLst/>
            <a:ahLst/>
            <a:cxnLst/>
            <a:rect l="l" t="t" r="r" b="b"/>
            <a:pathLst>
              <a:path w="11049000" h="666750">
                <a:moveTo>
                  <a:pt x="114300" y="0"/>
                </a:moveTo>
                <a:lnTo>
                  <a:pt x="10934700" y="0"/>
                </a:lnTo>
                <a:cubicBezTo>
                  <a:pt x="10997826" y="0"/>
                  <a:pt x="11049000" y="51174"/>
                  <a:pt x="11049000" y="114300"/>
                </a:cubicBezTo>
                <a:lnTo>
                  <a:pt x="11049000" y="552450"/>
                </a:lnTo>
                <a:cubicBezTo>
                  <a:pt x="11049000" y="615576"/>
                  <a:pt x="10997826" y="666750"/>
                  <a:pt x="10934700" y="666750"/>
                </a:cubicBezTo>
                <a:lnTo>
                  <a:pt x="114300" y="666750"/>
                </a:lnTo>
                <a:cubicBezTo>
                  <a:pt x="51174" y="666750"/>
                  <a:pt x="0" y="615576"/>
                  <a:pt x="0" y="55245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10B981">
              <a:alpha val="10000"/>
            </a:srgbClr>
          </a:solidFill>
          <a:ln>
            <a:noFill/>
          </a:ln>
        </p:spPr>
      </p:sp>
      <p:sp>
        <p:nvSpPr>
          <p:cNvPr id="67" name="TextBox 67"/>
          <p:cNvSpPr txBox="1"/>
          <p:nvPr/>
        </p:nvSpPr>
        <p:spPr>
          <a:xfrm>
            <a:off x="3584193" y="5902642"/>
            <a:ext cx="5023614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047857"/>
                </a:solidFill>
                <a:latin typeface="Segoe UI"/>
                <a:ea typeface="Microsoft YaHei"/>
                <a:cs typeface="Segoe UI"/>
              </a:rPr>
              <a:t>配置时间从 30 分钟降到 5 分钟，减少 90% 的配置错误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4610481" y="6154102"/>
            <a:ext cx="2971038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但它解决的是"环境"问题，不是"开发"问题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11170110" y="6506528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05 / 11</a:t>
            </a:r>
          </a:p>
        </p:txBody>
      </p:sp>
    </p:spTree>
  </p:cSld>
  <p:clrMapOvr>
    <a:masterClrMapping/>
  </p:clrMapOvr>
  <p:transition dur="4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3059835" y="280035"/>
            <a:ext cx="6072330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700" b="1" dirty="0">
                <a:solidFill>
                  <a:srgbClr val="1E293B"/>
                </a:solidFill>
                <a:latin typeface="Segoe UI"/>
                <a:ea typeface="Microsoft YaHei"/>
                <a:cs typeface="Segoe UI"/>
              </a:rPr>
              <a:t>Spec Kit vs OpenSpec 核心区别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4853940" y="775335"/>
            <a:ext cx="24841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两款开发流程工具的多维度对比</a:t>
            </a:r>
          </a:p>
        </p:txBody>
      </p:sp>
      <p:grpSp>
        <p:nvGrpSpPr>
          <p:cNvPr id="56" name="Group 56"/>
          <p:cNvGrpSpPr/>
          <p:nvPr/>
        </p:nvGrpSpPr>
        <p:grpSpPr>
          <a:xfrm>
            <a:off x="571500" y="1238250"/>
            <a:ext cx="11049000" cy="4572000"/>
            <a:chOff x="571500" y="1238250"/>
            <a:chExt cx="11049000" cy="45720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5" name="Freeform 5"/>
            <p:cNvSpPr/>
            <p:nvPr/>
          </p:nvSpPr>
          <p:spPr>
            <a:xfrm>
              <a:off x="571500" y="1238250"/>
              <a:ext cx="11049000" cy="4572000"/>
            </a:xfrm>
            <a:custGeom>
              <a:avLst/>
              <a:gdLst/>
              <a:ahLst/>
              <a:cxnLst/>
              <a:rect l="l" t="t" r="r" b="b"/>
              <a:pathLst>
                <a:path w="11049000" h="4572000">
                  <a:moveTo>
                    <a:pt x="152400" y="0"/>
                  </a:moveTo>
                  <a:lnTo>
                    <a:pt x="10896600" y="0"/>
                  </a:lnTo>
                  <a:cubicBezTo>
                    <a:pt x="10980768" y="0"/>
                    <a:pt x="11049000" y="68232"/>
                    <a:pt x="11049000" y="152400"/>
                  </a:cubicBezTo>
                  <a:lnTo>
                    <a:pt x="11049000" y="4419600"/>
                  </a:lnTo>
                  <a:cubicBezTo>
                    <a:pt x="11049000" y="4503768"/>
                    <a:pt x="10980768" y="4572000"/>
                    <a:pt x="10896600" y="4572000"/>
                  </a:cubicBezTo>
                  <a:lnTo>
                    <a:pt x="152400" y="4572000"/>
                  </a:lnTo>
                  <a:cubicBezTo>
                    <a:pt x="68232" y="4572000"/>
                    <a:pt x="0" y="4503768"/>
                    <a:pt x="0" y="4419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6" name="Freeform 6"/>
            <p:cNvSpPr/>
            <p:nvPr/>
          </p:nvSpPr>
          <p:spPr>
            <a:xfrm>
              <a:off x="571500" y="1238250"/>
              <a:ext cx="11049000" cy="571500"/>
            </a:xfrm>
            <a:custGeom>
              <a:avLst/>
              <a:gdLst/>
              <a:ahLst/>
              <a:cxnLst/>
              <a:rect l="l" t="t" r="r" b="b"/>
              <a:pathLst>
                <a:path w="11049000" h="571500">
                  <a:moveTo>
                    <a:pt x="152400" y="0"/>
                  </a:moveTo>
                  <a:lnTo>
                    <a:pt x="10896600" y="0"/>
                  </a:lnTo>
                  <a:cubicBezTo>
                    <a:pt x="10980768" y="0"/>
                    <a:pt x="11049000" y="68232"/>
                    <a:pt x="11049000" y="152400"/>
                  </a:cubicBezTo>
                  <a:lnTo>
                    <a:pt x="11049000" y="419100"/>
                  </a:lnTo>
                  <a:cubicBezTo>
                    <a:pt x="11049000" y="503268"/>
                    <a:pt x="10980768" y="571500"/>
                    <a:pt x="10896600" y="571500"/>
                  </a:cubicBezTo>
                  <a:lnTo>
                    <a:pt x="152400" y="571500"/>
                  </a:lnTo>
                  <a:cubicBezTo>
                    <a:pt x="68232" y="571500"/>
                    <a:pt x="0" y="503268"/>
                    <a:pt x="0" y="419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1E293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7" name="Rectangle 7"/>
            <p:cNvSpPr/>
            <p:nvPr/>
          </p:nvSpPr>
          <p:spPr>
            <a:xfrm>
              <a:off x="571500" y="1666875"/>
              <a:ext cx="11049000" cy="142875"/>
            </a:xfrm>
            <a:prstGeom prst="rect">
              <a:avLst/>
            </a:prstGeom>
            <a:solidFill>
              <a:srgbClr val="1E293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8" name="TextBox 8"/>
            <p:cNvSpPr txBox="1"/>
            <p:nvPr/>
          </p:nvSpPr>
          <p:spPr>
            <a:xfrm>
              <a:off x="1473803" y="1454468"/>
              <a:ext cx="862393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对比维度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4722655" y="1454468"/>
              <a:ext cx="841691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Spec Kit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8269695" y="1454468"/>
              <a:ext cx="986609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OpenSpec</a:t>
              </a:r>
            </a:p>
          </p:txBody>
        </p:sp>
        <p:sp>
          <p:nvSpPr>
            <p:cNvPr id="11" name="Line 11"/>
            <p:cNvSpPr/>
            <p:nvPr/>
          </p:nvSpPr>
          <p:spPr>
            <a:xfrm>
              <a:off x="3238500" y="1238250"/>
              <a:ext cx="9525" cy="4572000"/>
            </a:xfrm>
            <a:custGeom>
              <a:avLst/>
              <a:gdLst/>
              <a:ahLst/>
              <a:cxnLst/>
              <a:rect l="l" t="t" r="r" b="b"/>
              <a:pathLst>
                <a:path w="9525" h="4572000">
                  <a:moveTo>
                    <a:pt x="0" y="0"/>
                  </a:moveTo>
                  <a:lnTo>
                    <a:pt x="0" y="4572000"/>
                  </a:lnTo>
                </a:path>
              </a:pathLst>
            </a:custGeom>
            <a:noFill/>
            <a:ln w="19050">
              <a:solidFill>
                <a:srgbClr val="E2E8F0"/>
              </a:solidFill>
            </a:ln>
          </p:spPr>
        </p:sp>
        <p:sp>
          <p:nvSpPr>
            <p:cNvPr id="12" name="Line 12"/>
            <p:cNvSpPr/>
            <p:nvPr/>
          </p:nvSpPr>
          <p:spPr>
            <a:xfrm>
              <a:off x="6858000" y="1238250"/>
              <a:ext cx="9525" cy="4572000"/>
            </a:xfrm>
            <a:custGeom>
              <a:avLst/>
              <a:gdLst/>
              <a:ahLst/>
              <a:cxnLst/>
              <a:rect l="l" t="t" r="r" b="b"/>
              <a:pathLst>
                <a:path w="9525" h="4572000">
                  <a:moveTo>
                    <a:pt x="0" y="0"/>
                  </a:moveTo>
                  <a:lnTo>
                    <a:pt x="0" y="4572000"/>
                  </a:lnTo>
                </a:path>
              </a:pathLst>
            </a:custGeom>
            <a:noFill/>
            <a:ln w="19050">
              <a:solidFill>
                <a:srgbClr val="E2E8F0"/>
              </a:solidFill>
            </a:ln>
          </p:spPr>
        </p:sp>
        <p:sp>
          <p:nvSpPr>
            <p:cNvPr id="13" name="Rectangle 13"/>
            <p:cNvSpPr/>
            <p:nvPr/>
          </p:nvSpPr>
          <p:spPr>
            <a:xfrm>
              <a:off x="571500" y="1809750"/>
              <a:ext cx="2667000" cy="666750"/>
            </a:xfrm>
            <a:prstGeom prst="rect">
              <a:avLst/>
            </a:prstGeom>
            <a:solidFill>
              <a:srgbClr val="F8FAFC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4" name="TextBox 14"/>
            <p:cNvSpPr txBox="1"/>
            <p:nvPr/>
          </p:nvSpPr>
          <p:spPr>
            <a:xfrm>
              <a:off x="1521714" y="2061210"/>
              <a:ext cx="766572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适合阶段</a:t>
              </a:r>
            </a:p>
          </p:txBody>
        </p:sp>
        <p:sp>
          <p:nvSpPr>
            <p:cNvPr id="15" name="Freeform 15"/>
            <p:cNvSpPr/>
            <p:nvPr/>
          </p:nvSpPr>
          <p:spPr>
            <a:xfrm>
              <a:off x="4667250" y="1857375"/>
              <a:ext cx="952500" cy="381000"/>
            </a:xfrm>
            <a:custGeom>
              <a:avLst/>
              <a:gdLst/>
              <a:ahLst/>
              <a:cxnLst/>
              <a:rect l="l" t="t" r="r" b="b"/>
              <a:pathLst>
                <a:path w="952500" h="381000">
                  <a:moveTo>
                    <a:pt x="190500" y="0"/>
                  </a:moveTo>
                  <a:lnTo>
                    <a:pt x="762000" y="0"/>
                  </a:lnTo>
                  <a:cubicBezTo>
                    <a:pt x="867210" y="0"/>
                    <a:pt x="952500" y="85290"/>
                    <a:pt x="952500" y="190500"/>
                  </a:cubicBezTo>
                  <a:lnTo>
                    <a:pt x="952500" y="190500"/>
                  </a:lnTo>
                  <a:cubicBezTo>
                    <a:pt x="952500" y="295710"/>
                    <a:pt x="867210" y="381000"/>
                    <a:pt x="762000" y="381000"/>
                  </a:cubicBezTo>
                  <a:lnTo>
                    <a:pt x="190500" y="381000"/>
                  </a:lnTo>
                  <a:cubicBezTo>
                    <a:pt x="85290" y="381000"/>
                    <a:pt x="0" y="295710"/>
                    <a:pt x="0" y="190500"/>
                  </a:cubicBezTo>
                  <a:lnTo>
                    <a:pt x="0" y="190500"/>
                  </a:lnTo>
                  <a:cubicBezTo>
                    <a:pt x="0" y="85290"/>
                    <a:pt x="85290" y="0"/>
                    <a:pt x="190500" y="0"/>
                  </a:cubicBezTo>
                  <a:close/>
                </a:path>
              </a:pathLst>
            </a:custGeom>
            <a:solidFill>
              <a:srgbClr val="8B5CF6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6" name="TextBox 16"/>
            <p:cNvSpPr txBox="1"/>
            <p:nvPr/>
          </p:nvSpPr>
          <p:spPr>
            <a:xfrm>
              <a:off x="4944237" y="1985010"/>
              <a:ext cx="398526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0 → 1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4672012" y="2303145"/>
              <a:ext cx="942975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新项目从零开始</a:t>
              </a:r>
            </a:p>
          </p:txBody>
        </p:sp>
        <p:sp>
          <p:nvSpPr>
            <p:cNvPr id="18" name="Freeform 18"/>
            <p:cNvSpPr/>
            <p:nvPr/>
          </p:nvSpPr>
          <p:spPr>
            <a:xfrm>
              <a:off x="8286750" y="1857375"/>
              <a:ext cx="952500" cy="381000"/>
            </a:xfrm>
            <a:custGeom>
              <a:avLst/>
              <a:gdLst/>
              <a:ahLst/>
              <a:cxnLst/>
              <a:rect l="l" t="t" r="r" b="b"/>
              <a:pathLst>
                <a:path w="952500" h="381000">
                  <a:moveTo>
                    <a:pt x="190500" y="0"/>
                  </a:moveTo>
                  <a:lnTo>
                    <a:pt x="762000" y="0"/>
                  </a:lnTo>
                  <a:cubicBezTo>
                    <a:pt x="867210" y="0"/>
                    <a:pt x="952500" y="85290"/>
                    <a:pt x="952500" y="190500"/>
                  </a:cubicBezTo>
                  <a:lnTo>
                    <a:pt x="952500" y="190500"/>
                  </a:lnTo>
                  <a:cubicBezTo>
                    <a:pt x="952500" y="295710"/>
                    <a:pt x="867210" y="381000"/>
                    <a:pt x="762000" y="381000"/>
                  </a:cubicBezTo>
                  <a:lnTo>
                    <a:pt x="190500" y="381000"/>
                  </a:lnTo>
                  <a:cubicBezTo>
                    <a:pt x="85290" y="381000"/>
                    <a:pt x="0" y="295710"/>
                    <a:pt x="0" y="190500"/>
                  </a:cubicBezTo>
                  <a:lnTo>
                    <a:pt x="0" y="190500"/>
                  </a:lnTo>
                  <a:cubicBezTo>
                    <a:pt x="0" y="85290"/>
                    <a:pt x="85290" y="0"/>
                    <a:pt x="190500" y="0"/>
                  </a:cubicBezTo>
                  <a:close/>
                </a:path>
              </a:pathLst>
            </a:custGeom>
            <a:solidFill>
              <a:srgbClr val="2563E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9" name="TextBox 19"/>
            <p:cNvSpPr txBox="1"/>
            <p:nvPr/>
          </p:nvSpPr>
          <p:spPr>
            <a:xfrm>
              <a:off x="8563737" y="1985010"/>
              <a:ext cx="398526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1 → N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8357235" y="2303145"/>
              <a:ext cx="811530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存量迭代演进</a:t>
              </a:r>
            </a:p>
          </p:txBody>
        </p:sp>
        <p:sp>
          <p:nvSpPr>
            <p:cNvPr id="21" name="Line 21"/>
            <p:cNvSpPr/>
            <p:nvPr/>
          </p:nvSpPr>
          <p:spPr>
            <a:xfrm>
              <a:off x="571500" y="2476500"/>
              <a:ext cx="11049000" cy="9525"/>
            </a:xfrm>
            <a:custGeom>
              <a:avLst/>
              <a:gdLst/>
              <a:ahLst/>
              <a:cxnLst/>
              <a:rect l="l" t="t" r="r" b="b"/>
              <a:pathLst>
                <a:path w="11049000" h="9525">
                  <a:moveTo>
                    <a:pt x="0" y="0"/>
                  </a:moveTo>
                  <a:lnTo>
                    <a:pt x="1104900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22" name="Rectangle 22"/>
            <p:cNvSpPr/>
            <p:nvPr/>
          </p:nvSpPr>
          <p:spPr>
            <a:xfrm>
              <a:off x="571500" y="2476500"/>
              <a:ext cx="2667000" cy="666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3" name="TextBox 23"/>
            <p:cNvSpPr txBox="1"/>
            <p:nvPr/>
          </p:nvSpPr>
          <p:spPr>
            <a:xfrm>
              <a:off x="1521714" y="2727960"/>
              <a:ext cx="766572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文档产出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4894421" y="2647950"/>
              <a:ext cx="498158" cy="3048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b="1" dirty="0">
                  <a:solidFill>
                    <a:srgbClr val="F97316"/>
                  </a:solidFill>
                  <a:latin typeface="Segoe UI"/>
                  <a:ea typeface="Microsoft YaHei"/>
                  <a:cs typeface="Segoe UI"/>
                </a:rPr>
                <a:t>大量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4778681" y="2923699"/>
              <a:ext cx="729639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5-8 个文件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8513921" y="2647950"/>
              <a:ext cx="498158" cy="3048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精简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8398181" y="2923699"/>
              <a:ext cx="729639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2-3 个文件</a:t>
              </a:r>
            </a:p>
          </p:txBody>
        </p:sp>
        <p:sp>
          <p:nvSpPr>
            <p:cNvPr id="28" name="Line 28"/>
            <p:cNvSpPr/>
            <p:nvPr/>
          </p:nvSpPr>
          <p:spPr>
            <a:xfrm>
              <a:off x="571500" y="3143250"/>
              <a:ext cx="11049000" cy="9525"/>
            </a:xfrm>
            <a:custGeom>
              <a:avLst/>
              <a:gdLst/>
              <a:ahLst/>
              <a:cxnLst/>
              <a:rect l="l" t="t" r="r" b="b"/>
              <a:pathLst>
                <a:path w="11049000" h="9525">
                  <a:moveTo>
                    <a:pt x="0" y="0"/>
                  </a:moveTo>
                  <a:lnTo>
                    <a:pt x="1104900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29" name="Rectangle 29"/>
            <p:cNvSpPr/>
            <p:nvPr/>
          </p:nvSpPr>
          <p:spPr>
            <a:xfrm>
              <a:off x="571500" y="3143250"/>
              <a:ext cx="2667000" cy="666750"/>
            </a:xfrm>
            <a:prstGeom prst="rect">
              <a:avLst/>
            </a:prstGeom>
            <a:solidFill>
              <a:srgbClr val="F8FAFC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0" name="TextBox 30"/>
            <p:cNvSpPr txBox="1"/>
            <p:nvPr/>
          </p:nvSpPr>
          <p:spPr>
            <a:xfrm>
              <a:off x="1429702" y="3394710"/>
              <a:ext cx="950595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流程复杂度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4911673" y="3314700"/>
              <a:ext cx="463653" cy="3048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b="1" dirty="0">
                  <a:solidFill>
                    <a:srgbClr val="F97316"/>
                  </a:solidFill>
                  <a:latin typeface="Segoe UI"/>
                  <a:ea typeface="Microsoft YaHei"/>
                  <a:cs typeface="Segoe UI"/>
                </a:rPr>
                <a:t>7 步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3899368" y="3590449"/>
              <a:ext cx="2488263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立宪→需求→澄清→规划→分析→拆解→实施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8531173" y="3314700"/>
              <a:ext cx="463653" cy="3048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4 步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8063544" y="3590449"/>
              <a:ext cx="1398913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提案→对齐→实施→归档</a:t>
              </a:r>
            </a:p>
          </p:txBody>
        </p:sp>
        <p:sp>
          <p:nvSpPr>
            <p:cNvPr id="35" name="Line 35"/>
            <p:cNvSpPr/>
            <p:nvPr/>
          </p:nvSpPr>
          <p:spPr>
            <a:xfrm>
              <a:off x="571500" y="3810000"/>
              <a:ext cx="11049000" cy="9525"/>
            </a:xfrm>
            <a:custGeom>
              <a:avLst/>
              <a:gdLst/>
              <a:ahLst/>
              <a:cxnLst/>
              <a:rect l="l" t="t" r="r" b="b"/>
              <a:pathLst>
                <a:path w="11049000" h="9525">
                  <a:moveTo>
                    <a:pt x="0" y="0"/>
                  </a:moveTo>
                  <a:lnTo>
                    <a:pt x="1104900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36" name="Rectangle 36"/>
            <p:cNvSpPr/>
            <p:nvPr/>
          </p:nvSpPr>
          <p:spPr>
            <a:xfrm>
              <a:off x="571500" y="3810000"/>
              <a:ext cx="2667000" cy="666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7" name="TextBox 37"/>
            <p:cNvSpPr txBox="1"/>
            <p:nvPr/>
          </p:nvSpPr>
          <p:spPr>
            <a:xfrm>
              <a:off x="1521714" y="4061460"/>
              <a:ext cx="766572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变更追踪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5022842" y="3997642"/>
              <a:ext cx="241316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EF4444"/>
                  </a:solidFill>
                  <a:latin typeface="Segoe UI"/>
                  <a:ea typeface="Microsoft YaHei"/>
                  <a:cs typeface="Segoe UI"/>
                </a:rPr>
                <a:t>弱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4632722" y="4257199"/>
              <a:ext cx="1021556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靠 Git 版本控制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8642342" y="3997642"/>
              <a:ext cx="241316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强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8124063" y="4257199"/>
              <a:ext cx="1277874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Delta 机制原生支持</a:t>
              </a:r>
            </a:p>
          </p:txBody>
        </p:sp>
        <p:sp>
          <p:nvSpPr>
            <p:cNvPr id="42" name="Line 42"/>
            <p:cNvSpPr/>
            <p:nvPr/>
          </p:nvSpPr>
          <p:spPr>
            <a:xfrm>
              <a:off x="571500" y="4476750"/>
              <a:ext cx="11049000" cy="9525"/>
            </a:xfrm>
            <a:custGeom>
              <a:avLst/>
              <a:gdLst/>
              <a:ahLst/>
              <a:cxnLst/>
              <a:rect l="l" t="t" r="r" b="b"/>
              <a:pathLst>
                <a:path w="11049000" h="9525">
                  <a:moveTo>
                    <a:pt x="0" y="0"/>
                  </a:moveTo>
                  <a:lnTo>
                    <a:pt x="1104900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43" name="Rectangle 43"/>
            <p:cNvSpPr/>
            <p:nvPr/>
          </p:nvSpPr>
          <p:spPr>
            <a:xfrm>
              <a:off x="571500" y="4476750"/>
              <a:ext cx="2667000" cy="666750"/>
            </a:xfrm>
            <a:prstGeom prst="rect">
              <a:avLst/>
            </a:prstGeom>
            <a:solidFill>
              <a:srgbClr val="F8FAFC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4" name="TextBox 44"/>
            <p:cNvSpPr txBox="1"/>
            <p:nvPr/>
          </p:nvSpPr>
          <p:spPr>
            <a:xfrm>
              <a:off x="1356093" y="4728210"/>
              <a:ext cx="1097813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跨 Spec 更新</a:t>
              </a:r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4608790" y="4664392"/>
              <a:ext cx="1069419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EF4444"/>
                  </a:solidFill>
                  <a:latin typeface="Segoe UI"/>
                  <a:ea typeface="Microsoft YaHei"/>
                  <a:cs typeface="Segoe UI"/>
                </a:rPr>
                <a:t>需手动关联</a:t>
              </a:r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4419124" y="4923949"/>
              <a:ext cx="1448752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多文件改动需人工协调</a:t>
              </a:r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8331803" y="4664392"/>
              <a:ext cx="862393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原生支持</a:t>
              </a:r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8027944" y="4923949"/>
              <a:ext cx="1470112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changes 目录统一管理</a:t>
              </a:r>
            </a:p>
          </p:txBody>
        </p:sp>
        <p:sp>
          <p:nvSpPr>
            <p:cNvPr id="49" name="Line 49"/>
            <p:cNvSpPr/>
            <p:nvPr/>
          </p:nvSpPr>
          <p:spPr>
            <a:xfrm>
              <a:off x="571500" y="5143500"/>
              <a:ext cx="11049000" cy="9525"/>
            </a:xfrm>
            <a:custGeom>
              <a:avLst/>
              <a:gdLst/>
              <a:ahLst/>
              <a:cxnLst/>
              <a:rect l="l" t="t" r="r" b="b"/>
              <a:pathLst>
                <a:path w="11049000" h="9525">
                  <a:moveTo>
                    <a:pt x="0" y="0"/>
                  </a:moveTo>
                  <a:lnTo>
                    <a:pt x="1104900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50" name="Rectangle 50"/>
            <p:cNvSpPr/>
            <p:nvPr/>
          </p:nvSpPr>
          <p:spPr>
            <a:xfrm>
              <a:off x="571500" y="5143500"/>
              <a:ext cx="2667000" cy="666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51" name="TextBox 51"/>
            <p:cNvSpPr txBox="1"/>
            <p:nvPr/>
          </p:nvSpPr>
          <p:spPr>
            <a:xfrm>
              <a:off x="1521714" y="5394960"/>
              <a:ext cx="766572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核心能力</a:t>
              </a:r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4286355" y="5347335"/>
              <a:ext cx="1714290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8B5CF6"/>
                  </a:solidFill>
                  <a:latin typeface="Segoe UI"/>
                  <a:ea typeface="Microsoft YaHei"/>
                  <a:cs typeface="Segoe UI"/>
                </a:rPr>
                <a:t>产品设计 + 架构规划</a:t>
              </a:r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4483203" y="5590699"/>
              <a:ext cx="1320594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帮你想清楚"做什么"</a:t>
              </a:r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7905855" y="5347335"/>
              <a:ext cx="1714290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变更管理 + 高效执行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8173903" y="5590699"/>
              <a:ext cx="1178195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帮你管理"改什么"</a:t>
              </a:r>
            </a:p>
          </p:txBody>
        </p:sp>
      </p:grpSp>
      <p:sp>
        <p:nvSpPr>
          <p:cNvPr id="57" name="Freeform 57"/>
          <p:cNvSpPr/>
          <p:nvPr/>
        </p:nvSpPr>
        <p:spPr>
          <a:xfrm>
            <a:off x="571500" y="6000750"/>
            <a:ext cx="11049000" cy="476250"/>
          </a:xfrm>
          <a:custGeom>
            <a:avLst/>
            <a:gdLst/>
            <a:ahLst/>
            <a:cxnLst/>
            <a:rect l="l" t="t" r="r" b="b"/>
            <a:pathLst>
              <a:path w="11049000" h="476250">
                <a:moveTo>
                  <a:pt x="114300" y="0"/>
                </a:moveTo>
                <a:lnTo>
                  <a:pt x="10934700" y="0"/>
                </a:lnTo>
                <a:cubicBezTo>
                  <a:pt x="10997826" y="0"/>
                  <a:pt x="11049000" y="51174"/>
                  <a:pt x="11049000" y="114300"/>
                </a:cubicBezTo>
                <a:lnTo>
                  <a:pt x="11049000" y="361950"/>
                </a:lnTo>
                <a:cubicBezTo>
                  <a:pt x="11049000" y="425076"/>
                  <a:pt x="10997826" y="476250"/>
                  <a:pt x="10934700" y="476250"/>
                </a:cubicBezTo>
                <a:lnTo>
                  <a:pt x="114300" y="476250"/>
                </a:lnTo>
                <a:cubicBezTo>
                  <a:pt x="51174" y="476250"/>
                  <a:pt x="0" y="425076"/>
                  <a:pt x="0" y="36195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1E293B"/>
          </a:solidFill>
          <a:ln>
            <a:noFill/>
          </a:ln>
        </p:spPr>
      </p:sp>
      <p:sp>
        <p:nvSpPr>
          <p:cNvPr id="58" name="TextBox 58"/>
          <p:cNvSpPr txBox="1"/>
          <p:nvPr/>
        </p:nvSpPr>
        <p:spPr>
          <a:xfrm>
            <a:off x="2908554" y="6176010"/>
            <a:ext cx="6374892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b="1" dirty="0">
                <a:solidFill>
                  <a:srgbClr val="C4B5FD"/>
                </a:solidFill>
                <a:latin typeface="Segoe UI"/>
                <a:ea typeface="Microsoft YaHei"/>
                <a:cs typeface="Segoe UI"/>
              </a:rPr>
              <a:t>Spec Kit</a:t>
            </a:r>
            <a:r>
              <a:rPr lang="zh-CN" sz="120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适合探索创新，</a:t>
            </a:r>
            <a:r>
              <a:rPr lang="zh-CN" sz="1200" b="1" dirty="0">
                <a:solidFill>
                  <a:srgbClr val="93C5FD"/>
                </a:solidFill>
                <a:latin typeface="Segoe UI"/>
                <a:ea typeface="Microsoft YaHei"/>
                <a:cs typeface="Segoe UI"/>
              </a:rPr>
              <a:t>OpenSpec</a:t>
            </a:r>
            <a:r>
              <a:rPr lang="zh-CN" sz="120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适合稳定迭代 —— 根据项目阶段选择合适的工具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11170110" y="6506528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06 / 11</a:t>
            </a:r>
          </a:p>
        </p:txBody>
      </p:sp>
    </p:spTree>
  </p:cSld>
  <p:clrMapOvr>
    <a:masterClrMapping/>
  </p:clrMapOvr>
  <p:transition dur="4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3991451" y="232410"/>
            <a:ext cx="4209098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700" b="1" dirty="0">
                <a:solidFill>
                  <a:srgbClr val="1E293B"/>
                </a:solidFill>
                <a:latin typeface="Segoe UI"/>
                <a:ea typeface="Microsoft YaHei"/>
                <a:cs typeface="Segoe UI"/>
              </a:rPr>
              <a:t>效率对比：用数据说话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4481512" y="680085"/>
            <a:ext cx="3228975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以实现"用户登录 + 双因素认证"功能为例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571500" y="1047750"/>
            <a:ext cx="5334000" cy="1905000"/>
            <a:chOff x="571500" y="1047750"/>
            <a:chExt cx="5334000" cy="19050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5" name="Freeform 5"/>
            <p:cNvSpPr/>
            <p:nvPr/>
          </p:nvSpPr>
          <p:spPr>
            <a:xfrm>
              <a:off x="571500" y="1047750"/>
              <a:ext cx="5334000" cy="1905000"/>
            </a:xfrm>
            <a:custGeom>
              <a:avLst/>
              <a:gdLst/>
              <a:ahLst/>
              <a:cxnLst/>
              <a:rect l="l" t="t" r="r" b="b"/>
              <a:pathLst>
                <a:path w="5334000" h="1905000">
                  <a:moveTo>
                    <a:pt x="114300" y="0"/>
                  </a:moveTo>
                  <a:lnTo>
                    <a:pt x="5219700" y="0"/>
                  </a:lnTo>
                  <a:cubicBezTo>
                    <a:pt x="5282826" y="0"/>
                    <a:pt x="5334000" y="51174"/>
                    <a:pt x="5334000" y="114300"/>
                  </a:cubicBezTo>
                  <a:lnTo>
                    <a:pt x="5334000" y="1790700"/>
                  </a:lnTo>
                  <a:cubicBezTo>
                    <a:pt x="5334000" y="1853826"/>
                    <a:pt x="5282826" y="1905000"/>
                    <a:pt x="5219700" y="1905000"/>
                  </a:cubicBezTo>
                  <a:lnTo>
                    <a:pt x="114300" y="1905000"/>
                  </a:lnTo>
                  <a:cubicBezTo>
                    <a:pt x="51174" y="1905000"/>
                    <a:pt x="0" y="1853826"/>
                    <a:pt x="0" y="1790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6" name="TextBox 6"/>
            <p:cNvSpPr txBox="1"/>
            <p:nvPr/>
          </p:nvSpPr>
          <p:spPr>
            <a:xfrm>
              <a:off x="792480" y="1235392"/>
              <a:ext cx="1659443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📊 文档产出量对比</a:t>
              </a:r>
            </a:p>
          </p:txBody>
        </p:sp>
        <p:sp>
          <p:nvSpPr>
            <p:cNvPr id="7" name="Freeform 7"/>
            <p:cNvSpPr/>
            <p:nvPr/>
          </p:nvSpPr>
          <p:spPr>
            <a:xfrm>
              <a:off x="809625" y="1571625"/>
              <a:ext cx="4762500" cy="333375"/>
            </a:xfrm>
            <a:custGeom>
              <a:avLst/>
              <a:gdLst/>
              <a:ahLst/>
              <a:cxnLst/>
              <a:rect l="l" t="t" r="r" b="b"/>
              <a:pathLst>
                <a:path w="4762500" h="333375">
                  <a:moveTo>
                    <a:pt x="57150" y="0"/>
                  </a:moveTo>
                  <a:lnTo>
                    <a:pt x="4705350" y="0"/>
                  </a:lnTo>
                  <a:cubicBezTo>
                    <a:pt x="4736913" y="0"/>
                    <a:pt x="4762500" y="25587"/>
                    <a:pt x="4762500" y="57150"/>
                  </a:cubicBezTo>
                  <a:lnTo>
                    <a:pt x="4762500" y="276225"/>
                  </a:lnTo>
                  <a:cubicBezTo>
                    <a:pt x="4762500" y="307788"/>
                    <a:pt x="4736913" y="333375"/>
                    <a:pt x="4705350" y="333375"/>
                  </a:cubicBezTo>
                  <a:lnTo>
                    <a:pt x="57150" y="333375"/>
                  </a:lnTo>
                  <a:cubicBezTo>
                    <a:pt x="25587" y="333375"/>
                    <a:pt x="0" y="307788"/>
                    <a:pt x="0" y="276225"/>
                  </a:cubicBezTo>
                  <a:lnTo>
                    <a:pt x="0" y="57150"/>
                  </a:lnTo>
                  <a:cubicBezTo>
                    <a:pt x="0" y="25587"/>
                    <a:pt x="25587" y="0"/>
                    <a:pt x="57150" y="0"/>
                  </a:cubicBezTo>
                  <a:close/>
                </a:path>
              </a:pathLst>
            </a:custGeom>
            <a:solidFill>
              <a:srgbClr val="F5F3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8" name="TextBox 8"/>
            <p:cNvSpPr txBox="1"/>
            <p:nvPr/>
          </p:nvSpPr>
          <p:spPr>
            <a:xfrm>
              <a:off x="939165" y="1677352"/>
              <a:ext cx="654648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8B5CF6"/>
                  </a:solidFill>
                  <a:latin typeface="Segoe UI"/>
                  <a:ea typeface="Microsoft YaHei"/>
                  <a:cs typeface="Segoe UI"/>
                </a:rPr>
                <a:t>Spec Kit</a:t>
              </a:r>
            </a:p>
          </p:txBody>
        </p:sp>
        <p:sp>
          <p:nvSpPr>
            <p:cNvPr id="9" name="Freeform 9"/>
            <p:cNvSpPr/>
            <p:nvPr/>
          </p:nvSpPr>
          <p:spPr>
            <a:xfrm>
              <a:off x="1905000" y="1638300"/>
              <a:ext cx="3429000" cy="190500"/>
            </a:xfrm>
            <a:custGeom>
              <a:avLst/>
              <a:gdLst/>
              <a:ahLst/>
              <a:cxnLst/>
              <a:rect l="l" t="t" r="r" b="b"/>
              <a:pathLst>
                <a:path w="3429000" h="190500">
                  <a:moveTo>
                    <a:pt x="38100" y="0"/>
                  </a:moveTo>
                  <a:lnTo>
                    <a:pt x="3390900" y="0"/>
                  </a:lnTo>
                  <a:cubicBezTo>
                    <a:pt x="3411942" y="0"/>
                    <a:pt x="3429000" y="17058"/>
                    <a:pt x="3429000" y="38100"/>
                  </a:cubicBezTo>
                  <a:lnTo>
                    <a:pt x="3429000" y="152400"/>
                  </a:lnTo>
                  <a:cubicBezTo>
                    <a:pt x="3429000" y="173442"/>
                    <a:pt x="3411942" y="190500"/>
                    <a:pt x="339090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E9D5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0" name="Freeform 10"/>
            <p:cNvSpPr/>
            <p:nvPr/>
          </p:nvSpPr>
          <p:spPr>
            <a:xfrm>
              <a:off x="1905000" y="1638300"/>
              <a:ext cx="3429000" cy="190500"/>
            </a:xfrm>
            <a:custGeom>
              <a:avLst/>
              <a:gdLst/>
              <a:ahLst/>
              <a:cxnLst/>
              <a:rect l="l" t="t" r="r" b="b"/>
              <a:pathLst>
                <a:path w="3429000" h="190500">
                  <a:moveTo>
                    <a:pt x="38100" y="0"/>
                  </a:moveTo>
                  <a:lnTo>
                    <a:pt x="3390900" y="0"/>
                  </a:lnTo>
                  <a:cubicBezTo>
                    <a:pt x="3411942" y="0"/>
                    <a:pt x="3429000" y="17058"/>
                    <a:pt x="3429000" y="38100"/>
                  </a:cubicBezTo>
                  <a:lnTo>
                    <a:pt x="3429000" y="152400"/>
                  </a:lnTo>
                  <a:cubicBezTo>
                    <a:pt x="3429000" y="173442"/>
                    <a:pt x="3411942" y="190500"/>
                    <a:pt x="339090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8B5CF6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1" name="TextBox 11"/>
            <p:cNvSpPr txBox="1"/>
            <p:nvPr/>
          </p:nvSpPr>
          <p:spPr>
            <a:xfrm>
              <a:off x="3264751" y="1693545"/>
              <a:ext cx="2175929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6-8 文件 / 2000-3000字 / 1-2小时</a:t>
              </a:r>
            </a:p>
          </p:txBody>
        </p:sp>
        <p:sp>
          <p:nvSpPr>
            <p:cNvPr id="12" name="Freeform 12"/>
            <p:cNvSpPr/>
            <p:nvPr/>
          </p:nvSpPr>
          <p:spPr>
            <a:xfrm>
              <a:off x="809625" y="2000250"/>
              <a:ext cx="4762500" cy="333375"/>
            </a:xfrm>
            <a:custGeom>
              <a:avLst/>
              <a:gdLst/>
              <a:ahLst/>
              <a:cxnLst/>
              <a:rect l="l" t="t" r="r" b="b"/>
              <a:pathLst>
                <a:path w="4762500" h="333375">
                  <a:moveTo>
                    <a:pt x="57150" y="0"/>
                  </a:moveTo>
                  <a:lnTo>
                    <a:pt x="4705350" y="0"/>
                  </a:lnTo>
                  <a:cubicBezTo>
                    <a:pt x="4736913" y="0"/>
                    <a:pt x="4762500" y="25587"/>
                    <a:pt x="4762500" y="57150"/>
                  </a:cubicBezTo>
                  <a:lnTo>
                    <a:pt x="4762500" y="276225"/>
                  </a:lnTo>
                  <a:cubicBezTo>
                    <a:pt x="4762500" y="307788"/>
                    <a:pt x="4736913" y="333375"/>
                    <a:pt x="4705350" y="333375"/>
                  </a:cubicBezTo>
                  <a:lnTo>
                    <a:pt x="57150" y="333375"/>
                  </a:lnTo>
                  <a:cubicBezTo>
                    <a:pt x="25587" y="333375"/>
                    <a:pt x="0" y="307788"/>
                    <a:pt x="0" y="276225"/>
                  </a:cubicBezTo>
                  <a:lnTo>
                    <a:pt x="0" y="57150"/>
                  </a:lnTo>
                  <a:cubicBezTo>
                    <a:pt x="0" y="25587"/>
                    <a:pt x="25587" y="0"/>
                    <a:pt x="57150" y="0"/>
                  </a:cubicBezTo>
                  <a:close/>
                </a:path>
              </a:pathLst>
            </a:custGeom>
            <a:solidFill>
              <a:srgbClr val="EFF6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3" name="TextBox 13"/>
            <p:cNvSpPr txBox="1"/>
            <p:nvPr/>
          </p:nvSpPr>
          <p:spPr>
            <a:xfrm>
              <a:off x="939165" y="2105978"/>
              <a:ext cx="767363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OpenSpec</a:t>
              </a:r>
            </a:p>
          </p:txBody>
        </p:sp>
        <p:sp>
          <p:nvSpPr>
            <p:cNvPr id="14" name="Freeform 14"/>
            <p:cNvSpPr/>
            <p:nvPr/>
          </p:nvSpPr>
          <p:spPr>
            <a:xfrm>
              <a:off x="1905000" y="2066925"/>
              <a:ext cx="1428750" cy="190500"/>
            </a:xfrm>
            <a:custGeom>
              <a:avLst/>
              <a:gdLst/>
              <a:ahLst/>
              <a:cxnLst/>
              <a:rect l="l" t="t" r="r" b="b"/>
              <a:pathLst>
                <a:path w="1428750" h="190500">
                  <a:moveTo>
                    <a:pt x="38100" y="0"/>
                  </a:moveTo>
                  <a:lnTo>
                    <a:pt x="1390650" y="0"/>
                  </a:lnTo>
                  <a:cubicBezTo>
                    <a:pt x="1411692" y="0"/>
                    <a:pt x="1428750" y="17058"/>
                    <a:pt x="1428750" y="38100"/>
                  </a:cubicBezTo>
                  <a:lnTo>
                    <a:pt x="1428750" y="152400"/>
                  </a:lnTo>
                  <a:cubicBezTo>
                    <a:pt x="1428750" y="173442"/>
                    <a:pt x="1411692" y="190500"/>
                    <a:pt x="139065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2563E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5" name="TextBox 15"/>
            <p:cNvSpPr txBox="1"/>
            <p:nvPr/>
          </p:nvSpPr>
          <p:spPr>
            <a:xfrm>
              <a:off x="3417570" y="2122170"/>
              <a:ext cx="2210433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2-3 文件 / 500-800字 / 20-30分钟</a:t>
              </a:r>
            </a:p>
          </p:txBody>
        </p:sp>
        <p:sp>
          <p:nvSpPr>
            <p:cNvPr id="16" name="Freeform 16"/>
            <p:cNvSpPr/>
            <p:nvPr/>
          </p:nvSpPr>
          <p:spPr>
            <a:xfrm>
              <a:off x="809625" y="2428875"/>
              <a:ext cx="4762500" cy="333375"/>
            </a:xfrm>
            <a:custGeom>
              <a:avLst/>
              <a:gdLst/>
              <a:ahLst/>
              <a:cxnLst/>
              <a:rect l="l" t="t" r="r" b="b"/>
              <a:pathLst>
                <a:path w="4762500" h="333375">
                  <a:moveTo>
                    <a:pt x="57150" y="0"/>
                  </a:moveTo>
                  <a:lnTo>
                    <a:pt x="4705350" y="0"/>
                  </a:lnTo>
                  <a:cubicBezTo>
                    <a:pt x="4736913" y="0"/>
                    <a:pt x="4762500" y="25587"/>
                    <a:pt x="4762500" y="57150"/>
                  </a:cubicBezTo>
                  <a:lnTo>
                    <a:pt x="4762500" y="276225"/>
                  </a:lnTo>
                  <a:cubicBezTo>
                    <a:pt x="4762500" y="307788"/>
                    <a:pt x="4736913" y="333375"/>
                    <a:pt x="4705350" y="333375"/>
                  </a:cubicBezTo>
                  <a:lnTo>
                    <a:pt x="57150" y="333375"/>
                  </a:lnTo>
                  <a:cubicBezTo>
                    <a:pt x="25587" y="333375"/>
                    <a:pt x="0" y="307788"/>
                    <a:pt x="0" y="276225"/>
                  </a:cubicBezTo>
                  <a:lnTo>
                    <a:pt x="0" y="57150"/>
                  </a:lnTo>
                  <a:cubicBezTo>
                    <a:pt x="0" y="25587"/>
                    <a:pt x="25587" y="0"/>
                    <a:pt x="57150" y="0"/>
                  </a:cubicBezTo>
                  <a:close/>
                </a:path>
              </a:pathLst>
            </a:custGeom>
            <a:solidFill>
              <a:srgbClr val="ECFDF5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7" name="TextBox 17"/>
            <p:cNvSpPr txBox="1"/>
            <p:nvPr/>
          </p:nvSpPr>
          <p:spPr>
            <a:xfrm>
              <a:off x="939165" y="2534602"/>
              <a:ext cx="292353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ZCF</a:t>
              </a:r>
            </a:p>
          </p:txBody>
        </p:sp>
        <p:sp>
          <p:nvSpPr>
            <p:cNvPr id="18" name="Freeform 18"/>
            <p:cNvSpPr/>
            <p:nvPr/>
          </p:nvSpPr>
          <p:spPr>
            <a:xfrm>
              <a:off x="1905000" y="2495550"/>
              <a:ext cx="285750" cy="190500"/>
            </a:xfrm>
            <a:custGeom>
              <a:avLst/>
              <a:gdLst/>
              <a:ahLst/>
              <a:cxnLst/>
              <a:rect l="l" t="t" r="r" b="b"/>
              <a:pathLst>
                <a:path w="285750" h="190500">
                  <a:moveTo>
                    <a:pt x="38100" y="0"/>
                  </a:moveTo>
                  <a:lnTo>
                    <a:pt x="247650" y="0"/>
                  </a:lnTo>
                  <a:cubicBezTo>
                    <a:pt x="268692" y="0"/>
                    <a:pt x="285750" y="17058"/>
                    <a:pt x="285750" y="38100"/>
                  </a:cubicBezTo>
                  <a:lnTo>
                    <a:pt x="285750" y="152400"/>
                  </a:lnTo>
                  <a:cubicBezTo>
                    <a:pt x="285750" y="173442"/>
                    <a:pt x="268692" y="190500"/>
                    <a:pt x="24765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0B981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9" name="TextBox 19"/>
            <p:cNvSpPr txBox="1"/>
            <p:nvPr/>
          </p:nvSpPr>
          <p:spPr>
            <a:xfrm>
              <a:off x="2322195" y="2550795"/>
              <a:ext cx="1575554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0 文件 / 0字 / 5分钟配置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6286500" y="1047750"/>
            <a:ext cx="5334000" cy="1905000"/>
            <a:chOff x="6286500" y="1047750"/>
            <a:chExt cx="5334000" cy="19050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21" name="Freeform 21"/>
            <p:cNvSpPr/>
            <p:nvPr/>
          </p:nvSpPr>
          <p:spPr>
            <a:xfrm>
              <a:off x="6286500" y="1047750"/>
              <a:ext cx="5334000" cy="1905000"/>
            </a:xfrm>
            <a:custGeom>
              <a:avLst/>
              <a:gdLst/>
              <a:ahLst/>
              <a:cxnLst/>
              <a:rect l="l" t="t" r="r" b="b"/>
              <a:pathLst>
                <a:path w="5334000" h="1905000">
                  <a:moveTo>
                    <a:pt x="114300" y="0"/>
                  </a:moveTo>
                  <a:lnTo>
                    <a:pt x="5219700" y="0"/>
                  </a:lnTo>
                  <a:cubicBezTo>
                    <a:pt x="5282826" y="0"/>
                    <a:pt x="5334000" y="51174"/>
                    <a:pt x="5334000" y="114300"/>
                  </a:cubicBezTo>
                  <a:lnTo>
                    <a:pt x="5334000" y="1790700"/>
                  </a:lnTo>
                  <a:cubicBezTo>
                    <a:pt x="5334000" y="1853826"/>
                    <a:pt x="5282826" y="1905000"/>
                    <a:pt x="5219700" y="1905000"/>
                  </a:cubicBezTo>
                  <a:lnTo>
                    <a:pt x="114300" y="1905000"/>
                  </a:lnTo>
                  <a:cubicBezTo>
                    <a:pt x="51174" y="1905000"/>
                    <a:pt x="0" y="1853826"/>
                    <a:pt x="0" y="1790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2" name="TextBox 22"/>
            <p:cNvSpPr txBox="1"/>
            <p:nvPr/>
          </p:nvSpPr>
          <p:spPr>
            <a:xfrm>
              <a:off x="6507480" y="1235392"/>
              <a:ext cx="2394385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⭐ 执行效率评分（5星制）</a:t>
              </a:r>
            </a:p>
          </p:txBody>
        </p:sp>
        <p:sp>
          <p:nvSpPr>
            <p:cNvPr id="23" name="Freeform 23"/>
            <p:cNvSpPr/>
            <p:nvPr/>
          </p:nvSpPr>
          <p:spPr>
            <a:xfrm>
              <a:off x="6524625" y="1524000"/>
              <a:ext cx="4857750" cy="266700"/>
            </a:xfrm>
            <a:custGeom>
              <a:avLst/>
              <a:gdLst/>
              <a:ahLst/>
              <a:cxnLst/>
              <a:rect l="l" t="t" r="r" b="b"/>
              <a:pathLst>
                <a:path w="4857750" h="266700">
                  <a:moveTo>
                    <a:pt x="38100" y="0"/>
                  </a:moveTo>
                  <a:lnTo>
                    <a:pt x="4819650" y="0"/>
                  </a:lnTo>
                  <a:cubicBezTo>
                    <a:pt x="4840692" y="0"/>
                    <a:pt x="4857750" y="17058"/>
                    <a:pt x="4857750" y="38100"/>
                  </a:cubicBezTo>
                  <a:lnTo>
                    <a:pt x="4857750" y="228600"/>
                  </a:lnTo>
                  <a:cubicBezTo>
                    <a:pt x="4857750" y="249642"/>
                    <a:pt x="4840692" y="266700"/>
                    <a:pt x="4819650" y="266700"/>
                  </a:cubicBezTo>
                  <a:lnTo>
                    <a:pt x="38100" y="266700"/>
                  </a:lnTo>
                  <a:cubicBezTo>
                    <a:pt x="17058" y="266700"/>
                    <a:pt x="0" y="249642"/>
                    <a:pt x="0" y="2286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F1F5F9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4" name="TextBox 24"/>
            <p:cNvSpPr txBox="1"/>
            <p:nvPr/>
          </p:nvSpPr>
          <p:spPr>
            <a:xfrm>
              <a:off x="7197257" y="1625441"/>
              <a:ext cx="273987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b="1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场景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8267692" y="1625441"/>
              <a:ext cx="514367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b="1" dirty="0">
                  <a:solidFill>
                    <a:srgbClr val="8B5CF6"/>
                  </a:solidFill>
                  <a:latin typeface="Segoe UI"/>
                  <a:ea typeface="Microsoft YaHei"/>
                  <a:cs typeface="Segoe UI"/>
                </a:rPr>
                <a:t>Spec Kit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9318786" y="1625441"/>
              <a:ext cx="602928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OpenSpec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10553147" y="1625441"/>
              <a:ext cx="229706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ZCF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7013924" y="1903095"/>
              <a:ext cx="640652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新项目 0→1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8332708" y="1903095"/>
              <a:ext cx="384334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97316"/>
                  </a:solidFill>
                  <a:latin typeface="Segoe UI"/>
                  <a:ea typeface="Microsoft YaHei"/>
                  <a:cs typeface="Segoe UI"/>
                </a:rPr>
                <a:t>⭐⭐⭐⭐⭐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9500378" y="1903095"/>
              <a:ext cx="239744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⭐⭐⭐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10620423" y="1903095"/>
              <a:ext cx="95155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—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6862762" y="2141220"/>
              <a:ext cx="942975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存量项目加功能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8405003" y="2141220"/>
              <a:ext cx="239744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⭐⭐⭐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9428083" y="2141220"/>
              <a:ext cx="384334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97316"/>
                  </a:solidFill>
                  <a:latin typeface="Segoe UI"/>
                  <a:ea typeface="Microsoft YaHei"/>
                  <a:cs typeface="Segoe UI"/>
                </a:rPr>
                <a:t>⭐⭐⭐⭐⭐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10620423" y="2141220"/>
              <a:ext cx="95155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—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6928485" y="2379345"/>
              <a:ext cx="811530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快速配置环境</a:t>
              </a:r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8477298" y="2379345"/>
              <a:ext cx="95155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—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9572673" y="2379345"/>
              <a:ext cx="95155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—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10475833" y="2379345"/>
              <a:ext cx="384334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97316"/>
                  </a:solidFill>
                  <a:latin typeface="Segoe UI"/>
                  <a:ea typeface="Microsoft YaHei"/>
                  <a:cs typeface="Segoe UI"/>
                </a:rPr>
                <a:t>⭐⭐⭐⭐⭐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6862762" y="2617470"/>
              <a:ext cx="942975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需求不明确探索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8332708" y="2617470"/>
              <a:ext cx="384334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97316"/>
                  </a:solidFill>
                  <a:latin typeface="Segoe UI"/>
                  <a:ea typeface="Microsoft YaHei"/>
                  <a:cs typeface="Segoe UI"/>
                </a:rPr>
                <a:t>⭐⭐⭐⭐⭐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9536525" y="2617470"/>
              <a:ext cx="167449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⭐⭐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10620423" y="2617470"/>
              <a:ext cx="95155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—</a:t>
              </a:r>
            </a:p>
          </p:txBody>
        </p:sp>
      </p:grpSp>
      <p:sp>
        <p:nvSpPr>
          <p:cNvPr id="45" name="TextBox 45"/>
          <p:cNvSpPr txBox="1"/>
          <p:nvPr/>
        </p:nvSpPr>
        <p:spPr>
          <a:xfrm>
            <a:off x="554355" y="3140392"/>
            <a:ext cx="1452417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293B"/>
                </a:solidFill>
                <a:latin typeface="Segoe UI"/>
                <a:ea typeface="Microsoft YaHei"/>
                <a:cs typeface="Segoe UI"/>
              </a:rPr>
              <a:t>📈 效率提升量化</a:t>
            </a:r>
          </a:p>
        </p:txBody>
      </p:sp>
      <p:grpSp>
        <p:nvGrpSpPr>
          <p:cNvPr id="54" name="Group 54"/>
          <p:cNvGrpSpPr/>
          <p:nvPr/>
        </p:nvGrpSpPr>
        <p:grpSpPr>
          <a:xfrm>
            <a:off x="571500" y="3476625"/>
            <a:ext cx="3619500" cy="1714500"/>
            <a:chOff x="571500" y="3476625"/>
            <a:chExt cx="3619500" cy="17145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46" name="Freeform 46"/>
            <p:cNvSpPr/>
            <p:nvPr/>
          </p:nvSpPr>
          <p:spPr>
            <a:xfrm>
              <a:off x="571500" y="3476625"/>
              <a:ext cx="3619500" cy="1714500"/>
            </a:xfrm>
            <a:custGeom>
              <a:avLst/>
              <a:gdLst/>
              <a:ahLst/>
              <a:cxnLst/>
              <a:rect l="l" t="t" r="r" b="b"/>
              <a:pathLst>
                <a:path w="3619500" h="1714500">
                  <a:moveTo>
                    <a:pt x="114300" y="0"/>
                  </a:moveTo>
                  <a:lnTo>
                    <a:pt x="3505200" y="0"/>
                  </a:lnTo>
                  <a:cubicBezTo>
                    <a:pt x="3568326" y="0"/>
                    <a:pt x="3619500" y="51174"/>
                    <a:pt x="3619500" y="114300"/>
                  </a:cubicBezTo>
                  <a:lnTo>
                    <a:pt x="3619500" y="1600200"/>
                  </a:lnTo>
                  <a:cubicBezTo>
                    <a:pt x="3619500" y="1663326"/>
                    <a:pt x="3568326" y="1714500"/>
                    <a:pt x="3505200" y="1714500"/>
                  </a:cubicBezTo>
                  <a:lnTo>
                    <a:pt x="114300" y="1714500"/>
                  </a:lnTo>
                  <a:cubicBezTo>
                    <a:pt x="51174" y="1714500"/>
                    <a:pt x="0" y="1663326"/>
                    <a:pt x="0" y="1600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7" name="Freeform 47"/>
            <p:cNvSpPr/>
            <p:nvPr/>
          </p:nvSpPr>
          <p:spPr>
            <a:xfrm>
              <a:off x="571500" y="3476625"/>
              <a:ext cx="3619500" cy="76200"/>
            </a:xfrm>
            <a:custGeom>
              <a:avLst/>
              <a:gdLst/>
              <a:ahLst/>
              <a:cxnLst/>
              <a:rect l="l" t="t" r="r" b="b"/>
              <a:pathLst>
                <a:path w="3619500" h="76200">
                  <a:moveTo>
                    <a:pt x="38100" y="0"/>
                  </a:moveTo>
                  <a:lnTo>
                    <a:pt x="3581400" y="0"/>
                  </a:lnTo>
                  <a:cubicBezTo>
                    <a:pt x="3602442" y="0"/>
                    <a:pt x="3619500" y="17058"/>
                    <a:pt x="3619500" y="38100"/>
                  </a:cubicBezTo>
                  <a:lnTo>
                    <a:pt x="3619500" y="38100"/>
                  </a:lnTo>
                  <a:cubicBezTo>
                    <a:pt x="3619500" y="59142"/>
                    <a:pt x="3602442" y="76200"/>
                    <a:pt x="3581400" y="76200"/>
                  </a:cubicBezTo>
                  <a:lnTo>
                    <a:pt x="38100" y="76200"/>
                  </a:lnTo>
                  <a:cubicBezTo>
                    <a:pt x="17058" y="76200"/>
                    <a:pt x="0" y="59142"/>
                    <a:pt x="0" y="381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2563E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8" name="TextBox 48"/>
            <p:cNvSpPr txBox="1"/>
            <p:nvPr/>
          </p:nvSpPr>
          <p:spPr>
            <a:xfrm>
              <a:off x="1409468" y="3736181"/>
              <a:ext cx="1943564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OpenSpec 相比 Spec Kit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785031" y="4122420"/>
              <a:ext cx="1477937" cy="4876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400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↓70-80%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1155621" y="4514374"/>
              <a:ext cx="736759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文档产出量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2343112" y="4122420"/>
              <a:ext cx="1790776" cy="4876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40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↑100-200%</a:t>
              </a:r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2941320" y="4514374"/>
              <a:ext cx="594360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整体效率</a:t>
              </a:r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1094804" y="4903470"/>
              <a:ext cx="2572893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94A3B8"/>
                  </a:solidFill>
                  <a:latin typeface="Segoe UI"/>
                  <a:ea typeface="Microsoft YaHei"/>
                  <a:cs typeface="Segoe UI"/>
                </a:rPr>
                <a:t>⚠️ 但调整空间变小，过程中难看到完整方案</a:t>
              </a:r>
            </a:p>
          </p:txBody>
        </p:sp>
      </p:grpSp>
      <p:grpSp>
        <p:nvGrpSpPr>
          <p:cNvPr id="63" name="Group 63"/>
          <p:cNvGrpSpPr/>
          <p:nvPr/>
        </p:nvGrpSpPr>
        <p:grpSpPr>
          <a:xfrm>
            <a:off x="4381500" y="3476625"/>
            <a:ext cx="3619500" cy="1714500"/>
            <a:chOff x="4381500" y="3476625"/>
            <a:chExt cx="3619500" cy="17145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55" name="Freeform 55"/>
            <p:cNvSpPr/>
            <p:nvPr/>
          </p:nvSpPr>
          <p:spPr>
            <a:xfrm>
              <a:off x="4381500" y="3476625"/>
              <a:ext cx="3619500" cy="1714500"/>
            </a:xfrm>
            <a:custGeom>
              <a:avLst/>
              <a:gdLst/>
              <a:ahLst/>
              <a:cxnLst/>
              <a:rect l="l" t="t" r="r" b="b"/>
              <a:pathLst>
                <a:path w="3619500" h="1714500">
                  <a:moveTo>
                    <a:pt x="114300" y="0"/>
                  </a:moveTo>
                  <a:lnTo>
                    <a:pt x="3505200" y="0"/>
                  </a:lnTo>
                  <a:cubicBezTo>
                    <a:pt x="3568326" y="0"/>
                    <a:pt x="3619500" y="51174"/>
                    <a:pt x="3619500" y="114300"/>
                  </a:cubicBezTo>
                  <a:lnTo>
                    <a:pt x="3619500" y="1600200"/>
                  </a:lnTo>
                  <a:cubicBezTo>
                    <a:pt x="3619500" y="1663326"/>
                    <a:pt x="3568326" y="1714500"/>
                    <a:pt x="3505200" y="1714500"/>
                  </a:cubicBezTo>
                  <a:lnTo>
                    <a:pt x="114300" y="1714500"/>
                  </a:lnTo>
                  <a:cubicBezTo>
                    <a:pt x="51174" y="1714500"/>
                    <a:pt x="0" y="1663326"/>
                    <a:pt x="0" y="1600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56" name="Freeform 56"/>
            <p:cNvSpPr/>
            <p:nvPr/>
          </p:nvSpPr>
          <p:spPr>
            <a:xfrm>
              <a:off x="4381500" y="3476625"/>
              <a:ext cx="3619500" cy="76200"/>
            </a:xfrm>
            <a:custGeom>
              <a:avLst/>
              <a:gdLst/>
              <a:ahLst/>
              <a:cxnLst/>
              <a:rect l="l" t="t" r="r" b="b"/>
              <a:pathLst>
                <a:path w="3619500" h="76200">
                  <a:moveTo>
                    <a:pt x="38100" y="0"/>
                  </a:moveTo>
                  <a:lnTo>
                    <a:pt x="3581400" y="0"/>
                  </a:lnTo>
                  <a:cubicBezTo>
                    <a:pt x="3602442" y="0"/>
                    <a:pt x="3619500" y="17058"/>
                    <a:pt x="3619500" y="38100"/>
                  </a:cubicBezTo>
                  <a:lnTo>
                    <a:pt x="3619500" y="38100"/>
                  </a:lnTo>
                  <a:cubicBezTo>
                    <a:pt x="3619500" y="59142"/>
                    <a:pt x="3602442" y="76200"/>
                    <a:pt x="3581400" y="76200"/>
                  </a:cubicBezTo>
                  <a:lnTo>
                    <a:pt x="38100" y="76200"/>
                  </a:lnTo>
                  <a:cubicBezTo>
                    <a:pt x="17058" y="76200"/>
                    <a:pt x="0" y="59142"/>
                    <a:pt x="0" y="381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0B981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57" name="TextBox 57"/>
            <p:cNvSpPr txBox="1"/>
            <p:nvPr/>
          </p:nvSpPr>
          <p:spPr>
            <a:xfrm>
              <a:off x="5465311" y="3736181"/>
              <a:ext cx="1451878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ZCF 相比 手动配置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4604233" y="4122420"/>
              <a:ext cx="1459535" cy="4876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40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30→5min</a:t>
              </a:r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5036820" y="4514374"/>
              <a:ext cx="594360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配置时间</a:t>
              </a:r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6613169" y="4122420"/>
              <a:ext cx="870661" cy="4876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40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↓90%</a:t>
              </a:r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6751320" y="4514374"/>
              <a:ext cx="594360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配置错误</a:t>
              </a:r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4825936" y="4903470"/>
              <a:ext cx="2730627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94A3B8"/>
                  </a:solidFill>
                  <a:latin typeface="Segoe UI"/>
                  <a:ea typeface="Microsoft YaHei"/>
                  <a:cs typeface="Segoe UI"/>
                </a:rPr>
                <a:t>⚠️ 但它解决的是"环境"问题，不是"开发"问题</a:t>
              </a:r>
            </a:p>
          </p:txBody>
        </p:sp>
      </p:grpSp>
      <p:grpSp>
        <p:nvGrpSpPr>
          <p:cNvPr id="72" name="Group 72"/>
          <p:cNvGrpSpPr/>
          <p:nvPr/>
        </p:nvGrpSpPr>
        <p:grpSpPr>
          <a:xfrm>
            <a:off x="8191500" y="3476625"/>
            <a:ext cx="3429000" cy="1714500"/>
            <a:chOff x="8191500" y="3476625"/>
            <a:chExt cx="3429000" cy="17145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64" name="Freeform 64"/>
            <p:cNvSpPr/>
            <p:nvPr/>
          </p:nvSpPr>
          <p:spPr>
            <a:xfrm>
              <a:off x="8191500" y="3476625"/>
              <a:ext cx="3429000" cy="1714500"/>
            </a:xfrm>
            <a:custGeom>
              <a:avLst/>
              <a:gdLst/>
              <a:ahLst/>
              <a:cxnLst/>
              <a:rect l="l" t="t" r="r" b="b"/>
              <a:pathLst>
                <a:path w="3429000" h="1714500">
                  <a:moveTo>
                    <a:pt x="114300" y="0"/>
                  </a:moveTo>
                  <a:lnTo>
                    <a:pt x="3314700" y="0"/>
                  </a:lnTo>
                  <a:cubicBezTo>
                    <a:pt x="3377826" y="0"/>
                    <a:pt x="3429000" y="51174"/>
                    <a:pt x="3429000" y="114300"/>
                  </a:cubicBezTo>
                  <a:lnTo>
                    <a:pt x="3429000" y="1600200"/>
                  </a:lnTo>
                  <a:cubicBezTo>
                    <a:pt x="3429000" y="1663326"/>
                    <a:pt x="3377826" y="1714500"/>
                    <a:pt x="3314700" y="1714500"/>
                  </a:cubicBezTo>
                  <a:lnTo>
                    <a:pt x="114300" y="1714500"/>
                  </a:lnTo>
                  <a:cubicBezTo>
                    <a:pt x="51174" y="1714500"/>
                    <a:pt x="0" y="1663326"/>
                    <a:pt x="0" y="1600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E293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65" name="TextBox 65"/>
            <p:cNvSpPr txBox="1"/>
            <p:nvPr/>
          </p:nvSpPr>
          <p:spPr>
            <a:xfrm>
              <a:off x="9387087" y="3736181"/>
              <a:ext cx="1037826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💡 如何选择？</a:t>
              </a:r>
            </a:p>
          </p:txBody>
        </p:sp>
        <p:sp>
          <p:nvSpPr>
            <p:cNvPr id="66" name="Ellipse 66"/>
            <p:cNvSpPr/>
            <p:nvPr/>
          </p:nvSpPr>
          <p:spPr>
            <a:xfrm>
              <a:off x="8420100" y="4133850"/>
              <a:ext cx="114300" cy="114300"/>
            </a:xfrm>
            <a:prstGeom prst="ellipse">
              <a:avLst/>
            </a:prstGeom>
            <a:solidFill>
              <a:srgbClr val="8B5CF6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67" name="TextBox 67"/>
            <p:cNvSpPr txBox="1"/>
            <p:nvPr/>
          </p:nvSpPr>
          <p:spPr>
            <a:xfrm>
              <a:off x="8608695" y="4141470"/>
              <a:ext cx="1212437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完整方案 → Spec Kit</a:t>
              </a:r>
            </a:p>
          </p:txBody>
        </p:sp>
        <p:sp>
          <p:nvSpPr>
            <p:cNvPr id="68" name="Ellipse 68"/>
            <p:cNvSpPr/>
            <p:nvPr/>
          </p:nvSpPr>
          <p:spPr>
            <a:xfrm>
              <a:off x="8420100" y="4467225"/>
              <a:ext cx="114300" cy="114300"/>
            </a:xfrm>
            <a:prstGeom prst="ellipse">
              <a:avLst/>
            </a:prstGeom>
            <a:solidFill>
              <a:srgbClr val="2563E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69" name="TextBox 69"/>
            <p:cNvSpPr txBox="1"/>
            <p:nvPr/>
          </p:nvSpPr>
          <p:spPr>
            <a:xfrm>
              <a:off x="8608695" y="4474845"/>
              <a:ext cx="1304449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快速执行 → OpenSpec</a:t>
              </a:r>
            </a:p>
          </p:txBody>
        </p:sp>
        <p:sp>
          <p:nvSpPr>
            <p:cNvPr id="70" name="Ellipse 70"/>
            <p:cNvSpPr/>
            <p:nvPr/>
          </p:nvSpPr>
          <p:spPr>
            <a:xfrm>
              <a:off x="8420100" y="4800600"/>
              <a:ext cx="114300" cy="114300"/>
            </a:xfrm>
            <a:prstGeom prst="ellipse">
              <a:avLst/>
            </a:prstGeom>
            <a:solidFill>
              <a:srgbClr val="10B981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71" name="TextBox 71"/>
            <p:cNvSpPr txBox="1"/>
            <p:nvPr/>
          </p:nvSpPr>
          <p:spPr>
            <a:xfrm>
              <a:off x="8608695" y="4808220"/>
              <a:ext cx="916686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环境配置 → ZCF</a:t>
              </a:r>
            </a:p>
          </p:txBody>
        </p:sp>
      </p:grpSp>
      <p:sp>
        <p:nvSpPr>
          <p:cNvPr id="73" name="Freeform 73"/>
          <p:cNvSpPr/>
          <p:nvPr/>
        </p:nvSpPr>
        <p:spPr>
          <a:xfrm>
            <a:off x="571500" y="5381625"/>
            <a:ext cx="11049000" cy="952500"/>
          </a:xfrm>
          <a:custGeom>
            <a:avLst/>
            <a:gdLst/>
            <a:ahLst/>
            <a:cxnLst/>
            <a:rect l="l" t="t" r="r" b="b"/>
            <a:pathLst>
              <a:path w="11049000" h="952500">
                <a:moveTo>
                  <a:pt x="114300" y="0"/>
                </a:moveTo>
                <a:lnTo>
                  <a:pt x="10934700" y="0"/>
                </a:lnTo>
                <a:cubicBezTo>
                  <a:pt x="10997826" y="0"/>
                  <a:pt x="11049000" y="51174"/>
                  <a:pt x="11049000" y="114300"/>
                </a:cubicBezTo>
                <a:lnTo>
                  <a:pt x="11049000" y="838200"/>
                </a:lnTo>
                <a:cubicBezTo>
                  <a:pt x="11049000" y="901326"/>
                  <a:pt x="10997826" y="952500"/>
                  <a:pt x="10934700" y="952500"/>
                </a:cubicBezTo>
                <a:lnTo>
                  <a:pt x="114300" y="952500"/>
                </a:lnTo>
                <a:cubicBezTo>
                  <a:pt x="51174" y="952500"/>
                  <a:pt x="0" y="901326"/>
                  <a:pt x="0" y="8382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solidFill>
            <a:srgbClr val="F1F5F9"/>
          </a:solidFill>
          <a:ln>
            <a:noFill/>
          </a:ln>
        </p:spPr>
      </p:sp>
      <p:sp>
        <p:nvSpPr>
          <p:cNvPr id="74" name="TextBox 74"/>
          <p:cNvSpPr txBox="1"/>
          <p:nvPr/>
        </p:nvSpPr>
        <p:spPr>
          <a:xfrm>
            <a:off x="5712714" y="5633085"/>
            <a:ext cx="766572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b="1" dirty="0">
                <a:solidFill>
                  <a:srgbClr val="1E293B"/>
                </a:solidFill>
                <a:latin typeface="Segoe UI"/>
                <a:ea typeface="Microsoft YaHei"/>
                <a:cs typeface="Segoe UI"/>
              </a:rPr>
              <a:t>核心结论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5162550" y="5935028"/>
            <a:ext cx="186690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效率不是绝对的好坏，而是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7568565" y="5935028"/>
            <a:ext cx="131483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b="1" dirty="0">
                <a:solidFill>
                  <a:srgbClr val="2563EB"/>
                </a:solidFill>
                <a:latin typeface="Segoe UI"/>
                <a:ea typeface="Microsoft YaHei"/>
                <a:cs typeface="Segoe UI"/>
              </a:rPr>
              <a:t>适合的才是最好的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4015276" y="6133624"/>
            <a:ext cx="4161449" cy="1981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75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新项目探索选 Spec Kit，存量迭代选 OpenSpec，环境配置选 ZCF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11170110" y="6506528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07 / 11</a:t>
            </a:r>
          </a:p>
        </p:txBody>
      </p:sp>
    </p:spTree>
  </p:cSld>
  <p:clrMapOvr>
    <a:masterClrMapping/>
  </p:clrMapOvr>
  <p:transition dur="4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312341" y="232410"/>
            <a:ext cx="3567317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700" b="1" dirty="0">
                <a:solidFill>
                  <a:srgbClr val="1E293B"/>
                </a:solidFill>
                <a:latin typeface="Segoe UI"/>
                <a:ea typeface="Microsoft YaHei"/>
                <a:cs typeface="Segoe UI"/>
              </a:rPr>
              <a:t>组合使用：1 + 1 &gt; 2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4240530" y="680085"/>
            <a:ext cx="371094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三个工具并不互斥，可以根据项目阶段灵活组合</a:t>
            </a:r>
          </a:p>
        </p:txBody>
      </p:sp>
      <p:grpSp>
        <p:nvGrpSpPr>
          <p:cNvPr id="24" name="Group 24"/>
          <p:cNvGrpSpPr/>
          <p:nvPr/>
        </p:nvGrpSpPr>
        <p:grpSpPr>
          <a:xfrm>
            <a:off x="571500" y="1095375"/>
            <a:ext cx="11049000" cy="1524000"/>
            <a:chOff x="571500" y="1095375"/>
            <a:chExt cx="11049000" cy="15240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5" name="Freeform 5"/>
            <p:cNvSpPr/>
            <p:nvPr/>
          </p:nvSpPr>
          <p:spPr>
            <a:xfrm>
              <a:off x="571500" y="1095375"/>
              <a:ext cx="11049000" cy="1524000"/>
            </a:xfrm>
            <a:custGeom>
              <a:avLst/>
              <a:gdLst/>
              <a:ahLst/>
              <a:cxnLst/>
              <a:rect l="l" t="t" r="r" b="b"/>
              <a:pathLst>
                <a:path w="11049000" h="1524000">
                  <a:moveTo>
                    <a:pt x="114300" y="0"/>
                  </a:moveTo>
                  <a:lnTo>
                    <a:pt x="10934700" y="0"/>
                  </a:lnTo>
                  <a:cubicBezTo>
                    <a:pt x="10997826" y="0"/>
                    <a:pt x="11049000" y="51174"/>
                    <a:pt x="11049000" y="114300"/>
                  </a:cubicBezTo>
                  <a:lnTo>
                    <a:pt x="11049000" y="1409700"/>
                  </a:lnTo>
                  <a:cubicBezTo>
                    <a:pt x="11049000" y="1472826"/>
                    <a:pt x="10997826" y="1524000"/>
                    <a:pt x="10934700" y="1524000"/>
                  </a:cubicBezTo>
                  <a:lnTo>
                    <a:pt x="114300" y="1524000"/>
                  </a:lnTo>
                  <a:cubicBezTo>
                    <a:pt x="51174" y="1524000"/>
                    <a:pt x="0" y="1472826"/>
                    <a:pt x="0" y="1409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6" name="Freeform 6"/>
            <p:cNvSpPr/>
            <p:nvPr/>
          </p:nvSpPr>
          <p:spPr>
            <a:xfrm>
              <a:off x="571500" y="1095375"/>
              <a:ext cx="76200" cy="1524000"/>
            </a:xfrm>
            <a:custGeom>
              <a:avLst/>
              <a:gdLst/>
              <a:ahLst/>
              <a:cxnLst/>
              <a:rect l="l" t="t" r="r" b="b"/>
              <a:pathLst>
                <a:path w="76200" h="1524000">
                  <a:moveTo>
                    <a:pt x="38100" y="0"/>
                  </a:moveTo>
                  <a:lnTo>
                    <a:pt x="38100" y="0"/>
                  </a:lnTo>
                  <a:cubicBezTo>
                    <a:pt x="59142" y="0"/>
                    <a:pt x="76200" y="17058"/>
                    <a:pt x="76200" y="38100"/>
                  </a:cubicBezTo>
                  <a:lnTo>
                    <a:pt x="76200" y="1485900"/>
                  </a:lnTo>
                  <a:cubicBezTo>
                    <a:pt x="76200" y="1506942"/>
                    <a:pt x="59142" y="1524000"/>
                    <a:pt x="38100" y="1524000"/>
                  </a:cubicBezTo>
                  <a:lnTo>
                    <a:pt x="38100" y="1524000"/>
                  </a:lnTo>
                  <a:cubicBezTo>
                    <a:pt x="17058" y="1524000"/>
                    <a:pt x="0" y="1506942"/>
                    <a:pt x="0" y="14859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F97316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7" name="TextBox 7"/>
            <p:cNvSpPr txBox="1"/>
            <p:nvPr/>
          </p:nvSpPr>
          <p:spPr>
            <a:xfrm>
              <a:off x="887730" y="1283018"/>
              <a:ext cx="1069419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97316"/>
                  </a:solidFill>
                  <a:latin typeface="Segoe UI"/>
                  <a:ea typeface="Microsoft YaHei"/>
                  <a:cs typeface="Segoe UI"/>
                </a:rPr>
                <a:t>推荐组合一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2078355" y="1283018"/>
              <a:ext cx="1276445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新项目全流程</a:t>
              </a:r>
            </a:p>
          </p:txBody>
        </p:sp>
        <p:sp>
          <p:nvSpPr>
            <p:cNvPr id="9" name="Freeform 9"/>
            <p:cNvSpPr/>
            <p:nvPr/>
          </p:nvSpPr>
          <p:spPr>
            <a:xfrm>
              <a:off x="904875" y="1666875"/>
              <a:ext cx="1238250" cy="666750"/>
            </a:xfrm>
            <a:custGeom>
              <a:avLst/>
              <a:gdLst/>
              <a:ahLst/>
              <a:cxnLst/>
              <a:rect l="l" t="t" r="r" b="b"/>
              <a:pathLst>
                <a:path w="1238250" h="666750">
                  <a:moveTo>
                    <a:pt x="95250" y="0"/>
                  </a:moveTo>
                  <a:lnTo>
                    <a:pt x="1143000" y="0"/>
                  </a:lnTo>
                  <a:cubicBezTo>
                    <a:pt x="1195605" y="0"/>
                    <a:pt x="1238250" y="42645"/>
                    <a:pt x="1238250" y="95250"/>
                  </a:cubicBezTo>
                  <a:lnTo>
                    <a:pt x="1238250" y="571500"/>
                  </a:lnTo>
                  <a:cubicBezTo>
                    <a:pt x="1238250" y="624105"/>
                    <a:pt x="1195605" y="666750"/>
                    <a:pt x="1143000" y="666750"/>
                  </a:cubicBezTo>
                  <a:lnTo>
                    <a:pt x="95250" y="666750"/>
                  </a:lnTo>
                  <a:cubicBezTo>
                    <a:pt x="42645" y="666750"/>
                    <a:pt x="0" y="624105"/>
                    <a:pt x="0" y="571500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ECFDF5"/>
            </a:solidFill>
            <a:ln w="19050">
              <a:solidFill>
                <a:srgbClr val="10B981"/>
              </a:solidFill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0" name="TextBox 10"/>
            <p:cNvSpPr txBox="1"/>
            <p:nvPr/>
          </p:nvSpPr>
          <p:spPr>
            <a:xfrm>
              <a:off x="1377823" y="1839278"/>
              <a:ext cx="292353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ZCF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1272540" y="2054066"/>
              <a:ext cx="502920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配置环境</a:t>
              </a:r>
            </a:p>
          </p:txBody>
        </p:sp>
        <p:sp>
          <p:nvSpPr>
            <p:cNvPr id="12" name="Line 12"/>
            <p:cNvSpPr/>
            <p:nvPr/>
          </p:nvSpPr>
          <p:spPr>
            <a:xfrm>
              <a:off x="2238375" y="2000250"/>
              <a:ext cx="571500" cy="9525"/>
            </a:xfrm>
            <a:custGeom>
              <a:avLst/>
              <a:gdLst/>
              <a:ahLst/>
              <a:cxnLst/>
              <a:rect l="l" t="t" r="r" b="b"/>
              <a:pathLst>
                <a:path w="571500" h="9525">
                  <a:moveTo>
                    <a:pt x="0" y="0"/>
                  </a:moveTo>
                  <a:lnTo>
                    <a:pt x="571500" y="0"/>
                  </a:lnTo>
                </a:path>
              </a:pathLst>
            </a:custGeom>
            <a:noFill/>
            <a:ln w="19050">
              <a:solidFill>
                <a:srgbClr val="10B981"/>
              </a:solidFill>
            </a:ln>
          </p:spPr>
        </p:sp>
        <p:sp>
          <p:nvSpPr>
            <p:cNvPr id="13" name="Freeform 13"/>
            <p:cNvSpPr/>
            <p:nvPr/>
          </p:nvSpPr>
          <p:spPr>
            <a:xfrm>
              <a:off x="2905125" y="1666875"/>
              <a:ext cx="1238250" cy="666750"/>
            </a:xfrm>
            <a:custGeom>
              <a:avLst/>
              <a:gdLst/>
              <a:ahLst/>
              <a:cxnLst/>
              <a:rect l="l" t="t" r="r" b="b"/>
              <a:pathLst>
                <a:path w="1238250" h="666750">
                  <a:moveTo>
                    <a:pt x="95250" y="0"/>
                  </a:moveTo>
                  <a:lnTo>
                    <a:pt x="1143000" y="0"/>
                  </a:lnTo>
                  <a:cubicBezTo>
                    <a:pt x="1195605" y="0"/>
                    <a:pt x="1238250" y="42645"/>
                    <a:pt x="1238250" y="95250"/>
                  </a:cubicBezTo>
                  <a:lnTo>
                    <a:pt x="1238250" y="571500"/>
                  </a:lnTo>
                  <a:cubicBezTo>
                    <a:pt x="1238250" y="624105"/>
                    <a:pt x="1195605" y="666750"/>
                    <a:pt x="1143000" y="666750"/>
                  </a:cubicBezTo>
                  <a:lnTo>
                    <a:pt x="95250" y="666750"/>
                  </a:lnTo>
                  <a:cubicBezTo>
                    <a:pt x="42645" y="666750"/>
                    <a:pt x="0" y="624105"/>
                    <a:pt x="0" y="571500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F5F3FF"/>
            </a:solidFill>
            <a:ln w="19050">
              <a:solidFill>
                <a:srgbClr val="8B5CF6"/>
              </a:solidFill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4" name="TextBox 14"/>
            <p:cNvSpPr txBox="1"/>
            <p:nvPr/>
          </p:nvSpPr>
          <p:spPr>
            <a:xfrm>
              <a:off x="3196926" y="1839278"/>
              <a:ext cx="654648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8B5CF6"/>
                  </a:solidFill>
                  <a:latin typeface="Segoe UI"/>
                  <a:ea typeface="Microsoft YaHei"/>
                  <a:cs typeface="Segoe UI"/>
                </a:rPr>
                <a:t>Spec Kit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3290864" y="2054066"/>
              <a:ext cx="466773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0→1 开发</a:t>
              </a:r>
            </a:p>
          </p:txBody>
        </p:sp>
        <p:sp>
          <p:nvSpPr>
            <p:cNvPr id="16" name="Line 16"/>
            <p:cNvSpPr/>
            <p:nvPr/>
          </p:nvSpPr>
          <p:spPr>
            <a:xfrm>
              <a:off x="4238625" y="2000250"/>
              <a:ext cx="571500" cy="9525"/>
            </a:xfrm>
            <a:custGeom>
              <a:avLst/>
              <a:gdLst/>
              <a:ahLst/>
              <a:cxnLst/>
              <a:rect l="l" t="t" r="r" b="b"/>
              <a:pathLst>
                <a:path w="571500" h="9525">
                  <a:moveTo>
                    <a:pt x="0" y="0"/>
                  </a:moveTo>
                  <a:lnTo>
                    <a:pt x="571500" y="0"/>
                  </a:lnTo>
                </a:path>
              </a:pathLst>
            </a:custGeom>
            <a:noFill/>
            <a:ln w="19050">
              <a:solidFill>
                <a:srgbClr val="8B5CF6"/>
              </a:solidFill>
            </a:ln>
          </p:spPr>
        </p:sp>
        <p:sp>
          <p:nvSpPr>
            <p:cNvPr id="17" name="Freeform 17"/>
            <p:cNvSpPr/>
            <p:nvPr/>
          </p:nvSpPr>
          <p:spPr>
            <a:xfrm>
              <a:off x="4905375" y="1666875"/>
              <a:ext cx="1238250" cy="666750"/>
            </a:xfrm>
            <a:custGeom>
              <a:avLst/>
              <a:gdLst/>
              <a:ahLst/>
              <a:cxnLst/>
              <a:rect l="l" t="t" r="r" b="b"/>
              <a:pathLst>
                <a:path w="1238250" h="666750">
                  <a:moveTo>
                    <a:pt x="95250" y="0"/>
                  </a:moveTo>
                  <a:lnTo>
                    <a:pt x="1143000" y="0"/>
                  </a:lnTo>
                  <a:cubicBezTo>
                    <a:pt x="1195605" y="0"/>
                    <a:pt x="1238250" y="42645"/>
                    <a:pt x="1238250" y="95250"/>
                  </a:cubicBezTo>
                  <a:lnTo>
                    <a:pt x="1238250" y="571500"/>
                  </a:lnTo>
                  <a:cubicBezTo>
                    <a:pt x="1238250" y="624105"/>
                    <a:pt x="1195605" y="666750"/>
                    <a:pt x="1143000" y="666750"/>
                  </a:cubicBezTo>
                  <a:lnTo>
                    <a:pt x="95250" y="666750"/>
                  </a:lnTo>
                  <a:cubicBezTo>
                    <a:pt x="42645" y="666750"/>
                    <a:pt x="0" y="624105"/>
                    <a:pt x="0" y="571500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EFF6FF"/>
            </a:solidFill>
            <a:ln w="19050">
              <a:solidFill>
                <a:srgbClr val="2563EB"/>
              </a:solidFill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8" name="TextBox 18"/>
            <p:cNvSpPr txBox="1"/>
            <p:nvPr/>
          </p:nvSpPr>
          <p:spPr>
            <a:xfrm>
              <a:off x="5140819" y="1839278"/>
              <a:ext cx="767363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OpenSpec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5273040" y="2054066"/>
              <a:ext cx="502920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后续迭代</a:t>
              </a:r>
            </a:p>
          </p:txBody>
        </p:sp>
        <p:sp>
          <p:nvSpPr>
            <p:cNvPr id="20" name="Freeform 20"/>
            <p:cNvSpPr/>
            <p:nvPr/>
          </p:nvSpPr>
          <p:spPr>
            <a:xfrm>
              <a:off x="6667500" y="1666875"/>
              <a:ext cx="4762500" cy="666750"/>
            </a:xfrm>
            <a:custGeom>
              <a:avLst/>
              <a:gdLst/>
              <a:ahLst/>
              <a:cxnLst/>
              <a:rect l="l" t="t" r="r" b="b"/>
              <a:pathLst>
                <a:path w="4762500" h="666750">
                  <a:moveTo>
                    <a:pt x="76200" y="0"/>
                  </a:moveTo>
                  <a:lnTo>
                    <a:pt x="4686300" y="0"/>
                  </a:lnTo>
                  <a:cubicBezTo>
                    <a:pt x="4728384" y="0"/>
                    <a:pt x="4762500" y="34116"/>
                    <a:pt x="4762500" y="76200"/>
                  </a:cubicBezTo>
                  <a:lnTo>
                    <a:pt x="4762500" y="590550"/>
                  </a:lnTo>
                  <a:cubicBezTo>
                    <a:pt x="4762500" y="632634"/>
                    <a:pt x="4728384" y="666750"/>
                    <a:pt x="4686300" y="666750"/>
                  </a:cubicBezTo>
                  <a:lnTo>
                    <a:pt x="76200" y="666750"/>
                  </a:lnTo>
                  <a:cubicBezTo>
                    <a:pt x="34116" y="666750"/>
                    <a:pt x="0" y="632634"/>
                    <a:pt x="0" y="590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FF7ED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1" name="TextBox 21"/>
            <p:cNvSpPr txBox="1"/>
            <p:nvPr/>
          </p:nvSpPr>
          <p:spPr>
            <a:xfrm>
              <a:off x="6845618" y="1799749"/>
              <a:ext cx="2018347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适用场景：</a:t>
              </a:r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全新项目，从零开始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6846570" y="2045970"/>
              <a:ext cx="2329720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1. 用 ZCF 快速配置好 Claude Code 环境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6846570" y="2236470"/>
              <a:ext cx="3545586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2. 用 Spec Kit 完成 0→1 搭建，项目稳定后切换到 OpenSpec</a:t>
              </a:r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571500" y="2809875"/>
            <a:ext cx="11049000" cy="1524000"/>
            <a:chOff x="571500" y="2809875"/>
            <a:chExt cx="11049000" cy="15240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25" name="Freeform 25"/>
            <p:cNvSpPr/>
            <p:nvPr/>
          </p:nvSpPr>
          <p:spPr>
            <a:xfrm>
              <a:off x="571500" y="2809875"/>
              <a:ext cx="11049000" cy="1524000"/>
            </a:xfrm>
            <a:custGeom>
              <a:avLst/>
              <a:gdLst/>
              <a:ahLst/>
              <a:cxnLst/>
              <a:rect l="l" t="t" r="r" b="b"/>
              <a:pathLst>
                <a:path w="11049000" h="1524000">
                  <a:moveTo>
                    <a:pt x="114300" y="0"/>
                  </a:moveTo>
                  <a:lnTo>
                    <a:pt x="10934700" y="0"/>
                  </a:lnTo>
                  <a:cubicBezTo>
                    <a:pt x="10997826" y="0"/>
                    <a:pt x="11049000" y="51174"/>
                    <a:pt x="11049000" y="114300"/>
                  </a:cubicBezTo>
                  <a:lnTo>
                    <a:pt x="11049000" y="1409700"/>
                  </a:lnTo>
                  <a:cubicBezTo>
                    <a:pt x="11049000" y="1472826"/>
                    <a:pt x="10997826" y="1524000"/>
                    <a:pt x="10934700" y="1524000"/>
                  </a:cubicBezTo>
                  <a:lnTo>
                    <a:pt x="114300" y="1524000"/>
                  </a:lnTo>
                  <a:cubicBezTo>
                    <a:pt x="51174" y="1524000"/>
                    <a:pt x="0" y="1472826"/>
                    <a:pt x="0" y="1409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6" name="Freeform 26"/>
            <p:cNvSpPr/>
            <p:nvPr/>
          </p:nvSpPr>
          <p:spPr>
            <a:xfrm>
              <a:off x="571500" y="2809875"/>
              <a:ext cx="76200" cy="1524000"/>
            </a:xfrm>
            <a:custGeom>
              <a:avLst/>
              <a:gdLst/>
              <a:ahLst/>
              <a:cxnLst/>
              <a:rect l="l" t="t" r="r" b="b"/>
              <a:pathLst>
                <a:path w="76200" h="1524000">
                  <a:moveTo>
                    <a:pt x="38100" y="0"/>
                  </a:moveTo>
                  <a:lnTo>
                    <a:pt x="38100" y="0"/>
                  </a:lnTo>
                  <a:cubicBezTo>
                    <a:pt x="59142" y="0"/>
                    <a:pt x="76200" y="17058"/>
                    <a:pt x="76200" y="38100"/>
                  </a:cubicBezTo>
                  <a:lnTo>
                    <a:pt x="76200" y="1485900"/>
                  </a:lnTo>
                  <a:cubicBezTo>
                    <a:pt x="76200" y="1506942"/>
                    <a:pt x="59142" y="1524000"/>
                    <a:pt x="38100" y="1524000"/>
                  </a:cubicBezTo>
                  <a:lnTo>
                    <a:pt x="38100" y="1524000"/>
                  </a:lnTo>
                  <a:cubicBezTo>
                    <a:pt x="17058" y="1524000"/>
                    <a:pt x="0" y="1506942"/>
                    <a:pt x="0" y="14859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2563E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7" name="TextBox 27"/>
            <p:cNvSpPr txBox="1"/>
            <p:nvPr/>
          </p:nvSpPr>
          <p:spPr>
            <a:xfrm>
              <a:off x="887730" y="2997518"/>
              <a:ext cx="1069419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推荐组合二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2078355" y="2997518"/>
              <a:ext cx="1276445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存量项目改造</a:t>
              </a:r>
            </a:p>
          </p:txBody>
        </p:sp>
        <p:sp>
          <p:nvSpPr>
            <p:cNvPr id="29" name="Freeform 29"/>
            <p:cNvSpPr/>
            <p:nvPr/>
          </p:nvSpPr>
          <p:spPr>
            <a:xfrm>
              <a:off x="904875" y="3381375"/>
              <a:ext cx="1238250" cy="666750"/>
            </a:xfrm>
            <a:custGeom>
              <a:avLst/>
              <a:gdLst/>
              <a:ahLst/>
              <a:cxnLst/>
              <a:rect l="l" t="t" r="r" b="b"/>
              <a:pathLst>
                <a:path w="1238250" h="666750">
                  <a:moveTo>
                    <a:pt x="95250" y="0"/>
                  </a:moveTo>
                  <a:lnTo>
                    <a:pt x="1143000" y="0"/>
                  </a:lnTo>
                  <a:cubicBezTo>
                    <a:pt x="1195605" y="0"/>
                    <a:pt x="1238250" y="42645"/>
                    <a:pt x="1238250" y="95250"/>
                  </a:cubicBezTo>
                  <a:lnTo>
                    <a:pt x="1238250" y="571500"/>
                  </a:lnTo>
                  <a:cubicBezTo>
                    <a:pt x="1238250" y="624105"/>
                    <a:pt x="1195605" y="666750"/>
                    <a:pt x="1143000" y="666750"/>
                  </a:cubicBezTo>
                  <a:lnTo>
                    <a:pt x="95250" y="666750"/>
                  </a:lnTo>
                  <a:cubicBezTo>
                    <a:pt x="42645" y="666750"/>
                    <a:pt x="0" y="624105"/>
                    <a:pt x="0" y="571500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ECFDF5"/>
            </a:solidFill>
            <a:ln w="19050">
              <a:solidFill>
                <a:srgbClr val="10B981"/>
              </a:solidFill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0" name="TextBox 30"/>
            <p:cNvSpPr txBox="1"/>
            <p:nvPr/>
          </p:nvSpPr>
          <p:spPr>
            <a:xfrm>
              <a:off x="1377823" y="3553778"/>
              <a:ext cx="292353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ZCF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1272540" y="3768566"/>
              <a:ext cx="502920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配置环境</a:t>
              </a:r>
            </a:p>
          </p:txBody>
        </p:sp>
        <p:sp>
          <p:nvSpPr>
            <p:cNvPr id="32" name="Line 32"/>
            <p:cNvSpPr/>
            <p:nvPr/>
          </p:nvSpPr>
          <p:spPr>
            <a:xfrm>
              <a:off x="2238375" y="3714750"/>
              <a:ext cx="571500" cy="9525"/>
            </a:xfrm>
            <a:custGeom>
              <a:avLst/>
              <a:gdLst/>
              <a:ahLst/>
              <a:cxnLst/>
              <a:rect l="l" t="t" r="r" b="b"/>
              <a:pathLst>
                <a:path w="571500" h="9525">
                  <a:moveTo>
                    <a:pt x="0" y="0"/>
                  </a:moveTo>
                  <a:lnTo>
                    <a:pt x="571500" y="0"/>
                  </a:lnTo>
                </a:path>
              </a:pathLst>
            </a:custGeom>
            <a:noFill/>
            <a:ln w="19050">
              <a:solidFill>
                <a:srgbClr val="10B981"/>
              </a:solidFill>
            </a:ln>
          </p:spPr>
        </p:sp>
        <p:sp>
          <p:nvSpPr>
            <p:cNvPr id="33" name="Freeform 33"/>
            <p:cNvSpPr/>
            <p:nvPr/>
          </p:nvSpPr>
          <p:spPr>
            <a:xfrm>
              <a:off x="2905125" y="3381375"/>
              <a:ext cx="1238250" cy="666750"/>
            </a:xfrm>
            <a:custGeom>
              <a:avLst/>
              <a:gdLst/>
              <a:ahLst/>
              <a:cxnLst/>
              <a:rect l="l" t="t" r="r" b="b"/>
              <a:pathLst>
                <a:path w="1238250" h="666750">
                  <a:moveTo>
                    <a:pt x="95250" y="0"/>
                  </a:moveTo>
                  <a:lnTo>
                    <a:pt x="1143000" y="0"/>
                  </a:lnTo>
                  <a:cubicBezTo>
                    <a:pt x="1195605" y="0"/>
                    <a:pt x="1238250" y="42645"/>
                    <a:pt x="1238250" y="95250"/>
                  </a:cubicBezTo>
                  <a:lnTo>
                    <a:pt x="1238250" y="571500"/>
                  </a:lnTo>
                  <a:cubicBezTo>
                    <a:pt x="1238250" y="624105"/>
                    <a:pt x="1195605" y="666750"/>
                    <a:pt x="1143000" y="666750"/>
                  </a:cubicBezTo>
                  <a:lnTo>
                    <a:pt x="95250" y="666750"/>
                  </a:lnTo>
                  <a:cubicBezTo>
                    <a:pt x="42645" y="666750"/>
                    <a:pt x="0" y="624105"/>
                    <a:pt x="0" y="571500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EFF6FF"/>
            </a:solidFill>
            <a:ln w="19050">
              <a:solidFill>
                <a:srgbClr val="2563EB"/>
              </a:solidFill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4" name="TextBox 34"/>
            <p:cNvSpPr txBox="1"/>
            <p:nvPr/>
          </p:nvSpPr>
          <p:spPr>
            <a:xfrm>
              <a:off x="3140569" y="3553778"/>
              <a:ext cx="767363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OpenSpec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3272790" y="3768566"/>
              <a:ext cx="502920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日常迭代</a:t>
              </a:r>
            </a:p>
          </p:txBody>
        </p:sp>
        <p:sp>
          <p:nvSpPr>
            <p:cNvPr id="36" name="Freeform 36"/>
            <p:cNvSpPr/>
            <p:nvPr/>
          </p:nvSpPr>
          <p:spPr>
            <a:xfrm>
              <a:off x="4238625" y="3048000"/>
              <a:ext cx="428625" cy="666750"/>
            </a:xfrm>
            <a:custGeom>
              <a:avLst/>
              <a:gdLst/>
              <a:ahLst/>
              <a:cxnLst/>
              <a:rect l="l" t="t" r="r" b="b"/>
              <a:pathLst>
                <a:path w="428625" h="666750">
                  <a:moveTo>
                    <a:pt x="0" y="666750"/>
                  </a:moveTo>
                  <a:cubicBezTo>
                    <a:pt x="285750" y="666750"/>
                    <a:pt x="428625" y="555625"/>
                    <a:pt x="428625" y="333375"/>
                  </a:cubicBezTo>
                  <a:cubicBezTo>
                    <a:pt x="428625" y="111125"/>
                    <a:pt x="285750" y="0"/>
                    <a:pt x="0" y="0"/>
                  </a:cubicBezTo>
                </a:path>
              </a:pathLst>
            </a:custGeom>
            <a:noFill/>
            <a:ln w="19050">
              <a:solidFill>
                <a:srgbClr val="2563EB"/>
              </a:solidFill>
              <a:custDash>
                <a:ds d="250000" sp="150000"/>
              </a:custDash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7" name="TextBox 37"/>
            <p:cNvSpPr txBox="1"/>
            <p:nvPr/>
          </p:nvSpPr>
          <p:spPr>
            <a:xfrm>
              <a:off x="4847272" y="3339941"/>
              <a:ext cx="502920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825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持续迭代</a:t>
              </a:r>
            </a:p>
          </p:txBody>
        </p:sp>
        <p:sp>
          <p:nvSpPr>
            <p:cNvPr id="38" name="Freeform 38"/>
            <p:cNvSpPr/>
            <p:nvPr/>
          </p:nvSpPr>
          <p:spPr>
            <a:xfrm>
              <a:off x="5524500" y="3381375"/>
              <a:ext cx="5905500" cy="666750"/>
            </a:xfrm>
            <a:custGeom>
              <a:avLst/>
              <a:gdLst/>
              <a:ahLst/>
              <a:cxnLst/>
              <a:rect l="l" t="t" r="r" b="b"/>
              <a:pathLst>
                <a:path w="5905500" h="666750">
                  <a:moveTo>
                    <a:pt x="76200" y="0"/>
                  </a:moveTo>
                  <a:lnTo>
                    <a:pt x="5829300" y="0"/>
                  </a:lnTo>
                  <a:cubicBezTo>
                    <a:pt x="5871384" y="0"/>
                    <a:pt x="5905500" y="34116"/>
                    <a:pt x="5905500" y="76200"/>
                  </a:cubicBezTo>
                  <a:lnTo>
                    <a:pt x="5905500" y="590550"/>
                  </a:lnTo>
                  <a:cubicBezTo>
                    <a:pt x="5905500" y="632634"/>
                    <a:pt x="5871384" y="666750"/>
                    <a:pt x="5829300" y="666750"/>
                  </a:cubicBezTo>
                  <a:lnTo>
                    <a:pt x="76200" y="666750"/>
                  </a:lnTo>
                  <a:cubicBezTo>
                    <a:pt x="34116" y="666750"/>
                    <a:pt x="0" y="632634"/>
                    <a:pt x="0" y="590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EFF6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9" name="TextBox 39"/>
            <p:cNvSpPr txBox="1"/>
            <p:nvPr/>
          </p:nvSpPr>
          <p:spPr>
            <a:xfrm>
              <a:off x="5702618" y="3514249"/>
              <a:ext cx="2587942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适用场景：</a:t>
              </a:r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已有成熟项目，需要持续迭代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5703570" y="3760470"/>
              <a:ext cx="1389888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1. 用 ZCF 快速配置环境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5703570" y="3950970"/>
              <a:ext cx="3979355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2. 直接用 OpenSpec 管理所有功能迭代，跳过 Spec Kit 的繁重流程</a:t>
              </a:r>
            </a:p>
          </p:txBody>
        </p:sp>
      </p:grpSp>
      <p:grpSp>
        <p:nvGrpSpPr>
          <p:cNvPr id="59" name="Group 59"/>
          <p:cNvGrpSpPr/>
          <p:nvPr/>
        </p:nvGrpSpPr>
        <p:grpSpPr>
          <a:xfrm>
            <a:off x="571500" y="4524375"/>
            <a:ext cx="11049000" cy="1524000"/>
            <a:chOff x="571500" y="4524375"/>
            <a:chExt cx="11049000" cy="15240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43" name="Freeform 43"/>
            <p:cNvSpPr/>
            <p:nvPr/>
          </p:nvSpPr>
          <p:spPr>
            <a:xfrm>
              <a:off x="571500" y="4524375"/>
              <a:ext cx="11049000" cy="1524000"/>
            </a:xfrm>
            <a:custGeom>
              <a:avLst/>
              <a:gdLst/>
              <a:ahLst/>
              <a:cxnLst/>
              <a:rect l="l" t="t" r="r" b="b"/>
              <a:pathLst>
                <a:path w="11049000" h="1524000">
                  <a:moveTo>
                    <a:pt x="114300" y="0"/>
                  </a:moveTo>
                  <a:lnTo>
                    <a:pt x="10934700" y="0"/>
                  </a:lnTo>
                  <a:cubicBezTo>
                    <a:pt x="10997826" y="0"/>
                    <a:pt x="11049000" y="51174"/>
                    <a:pt x="11049000" y="114300"/>
                  </a:cubicBezTo>
                  <a:lnTo>
                    <a:pt x="11049000" y="1409700"/>
                  </a:lnTo>
                  <a:cubicBezTo>
                    <a:pt x="11049000" y="1472826"/>
                    <a:pt x="10997826" y="1524000"/>
                    <a:pt x="10934700" y="1524000"/>
                  </a:cubicBezTo>
                  <a:lnTo>
                    <a:pt x="114300" y="1524000"/>
                  </a:lnTo>
                  <a:cubicBezTo>
                    <a:pt x="51174" y="1524000"/>
                    <a:pt x="0" y="1472826"/>
                    <a:pt x="0" y="1409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4" name="Freeform 44"/>
            <p:cNvSpPr/>
            <p:nvPr/>
          </p:nvSpPr>
          <p:spPr>
            <a:xfrm>
              <a:off x="571500" y="4524375"/>
              <a:ext cx="76200" cy="1524000"/>
            </a:xfrm>
            <a:custGeom>
              <a:avLst/>
              <a:gdLst/>
              <a:ahLst/>
              <a:cxnLst/>
              <a:rect l="l" t="t" r="r" b="b"/>
              <a:pathLst>
                <a:path w="76200" h="1524000">
                  <a:moveTo>
                    <a:pt x="38100" y="0"/>
                  </a:moveTo>
                  <a:lnTo>
                    <a:pt x="38100" y="0"/>
                  </a:lnTo>
                  <a:cubicBezTo>
                    <a:pt x="59142" y="0"/>
                    <a:pt x="76200" y="17058"/>
                    <a:pt x="76200" y="38100"/>
                  </a:cubicBezTo>
                  <a:lnTo>
                    <a:pt x="76200" y="1485900"/>
                  </a:lnTo>
                  <a:cubicBezTo>
                    <a:pt x="76200" y="1506942"/>
                    <a:pt x="59142" y="1524000"/>
                    <a:pt x="38100" y="1524000"/>
                  </a:cubicBezTo>
                  <a:lnTo>
                    <a:pt x="38100" y="1524000"/>
                  </a:lnTo>
                  <a:cubicBezTo>
                    <a:pt x="17058" y="1524000"/>
                    <a:pt x="0" y="1506942"/>
                    <a:pt x="0" y="14859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8B5CF6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5" name="TextBox 45"/>
            <p:cNvSpPr txBox="1"/>
            <p:nvPr/>
          </p:nvSpPr>
          <p:spPr>
            <a:xfrm>
              <a:off x="887730" y="4712018"/>
              <a:ext cx="1069419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8B5CF6"/>
                  </a:solidFill>
                  <a:latin typeface="Segoe UI"/>
                  <a:ea typeface="Microsoft YaHei"/>
                  <a:cs typeface="Segoe UI"/>
                </a:rPr>
                <a:t>推荐组合三</a:t>
              </a:r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2078355" y="4712018"/>
              <a:ext cx="1069419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探索性项目</a:t>
              </a:r>
            </a:p>
          </p:txBody>
        </p:sp>
        <p:sp>
          <p:nvSpPr>
            <p:cNvPr id="47" name="Freeform 47"/>
            <p:cNvSpPr/>
            <p:nvPr/>
          </p:nvSpPr>
          <p:spPr>
            <a:xfrm>
              <a:off x="904875" y="5095875"/>
              <a:ext cx="1238250" cy="666750"/>
            </a:xfrm>
            <a:custGeom>
              <a:avLst/>
              <a:gdLst/>
              <a:ahLst/>
              <a:cxnLst/>
              <a:rect l="l" t="t" r="r" b="b"/>
              <a:pathLst>
                <a:path w="1238250" h="666750">
                  <a:moveTo>
                    <a:pt x="95250" y="0"/>
                  </a:moveTo>
                  <a:lnTo>
                    <a:pt x="1143000" y="0"/>
                  </a:lnTo>
                  <a:cubicBezTo>
                    <a:pt x="1195605" y="0"/>
                    <a:pt x="1238250" y="42645"/>
                    <a:pt x="1238250" y="95250"/>
                  </a:cubicBezTo>
                  <a:lnTo>
                    <a:pt x="1238250" y="571500"/>
                  </a:lnTo>
                  <a:cubicBezTo>
                    <a:pt x="1238250" y="624105"/>
                    <a:pt x="1195605" y="666750"/>
                    <a:pt x="1143000" y="666750"/>
                  </a:cubicBezTo>
                  <a:lnTo>
                    <a:pt x="95250" y="666750"/>
                  </a:lnTo>
                  <a:cubicBezTo>
                    <a:pt x="42645" y="666750"/>
                    <a:pt x="0" y="624105"/>
                    <a:pt x="0" y="571500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ECFDF5"/>
            </a:solidFill>
            <a:ln w="19050">
              <a:solidFill>
                <a:srgbClr val="10B981"/>
              </a:solidFill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8" name="TextBox 48"/>
            <p:cNvSpPr txBox="1"/>
            <p:nvPr/>
          </p:nvSpPr>
          <p:spPr>
            <a:xfrm>
              <a:off x="1377823" y="5268278"/>
              <a:ext cx="292353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ZCF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1272540" y="5483066"/>
              <a:ext cx="502920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配置环境</a:t>
              </a:r>
            </a:p>
          </p:txBody>
        </p:sp>
        <p:sp>
          <p:nvSpPr>
            <p:cNvPr id="50" name="Line 50"/>
            <p:cNvSpPr/>
            <p:nvPr/>
          </p:nvSpPr>
          <p:spPr>
            <a:xfrm>
              <a:off x="2238375" y="5429250"/>
              <a:ext cx="571500" cy="9525"/>
            </a:xfrm>
            <a:custGeom>
              <a:avLst/>
              <a:gdLst/>
              <a:ahLst/>
              <a:cxnLst/>
              <a:rect l="l" t="t" r="r" b="b"/>
              <a:pathLst>
                <a:path w="571500" h="9525">
                  <a:moveTo>
                    <a:pt x="0" y="0"/>
                  </a:moveTo>
                  <a:lnTo>
                    <a:pt x="571500" y="0"/>
                  </a:lnTo>
                </a:path>
              </a:pathLst>
            </a:custGeom>
            <a:noFill/>
            <a:ln w="19050">
              <a:solidFill>
                <a:srgbClr val="10B981"/>
              </a:solidFill>
            </a:ln>
          </p:spPr>
        </p:sp>
        <p:sp>
          <p:nvSpPr>
            <p:cNvPr id="51" name="Freeform 51"/>
            <p:cNvSpPr/>
            <p:nvPr/>
          </p:nvSpPr>
          <p:spPr>
            <a:xfrm>
              <a:off x="2905125" y="5095875"/>
              <a:ext cx="1714500" cy="666750"/>
            </a:xfrm>
            <a:custGeom>
              <a:avLst/>
              <a:gdLst/>
              <a:ahLst/>
              <a:cxnLst/>
              <a:rect l="l" t="t" r="r" b="b"/>
              <a:pathLst>
                <a:path w="1714500" h="666750">
                  <a:moveTo>
                    <a:pt x="95250" y="0"/>
                  </a:moveTo>
                  <a:lnTo>
                    <a:pt x="1619250" y="0"/>
                  </a:lnTo>
                  <a:cubicBezTo>
                    <a:pt x="1671855" y="0"/>
                    <a:pt x="1714500" y="42645"/>
                    <a:pt x="1714500" y="95250"/>
                  </a:cubicBezTo>
                  <a:lnTo>
                    <a:pt x="1714500" y="571500"/>
                  </a:lnTo>
                  <a:cubicBezTo>
                    <a:pt x="1714500" y="624105"/>
                    <a:pt x="1671855" y="666750"/>
                    <a:pt x="1619250" y="666750"/>
                  </a:cubicBezTo>
                  <a:lnTo>
                    <a:pt x="95250" y="666750"/>
                  </a:lnTo>
                  <a:cubicBezTo>
                    <a:pt x="42645" y="666750"/>
                    <a:pt x="0" y="624105"/>
                    <a:pt x="0" y="571500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F5F3FF"/>
            </a:solidFill>
            <a:ln w="19050">
              <a:solidFill>
                <a:srgbClr val="8B5CF6"/>
              </a:solidFill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52" name="TextBox 52"/>
            <p:cNvSpPr txBox="1"/>
            <p:nvPr/>
          </p:nvSpPr>
          <p:spPr>
            <a:xfrm>
              <a:off x="3113011" y="5268278"/>
              <a:ext cx="1298729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8B5CF6"/>
                  </a:solidFill>
                  <a:latin typeface="Segoe UI"/>
                  <a:ea typeface="Microsoft YaHei"/>
                  <a:cs typeface="Segoe UI"/>
                </a:rPr>
                <a:t>Spec Kit（全程）</a:t>
              </a:r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3390424" y="5483066"/>
              <a:ext cx="743902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完整流程探索</a:t>
              </a:r>
            </a:p>
          </p:txBody>
        </p:sp>
        <p:sp>
          <p:nvSpPr>
            <p:cNvPr id="54" name="Freeform 54"/>
            <p:cNvSpPr/>
            <p:nvPr/>
          </p:nvSpPr>
          <p:spPr>
            <a:xfrm>
              <a:off x="4714875" y="4762500"/>
              <a:ext cx="428625" cy="666750"/>
            </a:xfrm>
            <a:custGeom>
              <a:avLst/>
              <a:gdLst/>
              <a:ahLst/>
              <a:cxnLst/>
              <a:rect l="l" t="t" r="r" b="b"/>
              <a:pathLst>
                <a:path w="428625" h="666750">
                  <a:moveTo>
                    <a:pt x="0" y="666750"/>
                  </a:moveTo>
                  <a:cubicBezTo>
                    <a:pt x="285750" y="666750"/>
                    <a:pt x="428625" y="555625"/>
                    <a:pt x="428625" y="333375"/>
                  </a:cubicBezTo>
                  <a:cubicBezTo>
                    <a:pt x="428625" y="111125"/>
                    <a:pt x="285750" y="0"/>
                    <a:pt x="0" y="0"/>
                  </a:cubicBezTo>
                </a:path>
              </a:pathLst>
            </a:custGeom>
            <a:noFill/>
            <a:ln w="19050">
              <a:solidFill>
                <a:srgbClr val="8B5CF6"/>
              </a:solidFill>
              <a:custDash>
                <a:ds d="250000" sp="150000"/>
              </a:custDash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55" name="TextBox 55"/>
            <p:cNvSpPr txBox="1"/>
            <p:nvPr/>
          </p:nvSpPr>
          <p:spPr>
            <a:xfrm>
              <a:off x="5323522" y="5054441"/>
              <a:ext cx="502920" cy="1676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825" dirty="0">
                  <a:solidFill>
                    <a:srgbClr val="8B5CF6"/>
                  </a:solidFill>
                  <a:latin typeface="Segoe UI"/>
                  <a:ea typeface="Microsoft YaHei"/>
                  <a:cs typeface="Segoe UI"/>
                </a:rPr>
                <a:t>反复迭代</a:t>
              </a:r>
            </a:p>
          </p:txBody>
        </p:sp>
        <p:sp>
          <p:nvSpPr>
            <p:cNvPr id="56" name="Freeform 56"/>
            <p:cNvSpPr/>
            <p:nvPr/>
          </p:nvSpPr>
          <p:spPr>
            <a:xfrm>
              <a:off x="5905500" y="5095875"/>
              <a:ext cx="5524500" cy="666750"/>
            </a:xfrm>
            <a:custGeom>
              <a:avLst/>
              <a:gdLst/>
              <a:ahLst/>
              <a:cxnLst/>
              <a:rect l="l" t="t" r="r" b="b"/>
              <a:pathLst>
                <a:path w="5524500" h="666750">
                  <a:moveTo>
                    <a:pt x="76200" y="0"/>
                  </a:moveTo>
                  <a:lnTo>
                    <a:pt x="5448300" y="0"/>
                  </a:lnTo>
                  <a:cubicBezTo>
                    <a:pt x="5490384" y="0"/>
                    <a:pt x="5524500" y="34116"/>
                    <a:pt x="5524500" y="76200"/>
                  </a:cubicBezTo>
                  <a:lnTo>
                    <a:pt x="5524500" y="590550"/>
                  </a:lnTo>
                  <a:cubicBezTo>
                    <a:pt x="5524500" y="632634"/>
                    <a:pt x="5490384" y="666750"/>
                    <a:pt x="5448300" y="666750"/>
                  </a:cubicBezTo>
                  <a:lnTo>
                    <a:pt x="76200" y="666750"/>
                  </a:lnTo>
                  <a:cubicBezTo>
                    <a:pt x="34116" y="666750"/>
                    <a:pt x="0" y="632634"/>
                    <a:pt x="0" y="590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3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57" name="TextBox 57"/>
            <p:cNvSpPr txBox="1"/>
            <p:nvPr/>
          </p:nvSpPr>
          <p:spPr>
            <a:xfrm>
              <a:off x="6083618" y="5228749"/>
              <a:ext cx="3157538" cy="1981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b="1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适用场景：</a:t>
              </a:r>
              <a:r>
                <a:rPr lang="zh-CN" sz="975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需求不明确，需要反复探索的创新项目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6084570" y="5474970"/>
              <a:ext cx="4091083" cy="18288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全程使用 Spec Kit 的完整流程，充分利用 AI 帮助梳理需求和设计架构</a:t>
              </a:r>
            </a:p>
          </p:txBody>
        </p:sp>
      </p:grpSp>
      <p:sp>
        <p:nvSpPr>
          <p:cNvPr id="60" name="Freeform 60"/>
          <p:cNvSpPr/>
          <p:nvPr/>
        </p:nvSpPr>
        <p:spPr>
          <a:xfrm>
            <a:off x="571500" y="6238875"/>
            <a:ext cx="11049000" cy="381000"/>
          </a:xfrm>
          <a:custGeom>
            <a:avLst/>
            <a:gdLst/>
            <a:ahLst/>
            <a:cxnLst/>
            <a:rect l="l" t="t" r="r" b="b"/>
            <a:pathLst>
              <a:path w="11049000" h="381000">
                <a:moveTo>
                  <a:pt x="76200" y="0"/>
                </a:moveTo>
                <a:lnTo>
                  <a:pt x="10972800" y="0"/>
                </a:lnTo>
                <a:cubicBezTo>
                  <a:pt x="11014884" y="0"/>
                  <a:pt x="11049000" y="34116"/>
                  <a:pt x="11049000" y="76200"/>
                </a:cubicBezTo>
                <a:lnTo>
                  <a:pt x="11049000" y="304800"/>
                </a:lnTo>
                <a:cubicBezTo>
                  <a:pt x="11049000" y="346884"/>
                  <a:pt x="11014884" y="381000"/>
                  <a:pt x="10972800" y="381000"/>
                </a:cubicBezTo>
                <a:lnTo>
                  <a:pt x="76200" y="381000"/>
                </a:lnTo>
                <a:cubicBezTo>
                  <a:pt x="34116" y="381000"/>
                  <a:pt x="0" y="346884"/>
                  <a:pt x="0" y="304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1E293B"/>
          </a:solidFill>
          <a:ln>
            <a:noFill/>
          </a:ln>
        </p:spPr>
      </p:sp>
      <p:sp>
        <p:nvSpPr>
          <p:cNvPr id="61" name="TextBox 61"/>
          <p:cNvSpPr txBox="1"/>
          <p:nvPr/>
        </p:nvSpPr>
        <p:spPr>
          <a:xfrm>
            <a:off x="3789235" y="6366510"/>
            <a:ext cx="4613529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b="1" dirty="0">
                <a:solidFill>
                  <a:srgbClr val="6EE7B7"/>
                </a:solidFill>
                <a:latin typeface="Segoe UI"/>
                <a:ea typeface="Microsoft YaHei"/>
                <a:cs typeface="Segoe UI"/>
              </a:rPr>
              <a:t>ZCF</a:t>
            </a:r>
            <a:r>
              <a:rPr lang="zh-CN" sz="120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是基础设施，</a:t>
            </a:r>
            <a:r>
              <a:rPr lang="zh-CN" sz="1200" b="1" dirty="0">
                <a:solidFill>
                  <a:srgbClr val="C4B5FD"/>
                </a:solidFill>
                <a:latin typeface="Segoe UI"/>
                <a:ea typeface="Microsoft YaHei"/>
                <a:cs typeface="Segoe UI"/>
              </a:rPr>
              <a:t>Spec Kit</a:t>
            </a:r>
            <a:r>
              <a:rPr lang="zh-CN" sz="120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和</a:t>
            </a:r>
            <a:r>
              <a:rPr lang="zh-CN" sz="1200" b="1" dirty="0">
                <a:solidFill>
                  <a:srgbClr val="93C5FD"/>
                </a:solidFill>
                <a:latin typeface="Segoe UI"/>
                <a:ea typeface="Microsoft YaHei"/>
                <a:cs typeface="Segoe UI"/>
              </a:rPr>
              <a:t>OpenSpec</a:t>
            </a:r>
            <a:r>
              <a:rPr lang="zh-CN" sz="120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按项目阶段灵活切换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11170110" y="6506528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08 / 11</a:t>
            </a:r>
          </a:p>
        </p:txBody>
      </p:sp>
    </p:spTree>
  </p:cSld>
  <p:clrMapOvr>
    <a:masterClrMapping/>
  </p:clrMapOvr>
  <p:transition dur="40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5026581" y="184785"/>
            <a:ext cx="2138839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2700" b="1" dirty="0">
                <a:solidFill>
                  <a:srgbClr val="1E293B"/>
                </a:solidFill>
                <a:latin typeface="Segoe UI"/>
                <a:ea typeface="Microsoft YaHei"/>
                <a:cs typeface="Segoe UI"/>
              </a:rPr>
              <a:t>选型决策树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4591050" y="632460"/>
            <a:ext cx="300990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64748B"/>
                </a:solidFill>
                <a:latin typeface="Segoe UI"/>
                <a:ea typeface="Microsoft YaHei"/>
                <a:cs typeface="Segoe UI"/>
              </a:rPr>
              <a:t>回答几个问题，快速找到最适合的工具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4381500" y="1000125"/>
            <a:ext cx="3429000" cy="523875"/>
            <a:chOff x="4381500" y="1000125"/>
            <a:chExt cx="3429000" cy="523875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5" name="Freeform 5"/>
            <p:cNvSpPr/>
            <p:nvPr/>
          </p:nvSpPr>
          <p:spPr>
            <a:xfrm>
              <a:off x="4381500" y="1000125"/>
              <a:ext cx="3429000" cy="523875"/>
            </a:xfrm>
            <a:custGeom>
              <a:avLst/>
              <a:gdLst/>
              <a:ahLst/>
              <a:cxnLst/>
              <a:rect l="l" t="t" r="r" b="b"/>
              <a:pathLst>
                <a:path w="3429000" h="523875">
                  <a:moveTo>
                    <a:pt x="257175" y="0"/>
                  </a:moveTo>
                  <a:lnTo>
                    <a:pt x="3171825" y="0"/>
                  </a:lnTo>
                  <a:cubicBezTo>
                    <a:pt x="3313859" y="0"/>
                    <a:pt x="3429000" y="115141"/>
                    <a:pt x="3429000" y="257175"/>
                  </a:cubicBezTo>
                  <a:lnTo>
                    <a:pt x="3429000" y="266700"/>
                  </a:lnTo>
                  <a:cubicBezTo>
                    <a:pt x="3429000" y="408734"/>
                    <a:pt x="3313859" y="523875"/>
                    <a:pt x="3171825" y="523875"/>
                  </a:cubicBezTo>
                  <a:lnTo>
                    <a:pt x="257175" y="523875"/>
                  </a:lnTo>
                  <a:cubicBezTo>
                    <a:pt x="115141" y="523875"/>
                    <a:pt x="0" y="408734"/>
                    <a:pt x="0" y="266700"/>
                  </a:cubicBezTo>
                  <a:lnTo>
                    <a:pt x="0" y="257175"/>
                  </a:lnTo>
                  <a:cubicBezTo>
                    <a:pt x="0" y="115141"/>
                    <a:pt x="115141" y="0"/>
                    <a:pt x="257175" y="0"/>
                  </a:cubicBezTo>
                  <a:close/>
                </a:path>
              </a:pathLst>
            </a:custGeom>
            <a:solidFill>
              <a:srgbClr val="1E293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6" name="TextBox 6"/>
            <p:cNvSpPr txBox="1"/>
            <p:nvPr/>
          </p:nvSpPr>
          <p:spPr>
            <a:xfrm>
              <a:off x="5043726" y="1187768"/>
              <a:ext cx="2104549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你的项目是什么阶段？</a:t>
              </a:r>
            </a:p>
          </p:txBody>
        </p:sp>
      </p:grpSp>
      <p:sp>
        <p:nvSpPr>
          <p:cNvPr id="8" name="Line 8"/>
          <p:cNvSpPr/>
          <p:nvPr/>
        </p:nvSpPr>
        <p:spPr>
          <a:xfrm>
            <a:off x="2095500" y="1524000"/>
            <a:ext cx="3048000" cy="476250"/>
          </a:xfrm>
          <a:custGeom>
            <a:avLst/>
            <a:gdLst/>
            <a:ahLst/>
            <a:cxnLst/>
            <a:rect l="l" t="t" r="r" b="b"/>
            <a:pathLst>
              <a:path w="3048000" h="476250">
                <a:moveTo>
                  <a:pt x="3048000" y="0"/>
                </a:moveTo>
                <a:lnTo>
                  <a:pt x="0" y="476250"/>
                </a:lnTo>
              </a:path>
            </a:pathLst>
          </a:custGeom>
          <a:noFill/>
          <a:ln w="19050">
            <a:solidFill>
              <a:srgbClr val="E2E8F0"/>
            </a:solidFill>
          </a:ln>
        </p:spPr>
      </p:sp>
      <p:sp>
        <p:nvSpPr>
          <p:cNvPr id="9" name="Line 9"/>
          <p:cNvSpPr/>
          <p:nvPr/>
        </p:nvSpPr>
        <p:spPr>
          <a:xfrm>
            <a:off x="6096000" y="1524000"/>
            <a:ext cx="9525" cy="476250"/>
          </a:xfrm>
          <a:custGeom>
            <a:avLst/>
            <a:gdLst/>
            <a:ahLst/>
            <a:cxnLst/>
            <a:rect l="l" t="t" r="r" b="b"/>
            <a:pathLst>
              <a:path w="9525" h="476250">
                <a:moveTo>
                  <a:pt x="0" y="0"/>
                </a:moveTo>
                <a:lnTo>
                  <a:pt x="0" y="476250"/>
                </a:lnTo>
              </a:path>
            </a:pathLst>
          </a:custGeom>
          <a:noFill/>
          <a:ln w="19050">
            <a:solidFill>
              <a:srgbClr val="E2E8F0"/>
            </a:solidFill>
          </a:ln>
        </p:spPr>
      </p:sp>
      <p:sp>
        <p:nvSpPr>
          <p:cNvPr id="10" name="Line 10"/>
          <p:cNvSpPr/>
          <p:nvPr/>
        </p:nvSpPr>
        <p:spPr>
          <a:xfrm>
            <a:off x="7048500" y="1524000"/>
            <a:ext cx="3048000" cy="476250"/>
          </a:xfrm>
          <a:custGeom>
            <a:avLst/>
            <a:gdLst/>
            <a:ahLst/>
            <a:cxnLst/>
            <a:rect l="l" t="t" r="r" b="b"/>
            <a:pathLst>
              <a:path w="3048000" h="476250">
                <a:moveTo>
                  <a:pt x="0" y="0"/>
                </a:moveTo>
                <a:lnTo>
                  <a:pt x="3048000" y="476250"/>
                </a:lnTo>
              </a:path>
            </a:pathLst>
          </a:custGeom>
          <a:noFill/>
          <a:ln w="19050">
            <a:solidFill>
              <a:srgbClr val="E2E8F0"/>
            </a:solidFill>
          </a:ln>
        </p:spPr>
      </p:sp>
      <p:grpSp>
        <p:nvGrpSpPr>
          <p:cNvPr id="13" name="Group 13"/>
          <p:cNvGrpSpPr/>
          <p:nvPr/>
        </p:nvGrpSpPr>
        <p:grpSpPr>
          <a:xfrm>
            <a:off x="571500" y="2000250"/>
            <a:ext cx="3048000" cy="476250"/>
            <a:chOff x="571500" y="2000250"/>
            <a:chExt cx="3048000" cy="47625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11" name="Freeform 11"/>
            <p:cNvSpPr/>
            <p:nvPr/>
          </p:nvSpPr>
          <p:spPr>
            <a:xfrm>
              <a:off x="571500" y="2000250"/>
              <a:ext cx="3048000" cy="476250"/>
            </a:xfrm>
            <a:custGeom>
              <a:avLst/>
              <a:gdLst/>
              <a:ahLst/>
              <a:cxnLst/>
              <a:rect l="l" t="t" r="r" b="b"/>
              <a:pathLst>
                <a:path w="3048000" h="476250">
                  <a:moveTo>
                    <a:pt x="95250" y="0"/>
                  </a:moveTo>
                  <a:lnTo>
                    <a:pt x="2952750" y="0"/>
                  </a:lnTo>
                  <a:cubicBezTo>
                    <a:pt x="3005355" y="0"/>
                    <a:pt x="3048000" y="42645"/>
                    <a:pt x="3048000" y="95250"/>
                  </a:cubicBezTo>
                  <a:lnTo>
                    <a:pt x="3048000" y="381000"/>
                  </a:lnTo>
                  <a:cubicBezTo>
                    <a:pt x="3048000" y="433605"/>
                    <a:pt x="3005355" y="476250"/>
                    <a:pt x="2952750" y="476250"/>
                  </a:cubicBezTo>
                  <a:lnTo>
                    <a:pt x="95250" y="476250"/>
                  </a:lnTo>
                  <a:cubicBezTo>
                    <a:pt x="42645" y="476250"/>
                    <a:pt x="0" y="433605"/>
                    <a:pt x="0" y="381000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FFF7ED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2" name="TextBox 12"/>
            <p:cNvSpPr txBox="1"/>
            <p:nvPr/>
          </p:nvSpPr>
          <p:spPr>
            <a:xfrm>
              <a:off x="1095375" y="2183606"/>
              <a:ext cx="2000250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dirty="0">
                  <a:solidFill>
                    <a:srgbClr val="C2410C"/>
                  </a:solidFill>
                  <a:latin typeface="Segoe UI"/>
                  <a:ea typeface="Microsoft YaHei"/>
                  <a:cs typeface="Segoe UI"/>
                </a:rPr>
                <a:t>刚开始，连需求都没想清楚</a:t>
              </a:r>
            </a:p>
          </p:txBody>
        </p:sp>
      </p:grpSp>
      <p:sp>
        <p:nvSpPr>
          <p:cNvPr id="14" name="Line 14"/>
          <p:cNvSpPr/>
          <p:nvPr/>
        </p:nvSpPr>
        <p:spPr>
          <a:xfrm>
            <a:off x="2095500" y="2476500"/>
            <a:ext cx="9525" cy="333375"/>
          </a:xfrm>
          <a:custGeom>
            <a:avLst/>
            <a:gdLst/>
            <a:ahLst/>
            <a:cxnLst/>
            <a:rect l="l" t="t" r="r" b="b"/>
            <a:pathLst>
              <a:path w="9525" h="333375">
                <a:moveTo>
                  <a:pt x="0" y="0"/>
                </a:moveTo>
                <a:lnTo>
                  <a:pt x="0" y="333375"/>
                </a:lnTo>
              </a:path>
            </a:pathLst>
          </a:custGeom>
          <a:noFill/>
          <a:ln w="19050">
            <a:solidFill>
              <a:srgbClr val="F97316"/>
            </a:solidFill>
          </a:ln>
        </p:spPr>
      </p:sp>
      <p:grpSp>
        <p:nvGrpSpPr>
          <p:cNvPr id="17" name="Group 17"/>
          <p:cNvGrpSpPr/>
          <p:nvPr/>
        </p:nvGrpSpPr>
        <p:grpSpPr>
          <a:xfrm>
            <a:off x="1047750" y="2809875"/>
            <a:ext cx="2095500" cy="476250"/>
            <a:chOff x="1047750" y="2809875"/>
            <a:chExt cx="2095500" cy="47625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15" name="Freeform 15"/>
            <p:cNvSpPr/>
            <p:nvPr/>
          </p:nvSpPr>
          <p:spPr>
            <a:xfrm>
              <a:off x="1047750" y="2809875"/>
              <a:ext cx="2095500" cy="476250"/>
            </a:xfrm>
            <a:custGeom>
              <a:avLst/>
              <a:gdLst/>
              <a:ahLst/>
              <a:cxnLst/>
              <a:rect l="l" t="t" r="r" b="b"/>
              <a:pathLst>
                <a:path w="2095500" h="476250">
                  <a:moveTo>
                    <a:pt x="238125" y="0"/>
                  </a:moveTo>
                  <a:lnTo>
                    <a:pt x="1857375" y="0"/>
                  </a:lnTo>
                  <a:cubicBezTo>
                    <a:pt x="1988888" y="0"/>
                    <a:pt x="2095500" y="106612"/>
                    <a:pt x="2095500" y="238125"/>
                  </a:cubicBezTo>
                  <a:lnTo>
                    <a:pt x="2095500" y="238125"/>
                  </a:lnTo>
                  <a:cubicBezTo>
                    <a:pt x="2095500" y="369638"/>
                    <a:pt x="1988888" y="476250"/>
                    <a:pt x="1857375" y="476250"/>
                  </a:cubicBezTo>
                  <a:lnTo>
                    <a:pt x="238125" y="476250"/>
                  </a:lnTo>
                  <a:cubicBezTo>
                    <a:pt x="106612" y="476250"/>
                    <a:pt x="0" y="369638"/>
                    <a:pt x="0" y="238125"/>
                  </a:cubicBezTo>
                  <a:lnTo>
                    <a:pt x="0" y="238125"/>
                  </a:lnTo>
                  <a:cubicBezTo>
                    <a:pt x="0" y="106612"/>
                    <a:pt x="106612" y="0"/>
                    <a:pt x="238125" y="0"/>
                  </a:cubicBezTo>
                  <a:close/>
                </a:path>
              </a:pathLst>
            </a:custGeom>
            <a:solidFill>
              <a:srgbClr val="8B5CF6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6" name="TextBox 16"/>
            <p:cNvSpPr txBox="1"/>
            <p:nvPr/>
          </p:nvSpPr>
          <p:spPr>
            <a:xfrm>
              <a:off x="1523590" y="2985135"/>
              <a:ext cx="1143819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✅ 用 Spec Kit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4381500" y="2000250"/>
            <a:ext cx="3429000" cy="476250"/>
            <a:chOff x="4381500" y="2000250"/>
            <a:chExt cx="3429000" cy="47625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18" name="Freeform 18"/>
            <p:cNvSpPr/>
            <p:nvPr/>
          </p:nvSpPr>
          <p:spPr>
            <a:xfrm>
              <a:off x="4381500" y="2000250"/>
              <a:ext cx="3429000" cy="476250"/>
            </a:xfrm>
            <a:custGeom>
              <a:avLst/>
              <a:gdLst/>
              <a:ahLst/>
              <a:cxnLst/>
              <a:rect l="l" t="t" r="r" b="b"/>
              <a:pathLst>
                <a:path w="3429000" h="476250">
                  <a:moveTo>
                    <a:pt x="95250" y="0"/>
                  </a:moveTo>
                  <a:lnTo>
                    <a:pt x="3333750" y="0"/>
                  </a:lnTo>
                  <a:cubicBezTo>
                    <a:pt x="3386355" y="0"/>
                    <a:pt x="3429000" y="42645"/>
                    <a:pt x="3429000" y="95250"/>
                  </a:cubicBezTo>
                  <a:lnTo>
                    <a:pt x="3429000" y="381000"/>
                  </a:lnTo>
                  <a:cubicBezTo>
                    <a:pt x="3429000" y="433605"/>
                    <a:pt x="3386355" y="476250"/>
                    <a:pt x="3333750" y="476250"/>
                  </a:cubicBezTo>
                  <a:lnTo>
                    <a:pt x="95250" y="476250"/>
                  </a:lnTo>
                  <a:cubicBezTo>
                    <a:pt x="42645" y="476250"/>
                    <a:pt x="0" y="433605"/>
                    <a:pt x="0" y="381000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F1F5F9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9" name="TextBox 19"/>
            <p:cNvSpPr txBox="1"/>
            <p:nvPr/>
          </p:nvSpPr>
          <p:spPr>
            <a:xfrm>
              <a:off x="5264289" y="2183606"/>
              <a:ext cx="1663422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dirty="0">
                  <a:solidFill>
                    <a:srgbClr val="475569"/>
                  </a:solidFill>
                  <a:latin typeface="Segoe UI"/>
                  <a:ea typeface="Microsoft YaHei"/>
                  <a:cs typeface="Segoe UI"/>
                </a:rPr>
                <a:t>需求明确，有完整 PRD</a:t>
              </a:r>
            </a:p>
          </p:txBody>
        </p:sp>
      </p:grpSp>
      <p:sp>
        <p:nvSpPr>
          <p:cNvPr id="21" name="Line 21"/>
          <p:cNvSpPr/>
          <p:nvPr/>
        </p:nvSpPr>
        <p:spPr>
          <a:xfrm>
            <a:off x="6096000" y="2476500"/>
            <a:ext cx="9525" cy="333375"/>
          </a:xfrm>
          <a:custGeom>
            <a:avLst/>
            <a:gdLst/>
            <a:ahLst/>
            <a:cxnLst/>
            <a:rect l="l" t="t" r="r" b="b"/>
            <a:pathLst>
              <a:path w="9525" h="333375">
                <a:moveTo>
                  <a:pt x="0" y="0"/>
                </a:moveTo>
                <a:lnTo>
                  <a:pt x="0" y="333375"/>
                </a:lnTo>
              </a:path>
            </a:pathLst>
          </a:custGeom>
          <a:noFill/>
          <a:ln w="19050">
            <a:solidFill>
              <a:srgbClr val="64748B"/>
            </a:solidFill>
          </a:ln>
        </p:spPr>
      </p:sp>
      <p:grpSp>
        <p:nvGrpSpPr>
          <p:cNvPr id="24" name="Group 24"/>
          <p:cNvGrpSpPr/>
          <p:nvPr/>
        </p:nvGrpSpPr>
        <p:grpSpPr>
          <a:xfrm>
            <a:off x="4381500" y="2809875"/>
            <a:ext cx="3429000" cy="428625"/>
            <a:chOff x="4381500" y="2809875"/>
            <a:chExt cx="3429000" cy="428625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22" name="Freeform 22"/>
            <p:cNvSpPr/>
            <p:nvPr/>
          </p:nvSpPr>
          <p:spPr>
            <a:xfrm>
              <a:off x="4381500" y="2809875"/>
              <a:ext cx="3429000" cy="428625"/>
            </a:xfrm>
            <a:custGeom>
              <a:avLst/>
              <a:gdLst/>
              <a:ahLst/>
              <a:cxnLst/>
              <a:rect l="l" t="t" r="r" b="b"/>
              <a:pathLst>
                <a:path w="3429000" h="428625">
                  <a:moveTo>
                    <a:pt x="95250" y="0"/>
                  </a:moveTo>
                  <a:lnTo>
                    <a:pt x="3333750" y="0"/>
                  </a:lnTo>
                  <a:cubicBezTo>
                    <a:pt x="3386355" y="0"/>
                    <a:pt x="3429000" y="42645"/>
                    <a:pt x="3429000" y="95250"/>
                  </a:cubicBezTo>
                  <a:lnTo>
                    <a:pt x="3429000" y="333375"/>
                  </a:lnTo>
                  <a:cubicBezTo>
                    <a:pt x="3429000" y="385980"/>
                    <a:pt x="3386355" y="428625"/>
                    <a:pt x="3333750" y="428625"/>
                  </a:cubicBezTo>
                  <a:lnTo>
                    <a:pt x="95250" y="428625"/>
                  </a:lnTo>
                  <a:cubicBezTo>
                    <a:pt x="42645" y="428625"/>
                    <a:pt x="0" y="385980"/>
                    <a:pt x="0" y="333375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E2E8F0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3" name="TextBox 23"/>
            <p:cNvSpPr txBox="1"/>
            <p:nvPr/>
          </p:nvSpPr>
          <p:spPr>
            <a:xfrm>
              <a:off x="5315902" y="2982278"/>
              <a:ext cx="1560195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1E293B"/>
                  </a:solidFill>
                  <a:latin typeface="Segoe UI"/>
                  <a:ea typeface="Microsoft YaHei"/>
                  <a:cs typeface="Segoe UI"/>
                </a:rPr>
                <a:t>新项目还是存量项目？</a:t>
              </a:r>
            </a:p>
          </p:txBody>
        </p:sp>
      </p:grpSp>
      <p:sp>
        <p:nvSpPr>
          <p:cNvPr id="25" name="Line 25"/>
          <p:cNvSpPr/>
          <p:nvPr/>
        </p:nvSpPr>
        <p:spPr>
          <a:xfrm>
            <a:off x="4381500" y="3238500"/>
            <a:ext cx="762000" cy="381000"/>
          </a:xfrm>
          <a:custGeom>
            <a:avLst/>
            <a:gdLst/>
            <a:ahLst/>
            <a:cxnLst/>
            <a:rect l="l" t="t" r="r" b="b"/>
            <a:pathLst>
              <a:path w="762000" h="381000">
                <a:moveTo>
                  <a:pt x="762000" y="0"/>
                </a:moveTo>
                <a:lnTo>
                  <a:pt x="0" y="381000"/>
                </a:lnTo>
              </a:path>
            </a:pathLst>
          </a:custGeom>
          <a:noFill/>
          <a:ln w="19050">
            <a:solidFill>
              <a:srgbClr val="E2E8F0"/>
            </a:solidFill>
          </a:ln>
        </p:spPr>
      </p:sp>
      <p:sp>
        <p:nvSpPr>
          <p:cNvPr id="26" name="Line 26"/>
          <p:cNvSpPr/>
          <p:nvPr/>
        </p:nvSpPr>
        <p:spPr>
          <a:xfrm>
            <a:off x="7048500" y="3238500"/>
            <a:ext cx="762000" cy="381000"/>
          </a:xfrm>
          <a:custGeom>
            <a:avLst/>
            <a:gdLst/>
            <a:ahLst/>
            <a:cxnLst/>
            <a:rect l="l" t="t" r="r" b="b"/>
            <a:pathLst>
              <a:path w="762000" h="381000">
                <a:moveTo>
                  <a:pt x="0" y="0"/>
                </a:moveTo>
                <a:lnTo>
                  <a:pt x="762000" y="381000"/>
                </a:lnTo>
              </a:path>
            </a:pathLst>
          </a:custGeom>
          <a:noFill/>
          <a:ln w="19050">
            <a:solidFill>
              <a:srgbClr val="E2E8F0"/>
            </a:solidFill>
          </a:ln>
        </p:spPr>
      </p:sp>
      <p:grpSp>
        <p:nvGrpSpPr>
          <p:cNvPr id="29" name="Group 29"/>
          <p:cNvGrpSpPr/>
          <p:nvPr/>
        </p:nvGrpSpPr>
        <p:grpSpPr>
          <a:xfrm>
            <a:off x="3429000" y="3619500"/>
            <a:ext cx="1905000" cy="381000"/>
            <a:chOff x="3429000" y="3619500"/>
            <a:chExt cx="1905000" cy="3810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27" name="Freeform 27"/>
            <p:cNvSpPr/>
            <p:nvPr/>
          </p:nvSpPr>
          <p:spPr>
            <a:xfrm>
              <a:off x="3429000" y="3619500"/>
              <a:ext cx="1905000" cy="381000"/>
            </a:xfrm>
            <a:custGeom>
              <a:avLst/>
              <a:gdLst/>
              <a:ahLst/>
              <a:cxnLst/>
              <a:rect l="l" t="t" r="r" b="b"/>
              <a:pathLst>
                <a:path w="1905000" h="381000">
                  <a:moveTo>
                    <a:pt x="76200" y="0"/>
                  </a:moveTo>
                  <a:lnTo>
                    <a:pt x="1828800" y="0"/>
                  </a:lnTo>
                  <a:cubicBezTo>
                    <a:pt x="1870884" y="0"/>
                    <a:pt x="1905000" y="34116"/>
                    <a:pt x="1905000" y="76200"/>
                  </a:cubicBezTo>
                  <a:lnTo>
                    <a:pt x="1905000" y="304800"/>
                  </a:lnTo>
                  <a:cubicBezTo>
                    <a:pt x="1905000" y="346884"/>
                    <a:pt x="1870884" y="381000"/>
                    <a:pt x="1828800" y="381000"/>
                  </a:cubicBezTo>
                  <a:lnTo>
                    <a:pt x="76200" y="381000"/>
                  </a:lnTo>
                  <a:cubicBezTo>
                    <a:pt x="34116" y="381000"/>
                    <a:pt x="0" y="346884"/>
                    <a:pt x="0" y="304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3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8" name="TextBox 28"/>
            <p:cNvSpPr txBox="1"/>
            <p:nvPr/>
          </p:nvSpPr>
          <p:spPr>
            <a:xfrm>
              <a:off x="4138136" y="3753802"/>
              <a:ext cx="486727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7C3AED"/>
                  </a:solidFill>
                  <a:latin typeface="Segoe UI"/>
                  <a:ea typeface="Microsoft YaHei"/>
                  <a:cs typeface="Segoe UI"/>
                </a:rPr>
                <a:t>新项目</a:t>
              </a:r>
            </a:p>
          </p:txBody>
        </p:sp>
      </p:grpSp>
      <p:sp>
        <p:nvSpPr>
          <p:cNvPr id="30" name="Line 30"/>
          <p:cNvSpPr/>
          <p:nvPr/>
        </p:nvSpPr>
        <p:spPr>
          <a:xfrm>
            <a:off x="4381500" y="4000500"/>
            <a:ext cx="9525" cy="333375"/>
          </a:xfrm>
          <a:custGeom>
            <a:avLst/>
            <a:gdLst/>
            <a:ahLst/>
            <a:cxnLst/>
            <a:rect l="l" t="t" r="r" b="b"/>
            <a:pathLst>
              <a:path w="9525" h="333375">
                <a:moveTo>
                  <a:pt x="0" y="0"/>
                </a:moveTo>
                <a:lnTo>
                  <a:pt x="0" y="333375"/>
                </a:lnTo>
              </a:path>
            </a:pathLst>
          </a:custGeom>
          <a:noFill/>
          <a:ln w="19050">
            <a:solidFill>
              <a:srgbClr val="8B5CF6"/>
            </a:solidFill>
          </a:ln>
        </p:spPr>
      </p:sp>
      <p:grpSp>
        <p:nvGrpSpPr>
          <p:cNvPr id="33" name="Group 33"/>
          <p:cNvGrpSpPr/>
          <p:nvPr/>
        </p:nvGrpSpPr>
        <p:grpSpPr>
          <a:xfrm>
            <a:off x="3333750" y="4333875"/>
            <a:ext cx="2095500" cy="428625"/>
            <a:chOff x="3333750" y="4333875"/>
            <a:chExt cx="2095500" cy="428625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31" name="Freeform 31"/>
            <p:cNvSpPr/>
            <p:nvPr/>
          </p:nvSpPr>
          <p:spPr>
            <a:xfrm>
              <a:off x="3333750" y="4333875"/>
              <a:ext cx="2095500" cy="428625"/>
            </a:xfrm>
            <a:custGeom>
              <a:avLst/>
              <a:gdLst/>
              <a:ahLst/>
              <a:cxnLst/>
              <a:rect l="l" t="t" r="r" b="b"/>
              <a:pathLst>
                <a:path w="2095500" h="428625">
                  <a:moveTo>
                    <a:pt x="209550" y="0"/>
                  </a:moveTo>
                  <a:lnTo>
                    <a:pt x="1885950" y="0"/>
                  </a:lnTo>
                  <a:cubicBezTo>
                    <a:pt x="2001681" y="0"/>
                    <a:pt x="2095500" y="93819"/>
                    <a:pt x="2095500" y="209550"/>
                  </a:cubicBezTo>
                  <a:lnTo>
                    <a:pt x="2095500" y="219075"/>
                  </a:lnTo>
                  <a:cubicBezTo>
                    <a:pt x="2095500" y="334806"/>
                    <a:pt x="2001681" y="428625"/>
                    <a:pt x="1885950" y="428625"/>
                  </a:cubicBezTo>
                  <a:lnTo>
                    <a:pt x="209550" y="428625"/>
                  </a:lnTo>
                  <a:cubicBezTo>
                    <a:pt x="93819" y="428625"/>
                    <a:pt x="0" y="334806"/>
                    <a:pt x="0" y="219075"/>
                  </a:cubicBezTo>
                  <a:lnTo>
                    <a:pt x="0" y="209550"/>
                  </a:lnTo>
                  <a:cubicBezTo>
                    <a:pt x="0" y="93819"/>
                    <a:pt x="93819" y="0"/>
                    <a:pt x="209550" y="0"/>
                  </a:cubicBezTo>
                  <a:close/>
                </a:path>
              </a:pathLst>
            </a:custGeom>
            <a:solidFill>
              <a:srgbClr val="8B5CF6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2" name="TextBox 32"/>
            <p:cNvSpPr txBox="1"/>
            <p:nvPr/>
          </p:nvSpPr>
          <p:spPr>
            <a:xfrm>
              <a:off x="3845335" y="4498181"/>
              <a:ext cx="1072330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✅ 用 Spec Kit</a:t>
              </a:r>
            </a:p>
          </p:txBody>
        </p:sp>
      </p:grpSp>
      <p:grpSp>
        <p:nvGrpSpPr>
          <p:cNvPr id="36" name="Group 36"/>
          <p:cNvGrpSpPr/>
          <p:nvPr/>
        </p:nvGrpSpPr>
        <p:grpSpPr>
          <a:xfrm>
            <a:off x="6858000" y="3619500"/>
            <a:ext cx="1905000" cy="381000"/>
            <a:chOff x="6858000" y="3619500"/>
            <a:chExt cx="1905000" cy="38100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34" name="Freeform 34"/>
            <p:cNvSpPr/>
            <p:nvPr/>
          </p:nvSpPr>
          <p:spPr>
            <a:xfrm>
              <a:off x="6858000" y="3619500"/>
              <a:ext cx="1905000" cy="381000"/>
            </a:xfrm>
            <a:custGeom>
              <a:avLst/>
              <a:gdLst/>
              <a:ahLst/>
              <a:cxnLst/>
              <a:rect l="l" t="t" r="r" b="b"/>
              <a:pathLst>
                <a:path w="1905000" h="381000">
                  <a:moveTo>
                    <a:pt x="76200" y="0"/>
                  </a:moveTo>
                  <a:lnTo>
                    <a:pt x="1828800" y="0"/>
                  </a:lnTo>
                  <a:cubicBezTo>
                    <a:pt x="1870884" y="0"/>
                    <a:pt x="1905000" y="34116"/>
                    <a:pt x="1905000" y="76200"/>
                  </a:cubicBezTo>
                  <a:lnTo>
                    <a:pt x="1905000" y="304800"/>
                  </a:lnTo>
                  <a:cubicBezTo>
                    <a:pt x="1905000" y="346884"/>
                    <a:pt x="1870884" y="381000"/>
                    <a:pt x="1828800" y="381000"/>
                  </a:cubicBezTo>
                  <a:lnTo>
                    <a:pt x="76200" y="381000"/>
                  </a:lnTo>
                  <a:cubicBezTo>
                    <a:pt x="34116" y="381000"/>
                    <a:pt x="0" y="346884"/>
                    <a:pt x="0" y="304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EFF6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5" name="TextBox 35"/>
            <p:cNvSpPr txBox="1"/>
            <p:nvPr/>
          </p:nvSpPr>
          <p:spPr>
            <a:xfrm>
              <a:off x="7490460" y="3753802"/>
              <a:ext cx="64008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存量项目</a:t>
              </a:r>
            </a:p>
          </p:txBody>
        </p:sp>
      </p:grpSp>
      <p:sp>
        <p:nvSpPr>
          <p:cNvPr id="37" name="Line 37"/>
          <p:cNvSpPr/>
          <p:nvPr/>
        </p:nvSpPr>
        <p:spPr>
          <a:xfrm>
            <a:off x="7810500" y="4000500"/>
            <a:ext cx="9525" cy="333375"/>
          </a:xfrm>
          <a:custGeom>
            <a:avLst/>
            <a:gdLst/>
            <a:ahLst/>
            <a:cxnLst/>
            <a:rect l="l" t="t" r="r" b="b"/>
            <a:pathLst>
              <a:path w="9525" h="333375">
                <a:moveTo>
                  <a:pt x="0" y="0"/>
                </a:moveTo>
                <a:lnTo>
                  <a:pt x="0" y="333375"/>
                </a:lnTo>
              </a:path>
            </a:pathLst>
          </a:custGeom>
          <a:noFill/>
          <a:ln w="19050">
            <a:solidFill>
              <a:srgbClr val="2563EB"/>
            </a:solidFill>
          </a:ln>
        </p:spPr>
      </p:sp>
      <p:grpSp>
        <p:nvGrpSpPr>
          <p:cNvPr id="40" name="Group 40"/>
          <p:cNvGrpSpPr/>
          <p:nvPr/>
        </p:nvGrpSpPr>
        <p:grpSpPr>
          <a:xfrm>
            <a:off x="6762750" y="4333875"/>
            <a:ext cx="2095500" cy="428625"/>
            <a:chOff x="6762750" y="4333875"/>
            <a:chExt cx="2095500" cy="428625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38" name="Freeform 38"/>
            <p:cNvSpPr/>
            <p:nvPr/>
          </p:nvSpPr>
          <p:spPr>
            <a:xfrm>
              <a:off x="6762750" y="4333875"/>
              <a:ext cx="2095500" cy="428625"/>
            </a:xfrm>
            <a:custGeom>
              <a:avLst/>
              <a:gdLst/>
              <a:ahLst/>
              <a:cxnLst/>
              <a:rect l="l" t="t" r="r" b="b"/>
              <a:pathLst>
                <a:path w="2095500" h="428625">
                  <a:moveTo>
                    <a:pt x="209550" y="0"/>
                  </a:moveTo>
                  <a:lnTo>
                    <a:pt x="1885950" y="0"/>
                  </a:lnTo>
                  <a:cubicBezTo>
                    <a:pt x="2001681" y="0"/>
                    <a:pt x="2095500" y="93819"/>
                    <a:pt x="2095500" y="209550"/>
                  </a:cubicBezTo>
                  <a:lnTo>
                    <a:pt x="2095500" y="219075"/>
                  </a:lnTo>
                  <a:cubicBezTo>
                    <a:pt x="2095500" y="334806"/>
                    <a:pt x="2001681" y="428625"/>
                    <a:pt x="1885950" y="428625"/>
                  </a:cubicBezTo>
                  <a:lnTo>
                    <a:pt x="209550" y="428625"/>
                  </a:lnTo>
                  <a:cubicBezTo>
                    <a:pt x="93819" y="428625"/>
                    <a:pt x="0" y="334806"/>
                    <a:pt x="0" y="219075"/>
                  </a:cubicBezTo>
                  <a:lnTo>
                    <a:pt x="0" y="209550"/>
                  </a:lnTo>
                  <a:cubicBezTo>
                    <a:pt x="0" y="93819"/>
                    <a:pt x="93819" y="0"/>
                    <a:pt x="209550" y="0"/>
                  </a:cubicBezTo>
                  <a:close/>
                </a:path>
              </a:pathLst>
            </a:custGeom>
            <a:solidFill>
              <a:srgbClr val="2563EB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9" name="TextBox 39"/>
            <p:cNvSpPr txBox="1"/>
            <p:nvPr/>
          </p:nvSpPr>
          <p:spPr>
            <a:xfrm>
              <a:off x="7213952" y="4498181"/>
              <a:ext cx="1193096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✅ 用 OpenSpec</a:t>
              </a:r>
            </a:p>
          </p:txBody>
        </p:sp>
      </p:grpSp>
      <p:grpSp>
        <p:nvGrpSpPr>
          <p:cNvPr id="43" name="Group 43"/>
          <p:cNvGrpSpPr/>
          <p:nvPr/>
        </p:nvGrpSpPr>
        <p:grpSpPr>
          <a:xfrm>
            <a:off x="8572500" y="2000250"/>
            <a:ext cx="3048000" cy="476250"/>
            <a:chOff x="8572500" y="2000250"/>
            <a:chExt cx="3048000" cy="47625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41" name="Freeform 41"/>
            <p:cNvSpPr/>
            <p:nvPr/>
          </p:nvSpPr>
          <p:spPr>
            <a:xfrm>
              <a:off x="8572500" y="2000250"/>
              <a:ext cx="3048000" cy="476250"/>
            </a:xfrm>
            <a:custGeom>
              <a:avLst/>
              <a:gdLst/>
              <a:ahLst/>
              <a:cxnLst/>
              <a:rect l="l" t="t" r="r" b="b"/>
              <a:pathLst>
                <a:path w="3048000" h="476250">
                  <a:moveTo>
                    <a:pt x="95250" y="0"/>
                  </a:moveTo>
                  <a:lnTo>
                    <a:pt x="2952750" y="0"/>
                  </a:lnTo>
                  <a:cubicBezTo>
                    <a:pt x="3005355" y="0"/>
                    <a:pt x="3048000" y="42645"/>
                    <a:pt x="3048000" y="95250"/>
                  </a:cubicBezTo>
                  <a:lnTo>
                    <a:pt x="3048000" y="381000"/>
                  </a:lnTo>
                  <a:cubicBezTo>
                    <a:pt x="3048000" y="433605"/>
                    <a:pt x="3005355" y="476250"/>
                    <a:pt x="2952750" y="476250"/>
                  </a:cubicBezTo>
                  <a:lnTo>
                    <a:pt x="95250" y="476250"/>
                  </a:lnTo>
                  <a:cubicBezTo>
                    <a:pt x="42645" y="476250"/>
                    <a:pt x="0" y="433605"/>
                    <a:pt x="0" y="381000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ECFDF5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2" name="TextBox 42"/>
            <p:cNvSpPr txBox="1"/>
            <p:nvPr/>
          </p:nvSpPr>
          <p:spPr>
            <a:xfrm>
              <a:off x="9342834" y="2183606"/>
              <a:ext cx="1507331" cy="22860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dirty="0">
                  <a:solidFill>
                    <a:srgbClr val="047857"/>
                  </a:solidFill>
                  <a:latin typeface="Segoe UI"/>
                  <a:ea typeface="Microsoft YaHei"/>
                  <a:cs typeface="Segoe UI"/>
                </a:rPr>
                <a:t>只是想快速配置环境</a:t>
              </a:r>
            </a:p>
          </p:txBody>
        </p:sp>
      </p:grpSp>
      <p:sp>
        <p:nvSpPr>
          <p:cNvPr id="44" name="Line 44"/>
          <p:cNvSpPr/>
          <p:nvPr/>
        </p:nvSpPr>
        <p:spPr>
          <a:xfrm>
            <a:off x="10096500" y="2476500"/>
            <a:ext cx="9525" cy="333375"/>
          </a:xfrm>
          <a:custGeom>
            <a:avLst/>
            <a:gdLst/>
            <a:ahLst/>
            <a:cxnLst/>
            <a:rect l="l" t="t" r="r" b="b"/>
            <a:pathLst>
              <a:path w="9525" h="333375">
                <a:moveTo>
                  <a:pt x="0" y="0"/>
                </a:moveTo>
                <a:lnTo>
                  <a:pt x="0" y="333375"/>
                </a:lnTo>
              </a:path>
            </a:pathLst>
          </a:custGeom>
          <a:noFill/>
          <a:ln w="19050">
            <a:solidFill>
              <a:srgbClr val="10B981"/>
            </a:solidFill>
          </a:ln>
        </p:spPr>
      </p:sp>
      <p:grpSp>
        <p:nvGrpSpPr>
          <p:cNvPr id="47" name="Group 47"/>
          <p:cNvGrpSpPr/>
          <p:nvPr/>
        </p:nvGrpSpPr>
        <p:grpSpPr>
          <a:xfrm>
            <a:off x="9048750" y="2809875"/>
            <a:ext cx="2095500" cy="476250"/>
            <a:chOff x="9048750" y="2809875"/>
            <a:chExt cx="2095500" cy="47625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45" name="Freeform 45"/>
            <p:cNvSpPr/>
            <p:nvPr/>
          </p:nvSpPr>
          <p:spPr>
            <a:xfrm>
              <a:off x="9048750" y="2809875"/>
              <a:ext cx="2095500" cy="476250"/>
            </a:xfrm>
            <a:custGeom>
              <a:avLst/>
              <a:gdLst/>
              <a:ahLst/>
              <a:cxnLst/>
              <a:rect l="l" t="t" r="r" b="b"/>
              <a:pathLst>
                <a:path w="2095500" h="476250">
                  <a:moveTo>
                    <a:pt x="238125" y="0"/>
                  </a:moveTo>
                  <a:lnTo>
                    <a:pt x="1857375" y="0"/>
                  </a:lnTo>
                  <a:cubicBezTo>
                    <a:pt x="1988888" y="0"/>
                    <a:pt x="2095500" y="106612"/>
                    <a:pt x="2095500" y="238125"/>
                  </a:cubicBezTo>
                  <a:lnTo>
                    <a:pt x="2095500" y="238125"/>
                  </a:lnTo>
                  <a:cubicBezTo>
                    <a:pt x="2095500" y="369638"/>
                    <a:pt x="1988888" y="476250"/>
                    <a:pt x="1857375" y="476250"/>
                  </a:cubicBezTo>
                  <a:lnTo>
                    <a:pt x="238125" y="476250"/>
                  </a:lnTo>
                  <a:cubicBezTo>
                    <a:pt x="106612" y="476250"/>
                    <a:pt x="0" y="369638"/>
                    <a:pt x="0" y="238125"/>
                  </a:cubicBezTo>
                  <a:lnTo>
                    <a:pt x="0" y="238125"/>
                  </a:lnTo>
                  <a:cubicBezTo>
                    <a:pt x="0" y="106612"/>
                    <a:pt x="106612" y="0"/>
                    <a:pt x="238125" y="0"/>
                  </a:cubicBezTo>
                  <a:close/>
                </a:path>
              </a:pathLst>
            </a:custGeom>
            <a:solidFill>
              <a:srgbClr val="10B981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6" name="TextBox 46"/>
            <p:cNvSpPr txBox="1"/>
            <p:nvPr/>
          </p:nvSpPr>
          <p:spPr>
            <a:xfrm>
              <a:off x="9731616" y="2985135"/>
              <a:ext cx="729767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✅ 用 ZCF</a:t>
              </a:r>
            </a:p>
          </p:txBody>
        </p:sp>
      </p:grpSp>
      <p:grpSp>
        <p:nvGrpSpPr>
          <p:cNvPr id="53" name="Group 53"/>
          <p:cNvGrpSpPr/>
          <p:nvPr/>
        </p:nvGrpSpPr>
        <p:grpSpPr>
          <a:xfrm>
            <a:off x="571500" y="5048250"/>
            <a:ext cx="11049000" cy="1238250"/>
            <a:chOff x="571500" y="5048250"/>
            <a:chExt cx="11049000" cy="1238250"/>
          </a:xfrm>
          <a:effectLst>
            <a:outerShdw blurRad="114300" dist="38100" dir="10799140" algn="tl" rotWithShape="0">
              <a:srgbClr val="000000">
                <a:alpha val="10000"/>
              </a:srgbClr>
            </a:outerShdw>
          </a:effectLst>
        </p:grpSpPr>
        <p:sp>
          <p:nvSpPr>
            <p:cNvPr id="48" name="Freeform 48"/>
            <p:cNvSpPr/>
            <p:nvPr/>
          </p:nvSpPr>
          <p:spPr>
            <a:xfrm>
              <a:off x="571500" y="5048250"/>
              <a:ext cx="11049000" cy="1238250"/>
            </a:xfrm>
            <a:custGeom>
              <a:avLst/>
              <a:gdLst/>
              <a:ahLst/>
              <a:cxnLst/>
              <a:rect l="l" t="t" r="r" b="b"/>
              <a:pathLst>
                <a:path w="11049000" h="1238250">
                  <a:moveTo>
                    <a:pt x="152400" y="0"/>
                  </a:moveTo>
                  <a:lnTo>
                    <a:pt x="10896600" y="0"/>
                  </a:lnTo>
                  <a:cubicBezTo>
                    <a:pt x="10980768" y="0"/>
                    <a:pt x="11049000" y="68232"/>
                    <a:pt x="11049000" y="152400"/>
                  </a:cubicBezTo>
                  <a:lnTo>
                    <a:pt x="11049000" y="1085850"/>
                  </a:lnTo>
                  <a:cubicBezTo>
                    <a:pt x="11049000" y="1170018"/>
                    <a:pt x="10980768" y="1238250"/>
                    <a:pt x="10896600" y="1238250"/>
                  </a:cubicBezTo>
                  <a:lnTo>
                    <a:pt x="152400" y="1238250"/>
                  </a:lnTo>
                  <a:cubicBezTo>
                    <a:pt x="68232" y="1238250"/>
                    <a:pt x="0" y="1170018"/>
                    <a:pt x="0" y="108585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9" name="Freeform 49"/>
            <p:cNvSpPr/>
            <p:nvPr/>
          </p:nvSpPr>
          <p:spPr>
            <a:xfrm>
              <a:off x="571500" y="5048250"/>
              <a:ext cx="11049000" cy="76200"/>
            </a:xfrm>
            <a:custGeom>
              <a:avLst/>
              <a:gdLst/>
              <a:ahLst/>
              <a:cxnLst/>
              <a:rect l="l" t="t" r="r" b="b"/>
              <a:pathLst>
                <a:path w="11049000" h="76200">
                  <a:moveTo>
                    <a:pt x="38100" y="0"/>
                  </a:moveTo>
                  <a:lnTo>
                    <a:pt x="11010900" y="0"/>
                  </a:lnTo>
                  <a:cubicBezTo>
                    <a:pt x="11031942" y="0"/>
                    <a:pt x="11049000" y="17058"/>
                    <a:pt x="11049000" y="38100"/>
                  </a:cubicBezTo>
                  <a:lnTo>
                    <a:pt x="11049000" y="38100"/>
                  </a:lnTo>
                  <a:cubicBezTo>
                    <a:pt x="11049000" y="59142"/>
                    <a:pt x="11031942" y="76200"/>
                    <a:pt x="11010900" y="76200"/>
                  </a:cubicBezTo>
                  <a:lnTo>
                    <a:pt x="38100" y="76200"/>
                  </a:lnTo>
                  <a:cubicBezTo>
                    <a:pt x="17058" y="76200"/>
                    <a:pt x="0" y="59142"/>
                    <a:pt x="0" y="381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F97316"/>
            </a:solidFill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50" name="TextBox 50"/>
            <p:cNvSpPr txBox="1"/>
            <p:nvPr/>
          </p:nvSpPr>
          <p:spPr>
            <a:xfrm>
              <a:off x="5369791" y="5283518"/>
              <a:ext cx="1452417" cy="27432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F97316"/>
                  </a:solidFill>
                  <a:latin typeface="Segoe UI"/>
                  <a:ea typeface="Microsoft YaHei"/>
                  <a:cs typeface="Segoe UI"/>
                </a:rPr>
                <a:t>🎯 以上都需要？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4744402" y="5633085"/>
              <a:ext cx="2703195" cy="24384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10B981"/>
                  </a:solidFill>
                  <a:latin typeface="Segoe UI"/>
                  <a:ea typeface="Microsoft YaHei"/>
                  <a:cs typeface="Segoe UI"/>
                </a:rPr>
                <a:t>ZCF</a:t>
              </a:r>
              <a:r>
                <a:rPr lang="zh-CN" sz="12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+</a:t>
              </a:r>
              <a:r>
                <a:rPr lang="zh-CN" sz="1200" b="1" dirty="0">
                  <a:solidFill>
                    <a:srgbClr val="8B5CF6"/>
                  </a:solidFill>
                  <a:latin typeface="Segoe UI"/>
                  <a:ea typeface="Microsoft YaHei"/>
                  <a:cs typeface="Segoe UI"/>
                </a:rPr>
                <a:t>Spec Kit</a:t>
              </a:r>
              <a:r>
                <a:rPr lang="zh-CN" sz="12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/</a:t>
              </a:r>
              <a:r>
                <a:rPr lang="zh-CN" sz="1200" b="1" dirty="0">
                  <a:solidFill>
                    <a:srgbClr val="2563EB"/>
                  </a:solidFill>
                  <a:latin typeface="Segoe UI"/>
                  <a:ea typeface="Microsoft YaHei"/>
                  <a:cs typeface="Segoe UI"/>
                </a:rPr>
                <a:t>OpenSpec</a:t>
              </a:r>
              <a:r>
                <a:rPr lang="zh-CN" sz="120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组合使用</a:t>
              </a:r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4242435" y="5982652"/>
              <a:ext cx="3707130" cy="213360"/>
            </a:xfrm>
            <a:prstGeom prst="rect">
              <a:avLst/>
            </a:prstGeom>
            <a:noFill/>
            <a:ln>
              <a:noFill/>
            </a:ln>
            <a:effectLst>
              <a:outerShdw blurRad="114300" dist="38100" dir="10799140" algn="tl" rotWithShape="0">
                <a:srgbClr val="000000">
                  <a:alpha val="10000"/>
                </a:srgbClr>
              </a:outerShdw>
            </a:effectLst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64748B"/>
                  </a:solidFill>
                  <a:latin typeface="Segoe UI"/>
                  <a:ea typeface="Microsoft YaHei"/>
                  <a:cs typeface="Segoe UI"/>
                </a:rPr>
                <a:t>如果你是全能选手，建议三个都装上，按场景灵活切换</a:t>
              </a:r>
            </a:p>
          </p:txBody>
        </p:sp>
      </p:grpSp>
      <p:sp>
        <p:nvSpPr>
          <p:cNvPr id="54" name="TextBox 54"/>
          <p:cNvSpPr txBox="1"/>
          <p:nvPr/>
        </p:nvSpPr>
        <p:spPr>
          <a:xfrm>
            <a:off x="11170110" y="6506528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94A3B8"/>
                </a:solidFill>
                <a:latin typeface="Segoe UI"/>
                <a:ea typeface="Microsoft YaHei"/>
                <a:cs typeface="Segoe UI"/>
              </a:rPr>
              <a:t>09 / 11</a:t>
            </a:r>
          </a:p>
        </p:txBody>
      </p:sp>
    </p:spTree>
  </p:cSld>
  <p:clrMapOvr>
    <a:masterClrMapping/>
  </p:clrMapOvr>
  <p:transition dur="400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