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_img1.png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5_img1.png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7_img1.png"/>
</Relationships>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28_img1.png"/>
</Relationships>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5_img1.png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7_img1.png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E3A5F"/>
              </a:gs>
              <a:gs pos="50000">
                <a:srgbClr val="2E5C8E"/>
              </a:gs>
              <a:gs pos="100000">
                <a:srgbClr val="3D8B7A"/>
              </a:gs>
            </a:gsLst>
            <a:lin ang="2700000" scaled="1"/>
          </a:gra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A5F">
              <a:alpha val="75000"/>
            </a:srgbClr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3466338" y="2213610"/>
            <a:ext cx="5259324" cy="8534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42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心理治疗中的依恋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75748" y="3107055"/>
            <a:ext cx="4040505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100" dirty="0">
                <a:solidFill>
                  <a:srgbClr val="E5E7EB"/>
                </a:solidFill>
                <a:latin typeface="Segoe UI"/>
                <a:ea typeface="Microsoft YaHei"/>
                <a:cs typeface="Segoe UI"/>
              </a:rPr>
              <a:t>从养育到治愈，从理论到实践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05930" y="3664268"/>
            <a:ext cx="798014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94A3B8"/>
                </a:solidFill>
                <a:latin typeface="Segoe UI"/>
                <a:ea typeface="Microsoft YaHei"/>
                <a:cs typeface="Segoe UI"/>
              </a:rPr>
              <a:t>Attachment in Psychotherapy: From Nurturing to Healing, From Theory to Practice</a:t>
            </a:r>
          </a:p>
        </p:txBody>
      </p:sp>
      <p:sp>
        <p:nvSpPr>
          <p:cNvPr id="8" name="Freeform 8"/>
          <p:cNvSpPr/>
          <p:nvPr/>
        </p:nvSpPr>
        <p:spPr>
          <a:xfrm>
            <a:off x="4667250" y="4191000"/>
            <a:ext cx="2857500" cy="38100"/>
          </a:xfrm>
          <a:custGeom>
            <a:avLst/>
            <a:gdLst/>
            <a:ahLst/>
            <a:cxnLst/>
            <a:rect l="l" t="t" r="r" b="b"/>
            <a:pathLst>
              <a:path w="2857500" h="38100">
                <a:moveTo>
                  <a:pt x="19050" y="0"/>
                </a:moveTo>
                <a:lnTo>
                  <a:pt x="2838450" y="0"/>
                </a:lnTo>
                <a:cubicBezTo>
                  <a:pt x="2848971" y="0"/>
                  <a:pt x="2857500" y="8529"/>
                  <a:pt x="2857500" y="19050"/>
                </a:cubicBezTo>
                <a:lnTo>
                  <a:pt x="2857500" y="19050"/>
                </a:lnTo>
                <a:cubicBezTo>
                  <a:pt x="2857500" y="29571"/>
                  <a:pt x="2848971" y="38100"/>
                  <a:pt x="2838450" y="38100"/>
                </a:cubicBezTo>
                <a:lnTo>
                  <a:pt x="19050" y="38100"/>
                </a:lnTo>
                <a:cubicBezTo>
                  <a:pt x="8529" y="38100"/>
                  <a:pt x="0" y="29571"/>
                  <a:pt x="0" y="190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07843"/>
          </a:solidFill>
          <a:ln>
            <a:noFill/>
          </a:ln>
        </p:spPr>
      </p:sp>
      <p:grpSp>
        <p:nvGrpSpPr>
          <p:cNvPr id="21" name="Group 21"/>
          <p:cNvGrpSpPr/>
          <p:nvPr/>
        </p:nvGrpSpPr>
        <p:grpSpPr>
          <a:xfrm>
            <a:off x="3048000" y="4762500"/>
            <a:ext cx="6096000" cy="304800"/>
            <a:chOff x="3048000" y="4762500"/>
            <a:chExt cx="6096000" cy="304800"/>
          </a:xfrm>
        </p:grpSpPr>
        <p:sp>
          <p:nvSpPr>
            <p:cNvPr id="9" name="Freeform 9"/>
            <p:cNvSpPr/>
            <p:nvPr/>
          </p:nvSpPr>
          <p:spPr>
            <a:xfrm>
              <a:off x="3048000" y="4762500"/>
              <a:ext cx="952500" cy="304800"/>
            </a:xfrm>
            <a:custGeom>
              <a:avLst/>
              <a:gdLst/>
              <a:ahLst/>
              <a:cxnLst/>
              <a:rect l="l" t="t" r="r" b="b"/>
              <a:pathLst>
                <a:path w="952500" h="304800">
                  <a:moveTo>
                    <a:pt x="152400" y="0"/>
                  </a:moveTo>
                  <a:lnTo>
                    <a:pt x="800100" y="0"/>
                  </a:lnTo>
                  <a:cubicBezTo>
                    <a:pt x="884268" y="0"/>
                    <a:pt x="952500" y="68232"/>
                    <a:pt x="952500" y="152400"/>
                  </a:cubicBezTo>
                  <a:lnTo>
                    <a:pt x="952500" y="152400"/>
                  </a:lnTo>
                  <a:cubicBezTo>
                    <a:pt x="952500" y="236568"/>
                    <a:pt x="884268" y="304800"/>
                    <a:pt x="800100" y="304800"/>
                  </a:cubicBezTo>
                  <a:lnTo>
                    <a:pt x="152400" y="304800"/>
                  </a:lnTo>
                  <a:cubicBezTo>
                    <a:pt x="68232" y="304800"/>
                    <a:pt x="0" y="236568"/>
                    <a:pt x="0" y="1524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3204210" y="484917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安全基地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4191000" y="4762500"/>
              <a:ext cx="952500" cy="304800"/>
            </a:xfrm>
            <a:custGeom>
              <a:avLst/>
              <a:gdLst/>
              <a:ahLst/>
              <a:cxnLst/>
              <a:rect l="l" t="t" r="r" b="b"/>
              <a:pathLst>
                <a:path w="952500" h="304800">
                  <a:moveTo>
                    <a:pt x="152400" y="0"/>
                  </a:moveTo>
                  <a:lnTo>
                    <a:pt x="800100" y="0"/>
                  </a:lnTo>
                  <a:cubicBezTo>
                    <a:pt x="884268" y="0"/>
                    <a:pt x="952500" y="68232"/>
                    <a:pt x="952500" y="152400"/>
                  </a:cubicBezTo>
                  <a:lnTo>
                    <a:pt x="952500" y="152400"/>
                  </a:lnTo>
                  <a:cubicBezTo>
                    <a:pt x="952500" y="236568"/>
                    <a:pt x="884268" y="304800"/>
                    <a:pt x="800100" y="304800"/>
                  </a:cubicBezTo>
                  <a:lnTo>
                    <a:pt x="152400" y="304800"/>
                  </a:lnTo>
                  <a:cubicBezTo>
                    <a:pt x="68232" y="304800"/>
                    <a:pt x="0" y="236568"/>
                    <a:pt x="0" y="1524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4347210" y="484917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依恋模式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5334000" y="4762500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152400" y="0"/>
                  </a:moveTo>
                  <a:lnTo>
                    <a:pt x="609600" y="0"/>
                  </a:lnTo>
                  <a:cubicBezTo>
                    <a:pt x="693768" y="0"/>
                    <a:pt x="762000" y="68232"/>
                    <a:pt x="762000" y="152400"/>
                  </a:cubicBezTo>
                  <a:lnTo>
                    <a:pt x="762000" y="152400"/>
                  </a:lnTo>
                  <a:cubicBezTo>
                    <a:pt x="762000" y="236568"/>
                    <a:pt x="693768" y="304800"/>
                    <a:pt x="609600" y="304800"/>
                  </a:cubicBezTo>
                  <a:lnTo>
                    <a:pt x="152400" y="304800"/>
                  </a:lnTo>
                  <a:cubicBezTo>
                    <a:pt x="68232" y="304800"/>
                    <a:pt x="0" y="236568"/>
                    <a:pt x="0" y="1524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5471636" y="4849178"/>
              <a:ext cx="4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心智化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6286500" y="4762500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152400" y="0"/>
                  </a:moveTo>
                  <a:lnTo>
                    <a:pt x="609600" y="0"/>
                  </a:lnTo>
                  <a:cubicBezTo>
                    <a:pt x="693768" y="0"/>
                    <a:pt x="762000" y="68232"/>
                    <a:pt x="762000" y="152400"/>
                  </a:cubicBezTo>
                  <a:lnTo>
                    <a:pt x="762000" y="152400"/>
                  </a:lnTo>
                  <a:cubicBezTo>
                    <a:pt x="762000" y="236568"/>
                    <a:pt x="693768" y="304800"/>
                    <a:pt x="609600" y="304800"/>
                  </a:cubicBezTo>
                  <a:lnTo>
                    <a:pt x="152400" y="304800"/>
                  </a:lnTo>
                  <a:cubicBezTo>
                    <a:pt x="68232" y="304800"/>
                    <a:pt x="0" y="236568"/>
                    <a:pt x="0" y="1524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6500812" y="4849178"/>
              <a:ext cx="33337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觉察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7239000" y="4762500"/>
              <a:ext cx="952500" cy="304800"/>
            </a:xfrm>
            <a:custGeom>
              <a:avLst/>
              <a:gdLst/>
              <a:ahLst/>
              <a:cxnLst/>
              <a:rect l="l" t="t" r="r" b="b"/>
              <a:pathLst>
                <a:path w="952500" h="304800">
                  <a:moveTo>
                    <a:pt x="152400" y="0"/>
                  </a:moveTo>
                  <a:lnTo>
                    <a:pt x="800100" y="0"/>
                  </a:lnTo>
                  <a:cubicBezTo>
                    <a:pt x="884268" y="0"/>
                    <a:pt x="952500" y="68232"/>
                    <a:pt x="952500" y="152400"/>
                  </a:cubicBezTo>
                  <a:lnTo>
                    <a:pt x="952500" y="152400"/>
                  </a:lnTo>
                  <a:cubicBezTo>
                    <a:pt x="952500" y="236568"/>
                    <a:pt x="884268" y="304800"/>
                    <a:pt x="800100" y="304800"/>
                  </a:cubicBezTo>
                  <a:lnTo>
                    <a:pt x="152400" y="304800"/>
                  </a:lnTo>
                  <a:cubicBezTo>
                    <a:pt x="68232" y="304800"/>
                    <a:pt x="0" y="236568"/>
                    <a:pt x="0" y="1524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395210" y="484917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情感调节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8382000" y="4762500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152400" y="0"/>
                  </a:moveTo>
                  <a:lnTo>
                    <a:pt x="609600" y="0"/>
                  </a:lnTo>
                  <a:cubicBezTo>
                    <a:pt x="693768" y="0"/>
                    <a:pt x="762000" y="68232"/>
                    <a:pt x="762000" y="152400"/>
                  </a:cubicBezTo>
                  <a:lnTo>
                    <a:pt x="762000" y="152400"/>
                  </a:lnTo>
                  <a:cubicBezTo>
                    <a:pt x="762000" y="236568"/>
                    <a:pt x="693768" y="304800"/>
                    <a:pt x="609600" y="304800"/>
                  </a:cubicBezTo>
                  <a:lnTo>
                    <a:pt x="152400" y="304800"/>
                  </a:lnTo>
                  <a:cubicBezTo>
                    <a:pt x="68232" y="304800"/>
                    <a:pt x="0" y="236568"/>
                    <a:pt x="0" y="1524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8596312" y="4849178"/>
              <a:ext cx="33337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治愈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841813" y="5775960"/>
            <a:ext cx="450837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CBD5E1"/>
                </a:solidFill>
                <a:latin typeface="Segoe UI"/>
                <a:ea typeface="Microsoft YaHei"/>
                <a:cs typeface="Segoe UI"/>
              </a:rPr>
              <a:t>基于 David J. Wallin《Attachment in Psychotherapy》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913977" y="6173152"/>
            <a:ext cx="364046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2025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01</a:t>
            </a:r>
          </a:p>
        </p:txBody>
      </p:sp>
    </p:spTree>
  </p:cSld>
  <p:clrMapOvr>
    <a:masterClrMapping/>
  </p:clrMapOvr>
  <p:transition 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4980556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Mary Ainsworth —— 从行为到模式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409651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Strange Situation and Attachment Patterns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191000" cy="9525"/>
          </a:xfrm>
          <a:custGeom>
            <a:avLst/>
            <a:gdLst/>
            <a:ahLst/>
            <a:cxnLst/>
            <a:rect l="l" t="t" r="r" b="b"/>
            <a:pathLst>
              <a:path w="4191000" h="9525">
                <a:moveTo>
                  <a:pt x="0" y="0"/>
                </a:moveTo>
                <a:lnTo>
                  <a:pt x="41910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23" name="Group 23"/>
          <p:cNvGrpSpPr/>
          <p:nvPr/>
        </p:nvGrpSpPr>
        <p:grpSpPr>
          <a:xfrm>
            <a:off x="571500" y="1381125"/>
            <a:ext cx="11049000" cy="857250"/>
            <a:chOff x="571500" y="1381125"/>
            <a:chExt cx="11049000" cy="857250"/>
          </a:xfrm>
        </p:grpSpPr>
        <p:sp>
          <p:nvSpPr>
            <p:cNvPr id="7" name="Freeform 7"/>
            <p:cNvSpPr/>
            <p:nvPr/>
          </p:nvSpPr>
          <p:spPr>
            <a:xfrm>
              <a:off x="571500" y="1381125"/>
              <a:ext cx="11049000" cy="857250"/>
            </a:xfrm>
            <a:custGeom>
              <a:avLst/>
              <a:gdLst/>
              <a:ahLst/>
              <a:cxnLst/>
              <a:rect l="l" t="t" r="r" b="b"/>
              <a:pathLst>
                <a:path w="11049000" h="857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742950"/>
                  </a:lnTo>
                  <a:cubicBezTo>
                    <a:pt x="11049000" y="806076"/>
                    <a:pt x="10997826" y="857250"/>
                    <a:pt x="10934700" y="857250"/>
                  </a:cubicBezTo>
                  <a:lnTo>
                    <a:pt x="114300" y="857250"/>
                  </a:lnTo>
                  <a:cubicBezTo>
                    <a:pt x="51174" y="857250"/>
                    <a:pt x="0" y="806076"/>
                    <a:pt x="0" y="742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grpSp>
          <p:nvGrpSpPr>
            <p:cNvPr id="12" name="Group 12"/>
            <p:cNvGrpSpPr/>
            <p:nvPr/>
          </p:nvGrpSpPr>
          <p:grpSpPr>
            <a:xfrm>
              <a:off x="857250" y="1619250"/>
              <a:ext cx="3238500" cy="381000"/>
              <a:chOff x="857250" y="1619250"/>
              <a:chExt cx="3238500" cy="381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57250" y="1619250"/>
                <a:ext cx="32385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381000">
                    <a:moveTo>
                      <a:pt x="76200" y="0"/>
                    </a:moveTo>
                    <a:lnTo>
                      <a:pt x="3162300" y="0"/>
                    </a:lnTo>
                    <a:cubicBezTo>
                      <a:pt x="3204384" y="0"/>
                      <a:pt x="3238500" y="34116"/>
                      <a:pt x="3238500" y="76200"/>
                    </a:cubicBezTo>
                    <a:lnTo>
                      <a:pt x="3238500" y="304800"/>
                    </a:lnTo>
                    <a:cubicBezTo>
                      <a:pt x="3238500" y="346884"/>
                      <a:pt x="3204384" y="381000"/>
                      <a:pt x="31623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0F2FE"/>
              </a:solidFill>
              <a:ln>
                <a:noFill/>
              </a:ln>
            </p:spPr>
          </p:sp>
          <p:sp>
            <p:nvSpPr>
              <p:cNvPr id="9" name="Ellipse 9"/>
              <p:cNvSpPr/>
              <p:nvPr/>
            </p:nvSpPr>
            <p:spPr>
              <a:xfrm>
                <a:off x="904875" y="1666875"/>
                <a:ext cx="285750" cy="285750"/>
              </a:xfrm>
              <a:prstGeom prst="ellipse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011412" y="1744028"/>
                <a:ext cx="7267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319212" y="1735931"/>
                <a:ext cx="167163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发现依恋系统的可塑性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381500" y="1619250"/>
              <a:ext cx="3238500" cy="381000"/>
              <a:chOff x="4381500" y="1619250"/>
              <a:chExt cx="3238500" cy="381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381500" y="1619250"/>
                <a:ext cx="32385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381000">
                    <a:moveTo>
                      <a:pt x="76200" y="0"/>
                    </a:moveTo>
                    <a:lnTo>
                      <a:pt x="3162300" y="0"/>
                    </a:lnTo>
                    <a:cubicBezTo>
                      <a:pt x="3204384" y="0"/>
                      <a:pt x="3238500" y="34116"/>
                      <a:pt x="3238500" y="76200"/>
                    </a:cubicBezTo>
                    <a:lnTo>
                      <a:pt x="3238500" y="304800"/>
                    </a:lnTo>
                    <a:cubicBezTo>
                      <a:pt x="3238500" y="346884"/>
                      <a:pt x="3204384" y="381000"/>
                      <a:pt x="31623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14" name="Ellipse 14"/>
              <p:cNvSpPr/>
              <p:nvPr/>
            </p:nvSpPr>
            <p:spPr>
              <a:xfrm>
                <a:off x="4429125" y="1666875"/>
                <a:ext cx="285750" cy="285750"/>
              </a:xfrm>
              <a:prstGeom prst="ellipse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4516493" y="1744028"/>
                <a:ext cx="111014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843462" y="1735931"/>
                <a:ext cx="183594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沟通品质决定依恋安全性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905750" y="1619250"/>
              <a:ext cx="3429000" cy="381000"/>
              <a:chOff x="7905750" y="1619250"/>
              <a:chExt cx="3429000" cy="381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7905750" y="1619250"/>
                <a:ext cx="3429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381000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304800"/>
                    </a:lnTo>
                    <a:cubicBezTo>
                      <a:pt x="3429000" y="346884"/>
                      <a:pt x="3394884" y="381000"/>
                      <a:pt x="33528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19" name="Ellipse 19"/>
              <p:cNvSpPr/>
              <p:nvPr/>
            </p:nvSpPr>
            <p:spPr>
              <a:xfrm>
                <a:off x="7953375" y="1666875"/>
                <a:ext cx="285750" cy="285750"/>
              </a:xfrm>
              <a:prstGeom prst="ellipse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8040743" y="1744028"/>
                <a:ext cx="111014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367712" y="1735931"/>
                <a:ext cx="184415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创立陌生情境实验 (SSP)</a:t>
                </a:r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554355" y="2473642"/>
            <a:ext cx="1897523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2E5C8E"/>
                </a:solidFill>
                <a:latin typeface="Segoe UI"/>
                <a:ea typeface="Microsoft YaHei"/>
                <a:cs typeface="Segoe UI"/>
              </a:rPr>
              <a:t>婴儿依恋模式四分类</a:t>
            </a:r>
          </a:p>
        </p:txBody>
      </p:sp>
      <p:sp>
        <p:nvSpPr>
          <p:cNvPr id="25" name="Line 25"/>
          <p:cNvSpPr/>
          <p:nvPr/>
        </p:nvSpPr>
        <p:spPr>
          <a:xfrm>
            <a:off x="571500" y="2762250"/>
            <a:ext cx="1619250" cy="9525"/>
          </a:xfrm>
          <a:custGeom>
            <a:avLst/>
            <a:gdLst/>
            <a:ahLst/>
            <a:cxnLst/>
            <a:rect l="l" t="t" r="r" b="b"/>
            <a:pathLst>
              <a:path w="1619250" h="9525">
                <a:moveTo>
                  <a:pt x="0" y="0"/>
                </a:moveTo>
                <a:lnTo>
                  <a:pt x="1619250" y="0"/>
                </a:lnTo>
              </a:path>
            </a:pathLst>
          </a:custGeom>
          <a:noFill/>
          <a:ln w="19050">
            <a:solidFill>
              <a:srgbClr val="2E5C8E"/>
            </a:solidFill>
          </a:ln>
        </p:spPr>
      </p:sp>
      <p:grpSp>
        <p:nvGrpSpPr>
          <p:cNvPr id="66" name="Group 66"/>
          <p:cNvGrpSpPr/>
          <p:nvPr/>
        </p:nvGrpSpPr>
        <p:grpSpPr>
          <a:xfrm>
            <a:off x="571500" y="2952750"/>
            <a:ext cx="11049000" cy="3429000"/>
            <a:chOff x="571500" y="2952750"/>
            <a:chExt cx="11049000" cy="3429000"/>
          </a:xfrm>
        </p:grpSpPr>
        <p:grpSp>
          <p:nvGrpSpPr>
            <p:cNvPr id="35" name="Group 35"/>
            <p:cNvGrpSpPr/>
            <p:nvPr/>
          </p:nvGrpSpPr>
          <p:grpSpPr>
            <a:xfrm>
              <a:off x="571500" y="2952750"/>
              <a:ext cx="5334000" cy="1619250"/>
              <a:chOff x="571500" y="2952750"/>
              <a:chExt cx="5334000" cy="161925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571500" y="2952750"/>
                <a:ext cx="5334000" cy="1619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619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504950"/>
                    </a:lnTo>
                    <a:cubicBezTo>
                      <a:pt x="5334000" y="1568076"/>
                      <a:pt x="5282826" y="1619250"/>
                      <a:pt x="5219700" y="1619250"/>
                    </a:cubicBezTo>
                    <a:lnTo>
                      <a:pt x="114300" y="1619250"/>
                    </a:lnTo>
                    <a:cubicBezTo>
                      <a:pt x="51174" y="1619250"/>
                      <a:pt x="0" y="1568076"/>
                      <a:pt x="0" y="1504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27" name="Freeform 27"/>
              <p:cNvSpPr/>
              <p:nvPr/>
            </p:nvSpPr>
            <p:spPr>
              <a:xfrm>
                <a:off x="571500" y="2952750"/>
                <a:ext cx="533400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2862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14325"/>
                    </a:lnTo>
                    <a:cubicBezTo>
                      <a:pt x="5334000" y="377451"/>
                      <a:pt x="5282826" y="428625"/>
                      <a:pt x="521970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8" name="Rectangle 28"/>
              <p:cNvSpPr/>
              <p:nvPr/>
            </p:nvSpPr>
            <p:spPr>
              <a:xfrm>
                <a:off x="571500" y="3267075"/>
                <a:ext cx="533400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90575" y="3076575"/>
                <a:ext cx="15859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🟢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078230" y="3092768"/>
                <a:ext cx="3056868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安全型依恋 Secure Attachment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96290" y="355377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婴儿表现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96290" y="3744278"/>
                <a:ext cx="340042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分离时可能苦恼，重聚时能被母亲安抚并恢复探索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96290" y="4030028"/>
                <a:ext cx="83177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照看者行为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96290" y="4220528"/>
                <a:ext cx="46272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对婴儿信号敏感且反应迅速，互动具有协作性和随机应变的沟通特质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6286500" y="2952750"/>
              <a:ext cx="5334000" cy="1619250"/>
              <a:chOff x="6286500" y="2952750"/>
              <a:chExt cx="5334000" cy="161925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6286500" y="2952750"/>
                <a:ext cx="5334000" cy="1619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619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504950"/>
                    </a:lnTo>
                    <a:cubicBezTo>
                      <a:pt x="5334000" y="1568076"/>
                      <a:pt x="5282826" y="1619250"/>
                      <a:pt x="5219700" y="1619250"/>
                    </a:cubicBezTo>
                    <a:lnTo>
                      <a:pt x="114300" y="1619250"/>
                    </a:lnTo>
                    <a:cubicBezTo>
                      <a:pt x="51174" y="1619250"/>
                      <a:pt x="0" y="1568076"/>
                      <a:pt x="0" y="1504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64748B"/>
                </a:solidFill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6286500" y="2952750"/>
                <a:ext cx="533400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2862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14325"/>
                    </a:lnTo>
                    <a:cubicBezTo>
                      <a:pt x="5334000" y="377451"/>
                      <a:pt x="5282826" y="428625"/>
                      <a:pt x="521970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38" name="Rectangle 38"/>
              <p:cNvSpPr/>
              <p:nvPr/>
            </p:nvSpPr>
            <p:spPr>
              <a:xfrm>
                <a:off x="6286500" y="3267075"/>
                <a:ext cx="5334000" cy="114300"/>
              </a:xfrm>
              <a:prstGeom prst="rect">
                <a:avLst/>
              </a:pr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6505575" y="3076575"/>
                <a:ext cx="15859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🔵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793230" y="3092768"/>
                <a:ext cx="3232840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回避型依恋 Avoidant Attachment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511290" y="355377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婴儿表现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6511290" y="3744278"/>
                <a:ext cx="386048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分离时极少苦恼，重聚时回避或忽视母亲，专注探索物体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6511290" y="4030028"/>
                <a:ext cx="83177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照看者行为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6511290" y="4220528"/>
                <a:ext cx="416718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倾向于拒绝婴儿的亲近需求，情感上不可得，对身体接触不适</a:t>
                </a: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571500" y="4762500"/>
              <a:ext cx="5334000" cy="1619250"/>
              <a:chOff x="571500" y="4762500"/>
              <a:chExt cx="5334000" cy="161925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571500" y="4762500"/>
                <a:ext cx="5334000" cy="1619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619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504950"/>
                    </a:lnTo>
                    <a:cubicBezTo>
                      <a:pt x="5334000" y="1568076"/>
                      <a:pt x="5282826" y="1619250"/>
                      <a:pt x="5219700" y="1619250"/>
                    </a:cubicBezTo>
                    <a:lnTo>
                      <a:pt x="114300" y="1619250"/>
                    </a:lnTo>
                    <a:cubicBezTo>
                      <a:pt x="51174" y="1619250"/>
                      <a:pt x="0" y="1568076"/>
                      <a:pt x="0" y="1504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47" name="Freeform 47"/>
              <p:cNvSpPr/>
              <p:nvPr/>
            </p:nvSpPr>
            <p:spPr>
              <a:xfrm>
                <a:off x="571500" y="4762500"/>
                <a:ext cx="533400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2862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14325"/>
                    </a:lnTo>
                    <a:cubicBezTo>
                      <a:pt x="5334000" y="377451"/>
                      <a:pt x="5282826" y="428625"/>
                      <a:pt x="521970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8" name="Rectangle 48"/>
              <p:cNvSpPr/>
              <p:nvPr/>
            </p:nvSpPr>
            <p:spPr>
              <a:xfrm>
                <a:off x="571500" y="5076825"/>
                <a:ext cx="5334000" cy="1143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90575" y="4886325"/>
                <a:ext cx="15859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🟠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078230" y="4902518"/>
                <a:ext cx="3450217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矛盾型依恋 Ambivalent Attachment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96290" y="536352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婴儿表现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96290" y="5554028"/>
                <a:ext cx="386048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对母亲去向极度关注，分离时极度痛苦，重聚时难以安抚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96290" y="5839778"/>
                <a:ext cx="83177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照看者行为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96290" y="6030278"/>
                <a:ext cx="416718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反应不可预测，时而可用时而不可用，婴儿学会放大依恋信号</a:t>
                </a:r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6286500" y="4762500"/>
              <a:ext cx="5334000" cy="1619250"/>
              <a:chOff x="6286500" y="4762500"/>
              <a:chExt cx="5334000" cy="161925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6286500" y="4762500"/>
                <a:ext cx="5334000" cy="1619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619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504950"/>
                    </a:lnTo>
                    <a:cubicBezTo>
                      <a:pt x="5334000" y="1568076"/>
                      <a:pt x="5282826" y="1619250"/>
                      <a:pt x="5219700" y="1619250"/>
                    </a:cubicBezTo>
                    <a:lnTo>
                      <a:pt x="114300" y="1619250"/>
                    </a:lnTo>
                    <a:cubicBezTo>
                      <a:pt x="51174" y="1619250"/>
                      <a:pt x="0" y="1568076"/>
                      <a:pt x="0" y="1504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B54545"/>
                </a:solidFill>
              </a:ln>
            </p:spPr>
          </p:sp>
          <p:sp>
            <p:nvSpPr>
              <p:cNvPr id="57" name="Freeform 57"/>
              <p:cNvSpPr/>
              <p:nvPr/>
            </p:nvSpPr>
            <p:spPr>
              <a:xfrm>
                <a:off x="6286500" y="4762500"/>
                <a:ext cx="533400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2862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14325"/>
                    </a:lnTo>
                    <a:cubicBezTo>
                      <a:pt x="5334000" y="377451"/>
                      <a:pt x="5282826" y="428625"/>
                      <a:pt x="521970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58" name="Rectangle 58"/>
              <p:cNvSpPr/>
              <p:nvPr/>
            </p:nvSpPr>
            <p:spPr>
              <a:xfrm>
                <a:off x="6286500" y="5076825"/>
                <a:ext cx="5334000" cy="114300"/>
              </a:xfrm>
              <a:prstGeom prst="rect">
                <a:avLst/>
              </a:pr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6505575" y="4886325"/>
                <a:ext cx="15859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🔴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6793230" y="4902518"/>
                <a:ext cx="3636540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混乱型依恋 Disorganized Attachment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6511290" y="5363528"/>
                <a:ext cx="6707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婴儿表现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511290" y="5554028"/>
                <a:ext cx="370713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表现出矛盾、混乱或冻结的行为（如在父母面前僵住）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6511290" y="5839778"/>
                <a:ext cx="181399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成因（Main &amp; Solomon）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6511290" y="6030278"/>
                <a:ext cx="419785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依恋对象同时是安全港又是恐惧来源——"没有解决办法的恐惧"</a:t>
                </a:r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10</a:t>
            </a:r>
          </a:p>
        </p:txBody>
      </p:sp>
    </p:spTree>
  </p:cSld>
  <p:clrMapOvr>
    <a:masterClrMapping/>
  </p:clrMapOvr>
  <p:transition dur="4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4739026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Mary Main —— 从行为到心理表征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593674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Adult Attachment Interview (AAI) and Intergenerational Transmission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5143500" cy="9525"/>
          </a:xfrm>
          <a:custGeom>
            <a:avLst/>
            <a:gdLst/>
            <a:ahLst/>
            <a:cxnLst/>
            <a:rect l="l" t="t" r="r" b="b"/>
            <a:pathLst>
              <a:path w="5143500" h="9525">
                <a:moveTo>
                  <a:pt x="0" y="0"/>
                </a:moveTo>
                <a:lnTo>
                  <a:pt x="5143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23" name="Group 23"/>
          <p:cNvGrpSpPr/>
          <p:nvPr/>
        </p:nvGrpSpPr>
        <p:grpSpPr>
          <a:xfrm>
            <a:off x="571500" y="1428750"/>
            <a:ext cx="5143500" cy="3888581"/>
            <a:chOff x="571500" y="1428750"/>
            <a:chExt cx="5143500" cy="3888581"/>
          </a:xfrm>
        </p:grpSpPr>
        <p:sp>
          <p:nvSpPr>
            <p:cNvPr id="7" name="Freeform 7"/>
            <p:cNvSpPr/>
            <p:nvPr/>
          </p:nvSpPr>
          <p:spPr>
            <a:xfrm>
              <a:off x="571500" y="1428750"/>
              <a:ext cx="5143500" cy="3810000"/>
            </a:xfrm>
            <a:custGeom>
              <a:avLst/>
              <a:gdLst/>
              <a:ahLst/>
              <a:cxnLst/>
              <a:rect l="l" t="t" r="r" b="b"/>
              <a:pathLst>
                <a:path w="5143500" h="3810000">
                  <a:moveTo>
                    <a:pt x="114300" y="0"/>
                  </a:moveTo>
                  <a:lnTo>
                    <a:pt x="5029200" y="0"/>
                  </a:lnTo>
                  <a:cubicBezTo>
                    <a:pt x="5092326" y="0"/>
                    <a:pt x="5143500" y="51174"/>
                    <a:pt x="5143500" y="114300"/>
                  </a:cubicBezTo>
                  <a:lnTo>
                    <a:pt x="5143500" y="3695700"/>
                  </a:lnTo>
                  <a:cubicBezTo>
                    <a:pt x="5143500" y="3758826"/>
                    <a:pt x="5092326" y="3810000"/>
                    <a:pt x="5029200" y="3810000"/>
                  </a:cubicBezTo>
                  <a:lnTo>
                    <a:pt x="114300" y="3810000"/>
                  </a:lnTo>
                  <a:cubicBezTo>
                    <a:pt x="51174" y="3810000"/>
                    <a:pt x="0" y="3758826"/>
                    <a:pt x="0" y="3695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571500" y="1428750"/>
              <a:ext cx="5143500" cy="476250"/>
            </a:xfrm>
            <a:custGeom>
              <a:avLst/>
              <a:gdLst/>
              <a:ahLst/>
              <a:cxnLst/>
              <a:rect l="l" t="t" r="r" b="b"/>
              <a:pathLst>
                <a:path w="5143500" h="476250">
                  <a:moveTo>
                    <a:pt x="114300" y="0"/>
                  </a:moveTo>
                  <a:lnTo>
                    <a:pt x="5029200" y="0"/>
                  </a:lnTo>
                  <a:cubicBezTo>
                    <a:pt x="5092326" y="0"/>
                    <a:pt x="5143500" y="51174"/>
                    <a:pt x="5143500" y="114300"/>
                  </a:cubicBezTo>
                  <a:lnTo>
                    <a:pt x="5143500" y="361950"/>
                  </a:lnTo>
                  <a:cubicBezTo>
                    <a:pt x="5143500" y="425076"/>
                    <a:pt x="5092326" y="476250"/>
                    <a:pt x="5029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1790700"/>
              <a:ext cx="5143500" cy="114300"/>
            </a:xfrm>
            <a:prstGeom prst="rect">
              <a:avLst/>
            </a:prstGeom>
            <a:solidFill>
              <a:srgbClr val="2E5C8E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92480" y="1597342"/>
              <a:ext cx="42990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📝 成人依恋访谈 Adult Attachment Interview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4385" y="210883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核心目标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809625" y="2381250"/>
              <a:ext cx="4667250" cy="476250"/>
            </a:xfrm>
            <a:custGeom>
              <a:avLst/>
              <a:gdLst/>
              <a:ahLst/>
              <a:cxnLst/>
              <a:rect l="l" t="t" r="r" b="b"/>
              <a:pathLst>
                <a:path w="4667250" h="476250">
                  <a:moveTo>
                    <a:pt x="76200" y="0"/>
                  </a:moveTo>
                  <a:lnTo>
                    <a:pt x="4591050" y="0"/>
                  </a:lnTo>
                  <a:cubicBezTo>
                    <a:pt x="4633134" y="0"/>
                    <a:pt x="4667250" y="34116"/>
                    <a:pt x="4667250" y="76200"/>
                  </a:cubicBezTo>
                  <a:lnTo>
                    <a:pt x="4667250" y="400050"/>
                  </a:lnTo>
                  <a:cubicBezTo>
                    <a:pt x="4667250" y="442134"/>
                    <a:pt x="4633134" y="476250"/>
                    <a:pt x="4591050" y="476250"/>
                  </a:cubicBezTo>
                  <a:lnTo>
                    <a:pt x="76200" y="476250"/>
                  </a:lnTo>
                  <a:cubicBezTo>
                    <a:pt x="34116" y="476250"/>
                    <a:pt x="0" y="442134"/>
                    <a:pt x="0" y="4000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984885" y="2537460"/>
              <a:ext cx="162534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i="1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"让潜意识感到惊讶"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94385" y="3013710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评估重点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95338" y="3259931"/>
              <a:ext cx="248495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评估成人当前的"依恋心理状态"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95338" y="3507581"/>
              <a:ext cx="197560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关键不在于历史事实本身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95338" y="3755231"/>
              <a:ext cx="213991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而在于叙述的</a:t>
              </a:r>
              <a:r>
                <a:rPr lang="zh-CN" sz="1125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连贯性</a:t>
              </a:r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和</a:t>
              </a:r>
              <a:r>
                <a:rPr lang="zh-CN" sz="1125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形式</a:t>
              </a:r>
            </a:p>
          </p:txBody>
        </p:sp>
        <p:sp>
          <p:nvSpPr>
            <p:cNvPr id="18" name="Line 18"/>
            <p:cNvSpPr/>
            <p:nvPr/>
          </p:nvSpPr>
          <p:spPr>
            <a:xfrm>
              <a:off x="809625" y="4191000"/>
              <a:ext cx="4667250" cy="9525"/>
            </a:xfrm>
            <a:custGeom>
              <a:avLst/>
              <a:gdLst/>
              <a:ahLst/>
              <a:cxnLst/>
              <a:rect l="l" t="t" r="r" b="b"/>
              <a:pathLst>
                <a:path w="4667250" h="9525">
                  <a:moveTo>
                    <a:pt x="0" y="0"/>
                  </a:moveTo>
                  <a:lnTo>
                    <a:pt x="466725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94385" y="4347210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访谈方法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95338" y="4593431"/>
              <a:ext cx="263282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询问童年依恋经历的半结构化访谈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95338" y="4841081"/>
              <a:ext cx="246852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要求用形容词描述与父母的关系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95338" y="5088731"/>
              <a:ext cx="213991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探索分离、丧失和创伤经历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096000" y="1428750"/>
            <a:ext cx="5524500" cy="3810000"/>
            <a:chOff x="6096000" y="1428750"/>
            <a:chExt cx="5524500" cy="3810000"/>
          </a:xfrm>
        </p:grpSpPr>
        <p:sp>
          <p:nvSpPr>
            <p:cNvPr id="24" name="Freeform 24"/>
            <p:cNvSpPr/>
            <p:nvPr/>
          </p:nvSpPr>
          <p:spPr>
            <a:xfrm>
              <a:off x="6096000" y="1428750"/>
              <a:ext cx="5524500" cy="3810000"/>
            </a:xfrm>
            <a:custGeom>
              <a:avLst/>
              <a:gdLst/>
              <a:ahLst/>
              <a:cxnLst/>
              <a:rect l="l" t="t" r="r" b="b"/>
              <a:pathLst>
                <a:path w="5524500" h="38100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3695700"/>
                  </a:lnTo>
                  <a:cubicBezTo>
                    <a:pt x="5524500" y="3758826"/>
                    <a:pt x="5473326" y="3810000"/>
                    <a:pt x="5410200" y="3810000"/>
                  </a:cubicBezTo>
                  <a:lnTo>
                    <a:pt x="114300" y="3810000"/>
                  </a:lnTo>
                  <a:cubicBezTo>
                    <a:pt x="51174" y="3810000"/>
                    <a:pt x="0" y="3758826"/>
                    <a:pt x="0" y="3695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25" name="Freeform 25"/>
            <p:cNvSpPr/>
            <p:nvPr/>
          </p:nvSpPr>
          <p:spPr>
            <a:xfrm>
              <a:off x="6096000" y="1428750"/>
              <a:ext cx="5524500" cy="476250"/>
            </a:xfrm>
            <a:custGeom>
              <a:avLst/>
              <a:gdLst/>
              <a:ahLst/>
              <a:cxnLst/>
              <a:rect l="l" t="t" r="r" b="b"/>
              <a:pathLst>
                <a:path w="5524500" h="476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361950"/>
                  </a:lnTo>
                  <a:cubicBezTo>
                    <a:pt x="5524500" y="425076"/>
                    <a:pt x="5473326" y="476250"/>
                    <a:pt x="5410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D8B7A"/>
            </a:solidFill>
            <a:ln>
              <a:noFill/>
            </a:ln>
          </p:spPr>
        </p:sp>
        <p:sp>
          <p:nvSpPr>
            <p:cNvPr id="26" name="Rectangle 26"/>
            <p:cNvSpPr/>
            <p:nvPr/>
          </p:nvSpPr>
          <p:spPr>
            <a:xfrm>
              <a:off x="6096000" y="1790700"/>
              <a:ext cx="5524500" cy="114300"/>
            </a:xfrm>
            <a:prstGeom prst="rect">
              <a:avLst/>
            </a:prstGeom>
            <a:solidFill>
              <a:srgbClr val="3D8B7A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6316980" y="1597342"/>
              <a:ext cx="207349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🔄 依恋模式的代际传递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6286500" y="2095500"/>
              <a:ext cx="2095500" cy="333375"/>
            </a:xfrm>
            <a:custGeom>
              <a:avLst/>
              <a:gdLst/>
              <a:ahLst/>
              <a:cxnLst/>
              <a:rect l="l" t="t" r="r" b="b"/>
              <a:pathLst>
                <a:path w="2095500" h="333375">
                  <a:moveTo>
                    <a:pt x="57150" y="0"/>
                  </a:moveTo>
                  <a:lnTo>
                    <a:pt x="2038350" y="0"/>
                  </a:lnTo>
                  <a:cubicBezTo>
                    <a:pt x="2069913" y="0"/>
                    <a:pt x="2095500" y="25587"/>
                    <a:pt x="2095500" y="57150"/>
                  </a:cubicBezTo>
                  <a:lnTo>
                    <a:pt x="2095500" y="276225"/>
                  </a:lnTo>
                  <a:cubicBezTo>
                    <a:pt x="2095500" y="307788"/>
                    <a:pt x="2069913" y="333375"/>
                    <a:pt x="2038350" y="333375"/>
                  </a:cubicBezTo>
                  <a:lnTo>
                    <a:pt x="57150" y="333375"/>
                  </a:lnTo>
                  <a:cubicBezTo>
                    <a:pt x="25587" y="333375"/>
                    <a:pt x="0" y="307788"/>
                    <a:pt x="0" y="276225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6837855" y="2201228"/>
              <a:ext cx="99279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父母 AAI 类型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8572500" y="2095500"/>
              <a:ext cx="571500" cy="333375"/>
            </a:xfrm>
            <a:custGeom>
              <a:avLst/>
              <a:gdLst/>
              <a:ahLst/>
              <a:cxnLst/>
              <a:rect l="l" t="t" r="r" b="b"/>
              <a:pathLst>
                <a:path w="571500" h="333375">
                  <a:moveTo>
                    <a:pt x="57150" y="0"/>
                  </a:moveTo>
                  <a:lnTo>
                    <a:pt x="514350" y="0"/>
                  </a:lnTo>
                  <a:cubicBezTo>
                    <a:pt x="545913" y="0"/>
                    <a:pt x="571500" y="25587"/>
                    <a:pt x="571500" y="57150"/>
                  </a:cubicBezTo>
                  <a:lnTo>
                    <a:pt x="571500" y="276225"/>
                  </a:lnTo>
                  <a:cubicBezTo>
                    <a:pt x="571500" y="307788"/>
                    <a:pt x="545913" y="333375"/>
                    <a:pt x="514350" y="333375"/>
                  </a:cubicBezTo>
                  <a:lnTo>
                    <a:pt x="57150" y="333375"/>
                  </a:lnTo>
                  <a:cubicBezTo>
                    <a:pt x="25587" y="333375"/>
                    <a:pt x="0" y="307788"/>
                    <a:pt x="0" y="276225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8786884" y="2168842"/>
              <a:ext cx="14273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→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9334500" y="2095500"/>
              <a:ext cx="2095500" cy="333375"/>
            </a:xfrm>
            <a:custGeom>
              <a:avLst/>
              <a:gdLst/>
              <a:ahLst/>
              <a:cxnLst/>
              <a:rect l="l" t="t" r="r" b="b"/>
              <a:pathLst>
                <a:path w="2095500" h="333375">
                  <a:moveTo>
                    <a:pt x="57150" y="0"/>
                  </a:moveTo>
                  <a:lnTo>
                    <a:pt x="2038350" y="0"/>
                  </a:lnTo>
                  <a:cubicBezTo>
                    <a:pt x="2069913" y="0"/>
                    <a:pt x="2095500" y="25587"/>
                    <a:pt x="2095500" y="57150"/>
                  </a:cubicBezTo>
                  <a:lnTo>
                    <a:pt x="2095500" y="276225"/>
                  </a:lnTo>
                  <a:cubicBezTo>
                    <a:pt x="2095500" y="307788"/>
                    <a:pt x="2069913" y="333375"/>
                    <a:pt x="2038350" y="333375"/>
                  </a:cubicBezTo>
                  <a:lnTo>
                    <a:pt x="57150" y="333375"/>
                  </a:lnTo>
                  <a:cubicBezTo>
                    <a:pt x="25587" y="333375"/>
                    <a:pt x="0" y="307788"/>
                    <a:pt x="0" y="276225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9885855" y="2201228"/>
              <a:ext cx="99279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婴儿依恋类型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6286500" y="2571750"/>
              <a:ext cx="5143500" cy="523875"/>
              <a:chOff x="6286500" y="2571750"/>
              <a:chExt cx="5143500" cy="52387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286500" y="257175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76200" y="0"/>
                    </a:moveTo>
                    <a:lnTo>
                      <a:pt x="2019300" y="0"/>
                    </a:lnTo>
                    <a:cubicBezTo>
                      <a:pt x="2061384" y="0"/>
                      <a:pt x="2095500" y="34116"/>
                      <a:pt x="2095500" y="76200"/>
                    </a:cubicBezTo>
                    <a:lnTo>
                      <a:pt x="2095500" y="447675"/>
                    </a:lnTo>
                    <a:cubicBezTo>
                      <a:pt x="2095500" y="489759"/>
                      <a:pt x="2061384" y="523875"/>
                      <a:pt x="20193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 w="9525">
                <a:solidFill>
                  <a:srgbClr val="3D8B7A"/>
                </a:solidFill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6841215" y="2688431"/>
                <a:ext cx="98607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安全—自主型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695170" y="2903220"/>
                <a:ext cx="127816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Secure-Autonomous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8953595" y="266319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9334500" y="257175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76200" y="0"/>
                    </a:moveTo>
                    <a:lnTo>
                      <a:pt x="2019300" y="0"/>
                    </a:lnTo>
                    <a:cubicBezTo>
                      <a:pt x="2061384" y="0"/>
                      <a:pt x="2095500" y="34116"/>
                      <a:pt x="2095500" y="76200"/>
                    </a:cubicBezTo>
                    <a:lnTo>
                      <a:pt x="2095500" y="447675"/>
                    </a:lnTo>
                    <a:cubicBezTo>
                      <a:pt x="2095500" y="489759"/>
                      <a:pt x="2061384" y="523875"/>
                      <a:pt x="20193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 w="9525">
                <a:solidFill>
                  <a:srgbClr val="3D8B7A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10109180" y="2688431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安全型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0153936" y="2903220"/>
                <a:ext cx="45662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Secure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6286500" y="3238500"/>
              <a:ext cx="5143500" cy="523875"/>
              <a:chOff x="6286500" y="3238500"/>
              <a:chExt cx="5143500" cy="52387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6286500" y="323850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76200" y="0"/>
                    </a:moveTo>
                    <a:lnTo>
                      <a:pt x="2019300" y="0"/>
                    </a:lnTo>
                    <a:cubicBezTo>
                      <a:pt x="2061384" y="0"/>
                      <a:pt x="2095500" y="34116"/>
                      <a:pt x="2095500" y="76200"/>
                    </a:cubicBezTo>
                    <a:lnTo>
                      <a:pt x="2095500" y="447675"/>
                    </a:lnTo>
                    <a:cubicBezTo>
                      <a:pt x="2095500" y="489759"/>
                      <a:pt x="2061384" y="523875"/>
                      <a:pt x="20193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2E8F0"/>
              </a:solidFill>
              <a:ln w="9525">
                <a:solidFill>
                  <a:srgbClr val="64748B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061180" y="3355181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冷漠型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6997494" y="3569970"/>
                <a:ext cx="673513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Dismissing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8953595" y="33299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9334500" y="323850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76200" y="0"/>
                    </a:moveTo>
                    <a:lnTo>
                      <a:pt x="2019300" y="0"/>
                    </a:lnTo>
                    <a:cubicBezTo>
                      <a:pt x="2061384" y="0"/>
                      <a:pt x="2095500" y="34116"/>
                      <a:pt x="2095500" y="76200"/>
                    </a:cubicBezTo>
                    <a:lnTo>
                      <a:pt x="2095500" y="447675"/>
                    </a:lnTo>
                    <a:cubicBezTo>
                      <a:pt x="2095500" y="489759"/>
                      <a:pt x="2061384" y="523875"/>
                      <a:pt x="20193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2E8F0"/>
              </a:solidFill>
              <a:ln w="9525">
                <a:solidFill>
                  <a:srgbClr val="64748B"/>
                </a:solidFill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10109180" y="3355181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回避型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10098072" y="3569970"/>
                <a:ext cx="568357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Avoidant</a:t>
                </a: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6286500" y="3905250"/>
              <a:ext cx="5143500" cy="523875"/>
              <a:chOff x="6286500" y="3905250"/>
              <a:chExt cx="5143500" cy="52387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6286500" y="390525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76200" y="0"/>
                    </a:moveTo>
                    <a:lnTo>
                      <a:pt x="2019300" y="0"/>
                    </a:lnTo>
                    <a:cubicBezTo>
                      <a:pt x="2061384" y="0"/>
                      <a:pt x="2095500" y="34116"/>
                      <a:pt x="2095500" y="76200"/>
                    </a:cubicBezTo>
                    <a:lnTo>
                      <a:pt x="2095500" y="447675"/>
                    </a:lnTo>
                    <a:cubicBezTo>
                      <a:pt x="2095500" y="489759"/>
                      <a:pt x="2061384" y="523875"/>
                      <a:pt x="20193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 w="9525">
                <a:solidFill>
                  <a:srgbClr val="E07843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061180" y="4021931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迷恋型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6941630" y="4236720"/>
                <a:ext cx="785241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Preoccupied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953595" y="399669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9334500" y="390525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76200" y="0"/>
                    </a:moveTo>
                    <a:lnTo>
                      <a:pt x="2019300" y="0"/>
                    </a:lnTo>
                    <a:cubicBezTo>
                      <a:pt x="2061384" y="0"/>
                      <a:pt x="2095500" y="34116"/>
                      <a:pt x="2095500" y="76200"/>
                    </a:cubicBezTo>
                    <a:lnTo>
                      <a:pt x="2095500" y="447675"/>
                    </a:lnTo>
                    <a:cubicBezTo>
                      <a:pt x="2095500" y="489759"/>
                      <a:pt x="2061384" y="523875"/>
                      <a:pt x="20193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 w="9525">
                <a:solidFill>
                  <a:srgbClr val="E07843"/>
                </a:solidFill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10109180" y="4021931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矛盾型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10029063" y="4236720"/>
                <a:ext cx="70637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Ambivalent</a:t>
                </a:r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6286500" y="4572000"/>
              <a:ext cx="5143500" cy="523875"/>
              <a:chOff x="6286500" y="4572000"/>
              <a:chExt cx="5143500" cy="523875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6286500" y="457200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76200" y="0"/>
                    </a:moveTo>
                    <a:lnTo>
                      <a:pt x="2019300" y="0"/>
                    </a:lnTo>
                    <a:cubicBezTo>
                      <a:pt x="2061384" y="0"/>
                      <a:pt x="2095500" y="34116"/>
                      <a:pt x="2095500" y="76200"/>
                    </a:cubicBezTo>
                    <a:lnTo>
                      <a:pt x="2095500" y="447675"/>
                    </a:lnTo>
                    <a:cubicBezTo>
                      <a:pt x="2095500" y="489759"/>
                      <a:pt x="2061384" y="523875"/>
                      <a:pt x="20193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CACA"/>
              </a:solidFill>
              <a:ln w="9525">
                <a:solidFill>
                  <a:srgbClr val="B54545"/>
                </a:solidFill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6974919" y="468868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未解决型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6977777" y="4903470"/>
                <a:ext cx="71294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Unresolved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8953595" y="46634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9334500" y="4572000"/>
                <a:ext cx="2095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523875">
                    <a:moveTo>
                      <a:pt x="76200" y="0"/>
                    </a:moveTo>
                    <a:lnTo>
                      <a:pt x="2019300" y="0"/>
                    </a:lnTo>
                    <a:cubicBezTo>
                      <a:pt x="2061384" y="0"/>
                      <a:pt x="2095500" y="34116"/>
                      <a:pt x="2095500" y="76200"/>
                    </a:cubicBezTo>
                    <a:lnTo>
                      <a:pt x="2095500" y="447675"/>
                    </a:lnTo>
                    <a:cubicBezTo>
                      <a:pt x="2095500" y="489759"/>
                      <a:pt x="2061384" y="523875"/>
                      <a:pt x="20193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CACA"/>
              </a:solidFill>
              <a:ln w="9525">
                <a:solidFill>
                  <a:srgbClr val="B54545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10109180" y="4688681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混乱型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9969913" y="4903470"/>
                <a:ext cx="82467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Disorganized</a:t>
                </a:r>
              </a:p>
            </p:txBody>
          </p:sp>
        </p:grpSp>
      </p:grpSp>
      <p:sp>
        <p:nvSpPr>
          <p:cNvPr id="67" name="Freeform 67"/>
          <p:cNvSpPr/>
          <p:nvPr/>
        </p:nvSpPr>
        <p:spPr>
          <a:xfrm>
            <a:off x="571500" y="5476875"/>
            <a:ext cx="11049000" cy="762000"/>
          </a:xfrm>
          <a:custGeom>
            <a:avLst/>
            <a:gdLst/>
            <a:ahLst/>
            <a:cxnLst/>
            <a:rect l="l" t="t" r="r" b="b"/>
            <a:pathLst>
              <a:path w="11049000" h="76200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647700"/>
                </a:lnTo>
                <a:cubicBezTo>
                  <a:pt x="11049000" y="710826"/>
                  <a:pt x="10997826" y="762000"/>
                  <a:pt x="10934700" y="762000"/>
                </a:cubicBezTo>
                <a:lnTo>
                  <a:pt x="114300" y="762000"/>
                </a:lnTo>
                <a:cubicBezTo>
                  <a:pt x="51174" y="762000"/>
                  <a:pt x="0" y="710826"/>
                  <a:pt x="0" y="647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>
            <a:noFill/>
          </a:ln>
        </p:spPr>
      </p:sp>
      <p:sp>
        <p:nvSpPr>
          <p:cNvPr id="68" name="TextBox 68"/>
          <p:cNvSpPr txBox="1"/>
          <p:nvPr/>
        </p:nvSpPr>
        <p:spPr>
          <a:xfrm>
            <a:off x="937260" y="5728335"/>
            <a:ext cx="445579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💡 核心洞见：</a:t>
            </a:r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父母AAI分类能高度预测其子女的依恋分类。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38212" y="5993606"/>
            <a:ext cx="6436519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94A3B8"/>
                </a:solidFill>
                <a:latin typeface="Segoe UI"/>
                <a:ea typeface="Microsoft YaHei"/>
                <a:cs typeface="Segoe UI"/>
              </a:rPr>
              <a:t>研究焦点从婴儿的非言语行为转移到成人的心理表征，揭示了依恋模式代际传递的机制。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515153" y="6554152"/>
            <a:ext cx="11868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11</a:t>
            </a:r>
          </a:p>
        </p:txBody>
      </p:sp>
    </p:spTree>
  </p:cSld>
  <p:clrMapOvr>
    <a:masterClrMapping/>
  </p:clrMapOvr>
  <p:transition dur="4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5222086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Peter Fonagy —— 心智化与反思功能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492899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Mentalizing, Reflective Function and Modes of Experience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381500" cy="9525"/>
          </a:xfrm>
          <a:custGeom>
            <a:avLst/>
            <a:gdLst/>
            <a:ahLst/>
            <a:cxnLst/>
            <a:rect l="l" t="t" r="r" b="b"/>
            <a:pathLst>
              <a:path w="4381500" h="9525">
                <a:moveTo>
                  <a:pt x="0" y="0"/>
                </a:moveTo>
                <a:lnTo>
                  <a:pt x="4381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34" name="Group 34"/>
          <p:cNvGrpSpPr/>
          <p:nvPr/>
        </p:nvGrpSpPr>
        <p:grpSpPr>
          <a:xfrm>
            <a:off x="571500" y="1428750"/>
            <a:ext cx="11144250" cy="1714500"/>
            <a:chOff x="571500" y="1428750"/>
            <a:chExt cx="11144250" cy="1714500"/>
          </a:xfrm>
        </p:grpSpPr>
        <p:grpSp>
          <p:nvGrpSpPr>
            <p:cNvPr id="16" name="Group 16"/>
            <p:cNvGrpSpPr/>
            <p:nvPr/>
          </p:nvGrpSpPr>
          <p:grpSpPr>
            <a:xfrm>
              <a:off x="571500" y="1428750"/>
              <a:ext cx="3524250" cy="1714500"/>
              <a:chOff x="571500" y="1428750"/>
              <a:chExt cx="3524250" cy="17145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71500" y="1428750"/>
                <a:ext cx="3524250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171450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1600200"/>
                    </a:lnTo>
                    <a:cubicBezTo>
                      <a:pt x="3524250" y="1663326"/>
                      <a:pt x="3473076" y="1714500"/>
                      <a:pt x="3409950" y="1714500"/>
                    </a:cubicBezTo>
                    <a:lnTo>
                      <a:pt x="114300" y="1714500"/>
                    </a:lnTo>
                    <a:cubicBezTo>
                      <a:pt x="51174" y="1714500"/>
                      <a:pt x="0" y="1663326"/>
                      <a:pt x="0" y="1600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571500" y="1428750"/>
                <a:ext cx="3524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47625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361950"/>
                    </a:lnTo>
                    <a:cubicBezTo>
                      <a:pt x="3524250" y="425076"/>
                      <a:pt x="3473076" y="476250"/>
                      <a:pt x="3409950" y="476250"/>
                    </a:cubicBezTo>
                    <a:lnTo>
                      <a:pt x="114300" y="476250"/>
                    </a:lnTo>
                    <a:cubicBezTo>
                      <a:pt x="51174" y="476250"/>
                      <a:pt x="0" y="425076"/>
                      <a:pt x="0" y="361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9" name="Rectangle 9"/>
              <p:cNvSpPr/>
              <p:nvPr/>
            </p:nvSpPr>
            <p:spPr>
              <a:xfrm>
                <a:off x="571500" y="1790700"/>
                <a:ext cx="3524250" cy="1143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44855" y="1597342"/>
                <a:ext cx="2032090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🧠 心智化 Mentalizing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47712" y="2069306"/>
                <a:ext cx="249316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通过推断心理状态（信念、愿望、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47712" y="2297906"/>
                <a:ext cx="232886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感受）来理解自己和他人行为的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47712" y="2526506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心理过程</a:t>
                </a: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762000" y="2809875"/>
                <a:ext cx="314325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43250" h="247650">
                    <a:moveTo>
                      <a:pt x="38100" y="0"/>
                    </a:moveTo>
                    <a:lnTo>
                      <a:pt x="3105150" y="0"/>
                    </a:lnTo>
                    <a:cubicBezTo>
                      <a:pt x="3126192" y="0"/>
                      <a:pt x="3143250" y="17058"/>
                      <a:pt x="3143250" y="38100"/>
                    </a:cubicBezTo>
                    <a:lnTo>
                      <a:pt x="3143250" y="209550"/>
                    </a:lnTo>
                    <a:cubicBezTo>
                      <a:pt x="3143250" y="230592"/>
                      <a:pt x="3126192" y="247650"/>
                      <a:pt x="3105150" y="247650"/>
                    </a:cubicBezTo>
                    <a:lnTo>
                      <a:pt x="38100" y="247650"/>
                    </a:lnTo>
                    <a:cubicBezTo>
                      <a:pt x="17058" y="247650"/>
                      <a:pt x="0" y="230592"/>
                      <a:pt x="0" y="2095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E0F2FE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050334" y="2876074"/>
                <a:ext cx="256658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💡 依恋关系的进化目的：发展心智化能力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381500" y="1428750"/>
              <a:ext cx="3524250" cy="1714500"/>
              <a:chOff x="4381500" y="1428750"/>
              <a:chExt cx="3524250" cy="1714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381500" y="1428750"/>
                <a:ext cx="3524250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171450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1600200"/>
                    </a:lnTo>
                    <a:cubicBezTo>
                      <a:pt x="3524250" y="1663326"/>
                      <a:pt x="3473076" y="1714500"/>
                      <a:pt x="3409950" y="1714500"/>
                    </a:cubicBezTo>
                    <a:lnTo>
                      <a:pt x="114300" y="1714500"/>
                    </a:lnTo>
                    <a:cubicBezTo>
                      <a:pt x="51174" y="1714500"/>
                      <a:pt x="0" y="1663326"/>
                      <a:pt x="0" y="1600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18" name="Freeform 18"/>
              <p:cNvSpPr/>
              <p:nvPr/>
            </p:nvSpPr>
            <p:spPr>
              <a:xfrm>
                <a:off x="4381500" y="1428750"/>
                <a:ext cx="3524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47625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361950"/>
                    </a:lnTo>
                    <a:cubicBezTo>
                      <a:pt x="3524250" y="425076"/>
                      <a:pt x="3473076" y="476250"/>
                      <a:pt x="3409950" y="476250"/>
                    </a:cubicBezTo>
                    <a:lnTo>
                      <a:pt x="114300" y="476250"/>
                    </a:lnTo>
                    <a:cubicBezTo>
                      <a:pt x="51174" y="476250"/>
                      <a:pt x="0" y="425076"/>
                      <a:pt x="0" y="361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9" name="Rectangle 19"/>
              <p:cNvSpPr/>
              <p:nvPr/>
            </p:nvSpPr>
            <p:spPr>
              <a:xfrm>
                <a:off x="4381500" y="1790700"/>
                <a:ext cx="352425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4554855" y="1597342"/>
                <a:ext cx="3056868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🔍 反思功能 Reflective Function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557712" y="2069306"/>
                <a:ext cx="232886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将自己和他人视为具有心理深度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557712" y="2297906"/>
                <a:ext cx="216455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的存在，能够理解行为背后的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557712" y="2526506"/>
                <a:ext cx="117871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心理动机和意图</a:t>
                </a: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72000" y="2809875"/>
                <a:ext cx="314325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43250" h="247650">
                    <a:moveTo>
                      <a:pt x="38100" y="0"/>
                    </a:moveTo>
                    <a:lnTo>
                      <a:pt x="3105150" y="0"/>
                    </a:lnTo>
                    <a:cubicBezTo>
                      <a:pt x="3126192" y="0"/>
                      <a:pt x="3143250" y="17058"/>
                      <a:pt x="3143250" y="38100"/>
                    </a:cubicBezTo>
                    <a:lnTo>
                      <a:pt x="3143250" y="209550"/>
                    </a:lnTo>
                    <a:cubicBezTo>
                      <a:pt x="3143250" y="230592"/>
                      <a:pt x="3126192" y="247650"/>
                      <a:pt x="3105150" y="247650"/>
                    </a:cubicBezTo>
                    <a:lnTo>
                      <a:pt x="38100" y="247650"/>
                    </a:lnTo>
                    <a:cubicBezTo>
                      <a:pt x="17058" y="247650"/>
                      <a:pt x="0" y="230592"/>
                      <a:pt x="0" y="2095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4749975" y="2876074"/>
                <a:ext cx="278730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🛡️ 代际传递解药：高反思功能打破恶性循环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191500" y="1428750"/>
              <a:ext cx="3524250" cy="1714500"/>
              <a:chOff x="8191500" y="1428750"/>
              <a:chExt cx="3524250" cy="17145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8191500" y="1428750"/>
                <a:ext cx="3524250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171450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1600200"/>
                    </a:lnTo>
                    <a:cubicBezTo>
                      <a:pt x="3524250" y="1663326"/>
                      <a:pt x="3473076" y="1714500"/>
                      <a:pt x="3409950" y="1714500"/>
                    </a:cubicBezTo>
                    <a:lnTo>
                      <a:pt x="114300" y="1714500"/>
                    </a:lnTo>
                    <a:cubicBezTo>
                      <a:pt x="51174" y="1714500"/>
                      <a:pt x="0" y="1663326"/>
                      <a:pt x="0" y="1600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1E3A5F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8366760" y="1632585"/>
                <a:ext cx="171429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🔑 Fonagy的核心洞见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8368665" y="1982152"/>
                <a:ext cx="202025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即使父母童年不幸，如果他们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8368665" y="2191702"/>
                <a:ext cx="202025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具备高反思功能，仍能抚养出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8368665" y="2401252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安全依恋的孩子。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8368665" y="2744152"/>
                <a:ext cx="1500004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反思能力 &gt; 童年历史</a:t>
                </a:r>
              </a:p>
            </p:txBody>
          </p:sp>
        </p:grpSp>
      </p:grpSp>
      <p:sp>
        <p:nvSpPr>
          <p:cNvPr id="35" name="TextBox 35"/>
          <p:cNvSpPr txBox="1"/>
          <p:nvPr/>
        </p:nvSpPr>
        <p:spPr>
          <a:xfrm>
            <a:off x="554355" y="3330892"/>
            <a:ext cx="2311575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2E5C8E"/>
                </a:solidFill>
                <a:latin typeface="Segoe UI"/>
                <a:ea typeface="Microsoft YaHei"/>
                <a:cs typeface="Segoe UI"/>
              </a:rPr>
              <a:t>三种体验主观世界的模式</a:t>
            </a:r>
          </a:p>
        </p:txBody>
      </p:sp>
      <p:sp>
        <p:nvSpPr>
          <p:cNvPr id="36" name="Line 36"/>
          <p:cNvSpPr/>
          <p:nvPr/>
        </p:nvSpPr>
        <p:spPr>
          <a:xfrm>
            <a:off x="571500" y="3619500"/>
            <a:ext cx="2286000" cy="9525"/>
          </a:xfrm>
          <a:custGeom>
            <a:avLst/>
            <a:gdLst/>
            <a:ahLst/>
            <a:cxnLst/>
            <a:rect l="l" t="t" r="r" b="b"/>
            <a:pathLst>
              <a:path w="2286000" h="9525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19050">
            <a:solidFill>
              <a:srgbClr val="2E5C8E"/>
            </a:solidFill>
          </a:ln>
        </p:spPr>
      </p:sp>
      <p:grpSp>
        <p:nvGrpSpPr>
          <p:cNvPr id="76" name="Group 76"/>
          <p:cNvGrpSpPr/>
          <p:nvPr/>
        </p:nvGrpSpPr>
        <p:grpSpPr>
          <a:xfrm>
            <a:off x="571500" y="3810000"/>
            <a:ext cx="11144250" cy="2381250"/>
            <a:chOff x="571500" y="3810000"/>
            <a:chExt cx="11144250" cy="2381250"/>
          </a:xfrm>
        </p:grpSpPr>
        <p:grpSp>
          <p:nvGrpSpPr>
            <p:cNvPr id="49" name="Group 49"/>
            <p:cNvGrpSpPr/>
            <p:nvPr/>
          </p:nvGrpSpPr>
          <p:grpSpPr>
            <a:xfrm>
              <a:off x="571500" y="3810000"/>
              <a:ext cx="3524250" cy="2381250"/>
              <a:chOff x="571500" y="3810000"/>
              <a:chExt cx="3524250" cy="238125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571500" y="3810000"/>
                <a:ext cx="3524250" cy="238125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238125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2266950"/>
                    </a:lnTo>
                    <a:cubicBezTo>
                      <a:pt x="3524250" y="2330076"/>
                      <a:pt x="3473076" y="2381250"/>
                      <a:pt x="3409950" y="2381250"/>
                    </a:cubicBezTo>
                    <a:lnTo>
                      <a:pt x="114300" y="2381250"/>
                    </a:lnTo>
                    <a:cubicBezTo>
                      <a:pt x="51174" y="2381250"/>
                      <a:pt x="0" y="2330076"/>
                      <a:pt x="0" y="2266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B54545"/>
                </a:solidFill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571500" y="3810000"/>
                <a:ext cx="352425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523875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409575"/>
                    </a:lnTo>
                    <a:cubicBezTo>
                      <a:pt x="3524250" y="472701"/>
                      <a:pt x="3473076" y="523875"/>
                      <a:pt x="340995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39" name="Rectangle 39"/>
              <p:cNvSpPr/>
              <p:nvPr/>
            </p:nvSpPr>
            <p:spPr>
              <a:xfrm>
                <a:off x="571500" y="4219575"/>
                <a:ext cx="3524250" cy="114300"/>
              </a:xfrm>
              <a:prstGeom prst="rect">
                <a:avLst/>
              </a:pr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950339" y="3918585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心理等同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701117" y="4141470"/>
                <a:ext cx="126501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ECACA"/>
                    </a:solidFill>
                    <a:latin typeface="Segoe UI"/>
                    <a:ea typeface="Microsoft YaHei"/>
                    <a:cs typeface="Segoe UI"/>
                  </a:rPr>
                  <a:t>Psychic Equivalence</a:t>
                </a: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714375" y="4476750"/>
                <a:ext cx="47625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28600">
                    <a:moveTo>
                      <a:pt x="114300" y="0"/>
                    </a:moveTo>
                    <a:lnTo>
                      <a:pt x="361950" y="0"/>
                    </a:lnTo>
                    <a:cubicBezTo>
                      <a:pt x="425076" y="0"/>
                      <a:pt x="476250" y="51174"/>
                      <a:pt x="476250" y="114300"/>
                    </a:cubicBezTo>
                    <a:lnTo>
                      <a:pt x="476250" y="114300"/>
                    </a:lnTo>
                    <a:cubicBezTo>
                      <a:pt x="476250" y="177426"/>
                      <a:pt x="425076" y="228600"/>
                      <a:pt x="36195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ECACA"/>
              </a:soli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97719" y="4533424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困境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47712" y="4831556"/>
                <a:ext cx="160714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内心世界 = 外部现实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47712" y="5117306"/>
                <a:ext cx="98976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信念即事实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47712" y="5345906"/>
                <a:ext cx="200025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感到恐惧 = 环境必然危险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47712" y="5574506"/>
                <a:ext cx="115407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只有单一视角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47712" y="5803106"/>
                <a:ext cx="115407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情感调节困难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4381500" y="3810000"/>
              <a:ext cx="3524250" cy="2381250"/>
              <a:chOff x="4381500" y="3810000"/>
              <a:chExt cx="3524250" cy="238125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4381500" y="3810000"/>
                <a:ext cx="3524250" cy="238125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238125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2266950"/>
                    </a:lnTo>
                    <a:cubicBezTo>
                      <a:pt x="3524250" y="2330076"/>
                      <a:pt x="3473076" y="2381250"/>
                      <a:pt x="3409950" y="2381250"/>
                    </a:cubicBezTo>
                    <a:lnTo>
                      <a:pt x="114300" y="2381250"/>
                    </a:lnTo>
                    <a:cubicBezTo>
                      <a:pt x="51174" y="2381250"/>
                      <a:pt x="0" y="2330076"/>
                      <a:pt x="0" y="2266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51" name="Freeform 51"/>
              <p:cNvSpPr/>
              <p:nvPr/>
            </p:nvSpPr>
            <p:spPr>
              <a:xfrm>
                <a:off x="4381500" y="3810000"/>
                <a:ext cx="352425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523875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409575"/>
                    </a:lnTo>
                    <a:cubicBezTo>
                      <a:pt x="3524250" y="472701"/>
                      <a:pt x="3473076" y="523875"/>
                      <a:pt x="340995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2" name="Rectangle 52"/>
              <p:cNvSpPr/>
              <p:nvPr/>
            </p:nvSpPr>
            <p:spPr>
              <a:xfrm>
                <a:off x="4381500" y="4219575"/>
                <a:ext cx="3524250" cy="1143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5760339" y="3918585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假装模式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5701713" y="4141470"/>
                <a:ext cx="88382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ED7AA"/>
                    </a:solidFill>
                    <a:latin typeface="Segoe UI"/>
                    <a:ea typeface="Microsoft YaHei"/>
                    <a:cs typeface="Segoe UI"/>
                  </a:rPr>
                  <a:t>Pretend Mode</a:t>
                </a:r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4524375" y="4476750"/>
                <a:ext cx="47625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28600">
                    <a:moveTo>
                      <a:pt x="114300" y="0"/>
                    </a:moveTo>
                    <a:lnTo>
                      <a:pt x="361950" y="0"/>
                    </a:lnTo>
                    <a:cubicBezTo>
                      <a:pt x="425076" y="0"/>
                      <a:pt x="476250" y="51174"/>
                      <a:pt x="476250" y="114300"/>
                    </a:cubicBezTo>
                    <a:lnTo>
                      <a:pt x="476250" y="114300"/>
                    </a:lnTo>
                    <a:cubicBezTo>
                      <a:pt x="476250" y="177426"/>
                      <a:pt x="425076" y="228600"/>
                      <a:pt x="36195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4607719" y="4533424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过渡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557712" y="4831556"/>
                <a:ext cx="229723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内心世界 ≠ 外部现实（脱钩）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557712" y="5117306"/>
                <a:ext cx="148268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想象被感觉为真实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4557712" y="5345906"/>
                <a:ext cx="19756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但必须切断与现实的联系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4557712" y="5574506"/>
                <a:ext cx="190166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游戏/幻想中的安全空间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4557712" y="5803106"/>
                <a:ext cx="98976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智力化防御</a:t>
                </a:r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8191500" y="3810000"/>
              <a:ext cx="3524250" cy="2381250"/>
              <a:chOff x="8191500" y="3810000"/>
              <a:chExt cx="3524250" cy="238125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8191500" y="3810000"/>
                <a:ext cx="3524250" cy="238125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238125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2266950"/>
                    </a:lnTo>
                    <a:cubicBezTo>
                      <a:pt x="3524250" y="2330076"/>
                      <a:pt x="3473076" y="2381250"/>
                      <a:pt x="3409950" y="2381250"/>
                    </a:cubicBezTo>
                    <a:lnTo>
                      <a:pt x="114300" y="2381250"/>
                    </a:lnTo>
                    <a:cubicBezTo>
                      <a:pt x="51174" y="2381250"/>
                      <a:pt x="0" y="2330076"/>
                      <a:pt x="0" y="2266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64" name="Freeform 64"/>
              <p:cNvSpPr/>
              <p:nvPr/>
            </p:nvSpPr>
            <p:spPr>
              <a:xfrm>
                <a:off x="8191500" y="3810000"/>
                <a:ext cx="352425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523875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409575"/>
                    </a:lnTo>
                    <a:cubicBezTo>
                      <a:pt x="3524250" y="472701"/>
                      <a:pt x="3473076" y="523875"/>
                      <a:pt x="340995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65" name="Rectangle 65"/>
              <p:cNvSpPr/>
              <p:nvPr/>
            </p:nvSpPr>
            <p:spPr>
              <a:xfrm>
                <a:off x="8191500" y="4219575"/>
                <a:ext cx="352425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9478328" y="3918585"/>
                <a:ext cx="95059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心智化模式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9403270" y="4141470"/>
                <a:ext cx="110070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D4EDDA"/>
                    </a:solidFill>
                    <a:latin typeface="Segoe UI"/>
                    <a:ea typeface="Microsoft YaHei"/>
                    <a:cs typeface="Segoe UI"/>
                  </a:rPr>
                  <a:t>Mentalizing Mode</a:t>
                </a:r>
              </a:p>
            </p:txBody>
          </p:sp>
          <p:sp>
            <p:nvSpPr>
              <p:cNvPr id="68" name="Freeform 68"/>
              <p:cNvSpPr/>
              <p:nvPr/>
            </p:nvSpPr>
            <p:spPr>
              <a:xfrm>
                <a:off x="8334375" y="4476750"/>
                <a:ext cx="47625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28600">
                    <a:moveTo>
                      <a:pt x="114300" y="0"/>
                    </a:moveTo>
                    <a:lnTo>
                      <a:pt x="361950" y="0"/>
                    </a:lnTo>
                    <a:cubicBezTo>
                      <a:pt x="425076" y="0"/>
                      <a:pt x="476250" y="51174"/>
                      <a:pt x="476250" y="114300"/>
                    </a:cubicBezTo>
                    <a:lnTo>
                      <a:pt x="476250" y="114300"/>
                    </a:lnTo>
                    <a:cubicBezTo>
                      <a:pt x="476250" y="177426"/>
                      <a:pt x="425076" y="228600"/>
                      <a:pt x="36195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8417719" y="4533424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目标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8367712" y="4831556"/>
                <a:ext cx="212471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内心 ↔ 现实（分离但关联）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8367712" y="5117306"/>
                <a:ext cx="140874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认识到思想≠事实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8367712" y="5345906"/>
                <a:ext cx="148268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能反思表征的性质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8367712" y="5574506"/>
                <a:ext cx="98976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多视角思考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8367712" y="5803106"/>
                <a:ext cx="98976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情感可调节</a:t>
                </a:r>
              </a:p>
            </p:txBody>
          </p:sp>
        </p:grpSp>
      </p:grpSp>
      <p:sp>
        <p:nvSpPr>
          <p:cNvPr id="77" name="TextBox 77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12</a:t>
            </a:r>
          </a:p>
        </p:txBody>
      </p:sp>
    </p:spTree>
  </p:cSld>
  <p:clrMapOvr>
    <a:masterClrMapping/>
  </p:clrMapOvr>
  <p:transition dur="4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07843"/>
              </a:gs>
              <a:gs pos="100000">
                <a:srgbClr val="C45F30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3429000" y="762000"/>
            <a:ext cx="5334000" cy="5334000"/>
          </a:xfrm>
          <a:prstGeom prst="ellipse">
            <a:avLst/>
          </a:prstGeom>
          <a:noFill/>
          <a:ln w="19050">
            <a:solidFill>
              <a:srgbClr val="FFFFFF">
                <a:alpha val="15000"/>
              </a:srgbClr>
            </a:solidFill>
          </a:ln>
        </p:spPr>
      </p:sp>
      <p:sp>
        <p:nvSpPr>
          <p:cNvPr id="4" name="Ellipse 4"/>
          <p:cNvSpPr/>
          <p:nvPr/>
        </p:nvSpPr>
        <p:spPr>
          <a:xfrm>
            <a:off x="4000500" y="1333500"/>
            <a:ext cx="4191000" cy="4191000"/>
          </a:xfrm>
          <a:prstGeom prst="ellipse">
            <a:avLst/>
          </a:prstGeom>
          <a:noFill/>
          <a:ln w="19050">
            <a:solidFill>
              <a:srgbClr val="FFFFFF">
                <a:alpha val="15000"/>
              </a:srgbClr>
            </a:solidFill>
          </a:ln>
        </p:spPr>
      </p:sp>
      <p:sp>
        <p:nvSpPr>
          <p:cNvPr id="5" name="Ellipse 5"/>
          <p:cNvSpPr/>
          <p:nvPr/>
        </p:nvSpPr>
        <p:spPr>
          <a:xfrm>
            <a:off x="4572000" y="1905000"/>
            <a:ext cx="3048000" cy="3048000"/>
          </a:xfrm>
          <a:prstGeom prst="ellipse">
            <a:avLst/>
          </a:prstGeom>
          <a:noFill/>
          <a:ln w="19050">
            <a:solidFill>
              <a:srgbClr val="FFFFFF">
                <a:alpha val="15000"/>
              </a:srgbClr>
            </a:solidFill>
          </a:ln>
        </p:spPr>
      </p:sp>
      <p:sp>
        <p:nvSpPr>
          <p:cNvPr id="6" name="Ellipse 6"/>
          <p:cNvSpPr/>
          <p:nvPr/>
        </p:nvSpPr>
        <p:spPr>
          <a:xfrm>
            <a:off x="5143500" y="2476500"/>
            <a:ext cx="1905000" cy="1905000"/>
          </a:xfrm>
          <a:prstGeom prst="ellipse">
            <a:avLst/>
          </a:prstGeom>
          <a:noFill/>
          <a:ln w="19050">
            <a:solidFill>
              <a:srgbClr val="FFFFFF">
                <a:alpha val="15000"/>
              </a:srgbClr>
            </a:solidFill>
          </a:ln>
        </p:spPr>
      </p:sp>
      <p:sp>
        <p:nvSpPr>
          <p:cNvPr id="7" name="Ellipse 7"/>
          <p:cNvSpPr/>
          <p:nvPr/>
        </p:nvSpPr>
        <p:spPr>
          <a:xfrm>
            <a:off x="5619750" y="2952750"/>
            <a:ext cx="952500" cy="952500"/>
          </a:xfrm>
          <a:prstGeom prst="ellipse">
            <a:avLst/>
          </a:prstGeom>
          <a:noFill/>
          <a:ln w="19050">
            <a:solidFill>
              <a:srgbClr val="FFFFFF">
                <a:alpha val="15000"/>
              </a:srgbClr>
            </a:solidFill>
          </a:ln>
        </p:spPr>
      </p:sp>
      <p:grpSp>
        <p:nvGrpSpPr>
          <p:cNvPr id="13" name="Group 13"/>
          <p:cNvGrpSpPr/>
          <p:nvPr/>
        </p:nvGrpSpPr>
        <p:grpSpPr>
          <a:xfrm>
            <a:off x="5727621" y="847249"/>
            <a:ext cx="736759" cy="2674620"/>
            <a:chOff x="5727621" y="847249"/>
            <a:chExt cx="736759" cy="2674620"/>
          </a:xfrm>
        </p:grpSpPr>
        <p:sp>
          <p:nvSpPr>
            <p:cNvPr id="8" name="TextBox 8"/>
            <p:cNvSpPr txBox="1"/>
            <p:nvPr/>
          </p:nvSpPr>
          <p:spPr>
            <a:xfrm>
              <a:off x="5727621" y="847249"/>
              <a:ext cx="73675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FFFFFF">
                      <a:alpha val="40000"/>
                    </a:srgbClr>
                  </a:solidFill>
                  <a:latin typeface="Segoe UI"/>
                  <a:ea typeface="Microsoft YaHei"/>
                  <a:cs typeface="Segoe UI"/>
                </a:rPr>
                <a:t>觉察性自我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727621" y="1323499"/>
              <a:ext cx="73675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FFFFFF">
                      <a:alpha val="40000"/>
                    </a:srgbClr>
                  </a:solidFill>
                  <a:latin typeface="Segoe UI"/>
                  <a:ea typeface="Microsoft YaHei"/>
                  <a:cs typeface="Segoe UI"/>
                </a:rPr>
                <a:t>反思性自我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727621" y="1894999"/>
              <a:ext cx="73675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FFFFFF">
                      <a:alpha val="40000"/>
                    </a:srgbClr>
                  </a:solidFill>
                  <a:latin typeface="Segoe UI"/>
                  <a:ea typeface="Microsoft YaHei"/>
                  <a:cs typeface="Segoe UI"/>
                </a:rPr>
                <a:t>表征性自我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798820" y="25617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FFFFFF">
                      <a:alpha val="40000"/>
                    </a:srgbClr>
                  </a:solidFill>
                  <a:latin typeface="Segoe UI"/>
                  <a:ea typeface="Microsoft YaHei"/>
                  <a:cs typeface="Segoe UI"/>
                </a:rPr>
                <a:t>情绪自我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798820" y="33237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FFFFFF">
                      <a:alpha val="60000"/>
                    </a:srgbClr>
                  </a:solidFill>
                  <a:latin typeface="Segoe UI"/>
                  <a:ea typeface="Microsoft YaHei"/>
                  <a:cs typeface="Segoe UI"/>
                </a:rPr>
                <a:t>躯体自我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222605" y="3124200"/>
            <a:ext cx="1746790" cy="1828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0" b="1" dirty="0">
                <a:solidFill>
                  <a:srgbClr val="FFFFFF">
                    <a:alpha val="15000"/>
                  </a:srgbClr>
                </a:solidFill>
                <a:latin typeface="Segoe UI"/>
                <a:ea typeface="Microsoft YaHei"/>
                <a:cs typeface="Segoe UI"/>
              </a:rPr>
              <a:t>03</a:t>
            </a:r>
          </a:p>
        </p:txBody>
      </p:sp>
      <p:sp>
        <p:nvSpPr>
          <p:cNvPr id="15" name="Freeform 15"/>
          <p:cNvSpPr/>
          <p:nvPr/>
        </p:nvSpPr>
        <p:spPr>
          <a:xfrm>
            <a:off x="5191125" y="4572000"/>
            <a:ext cx="1809750" cy="381000"/>
          </a:xfrm>
          <a:custGeom>
            <a:avLst/>
            <a:gdLst/>
            <a:ahLst/>
            <a:cxnLst/>
            <a:rect l="l" t="t" r="r" b="b"/>
            <a:pathLst>
              <a:path w="1809750" h="381000">
                <a:moveTo>
                  <a:pt x="190500" y="0"/>
                </a:moveTo>
                <a:lnTo>
                  <a:pt x="1619250" y="0"/>
                </a:lnTo>
                <a:cubicBezTo>
                  <a:pt x="1724460" y="0"/>
                  <a:pt x="1809750" y="85290"/>
                  <a:pt x="1809750" y="190500"/>
                </a:cubicBezTo>
                <a:lnTo>
                  <a:pt x="1809750" y="190500"/>
                </a:lnTo>
                <a:cubicBezTo>
                  <a:pt x="1809750" y="295710"/>
                  <a:pt x="1724460" y="381000"/>
                  <a:pt x="1619250" y="381000"/>
                </a:cubicBez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lnTo>
                  <a:pt x="0" y="190500"/>
                </a:lnTo>
                <a:cubicBezTo>
                  <a:pt x="0" y="85290"/>
                  <a:pt x="85290" y="0"/>
                  <a:pt x="1905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5476113" y="4699635"/>
            <a:ext cx="123977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CHAPTER THREE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18038" y="5040630"/>
            <a:ext cx="3955923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6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自我的多重维度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51720" y="5663565"/>
            <a:ext cx="4488561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800" dirty="0">
                <a:solidFill>
                  <a:srgbClr val="FED7AA"/>
                </a:solidFill>
                <a:latin typeface="Segoe UI"/>
                <a:ea typeface="Microsoft YaHei"/>
                <a:cs typeface="Segoe UI"/>
              </a:rPr>
              <a:t>The Multiple Dimensions of the Self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857500" y="6286500"/>
            <a:ext cx="5334000" cy="280988"/>
            <a:chOff x="2857500" y="6286500"/>
            <a:chExt cx="5334000" cy="280988"/>
          </a:xfrm>
        </p:grpSpPr>
        <p:sp>
          <p:nvSpPr>
            <p:cNvPr id="19" name="Freeform 19"/>
            <p:cNvSpPr/>
            <p:nvPr/>
          </p:nvSpPr>
          <p:spPr>
            <a:xfrm>
              <a:off x="2857500" y="6286500"/>
              <a:ext cx="857250" cy="266700"/>
            </a:xfrm>
            <a:custGeom>
              <a:avLst/>
              <a:gdLst/>
              <a:ahLst/>
              <a:cxnLst/>
              <a:rect l="l" t="t" r="r" b="b"/>
              <a:pathLst>
                <a:path w="857250" h="266700">
                  <a:moveTo>
                    <a:pt x="133350" y="0"/>
                  </a:moveTo>
                  <a:lnTo>
                    <a:pt x="723900" y="0"/>
                  </a:lnTo>
                  <a:cubicBezTo>
                    <a:pt x="797547" y="0"/>
                    <a:pt x="857250" y="59703"/>
                    <a:pt x="857250" y="133350"/>
                  </a:cubicBezTo>
                  <a:lnTo>
                    <a:pt x="857250" y="133350"/>
                  </a:lnTo>
                  <a:cubicBezTo>
                    <a:pt x="857250" y="206997"/>
                    <a:pt x="797547" y="266700"/>
                    <a:pt x="72390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2966085" y="63541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躯体自我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3905250" y="6286500"/>
              <a:ext cx="857250" cy="266700"/>
            </a:xfrm>
            <a:custGeom>
              <a:avLst/>
              <a:gdLst/>
              <a:ahLst/>
              <a:cxnLst/>
              <a:rect l="l" t="t" r="r" b="b"/>
              <a:pathLst>
                <a:path w="857250" h="266700">
                  <a:moveTo>
                    <a:pt x="133350" y="0"/>
                  </a:moveTo>
                  <a:lnTo>
                    <a:pt x="723900" y="0"/>
                  </a:lnTo>
                  <a:cubicBezTo>
                    <a:pt x="797547" y="0"/>
                    <a:pt x="857250" y="59703"/>
                    <a:pt x="857250" y="133350"/>
                  </a:cubicBezTo>
                  <a:lnTo>
                    <a:pt x="857250" y="133350"/>
                  </a:lnTo>
                  <a:cubicBezTo>
                    <a:pt x="857250" y="206997"/>
                    <a:pt x="797547" y="266700"/>
                    <a:pt x="72390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4013835" y="63541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情绪自我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4953000" y="62865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5032534" y="6354128"/>
              <a:ext cx="793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表征性自我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6096000" y="62865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6175534" y="6354128"/>
              <a:ext cx="793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反思性自我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7239000" y="62865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318534" y="6354128"/>
              <a:ext cx="793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觉察性自我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FED7AA"/>
                </a:solidFill>
                <a:latin typeface="Segoe UI"/>
                <a:ea typeface="Microsoft YaHei"/>
                <a:cs typeface="Segoe UI"/>
              </a:rPr>
              <a:t>13</a:t>
            </a:r>
          </a:p>
        </p:txBody>
      </p:sp>
    </p:spTree>
  </p:cSld>
  <p:clrMapOvr>
    <a:masterClrMapping/>
  </p:clrMapOvr>
  <p:transition dur="4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230762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自我的发展层级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269443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Domains of Self-Experience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2095500" cy="9525"/>
          </a:xfrm>
          <a:custGeom>
            <a:avLst/>
            <a:gdLst/>
            <a:ahLst/>
            <a:cxnLst/>
            <a:rect l="l" t="t" r="r" b="b"/>
            <a:pathLst>
              <a:path w="2095500" h="9525">
                <a:moveTo>
                  <a:pt x="0" y="0"/>
                </a:moveTo>
                <a:lnTo>
                  <a:pt x="2095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75" name="Group 75"/>
          <p:cNvGrpSpPr/>
          <p:nvPr/>
        </p:nvGrpSpPr>
        <p:grpSpPr>
          <a:xfrm>
            <a:off x="571500" y="1428750"/>
            <a:ext cx="11049000" cy="4810125"/>
            <a:chOff x="571500" y="1428750"/>
            <a:chExt cx="11049000" cy="4810125"/>
          </a:xfrm>
        </p:grpSpPr>
        <p:grpSp>
          <p:nvGrpSpPr>
            <p:cNvPr id="24" name="Group 24"/>
            <p:cNvGrpSpPr/>
            <p:nvPr/>
          </p:nvGrpSpPr>
          <p:grpSpPr>
            <a:xfrm>
              <a:off x="571500" y="1428750"/>
              <a:ext cx="11049000" cy="1140619"/>
              <a:chOff x="571500" y="1428750"/>
              <a:chExt cx="11049000" cy="11406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71500" y="1428750"/>
                <a:ext cx="1104900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1095375">
                    <a:moveTo>
                      <a:pt x="114300" y="0"/>
                    </a:moveTo>
                    <a:lnTo>
                      <a:pt x="10934700" y="0"/>
                    </a:lnTo>
                    <a:cubicBezTo>
                      <a:pt x="10997826" y="0"/>
                      <a:pt x="11049000" y="51174"/>
                      <a:pt x="11049000" y="114300"/>
                    </a:cubicBezTo>
                    <a:lnTo>
                      <a:pt x="11049000" y="981075"/>
                    </a:lnTo>
                    <a:cubicBezTo>
                      <a:pt x="11049000" y="1044201"/>
                      <a:pt x="10997826" y="1095375"/>
                      <a:pt x="10934700" y="1095375"/>
                    </a:cubicBezTo>
                    <a:lnTo>
                      <a:pt x="114300" y="1095375"/>
                    </a:lnTo>
                    <a:cubicBezTo>
                      <a:pt x="51174" y="1095375"/>
                      <a:pt x="0" y="1044201"/>
                      <a:pt x="0" y="9810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571500" y="1428750"/>
                <a:ext cx="57150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571500" h="1095375">
                    <a:moveTo>
                      <a:pt x="114300" y="0"/>
                    </a:moveTo>
                    <a:lnTo>
                      <a:pt x="457200" y="0"/>
                    </a:lnTo>
                    <a:cubicBezTo>
                      <a:pt x="520326" y="0"/>
                      <a:pt x="571500" y="51174"/>
                      <a:pt x="571500" y="114300"/>
                    </a:cubicBezTo>
                    <a:lnTo>
                      <a:pt x="571500" y="981075"/>
                    </a:lnTo>
                    <a:cubicBezTo>
                      <a:pt x="571500" y="1044201"/>
                      <a:pt x="520326" y="1095375"/>
                      <a:pt x="457200" y="1095375"/>
                    </a:cubicBezTo>
                    <a:lnTo>
                      <a:pt x="114300" y="1095375"/>
                    </a:lnTo>
                    <a:cubicBezTo>
                      <a:pt x="51174" y="1095375"/>
                      <a:pt x="0" y="1044201"/>
                      <a:pt x="0" y="9810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9" name="Rectangle 9"/>
              <p:cNvSpPr/>
              <p:nvPr/>
            </p:nvSpPr>
            <p:spPr>
              <a:xfrm>
                <a:off x="1028700" y="1428750"/>
                <a:ext cx="114300" cy="1095375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58481" y="1853565"/>
                <a:ext cx="19753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</a:t>
                </a:r>
              </a:p>
            </p:txBody>
          </p:sp>
          <p:grpSp>
            <p:nvGrpSpPr>
              <p:cNvPr id="15" name="Group 15"/>
              <p:cNvGrpSpPr/>
              <p:nvPr/>
            </p:nvGrpSpPr>
            <p:grpSpPr>
              <a:xfrm>
                <a:off x="1316355" y="1616392"/>
                <a:ext cx="3726275" cy="952977"/>
                <a:chOff x="1316355" y="1616392"/>
                <a:chExt cx="3726275" cy="952977"/>
              </a:xfrm>
            </p:grpSpPr>
            <p:sp>
              <p:nvSpPr>
                <p:cNvPr id="11" name="TextBox 11"/>
                <p:cNvSpPr txBox="1"/>
                <p:nvPr/>
              </p:nvSpPr>
              <p:spPr>
                <a:xfrm>
                  <a:off x="1316355" y="1616392"/>
                  <a:ext cx="1245391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🧠 反思性自我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1320165" y="1886902"/>
                  <a:ext cx="1138476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Reflective Self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1320165" y="2172652"/>
                  <a:ext cx="372246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通过心智化获得内部自由——体验作为心理状态而非事实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1321118" y="2371249"/>
                  <a:ext cx="2488263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4748B"/>
                      </a:solidFill>
                      <a:latin typeface="Segoe UI"/>
                      <a:ea typeface="Microsoft YaHei"/>
                      <a:cs typeface="Segoe UI"/>
                    </a:rPr>
                    <a:t>元认知 · 多视角思考 · 表征性重新描述</a:t>
                  </a:r>
                </a:p>
              </p:txBody>
            </p:sp>
          </p:grpSp>
          <p:sp>
            <p:nvSpPr>
              <p:cNvPr id="16" name="Line 16"/>
              <p:cNvSpPr/>
              <p:nvPr/>
            </p:nvSpPr>
            <p:spPr>
              <a:xfrm>
                <a:off x="6096000" y="1571625"/>
                <a:ext cx="9525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5">
                    <a:moveTo>
                      <a:pt x="0" y="0"/>
                    </a:moveTo>
                    <a:lnTo>
                      <a:pt x="0" y="809625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grpSp>
            <p:nvGrpSpPr>
              <p:cNvPr id="21" name="Group 21"/>
              <p:cNvGrpSpPr/>
              <p:nvPr/>
            </p:nvGrpSpPr>
            <p:grpSpPr>
              <a:xfrm>
                <a:off x="6269355" y="1616392"/>
                <a:ext cx="3281553" cy="952977"/>
                <a:chOff x="6269355" y="1616392"/>
                <a:chExt cx="3281553" cy="952977"/>
              </a:xfrm>
            </p:grpSpPr>
            <p:sp>
              <p:nvSpPr>
                <p:cNvPr id="17" name="TextBox 17"/>
                <p:cNvSpPr txBox="1"/>
                <p:nvPr/>
              </p:nvSpPr>
              <p:spPr>
                <a:xfrm>
                  <a:off x="6269355" y="1616392"/>
                  <a:ext cx="1245391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🧘 觉察性自我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6273165" y="1886902"/>
                  <a:ext cx="91611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Mindful Self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6273165" y="2172652"/>
                  <a:ext cx="327774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作为"注意力主体"的能力——不加评判地关注当下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6274118" y="2371249"/>
                  <a:ext cx="2345865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4748B"/>
                      </a:solidFill>
                      <a:latin typeface="Segoe UI"/>
                      <a:ea typeface="Microsoft YaHei"/>
                      <a:cs typeface="Segoe UI"/>
                    </a:rPr>
                    <a:t>去自动化 · 内在安全基地 · 促进整合</a:t>
                  </a:r>
                </a:p>
              </p:txBody>
            </p:sp>
          </p:grpSp>
          <p:sp>
            <p:nvSpPr>
              <p:cNvPr id="22" name="Freeform 22"/>
              <p:cNvSpPr/>
              <p:nvPr/>
            </p:nvSpPr>
            <p:spPr>
              <a:xfrm>
                <a:off x="10572750" y="1809750"/>
                <a:ext cx="8572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857250" h="333375">
                    <a:moveTo>
                      <a:pt x="161925" y="0"/>
                    </a:moveTo>
                    <a:lnTo>
                      <a:pt x="695325" y="0"/>
                    </a:lnTo>
                    <a:cubicBezTo>
                      <a:pt x="784754" y="0"/>
                      <a:pt x="857250" y="72496"/>
                      <a:pt x="857250" y="161925"/>
                    </a:cubicBezTo>
                    <a:lnTo>
                      <a:pt x="857250" y="171450"/>
                    </a:lnTo>
                    <a:cubicBezTo>
                      <a:pt x="857250" y="260879"/>
                      <a:pt x="784754" y="333375"/>
                      <a:pt x="695325" y="333375"/>
                    </a:cubicBezTo>
                    <a:lnTo>
                      <a:pt x="161925" y="333375"/>
                    </a:lnTo>
                    <a:cubicBezTo>
                      <a:pt x="72496" y="333375"/>
                      <a:pt x="0" y="260879"/>
                      <a:pt x="0" y="171450"/>
                    </a:cubicBezTo>
                    <a:lnTo>
                      <a:pt x="0" y="161925"/>
                    </a:lnTo>
                    <a:cubicBezTo>
                      <a:pt x="0" y="72496"/>
                      <a:pt x="72496" y="0"/>
                      <a:pt x="161925" y="0"/>
                    </a:cubicBezTo>
                    <a:close/>
                  </a:path>
                </a:pathLst>
              </a:custGeom>
              <a:solidFill>
                <a:srgbClr val="E0F2FE"/>
              </a:solidFill>
              <a:ln>
                <a:noFill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10775394" y="1923574"/>
                <a:ext cx="45196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元认知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571500" y="2667000"/>
              <a:ext cx="11049000" cy="1095375"/>
              <a:chOff x="571500" y="2667000"/>
              <a:chExt cx="11049000" cy="109537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571500" y="2667000"/>
                <a:ext cx="1104900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1095375">
                    <a:moveTo>
                      <a:pt x="114300" y="0"/>
                    </a:moveTo>
                    <a:lnTo>
                      <a:pt x="10934700" y="0"/>
                    </a:lnTo>
                    <a:cubicBezTo>
                      <a:pt x="10997826" y="0"/>
                      <a:pt x="11049000" y="51174"/>
                      <a:pt x="11049000" y="114300"/>
                    </a:cubicBezTo>
                    <a:lnTo>
                      <a:pt x="11049000" y="981075"/>
                    </a:lnTo>
                    <a:cubicBezTo>
                      <a:pt x="11049000" y="1044201"/>
                      <a:pt x="10997826" y="1095375"/>
                      <a:pt x="10934700" y="1095375"/>
                    </a:cubicBezTo>
                    <a:lnTo>
                      <a:pt x="114300" y="1095375"/>
                    </a:lnTo>
                    <a:cubicBezTo>
                      <a:pt x="51174" y="1095375"/>
                      <a:pt x="0" y="1044201"/>
                      <a:pt x="0" y="9810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571500" y="2667000"/>
                <a:ext cx="57150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571500" h="1095375">
                    <a:moveTo>
                      <a:pt x="114300" y="0"/>
                    </a:moveTo>
                    <a:lnTo>
                      <a:pt x="457200" y="0"/>
                    </a:lnTo>
                    <a:cubicBezTo>
                      <a:pt x="520326" y="0"/>
                      <a:pt x="571500" y="51174"/>
                      <a:pt x="571500" y="114300"/>
                    </a:cubicBezTo>
                    <a:lnTo>
                      <a:pt x="571500" y="981075"/>
                    </a:lnTo>
                    <a:cubicBezTo>
                      <a:pt x="571500" y="1044201"/>
                      <a:pt x="520326" y="1095375"/>
                      <a:pt x="457200" y="1095375"/>
                    </a:cubicBezTo>
                    <a:lnTo>
                      <a:pt x="114300" y="1095375"/>
                    </a:lnTo>
                    <a:cubicBezTo>
                      <a:pt x="51174" y="1095375"/>
                      <a:pt x="0" y="1044201"/>
                      <a:pt x="0" y="9810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27" name="Rectangle 27"/>
              <p:cNvSpPr/>
              <p:nvPr/>
            </p:nvSpPr>
            <p:spPr>
              <a:xfrm>
                <a:off x="1028700" y="2667000"/>
                <a:ext cx="114300" cy="1095375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58481" y="3091815"/>
                <a:ext cx="19753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grpSp>
            <p:nvGrpSpPr>
              <p:cNvPr id="39" name="Group 39"/>
              <p:cNvGrpSpPr/>
              <p:nvPr/>
            </p:nvGrpSpPr>
            <p:grpSpPr>
              <a:xfrm>
                <a:off x="1316355" y="2854642"/>
                <a:ext cx="8589645" cy="895827"/>
                <a:chOff x="1316355" y="2854642"/>
                <a:chExt cx="8589645" cy="895827"/>
              </a:xfrm>
            </p:grpSpPr>
            <p:sp>
              <p:nvSpPr>
                <p:cNvPr id="29" name="TextBox 29"/>
                <p:cNvSpPr txBox="1"/>
                <p:nvPr/>
              </p:nvSpPr>
              <p:spPr>
                <a:xfrm>
                  <a:off x="1316355" y="2854642"/>
                  <a:ext cx="1245391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📐 表征性自我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2653665" y="2887028"/>
                  <a:ext cx="1644539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Representational Self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1319212" y="3212306"/>
                  <a:ext cx="3150394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b="1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内部工作模型</a:t>
                  </a:r>
                  <a:r>
                    <a:rPr lang="zh-CN" sz="112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：关于自我和世界的心理地图</a:t>
                  </a:r>
                </a:p>
              </p:txBody>
            </p:sp>
            <p:grpSp>
              <p:nvGrpSpPr>
                <p:cNvPr id="38" name="Group 38"/>
                <p:cNvGrpSpPr/>
                <p:nvPr/>
              </p:nvGrpSpPr>
              <p:grpSpPr>
                <a:xfrm>
                  <a:off x="1333500" y="3476625"/>
                  <a:ext cx="8572500" cy="273844"/>
                  <a:chOff x="1333500" y="3476625"/>
                  <a:chExt cx="8572500" cy="273844"/>
                </a:xfrm>
              </p:grpSpPr>
              <p:sp>
                <p:nvSpPr>
                  <p:cNvPr id="32" name="Freeform 32"/>
                  <p:cNvSpPr/>
                  <p:nvPr/>
                </p:nvSpPr>
                <p:spPr>
                  <a:xfrm>
                    <a:off x="1333500" y="3476625"/>
                    <a:ext cx="2667000" cy="26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7000" h="266700">
                        <a:moveTo>
                          <a:pt x="57150" y="0"/>
                        </a:moveTo>
                        <a:lnTo>
                          <a:pt x="2609850" y="0"/>
                        </a:lnTo>
                        <a:cubicBezTo>
                          <a:pt x="2641413" y="0"/>
                          <a:pt x="2667000" y="25587"/>
                          <a:pt x="2667000" y="57150"/>
                        </a:cubicBezTo>
                        <a:lnTo>
                          <a:pt x="2667000" y="209550"/>
                        </a:lnTo>
                        <a:cubicBezTo>
                          <a:pt x="2667000" y="241113"/>
                          <a:pt x="2641413" y="266700"/>
                          <a:pt x="2609850" y="266700"/>
                        </a:cubicBezTo>
                        <a:lnTo>
                          <a:pt x="57150" y="266700"/>
                        </a:lnTo>
                        <a:cubicBezTo>
                          <a:pt x="25587" y="266700"/>
                          <a:pt x="0" y="241113"/>
                          <a:pt x="0" y="20955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D4EDDA"/>
                  </a:solidFill>
                  <a:ln>
                    <a:noFill/>
                  </a:ln>
                </p:spPr>
              </p:sp>
              <p:sp>
                <p:nvSpPr>
                  <p:cNvPr id="33" name="TextBox 33"/>
                  <p:cNvSpPr txBox="1"/>
                  <p:nvPr/>
                </p:nvSpPr>
                <p:spPr>
                  <a:xfrm>
                    <a:off x="2003143" y="3552349"/>
                    <a:ext cx="1327714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D8B7A"/>
                        </a:solidFill>
                        <a:latin typeface="Segoe UI"/>
                        <a:ea typeface="Microsoft YaHei"/>
                        <a:cs typeface="Segoe UI"/>
                      </a:rPr>
                      <a:t>安全依恋 → 灵活表征</a:t>
                    </a:r>
                  </a:p>
                </p:txBody>
              </p:sp>
              <p:sp>
                <p:nvSpPr>
                  <p:cNvPr id="34" name="Freeform 34"/>
                  <p:cNvSpPr/>
                  <p:nvPr/>
                </p:nvSpPr>
                <p:spPr>
                  <a:xfrm>
                    <a:off x="4191000" y="3476625"/>
                    <a:ext cx="2667000" cy="26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7000" h="266700">
                        <a:moveTo>
                          <a:pt x="57150" y="0"/>
                        </a:moveTo>
                        <a:lnTo>
                          <a:pt x="2609850" y="0"/>
                        </a:lnTo>
                        <a:cubicBezTo>
                          <a:pt x="2641413" y="0"/>
                          <a:pt x="2667000" y="25587"/>
                          <a:pt x="2667000" y="57150"/>
                        </a:cubicBezTo>
                        <a:lnTo>
                          <a:pt x="2667000" y="209550"/>
                        </a:lnTo>
                        <a:cubicBezTo>
                          <a:pt x="2667000" y="241113"/>
                          <a:pt x="2641413" y="266700"/>
                          <a:pt x="2609850" y="266700"/>
                        </a:cubicBezTo>
                        <a:lnTo>
                          <a:pt x="57150" y="266700"/>
                        </a:lnTo>
                        <a:cubicBezTo>
                          <a:pt x="25587" y="266700"/>
                          <a:pt x="0" y="241113"/>
                          <a:pt x="0" y="20955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FECACA"/>
                  </a:solidFill>
                  <a:ln>
                    <a:noFill/>
                  </a:ln>
                </p:spPr>
              </p:sp>
              <p:sp>
                <p:nvSpPr>
                  <p:cNvPr id="35" name="TextBox 35"/>
                  <p:cNvSpPr txBox="1"/>
                  <p:nvPr/>
                </p:nvSpPr>
                <p:spPr>
                  <a:xfrm>
                    <a:off x="4789444" y="3552349"/>
                    <a:ext cx="1470112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B54545"/>
                        </a:solidFill>
                        <a:latin typeface="Segoe UI"/>
                        <a:ea typeface="Microsoft YaHei"/>
                        <a:cs typeface="Segoe UI"/>
                      </a:rPr>
                      <a:t>不安全依恋 → 僵化表征</a:t>
                    </a:r>
                  </a:p>
                </p:txBody>
              </p:sp>
              <p:sp>
                <p:nvSpPr>
                  <p:cNvPr id="36" name="Freeform 36"/>
                  <p:cNvSpPr/>
                  <p:nvPr/>
                </p:nvSpPr>
                <p:spPr>
                  <a:xfrm>
                    <a:off x="7048500" y="3476625"/>
                    <a:ext cx="2857500" cy="26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7500" h="266700">
                        <a:moveTo>
                          <a:pt x="57150" y="0"/>
                        </a:moveTo>
                        <a:lnTo>
                          <a:pt x="2800350" y="0"/>
                        </a:lnTo>
                        <a:cubicBezTo>
                          <a:pt x="2831913" y="0"/>
                          <a:pt x="2857500" y="25587"/>
                          <a:pt x="2857500" y="57150"/>
                        </a:cubicBezTo>
                        <a:lnTo>
                          <a:pt x="2857500" y="209550"/>
                        </a:lnTo>
                        <a:cubicBezTo>
                          <a:pt x="2857500" y="241113"/>
                          <a:pt x="2831913" y="266700"/>
                          <a:pt x="2800350" y="266700"/>
                        </a:cubicBezTo>
                        <a:lnTo>
                          <a:pt x="57150" y="266700"/>
                        </a:lnTo>
                        <a:cubicBezTo>
                          <a:pt x="25587" y="266700"/>
                          <a:pt x="0" y="241113"/>
                          <a:pt x="0" y="20955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F1F5F9"/>
                  </a:solidFill>
                  <a:ln>
                    <a:noFill/>
                  </a:ln>
                </p:spPr>
              </p:sp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7813393" y="3552349"/>
                    <a:ext cx="1327714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64748B"/>
                        </a:solidFill>
                        <a:latin typeface="Segoe UI"/>
                        <a:ea typeface="Microsoft YaHei"/>
                        <a:cs typeface="Segoe UI"/>
                      </a:rPr>
                      <a:t>内隐关系知识 · 活现</a:t>
                    </a:r>
                  </a:p>
                </p:txBody>
              </p:sp>
            </p:grpSp>
          </p:grpSp>
        </p:grpSp>
        <p:grpSp>
          <p:nvGrpSpPr>
            <p:cNvPr id="56" name="Group 56"/>
            <p:cNvGrpSpPr/>
            <p:nvPr/>
          </p:nvGrpSpPr>
          <p:grpSpPr>
            <a:xfrm>
              <a:off x="571500" y="3905250"/>
              <a:ext cx="11049000" cy="1095375"/>
              <a:chOff x="571500" y="3905250"/>
              <a:chExt cx="11049000" cy="109537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571500" y="3905250"/>
                <a:ext cx="1104900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1095375">
                    <a:moveTo>
                      <a:pt x="114300" y="0"/>
                    </a:moveTo>
                    <a:lnTo>
                      <a:pt x="10934700" y="0"/>
                    </a:lnTo>
                    <a:cubicBezTo>
                      <a:pt x="10997826" y="0"/>
                      <a:pt x="11049000" y="51174"/>
                      <a:pt x="11049000" y="114300"/>
                    </a:cubicBezTo>
                    <a:lnTo>
                      <a:pt x="11049000" y="981075"/>
                    </a:lnTo>
                    <a:cubicBezTo>
                      <a:pt x="11049000" y="1044201"/>
                      <a:pt x="10997826" y="1095375"/>
                      <a:pt x="10934700" y="1095375"/>
                    </a:cubicBezTo>
                    <a:lnTo>
                      <a:pt x="114300" y="1095375"/>
                    </a:lnTo>
                    <a:cubicBezTo>
                      <a:pt x="51174" y="1095375"/>
                      <a:pt x="0" y="1044201"/>
                      <a:pt x="0" y="9810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71500" y="3905250"/>
                <a:ext cx="57150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571500" h="1095375">
                    <a:moveTo>
                      <a:pt x="114300" y="0"/>
                    </a:moveTo>
                    <a:lnTo>
                      <a:pt x="457200" y="0"/>
                    </a:lnTo>
                    <a:cubicBezTo>
                      <a:pt x="520326" y="0"/>
                      <a:pt x="571500" y="51174"/>
                      <a:pt x="571500" y="114300"/>
                    </a:cubicBezTo>
                    <a:lnTo>
                      <a:pt x="571500" y="981075"/>
                    </a:lnTo>
                    <a:cubicBezTo>
                      <a:pt x="571500" y="1044201"/>
                      <a:pt x="520326" y="1095375"/>
                      <a:pt x="457200" y="1095375"/>
                    </a:cubicBezTo>
                    <a:lnTo>
                      <a:pt x="114300" y="1095375"/>
                    </a:lnTo>
                    <a:cubicBezTo>
                      <a:pt x="51174" y="1095375"/>
                      <a:pt x="0" y="1044201"/>
                      <a:pt x="0" y="9810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43" name="Rectangle 43"/>
              <p:cNvSpPr/>
              <p:nvPr/>
            </p:nvSpPr>
            <p:spPr>
              <a:xfrm>
                <a:off x="1028700" y="3905250"/>
                <a:ext cx="114300" cy="1095375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58481" y="4330065"/>
                <a:ext cx="19753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grpSp>
            <p:nvGrpSpPr>
              <p:cNvPr id="55" name="Group 55"/>
              <p:cNvGrpSpPr/>
              <p:nvPr/>
            </p:nvGrpSpPr>
            <p:grpSpPr>
              <a:xfrm>
                <a:off x="1316355" y="4092892"/>
                <a:ext cx="6927532" cy="829152"/>
                <a:chOff x="1316355" y="4092892"/>
                <a:chExt cx="6927532" cy="829152"/>
              </a:xfrm>
            </p:grpSpPr>
            <p:sp>
              <p:nvSpPr>
                <p:cNvPr id="45" name="TextBox 45"/>
                <p:cNvSpPr txBox="1"/>
                <p:nvPr/>
              </p:nvSpPr>
              <p:spPr>
                <a:xfrm>
                  <a:off x="1316355" y="4092892"/>
                  <a:ext cx="1038365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💚 情绪自我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2463165" y="4125278"/>
                  <a:ext cx="108480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Emotional Self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1319212" y="4450556"/>
                  <a:ext cx="2871073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b="1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自我核心在于情感调节模式</a:t>
                  </a:r>
                  <a:r>
                    <a:rPr lang="zh-CN" sz="112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（Schore）</a:t>
                  </a:r>
                </a:p>
              </p:txBody>
            </p:sp>
            <p:grpSp>
              <p:nvGrpSpPr>
                <p:cNvPr id="54" name="Group 54"/>
                <p:cNvGrpSpPr/>
                <p:nvPr/>
              </p:nvGrpSpPr>
              <p:grpSpPr>
                <a:xfrm>
                  <a:off x="1371600" y="4723924"/>
                  <a:ext cx="6872287" cy="198120"/>
                  <a:chOff x="1371600" y="4723924"/>
                  <a:chExt cx="6872287" cy="198120"/>
                </a:xfrm>
              </p:grpSpPr>
              <p:sp>
                <p:nvSpPr>
                  <p:cNvPr id="48" name="Ellipse 48"/>
                  <p:cNvSpPr/>
                  <p:nvPr/>
                </p:nvSpPr>
                <p:spPr>
                  <a:xfrm>
                    <a:off x="1371600" y="4733925"/>
                    <a:ext cx="114300" cy="114300"/>
                  </a:xfrm>
                  <a:prstGeom prst="ellipse">
                    <a:avLst/>
                  </a:prstGeom>
                  <a:solidFill>
                    <a:srgbClr val="3D8B7A"/>
                  </a:solidFill>
                  <a:ln>
                    <a:noFill/>
                  </a:ln>
                </p:spPr>
              </p:sp>
              <p:sp>
                <p:nvSpPr>
                  <p:cNvPr id="49" name="TextBox 49"/>
                  <p:cNvSpPr txBox="1"/>
                  <p:nvPr/>
                </p:nvSpPr>
                <p:spPr>
                  <a:xfrm>
                    <a:off x="1559242" y="4723924"/>
                    <a:ext cx="1448752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情感是沟通的主要媒介</a:t>
                    </a:r>
                  </a:p>
                </p:txBody>
              </p:sp>
              <p:sp>
                <p:nvSpPr>
                  <p:cNvPr id="50" name="Ellipse 50"/>
                  <p:cNvSpPr/>
                  <p:nvPr/>
                </p:nvSpPr>
                <p:spPr>
                  <a:xfrm>
                    <a:off x="3657600" y="4733925"/>
                    <a:ext cx="114300" cy="114300"/>
                  </a:xfrm>
                  <a:prstGeom prst="ellipse">
                    <a:avLst/>
                  </a:prstGeom>
                  <a:solidFill>
                    <a:srgbClr val="3D8B7A"/>
                  </a:solidFill>
                  <a:ln>
                    <a:noFill/>
                  </a:ln>
                </p:spPr>
              </p:sp>
              <p:sp>
                <p:nvSpPr>
                  <p:cNvPr id="51" name="TextBox 51"/>
                  <p:cNvSpPr txBox="1"/>
                  <p:nvPr/>
                </p:nvSpPr>
                <p:spPr>
                  <a:xfrm>
                    <a:off x="3845242" y="4723924"/>
                    <a:ext cx="1163955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情绪驱动行动倾向</a:t>
                    </a:r>
                  </a:p>
                </p:txBody>
              </p:sp>
              <p:sp>
                <p:nvSpPr>
                  <p:cNvPr id="52" name="Ellipse 52"/>
                  <p:cNvSpPr/>
                  <p:nvPr/>
                </p:nvSpPr>
                <p:spPr>
                  <a:xfrm>
                    <a:off x="5753100" y="4733925"/>
                    <a:ext cx="114300" cy="114300"/>
                  </a:xfrm>
                  <a:prstGeom prst="ellipse">
                    <a:avLst/>
                  </a:prstGeom>
                  <a:solidFill>
                    <a:srgbClr val="3D8B7A"/>
                  </a:solidFill>
                  <a:ln>
                    <a:noFill/>
                  </a:ln>
                </p:spPr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5940742" y="4723924"/>
                    <a:ext cx="2303145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依恋关系是学习调节情感的主要背景</a:t>
                    </a:r>
                  </a:p>
                </p:txBody>
              </p:sp>
            </p:grpSp>
          </p:grpSp>
        </p:grpSp>
        <p:grpSp>
          <p:nvGrpSpPr>
            <p:cNvPr id="74" name="Group 74"/>
            <p:cNvGrpSpPr/>
            <p:nvPr/>
          </p:nvGrpSpPr>
          <p:grpSpPr>
            <a:xfrm>
              <a:off x="571500" y="5143500"/>
              <a:ext cx="11049000" cy="1095375"/>
              <a:chOff x="571500" y="5143500"/>
              <a:chExt cx="11049000" cy="1095375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571500" y="5143500"/>
                <a:ext cx="1104900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11049000" h="1095375">
                    <a:moveTo>
                      <a:pt x="114300" y="0"/>
                    </a:moveTo>
                    <a:lnTo>
                      <a:pt x="10934700" y="0"/>
                    </a:lnTo>
                    <a:cubicBezTo>
                      <a:pt x="10997826" y="0"/>
                      <a:pt x="11049000" y="51174"/>
                      <a:pt x="11049000" y="114300"/>
                    </a:cubicBezTo>
                    <a:lnTo>
                      <a:pt x="11049000" y="981075"/>
                    </a:lnTo>
                    <a:cubicBezTo>
                      <a:pt x="11049000" y="1044201"/>
                      <a:pt x="10997826" y="1095375"/>
                      <a:pt x="10934700" y="1095375"/>
                    </a:cubicBezTo>
                    <a:lnTo>
                      <a:pt x="114300" y="1095375"/>
                    </a:lnTo>
                    <a:cubicBezTo>
                      <a:pt x="51174" y="1095375"/>
                      <a:pt x="0" y="1044201"/>
                      <a:pt x="0" y="9810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64748B"/>
                </a:solidFill>
              </a:ln>
            </p:spPr>
          </p:sp>
          <p:sp>
            <p:nvSpPr>
              <p:cNvPr id="58" name="Freeform 58"/>
              <p:cNvSpPr/>
              <p:nvPr/>
            </p:nvSpPr>
            <p:spPr>
              <a:xfrm>
                <a:off x="571500" y="5143500"/>
                <a:ext cx="57150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571500" h="1095375">
                    <a:moveTo>
                      <a:pt x="114300" y="0"/>
                    </a:moveTo>
                    <a:lnTo>
                      <a:pt x="457200" y="0"/>
                    </a:lnTo>
                    <a:cubicBezTo>
                      <a:pt x="520326" y="0"/>
                      <a:pt x="571500" y="51174"/>
                      <a:pt x="571500" y="114300"/>
                    </a:cubicBezTo>
                    <a:lnTo>
                      <a:pt x="571500" y="981075"/>
                    </a:lnTo>
                    <a:cubicBezTo>
                      <a:pt x="571500" y="1044201"/>
                      <a:pt x="520326" y="1095375"/>
                      <a:pt x="457200" y="1095375"/>
                    </a:cubicBezTo>
                    <a:lnTo>
                      <a:pt x="114300" y="1095375"/>
                    </a:lnTo>
                    <a:cubicBezTo>
                      <a:pt x="51174" y="1095375"/>
                      <a:pt x="0" y="1044201"/>
                      <a:pt x="0" y="9810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59" name="Rectangle 59"/>
              <p:cNvSpPr/>
              <p:nvPr/>
            </p:nvSpPr>
            <p:spPr>
              <a:xfrm>
                <a:off x="1028700" y="5143500"/>
                <a:ext cx="114300" cy="1095375"/>
              </a:xfrm>
              <a:prstGeom prst="rect">
                <a:avLst/>
              </a:pr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792985" y="5568315"/>
                <a:ext cx="12853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grpSp>
            <p:nvGrpSpPr>
              <p:cNvPr id="71" name="Group 71"/>
              <p:cNvGrpSpPr/>
              <p:nvPr/>
            </p:nvGrpSpPr>
            <p:grpSpPr>
              <a:xfrm>
                <a:off x="1316355" y="5331142"/>
                <a:ext cx="7024687" cy="829152"/>
                <a:chOff x="1316355" y="5331142"/>
                <a:chExt cx="7024687" cy="829152"/>
              </a:xfrm>
            </p:grpSpPr>
            <p:sp>
              <p:nvSpPr>
                <p:cNvPr id="61" name="TextBox 61"/>
                <p:cNvSpPr txBox="1"/>
                <p:nvPr/>
              </p:nvSpPr>
              <p:spPr>
                <a:xfrm>
                  <a:off x="1316355" y="5331142"/>
                  <a:ext cx="1038365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64748B"/>
                      </a:solidFill>
                      <a:latin typeface="Segoe UI"/>
                      <a:ea typeface="Microsoft YaHei"/>
                      <a:cs typeface="Segoe UI"/>
                    </a:rPr>
                    <a:t>🧘 躯体自我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2463165" y="5363528"/>
                  <a:ext cx="174421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Somatic Self — 身体基础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1319212" y="5688806"/>
                  <a:ext cx="2164556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b="1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自我的核心首先是身体的自我</a:t>
                  </a:r>
                </a:p>
              </p:txBody>
            </p:sp>
            <p:grpSp>
              <p:nvGrpSpPr>
                <p:cNvPr id="70" name="Group 70"/>
                <p:cNvGrpSpPr/>
                <p:nvPr/>
              </p:nvGrpSpPr>
              <p:grpSpPr>
                <a:xfrm>
                  <a:off x="1371600" y="5962174"/>
                  <a:ext cx="6969442" cy="198120"/>
                  <a:chOff x="1371600" y="5962174"/>
                  <a:chExt cx="6969442" cy="198120"/>
                </a:xfrm>
              </p:grpSpPr>
              <p:sp>
                <p:nvSpPr>
                  <p:cNvPr id="64" name="Ellipse 64"/>
                  <p:cNvSpPr/>
                  <p:nvPr/>
                </p:nvSpPr>
                <p:spPr>
                  <a:xfrm>
                    <a:off x="1371600" y="5972175"/>
                    <a:ext cx="114300" cy="114300"/>
                  </a:xfrm>
                  <a:prstGeom prst="ellipse">
                    <a:avLst/>
                  </a:prstGeom>
                  <a:solidFill>
                    <a:srgbClr val="64748B"/>
                  </a:solidFill>
                  <a:ln>
                    <a:noFill/>
                  </a:ln>
                </p:spPr>
              </p:sp>
              <p:sp>
                <p:nvSpPr>
                  <p:cNvPr id="65" name="TextBox 65"/>
                  <p:cNvSpPr txBox="1"/>
                  <p:nvPr/>
                </p:nvSpPr>
                <p:spPr>
                  <a:xfrm>
                    <a:off x="1559242" y="5962174"/>
                    <a:ext cx="2018347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依恋关系影响生理应激反应阈值</a:t>
                    </a:r>
                  </a:p>
                </p:txBody>
              </p:sp>
              <p:sp>
                <p:nvSpPr>
                  <p:cNvPr id="66" name="Ellipse 66"/>
                  <p:cNvSpPr/>
                  <p:nvPr/>
                </p:nvSpPr>
                <p:spPr>
                  <a:xfrm>
                    <a:off x="4229100" y="5972175"/>
                    <a:ext cx="114300" cy="114300"/>
                  </a:xfrm>
                  <a:prstGeom prst="ellipse">
                    <a:avLst/>
                  </a:prstGeom>
                  <a:solidFill>
                    <a:srgbClr val="64748B"/>
                  </a:solidFill>
                  <a:ln>
                    <a:noFill/>
                  </a:ln>
                </p:spPr>
              </p:sp>
              <p:sp>
                <p:nvSpPr>
                  <p:cNvPr id="67" name="TextBox 67"/>
                  <p:cNvSpPr txBox="1"/>
                  <p:nvPr/>
                </p:nvSpPr>
                <p:spPr>
                  <a:xfrm>
                    <a:off x="4416742" y="5962174"/>
                    <a:ext cx="1448752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身体塑造最初的自我感</a:t>
                    </a:r>
                  </a:p>
                </p:txBody>
              </p:sp>
              <p:sp>
                <p:nvSpPr>
                  <p:cNvPr id="68" name="Ellipse 68"/>
                  <p:cNvSpPr/>
                  <p:nvPr/>
                </p:nvSpPr>
                <p:spPr>
                  <a:xfrm>
                    <a:off x="6419850" y="5972175"/>
                    <a:ext cx="114300" cy="114300"/>
                  </a:xfrm>
                  <a:prstGeom prst="ellipse">
                    <a:avLst/>
                  </a:prstGeom>
                  <a:solidFill>
                    <a:srgbClr val="64748B"/>
                  </a:solidFill>
                  <a:ln>
                    <a:noFill/>
                  </a:ln>
                </p:spPr>
              </p:sp>
              <p:sp>
                <p:nvSpPr>
                  <p:cNvPr id="69" name="TextBox 69"/>
                  <p:cNvSpPr txBox="1"/>
                  <p:nvPr/>
                </p:nvSpPr>
                <p:spPr>
                  <a:xfrm>
                    <a:off x="6607492" y="5962174"/>
                    <a:ext cx="1733550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创伤以非言语躯体形式存储</a:t>
                    </a:r>
                  </a:p>
                </p:txBody>
              </p:sp>
            </p:grpSp>
          </p:grpSp>
          <p:sp>
            <p:nvSpPr>
              <p:cNvPr id="72" name="Freeform 72"/>
              <p:cNvSpPr/>
              <p:nvPr/>
            </p:nvSpPr>
            <p:spPr>
              <a:xfrm>
                <a:off x="10572750" y="5524500"/>
                <a:ext cx="85725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857250" h="333375">
                    <a:moveTo>
                      <a:pt x="161925" y="0"/>
                    </a:moveTo>
                    <a:lnTo>
                      <a:pt x="695325" y="0"/>
                    </a:lnTo>
                    <a:cubicBezTo>
                      <a:pt x="784754" y="0"/>
                      <a:pt x="857250" y="72496"/>
                      <a:pt x="857250" y="161925"/>
                    </a:cubicBezTo>
                    <a:lnTo>
                      <a:pt x="857250" y="171450"/>
                    </a:lnTo>
                    <a:cubicBezTo>
                      <a:pt x="857250" y="260879"/>
                      <a:pt x="784754" y="333375"/>
                      <a:pt x="695325" y="333375"/>
                    </a:cubicBezTo>
                    <a:lnTo>
                      <a:pt x="161925" y="333375"/>
                    </a:lnTo>
                    <a:cubicBezTo>
                      <a:pt x="72496" y="333375"/>
                      <a:pt x="0" y="260879"/>
                      <a:pt x="0" y="171450"/>
                    </a:cubicBezTo>
                    <a:lnTo>
                      <a:pt x="0" y="161925"/>
                    </a:lnTo>
                    <a:cubicBezTo>
                      <a:pt x="0" y="72496"/>
                      <a:pt x="72496" y="0"/>
                      <a:pt x="161925" y="0"/>
                    </a:cubicBezTo>
                    <a:close/>
                  </a:path>
                </a:pathLst>
              </a:custGeom>
              <a:solidFill>
                <a:srgbClr val="F1F5F9"/>
              </a:solidFill>
              <a:ln>
                <a:noFill/>
              </a:ln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10704195" y="563832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身体基础</a:t>
                </a:r>
              </a:p>
            </p:txBody>
          </p:sp>
        </p:grpSp>
      </p:grpSp>
      <p:grpSp>
        <p:nvGrpSpPr>
          <p:cNvPr id="79" name="Group 79"/>
          <p:cNvGrpSpPr/>
          <p:nvPr/>
        </p:nvGrpSpPr>
        <p:grpSpPr>
          <a:xfrm>
            <a:off x="11536680" y="2667000"/>
            <a:ext cx="548640" cy="2181225"/>
            <a:chOff x="11536680" y="2667000"/>
            <a:chExt cx="548640" cy="2181225"/>
          </a:xfrm>
        </p:grpSpPr>
        <p:sp>
          <p:nvSpPr>
            <p:cNvPr id="76" name="Freeform 76"/>
            <p:cNvSpPr/>
            <p:nvPr/>
          </p:nvSpPr>
          <p:spPr>
            <a:xfrm>
              <a:off x="11811000" y="2667000"/>
              <a:ext cx="9525" cy="1905000"/>
            </a:xfrm>
            <a:custGeom>
              <a:avLst/>
              <a:gdLst/>
              <a:ahLst/>
              <a:cxnLst/>
              <a:rect l="l" t="t" r="r" b="b"/>
              <a:pathLst>
                <a:path w="9525" h="1905000">
                  <a:moveTo>
                    <a:pt x="0" y="190500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2E5C8E"/>
              </a:solidFill>
            </a:ln>
          </p:spPr>
        </p:sp>
        <p:sp>
          <p:nvSpPr>
            <p:cNvPr id="77" name="Polygon 77"/>
            <p:cNvSpPr/>
            <p:nvPr/>
          </p:nvSpPr>
          <p:spPr>
            <a:xfrm>
              <a:off x="11734800" y="2667000"/>
              <a:ext cx="152400" cy="142875"/>
            </a:xfrm>
            <a:custGeom>
              <a:avLst/>
              <a:gdLst/>
              <a:ahLst/>
              <a:cxnLst/>
              <a:rect l="l" t="t" r="r" b="b"/>
              <a:pathLst>
                <a:path w="152400" h="142875">
                  <a:moveTo>
                    <a:pt x="76200" y="0"/>
                  </a:moveTo>
                  <a:lnTo>
                    <a:pt x="0" y="142875"/>
                  </a:lnTo>
                  <a:lnTo>
                    <a:pt x="152400" y="142875"/>
                  </a:ln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11536680" y="4665345"/>
              <a:ext cx="54864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64748B"/>
                  </a:solidFill>
                  <a:latin typeface="Segoe UI"/>
                  <a:ea typeface="Microsoft YaHei"/>
                  <a:cs typeface="Segoe UI"/>
                </a:rPr>
                <a:t>发展方向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12863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14</a:t>
            </a:r>
          </a:p>
        </p:txBody>
      </p:sp>
    </p:spTree>
  </p:cSld>
  <p:clrMapOvr>
    <a:masterClrMapping/>
  </p:clrMapOvr>
  <p:transition dur="4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262966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依恋的神经生物学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273824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Neurobiology of Attachment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2476500" cy="9525"/>
          </a:xfrm>
          <a:custGeom>
            <a:avLst/>
            <a:gdLst/>
            <a:ahLst/>
            <a:cxnLst/>
            <a:rect l="l" t="t" r="r" b="b"/>
            <a:pathLst>
              <a:path w="2476500" h="9525">
                <a:moveTo>
                  <a:pt x="0" y="0"/>
                </a:moveTo>
                <a:lnTo>
                  <a:pt x="2476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9" name="Group 9"/>
          <p:cNvGrpSpPr/>
          <p:nvPr/>
        </p:nvGrpSpPr>
        <p:grpSpPr>
          <a:xfrm>
            <a:off x="3238500" y="1333500"/>
            <a:ext cx="3810000" cy="3429000"/>
            <a:chOff x="3238500" y="1333500"/>
            <a:chExt cx="3810000" cy="3429000"/>
          </a:xfrm>
        </p:grpSpPr>
        <p:sp>
          <p:nvSpPr>
            <p:cNvPr id="7" name="Freeform 7"/>
            <p:cNvSpPr/>
            <p:nvPr/>
          </p:nvSpPr>
          <p:spPr>
            <a:xfrm>
              <a:off x="3238500" y="1333500"/>
              <a:ext cx="3810000" cy="3429000"/>
            </a:xfrm>
            <a:custGeom>
              <a:avLst/>
              <a:gdLst/>
              <a:ahLst/>
              <a:cxnLst/>
              <a:rect l="l" t="t" r="r" b="b"/>
              <a:pathLst>
                <a:path w="3810000" h="3429000">
                  <a:moveTo>
                    <a:pt x="152400" y="0"/>
                  </a:moveTo>
                  <a:lnTo>
                    <a:pt x="3657600" y="0"/>
                  </a:lnTo>
                  <a:cubicBezTo>
                    <a:pt x="3741768" y="0"/>
                    <a:pt x="3810000" y="68232"/>
                    <a:pt x="3810000" y="152400"/>
                  </a:cubicBezTo>
                  <a:lnTo>
                    <a:pt x="3810000" y="3276600"/>
                  </a:lnTo>
                  <a:cubicBezTo>
                    <a:pt x="3810000" y="3360768"/>
                    <a:pt x="3741768" y="3429000"/>
                    <a:pt x="3657600" y="3429000"/>
                  </a:cubicBezTo>
                  <a:lnTo>
                    <a:pt x="152400" y="3429000"/>
                  </a:lnTo>
                  <a:cubicBezTo>
                    <a:pt x="68232" y="3429000"/>
                    <a:pt x="0" y="3360768"/>
                    <a:pt x="0" y="32766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1F5F9"/>
            </a:solidFill>
            <a:ln w="9525">
              <a:solidFill>
                <a:srgbClr val="E5E7EB"/>
              </a:solidFill>
            </a:ln>
          </p:spPr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0" y="1333500"/>
              <a:ext cx="3810000" cy="3429000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571500" y="1428750"/>
            <a:ext cx="2476500" cy="3093244"/>
            <a:chOff x="571500" y="1428750"/>
            <a:chExt cx="2476500" cy="3093244"/>
          </a:xfrm>
        </p:grpSpPr>
        <p:sp>
          <p:nvSpPr>
            <p:cNvPr id="10" name="Freeform 10"/>
            <p:cNvSpPr/>
            <p:nvPr/>
          </p:nvSpPr>
          <p:spPr>
            <a:xfrm>
              <a:off x="571500" y="1428750"/>
              <a:ext cx="2476500" cy="904875"/>
            </a:xfrm>
            <a:custGeom>
              <a:avLst/>
              <a:gdLst/>
              <a:ahLst/>
              <a:cxnLst/>
              <a:rect l="l" t="t" r="r" b="b"/>
              <a:pathLst>
                <a:path w="2476500" h="904875">
                  <a:moveTo>
                    <a:pt x="76200" y="0"/>
                  </a:moveTo>
                  <a:lnTo>
                    <a:pt x="2400300" y="0"/>
                  </a:lnTo>
                  <a:cubicBezTo>
                    <a:pt x="2442384" y="0"/>
                    <a:pt x="2476500" y="34116"/>
                    <a:pt x="2476500" y="76200"/>
                  </a:cubicBezTo>
                  <a:lnTo>
                    <a:pt x="2476500" y="828675"/>
                  </a:lnTo>
                  <a:cubicBezTo>
                    <a:pt x="2476500" y="870759"/>
                    <a:pt x="2442384" y="904875"/>
                    <a:pt x="2400300" y="904875"/>
                  </a:cubicBezTo>
                  <a:lnTo>
                    <a:pt x="76200" y="904875"/>
                  </a:lnTo>
                  <a:cubicBezTo>
                    <a:pt x="34116" y="904875"/>
                    <a:pt x="0" y="870759"/>
                    <a:pt x="0" y="8286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2E5C8E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571500" y="1428750"/>
              <a:ext cx="57150" cy="904875"/>
            </a:xfrm>
            <a:custGeom>
              <a:avLst/>
              <a:gdLst/>
              <a:ahLst/>
              <a:cxnLst/>
              <a:rect l="l" t="t" r="r" b="b"/>
              <a:pathLst>
                <a:path w="57150" h="904875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876300"/>
                  </a:lnTo>
                  <a:cubicBezTo>
                    <a:pt x="57150" y="892082"/>
                    <a:pt x="44357" y="904875"/>
                    <a:pt x="28575" y="904875"/>
                  </a:cubicBezTo>
                  <a:lnTo>
                    <a:pt x="28575" y="904875"/>
                  </a:lnTo>
                  <a:cubicBezTo>
                    <a:pt x="12793" y="904875"/>
                    <a:pt x="0" y="892082"/>
                    <a:pt x="0" y="8763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47712" y="1574006"/>
              <a:ext cx="89118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前额叶皮层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6398" y="1606391"/>
              <a:ext cx="1087303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64748B"/>
                  </a:solidFill>
                  <a:latin typeface="Segoe UI"/>
                  <a:ea typeface="Microsoft YaHei"/>
                  <a:cs typeface="Segoe UI"/>
                </a:rPr>
                <a:t>Prefrontal Cortex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9618" y="1799749"/>
              <a:ext cx="142739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情感调节的关键区域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9618" y="1990249"/>
              <a:ext cx="128499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依恋与心智化中心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49618" y="2180749"/>
              <a:ext cx="142739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连接边缘系统与皮层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571500" y="2476500"/>
              <a:ext cx="2476500" cy="1143000"/>
            </a:xfrm>
            <a:custGeom>
              <a:avLst/>
              <a:gdLst/>
              <a:ahLst/>
              <a:cxnLst/>
              <a:rect l="l" t="t" r="r" b="b"/>
              <a:pathLst>
                <a:path w="2476500" h="1143000">
                  <a:moveTo>
                    <a:pt x="76200" y="0"/>
                  </a:moveTo>
                  <a:lnTo>
                    <a:pt x="2400300" y="0"/>
                  </a:lnTo>
                  <a:cubicBezTo>
                    <a:pt x="2442384" y="0"/>
                    <a:pt x="2476500" y="34116"/>
                    <a:pt x="2476500" y="76200"/>
                  </a:cubicBezTo>
                  <a:lnTo>
                    <a:pt x="2476500" y="1066800"/>
                  </a:lnTo>
                  <a:cubicBezTo>
                    <a:pt x="2476500" y="1108884"/>
                    <a:pt x="2442384" y="1143000"/>
                    <a:pt x="2400300" y="1143000"/>
                  </a:cubicBezTo>
                  <a:lnTo>
                    <a:pt x="76200" y="1143000"/>
                  </a:lnTo>
                  <a:cubicBezTo>
                    <a:pt x="34116" y="1143000"/>
                    <a:pt x="0" y="1108884"/>
                    <a:pt x="0" y="1066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07843"/>
              </a:solidFill>
            </a:ln>
          </p:spPr>
        </p:sp>
        <p:sp>
          <p:nvSpPr>
            <p:cNvPr id="18" name="Freeform 18"/>
            <p:cNvSpPr/>
            <p:nvPr/>
          </p:nvSpPr>
          <p:spPr>
            <a:xfrm>
              <a:off x="571500" y="2476500"/>
              <a:ext cx="57150" cy="1143000"/>
            </a:xfrm>
            <a:custGeom>
              <a:avLst/>
              <a:gdLst/>
              <a:ahLst/>
              <a:cxnLst/>
              <a:rect l="l" t="t" r="r" b="b"/>
              <a:pathLst>
                <a:path w="57150" h="1143000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1114425"/>
                  </a:lnTo>
                  <a:cubicBezTo>
                    <a:pt x="57150" y="1130207"/>
                    <a:pt x="44357" y="1143000"/>
                    <a:pt x="28575" y="1143000"/>
                  </a:cubicBezTo>
                  <a:lnTo>
                    <a:pt x="28575" y="1143000"/>
                  </a:lnTo>
                  <a:cubicBezTo>
                    <a:pt x="12793" y="1143000"/>
                    <a:pt x="0" y="1130207"/>
                    <a:pt x="0" y="1114425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E07843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47712" y="2621756"/>
              <a:ext cx="71866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边缘系统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65898" y="2654141"/>
              <a:ext cx="840295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64748B"/>
                  </a:solidFill>
                  <a:latin typeface="Segoe UI"/>
                  <a:ea typeface="Microsoft YaHei"/>
                  <a:cs typeface="Segoe UI"/>
                </a:rPr>
                <a:t>Limbic System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49618" y="2876074"/>
              <a:ext cx="187594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B54545"/>
                  </a:solidFill>
                  <a:latin typeface="Segoe UI"/>
                  <a:ea typeface="Microsoft YaHei"/>
                  <a:cs typeface="Segoe UI"/>
                </a:rPr>
                <a:t>杏仁核：</a:t>
              </a:r>
              <a:r>
                <a:rPr lang="zh-CN" sz="97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恐惧调节、情绪评估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50570" y="3074670"/>
              <a:ext cx="1337310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存储非意识的情绪记忆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49618" y="3276124"/>
              <a:ext cx="159115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b="1" dirty="0">
                  <a:solidFill>
                    <a:srgbClr val="3D8B7A"/>
                  </a:solidFill>
                  <a:latin typeface="Segoe UI"/>
                  <a:ea typeface="Microsoft YaHei"/>
                  <a:cs typeface="Segoe UI"/>
                </a:rPr>
                <a:t>海马：</a:t>
              </a:r>
              <a:r>
                <a:rPr lang="zh-CN" sz="97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外显记忆、背景化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50570" y="3474720"/>
              <a:ext cx="942975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0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调节杏仁核反应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571500" y="3762375"/>
              <a:ext cx="2476500" cy="714375"/>
            </a:xfrm>
            <a:custGeom>
              <a:avLst/>
              <a:gdLst/>
              <a:ahLst/>
              <a:cxnLst/>
              <a:rect l="l" t="t" r="r" b="b"/>
              <a:pathLst>
                <a:path w="2476500" h="714375">
                  <a:moveTo>
                    <a:pt x="76200" y="0"/>
                  </a:moveTo>
                  <a:lnTo>
                    <a:pt x="2400300" y="0"/>
                  </a:lnTo>
                  <a:cubicBezTo>
                    <a:pt x="2442384" y="0"/>
                    <a:pt x="2476500" y="34116"/>
                    <a:pt x="2476500" y="76200"/>
                  </a:cubicBezTo>
                  <a:lnTo>
                    <a:pt x="2476500" y="638175"/>
                  </a:lnTo>
                  <a:cubicBezTo>
                    <a:pt x="2476500" y="680259"/>
                    <a:pt x="2442384" y="714375"/>
                    <a:pt x="2400300" y="714375"/>
                  </a:cubicBezTo>
                  <a:lnTo>
                    <a:pt x="76200" y="714375"/>
                  </a:lnTo>
                  <a:cubicBezTo>
                    <a:pt x="34116" y="714375"/>
                    <a:pt x="0" y="680259"/>
                    <a:pt x="0" y="6381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64748B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571500" y="3762375"/>
              <a:ext cx="57150" cy="714375"/>
            </a:xfrm>
            <a:custGeom>
              <a:avLst/>
              <a:gdLst/>
              <a:ahLst/>
              <a:cxnLst/>
              <a:rect l="l" t="t" r="r" b="b"/>
              <a:pathLst>
                <a:path w="57150" h="714375">
                  <a:moveTo>
                    <a:pt x="28575" y="0"/>
                  </a:moveTo>
                  <a:lnTo>
                    <a:pt x="28575" y="0"/>
                  </a:lnTo>
                  <a:cubicBezTo>
                    <a:pt x="44357" y="0"/>
                    <a:pt x="57150" y="12793"/>
                    <a:pt x="57150" y="28575"/>
                  </a:cubicBezTo>
                  <a:lnTo>
                    <a:pt x="57150" y="685800"/>
                  </a:lnTo>
                  <a:cubicBezTo>
                    <a:pt x="57150" y="701582"/>
                    <a:pt x="44357" y="714375"/>
                    <a:pt x="28575" y="714375"/>
                  </a:cubicBezTo>
                  <a:lnTo>
                    <a:pt x="28575" y="714375"/>
                  </a:lnTo>
                  <a:cubicBezTo>
                    <a:pt x="12793" y="714375"/>
                    <a:pt x="0" y="701582"/>
                    <a:pt x="0" y="685800"/>
                  </a:cubicBezTo>
                  <a:lnTo>
                    <a:pt x="0" y="28575"/>
                  </a:lnTo>
                  <a:cubicBezTo>
                    <a:pt x="0" y="12793"/>
                    <a:pt x="12793" y="0"/>
                    <a:pt x="28575" y="0"/>
                  </a:cubicBezTo>
                  <a:close/>
                </a:path>
              </a:pathLst>
            </a:custGeom>
            <a:solidFill>
              <a:srgbClr val="64748B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47712" y="3907631"/>
              <a:ext cx="37361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64748B"/>
                  </a:solidFill>
                  <a:latin typeface="Segoe UI"/>
                  <a:ea typeface="Microsoft YaHei"/>
                  <a:cs typeface="Segoe UI"/>
                </a:rPr>
                <a:t>脑干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80148" y="3940016"/>
              <a:ext cx="611362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Brainstem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49618" y="4133374"/>
              <a:ext cx="142739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基本生理调节和唤起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49618" y="4323874"/>
              <a:ext cx="187594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战斗/逃跑/冻结反应 (ANS)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7239000" y="1428750"/>
            <a:ext cx="4381500" cy="3381375"/>
            <a:chOff x="7239000" y="1428750"/>
            <a:chExt cx="4381500" cy="3381375"/>
          </a:xfrm>
        </p:grpSpPr>
        <p:sp>
          <p:nvSpPr>
            <p:cNvPr id="32" name="Freeform 32"/>
            <p:cNvSpPr/>
            <p:nvPr/>
          </p:nvSpPr>
          <p:spPr>
            <a:xfrm>
              <a:off x="7239000" y="1428750"/>
              <a:ext cx="4381500" cy="1524000"/>
            </a:xfrm>
            <a:custGeom>
              <a:avLst/>
              <a:gdLst/>
              <a:ahLst/>
              <a:cxnLst/>
              <a:rect l="l" t="t" r="r" b="b"/>
              <a:pathLst>
                <a:path w="4381500" h="1524000">
                  <a:moveTo>
                    <a:pt x="114300" y="0"/>
                  </a:moveTo>
                  <a:lnTo>
                    <a:pt x="4267200" y="0"/>
                  </a:lnTo>
                  <a:cubicBezTo>
                    <a:pt x="4330326" y="0"/>
                    <a:pt x="4381500" y="51174"/>
                    <a:pt x="4381500" y="114300"/>
                  </a:cubicBezTo>
                  <a:lnTo>
                    <a:pt x="4381500" y="1409700"/>
                  </a:lnTo>
                  <a:cubicBezTo>
                    <a:pt x="4381500" y="1472826"/>
                    <a:pt x="4330326" y="1524000"/>
                    <a:pt x="4267200" y="1524000"/>
                  </a:cubicBezTo>
                  <a:lnTo>
                    <a:pt x="114300" y="1524000"/>
                  </a:lnTo>
                  <a:cubicBezTo>
                    <a:pt x="51174" y="1524000"/>
                    <a:pt x="0" y="1472826"/>
                    <a:pt x="0" y="1409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414260" y="1584960"/>
              <a:ext cx="123583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🧠 右脑 vs 左脑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429500" y="1905000"/>
              <a:ext cx="1905000" cy="904875"/>
              <a:chOff x="7429500" y="1905000"/>
              <a:chExt cx="1905000" cy="90487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7429500" y="1905000"/>
                <a:ext cx="19050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904875">
                    <a:moveTo>
                      <a:pt x="76200" y="0"/>
                    </a:moveTo>
                    <a:lnTo>
                      <a:pt x="1828800" y="0"/>
                    </a:lnTo>
                    <a:cubicBezTo>
                      <a:pt x="1870884" y="0"/>
                      <a:pt x="1905000" y="34116"/>
                      <a:pt x="1905000" y="76200"/>
                    </a:cubicBezTo>
                    <a:lnTo>
                      <a:pt x="1905000" y="828675"/>
                    </a:lnTo>
                    <a:cubicBezTo>
                      <a:pt x="1905000" y="870759"/>
                      <a:pt x="1870884" y="904875"/>
                      <a:pt x="1828800" y="904875"/>
                    </a:cubicBezTo>
                    <a:lnTo>
                      <a:pt x="76200" y="904875"/>
                    </a:lnTo>
                    <a:cubicBezTo>
                      <a:pt x="34116" y="904875"/>
                      <a:pt x="0" y="870759"/>
                      <a:pt x="0" y="828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8207645" y="2029778"/>
                <a:ext cx="3487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右脑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940088" y="2236470"/>
                <a:ext cx="88382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社交-情感大脑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8070294" y="2435066"/>
                <a:ext cx="62341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94A3B8"/>
                    </a:solidFill>
                    <a:latin typeface="Segoe UI"/>
                    <a:ea typeface="Microsoft YaHei"/>
                    <a:cs typeface="Segoe UI"/>
                  </a:rPr>
                  <a:t>非言语沟通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8010049" y="2596991"/>
                <a:ext cx="743902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94A3B8"/>
                    </a:solidFill>
                    <a:latin typeface="Segoe UI"/>
                    <a:ea typeface="Microsoft YaHei"/>
                    <a:cs typeface="Segoe UI"/>
                  </a:rPr>
                  <a:t>身体状态感知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9525000" y="1905000"/>
              <a:ext cx="1905000" cy="904875"/>
              <a:chOff x="9525000" y="1905000"/>
              <a:chExt cx="1905000" cy="90487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9525000" y="1905000"/>
                <a:ext cx="19050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904875">
                    <a:moveTo>
                      <a:pt x="76200" y="0"/>
                    </a:moveTo>
                    <a:lnTo>
                      <a:pt x="1828800" y="0"/>
                    </a:lnTo>
                    <a:cubicBezTo>
                      <a:pt x="1870884" y="0"/>
                      <a:pt x="1905000" y="34116"/>
                      <a:pt x="1905000" y="76200"/>
                    </a:cubicBezTo>
                    <a:lnTo>
                      <a:pt x="1905000" y="828675"/>
                    </a:lnTo>
                    <a:cubicBezTo>
                      <a:pt x="1905000" y="870759"/>
                      <a:pt x="1870884" y="904875"/>
                      <a:pt x="1828800" y="904875"/>
                    </a:cubicBezTo>
                    <a:lnTo>
                      <a:pt x="76200" y="904875"/>
                    </a:lnTo>
                    <a:cubicBezTo>
                      <a:pt x="34116" y="904875"/>
                      <a:pt x="0" y="870759"/>
                      <a:pt x="0" y="828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0303145" y="2029778"/>
                <a:ext cx="3487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左脑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0035588" y="2236470"/>
                <a:ext cx="88382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逻辑-语言大脑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10226040" y="2435066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94A3B8"/>
                    </a:solidFill>
                    <a:latin typeface="Segoe UI"/>
                    <a:ea typeface="Microsoft YaHei"/>
                    <a:cs typeface="Segoe UI"/>
                  </a:rPr>
                  <a:t>逻辑推理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10226040" y="2596991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94A3B8"/>
                    </a:solidFill>
                    <a:latin typeface="Segoe UI"/>
                    <a:ea typeface="Microsoft YaHei"/>
                    <a:cs typeface="Segoe UI"/>
                  </a:rPr>
                  <a:t>线性处理</a:t>
                </a:r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7239000" y="3143250"/>
              <a:ext cx="4381500" cy="952500"/>
            </a:xfrm>
            <a:custGeom>
              <a:avLst/>
              <a:gdLst/>
              <a:ahLst/>
              <a:cxnLst/>
              <a:rect l="l" t="t" r="r" b="b"/>
              <a:pathLst>
                <a:path w="4381500" h="952500">
                  <a:moveTo>
                    <a:pt x="114300" y="0"/>
                  </a:moveTo>
                  <a:lnTo>
                    <a:pt x="4267200" y="0"/>
                  </a:lnTo>
                  <a:cubicBezTo>
                    <a:pt x="4330326" y="0"/>
                    <a:pt x="4381500" y="51174"/>
                    <a:pt x="4381500" y="114300"/>
                  </a:cubicBezTo>
                  <a:lnTo>
                    <a:pt x="4381500" y="838200"/>
                  </a:lnTo>
                  <a:cubicBezTo>
                    <a:pt x="4381500" y="901326"/>
                    <a:pt x="4330326" y="952500"/>
                    <a:pt x="42672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3D8B7A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7415212" y="3307556"/>
              <a:ext cx="138286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3D8B7A"/>
                  </a:solidFill>
                  <a:latin typeface="Segoe UI"/>
                  <a:ea typeface="Microsoft YaHei"/>
                  <a:cs typeface="Segoe UI"/>
                </a:rPr>
                <a:t>🪞 镜像神经元系统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943022" y="3339941"/>
              <a:ext cx="1304187" cy="167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825" dirty="0">
                  <a:solidFill>
                    <a:srgbClr val="64748B"/>
                  </a:solidFill>
                  <a:latin typeface="Segoe UI"/>
                  <a:ea typeface="Microsoft YaHei"/>
                  <a:cs typeface="Segoe UI"/>
                </a:rPr>
                <a:t>Mirror Neuron System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417118" y="3590449"/>
              <a:ext cx="230314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通过模拟他人行为和意图来理解他人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7429500" y="3857625"/>
              <a:ext cx="3238500" cy="230981"/>
              <a:chOff x="7429500" y="3857625"/>
              <a:chExt cx="3238500" cy="23098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7429500" y="3857625"/>
                <a:ext cx="9525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228600">
                    <a:moveTo>
                      <a:pt x="38100" y="0"/>
                    </a:moveTo>
                    <a:lnTo>
                      <a:pt x="914400" y="0"/>
                    </a:lnTo>
                    <a:cubicBezTo>
                      <a:pt x="935442" y="0"/>
                      <a:pt x="952500" y="17058"/>
                      <a:pt x="952500" y="38100"/>
                    </a:cubicBezTo>
                    <a:lnTo>
                      <a:pt x="952500" y="190500"/>
                    </a:lnTo>
                    <a:cubicBezTo>
                      <a:pt x="952500" y="211542"/>
                      <a:pt x="935442" y="228600"/>
                      <a:pt x="914400" y="228600"/>
                    </a:cubicBezTo>
                    <a:lnTo>
                      <a:pt x="38100" y="228600"/>
                    </a:lnTo>
                    <a:cubicBezTo>
                      <a:pt x="17058" y="228600"/>
                      <a:pt x="0" y="211542"/>
                      <a:pt x="0" y="1905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E0F2FE"/>
              </a:solidFill>
              <a:ln>
                <a:noFill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54290" y="3920966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共情基础</a:t>
                </a:r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8524875" y="3857625"/>
                <a:ext cx="9525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228600">
                    <a:moveTo>
                      <a:pt x="38100" y="0"/>
                    </a:moveTo>
                    <a:lnTo>
                      <a:pt x="914400" y="0"/>
                    </a:lnTo>
                    <a:cubicBezTo>
                      <a:pt x="935442" y="0"/>
                      <a:pt x="952500" y="17058"/>
                      <a:pt x="952500" y="38100"/>
                    </a:cubicBezTo>
                    <a:lnTo>
                      <a:pt x="952500" y="190500"/>
                    </a:lnTo>
                    <a:cubicBezTo>
                      <a:pt x="952500" y="211542"/>
                      <a:pt x="935442" y="228600"/>
                      <a:pt x="914400" y="228600"/>
                    </a:cubicBezTo>
                    <a:lnTo>
                      <a:pt x="38100" y="228600"/>
                    </a:lnTo>
                    <a:cubicBezTo>
                      <a:pt x="17058" y="228600"/>
                      <a:pt x="0" y="211542"/>
                      <a:pt x="0" y="1905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8749665" y="3920966"/>
                <a:ext cx="502920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情感调谐</a:t>
                </a: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9620250" y="3857625"/>
                <a:ext cx="104775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228600">
                    <a:moveTo>
                      <a:pt x="38100" y="0"/>
                    </a:moveTo>
                    <a:lnTo>
                      <a:pt x="1009650" y="0"/>
                    </a:lnTo>
                    <a:cubicBezTo>
                      <a:pt x="1030692" y="0"/>
                      <a:pt x="1047750" y="17058"/>
                      <a:pt x="1047750" y="38100"/>
                    </a:cubicBezTo>
                    <a:lnTo>
                      <a:pt x="1047750" y="190500"/>
                    </a:lnTo>
                    <a:cubicBezTo>
                      <a:pt x="1047750" y="211542"/>
                      <a:pt x="1030692" y="228600"/>
                      <a:pt x="1009650" y="228600"/>
                    </a:cubicBezTo>
                    <a:lnTo>
                      <a:pt x="38100" y="228600"/>
                    </a:lnTo>
                    <a:cubicBezTo>
                      <a:pt x="17058" y="228600"/>
                      <a:pt x="0" y="211542"/>
                      <a:pt x="0" y="19050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9832419" y="3920966"/>
                <a:ext cx="623411" cy="167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825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互为主体性</a:t>
                </a:r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7239000" y="4286250"/>
              <a:ext cx="4381500" cy="523875"/>
            </a:xfrm>
            <a:custGeom>
              <a:avLst/>
              <a:gdLst/>
              <a:ahLst/>
              <a:cxnLst/>
              <a:rect l="l" t="t" r="r" b="b"/>
              <a:pathLst>
                <a:path w="4381500" h="523875">
                  <a:moveTo>
                    <a:pt x="76200" y="0"/>
                  </a:moveTo>
                  <a:lnTo>
                    <a:pt x="4305300" y="0"/>
                  </a:lnTo>
                  <a:cubicBezTo>
                    <a:pt x="4347384" y="0"/>
                    <a:pt x="4381500" y="34116"/>
                    <a:pt x="4381500" y="76200"/>
                  </a:cubicBezTo>
                  <a:lnTo>
                    <a:pt x="4381500" y="447675"/>
                  </a:lnTo>
                  <a:cubicBezTo>
                    <a:pt x="4381500" y="489759"/>
                    <a:pt x="4347384" y="523875"/>
                    <a:pt x="4305300" y="523875"/>
                  </a:cubicBezTo>
                  <a:lnTo>
                    <a:pt x="76200" y="523875"/>
                  </a:lnTo>
                  <a:cubicBezTo>
                    <a:pt x="34116" y="523875"/>
                    <a:pt x="0" y="489759"/>
                    <a:pt x="0" y="4476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7729538" y="4411028"/>
              <a:ext cx="340042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健康的依恋</a:t>
              </a:r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促进左右脑及皮层与皮层下区域的整合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571500" y="5048250"/>
            <a:ext cx="11049000" cy="1238250"/>
          </a:xfrm>
          <a:custGeom>
            <a:avLst/>
            <a:gdLst/>
            <a:ahLst/>
            <a:cxnLst/>
            <a:rect l="l" t="t" r="r" b="b"/>
            <a:pathLst>
              <a:path w="11049000" h="123825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1123950"/>
                </a:lnTo>
                <a:cubicBezTo>
                  <a:pt x="11049000" y="1187076"/>
                  <a:pt x="10997826" y="1238250"/>
                  <a:pt x="10934700" y="1238250"/>
                </a:cubicBezTo>
                <a:lnTo>
                  <a:pt x="114300" y="1238250"/>
                </a:lnTo>
                <a:cubicBezTo>
                  <a:pt x="51174" y="1238250"/>
                  <a:pt x="0" y="1187076"/>
                  <a:pt x="0" y="112395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2E5C8E"/>
          </a:solidFill>
          <a:ln>
            <a:noFill/>
          </a:ln>
        </p:spPr>
      </p:sp>
      <p:sp>
        <p:nvSpPr>
          <p:cNvPr id="61" name="TextBox 61"/>
          <p:cNvSpPr txBox="1"/>
          <p:nvPr/>
        </p:nvSpPr>
        <p:spPr>
          <a:xfrm>
            <a:off x="935355" y="5283518"/>
            <a:ext cx="1038365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🔑 核心洞见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37260" y="5633085"/>
            <a:ext cx="563880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5E7EB"/>
                </a:solidFill>
                <a:latin typeface="Segoe UI"/>
                <a:ea typeface="Microsoft YaHei"/>
                <a:cs typeface="Segoe UI"/>
              </a:rPr>
              <a:t>依恋关系的形成主要涉及</a:t>
            </a:r>
            <a:r>
              <a:rPr lang="zh-CN" sz="1200" b="1" dirty="0">
                <a:solidFill>
                  <a:srgbClr val="E07843"/>
                </a:solidFill>
                <a:latin typeface="Segoe UI"/>
                <a:ea typeface="Microsoft YaHei"/>
                <a:cs typeface="Segoe UI"/>
              </a:rPr>
              <a:t>右脑对右脑的沟通</a:t>
            </a:r>
            <a:r>
              <a:rPr lang="zh-CN" sz="1200" dirty="0">
                <a:solidFill>
                  <a:srgbClr val="E5E7EB"/>
                </a:solidFill>
                <a:latin typeface="Segoe UI"/>
                <a:ea typeface="Microsoft YaHei"/>
                <a:cs typeface="Segoe UI"/>
              </a:rPr>
              <a:t>，发生在语言之前、意识之外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952500" y="5953125"/>
            <a:ext cx="6286500" cy="264319"/>
            <a:chOff x="952500" y="5953125"/>
            <a:chExt cx="6286500" cy="264319"/>
          </a:xfrm>
        </p:grpSpPr>
        <p:sp>
          <p:nvSpPr>
            <p:cNvPr id="63" name="Freeform 63"/>
            <p:cNvSpPr/>
            <p:nvPr/>
          </p:nvSpPr>
          <p:spPr>
            <a:xfrm>
              <a:off x="952500" y="5953125"/>
              <a:ext cx="1905000" cy="247650"/>
            </a:xfrm>
            <a:custGeom>
              <a:avLst/>
              <a:gdLst/>
              <a:ahLst/>
              <a:cxnLst/>
              <a:rect l="l" t="t" r="r" b="b"/>
              <a:pathLst>
                <a:path w="1905000" h="247650">
                  <a:moveTo>
                    <a:pt x="123825" y="0"/>
                  </a:moveTo>
                  <a:lnTo>
                    <a:pt x="1781175" y="0"/>
                  </a:lnTo>
                  <a:cubicBezTo>
                    <a:pt x="1849562" y="0"/>
                    <a:pt x="1905000" y="55438"/>
                    <a:pt x="1905000" y="123825"/>
                  </a:cubicBezTo>
                  <a:lnTo>
                    <a:pt x="1905000" y="123825"/>
                  </a:lnTo>
                  <a:cubicBezTo>
                    <a:pt x="1905000" y="192212"/>
                    <a:pt x="1849562" y="247650"/>
                    <a:pt x="1781175" y="247650"/>
                  </a:cubicBezTo>
                  <a:lnTo>
                    <a:pt x="123825" y="247650"/>
                  </a:lnTo>
                  <a:cubicBezTo>
                    <a:pt x="55438" y="247650"/>
                    <a:pt x="0" y="192212"/>
                    <a:pt x="0" y="123825"/>
                  </a:cubicBezTo>
                  <a:lnTo>
                    <a:pt x="0" y="123825"/>
                  </a:lnTo>
                  <a:cubicBezTo>
                    <a:pt x="0" y="55438"/>
                    <a:pt x="55438" y="0"/>
                    <a:pt x="123825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1130784" y="6019324"/>
              <a:ext cx="154843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Schore: 社交-情感大脑</a:t>
              </a:r>
            </a:p>
          </p:txBody>
        </p:sp>
        <p:sp>
          <p:nvSpPr>
            <p:cNvPr id="65" name="Freeform 65"/>
            <p:cNvSpPr/>
            <p:nvPr/>
          </p:nvSpPr>
          <p:spPr>
            <a:xfrm>
              <a:off x="3048000" y="5953125"/>
              <a:ext cx="2095500" cy="247650"/>
            </a:xfrm>
            <a:custGeom>
              <a:avLst/>
              <a:gdLst/>
              <a:ahLst/>
              <a:cxnLst/>
              <a:rect l="l" t="t" r="r" b="b"/>
              <a:pathLst>
                <a:path w="2095500" h="247650">
                  <a:moveTo>
                    <a:pt x="123825" y="0"/>
                  </a:moveTo>
                  <a:lnTo>
                    <a:pt x="1971675" y="0"/>
                  </a:lnTo>
                  <a:cubicBezTo>
                    <a:pt x="2040062" y="0"/>
                    <a:pt x="2095500" y="55438"/>
                    <a:pt x="2095500" y="123825"/>
                  </a:cubicBezTo>
                  <a:lnTo>
                    <a:pt x="2095500" y="123825"/>
                  </a:lnTo>
                  <a:cubicBezTo>
                    <a:pt x="2095500" y="192212"/>
                    <a:pt x="2040062" y="247650"/>
                    <a:pt x="1971675" y="247650"/>
                  </a:cubicBezTo>
                  <a:lnTo>
                    <a:pt x="123825" y="247650"/>
                  </a:lnTo>
                  <a:cubicBezTo>
                    <a:pt x="55438" y="247650"/>
                    <a:pt x="0" y="192212"/>
                    <a:pt x="0" y="123825"/>
                  </a:cubicBezTo>
                  <a:lnTo>
                    <a:pt x="0" y="123825"/>
                  </a:lnTo>
                  <a:cubicBezTo>
                    <a:pt x="0" y="55438"/>
                    <a:pt x="55438" y="0"/>
                    <a:pt x="123825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3310854" y="6019324"/>
              <a:ext cx="156979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发展在18个月前基本完成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5334000" y="5953125"/>
              <a:ext cx="1905000" cy="247650"/>
            </a:xfrm>
            <a:custGeom>
              <a:avLst/>
              <a:gdLst/>
              <a:ahLst/>
              <a:cxnLst/>
              <a:rect l="l" t="t" r="r" b="b"/>
              <a:pathLst>
                <a:path w="1905000" h="247650">
                  <a:moveTo>
                    <a:pt x="123825" y="0"/>
                  </a:moveTo>
                  <a:lnTo>
                    <a:pt x="1781175" y="0"/>
                  </a:lnTo>
                  <a:cubicBezTo>
                    <a:pt x="1849562" y="0"/>
                    <a:pt x="1905000" y="55438"/>
                    <a:pt x="1905000" y="123825"/>
                  </a:cubicBezTo>
                  <a:lnTo>
                    <a:pt x="1905000" y="123825"/>
                  </a:lnTo>
                  <a:cubicBezTo>
                    <a:pt x="1905000" y="192212"/>
                    <a:pt x="1849562" y="247650"/>
                    <a:pt x="1781175" y="247650"/>
                  </a:cubicBezTo>
                  <a:lnTo>
                    <a:pt x="123825" y="247650"/>
                  </a:lnTo>
                  <a:cubicBezTo>
                    <a:pt x="55438" y="247650"/>
                    <a:pt x="0" y="192212"/>
                    <a:pt x="0" y="123825"/>
                  </a:cubicBezTo>
                  <a:lnTo>
                    <a:pt x="0" y="123825"/>
                  </a:lnTo>
                  <a:cubicBezTo>
                    <a:pt x="0" y="55438"/>
                    <a:pt x="55438" y="0"/>
                    <a:pt x="123825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5846921" y="6019324"/>
              <a:ext cx="87915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内隐关系知识</a:t>
              </a: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15</a:t>
            </a:r>
          </a:p>
        </p:txBody>
      </p:sp>
    </p:spTree>
  </p:cSld>
  <p:clrMapOvr>
    <a:masterClrMapping/>
  </p:clrMapOvr>
  <p:transition dur="4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295170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情感调节与依恋策略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390372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Affect Regulation and Attachment Strategies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048000" cy="9525"/>
          </a:xfrm>
          <a:custGeom>
            <a:avLst/>
            <a:gdLst/>
            <a:ahLst/>
            <a:cxnLst/>
            <a:rect l="l" t="t" r="r" b="b"/>
            <a:pathLst>
              <a:path w="3048000" h="9525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10" name="Group 10"/>
          <p:cNvGrpSpPr/>
          <p:nvPr/>
        </p:nvGrpSpPr>
        <p:grpSpPr>
          <a:xfrm>
            <a:off x="571500" y="1381125"/>
            <a:ext cx="11049000" cy="666750"/>
            <a:chOff x="571500" y="1381125"/>
            <a:chExt cx="11049000" cy="666750"/>
          </a:xfrm>
        </p:grpSpPr>
        <p:sp>
          <p:nvSpPr>
            <p:cNvPr id="7" name="Freeform 7"/>
            <p:cNvSpPr/>
            <p:nvPr/>
          </p:nvSpPr>
          <p:spPr>
            <a:xfrm>
              <a:off x="571500" y="1381125"/>
              <a:ext cx="11049000" cy="666750"/>
            </a:xfrm>
            <a:custGeom>
              <a:avLst/>
              <a:gdLst/>
              <a:ahLst/>
              <a:cxnLst/>
              <a:rect l="l" t="t" r="r" b="b"/>
              <a:pathLst>
                <a:path w="11049000" h="6667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552450"/>
                  </a:lnTo>
                  <a:cubicBezTo>
                    <a:pt x="11049000" y="615576"/>
                    <a:pt x="10997826" y="666750"/>
                    <a:pt x="10934700" y="666750"/>
                  </a:cubicBezTo>
                  <a:lnTo>
                    <a:pt x="114300" y="666750"/>
                  </a:lnTo>
                  <a:cubicBezTo>
                    <a:pt x="51174" y="666750"/>
                    <a:pt x="0" y="615576"/>
                    <a:pt x="0" y="55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42010" y="1537335"/>
              <a:ext cx="349186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Schore 的核心定义：</a:t>
              </a:r>
              <a:r>
                <a:rPr lang="zh-CN" sz="12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依恋 = 情绪的二元调节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43915" y="1791652"/>
              <a:ext cx="554736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依恋对象通过调节婴儿的情感（放大积极情感，缓解消极情感）来塑造婴儿的自我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571500" y="2286000"/>
            <a:ext cx="11049000" cy="4343400"/>
            <a:chOff x="571500" y="2286000"/>
            <a:chExt cx="11049000" cy="4343400"/>
          </a:xfrm>
        </p:grpSpPr>
        <p:grpSp>
          <p:nvGrpSpPr>
            <p:cNvPr id="30" name="Group 30"/>
            <p:cNvGrpSpPr/>
            <p:nvPr/>
          </p:nvGrpSpPr>
          <p:grpSpPr>
            <a:xfrm>
              <a:off x="571500" y="2286000"/>
              <a:ext cx="3238500" cy="4343400"/>
              <a:chOff x="571500" y="2286000"/>
              <a:chExt cx="3238500" cy="4343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571500" y="2286000"/>
                <a:ext cx="3238500" cy="39052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390525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3790950"/>
                    </a:lnTo>
                    <a:cubicBezTo>
                      <a:pt x="3238500" y="3854076"/>
                      <a:pt x="3187326" y="3905250"/>
                      <a:pt x="3124200" y="3905250"/>
                    </a:cubicBezTo>
                    <a:lnTo>
                      <a:pt x="114300" y="3905250"/>
                    </a:lnTo>
                    <a:cubicBezTo>
                      <a:pt x="51174" y="3905250"/>
                      <a:pt x="0" y="3854076"/>
                      <a:pt x="0" y="3790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571500" y="2286000"/>
                <a:ext cx="3238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57150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457200"/>
                    </a:lnTo>
                    <a:cubicBezTo>
                      <a:pt x="3238500" y="520326"/>
                      <a:pt x="3187326" y="571500"/>
                      <a:pt x="3124200" y="571500"/>
                    </a:cubicBezTo>
                    <a:lnTo>
                      <a:pt x="114300" y="571500"/>
                    </a:lnTo>
                    <a:cubicBezTo>
                      <a:pt x="51174" y="571500"/>
                      <a:pt x="0" y="520326"/>
                      <a:pt x="0" y="457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3" name="Rectangle 13"/>
              <p:cNvSpPr/>
              <p:nvPr/>
            </p:nvSpPr>
            <p:spPr>
              <a:xfrm>
                <a:off x="571500" y="2743200"/>
                <a:ext cx="323850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96628" y="2362200"/>
                <a:ext cx="1188244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安全型策略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653540" y="2646045"/>
                <a:ext cx="107442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D4EDDA"/>
                    </a:solidFill>
                    <a:latin typeface="Segoe UI"/>
                    <a:ea typeface="Microsoft YaHei"/>
                    <a:cs typeface="Segoe UI"/>
                  </a:rPr>
                  <a:t>Secure Strategy</a:t>
                </a: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14375" y="3048000"/>
                <a:ext cx="295275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571500">
                    <a:moveTo>
                      <a:pt x="76200" y="0"/>
                    </a:moveTo>
                    <a:lnTo>
                      <a:pt x="2876550" y="0"/>
                    </a:lnTo>
                    <a:cubicBezTo>
                      <a:pt x="2918634" y="0"/>
                      <a:pt x="2952750" y="34116"/>
                      <a:pt x="2952750" y="76200"/>
                    </a:cubicBezTo>
                    <a:lnTo>
                      <a:pt x="2952750" y="495300"/>
                    </a:lnTo>
                    <a:cubicBezTo>
                      <a:pt x="2952750" y="537384"/>
                      <a:pt x="2918634" y="571500"/>
                      <a:pt x="287655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424761" y="3164681"/>
                <a:ext cx="153197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表达情感 → 积极回应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449407" y="3383756"/>
                <a:ext cx="148268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→ 发展情感调节能力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95338" y="3831431"/>
                <a:ext cx="82546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📌 养育特征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96290" y="4106228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父母敏感且反应迅速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96290" y="433482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情感表达被接纳和镜映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96290" y="4563428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痛苦时获得安慰</a:t>
                </a:r>
              </a:p>
            </p:txBody>
          </p:sp>
          <p:sp>
            <p:nvSpPr>
              <p:cNvPr id="23" name="Line 23"/>
              <p:cNvSpPr/>
              <p:nvPr/>
            </p:nvSpPr>
            <p:spPr>
              <a:xfrm>
                <a:off x="809625" y="5000625"/>
                <a:ext cx="2762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762250" h="9525">
                    <a:moveTo>
                      <a:pt x="0" y="0"/>
                    </a:moveTo>
                    <a:lnTo>
                      <a:pt x="2762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95338" y="5164931"/>
                <a:ext cx="49684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🎯 结果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96290" y="5439728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情感可识别、可调节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96290" y="5668328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灵活的应对策略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96290" y="5896928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能够寻求和接受帮助</a:t>
                </a: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1381125" y="6286500"/>
                <a:ext cx="161925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619250" h="342900">
                    <a:moveTo>
                      <a:pt x="171450" y="0"/>
                    </a:moveTo>
                    <a:lnTo>
                      <a:pt x="1447800" y="0"/>
                    </a:lnTo>
                    <a:cubicBezTo>
                      <a:pt x="1542489" y="0"/>
                      <a:pt x="1619250" y="76761"/>
                      <a:pt x="1619250" y="171450"/>
                    </a:cubicBezTo>
                    <a:lnTo>
                      <a:pt x="1619250" y="171450"/>
                    </a:lnTo>
                    <a:cubicBezTo>
                      <a:pt x="1619250" y="266139"/>
                      <a:pt x="1542489" y="342900"/>
                      <a:pt x="1447800" y="342900"/>
                    </a:cubicBezTo>
                    <a:lnTo>
                      <a:pt x="171450" y="342900"/>
                    </a:lnTo>
                    <a:cubicBezTo>
                      <a:pt x="76761" y="342900"/>
                      <a:pt x="0" y="266139"/>
                      <a:pt x="0" y="171450"/>
                    </a:cubicBezTo>
                    <a:lnTo>
                      <a:pt x="0" y="171450"/>
                    </a:lnTo>
                    <a:cubicBezTo>
                      <a:pt x="0" y="76761"/>
                      <a:pt x="76761" y="0"/>
                      <a:pt x="17145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947961" y="6401752"/>
                <a:ext cx="4855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✓ 整合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4476750" y="2286000"/>
              <a:ext cx="3238500" cy="4343400"/>
              <a:chOff x="4476750" y="2286000"/>
              <a:chExt cx="3238500" cy="43434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476750" y="2286000"/>
                <a:ext cx="3238500" cy="39052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390525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3790950"/>
                    </a:lnTo>
                    <a:cubicBezTo>
                      <a:pt x="3238500" y="3854076"/>
                      <a:pt x="3187326" y="3905250"/>
                      <a:pt x="3124200" y="3905250"/>
                    </a:cubicBezTo>
                    <a:lnTo>
                      <a:pt x="114300" y="3905250"/>
                    </a:lnTo>
                    <a:cubicBezTo>
                      <a:pt x="51174" y="3905250"/>
                      <a:pt x="0" y="3854076"/>
                      <a:pt x="0" y="3790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64748B"/>
                </a:solidFill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476750" y="2286000"/>
                <a:ext cx="3238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57150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457200"/>
                    </a:lnTo>
                    <a:cubicBezTo>
                      <a:pt x="3238500" y="520326"/>
                      <a:pt x="3187326" y="571500"/>
                      <a:pt x="3124200" y="571500"/>
                    </a:cubicBezTo>
                    <a:lnTo>
                      <a:pt x="114300" y="571500"/>
                    </a:lnTo>
                    <a:cubicBezTo>
                      <a:pt x="51174" y="571500"/>
                      <a:pt x="0" y="520326"/>
                      <a:pt x="0" y="457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33" name="Rectangle 33"/>
              <p:cNvSpPr/>
              <p:nvPr/>
            </p:nvSpPr>
            <p:spPr>
              <a:xfrm>
                <a:off x="4476750" y="2743200"/>
                <a:ext cx="3238500" cy="114300"/>
              </a:xfrm>
              <a:prstGeom prst="rect">
                <a:avLst/>
              </a:pr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5501878" y="2362200"/>
                <a:ext cx="1188244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回避型策略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374767" y="2646045"/>
                <a:ext cx="1442466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E2E8F0"/>
                    </a:solidFill>
                    <a:latin typeface="Segoe UI"/>
                    <a:ea typeface="Microsoft YaHei"/>
                    <a:cs typeface="Segoe UI"/>
                  </a:rPr>
                  <a:t>Deactivating Strategy</a:t>
                </a: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4619625" y="3048000"/>
                <a:ext cx="295275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571500">
                    <a:moveTo>
                      <a:pt x="76200" y="0"/>
                    </a:moveTo>
                    <a:lnTo>
                      <a:pt x="2876550" y="0"/>
                    </a:lnTo>
                    <a:cubicBezTo>
                      <a:pt x="2918634" y="0"/>
                      <a:pt x="2952750" y="34116"/>
                      <a:pt x="2952750" y="76200"/>
                    </a:cubicBezTo>
                    <a:lnTo>
                      <a:pt x="2952750" y="495300"/>
                    </a:lnTo>
                    <a:cubicBezTo>
                      <a:pt x="2952750" y="537384"/>
                      <a:pt x="2918634" y="571500"/>
                      <a:pt x="287655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2E8F0"/>
              </a:solidFill>
              <a:ln>
                <a:noFill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5202674" y="3164681"/>
                <a:ext cx="178665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表达情感 → 被拒绝/忽视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5309473" y="3383756"/>
                <a:ext cx="157305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→ 过度调节/抑制情感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4700588" y="3831431"/>
                <a:ext cx="82546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📌 养育特征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701540" y="4106228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父母拒绝或厌恶亲近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4701540" y="433482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情感表达被忽视或贬低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4701540" y="4563428"/>
                <a:ext cx="155252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只有"坚强"才被接纳</a:t>
                </a:r>
              </a:p>
            </p:txBody>
          </p:sp>
          <p:sp>
            <p:nvSpPr>
              <p:cNvPr id="43" name="Line 43"/>
              <p:cNvSpPr/>
              <p:nvPr/>
            </p:nvSpPr>
            <p:spPr>
              <a:xfrm>
                <a:off x="4714875" y="5000625"/>
                <a:ext cx="2762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762250" h="9525">
                    <a:moveTo>
                      <a:pt x="0" y="0"/>
                    </a:moveTo>
                    <a:lnTo>
                      <a:pt x="2762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4700588" y="5164931"/>
                <a:ext cx="49684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🎯 结果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701540" y="5439728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情感被最小化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4701540" y="5668328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强迫性自力更生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701540" y="5896928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避免依赖他人</a:t>
                </a:r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5286375" y="6286500"/>
                <a:ext cx="161925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619250" h="342900">
                    <a:moveTo>
                      <a:pt x="171450" y="0"/>
                    </a:moveTo>
                    <a:lnTo>
                      <a:pt x="1447800" y="0"/>
                    </a:lnTo>
                    <a:cubicBezTo>
                      <a:pt x="1542489" y="0"/>
                      <a:pt x="1619250" y="76761"/>
                      <a:pt x="1619250" y="171450"/>
                    </a:cubicBezTo>
                    <a:lnTo>
                      <a:pt x="1619250" y="171450"/>
                    </a:lnTo>
                    <a:cubicBezTo>
                      <a:pt x="1619250" y="266139"/>
                      <a:pt x="1542489" y="342900"/>
                      <a:pt x="1447800" y="342900"/>
                    </a:cubicBezTo>
                    <a:lnTo>
                      <a:pt x="171450" y="342900"/>
                    </a:lnTo>
                    <a:cubicBezTo>
                      <a:pt x="76761" y="342900"/>
                      <a:pt x="0" y="266139"/>
                      <a:pt x="0" y="171450"/>
                    </a:cubicBezTo>
                    <a:lnTo>
                      <a:pt x="0" y="171450"/>
                    </a:lnTo>
                    <a:cubicBezTo>
                      <a:pt x="0" y="76761"/>
                      <a:pt x="76761" y="0"/>
                      <a:pt x="171450" y="0"/>
                    </a:cubicBez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5853211" y="6401752"/>
                <a:ext cx="4855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✗ 隔离</a:t>
                </a: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8382000" y="2286000"/>
              <a:ext cx="3238500" cy="4343400"/>
              <a:chOff x="8382000" y="2286000"/>
              <a:chExt cx="3238500" cy="43434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8382000" y="2286000"/>
                <a:ext cx="3238500" cy="39052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390525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3790950"/>
                    </a:lnTo>
                    <a:cubicBezTo>
                      <a:pt x="3238500" y="3854076"/>
                      <a:pt x="3187326" y="3905250"/>
                      <a:pt x="3124200" y="3905250"/>
                    </a:cubicBezTo>
                    <a:lnTo>
                      <a:pt x="114300" y="3905250"/>
                    </a:lnTo>
                    <a:cubicBezTo>
                      <a:pt x="51174" y="3905250"/>
                      <a:pt x="0" y="3854076"/>
                      <a:pt x="0" y="3790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52" name="Freeform 52"/>
              <p:cNvSpPr/>
              <p:nvPr/>
            </p:nvSpPr>
            <p:spPr>
              <a:xfrm>
                <a:off x="8382000" y="2286000"/>
                <a:ext cx="3238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57150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457200"/>
                    </a:lnTo>
                    <a:cubicBezTo>
                      <a:pt x="3238500" y="520326"/>
                      <a:pt x="3187326" y="571500"/>
                      <a:pt x="3124200" y="571500"/>
                    </a:cubicBezTo>
                    <a:lnTo>
                      <a:pt x="114300" y="571500"/>
                    </a:lnTo>
                    <a:cubicBezTo>
                      <a:pt x="51174" y="571500"/>
                      <a:pt x="0" y="520326"/>
                      <a:pt x="0" y="457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3" name="Rectangle 53"/>
              <p:cNvSpPr/>
              <p:nvPr/>
            </p:nvSpPr>
            <p:spPr>
              <a:xfrm>
                <a:off x="8382000" y="2743200"/>
                <a:ext cx="3238500" cy="1143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9407128" y="2362200"/>
                <a:ext cx="1188244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矛盾型策略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9171575" y="2646045"/>
                <a:ext cx="16593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ED7AA"/>
                    </a:solidFill>
                    <a:latin typeface="Segoe UI"/>
                    <a:ea typeface="Microsoft YaHei"/>
                    <a:cs typeface="Segoe UI"/>
                  </a:rPr>
                  <a:t>Hyperactivating Strategy</a:t>
                </a:r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8524875" y="3048000"/>
                <a:ext cx="295275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571500">
                    <a:moveTo>
                      <a:pt x="76200" y="0"/>
                    </a:moveTo>
                    <a:lnTo>
                      <a:pt x="2876550" y="0"/>
                    </a:lnTo>
                    <a:cubicBezTo>
                      <a:pt x="2918634" y="0"/>
                      <a:pt x="2952750" y="34116"/>
                      <a:pt x="2952750" y="76200"/>
                    </a:cubicBezTo>
                    <a:lnTo>
                      <a:pt x="2952750" y="495300"/>
                    </a:lnTo>
                    <a:cubicBezTo>
                      <a:pt x="2952750" y="537384"/>
                      <a:pt x="2918634" y="571500"/>
                      <a:pt x="2876550" y="571500"/>
                    </a:cubicBezTo>
                    <a:lnTo>
                      <a:pt x="76200" y="571500"/>
                    </a:lnTo>
                    <a:cubicBezTo>
                      <a:pt x="34116" y="571500"/>
                      <a:pt x="0" y="537384"/>
                      <a:pt x="0" y="495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9070955" y="3164681"/>
                <a:ext cx="186059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表达情感 → 不可预测回应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9214723" y="3383756"/>
                <a:ext cx="157305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→ 调节不足/放大情感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8605838" y="3831431"/>
                <a:ext cx="82546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📌 养育特征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8606790" y="410622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父母反应不可预测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8606790" y="4334828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时而可用时而不可用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8606790" y="4563428"/>
                <a:ext cx="185923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只有"足够痛苦"才被关注</a:t>
                </a:r>
              </a:p>
            </p:txBody>
          </p:sp>
          <p:sp>
            <p:nvSpPr>
              <p:cNvPr id="63" name="Line 63"/>
              <p:cNvSpPr/>
              <p:nvPr/>
            </p:nvSpPr>
            <p:spPr>
              <a:xfrm>
                <a:off x="8620125" y="5000625"/>
                <a:ext cx="2762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762250" h="9525">
                    <a:moveTo>
                      <a:pt x="0" y="0"/>
                    </a:moveTo>
                    <a:lnTo>
                      <a:pt x="2762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8605838" y="5164931"/>
                <a:ext cx="49684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🎯 结果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8606790" y="5439728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情感被最大化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8606790" y="5668328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持续警惕和焦虑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8606790" y="5896928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过度依赖他人</a:t>
                </a:r>
              </a:p>
            </p:txBody>
          </p:sp>
          <p:sp>
            <p:nvSpPr>
              <p:cNvPr id="68" name="Freeform 68"/>
              <p:cNvSpPr/>
              <p:nvPr/>
            </p:nvSpPr>
            <p:spPr>
              <a:xfrm>
                <a:off x="9191625" y="6286500"/>
                <a:ext cx="161925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619250" h="342900">
                    <a:moveTo>
                      <a:pt x="171450" y="0"/>
                    </a:moveTo>
                    <a:lnTo>
                      <a:pt x="1447800" y="0"/>
                    </a:lnTo>
                    <a:cubicBezTo>
                      <a:pt x="1542489" y="0"/>
                      <a:pt x="1619250" y="76761"/>
                      <a:pt x="1619250" y="171450"/>
                    </a:cubicBezTo>
                    <a:lnTo>
                      <a:pt x="1619250" y="171450"/>
                    </a:lnTo>
                    <a:cubicBezTo>
                      <a:pt x="1619250" y="266139"/>
                      <a:pt x="1542489" y="342900"/>
                      <a:pt x="1447800" y="342900"/>
                    </a:cubicBezTo>
                    <a:lnTo>
                      <a:pt x="171450" y="342900"/>
                    </a:lnTo>
                    <a:cubicBezTo>
                      <a:pt x="76761" y="342900"/>
                      <a:pt x="0" y="266139"/>
                      <a:pt x="0" y="171450"/>
                    </a:cubicBezTo>
                    <a:lnTo>
                      <a:pt x="0" y="171450"/>
                    </a:lnTo>
                    <a:cubicBezTo>
                      <a:pt x="0" y="76761"/>
                      <a:pt x="76761" y="0"/>
                      <a:pt x="17145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9758461" y="6401752"/>
                <a:ext cx="4855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✗ 淹没</a:t>
                </a:r>
              </a:p>
            </p:txBody>
          </p:sp>
        </p:grpSp>
      </p:grpSp>
      <p:sp>
        <p:nvSpPr>
          <p:cNvPr id="72" name="TextBox 72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16</a:t>
            </a:r>
          </a:p>
        </p:txBody>
      </p:sp>
    </p:spTree>
  </p:cSld>
  <p:clrMapOvr>
    <a:masterClrMapping/>
  </p:clrMapOvr>
  <p:transition dur="4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5367004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Lyons-Ruth：促进安全发展的四要素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422795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Developmental Desiderata for Secure Attachment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191000" cy="9525"/>
          </a:xfrm>
          <a:custGeom>
            <a:avLst/>
            <a:gdLst/>
            <a:ahLst/>
            <a:cxnLst/>
            <a:rect l="l" t="t" r="r" b="b"/>
            <a:pathLst>
              <a:path w="4191000" h="9525">
                <a:moveTo>
                  <a:pt x="0" y="0"/>
                </a:moveTo>
                <a:lnTo>
                  <a:pt x="41910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51" name="Group 51"/>
          <p:cNvGrpSpPr/>
          <p:nvPr/>
        </p:nvGrpSpPr>
        <p:grpSpPr>
          <a:xfrm>
            <a:off x="571500" y="1428750"/>
            <a:ext cx="11049000" cy="4095750"/>
            <a:chOff x="571500" y="1428750"/>
            <a:chExt cx="11049000" cy="4095750"/>
          </a:xfrm>
        </p:grpSpPr>
        <p:grpSp>
          <p:nvGrpSpPr>
            <p:cNvPr id="17" name="Group 17"/>
            <p:cNvGrpSpPr/>
            <p:nvPr/>
          </p:nvGrpSpPr>
          <p:grpSpPr>
            <a:xfrm>
              <a:off x="571500" y="1428750"/>
              <a:ext cx="5334000" cy="1905000"/>
              <a:chOff x="571500" y="1428750"/>
              <a:chExt cx="5334000" cy="1905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71500" y="1428750"/>
                <a:ext cx="5334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90500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790700"/>
                    </a:lnTo>
                    <a:cubicBezTo>
                      <a:pt x="5334000" y="1853826"/>
                      <a:pt x="5282826" y="1905000"/>
                      <a:pt x="5219700" y="1905000"/>
                    </a:cubicBezTo>
                    <a:lnTo>
                      <a:pt x="114300" y="1905000"/>
                    </a:lnTo>
                    <a:cubicBezTo>
                      <a:pt x="51174" y="1905000"/>
                      <a:pt x="0" y="1853826"/>
                      <a:pt x="0" y="1790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571500" y="1428750"/>
                <a:ext cx="9525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1905000">
                    <a:moveTo>
                      <a:pt x="114300" y="0"/>
                    </a:moveTo>
                    <a:lnTo>
                      <a:pt x="838200" y="0"/>
                    </a:lnTo>
                    <a:cubicBezTo>
                      <a:pt x="901326" y="0"/>
                      <a:pt x="952500" y="51174"/>
                      <a:pt x="952500" y="114300"/>
                    </a:cubicBezTo>
                    <a:lnTo>
                      <a:pt x="952500" y="1790700"/>
                    </a:lnTo>
                    <a:cubicBezTo>
                      <a:pt x="952500" y="1853826"/>
                      <a:pt x="901326" y="1905000"/>
                      <a:pt x="838200" y="1905000"/>
                    </a:cubicBezTo>
                    <a:lnTo>
                      <a:pt x="114300" y="1905000"/>
                    </a:lnTo>
                    <a:cubicBezTo>
                      <a:pt x="51174" y="1905000"/>
                      <a:pt x="0" y="1853826"/>
                      <a:pt x="0" y="1790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9" name="Rectangle 9"/>
              <p:cNvSpPr/>
              <p:nvPr/>
            </p:nvSpPr>
            <p:spPr>
              <a:xfrm>
                <a:off x="1409700" y="1428750"/>
                <a:ext cx="114300" cy="19050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12851" y="2040255"/>
                <a:ext cx="669798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6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🗣️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788795" y="1631632"/>
                <a:ext cx="1307068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合作性沟通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796415" y="1934528"/>
                <a:ext cx="213526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Collaborative Communication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795462" y="2259806"/>
                <a:ext cx="347900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对儿童的体验（感受、欲望、需求）持开放态度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795462" y="2507456"/>
                <a:ext cx="232886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不仅关注痛苦，也关注积极体验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809750" y="2809875"/>
                <a:ext cx="3810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381000">
                    <a:moveTo>
                      <a:pt x="76200" y="0"/>
                    </a:moveTo>
                    <a:lnTo>
                      <a:pt x="3733800" y="0"/>
                    </a:lnTo>
                    <a:cubicBezTo>
                      <a:pt x="3775884" y="0"/>
                      <a:pt x="3810000" y="34116"/>
                      <a:pt x="3810000" y="76200"/>
                    </a:cubicBezTo>
                    <a:lnTo>
                      <a:pt x="3810000" y="304800"/>
                    </a:lnTo>
                    <a:cubicBezTo>
                      <a:pt x="3810000" y="346884"/>
                      <a:pt x="3775884" y="381000"/>
                      <a:pt x="37338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0F2FE"/>
              </a:solidFill>
              <a:ln>
                <a:noFill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2179391" y="2934652"/>
                <a:ext cx="307071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💡 治疗意义：致力于了解患者全部的主观体验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6286500" y="1428750"/>
              <a:ext cx="5334000" cy="1905000"/>
              <a:chOff x="6286500" y="1428750"/>
              <a:chExt cx="5334000" cy="1905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286500" y="1428750"/>
                <a:ext cx="5334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90500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790700"/>
                    </a:lnTo>
                    <a:cubicBezTo>
                      <a:pt x="5334000" y="1853826"/>
                      <a:pt x="5282826" y="1905000"/>
                      <a:pt x="5219700" y="1905000"/>
                    </a:cubicBezTo>
                    <a:lnTo>
                      <a:pt x="114300" y="1905000"/>
                    </a:lnTo>
                    <a:cubicBezTo>
                      <a:pt x="51174" y="1905000"/>
                      <a:pt x="0" y="1853826"/>
                      <a:pt x="0" y="1790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19" name="Freeform 19"/>
              <p:cNvSpPr/>
              <p:nvPr/>
            </p:nvSpPr>
            <p:spPr>
              <a:xfrm>
                <a:off x="6286500" y="1428750"/>
                <a:ext cx="9525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1905000">
                    <a:moveTo>
                      <a:pt x="114300" y="0"/>
                    </a:moveTo>
                    <a:lnTo>
                      <a:pt x="838200" y="0"/>
                    </a:lnTo>
                    <a:cubicBezTo>
                      <a:pt x="901326" y="0"/>
                      <a:pt x="952500" y="51174"/>
                      <a:pt x="952500" y="114300"/>
                    </a:cubicBezTo>
                    <a:lnTo>
                      <a:pt x="952500" y="1790700"/>
                    </a:lnTo>
                    <a:cubicBezTo>
                      <a:pt x="952500" y="1853826"/>
                      <a:pt x="901326" y="1905000"/>
                      <a:pt x="838200" y="1905000"/>
                    </a:cubicBezTo>
                    <a:lnTo>
                      <a:pt x="114300" y="1905000"/>
                    </a:lnTo>
                    <a:cubicBezTo>
                      <a:pt x="51174" y="1905000"/>
                      <a:pt x="0" y="1853826"/>
                      <a:pt x="0" y="1790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0" name="Rectangle 20"/>
              <p:cNvSpPr/>
              <p:nvPr/>
            </p:nvSpPr>
            <p:spPr>
              <a:xfrm>
                <a:off x="7124700" y="1428750"/>
                <a:ext cx="114300" cy="19050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6572441" y="2040255"/>
                <a:ext cx="380619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6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🔧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503795" y="1631632"/>
                <a:ext cx="1054036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修复破裂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511415" y="1934528"/>
                <a:ext cx="147585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Repairing a Rupture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510462" y="2259806"/>
                <a:ext cx="265747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当关系中断时，照看者主动发起修复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510462" y="2507456"/>
                <a:ext cx="167163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建立对互动调节的信心</a:t>
                </a: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524750" y="2809875"/>
                <a:ext cx="3810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381000">
                    <a:moveTo>
                      <a:pt x="76200" y="0"/>
                    </a:moveTo>
                    <a:lnTo>
                      <a:pt x="3733800" y="0"/>
                    </a:lnTo>
                    <a:cubicBezTo>
                      <a:pt x="3775884" y="0"/>
                      <a:pt x="3810000" y="34116"/>
                      <a:pt x="3810000" y="76200"/>
                    </a:cubicBezTo>
                    <a:lnTo>
                      <a:pt x="3810000" y="304800"/>
                    </a:lnTo>
                    <a:cubicBezTo>
                      <a:pt x="3810000" y="346884"/>
                      <a:pt x="3775884" y="381000"/>
                      <a:pt x="37338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817715" y="2934652"/>
                <a:ext cx="322407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💡 治疗意义：主动识别并修复治疗关系中的中断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571500" y="3619500"/>
              <a:ext cx="5334000" cy="1905000"/>
              <a:chOff x="571500" y="3619500"/>
              <a:chExt cx="5334000" cy="1905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71500" y="3619500"/>
                <a:ext cx="5334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90500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790700"/>
                    </a:lnTo>
                    <a:cubicBezTo>
                      <a:pt x="5334000" y="1853826"/>
                      <a:pt x="5282826" y="1905000"/>
                      <a:pt x="5219700" y="1905000"/>
                    </a:cubicBezTo>
                    <a:lnTo>
                      <a:pt x="114300" y="1905000"/>
                    </a:lnTo>
                    <a:cubicBezTo>
                      <a:pt x="51174" y="1905000"/>
                      <a:pt x="0" y="1853826"/>
                      <a:pt x="0" y="1790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571500" y="3619500"/>
                <a:ext cx="9525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1905000">
                    <a:moveTo>
                      <a:pt x="114300" y="0"/>
                    </a:moveTo>
                    <a:lnTo>
                      <a:pt x="838200" y="0"/>
                    </a:lnTo>
                    <a:cubicBezTo>
                      <a:pt x="901326" y="0"/>
                      <a:pt x="952500" y="51174"/>
                      <a:pt x="952500" y="114300"/>
                    </a:cubicBezTo>
                    <a:lnTo>
                      <a:pt x="952500" y="1790700"/>
                    </a:lnTo>
                    <a:cubicBezTo>
                      <a:pt x="952500" y="1853826"/>
                      <a:pt x="901326" y="1905000"/>
                      <a:pt x="838200" y="1905000"/>
                    </a:cubicBezTo>
                    <a:lnTo>
                      <a:pt x="114300" y="1905000"/>
                    </a:lnTo>
                    <a:cubicBezTo>
                      <a:pt x="51174" y="1905000"/>
                      <a:pt x="0" y="1853826"/>
                      <a:pt x="0" y="1790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31" name="Rectangle 31"/>
              <p:cNvSpPr/>
              <p:nvPr/>
            </p:nvSpPr>
            <p:spPr>
              <a:xfrm>
                <a:off x="1409700" y="3619500"/>
                <a:ext cx="114300" cy="19050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12851" y="4231005"/>
                <a:ext cx="669798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6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🏗️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788795" y="3822382"/>
                <a:ext cx="1054036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搭脚手架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796415" y="4125278"/>
                <a:ext cx="87777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Scaffolding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795462" y="4450556"/>
                <a:ext cx="150733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支持儿童新兴的能力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795462" y="4698206"/>
                <a:ext cx="167163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帮助其用语言表达体验</a:t>
                </a:r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1809750" y="5000625"/>
                <a:ext cx="3810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381000">
                    <a:moveTo>
                      <a:pt x="76200" y="0"/>
                    </a:moveTo>
                    <a:lnTo>
                      <a:pt x="3733800" y="0"/>
                    </a:lnTo>
                    <a:cubicBezTo>
                      <a:pt x="3775884" y="0"/>
                      <a:pt x="3810000" y="34116"/>
                      <a:pt x="3810000" y="76200"/>
                    </a:cubicBezTo>
                    <a:lnTo>
                      <a:pt x="3810000" y="304800"/>
                    </a:lnTo>
                    <a:cubicBezTo>
                      <a:pt x="3810000" y="346884"/>
                      <a:pt x="3775884" y="381000"/>
                      <a:pt x="37338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2256068" y="5125402"/>
                <a:ext cx="291736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💡 治疗意义：期望患者做得比他认为的更多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286500" y="3619500"/>
              <a:ext cx="5334000" cy="1905000"/>
              <a:chOff x="6286500" y="3619500"/>
              <a:chExt cx="5334000" cy="19050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6286500" y="3619500"/>
                <a:ext cx="5334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90500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790700"/>
                    </a:lnTo>
                    <a:cubicBezTo>
                      <a:pt x="5334000" y="1853826"/>
                      <a:pt x="5282826" y="1905000"/>
                      <a:pt x="5219700" y="1905000"/>
                    </a:cubicBezTo>
                    <a:lnTo>
                      <a:pt x="114300" y="1905000"/>
                    </a:lnTo>
                    <a:cubicBezTo>
                      <a:pt x="51174" y="1905000"/>
                      <a:pt x="0" y="1853826"/>
                      <a:pt x="0" y="1790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64748B"/>
                </a:solidFill>
              </a:ln>
            </p:spPr>
          </p:sp>
          <p:sp>
            <p:nvSpPr>
              <p:cNvPr id="41" name="Freeform 41"/>
              <p:cNvSpPr/>
              <p:nvPr/>
            </p:nvSpPr>
            <p:spPr>
              <a:xfrm>
                <a:off x="6286500" y="3619500"/>
                <a:ext cx="9525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1905000">
                    <a:moveTo>
                      <a:pt x="114300" y="0"/>
                    </a:moveTo>
                    <a:lnTo>
                      <a:pt x="838200" y="0"/>
                    </a:lnTo>
                    <a:cubicBezTo>
                      <a:pt x="901326" y="0"/>
                      <a:pt x="952500" y="51174"/>
                      <a:pt x="952500" y="114300"/>
                    </a:cubicBezTo>
                    <a:lnTo>
                      <a:pt x="952500" y="1790700"/>
                    </a:lnTo>
                    <a:cubicBezTo>
                      <a:pt x="952500" y="1853826"/>
                      <a:pt x="901326" y="1905000"/>
                      <a:pt x="838200" y="1905000"/>
                    </a:cubicBezTo>
                    <a:lnTo>
                      <a:pt x="114300" y="1905000"/>
                    </a:lnTo>
                    <a:cubicBezTo>
                      <a:pt x="51174" y="1905000"/>
                      <a:pt x="0" y="1853826"/>
                      <a:pt x="0" y="1790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42" name="Rectangle 42"/>
              <p:cNvSpPr/>
              <p:nvPr/>
            </p:nvSpPr>
            <p:spPr>
              <a:xfrm>
                <a:off x="7124700" y="3619500"/>
                <a:ext cx="114300" cy="1905000"/>
              </a:xfrm>
              <a:prstGeom prst="rect">
                <a:avLst/>
              </a:pr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6427851" y="4231005"/>
                <a:ext cx="669798" cy="731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6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⚔️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503795" y="3822382"/>
                <a:ext cx="1813131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650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积极参与和斗争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511415" y="4125278"/>
                <a:ext cx="18822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94A3B8"/>
                    </a:solidFill>
                    <a:latin typeface="Segoe UI"/>
                    <a:ea typeface="Microsoft YaHei"/>
                    <a:cs typeface="Segoe UI"/>
                  </a:rPr>
                  <a:t>Engagement and Struggle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510462" y="4450556"/>
                <a:ext cx="167163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在儿童自我发展变化时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510462" y="4698206"/>
                <a:ext cx="167163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愿意与其互动甚至冲突</a:t>
                </a:r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7524750" y="5000625"/>
                <a:ext cx="3810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381000">
                    <a:moveTo>
                      <a:pt x="76200" y="0"/>
                    </a:moveTo>
                    <a:lnTo>
                      <a:pt x="3733800" y="0"/>
                    </a:lnTo>
                    <a:cubicBezTo>
                      <a:pt x="3775884" y="0"/>
                      <a:pt x="3810000" y="34116"/>
                      <a:pt x="3810000" y="76200"/>
                    </a:cubicBezTo>
                    <a:lnTo>
                      <a:pt x="3810000" y="304800"/>
                    </a:lnTo>
                    <a:cubicBezTo>
                      <a:pt x="3810000" y="346884"/>
                      <a:pt x="3775884" y="381000"/>
                      <a:pt x="37338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2E8F0"/>
              </a:soli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971068" y="5125402"/>
                <a:ext cx="291736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💡 治疗意义：设定界限，在连接中保持独立</a:t>
                </a:r>
              </a:p>
            </p:txBody>
          </p:sp>
        </p:grpSp>
      </p:grpSp>
      <p:sp>
        <p:nvSpPr>
          <p:cNvPr id="52" name="Freeform 52"/>
          <p:cNvSpPr/>
          <p:nvPr/>
        </p:nvSpPr>
        <p:spPr>
          <a:xfrm>
            <a:off x="571500" y="5810250"/>
            <a:ext cx="11049000" cy="666750"/>
          </a:xfrm>
          <a:custGeom>
            <a:avLst/>
            <a:gdLst/>
            <a:ahLst/>
            <a:cxnLst/>
            <a:rect l="l" t="t" r="r" b="b"/>
            <a:pathLst>
              <a:path w="11049000" h="66675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552450"/>
                </a:lnTo>
                <a:cubicBezTo>
                  <a:pt x="11049000" y="615576"/>
                  <a:pt x="10997826" y="666750"/>
                  <a:pt x="10934700" y="666750"/>
                </a:cubicBezTo>
                <a:lnTo>
                  <a:pt x="114300" y="666750"/>
                </a:lnTo>
                <a:cubicBezTo>
                  <a:pt x="51174" y="666750"/>
                  <a:pt x="0" y="615576"/>
                  <a:pt x="0" y="55245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>
            <a:noFill/>
          </a:ln>
        </p:spPr>
      </p:sp>
      <p:sp>
        <p:nvSpPr>
          <p:cNvPr id="53" name="TextBox 53"/>
          <p:cNvSpPr txBox="1"/>
          <p:nvPr/>
        </p:nvSpPr>
        <p:spPr>
          <a:xfrm>
            <a:off x="937260" y="6014085"/>
            <a:ext cx="90678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核心公式：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2095500" y="5953125"/>
            <a:ext cx="6334316" cy="333375"/>
            <a:chOff x="2095500" y="5953125"/>
            <a:chExt cx="6334316" cy="333375"/>
          </a:xfrm>
        </p:grpSpPr>
        <p:sp>
          <p:nvSpPr>
            <p:cNvPr id="54" name="Freeform 54"/>
            <p:cNvSpPr/>
            <p:nvPr/>
          </p:nvSpPr>
          <p:spPr>
            <a:xfrm>
              <a:off x="2095500" y="5953125"/>
              <a:ext cx="1524000" cy="285750"/>
            </a:xfrm>
            <a:custGeom>
              <a:avLst/>
              <a:gdLst/>
              <a:ahLst/>
              <a:cxnLst/>
              <a:rect l="l" t="t" r="r" b="b"/>
              <a:pathLst>
                <a:path w="1524000" h="285750">
                  <a:moveTo>
                    <a:pt x="142875" y="0"/>
                  </a:moveTo>
                  <a:lnTo>
                    <a:pt x="1381125" y="0"/>
                  </a:lnTo>
                  <a:cubicBezTo>
                    <a:pt x="1460033" y="0"/>
                    <a:pt x="1524000" y="63967"/>
                    <a:pt x="1524000" y="142875"/>
                  </a:cubicBezTo>
                  <a:lnTo>
                    <a:pt x="1524000" y="142875"/>
                  </a:lnTo>
                  <a:cubicBezTo>
                    <a:pt x="1524000" y="221783"/>
                    <a:pt x="1460033" y="285750"/>
                    <a:pt x="1381125" y="285750"/>
                  </a:cubicBezTo>
                  <a:lnTo>
                    <a:pt x="142875" y="285750"/>
                  </a:lnTo>
                  <a:cubicBezTo>
                    <a:pt x="63967" y="285750"/>
                    <a:pt x="0" y="221783"/>
                    <a:pt x="0" y="142875"/>
                  </a:cubicBezTo>
                  <a:lnTo>
                    <a:pt x="0" y="142875"/>
                  </a:lnTo>
                  <a:cubicBezTo>
                    <a:pt x="0" y="63967"/>
                    <a:pt x="63967" y="0"/>
                    <a:pt x="142875" y="0"/>
                  </a:cubicBez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2307431" y="6030278"/>
              <a:ext cx="11001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随机应变的沟通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790950" y="5981700"/>
              <a:ext cx="15859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+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4048125" y="5953125"/>
              <a:ext cx="1238250" cy="285750"/>
            </a:xfrm>
            <a:custGeom>
              <a:avLst/>
              <a:gdLst/>
              <a:ahLst/>
              <a:cxnLst/>
              <a:rect l="l" t="t" r="r" b="b"/>
              <a:pathLst>
                <a:path w="1238250" h="285750">
                  <a:moveTo>
                    <a:pt x="142875" y="0"/>
                  </a:moveTo>
                  <a:lnTo>
                    <a:pt x="1095375" y="0"/>
                  </a:lnTo>
                  <a:cubicBezTo>
                    <a:pt x="1174283" y="0"/>
                    <a:pt x="1238250" y="63967"/>
                    <a:pt x="1238250" y="142875"/>
                  </a:cubicBezTo>
                  <a:lnTo>
                    <a:pt x="1238250" y="142875"/>
                  </a:lnTo>
                  <a:cubicBezTo>
                    <a:pt x="1238250" y="221783"/>
                    <a:pt x="1174283" y="285750"/>
                    <a:pt x="1095375" y="285750"/>
                  </a:cubicBezTo>
                  <a:lnTo>
                    <a:pt x="142875" y="285750"/>
                  </a:lnTo>
                  <a:cubicBezTo>
                    <a:pt x="63967" y="285750"/>
                    <a:pt x="0" y="221783"/>
                    <a:pt x="0" y="142875"/>
                  </a:cubicBezTo>
                  <a:lnTo>
                    <a:pt x="0" y="142875"/>
                  </a:lnTo>
                  <a:cubicBezTo>
                    <a:pt x="0" y="63967"/>
                    <a:pt x="63967" y="0"/>
                    <a:pt x="142875" y="0"/>
                  </a:cubicBezTo>
                  <a:close/>
                </a:path>
              </a:pathLst>
            </a:custGeom>
            <a:solidFill>
              <a:srgbClr val="3D8B7A"/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4347210" y="603027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情感调谐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5457825" y="5981700"/>
              <a:ext cx="15859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=</a:t>
              </a:r>
            </a:p>
          </p:txBody>
        </p:sp>
        <p:sp>
          <p:nvSpPr>
            <p:cNvPr id="60" name="Freeform 60"/>
            <p:cNvSpPr/>
            <p:nvPr/>
          </p:nvSpPr>
          <p:spPr>
            <a:xfrm>
              <a:off x="5715000" y="5953125"/>
              <a:ext cx="1714500" cy="285750"/>
            </a:xfrm>
            <a:custGeom>
              <a:avLst/>
              <a:gdLst/>
              <a:ahLst/>
              <a:cxnLst/>
              <a:rect l="l" t="t" r="r" b="b"/>
              <a:pathLst>
                <a:path w="1714500" h="285750">
                  <a:moveTo>
                    <a:pt x="142875" y="0"/>
                  </a:moveTo>
                  <a:lnTo>
                    <a:pt x="1571625" y="0"/>
                  </a:lnTo>
                  <a:cubicBezTo>
                    <a:pt x="1650533" y="0"/>
                    <a:pt x="1714500" y="63967"/>
                    <a:pt x="1714500" y="142875"/>
                  </a:cubicBezTo>
                  <a:lnTo>
                    <a:pt x="1714500" y="142875"/>
                  </a:lnTo>
                  <a:cubicBezTo>
                    <a:pt x="1714500" y="221783"/>
                    <a:pt x="1650533" y="285750"/>
                    <a:pt x="1571625" y="285750"/>
                  </a:cubicBezTo>
                  <a:lnTo>
                    <a:pt x="142875" y="285750"/>
                  </a:lnTo>
                  <a:cubicBezTo>
                    <a:pt x="63967" y="285750"/>
                    <a:pt x="0" y="221783"/>
                    <a:pt x="0" y="142875"/>
                  </a:cubicBezTo>
                  <a:lnTo>
                    <a:pt x="0" y="142875"/>
                  </a:lnTo>
                  <a:cubicBezTo>
                    <a:pt x="0" y="63967"/>
                    <a:pt x="63967" y="0"/>
                    <a:pt x="142875" y="0"/>
                  </a:cubicBezTo>
                  <a:close/>
                </a:path>
              </a:pathLst>
            </a:custGeom>
            <a:solidFill>
              <a:srgbClr val="E07843"/>
            </a:solidFill>
            <a:ln>
              <a:noFill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5861161" y="6030278"/>
              <a:ext cx="142217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让孩子感到"被感受"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07618" y="6038374"/>
              <a:ext cx="82219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Feeling Felt</a:t>
              </a: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17</a:t>
            </a:r>
          </a:p>
        </p:txBody>
      </p:sp>
    </p:spTree>
  </p:cSld>
  <p:clrMapOvr>
    <a:masterClrMapping/>
  </p:clrMapOvr>
  <p:transition dur="4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4748B"/>
              </a:gs>
              <a:gs pos="100000">
                <a:srgbClr val="475569"/>
              </a:gs>
            </a:gsLst>
            <a:lin ang="2700000" scaled="1"/>
          </a:gradFill>
          <a:ln>
            <a:noFill/>
          </a:ln>
        </p:spPr>
      </p:sp>
      <p:sp>
        <p:nvSpPr>
          <p:cNvPr id="3" name="Line 3"/>
          <p:cNvSpPr/>
          <p:nvPr/>
        </p:nvSpPr>
        <p:spPr>
          <a:xfrm>
            <a:off x="6096000" y="952500"/>
            <a:ext cx="9525" cy="4953000"/>
          </a:xfrm>
          <a:custGeom>
            <a:avLst/>
            <a:gdLst/>
            <a:ahLst/>
            <a:cxnLst/>
            <a:rect l="l" t="t" r="r" b="b"/>
            <a:pathLst>
              <a:path w="9525" h="4953000">
                <a:moveTo>
                  <a:pt x="0" y="0"/>
                </a:moveTo>
                <a:lnTo>
                  <a:pt x="0" y="4953000"/>
                </a:lnTo>
              </a:path>
            </a:pathLst>
          </a:custGeom>
          <a:noFill/>
          <a:ln w="19050">
            <a:solidFill>
              <a:srgbClr val="FFFFFF">
                <a:alpha val="10000"/>
              </a:srgbClr>
            </a:solidFill>
          </a:ln>
        </p:spPr>
      </p:sp>
      <p:sp>
        <p:nvSpPr>
          <p:cNvPr id="4" name="Line 4"/>
          <p:cNvSpPr/>
          <p:nvPr/>
        </p:nvSpPr>
        <p:spPr>
          <a:xfrm>
            <a:off x="1905000" y="3429000"/>
            <a:ext cx="8382000" cy="9525"/>
          </a:xfrm>
          <a:custGeom>
            <a:avLst/>
            <a:gdLst/>
            <a:ahLst/>
            <a:cxnLst/>
            <a:rect l="l" t="t" r="r" b="b"/>
            <a:pathLst>
              <a:path w="8382000" h="9525">
                <a:moveTo>
                  <a:pt x="0" y="0"/>
                </a:moveTo>
                <a:lnTo>
                  <a:pt x="8382000" y="0"/>
                </a:lnTo>
              </a:path>
            </a:pathLst>
          </a:custGeom>
          <a:noFill/>
          <a:ln w="19050">
            <a:solidFill>
              <a:srgbClr val="FFFFFF">
                <a:alpha val="10000"/>
              </a:srgbClr>
            </a:solidFill>
          </a:ln>
        </p:spPr>
      </p:sp>
      <p:sp>
        <p:nvSpPr>
          <p:cNvPr id="5" name="Ellipse 5"/>
          <p:cNvSpPr/>
          <p:nvPr/>
        </p:nvSpPr>
        <p:spPr>
          <a:xfrm>
            <a:off x="3048000" y="1428750"/>
            <a:ext cx="1524000" cy="1524000"/>
          </a:xfrm>
          <a:prstGeom prst="ellipse">
            <a:avLst/>
          </a:prstGeom>
          <a:noFill/>
          <a:ln w="28575">
            <a:solidFill>
              <a:srgbClr val="3D8B7A">
                <a:alpha val="10000"/>
              </a:srgbClr>
            </a:solidFill>
          </a:ln>
        </p:spPr>
      </p:sp>
      <p:sp>
        <p:nvSpPr>
          <p:cNvPr id="6" name="Ellipse 6"/>
          <p:cNvSpPr/>
          <p:nvPr/>
        </p:nvSpPr>
        <p:spPr>
          <a:xfrm>
            <a:off x="7620000" y="1428750"/>
            <a:ext cx="1524000" cy="1524000"/>
          </a:xfrm>
          <a:prstGeom prst="ellipse">
            <a:avLst/>
          </a:prstGeom>
          <a:noFill/>
          <a:ln w="28575">
            <a:solidFill>
              <a:srgbClr val="64748B">
                <a:alpha val="10000"/>
              </a:srgbClr>
            </a:solidFill>
          </a:ln>
        </p:spPr>
      </p:sp>
      <p:sp>
        <p:nvSpPr>
          <p:cNvPr id="7" name="Ellipse 7"/>
          <p:cNvSpPr/>
          <p:nvPr/>
        </p:nvSpPr>
        <p:spPr>
          <a:xfrm>
            <a:off x="3048000" y="3905250"/>
            <a:ext cx="1524000" cy="1524000"/>
          </a:xfrm>
          <a:prstGeom prst="ellipse">
            <a:avLst/>
          </a:prstGeom>
          <a:noFill/>
          <a:ln w="28575">
            <a:solidFill>
              <a:srgbClr val="E07843">
                <a:alpha val="10000"/>
              </a:srgbClr>
            </a:solidFill>
          </a:ln>
        </p:spPr>
      </p:sp>
      <p:sp>
        <p:nvSpPr>
          <p:cNvPr id="8" name="Ellipse 8"/>
          <p:cNvSpPr/>
          <p:nvPr/>
        </p:nvSpPr>
        <p:spPr>
          <a:xfrm>
            <a:off x="7620000" y="3905250"/>
            <a:ext cx="1524000" cy="1524000"/>
          </a:xfrm>
          <a:prstGeom prst="ellipse">
            <a:avLst/>
          </a:prstGeom>
          <a:noFill/>
          <a:ln w="28575">
            <a:solidFill>
              <a:srgbClr val="B54545">
                <a:alpha val="10000"/>
              </a:srgbClr>
            </a:solidFill>
          </a:ln>
        </p:spPr>
      </p:sp>
      <p:sp>
        <p:nvSpPr>
          <p:cNvPr id="9" name="TextBox 9"/>
          <p:cNvSpPr txBox="1"/>
          <p:nvPr/>
        </p:nvSpPr>
        <p:spPr>
          <a:xfrm>
            <a:off x="3566636" y="2125028"/>
            <a:ext cx="48672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FFFFFF">
                    <a:alpha val="10000"/>
                  </a:srgbClr>
                </a:solidFill>
                <a:latin typeface="Segoe UI"/>
                <a:ea typeface="Microsoft YaHei"/>
                <a:cs typeface="Segoe UI"/>
              </a:rPr>
              <a:t>安全型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8636" y="2125028"/>
            <a:ext cx="48672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FFFFFF">
                    <a:alpha val="10000"/>
                  </a:srgbClr>
                </a:solidFill>
                <a:latin typeface="Segoe UI"/>
                <a:ea typeface="Microsoft YaHei"/>
                <a:cs typeface="Segoe UI"/>
              </a:rPr>
              <a:t>回避型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66636" y="4601528"/>
            <a:ext cx="48672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FFFFFF">
                    <a:alpha val="10000"/>
                  </a:srgbClr>
                </a:solidFill>
                <a:latin typeface="Segoe UI"/>
                <a:ea typeface="Microsoft YaHei"/>
                <a:cs typeface="Segoe UI"/>
              </a:rPr>
              <a:t>矛盾型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38636" y="4601528"/>
            <a:ext cx="48672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FFFFFF">
                    <a:alpha val="10000"/>
                  </a:srgbClr>
                </a:solidFill>
                <a:latin typeface="Segoe UI"/>
                <a:ea typeface="Microsoft YaHei"/>
                <a:cs typeface="Segoe UI"/>
              </a:rPr>
              <a:t>混乱型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22605" y="1885950"/>
            <a:ext cx="1746790" cy="1828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0" b="1" dirty="0">
                <a:solidFill>
                  <a:srgbClr val="FFFFFF">
                    <a:alpha val="15000"/>
                  </a:srgbClr>
                </a:solidFill>
                <a:latin typeface="Segoe UI"/>
                <a:ea typeface="Microsoft YaHei"/>
                <a:cs typeface="Segoe UI"/>
              </a:rPr>
              <a:t>04</a:t>
            </a:r>
          </a:p>
        </p:txBody>
      </p:sp>
      <p:sp>
        <p:nvSpPr>
          <p:cNvPr id="14" name="Freeform 14"/>
          <p:cNvSpPr/>
          <p:nvPr/>
        </p:nvSpPr>
        <p:spPr>
          <a:xfrm>
            <a:off x="5238750" y="3333750"/>
            <a:ext cx="1714500" cy="381000"/>
          </a:xfrm>
          <a:custGeom>
            <a:avLst/>
            <a:gdLst/>
            <a:ahLst/>
            <a:cxnLst/>
            <a:rect l="l" t="t" r="r" b="b"/>
            <a:pathLst>
              <a:path w="1714500" h="381000">
                <a:moveTo>
                  <a:pt x="190500" y="0"/>
                </a:moveTo>
                <a:lnTo>
                  <a:pt x="1524000" y="0"/>
                </a:lnTo>
                <a:cubicBezTo>
                  <a:pt x="1629210" y="0"/>
                  <a:pt x="1714500" y="85290"/>
                  <a:pt x="1714500" y="190500"/>
                </a:cubicBezTo>
                <a:lnTo>
                  <a:pt x="1714500" y="190500"/>
                </a:lnTo>
                <a:cubicBezTo>
                  <a:pt x="1714500" y="295710"/>
                  <a:pt x="1629210" y="381000"/>
                  <a:pt x="1524000" y="381000"/>
                </a:cubicBez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lnTo>
                  <a:pt x="0" y="190500"/>
                </a:lnTo>
                <a:cubicBezTo>
                  <a:pt x="0" y="85290"/>
                  <a:pt x="85290" y="0"/>
                  <a:pt x="1905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5" name="TextBox 15"/>
          <p:cNvSpPr txBox="1"/>
          <p:nvPr/>
        </p:nvSpPr>
        <p:spPr>
          <a:xfrm>
            <a:off x="5506784" y="3461385"/>
            <a:ext cx="117843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CHAPTER FOUR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76805" y="4025265"/>
            <a:ext cx="4638389" cy="6705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3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依恋模式与临床实践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01367" y="4679632"/>
            <a:ext cx="4789265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dirty="0">
                <a:solidFill>
                  <a:srgbClr val="CBD5E1"/>
                </a:solidFill>
                <a:latin typeface="Segoe UI"/>
                <a:ea typeface="Microsoft YaHei"/>
                <a:cs typeface="Segoe UI"/>
              </a:rPr>
              <a:t>Attachment Patterns in Clinical Practice</a:t>
            </a:r>
          </a:p>
        </p:txBody>
      </p:sp>
      <p:sp>
        <p:nvSpPr>
          <p:cNvPr id="18" name="Freeform 18"/>
          <p:cNvSpPr/>
          <p:nvPr/>
        </p:nvSpPr>
        <p:spPr>
          <a:xfrm>
            <a:off x="5143500" y="5095875"/>
            <a:ext cx="1905000" cy="28575"/>
          </a:xfrm>
          <a:custGeom>
            <a:avLst/>
            <a:gdLst/>
            <a:ahLst/>
            <a:cxnLst/>
            <a:rect l="l" t="t" r="r" b="b"/>
            <a:pathLst>
              <a:path w="1905000" h="28575">
                <a:moveTo>
                  <a:pt x="14288" y="0"/>
                </a:moveTo>
                <a:lnTo>
                  <a:pt x="1890712" y="0"/>
                </a:lnTo>
                <a:cubicBezTo>
                  <a:pt x="1898603" y="0"/>
                  <a:pt x="1905000" y="6397"/>
                  <a:pt x="1905000" y="14288"/>
                </a:cubicBezTo>
                <a:lnTo>
                  <a:pt x="1905000" y="14288"/>
                </a:lnTo>
                <a:cubicBezTo>
                  <a:pt x="1905000" y="22178"/>
                  <a:pt x="1898603" y="28575"/>
                  <a:pt x="1890712" y="28575"/>
                </a:cubicBezTo>
                <a:lnTo>
                  <a:pt x="14288" y="28575"/>
                </a:lnTo>
                <a:cubicBezTo>
                  <a:pt x="6397" y="28575"/>
                  <a:pt x="0" y="22178"/>
                  <a:pt x="0" y="14288"/>
                </a:cubicBezTo>
                <a:lnTo>
                  <a:pt x="0" y="14288"/>
                </a:lnTo>
                <a:cubicBezTo>
                  <a:pt x="0" y="6397"/>
                  <a:pt x="6397" y="0"/>
                  <a:pt x="14288" y="0"/>
                </a:cubicBezTo>
                <a:close/>
              </a:path>
            </a:pathLst>
          </a:custGeom>
          <a:solidFill>
            <a:srgbClr val="E07843"/>
          </a:solidFill>
          <a:ln>
            <a:noFill/>
          </a:ln>
        </p:spPr>
      </p:sp>
      <p:grpSp>
        <p:nvGrpSpPr>
          <p:cNvPr id="27" name="Group 27"/>
          <p:cNvGrpSpPr/>
          <p:nvPr/>
        </p:nvGrpSpPr>
        <p:grpSpPr>
          <a:xfrm>
            <a:off x="2667000" y="5524500"/>
            <a:ext cx="5334000" cy="290512"/>
            <a:chOff x="2667000" y="5524500"/>
            <a:chExt cx="5334000" cy="290512"/>
          </a:xfrm>
        </p:grpSpPr>
        <p:sp>
          <p:nvSpPr>
            <p:cNvPr id="19" name="Freeform 19"/>
            <p:cNvSpPr/>
            <p:nvPr/>
          </p:nvSpPr>
          <p:spPr>
            <a:xfrm>
              <a:off x="2667000" y="5524500"/>
              <a:ext cx="1143000" cy="285750"/>
            </a:xfrm>
            <a:custGeom>
              <a:avLst/>
              <a:gdLst/>
              <a:ahLst/>
              <a:cxnLst/>
              <a:rect l="l" t="t" r="r" b="b"/>
              <a:pathLst>
                <a:path w="1143000" h="285750">
                  <a:moveTo>
                    <a:pt x="142875" y="0"/>
                  </a:moveTo>
                  <a:lnTo>
                    <a:pt x="1000125" y="0"/>
                  </a:lnTo>
                  <a:cubicBezTo>
                    <a:pt x="1079033" y="0"/>
                    <a:pt x="1143000" y="63967"/>
                    <a:pt x="1143000" y="142875"/>
                  </a:cubicBezTo>
                  <a:lnTo>
                    <a:pt x="1143000" y="142875"/>
                  </a:lnTo>
                  <a:cubicBezTo>
                    <a:pt x="1143000" y="221783"/>
                    <a:pt x="1079033" y="285750"/>
                    <a:pt x="1000125" y="285750"/>
                  </a:cubicBezTo>
                  <a:lnTo>
                    <a:pt x="142875" y="285750"/>
                  </a:lnTo>
                  <a:cubicBezTo>
                    <a:pt x="63967" y="285750"/>
                    <a:pt x="0" y="221783"/>
                    <a:pt x="0" y="142875"/>
                  </a:cubicBezTo>
                  <a:lnTo>
                    <a:pt x="0" y="142875"/>
                  </a:lnTo>
                  <a:cubicBezTo>
                    <a:pt x="0" y="63967"/>
                    <a:pt x="63967" y="0"/>
                    <a:pt x="142875" y="0"/>
                  </a:cubicBezTo>
                  <a:close/>
                </a:path>
              </a:pathLst>
            </a:custGeom>
            <a:solidFill>
              <a:srgbClr val="3D8B7A">
                <a:alpha val="40000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2799612" y="5601652"/>
              <a:ext cx="87777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安全/自主型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4000500" y="5524500"/>
              <a:ext cx="1143000" cy="285750"/>
            </a:xfrm>
            <a:custGeom>
              <a:avLst/>
              <a:gdLst/>
              <a:ahLst/>
              <a:cxnLst/>
              <a:rect l="l" t="t" r="r" b="b"/>
              <a:pathLst>
                <a:path w="1143000" h="285750">
                  <a:moveTo>
                    <a:pt x="142875" y="0"/>
                  </a:moveTo>
                  <a:lnTo>
                    <a:pt x="1000125" y="0"/>
                  </a:lnTo>
                  <a:cubicBezTo>
                    <a:pt x="1079033" y="0"/>
                    <a:pt x="1143000" y="63967"/>
                    <a:pt x="1143000" y="142875"/>
                  </a:cubicBezTo>
                  <a:lnTo>
                    <a:pt x="1143000" y="142875"/>
                  </a:lnTo>
                  <a:cubicBezTo>
                    <a:pt x="1143000" y="221783"/>
                    <a:pt x="1079033" y="285750"/>
                    <a:pt x="1000125" y="285750"/>
                  </a:cubicBezTo>
                  <a:lnTo>
                    <a:pt x="142875" y="285750"/>
                  </a:lnTo>
                  <a:cubicBezTo>
                    <a:pt x="63967" y="285750"/>
                    <a:pt x="0" y="221783"/>
                    <a:pt x="0" y="142875"/>
                  </a:cubicBezTo>
                  <a:lnTo>
                    <a:pt x="0" y="142875"/>
                  </a:lnTo>
                  <a:cubicBezTo>
                    <a:pt x="0" y="63967"/>
                    <a:pt x="63967" y="0"/>
                    <a:pt x="142875" y="0"/>
                  </a:cubicBezTo>
                  <a:close/>
                </a:path>
              </a:pathLst>
            </a:custGeom>
            <a:solidFill>
              <a:srgbClr val="64748B">
                <a:alpha val="40000"/>
              </a:srgbClr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4133112" y="5601652"/>
              <a:ext cx="87777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回避/冷漠型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5334000" y="5524500"/>
              <a:ext cx="1143000" cy="285750"/>
            </a:xfrm>
            <a:custGeom>
              <a:avLst/>
              <a:gdLst/>
              <a:ahLst/>
              <a:cxnLst/>
              <a:rect l="l" t="t" r="r" b="b"/>
              <a:pathLst>
                <a:path w="1143000" h="285750">
                  <a:moveTo>
                    <a:pt x="142875" y="0"/>
                  </a:moveTo>
                  <a:lnTo>
                    <a:pt x="1000125" y="0"/>
                  </a:lnTo>
                  <a:cubicBezTo>
                    <a:pt x="1079033" y="0"/>
                    <a:pt x="1143000" y="63967"/>
                    <a:pt x="1143000" y="142875"/>
                  </a:cubicBezTo>
                  <a:lnTo>
                    <a:pt x="1143000" y="142875"/>
                  </a:lnTo>
                  <a:cubicBezTo>
                    <a:pt x="1143000" y="221783"/>
                    <a:pt x="1079033" y="285750"/>
                    <a:pt x="1000125" y="285750"/>
                  </a:cubicBezTo>
                  <a:lnTo>
                    <a:pt x="142875" y="285750"/>
                  </a:lnTo>
                  <a:cubicBezTo>
                    <a:pt x="63967" y="285750"/>
                    <a:pt x="0" y="221783"/>
                    <a:pt x="0" y="142875"/>
                  </a:cubicBezTo>
                  <a:lnTo>
                    <a:pt x="0" y="142875"/>
                  </a:lnTo>
                  <a:cubicBezTo>
                    <a:pt x="0" y="63967"/>
                    <a:pt x="63967" y="0"/>
                    <a:pt x="142875" y="0"/>
                  </a:cubicBezTo>
                  <a:close/>
                </a:path>
              </a:pathLst>
            </a:custGeom>
            <a:solidFill>
              <a:srgbClr val="E07843">
                <a:alpha val="40000"/>
              </a:srgbClr>
            </a:solidFill>
            <a:ln>
              <a:noFill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5466612" y="5601652"/>
              <a:ext cx="87777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矛盾/迷恋型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6667500" y="5524500"/>
              <a:ext cx="1333500" cy="285750"/>
            </a:xfrm>
            <a:custGeom>
              <a:avLst/>
              <a:gdLst/>
              <a:ahLst/>
              <a:cxnLst/>
              <a:rect l="l" t="t" r="r" b="b"/>
              <a:pathLst>
                <a:path w="1333500" h="285750">
                  <a:moveTo>
                    <a:pt x="142875" y="0"/>
                  </a:moveTo>
                  <a:lnTo>
                    <a:pt x="1190625" y="0"/>
                  </a:lnTo>
                  <a:cubicBezTo>
                    <a:pt x="1269533" y="0"/>
                    <a:pt x="1333500" y="63967"/>
                    <a:pt x="1333500" y="142875"/>
                  </a:cubicBezTo>
                  <a:lnTo>
                    <a:pt x="1333500" y="142875"/>
                  </a:lnTo>
                  <a:cubicBezTo>
                    <a:pt x="1333500" y="221783"/>
                    <a:pt x="1269533" y="285750"/>
                    <a:pt x="1190625" y="285750"/>
                  </a:cubicBezTo>
                  <a:lnTo>
                    <a:pt x="142875" y="285750"/>
                  </a:lnTo>
                  <a:cubicBezTo>
                    <a:pt x="63967" y="285750"/>
                    <a:pt x="0" y="221783"/>
                    <a:pt x="0" y="142875"/>
                  </a:cubicBezTo>
                  <a:lnTo>
                    <a:pt x="0" y="142875"/>
                  </a:lnTo>
                  <a:cubicBezTo>
                    <a:pt x="0" y="63967"/>
                    <a:pt x="63967" y="0"/>
                    <a:pt x="142875" y="0"/>
                  </a:cubicBezTo>
                  <a:close/>
                </a:path>
              </a:pathLst>
            </a:custGeom>
            <a:solidFill>
              <a:srgbClr val="B54545">
                <a:alpha val="40000"/>
              </a:srgbClr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6818686" y="5601652"/>
              <a:ext cx="103112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混乱/未解决型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438650" y="6165056"/>
            <a:ext cx="331470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125" dirty="0">
                <a:solidFill>
                  <a:srgbClr val="94A3B8"/>
                </a:solidFill>
                <a:latin typeface="Segoe UI"/>
                <a:ea typeface="Microsoft YaHei"/>
                <a:cs typeface="Segoe UI"/>
              </a:rPr>
              <a:t>从评估到干预：针对不同依恋模式的临床策略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4A3B8"/>
                </a:solidFill>
                <a:latin typeface="Segoe UI"/>
                <a:ea typeface="Microsoft YaHei"/>
                <a:cs typeface="Segoe UI"/>
              </a:rPr>
              <a:t>18</a:t>
            </a:r>
          </a:p>
        </p:txBody>
      </p:sp>
    </p:spTree>
  </p:cSld>
  <p:clrMapOvr>
    <a:masterClrMapping/>
  </p:clrMapOvr>
  <p:transition dur="4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391782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关系精神分析对临床的贡献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456095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Relational Perspective: Redefining Core Concepts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000500" cy="9525"/>
          </a:xfrm>
          <a:custGeom>
            <a:avLst/>
            <a:gdLst/>
            <a:ahLst/>
            <a:cxnLst/>
            <a:rect l="l" t="t" r="r" b="b"/>
            <a:pathLst>
              <a:path w="4000500" h="9525">
                <a:moveTo>
                  <a:pt x="0" y="0"/>
                </a:moveTo>
                <a:lnTo>
                  <a:pt x="4000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9" name="Group 9"/>
          <p:cNvGrpSpPr/>
          <p:nvPr/>
        </p:nvGrpSpPr>
        <p:grpSpPr>
          <a:xfrm>
            <a:off x="571500" y="1381125"/>
            <a:ext cx="11049000" cy="571500"/>
            <a:chOff x="571500" y="1381125"/>
            <a:chExt cx="11049000" cy="571500"/>
          </a:xfrm>
        </p:grpSpPr>
        <p:sp>
          <p:nvSpPr>
            <p:cNvPr id="7" name="Freeform 7"/>
            <p:cNvSpPr/>
            <p:nvPr/>
          </p:nvSpPr>
          <p:spPr>
            <a:xfrm>
              <a:off x="571500" y="1381125"/>
              <a:ext cx="11049000" cy="571500"/>
            </a:xfrm>
            <a:custGeom>
              <a:avLst/>
              <a:gdLst/>
              <a:ahLst/>
              <a:cxnLst/>
              <a:rect l="l" t="t" r="r" b="b"/>
              <a:pathLst>
                <a:path w="11049000" h="571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457200"/>
                  </a:lnTo>
                  <a:cubicBezTo>
                    <a:pt x="11049000" y="520326"/>
                    <a:pt x="10997826" y="571500"/>
                    <a:pt x="10934700" y="571500"/>
                  </a:cubicBezTo>
                  <a:lnTo>
                    <a:pt x="114300" y="571500"/>
                  </a:lnTo>
                  <a:cubicBezTo>
                    <a:pt x="51174" y="571500"/>
                    <a:pt x="0" y="520326"/>
                    <a:pt x="0" y="45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42010" y="1613535"/>
              <a:ext cx="721614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双人心理学视角：</a:t>
              </a:r>
              <a:r>
                <a:rPr lang="zh-CN" sz="12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治疗是一个双向互惠影响的过程，治疗师的主观性是不可消除且至关重要的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571500" y="2190750"/>
            <a:ext cx="11049000" cy="3905250"/>
            <a:chOff x="571500" y="2190750"/>
            <a:chExt cx="11049000" cy="3905250"/>
          </a:xfrm>
        </p:grpSpPr>
        <p:grpSp>
          <p:nvGrpSpPr>
            <p:cNvPr id="24" name="Group 24"/>
            <p:cNvGrpSpPr/>
            <p:nvPr/>
          </p:nvGrpSpPr>
          <p:grpSpPr>
            <a:xfrm>
              <a:off x="571500" y="2190750"/>
              <a:ext cx="5334000" cy="1809750"/>
              <a:chOff x="571500" y="2190750"/>
              <a:chExt cx="5334000" cy="18097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571500" y="2190750"/>
                <a:ext cx="5334000" cy="1809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8097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695450"/>
                    </a:lnTo>
                    <a:cubicBezTo>
                      <a:pt x="5334000" y="1758576"/>
                      <a:pt x="5282826" y="1809750"/>
                      <a:pt x="5219700" y="1809750"/>
                    </a:cubicBezTo>
                    <a:lnTo>
                      <a:pt x="114300" y="1809750"/>
                    </a:lnTo>
                    <a:cubicBezTo>
                      <a:pt x="51174" y="1809750"/>
                      <a:pt x="0" y="1758576"/>
                      <a:pt x="0" y="1695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571500" y="2190750"/>
                <a:ext cx="533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76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61950"/>
                    </a:lnTo>
                    <a:cubicBezTo>
                      <a:pt x="5334000" y="425076"/>
                      <a:pt x="5282826" y="476250"/>
                      <a:pt x="5219700" y="476250"/>
                    </a:cubicBezTo>
                    <a:lnTo>
                      <a:pt x="114300" y="476250"/>
                    </a:lnTo>
                    <a:cubicBezTo>
                      <a:pt x="51174" y="476250"/>
                      <a:pt x="0" y="425076"/>
                      <a:pt x="0" y="361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2" name="Rectangle 12"/>
              <p:cNvSpPr/>
              <p:nvPr/>
            </p:nvSpPr>
            <p:spPr>
              <a:xfrm>
                <a:off x="571500" y="2552700"/>
                <a:ext cx="5334000" cy="1143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92480" y="2359342"/>
                <a:ext cx="1876820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移情 Transference</a:t>
                </a:r>
              </a:p>
            </p:txBody>
          </p:sp>
          <p:grpSp>
            <p:nvGrpSpPr>
              <p:cNvPr id="17" name="Group 17"/>
              <p:cNvGrpSpPr/>
              <p:nvPr/>
            </p:nvGrpSpPr>
            <p:grpSpPr>
              <a:xfrm>
                <a:off x="762000" y="2809875"/>
                <a:ext cx="2286000" cy="523875"/>
                <a:chOff x="762000" y="2809875"/>
                <a:chExt cx="2286000" cy="523875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762000" y="2809875"/>
                  <a:ext cx="2286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523875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447675"/>
                      </a:lnTo>
                      <a:cubicBezTo>
                        <a:pt x="2286000" y="489759"/>
                        <a:pt x="2251884" y="523875"/>
                        <a:pt x="2209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ECACA"/>
                </a:solidFill>
                <a:ln>
                  <a:noFill/>
                </a:ln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1547301" y="2895124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B54545"/>
                      </a:solidFill>
                      <a:latin typeface="Segoe UI"/>
                      <a:ea typeface="Microsoft YaHei"/>
                      <a:cs typeface="Segoe UI"/>
                    </a:rPr>
                    <a:t>❌ 传统视角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1423940" y="3096578"/>
                  <a:ext cx="96212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单纯的"扭曲"</a:t>
                  </a: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215640" y="29489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grpSp>
            <p:nvGrpSpPr>
              <p:cNvPr id="22" name="Group 22"/>
              <p:cNvGrpSpPr/>
              <p:nvPr/>
            </p:nvGrpSpPr>
            <p:grpSpPr>
              <a:xfrm>
                <a:off x="3429000" y="2809875"/>
                <a:ext cx="2286000" cy="523875"/>
                <a:chOff x="3429000" y="2809875"/>
                <a:chExt cx="2286000" cy="523875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3429000" y="2809875"/>
                  <a:ext cx="2286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523875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447675"/>
                      </a:lnTo>
                      <a:cubicBezTo>
                        <a:pt x="2286000" y="489759"/>
                        <a:pt x="2251884" y="523875"/>
                        <a:pt x="2209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4EDDA"/>
                </a:solidFill>
                <a:ln>
                  <a:noFill/>
                </a:ln>
              </p:spPr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4214301" y="2895124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✓ 关系视角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3868579" y="3096578"/>
                  <a:ext cx="140684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基于历史的可信建构</a:t>
                  </a:r>
                </a:p>
              </p:txBody>
            </p:sp>
          </p:grpSp>
          <p:sp>
            <p:nvSpPr>
              <p:cNvPr id="23" name="TextBox 23"/>
              <p:cNvSpPr txBox="1"/>
              <p:nvPr/>
            </p:nvSpPr>
            <p:spPr>
              <a:xfrm>
                <a:off x="748665" y="3601402"/>
                <a:ext cx="263366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反映了患者组织人际体验的习惯性方式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6286500" y="2190750"/>
              <a:ext cx="5334000" cy="1809750"/>
              <a:chOff x="6286500" y="2190750"/>
              <a:chExt cx="5334000" cy="18097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6286500" y="2190750"/>
                <a:ext cx="5334000" cy="1809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8097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695450"/>
                    </a:lnTo>
                    <a:cubicBezTo>
                      <a:pt x="5334000" y="1758576"/>
                      <a:pt x="5282826" y="1809750"/>
                      <a:pt x="5219700" y="1809750"/>
                    </a:cubicBezTo>
                    <a:lnTo>
                      <a:pt x="114300" y="1809750"/>
                    </a:lnTo>
                    <a:cubicBezTo>
                      <a:pt x="51174" y="1809750"/>
                      <a:pt x="0" y="1758576"/>
                      <a:pt x="0" y="1695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6286500" y="2190750"/>
                <a:ext cx="533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76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61950"/>
                    </a:lnTo>
                    <a:cubicBezTo>
                      <a:pt x="5334000" y="425076"/>
                      <a:pt x="5282826" y="476250"/>
                      <a:pt x="5219700" y="476250"/>
                    </a:cubicBezTo>
                    <a:lnTo>
                      <a:pt x="114300" y="476250"/>
                    </a:lnTo>
                    <a:cubicBezTo>
                      <a:pt x="51174" y="476250"/>
                      <a:pt x="0" y="425076"/>
                      <a:pt x="0" y="361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7" name="Rectangle 27"/>
              <p:cNvSpPr/>
              <p:nvPr/>
            </p:nvSpPr>
            <p:spPr>
              <a:xfrm>
                <a:off x="6286500" y="2552700"/>
                <a:ext cx="533400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6507480" y="2359342"/>
                <a:ext cx="2880896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反移情 Countertransference</a:t>
                </a:r>
              </a:p>
            </p:txBody>
          </p:sp>
          <p:grpSp>
            <p:nvGrpSpPr>
              <p:cNvPr id="32" name="Group 32"/>
              <p:cNvGrpSpPr/>
              <p:nvPr/>
            </p:nvGrpSpPr>
            <p:grpSpPr>
              <a:xfrm>
                <a:off x="6477000" y="2809875"/>
                <a:ext cx="2286000" cy="523875"/>
                <a:chOff x="6477000" y="2809875"/>
                <a:chExt cx="2286000" cy="523875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6477000" y="2809875"/>
                  <a:ext cx="2286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523875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447675"/>
                      </a:lnTo>
                      <a:cubicBezTo>
                        <a:pt x="2286000" y="489759"/>
                        <a:pt x="2251884" y="523875"/>
                        <a:pt x="2209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ECACA"/>
                </a:solidFill>
                <a:ln>
                  <a:noFill/>
                </a:ln>
              </p:spPr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7262301" y="2895124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B54545"/>
                      </a:solidFill>
                      <a:latin typeface="Segoe UI"/>
                      <a:ea typeface="Microsoft YaHei"/>
                      <a:cs typeface="Segoe UI"/>
                    </a:rPr>
                    <a:t>❌ 传统视角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7223284" y="3096578"/>
                  <a:ext cx="79343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治疗的阻碍</a:t>
                  </a:r>
                </a:p>
              </p:txBody>
            </p:sp>
          </p:grpSp>
          <p:sp>
            <p:nvSpPr>
              <p:cNvPr id="33" name="TextBox 33"/>
              <p:cNvSpPr txBox="1"/>
              <p:nvPr/>
            </p:nvSpPr>
            <p:spPr>
              <a:xfrm>
                <a:off x="8930640" y="29489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grpSp>
            <p:nvGrpSpPr>
              <p:cNvPr id="37" name="Group 37"/>
              <p:cNvGrpSpPr/>
              <p:nvPr/>
            </p:nvGrpSpPr>
            <p:grpSpPr>
              <a:xfrm>
                <a:off x="9144000" y="2809875"/>
                <a:ext cx="2286000" cy="523875"/>
                <a:chOff x="9144000" y="2809875"/>
                <a:chExt cx="2286000" cy="523875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9144000" y="2809875"/>
                  <a:ext cx="2286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523875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447675"/>
                      </a:lnTo>
                      <a:cubicBezTo>
                        <a:pt x="2286000" y="489759"/>
                        <a:pt x="2251884" y="523875"/>
                        <a:pt x="2209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4EDDA"/>
                </a:solidFill>
                <a:ln>
                  <a:noFill/>
                </a:ln>
              </p:spPr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9929301" y="2895124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✓ 关系视角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9499235" y="3096578"/>
                  <a:ext cx="157553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理解患者的"皇家大道"</a:t>
                  </a:r>
                </a:p>
              </p:txBody>
            </p:sp>
          </p:grpSp>
          <p:sp>
            <p:nvSpPr>
              <p:cNvPr id="38" name="TextBox 38"/>
              <p:cNvSpPr txBox="1"/>
              <p:nvPr/>
            </p:nvSpPr>
            <p:spPr>
              <a:xfrm>
                <a:off x="6463665" y="3601402"/>
                <a:ext cx="35537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治疗师被唤起的体验是通往患者解离体验的重要信息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571500" y="4286250"/>
              <a:ext cx="5334000" cy="1809750"/>
              <a:chOff x="571500" y="4286250"/>
              <a:chExt cx="5334000" cy="180975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571500" y="4286250"/>
                <a:ext cx="5334000" cy="1809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8097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695450"/>
                    </a:lnTo>
                    <a:cubicBezTo>
                      <a:pt x="5334000" y="1758576"/>
                      <a:pt x="5282826" y="1809750"/>
                      <a:pt x="5219700" y="1809750"/>
                    </a:cubicBezTo>
                    <a:lnTo>
                      <a:pt x="114300" y="1809750"/>
                    </a:lnTo>
                    <a:cubicBezTo>
                      <a:pt x="51174" y="1809750"/>
                      <a:pt x="0" y="1758576"/>
                      <a:pt x="0" y="1695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41" name="Freeform 41"/>
              <p:cNvSpPr/>
              <p:nvPr/>
            </p:nvSpPr>
            <p:spPr>
              <a:xfrm>
                <a:off x="571500" y="4286250"/>
                <a:ext cx="533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76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61950"/>
                    </a:lnTo>
                    <a:cubicBezTo>
                      <a:pt x="5334000" y="425076"/>
                      <a:pt x="5282826" y="476250"/>
                      <a:pt x="5219700" y="476250"/>
                    </a:cubicBezTo>
                    <a:lnTo>
                      <a:pt x="114300" y="476250"/>
                    </a:lnTo>
                    <a:cubicBezTo>
                      <a:pt x="51174" y="476250"/>
                      <a:pt x="0" y="425076"/>
                      <a:pt x="0" y="361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2" name="Rectangle 42"/>
              <p:cNvSpPr/>
              <p:nvPr/>
            </p:nvSpPr>
            <p:spPr>
              <a:xfrm>
                <a:off x="571500" y="4648200"/>
                <a:ext cx="5334000" cy="1143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92480" y="4454842"/>
                <a:ext cx="1597335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阻抗 Resistance</a:t>
                </a:r>
              </a:p>
            </p:txBody>
          </p:sp>
          <p:grpSp>
            <p:nvGrpSpPr>
              <p:cNvPr id="47" name="Group 47"/>
              <p:cNvGrpSpPr/>
              <p:nvPr/>
            </p:nvGrpSpPr>
            <p:grpSpPr>
              <a:xfrm>
                <a:off x="762000" y="4905375"/>
                <a:ext cx="2286000" cy="523875"/>
                <a:chOff x="762000" y="4905375"/>
                <a:chExt cx="2286000" cy="523875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762000" y="4905375"/>
                  <a:ext cx="2286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523875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447675"/>
                      </a:lnTo>
                      <a:cubicBezTo>
                        <a:pt x="2286000" y="489759"/>
                        <a:pt x="2251884" y="523875"/>
                        <a:pt x="2209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ECACA"/>
                </a:solidFill>
                <a:ln>
                  <a:noFill/>
                </a:ln>
              </p:spPr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1547301" y="4990624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B54545"/>
                      </a:solidFill>
                      <a:latin typeface="Segoe UI"/>
                      <a:ea typeface="Microsoft YaHei"/>
                      <a:cs typeface="Segoe UI"/>
                    </a:rPr>
                    <a:t>❌ 传统视角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1508284" y="5192078"/>
                  <a:ext cx="79343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患者的对抗</a:t>
                  </a:r>
                </a:p>
              </p:txBody>
            </p:sp>
          </p:grpSp>
          <p:sp>
            <p:nvSpPr>
              <p:cNvPr id="48" name="TextBox 48"/>
              <p:cNvSpPr txBox="1"/>
              <p:nvPr/>
            </p:nvSpPr>
            <p:spPr>
              <a:xfrm>
                <a:off x="3215640" y="50444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grpSp>
            <p:nvGrpSpPr>
              <p:cNvPr id="52" name="Group 52"/>
              <p:cNvGrpSpPr/>
              <p:nvPr/>
            </p:nvGrpSpPr>
            <p:grpSpPr>
              <a:xfrm>
                <a:off x="3429000" y="4905375"/>
                <a:ext cx="2286000" cy="523875"/>
                <a:chOff x="3429000" y="4905375"/>
                <a:chExt cx="2286000" cy="523875"/>
              </a:xfrm>
            </p:grpSpPr>
            <p:sp>
              <p:nvSpPr>
                <p:cNvPr id="49" name="Freeform 49"/>
                <p:cNvSpPr/>
                <p:nvPr/>
              </p:nvSpPr>
              <p:spPr>
                <a:xfrm>
                  <a:off x="3429000" y="4905375"/>
                  <a:ext cx="2286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523875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447675"/>
                      </a:lnTo>
                      <a:cubicBezTo>
                        <a:pt x="2286000" y="489759"/>
                        <a:pt x="2251884" y="523875"/>
                        <a:pt x="2209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4EDDA"/>
                </a:solidFill>
                <a:ln>
                  <a:noFill/>
                </a:ln>
              </p:spPr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4214301" y="4990624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✓ 关系视角</a:t>
                  </a: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3945255" y="5192078"/>
                  <a:ext cx="125349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对安全需求的沟通</a:t>
                  </a:r>
                </a:p>
              </p:txBody>
            </p:sp>
          </p:grpSp>
          <p:sp>
            <p:nvSpPr>
              <p:cNvPr id="53" name="TextBox 53"/>
              <p:cNvSpPr txBox="1"/>
              <p:nvPr/>
            </p:nvSpPr>
            <p:spPr>
              <a:xfrm>
                <a:off x="748665" y="5696902"/>
                <a:ext cx="24803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表达了患者对治疗师互动方式的反应</a:t>
                </a: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6286500" y="4286250"/>
              <a:ext cx="5334000" cy="1809750"/>
              <a:chOff x="6286500" y="4286250"/>
              <a:chExt cx="5334000" cy="180975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6286500" y="4286250"/>
                <a:ext cx="5334000" cy="1809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8097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695450"/>
                    </a:lnTo>
                    <a:cubicBezTo>
                      <a:pt x="5334000" y="1758576"/>
                      <a:pt x="5282826" y="1809750"/>
                      <a:pt x="5219700" y="1809750"/>
                    </a:cubicBezTo>
                    <a:lnTo>
                      <a:pt x="114300" y="1809750"/>
                    </a:lnTo>
                    <a:cubicBezTo>
                      <a:pt x="51174" y="1809750"/>
                      <a:pt x="0" y="1758576"/>
                      <a:pt x="0" y="1695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56" name="Freeform 56"/>
              <p:cNvSpPr/>
              <p:nvPr/>
            </p:nvSpPr>
            <p:spPr>
              <a:xfrm>
                <a:off x="6286500" y="4286250"/>
                <a:ext cx="533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76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61950"/>
                    </a:lnTo>
                    <a:cubicBezTo>
                      <a:pt x="5334000" y="425076"/>
                      <a:pt x="5282826" y="476250"/>
                      <a:pt x="5219700" y="476250"/>
                    </a:cubicBezTo>
                    <a:lnTo>
                      <a:pt x="114300" y="476250"/>
                    </a:lnTo>
                    <a:cubicBezTo>
                      <a:pt x="51174" y="476250"/>
                      <a:pt x="0" y="425076"/>
                      <a:pt x="0" y="361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57" name="Rectangle 57"/>
              <p:cNvSpPr/>
              <p:nvPr/>
            </p:nvSpPr>
            <p:spPr>
              <a:xfrm>
                <a:off x="6286500" y="4648200"/>
                <a:ext cx="5334000" cy="114300"/>
              </a:xfrm>
              <a:prstGeom prst="rect">
                <a:avLst/>
              </a:pr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6507480" y="4454842"/>
                <a:ext cx="154557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中立 Neutrality</a:t>
                </a:r>
              </a:p>
            </p:txBody>
          </p:sp>
          <p:grpSp>
            <p:nvGrpSpPr>
              <p:cNvPr id="62" name="Group 62"/>
              <p:cNvGrpSpPr/>
              <p:nvPr/>
            </p:nvGrpSpPr>
            <p:grpSpPr>
              <a:xfrm>
                <a:off x="6477000" y="4905375"/>
                <a:ext cx="2286000" cy="523875"/>
                <a:chOff x="6477000" y="4905375"/>
                <a:chExt cx="2286000" cy="523875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6477000" y="4905375"/>
                  <a:ext cx="2286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523875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447675"/>
                      </a:lnTo>
                      <a:cubicBezTo>
                        <a:pt x="2286000" y="489759"/>
                        <a:pt x="2251884" y="523875"/>
                        <a:pt x="2209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ECACA"/>
                </a:solidFill>
                <a:ln>
                  <a:noFill/>
                </a:ln>
              </p:spPr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7262301" y="4990624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B54545"/>
                      </a:solidFill>
                      <a:latin typeface="Segoe UI"/>
                      <a:ea typeface="Microsoft YaHei"/>
                      <a:cs typeface="Segoe UI"/>
                    </a:rPr>
                    <a:t>❌ 传统视角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7223284" y="5192078"/>
                  <a:ext cx="79343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追求的理想</a:t>
                  </a:r>
                </a:p>
              </p:txBody>
            </p:sp>
          </p:grpSp>
          <p:sp>
            <p:nvSpPr>
              <p:cNvPr id="63" name="TextBox 63"/>
              <p:cNvSpPr txBox="1"/>
              <p:nvPr/>
            </p:nvSpPr>
            <p:spPr>
              <a:xfrm>
                <a:off x="8930640" y="50444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grpSp>
            <p:nvGrpSpPr>
              <p:cNvPr id="67" name="Group 67"/>
              <p:cNvGrpSpPr/>
              <p:nvPr/>
            </p:nvGrpSpPr>
            <p:grpSpPr>
              <a:xfrm>
                <a:off x="9144000" y="4905375"/>
                <a:ext cx="2286000" cy="523875"/>
                <a:chOff x="9144000" y="4905375"/>
                <a:chExt cx="2286000" cy="523875"/>
              </a:xfrm>
            </p:grpSpPr>
            <p:sp>
              <p:nvSpPr>
                <p:cNvPr id="64" name="Freeform 64"/>
                <p:cNvSpPr/>
                <p:nvPr/>
              </p:nvSpPr>
              <p:spPr>
                <a:xfrm>
                  <a:off x="9144000" y="4905375"/>
                  <a:ext cx="2286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523875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447675"/>
                      </a:lnTo>
                      <a:cubicBezTo>
                        <a:pt x="2286000" y="489759"/>
                        <a:pt x="2251884" y="523875"/>
                        <a:pt x="2209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4EDDA"/>
                </a:solidFill>
                <a:ln>
                  <a:noFill/>
                </a:ln>
              </p:spPr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9929301" y="4990624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✓ 关系视角</a:t>
                  </a: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9813608" y="5192078"/>
                  <a:ext cx="94678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不可能的理想</a:t>
                  </a:r>
                </a:p>
              </p:txBody>
            </p:sp>
          </p:grpSp>
          <p:sp>
            <p:nvSpPr>
              <p:cNvPr id="68" name="TextBox 68"/>
              <p:cNvSpPr txBox="1"/>
              <p:nvPr/>
            </p:nvSpPr>
            <p:spPr>
              <a:xfrm>
                <a:off x="6463665" y="5696902"/>
                <a:ext cx="232695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承认影响比假装客观更具治疗意义</a:t>
                </a:r>
              </a:p>
            </p:txBody>
          </p:sp>
        </p:grpSp>
      </p:grpSp>
      <p:sp>
        <p:nvSpPr>
          <p:cNvPr id="71" name="Freeform 71"/>
          <p:cNvSpPr/>
          <p:nvPr/>
        </p:nvSpPr>
        <p:spPr>
          <a:xfrm>
            <a:off x="571500" y="6286500"/>
            <a:ext cx="11049000" cy="381000"/>
          </a:xfrm>
          <a:custGeom>
            <a:avLst/>
            <a:gdLst/>
            <a:ahLst/>
            <a:cxnLst/>
            <a:rect l="l" t="t" r="r" b="b"/>
            <a:pathLst>
              <a:path w="11049000" h="381000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304800"/>
                </a:lnTo>
                <a:cubicBezTo>
                  <a:pt x="11049000" y="346884"/>
                  <a:pt x="11014884" y="381000"/>
                  <a:pt x="10972800" y="381000"/>
                </a:cubicBezTo>
                <a:lnTo>
                  <a:pt x="76200" y="381000"/>
                </a:lnTo>
                <a:cubicBezTo>
                  <a:pt x="34116" y="381000"/>
                  <a:pt x="0" y="346884"/>
                  <a:pt x="0" y="304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EF3C7"/>
          </a:solidFill>
          <a:ln>
            <a:noFill/>
          </a:ln>
        </p:spPr>
      </p:sp>
      <p:sp>
        <p:nvSpPr>
          <p:cNvPr id="72" name="TextBox 72"/>
          <p:cNvSpPr txBox="1"/>
          <p:nvPr/>
        </p:nvSpPr>
        <p:spPr>
          <a:xfrm>
            <a:off x="3621226" y="6403181"/>
            <a:ext cx="4949547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125" dirty="0">
                <a:solidFill>
                  <a:srgbClr val="92400E"/>
                </a:solidFill>
                <a:latin typeface="Segoe UI"/>
                <a:ea typeface="Microsoft YaHei"/>
                <a:cs typeface="Segoe UI"/>
              </a:rPr>
              <a:t>⚡ 治疗发生在由患者和治疗师的主观性共同构成的"分析的第三方"中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19</a:t>
            </a:r>
          </a:p>
        </p:txBody>
      </p:sp>
    </p:spTree>
  </p:cSld>
  <p:clrMapOvr>
    <a:masterClrMapping/>
  </p:clrMapOvr>
  <p:transition 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1020" y="502920"/>
            <a:ext cx="1533144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内容概览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918210"/>
            <a:ext cx="165163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Contents Overview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238250"/>
            <a:ext cx="3238500" cy="9525"/>
          </a:xfrm>
          <a:custGeom>
            <a:avLst/>
            <a:gdLst/>
            <a:ahLst/>
            <a:cxnLst/>
            <a:rect l="l" t="t" r="r" b="b"/>
            <a:pathLst>
              <a:path w="3238500" h="9525">
                <a:moveTo>
                  <a:pt x="0" y="0"/>
                </a:moveTo>
                <a:lnTo>
                  <a:pt x="3238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32" name="Group 32"/>
          <p:cNvGrpSpPr/>
          <p:nvPr/>
        </p:nvGrpSpPr>
        <p:grpSpPr>
          <a:xfrm>
            <a:off x="571500" y="1619250"/>
            <a:ext cx="3294745" cy="3567112"/>
            <a:chOff x="571500" y="1619250"/>
            <a:chExt cx="3294745" cy="3567112"/>
          </a:xfrm>
        </p:grpSpPr>
        <p:grpSp>
          <p:nvGrpSpPr>
            <p:cNvPr id="11" name="Group 11"/>
            <p:cNvGrpSpPr/>
            <p:nvPr/>
          </p:nvGrpSpPr>
          <p:grpSpPr>
            <a:xfrm>
              <a:off x="571500" y="1619250"/>
              <a:ext cx="2986087" cy="519112"/>
              <a:chOff x="571500" y="1619250"/>
              <a:chExt cx="2986087" cy="5191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71500" y="1619250"/>
                <a:ext cx="476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476250">
                    <a:moveTo>
                      <a:pt x="76200" y="0"/>
                    </a:moveTo>
                    <a:lnTo>
                      <a:pt x="400050" y="0"/>
                    </a:lnTo>
                    <a:cubicBezTo>
                      <a:pt x="442134" y="0"/>
                      <a:pt x="476250" y="34116"/>
                      <a:pt x="476250" y="76200"/>
                    </a:cubicBezTo>
                    <a:lnTo>
                      <a:pt x="476250" y="400050"/>
                    </a:lnTo>
                    <a:cubicBezTo>
                      <a:pt x="476250" y="442134"/>
                      <a:pt x="442134" y="476250"/>
                      <a:pt x="40005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27317" y="1771650"/>
                <a:ext cx="16461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Ⅰ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19200" y="1666875"/>
                <a:ext cx="2338387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1E293B"/>
                    </a:solidFill>
                    <a:latin typeface="Segoe UI"/>
                    <a:ea typeface="Microsoft YaHei"/>
                    <a:cs typeface="Segoe UI"/>
                  </a:rPr>
                  <a:t>依恋与改变的核心逻辑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24915" y="1925002"/>
                <a:ext cx="221961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安全基地 · 心智化 · 非言语体验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571500" y="2381250"/>
              <a:ext cx="3294745" cy="519112"/>
              <a:chOff x="571500" y="2381250"/>
              <a:chExt cx="3294745" cy="51911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571500" y="2381250"/>
                <a:ext cx="476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476250">
                    <a:moveTo>
                      <a:pt x="76200" y="0"/>
                    </a:moveTo>
                    <a:lnTo>
                      <a:pt x="400050" y="0"/>
                    </a:lnTo>
                    <a:cubicBezTo>
                      <a:pt x="442134" y="0"/>
                      <a:pt x="476250" y="34116"/>
                      <a:pt x="476250" y="76200"/>
                    </a:cubicBezTo>
                    <a:lnTo>
                      <a:pt x="476250" y="400050"/>
                    </a:lnTo>
                    <a:cubicBezTo>
                      <a:pt x="476250" y="442134"/>
                      <a:pt x="442134" y="476250"/>
                      <a:pt x="40005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27317" y="2533650"/>
                <a:ext cx="16461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Ⅱ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219200" y="2428875"/>
                <a:ext cx="2338387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1E293B"/>
                    </a:solidFill>
                    <a:latin typeface="Segoe UI"/>
                    <a:ea typeface="Microsoft YaHei"/>
                    <a:cs typeface="Segoe UI"/>
                  </a:rPr>
                  <a:t>依恋理论的四位奠基者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224915" y="2687002"/>
                <a:ext cx="264133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Bowlby · Ainsworth · Main · Fonagy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571500" y="3143250"/>
              <a:ext cx="2919031" cy="519112"/>
              <a:chOff x="571500" y="3143250"/>
              <a:chExt cx="2919031" cy="51911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71500" y="3143250"/>
                <a:ext cx="476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476250">
                    <a:moveTo>
                      <a:pt x="76200" y="0"/>
                    </a:moveTo>
                    <a:lnTo>
                      <a:pt x="400050" y="0"/>
                    </a:lnTo>
                    <a:cubicBezTo>
                      <a:pt x="442134" y="0"/>
                      <a:pt x="476250" y="34116"/>
                      <a:pt x="476250" y="76200"/>
                    </a:cubicBezTo>
                    <a:lnTo>
                      <a:pt x="476250" y="400050"/>
                    </a:lnTo>
                    <a:cubicBezTo>
                      <a:pt x="476250" y="442134"/>
                      <a:pt x="442134" y="476250"/>
                      <a:pt x="40005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27317" y="3295650"/>
                <a:ext cx="16461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Ⅲ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19200" y="3190875"/>
                <a:ext cx="164830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1E293B"/>
                    </a:solidFill>
                    <a:latin typeface="Segoe UI"/>
                    <a:ea typeface="Microsoft YaHei"/>
                    <a:cs typeface="Segoe UI"/>
                  </a:rPr>
                  <a:t>自我的多重维度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224915" y="3449002"/>
                <a:ext cx="226561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躯体 · 情绪 · 表征 · 反思 · 觉察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571500" y="3905250"/>
              <a:ext cx="3049381" cy="519112"/>
              <a:chOff x="571500" y="3905250"/>
              <a:chExt cx="3049381" cy="51911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571500" y="3905250"/>
                <a:ext cx="476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476250">
                    <a:moveTo>
                      <a:pt x="76200" y="0"/>
                    </a:moveTo>
                    <a:lnTo>
                      <a:pt x="400050" y="0"/>
                    </a:lnTo>
                    <a:cubicBezTo>
                      <a:pt x="442134" y="0"/>
                      <a:pt x="476250" y="34116"/>
                      <a:pt x="476250" y="76200"/>
                    </a:cubicBezTo>
                    <a:lnTo>
                      <a:pt x="476250" y="400050"/>
                    </a:lnTo>
                    <a:cubicBezTo>
                      <a:pt x="476250" y="442134"/>
                      <a:pt x="442134" y="476250"/>
                      <a:pt x="40005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27317" y="4057650"/>
                <a:ext cx="16461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Ⅳ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19200" y="3952875"/>
                <a:ext cx="2108359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1E293B"/>
                    </a:solidFill>
                    <a:latin typeface="Segoe UI"/>
                    <a:ea typeface="Microsoft YaHei"/>
                    <a:cs typeface="Segoe UI"/>
                  </a:rPr>
                  <a:t>依恋模式与临床实践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224915" y="4211002"/>
                <a:ext cx="239596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安全型 · 回避型 · 矛盾型 · 混乱型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571500" y="4667250"/>
              <a:ext cx="2986087" cy="519112"/>
              <a:chOff x="571500" y="4667250"/>
              <a:chExt cx="2986087" cy="51911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571500" y="4667250"/>
                <a:ext cx="476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476250">
                    <a:moveTo>
                      <a:pt x="76200" y="0"/>
                    </a:moveTo>
                    <a:lnTo>
                      <a:pt x="400050" y="0"/>
                    </a:lnTo>
                    <a:cubicBezTo>
                      <a:pt x="442134" y="0"/>
                      <a:pt x="476250" y="34116"/>
                      <a:pt x="476250" y="76200"/>
                    </a:cubicBezTo>
                    <a:lnTo>
                      <a:pt x="476250" y="400050"/>
                    </a:lnTo>
                    <a:cubicBezTo>
                      <a:pt x="476250" y="442134"/>
                      <a:pt x="442134" y="476250"/>
                      <a:pt x="40005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27317" y="4819650"/>
                <a:ext cx="16461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Ⅴ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19200" y="4714875"/>
                <a:ext cx="2338387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1E293B"/>
                    </a:solidFill>
                    <a:latin typeface="Segoe UI"/>
                    <a:ea typeface="Microsoft YaHei"/>
                    <a:cs typeface="Segoe UI"/>
                  </a:rPr>
                  <a:t>非言语领域与治愈之路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224915" y="4973002"/>
                <a:ext cx="208926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活现 · 唤起 · 具身化 · 双螺旋</a:t>
                </a:r>
              </a:p>
            </p:txBody>
          </p:sp>
        </p:grpSp>
      </p:grpSp>
      <p:sp>
        <p:nvSpPr>
          <p:cNvPr id="33" name="Line 33"/>
          <p:cNvSpPr/>
          <p:nvPr/>
        </p:nvSpPr>
        <p:spPr>
          <a:xfrm>
            <a:off x="5905500" y="1428750"/>
            <a:ext cx="9525" cy="4286250"/>
          </a:xfrm>
          <a:custGeom>
            <a:avLst/>
            <a:gdLst/>
            <a:ahLst/>
            <a:cxnLst/>
            <a:rect l="l" t="t" r="r" b="b"/>
            <a:pathLst>
              <a:path w="9525" h="4286250">
                <a:moveTo>
                  <a:pt x="0" y="0"/>
                </a:moveTo>
                <a:lnTo>
                  <a:pt x="0" y="4286250"/>
                </a:lnTo>
              </a:path>
            </a:pathLst>
          </a:custGeom>
          <a:noFill/>
          <a:ln w="9525">
            <a:solidFill>
              <a:srgbClr val="E5E7EB"/>
            </a:solidFill>
            <a:custDash>
              <a:ds d="600000" sp="400000"/>
            </a:custDash>
          </a:ln>
        </p:spPr>
      </p:sp>
      <p:grpSp>
        <p:nvGrpSpPr>
          <p:cNvPr id="61" name="Group 61"/>
          <p:cNvGrpSpPr/>
          <p:nvPr/>
        </p:nvGrpSpPr>
        <p:grpSpPr>
          <a:xfrm>
            <a:off x="6459855" y="1473518"/>
            <a:ext cx="4970145" cy="4336732"/>
            <a:chOff x="6459855" y="1473518"/>
            <a:chExt cx="4970145" cy="4336732"/>
          </a:xfrm>
        </p:grpSpPr>
        <p:sp>
          <p:nvSpPr>
            <p:cNvPr id="34" name="TextBox 34"/>
            <p:cNvSpPr txBox="1"/>
            <p:nvPr/>
          </p:nvSpPr>
          <p:spPr>
            <a:xfrm>
              <a:off x="6459855" y="1473518"/>
              <a:ext cx="97625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📎</a:t>
              </a:r>
              <a:r>
                <a:rPr lang="zh-CN" sz="135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学习目标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6477000" y="1809750"/>
              <a:ext cx="4953000" cy="4000500"/>
            </a:xfrm>
            <a:custGeom>
              <a:avLst/>
              <a:gdLst/>
              <a:ahLst/>
              <a:cxnLst/>
              <a:rect l="l" t="t" r="r" b="b"/>
              <a:pathLst>
                <a:path w="4953000" h="4000500">
                  <a:moveTo>
                    <a:pt x="114300" y="0"/>
                  </a:moveTo>
                  <a:lnTo>
                    <a:pt x="4838700" y="0"/>
                  </a:lnTo>
                  <a:cubicBezTo>
                    <a:pt x="4901826" y="0"/>
                    <a:pt x="4953000" y="51174"/>
                    <a:pt x="4953000" y="114300"/>
                  </a:cubicBezTo>
                  <a:lnTo>
                    <a:pt x="4953000" y="3886200"/>
                  </a:lnTo>
                  <a:cubicBezTo>
                    <a:pt x="4953000" y="3949326"/>
                    <a:pt x="4901826" y="4000500"/>
                    <a:pt x="4838700" y="4000500"/>
                  </a:cubicBezTo>
                  <a:lnTo>
                    <a:pt x="114300" y="4000500"/>
                  </a:lnTo>
                  <a:cubicBezTo>
                    <a:pt x="51174" y="4000500"/>
                    <a:pt x="0" y="3949326"/>
                    <a:pt x="0" y="3886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grpSp>
          <p:nvGrpSpPr>
            <p:cNvPr id="40" name="Group 40"/>
            <p:cNvGrpSpPr/>
            <p:nvPr/>
          </p:nvGrpSpPr>
          <p:grpSpPr>
            <a:xfrm>
              <a:off x="6762750" y="2167414"/>
              <a:ext cx="3672840" cy="485298"/>
              <a:chOff x="6762750" y="2167414"/>
              <a:chExt cx="3672840" cy="485298"/>
            </a:xfrm>
          </p:grpSpPr>
          <p:sp>
            <p:nvSpPr>
              <p:cNvPr id="36" name="Ellipse 36"/>
              <p:cNvSpPr/>
              <p:nvPr/>
            </p:nvSpPr>
            <p:spPr>
              <a:xfrm>
                <a:off x="6762750" y="2190750"/>
                <a:ext cx="152400" cy="152400"/>
              </a:xfrm>
              <a:prstGeom prst="ellipse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6807803" y="2207895"/>
                <a:ext cx="6229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032308" y="2167414"/>
                <a:ext cx="3011805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理解依恋理论的核心概念与临床意义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035165" y="2439352"/>
                <a:ext cx="340042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掌握安全基地、内部工作模型、心智化等关键概念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6762750" y="2834164"/>
              <a:ext cx="3519487" cy="485298"/>
              <a:chOff x="6762750" y="2834164"/>
              <a:chExt cx="3519487" cy="485298"/>
            </a:xfrm>
          </p:grpSpPr>
          <p:sp>
            <p:nvSpPr>
              <p:cNvPr id="41" name="Ellipse 41"/>
              <p:cNvSpPr/>
              <p:nvPr/>
            </p:nvSpPr>
            <p:spPr>
              <a:xfrm>
                <a:off x="6762750" y="2857500"/>
                <a:ext cx="152400" cy="152400"/>
              </a:xfrm>
              <a:prstGeom prst="ellipse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6791373" y="2874645"/>
                <a:ext cx="951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032308" y="2834164"/>
                <a:ext cx="2639377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识别四种主要依恋模式及其表现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035165" y="3106102"/>
                <a:ext cx="324707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安全型、回避型、矛盾型、混乱型的特征与策略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762750" y="3500914"/>
              <a:ext cx="2906077" cy="485298"/>
              <a:chOff x="6762750" y="3500914"/>
              <a:chExt cx="2906077" cy="485298"/>
            </a:xfrm>
          </p:grpSpPr>
          <p:sp>
            <p:nvSpPr>
              <p:cNvPr id="46" name="Ellipse 46"/>
              <p:cNvSpPr/>
              <p:nvPr/>
            </p:nvSpPr>
            <p:spPr>
              <a:xfrm>
                <a:off x="6762750" y="3524250"/>
                <a:ext cx="152400" cy="152400"/>
              </a:xfrm>
              <a:prstGeom prst="ellipse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6791373" y="3541395"/>
                <a:ext cx="951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032308" y="3500914"/>
                <a:ext cx="2453164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运用非言语沟通进行临床干预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035165" y="3772852"/>
                <a:ext cx="263366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活现、唤起、具身化的识别与处理技术</a:t>
                </a: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6762750" y="4167664"/>
              <a:ext cx="2908935" cy="485298"/>
              <a:chOff x="6762750" y="4167664"/>
              <a:chExt cx="2908935" cy="485298"/>
            </a:xfrm>
          </p:grpSpPr>
          <p:sp>
            <p:nvSpPr>
              <p:cNvPr id="51" name="Ellipse 51"/>
              <p:cNvSpPr/>
              <p:nvPr/>
            </p:nvSpPr>
            <p:spPr>
              <a:xfrm>
                <a:off x="6762750" y="4191000"/>
                <a:ext cx="152400" cy="152400"/>
              </a:xfrm>
              <a:prstGeom prst="ellipse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6791373" y="4208145"/>
                <a:ext cx="951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032308" y="4167664"/>
                <a:ext cx="2639377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培养心智化与觉察的双螺旋能力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035165" y="4439602"/>
                <a:ext cx="186690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将反思与临在融入治疗过程</a:t>
                </a: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6762750" y="4834414"/>
              <a:ext cx="3228118" cy="485298"/>
              <a:chOff x="6762750" y="4834414"/>
              <a:chExt cx="3228118" cy="485298"/>
            </a:xfrm>
          </p:grpSpPr>
          <p:sp>
            <p:nvSpPr>
              <p:cNvPr id="56" name="Ellipse 56"/>
              <p:cNvSpPr/>
              <p:nvPr/>
            </p:nvSpPr>
            <p:spPr>
              <a:xfrm>
                <a:off x="6762750" y="4857750"/>
                <a:ext cx="152400" cy="152400"/>
              </a:xfrm>
              <a:prstGeom prst="ellipse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6791373" y="4874895"/>
                <a:ext cx="951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5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032308" y="4834414"/>
                <a:ext cx="1894522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构建治疗中的安全基地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035165" y="5106352"/>
                <a:ext cx="295570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成为患者发展与转化的"足够好"的依恋对象</a:t>
                </a:r>
              </a:p>
            </p:txBody>
          </p:sp>
        </p:grpSp>
      </p:grpSp>
      <p:sp>
        <p:nvSpPr>
          <p:cNvPr id="62" name="Line 62"/>
          <p:cNvSpPr/>
          <p:nvPr/>
        </p:nvSpPr>
        <p:spPr>
          <a:xfrm>
            <a:off x="571500" y="6191250"/>
            <a:ext cx="11049000" cy="9525"/>
          </a:xfrm>
          <a:custGeom>
            <a:avLst/>
            <a:gdLst/>
            <a:ahLst/>
            <a:cxnLst/>
            <a:rect l="l" t="t" r="r" b="b"/>
            <a:pathLst>
              <a:path w="11049000" h="9525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w="9525">
            <a:solidFill>
              <a:srgbClr val="E5E7EB"/>
            </a:solidFill>
          </a:ln>
        </p:spPr>
      </p:sp>
      <p:sp>
        <p:nvSpPr>
          <p:cNvPr id="63" name="TextBox 63"/>
          <p:cNvSpPr txBox="1"/>
          <p:nvPr/>
        </p:nvSpPr>
        <p:spPr>
          <a:xfrm>
            <a:off x="4342114" y="6411278"/>
            <a:ext cx="35077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心理治疗中的依恋 —— 从养育到治愈，从理论到实践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438477" y="6411278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02</a:t>
            </a:r>
          </a:p>
        </p:txBody>
      </p:sp>
    </p:spTree>
  </p:cSld>
  <p:clrMapOvr>
    <a:masterClrMapping/>
  </p:clrMapOvr>
  <p:transition dur="4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391782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冷漠型患者：从孤立到亲密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429806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Dismissing Patient: From Isolation to Intimacy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429000" cy="9525"/>
          </a:xfrm>
          <a:custGeom>
            <a:avLst/>
            <a:gdLst/>
            <a:ahLst/>
            <a:cxnLst/>
            <a:rect l="l" t="t" r="r" b="b"/>
            <a:pathLst>
              <a:path w="3429000" h="9525">
                <a:moveTo>
                  <a:pt x="0" y="0"/>
                </a:moveTo>
                <a:lnTo>
                  <a:pt x="34290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23" name="Group 23"/>
          <p:cNvGrpSpPr/>
          <p:nvPr/>
        </p:nvGrpSpPr>
        <p:grpSpPr>
          <a:xfrm>
            <a:off x="571500" y="1381125"/>
            <a:ext cx="3810000" cy="2476500"/>
            <a:chOff x="571500" y="1381125"/>
            <a:chExt cx="3810000" cy="2476500"/>
          </a:xfrm>
        </p:grpSpPr>
        <p:sp>
          <p:nvSpPr>
            <p:cNvPr id="7" name="Freeform 7"/>
            <p:cNvSpPr/>
            <p:nvPr/>
          </p:nvSpPr>
          <p:spPr>
            <a:xfrm>
              <a:off x="571500" y="1381125"/>
              <a:ext cx="3810000" cy="2476500"/>
            </a:xfrm>
            <a:custGeom>
              <a:avLst/>
              <a:gdLst/>
              <a:ahLst/>
              <a:cxnLst/>
              <a:rect l="l" t="t" r="r" b="b"/>
              <a:pathLst>
                <a:path w="3810000" h="247650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2362200"/>
                  </a:lnTo>
                  <a:cubicBezTo>
                    <a:pt x="3810000" y="2425326"/>
                    <a:pt x="3758826" y="2476500"/>
                    <a:pt x="369570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64748B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571500" y="1381125"/>
              <a:ext cx="3810000" cy="476250"/>
            </a:xfrm>
            <a:custGeom>
              <a:avLst/>
              <a:gdLst/>
              <a:ahLst/>
              <a:cxnLst/>
              <a:rect l="l" t="t" r="r" b="b"/>
              <a:pathLst>
                <a:path w="3810000" h="47625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361950"/>
                  </a:lnTo>
                  <a:cubicBezTo>
                    <a:pt x="3810000" y="425076"/>
                    <a:pt x="3758826" y="476250"/>
                    <a:pt x="3695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64748B"/>
            </a:solidFill>
            <a:ln>
              <a:noFill/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1743075"/>
              <a:ext cx="3810000" cy="114300"/>
            </a:xfrm>
            <a:prstGeom prst="rect">
              <a:avLst/>
            </a:prstGeom>
            <a:solidFill>
              <a:srgbClr val="64748B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44855" y="1549718"/>
              <a:ext cx="103836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🧊 核心特征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762000" y="2047875"/>
              <a:ext cx="3429000" cy="476250"/>
              <a:chOff x="762000" y="2047875"/>
              <a:chExt cx="3429000" cy="4762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62000" y="2047875"/>
                <a:ext cx="3429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476250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400050"/>
                    </a:lnTo>
                    <a:cubicBezTo>
                      <a:pt x="3429000" y="442134"/>
                      <a:pt x="3394884" y="476250"/>
                      <a:pt x="335280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2E8F0"/>
              </a:solidFill>
              <a:ln>
                <a:noFill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858387" y="211693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强迫性自力更生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396127" y="2323624"/>
                <a:ext cx="216074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贬低依恋的重要性，过度强调自主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762000" y="2619375"/>
              <a:ext cx="3429000" cy="476250"/>
              <a:chOff x="762000" y="2619375"/>
              <a:chExt cx="3429000" cy="47625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62000" y="2619375"/>
                <a:ext cx="3429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476250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400050"/>
                    </a:lnTo>
                    <a:cubicBezTo>
                      <a:pt x="3429000" y="442134"/>
                      <a:pt x="3394884" y="476250"/>
                      <a:pt x="335280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2E8F0"/>
              </a:solidFill>
              <a:ln>
                <a:noFill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2117169" y="268843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情感隔离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673804" y="2895124"/>
                <a:ext cx="16053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常显得像"会说话的脑袋"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62000" y="3190875"/>
              <a:ext cx="3429000" cy="476250"/>
              <a:chOff x="762000" y="3190875"/>
              <a:chExt cx="3429000" cy="47625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762000" y="3190875"/>
                <a:ext cx="3429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476250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400050"/>
                    </a:lnTo>
                    <a:cubicBezTo>
                      <a:pt x="3429000" y="442134"/>
                      <a:pt x="3394884" y="476250"/>
                      <a:pt x="335280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2E8F0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2117169" y="325993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左脑偏向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570565" y="3466624"/>
                <a:ext cx="181186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与负责社交-情感的右脑断连</a:t>
                </a: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571500" y="4000500"/>
            <a:ext cx="3810000" cy="1238250"/>
            <a:chOff x="571500" y="4000500"/>
            <a:chExt cx="3810000" cy="1238250"/>
          </a:xfrm>
        </p:grpSpPr>
        <p:sp>
          <p:nvSpPr>
            <p:cNvPr id="24" name="Freeform 24"/>
            <p:cNvSpPr/>
            <p:nvPr/>
          </p:nvSpPr>
          <p:spPr>
            <a:xfrm>
              <a:off x="571500" y="4000500"/>
              <a:ext cx="3810000" cy="1238250"/>
            </a:xfrm>
            <a:custGeom>
              <a:avLst/>
              <a:gdLst/>
              <a:ahLst/>
              <a:cxnLst/>
              <a:rect l="l" t="t" r="r" b="b"/>
              <a:pathLst>
                <a:path w="3810000" h="123825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1123950"/>
                  </a:lnTo>
                  <a:cubicBezTo>
                    <a:pt x="3810000" y="1187076"/>
                    <a:pt x="3758826" y="1238250"/>
                    <a:pt x="3695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EF3C7"/>
            </a:solidFill>
            <a:ln w="9525">
              <a:solidFill>
                <a:srgbClr val="E07843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46760" y="4204335"/>
              <a:ext cx="122663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⚠️ 第22条军规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8665" y="4506278"/>
              <a:ext cx="186690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患者需要亲密关系来治愈，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48665" y="4715828"/>
              <a:ext cx="202025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但亲密正是他们防御的对象。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48665" y="4925378"/>
              <a:ext cx="228095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治疗师变得重要本身就是威胁。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745355" y="1235392"/>
            <a:ext cx="6875145" cy="3812858"/>
            <a:chOff x="4745355" y="1235392"/>
            <a:chExt cx="6875145" cy="3812858"/>
          </a:xfrm>
        </p:grpSpPr>
        <p:sp>
          <p:nvSpPr>
            <p:cNvPr id="30" name="TextBox 30"/>
            <p:cNvSpPr txBox="1"/>
            <p:nvPr/>
          </p:nvSpPr>
          <p:spPr>
            <a:xfrm>
              <a:off x="4745355" y="1235392"/>
              <a:ext cx="201138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64748B"/>
                  </a:solidFill>
                  <a:latin typeface="Segoe UI"/>
                  <a:ea typeface="Microsoft YaHei"/>
                  <a:cs typeface="Segoe UI"/>
                </a:rPr>
                <a:t>三种移情-反移情模式</a:t>
              </a:r>
            </a:p>
          </p:txBody>
        </p:sp>
        <p:sp>
          <p:nvSpPr>
            <p:cNvPr id="31" name="Line 31"/>
            <p:cNvSpPr/>
            <p:nvPr/>
          </p:nvSpPr>
          <p:spPr>
            <a:xfrm>
              <a:off x="4762500" y="1524000"/>
              <a:ext cx="2190750" cy="9525"/>
            </a:xfrm>
            <a:custGeom>
              <a:avLst/>
              <a:gdLst/>
              <a:ahLst/>
              <a:cxnLst/>
              <a:rect l="l" t="t" r="r" b="b"/>
              <a:pathLst>
                <a:path w="2190750" h="9525">
                  <a:moveTo>
                    <a:pt x="0" y="0"/>
                  </a:moveTo>
                  <a:lnTo>
                    <a:pt x="2190750" y="0"/>
                  </a:lnTo>
                </a:path>
              </a:pathLst>
            </a:custGeom>
            <a:noFill/>
            <a:ln w="19050">
              <a:solidFill>
                <a:srgbClr val="64748B"/>
              </a:solidFill>
            </a:ln>
          </p:spPr>
        </p:sp>
        <p:grpSp>
          <p:nvGrpSpPr>
            <p:cNvPr id="38" name="Group 38"/>
            <p:cNvGrpSpPr/>
            <p:nvPr/>
          </p:nvGrpSpPr>
          <p:grpSpPr>
            <a:xfrm>
              <a:off x="4762500" y="1714500"/>
              <a:ext cx="6858000" cy="1047750"/>
              <a:chOff x="4762500" y="1714500"/>
              <a:chExt cx="6858000" cy="104775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4762500" y="1714500"/>
                <a:ext cx="68580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1047750">
                    <a:moveTo>
                      <a:pt x="114300" y="0"/>
                    </a:moveTo>
                    <a:lnTo>
                      <a:pt x="6743700" y="0"/>
                    </a:lnTo>
                    <a:cubicBezTo>
                      <a:pt x="6806826" y="0"/>
                      <a:pt x="6858000" y="51174"/>
                      <a:pt x="6858000" y="114300"/>
                    </a:cubicBezTo>
                    <a:lnTo>
                      <a:pt x="6858000" y="933450"/>
                    </a:lnTo>
                    <a:cubicBezTo>
                      <a:pt x="6858000" y="996576"/>
                      <a:pt x="6806826" y="1047750"/>
                      <a:pt x="6743700" y="1047750"/>
                    </a:cubicBezTo>
                    <a:lnTo>
                      <a:pt x="114300" y="1047750"/>
                    </a:lnTo>
                    <a:cubicBezTo>
                      <a:pt x="51174" y="1047750"/>
                      <a:pt x="0" y="996576"/>
                      <a:pt x="0" y="933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4762500" y="1714500"/>
                <a:ext cx="762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04775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009650"/>
                    </a:lnTo>
                    <a:cubicBezTo>
                      <a:pt x="76200" y="1030692"/>
                      <a:pt x="59142" y="1047750"/>
                      <a:pt x="38100" y="1047750"/>
                    </a:cubicBezTo>
                    <a:lnTo>
                      <a:pt x="38100" y="1047750"/>
                    </a:lnTo>
                    <a:cubicBezTo>
                      <a:pt x="17058" y="1047750"/>
                      <a:pt x="0" y="1030692"/>
                      <a:pt x="0" y="1009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5033010" y="1889760"/>
                <a:ext cx="97819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1. 贬低模式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988368" y="1914049"/>
                <a:ext cx="152707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The Devaluing Pattern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5034915" y="2153602"/>
                <a:ext cx="370713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表现：</a:t>
                </a:r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通过贬低他人来防御依赖带来的羞耻感和脆弱感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5034915" y="2401252"/>
                <a:ext cx="324707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应对：</a:t>
                </a:r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容忍被贬低的不适，探索防御背后的恐惧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4762500" y="2857500"/>
              <a:ext cx="6858000" cy="1047750"/>
              <a:chOff x="4762500" y="2857500"/>
              <a:chExt cx="6858000" cy="104775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762500" y="2857500"/>
                <a:ext cx="68580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1047750">
                    <a:moveTo>
                      <a:pt x="114300" y="0"/>
                    </a:moveTo>
                    <a:lnTo>
                      <a:pt x="6743700" y="0"/>
                    </a:lnTo>
                    <a:cubicBezTo>
                      <a:pt x="6806826" y="0"/>
                      <a:pt x="6858000" y="51174"/>
                      <a:pt x="6858000" y="114300"/>
                    </a:cubicBezTo>
                    <a:lnTo>
                      <a:pt x="6858000" y="933450"/>
                    </a:lnTo>
                    <a:cubicBezTo>
                      <a:pt x="6858000" y="996576"/>
                      <a:pt x="6806826" y="1047750"/>
                      <a:pt x="6743700" y="1047750"/>
                    </a:cubicBezTo>
                    <a:lnTo>
                      <a:pt x="114300" y="1047750"/>
                    </a:lnTo>
                    <a:cubicBezTo>
                      <a:pt x="51174" y="1047750"/>
                      <a:pt x="0" y="996576"/>
                      <a:pt x="0" y="933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4762500" y="2857500"/>
                <a:ext cx="762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04775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009650"/>
                    </a:lnTo>
                    <a:cubicBezTo>
                      <a:pt x="76200" y="1030692"/>
                      <a:pt x="59142" y="1047750"/>
                      <a:pt x="38100" y="1047750"/>
                    </a:cubicBezTo>
                    <a:lnTo>
                      <a:pt x="38100" y="1047750"/>
                    </a:lnTo>
                    <a:cubicBezTo>
                      <a:pt x="17058" y="1047750"/>
                      <a:pt x="0" y="1030692"/>
                      <a:pt x="0" y="1009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5033010" y="3032760"/>
                <a:ext cx="1208227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2. 理想化模式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6178868" y="3057049"/>
                <a:ext cx="153419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The Idealizing Pattern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034915" y="3296602"/>
                <a:ext cx="402917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表现：</a:t>
                </a:r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通过理想化治疗师来维持"特殊"关系，避免真实依赖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034915" y="3544252"/>
                <a:ext cx="386048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应对：</a:t>
                </a:r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不被赞美迷惑，关注理想化如何阻碍真实情感接触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4762500" y="4000500"/>
              <a:ext cx="6858000" cy="1047750"/>
              <a:chOff x="4762500" y="4000500"/>
              <a:chExt cx="6858000" cy="104775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4762500" y="4000500"/>
                <a:ext cx="68580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1047750">
                    <a:moveTo>
                      <a:pt x="114300" y="0"/>
                    </a:moveTo>
                    <a:lnTo>
                      <a:pt x="6743700" y="0"/>
                    </a:lnTo>
                    <a:cubicBezTo>
                      <a:pt x="6806826" y="0"/>
                      <a:pt x="6858000" y="51174"/>
                      <a:pt x="6858000" y="114300"/>
                    </a:cubicBezTo>
                    <a:lnTo>
                      <a:pt x="6858000" y="933450"/>
                    </a:lnTo>
                    <a:cubicBezTo>
                      <a:pt x="6858000" y="996576"/>
                      <a:pt x="6806826" y="1047750"/>
                      <a:pt x="6743700" y="1047750"/>
                    </a:cubicBezTo>
                    <a:lnTo>
                      <a:pt x="114300" y="1047750"/>
                    </a:lnTo>
                    <a:cubicBezTo>
                      <a:pt x="51174" y="1047750"/>
                      <a:pt x="0" y="996576"/>
                      <a:pt x="0" y="933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47" name="Freeform 47"/>
              <p:cNvSpPr/>
              <p:nvPr/>
            </p:nvSpPr>
            <p:spPr>
              <a:xfrm>
                <a:off x="4762500" y="4000500"/>
                <a:ext cx="7620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047750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1009650"/>
                    </a:lnTo>
                    <a:cubicBezTo>
                      <a:pt x="76200" y="1030692"/>
                      <a:pt x="59142" y="1047750"/>
                      <a:pt x="38100" y="1047750"/>
                    </a:cubicBezTo>
                    <a:lnTo>
                      <a:pt x="38100" y="1047750"/>
                    </a:lnTo>
                    <a:cubicBezTo>
                      <a:pt x="17058" y="1047750"/>
                      <a:pt x="0" y="1030692"/>
                      <a:pt x="0" y="1009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5033010" y="4175760"/>
                <a:ext cx="102420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3. 控制模式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6083618" y="4200049"/>
                <a:ext cx="16053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The Pattern of Control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5034915" y="4439602"/>
                <a:ext cx="40138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表现：</a:t>
                </a:r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将关系转化为权力斗争，避免被控制或情感上的屈服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5034915" y="4687252"/>
                <a:ext cx="40138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应对：</a:t>
                </a:r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识别权力斗争是逃避亲密的方式，探索背后的脆弱感</a:t>
                </a:r>
              </a:p>
            </p:txBody>
          </p:sp>
        </p:grpSp>
      </p:grpSp>
      <p:sp>
        <p:nvSpPr>
          <p:cNvPr id="54" name="Freeform 54"/>
          <p:cNvSpPr/>
          <p:nvPr/>
        </p:nvSpPr>
        <p:spPr>
          <a:xfrm>
            <a:off x="571500" y="5429250"/>
            <a:ext cx="11049000" cy="952500"/>
          </a:xfrm>
          <a:custGeom>
            <a:avLst/>
            <a:gdLst/>
            <a:ahLst/>
            <a:cxnLst/>
            <a:rect l="l" t="t" r="r" b="b"/>
            <a:pathLst>
              <a:path w="11049000" h="95250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838200"/>
                </a:lnTo>
                <a:cubicBezTo>
                  <a:pt x="11049000" y="901326"/>
                  <a:pt x="10997826" y="952500"/>
                  <a:pt x="10934700" y="952500"/>
                </a:cubicBezTo>
                <a:lnTo>
                  <a:pt x="114300" y="952500"/>
                </a:lnTo>
                <a:cubicBezTo>
                  <a:pt x="51174" y="952500"/>
                  <a:pt x="0" y="901326"/>
                  <a:pt x="0" y="838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>
            <a:noFill/>
          </a:ln>
        </p:spPr>
      </p:sp>
      <p:sp>
        <p:nvSpPr>
          <p:cNvPr id="55" name="TextBox 55"/>
          <p:cNvSpPr txBox="1"/>
          <p:nvPr/>
        </p:nvSpPr>
        <p:spPr>
          <a:xfrm>
            <a:off x="937260" y="5633085"/>
            <a:ext cx="11346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核心干预策略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929378" y="5905500"/>
            <a:ext cx="10500622" cy="333375"/>
            <a:chOff x="929378" y="5905500"/>
            <a:chExt cx="10500622" cy="333375"/>
          </a:xfrm>
        </p:grpSpPr>
        <p:sp>
          <p:nvSpPr>
            <p:cNvPr id="56" name="Freeform 56"/>
            <p:cNvSpPr/>
            <p:nvPr/>
          </p:nvSpPr>
          <p:spPr>
            <a:xfrm>
              <a:off x="952500" y="5905500"/>
              <a:ext cx="1905000" cy="333375"/>
            </a:xfrm>
            <a:custGeom>
              <a:avLst/>
              <a:gdLst/>
              <a:ahLst/>
              <a:cxnLst/>
              <a:rect l="l" t="t" r="r" b="b"/>
              <a:pathLst>
                <a:path w="1905000" h="333375">
                  <a:moveTo>
                    <a:pt x="76200" y="0"/>
                  </a:moveTo>
                  <a:lnTo>
                    <a:pt x="1828800" y="0"/>
                  </a:lnTo>
                  <a:cubicBezTo>
                    <a:pt x="1870884" y="0"/>
                    <a:pt x="1905000" y="34116"/>
                    <a:pt x="1905000" y="76200"/>
                  </a:cubicBezTo>
                  <a:lnTo>
                    <a:pt x="1905000" y="257175"/>
                  </a:lnTo>
                  <a:cubicBezTo>
                    <a:pt x="1905000" y="299259"/>
                    <a:pt x="1870884" y="333375"/>
                    <a:pt x="1828800" y="333375"/>
                  </a:cubicBezTo>
                  <a:lnTo>
                    <a:pt x="76200" y="333375"/>
                  </a:lnTo>
                  <a:cubicBezTo>
                    <a:pt x="34116" y="333375"/>
                    <a:pt x="0" y="299259"/>
                    <a:pt x="0" y="2571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3D8B7A"/>
            </a:solidFill>
            <a:ln>
              <a:noFill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929378" y="6011228"/>
              <a:ext cx="195124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跟随情感</a:t>
              </a:r>
              <a:r>
                <a:rPr lang="zh-CN" sz="9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Follow the Affect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3143250" y="5905500"/>
              <a:ext cx="2667000" cy="333375"/>
            </a:xfrm>
            <a:custGeom>
              <a:avLst/>
              <a:gdLst/>
              <a:ahLst/>
              <a:cxnLst/>
              <a:rect l="l" t="t" r="r" b="b"/>
              <a:pathLst>
                <a:path w="2667000" h="333375">
                  <a:moveTo>
                    <a:pt x="76200" y="0"/>
                  </a:moveTo>
                  <a:lnTo>
                    <a:pt x="2590800" y="0"/>
                  </a:lnTo>
                  <a:cubicBezTo>
                    <a:pt x="2632884" y="0"/>
                    <a:pt x="2667000" y="34116"/>
                    <a:pt x="2667000" y="76200"/>
                  </a:cubicBezTo>
                  <a:lnTo>
                    <a:pt x="2667000" y="257175"/>
                  </a:lnTo>
                  <a:cubicBezTo>
                    <a:pt x="2667000" y="299259"/>
                    <a:pt x="2632884" y="333375"/>
                    <a:pt x="2590800" y="333375"/>
                  </a:cubicBezTo>
                  <a:lnTo>
                    <a:pt x="76200" y="333375"/>
                  </a:lnTo>
                  <a:cubicBezTo>
                    <a:pt x="34116" y="333375"/>
                    <a:pt x="0" y="299259"/>
                    <a:pt x="0" y="2571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3159919" y="6011228"/>
              <a:ext cx="263366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捕捉微小的非言语线索（眼神、张力）</a:t>
              </a:r>
            </a:p>
          </p:txBody>
        </p:sp>
        <p:sp>
          <p:nvSpPr>
            <p:cNvPr id="60" name="Freeform 60"/>
            <p:cNvSpPr/>
            <p:nvPr/>
          </p:nvSpPr>
          <p:spPr>
            <a:xfrm>
              <a:off x="6096000" y="5905500"/>
              <a:ext cx="2381250" cy="333375"/>
            </a:xfrm>
            <a:custGeom>
              <a:avLst/>
              <a:gdLst/>
              <a:ahLst/>
              <a:cxnLst/>
              <a:rect l="l" t="t" r="r" b="b"/>
              <a:pathLst>
                <a:path w="2381250" h="333375">
                  <a:moveTo>
                    <a:pt x="76200" y="0"/>
                  </a:moveTo>
                  <a:lnTo>
                    <a:pt x="2305050" y="0"/>
                  </a:lnTo>
                  <a:cubicBezTo>
                    <a:pt x="2347134" y="0"/>
                    <a:pt x="2381250" y="34116"/>
                    <a:pt x="2381250" y="76200"/>
                  </a:cubicBezTo>
                  <a:lnTo>
                    <a:pt x="2381250" y="257175"/>
                  </a:lnTo>
                  <a:cubicBezTo>
                    <a:pt x="2381250" y="299259"/>
                    <a:pt x="2347134" y="333375"/>
                    <a:pt x="2305050" y="333375"/>
                  </a:cubicBezTo>
                  <a:lnTo>
                    <a:pt x="76200" y="333375"/>
                  </a:lnTo>
                  <a:cubicBezTo>
                    <a:pt x="34116" y="333375"/>
                    <a:pt x="0" y="299259"/>
                    <a:pt x="0" y="2571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07843"/>
            </a:solidFill>
            <a:ln>
              <a:noFill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6276499" y="6011228"/>
              <a:ext cx="202025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利用躯体反移情接触解离情感</a:t>
              </a:r>
            </a:p>
          </p:txBody>
        </p:sp>
        <p:sp>
          <p:nvSpPr>
            <p:cNvPr id="62" name="Freeform 62"/>
            <p:cNvSpPr/>
            <p:nvPr/>
          </p:nvSpPr>
          <p:spPr>
            <a:xfrm>
              <a:off x="8763000" y="5905500"/>
              <a:ext cx="2667000" cy="333375"/>
            </a:xfrm>
            <a:custGeom>
              <a:avLst/>
              <a:gdLst/>
              <a:ahLst/>
              <a:cxnLst/>
              <a:rect l="l" t="t" r="r" b="b"/>
              <a:pathLst>
                <a:path w="2667000" h="333375">
                  <a:moveTo>
                    <a:pt x="76200" y="0"/>
                  </a:moveTo>
                  <a:lnTo>
                    <a:pt x="2590800" y="0"/>
                  </a:lnTo>
                  <a:cubicBezTo>
                    <a:pt x="2632884" y="0"/>
                    <a:pt x="2667000" y="34116"/>
                    <a:pt x="2667000" y="76200"/>
                  </a:cubicBezTo>
                  <a:lnTo>
                    <a:pt x="2667000" y="257175"/>
                  </a:lnTo>
                  <a:cubicBezTo>
                    <a:pt x="2667000" y="299259"/>
                    <a:pt x="2632884" y="333375"/>
                    <a:pt x="2590800" y="333375"/>
                  </a:cubicBezTo>
                  <a:lnTo>
                    <a:pt x="76200" y="333375"/>
                  </a:lnTo>
                  <a:cubicBezTo>
                    <a:pt x="34116" y="333375"/>
                    <a:pt x="0" y="299259"/>
                    <a:pt x="0" y="2571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64748B"/>
            </a:solidFill>
            <a:ln>
              <a:noFill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8837176" y="6011228"/>
              <a:ext cx="25186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共情 + 面质：成为真实存在的"他者"</a:t>
              </a: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20</a:t>
            </a:r>
          </a:p>
        </p:txBody>
      </p:sp>
    </p:spTree>
  </p:cSld>
  <p:clrMapOvr>
    <a:masterClrMapping/>
  </p:clrMapOvr>
  <p:transition dur="4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423986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迷恋型患者：为自己腾出空间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541096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Preoccupied Patient: Making Room for a Mind of One's Own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476750" cy="9525"/>
          </a:xfrm>
          <a:custGeom>
            <a:avLst/>
            <a:gdLst/>
            <a:ahLst/>
            <a:cxnLst/>
            <a:rect l="l" t="t" r="r" b="b"/>
            <a:pathLst>
              <a:path w="4476750" h="9525">
                <a:moveTo>
                  <a:pt x="0" y="0"/>
                </a:moveTo>
                <a:lnTo>
                  <a:pt x="447675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27" name="Group 27"/>
          <p:cNvGrpSpPr/>
          <p:nvPr/>
        </p:nvGrpSpPr>
        <p:grpSpPr>
          <a:xfrm>
            <a:off x="571500" y="1381125"/>
            <a:ext cx="3850577" cy="3143250"/>
            <a:chOff x="571500" y="1381125"/>
            <a:chExt cx="3850577" cy="3143250"/>
          </a:xfrm>
        </p:grpSpPr>
        <p:sp>
          <p:nvSpPr>
            <p:cNvPr id="7" name="Freeform 7"/>
            <p:cNvSpPr/>
            <p:nvPr/>
          </p:nvSpPr>
          <p:spPr>
            <a:xfrm>
              <a:off x="571500" y="1381125"/>
              <a:ext cx="3810000" cy="3143250"/>
            </a:xfrm>
            <a:custGeom>
              <a:avLst/>
              <a:gdLst/>
              <a:ahLst/>
              <a:cxnLst/>
              <a:rect l="l" t="t" r="r" b="b"/>
              <a:pathLst>
                <a:path w="3810000" h="314325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3028950"/>
                  </a:lnTo>
                  <a:cubicBezTo>
                    <a:pt x="3810000" y="3092076"/>
                    <a:pt x="3758826" y="3143250"/>
                    <a:pt x="3695700" y="3143250"/>
                  </a:cubicBezTo>
                  <a:lnTo>
                    <a:pt x="114300" y="3143250"/>
                  </a:lnTo>
                  <a:cubicBezTo>
                    <a:pt x="51174" y="3143250"/>
                    <a:pt x="0" y="3092076"/>
                    <a:pt x="0" y="3028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E07843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571500" y="1381125"/>
              <a:ext cx="3810000" cy="476250"/>
            </a:xfrm>
            <a:custGeom>
              <a:avLst/>
              <a:gdLst/>
              <a:ahLst/>
              <a:cxnLst/>
              <a:rect l="l" t="t" r="r" b="b"/>
              <a:pathLst>
                <a:path w="3810000" h="47625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361950"/>
                  </a:lnTo>
                  <a:cubicBezTo>
                    <a:pt x="3810000" y="425076"/>
                    <a:pt x="3758826" y="476250"/>
                    <a:pt x="3695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E07843"/>
            </a:solidFill>
            <a:ln>
              <a:noFill/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1743075"/>
              <a:ext cx="3810000" cy="114300"/>
            </a:xfrm>
            <a:prstGeom prst="rect">
              <a:avLst/>
            </a:prstGeom>
            <a:solidFill>
              <a:srgbClr val="E07843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44855" y="1549718"/>
              <a:ext cx="115223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🌪️ 核心特征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762000" y="2047875"/>
              <a:ext cx="3429000" cy="523875"/>
              <a:chOff x="762000" y="2047875"/>
              <a:chExt cx="3429000" cy="5238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62000" y="2047875"/>
                <a:ext cx="3429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523875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447675"/>
                    </a:lnTo>
                    <a:cubicBezTo>
                      <a:pt x="3429000" y="489759"/>
                      <a:pt x="3394884" y="523875"/>
                      <a:pt x="33528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858387" y="213598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过度激活的策略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467326" y="2361724"/>
                <a:ext cx="201834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通过放大痛苦和无助来确保关注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762000" y="2667000"/>
              <a:ext cx="3429000" cy="523875"/>
              <a:chOff x="762000" y="2667000"/>
              <a:chExt cx="3429000" cy="52387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62000" y="2667000"/>
                <a:ext cx="3429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523875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447675"/>
                    </a:lnTo>
                    <a:cubicBezTo>
                      <a:pt x="3429000" y="489759"/>
                      <a:pt x="3394884" y="523875"/>
                      <a:pt x="33528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2117169" y="275510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自我缺失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396127" y="2980849"/>
                <a:ext cx="216074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重心在他人身上，缺乏自我主体感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62000" y="3286125"/>
              <a:ext cx="3429000" cy="523875"/>
              <a:chOff x="762000" y="3286125"/>
              <a:chExt cx="3429000" cy="52387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762000" y="3286125"/>
                <a:ext cx="3429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523875">
                    <a:moveTo>
                      <a:pt x="76200" y="0"/>
                    </a:moveTo>
                    <a:lnTo>
                      <a:pt x="3352800" y="0"/>
                    </a:lnTo>
                    <a:cubicBezTo>
                      <a:pt x="3394884" y="0"/>
                      <a:pt x="3429000" y="34116"/>
                      <a:pt x="3429000" y="76200"/>
                    </a:cubicBezTo>
                    <a:lnTo>
                      <a:pt x="3429000" y="447675"/>
                    </a:lnTo>
                    <a:cubicBezTo>
                      <a:pt x="3429000" y="489759"/>
                      <a:pt x="3394884" y="523875"/>
                      <a:pt x="3352800" y="523875"/>
                    </a:cubicBezTo>
                    <a:lnTo>
                      <a:pt x="76200" y="523875"/>
                    </a:lnTo>
                    <a:cubicBezTo>
                      <a:pt x="34116" y="523875"/>
                      <a:pt x="0" y="489759"/>
                      <a:pt x="0" y="44767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2030909" y="3374231"/>
                <a:ext cx="8911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混乱的叙述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538526" y="3599974"/>
                <a:ext cx="187594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被过去的情感淹没，难以反思</a:t>
                </a:r>
              </a:p>
            </p:txBody>
          </p:sp>
        </p:grpSp>
        <p:sp>
          <p:nvSpPr>
            <p:cNvPr id="23" name="Line 23"/>
            <p:cNvSpPr/>
            <p:nvPr/>
          </p:nvSpPr>
          <p:spPr>
            <a:xfrm>
              <a:off x="762000" y="3952875"/>
              <a:ext cx="3429000" cy="9525"/>
            </a:xfrm>
            <a:custGeom>
              <a:avLst/>
              <a:gdLst/>
              <a:ahLst/>
              <a:cxnLst/>
              <a:rect l="l" t="t" r="r" b="b"/>
              <a:pathLst>
                <a:path w="3429000" h="9525">
                  <a:moveTo>
                    <a:pt x="0" y="0"/>
                  </a:moveTo>
                  <a:lnTo>
                    <a:pt x="342900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48665" y="407765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常见亚型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48665" y="4296728"/>
              <a:ext cx="217360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歇斯底里型：无助、取悦、诱惑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463165" y="4296728"/>
              <a:ext cx="195891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| 边缘型：愤怒、混乱、绝望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4745355" y="1235392"/>
            <a:ext cx="6875145" cy="3288983"/>
            <a:chOff x="4745355" y="1235392"/>
            <a:chExt cx="6875145" cy="3288983"/>
          </a:xfrm>
        </p:grpSpPr>
        <p:sp>
          <p:nvSpPr>
            <p:cNvPr id="28" name="TextBox 28"/>
            <p:cNvSpPr txBox="1"/>
            <p:nvPr/>
          </p:nvSpPr>
          <p:spPr>
            <a:xfrm>
              <a:off x="4745355" y="1235392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应对策略</a:t>
              </a:r>
            </a:p>
          </p:txBody>
        </p:sp>
        <p:sp>
          <p:nvSpPr>
            <p:cNvPr id="29" name="Line 29"/>
            <p:cNvSpPr/>
            <p:nvPr/>
          </p:nvSpPr>
          <p:spPr>
            <a:xfrm>
              <a:off x="4762500" y="1524000"/>
              <a:ext cx="1143000" cy="9525"/>
            </a:xfrm>
            <a:custGeom>
              <a:avLst/>
              <a:gdLst/>
              <a:ahLst/>
              <a:cxnLst/>
              <a:rect l="l" t="t" r="r" b="b"/>
              <a:pathLst>
                <a:path w="1143000" h="9525">
                  <a:moveTo>
                    <a:pt x="0" y="0"/>
                  </a:moveTo>
                  <a:lnTo>
                    <a:pt x="1143000" y="0"/>
                  </a:lnTo>
                </a:path>
              </a:pathLst>
            </a:custGeom>
            <a:noFill/>
            <a:ln w="19050">
              <a:solidFill>
                <a:srgbClr val="E07843"/>
              </a:solidFill>
            </a:ln>
          </p:spPr>
        </p:sp>
        <p:grpSp>
          <p:nvGrpSpPr>
            <p:cNvPr id="43" name="Group 43"/>
            <p:cNvGrpSpPr/>
            <p:nvPr/>
          </p:nvGrpSpPr>
          <p:grpSpPr>
            <a:xfrm>
              <a:off x="4762500" y="1714500"/>
              <a:ext cx="3333750" cy="2809875"/>
              <a:chOff x="4762500" y="1714500"/>
              <a:chExt cx="3333750" cy="280987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4762500" y="1714500"/>
                <a:ext cx="3333750" cy="280987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2809875">
                    <a:moveTo>
                      <a:pt x="114300" y="0"/>
                    </a:moveTo>
                    <a:lnTo>
                      <a:pt x="3219450" y="0"/>
                    </a:lnTo>
                    <a:cubicBezTo>
                      <a:pt x="3282576" y="0"/>
                      <a:pt x="3333750" y="51174"/>
                      <a:pt x="3333750" y="114300"/>
                    </a:cubicBezTo>
                    <a:lnTo>
                      <a:pt x="3333750" y="2695575"/>
                    </a:lnTo>
                    <a:cubicBezTo>
                      <a:pt x="3333750" y="2758701"/>
                      <a:pt x="3282576" y="2809875"/>
                      <a:pt x="3219450" y="2809875"/>
                    </a:cubicBezTo>
                    <a:lnTo>
                      <a:pt x="114300" y="2809875"/>
                    </a:lnTo>
                    <a:cubicBezTo>
                      <a:pt x="51174" y="2809875"/>
                      <a:pt x="0" y="2758701"/>
                      <a:pt x="0" y="2695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4762500" y="1714500"/>
                <a:ext cx="33337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428625">
                    <a:moveTo>
                      <a:pt x="114300" y="0"/>
                    </a:moveTo>
                    <a:lnTo>
                      <a:pt x="3219450" y="0"/>
                    </a:lnTo>
                    <a:cubicBezTo>
                      <a:pt x="3282576" y="0"/>
                      <a:pt x="3333750" y="51174"/>
                      <a:pt x="3333750" y="114300"/>
                    </a:cubicBezTo>
                    <a:lnTo>
                      <a:pt x="3333750" y="314325"/>
                    </a:lnTo>
                    <a:cubicBezTo>
                      <a:pt x="3333750" y="377451"/>
                      <a:pt x="3282576" y="428625"/>
                      <a:pt x="321945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32" name="Rectangle 32"/>
              <p:cNvSpPr/>
              <p:nvPr/>
            </p:nvSpPr>
            <p:spPr>
              <a:xfrm>
                <a:off x="4762500" y="2028825"/>
                <a:ext cx="3333750" cy="1143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6046089" y="185166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无助模式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939665" y="2315528"/>
                <a:ext cx="57413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⚠️ 陷阱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940618" y="2561749"/>
                <a:ext cx="14487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患者表现得无能为力，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4940618" y="2752249"/>
                <a:ext cx="16053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诱使治疗师扮演"拯救者"</a:t>
                </a:r>
              </a:p>
            </p:txBody>
          </p:sp>
          <p:sp>
            <p:nvSpPr>
              <p:cNvPr id="37" name="Line 37"/>
              <p:cNvSpPr/>
              <p:nvPr/>
            </p:nvSpPr>
            <p:spPr>
              <a:xfrm>
                <a:off x="4953000" y="3000375"/>
                <a:ext cx="2952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9525">
                    <a:moveTo>
                      <a:pt x="0" y="0"/>
                    </a:moveTo>
                    <a:lnTo>
                      <a:pt x="29527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4939665" y="3125152"/>
                <a:ext cx="4855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✓ 干预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4940618" y="3371374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发展性梯度：期望更多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940618" y="3580924"/>
                <a:ext cx="17121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搭脚手架：不替患者思考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4940618" y="3790474"/>
                <a:ext cx="142739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容忍焦虑：允许沉默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4940618" y="4000024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让患者发现自己的资源</a:t>
                </a: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8286750" y="1714500"/>
              <a:ext cx="3333750" cy="2809875"/>
              <a:chOff x="8286750" y="1714500"/>
              <a:chExt cx="3333750" cy="280987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8286750" y="1714500"/>
                <a:ext cx="3333750" cy="280987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2809875">
                    <a:moveTo>
                      <a:pt x="114300" y="0"/>
                    </a:moveTo>
                    <a:lnTo>
                      <a:pt x="3219450" y="0"/>
                    </a:lnTo>
                    <a:cubicBezTo>
                      <a:pt x="3282576" y="0"/>
                      <a:pt x="3333750" y="51174"/>
                      <a:pt x="3333750" y="114300"/>
                    </a:cubicBezTo>
                    <a:lnTo>
                      <a:pt x="3333750" y="2695575"/>
                    </a:lnTo>
                    <a:cubicBezTo>
                      <a:pt x="3333750" y="2758701"/>
                      <a:pt x="3282576" y="2809875"/>
                      <a:pt x="3219450" y="2809875"/>
                    </a:cubicBezTo>
                    <a:lnTo>
                      <a:pt x="114300" y="2809875"/>
                    </a:lnTo>
                    <a:cubicBezTo>
                      <a:pt x="51174" y="2809875"/>
                      <a:pt x="0" y="2758701"/>
                      <a:pt x="0" y="2695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45" name="Freeform 45"/>
              <p:cNvSpPr/>
              <p:nvPr/>
            </p:nvSpPr>
            <p:spPr>
              <a:xfrm>
                <a:off x="8286750" y="1714500"/>
                <a:ext cx="33337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333750" h="428625">
                    <a:moveTo>
                      <a:pt x="114300" y="0"/>
                    </a:moveTo>
                    <a:lnTo>
                      <a:pt x="3219450" y="0"/>
                    </a:lnTo>
                    <a:cubicBezTo>
                      <a:pt x="3282576" y="0"/>
                      <a:pt x="3333750" y="51174"/>
                      <a:pt x="3333750" y="114300"/>
                    </a:cubicBezTo>
                    <a:lnTo>
                      <a:pt x="3333750" y="314325"/>
                    </a:lnTo>
                    <a:cubicBezTo>
                      <a:pt x="3333750" y="377451"/>
                      <a:pt x="3282576" y="428625"/>
                      <a:pt x="321945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46" name="Rectangle 46"/>
              <p:cNvSpPr/>
              <p:nvPr/>
            </p:nvSpPr>
            <p:spPr>
              <a:xfrm>
                <a:off x="8286750" y="2028825"/>
                <a:ext cx="3333750" cy="114300"/>
              </a:xfrm>
              <a:prstGeom prst="rect">
                <a:avLst/>
              </a:pr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9294304" y="1851660"/>
                <a:ext cx="131864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愤怒与混乱模式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8463915" y="2315528"/>
                <a:ext cx="57413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⚠️ 特征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8464868" y="2561749"/>
                <a:ext cx="187594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生活在危机中，情绪压倒一切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8464868" y="2752249"/>
                <a:ext cx="130635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常投射出恶意的他者</a:t>
                </a:r>
              </a:p>
            </p:txBody>
          </p:sp>
          <p:sp>
            <p:nvSpPr>
              <p:cNvPr id="51" name="Line 51"/>
              <p:cNvSpPr/>
              <p:nvPr/>
            </p:nvSpPr>
            <p:spPr>
              <a:xfrm>
                <a:off x="8477250" y="3000375"/>
                <a:ext cx="2952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952750" h="9525">
                    <a:moveTo>
                      <a:pt x="0" y="0"/>
                    </a:moveTo>
                    <a:lnTo>
                      <a:pt x="29527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8463915" y="3125152"/>
                <a:ext cx="4855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✓ 干预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464868" y="3371374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共情：理解行为背后的绝望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464868" y="3580924"/>
                <a:ext cx="17121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设定界限：对破坏性行为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8464868" y="3790474"/>
                <a:ext cx="158403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提供"被容纳"的安全感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8464868" y="4000024"/>
                <a:ext cx="156979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这正是其童年所缺失的</a:t>
                </a:r>
              </a:p>
            </p:txBody>
          </p:sp>
        </p:grpSp>
      </p:grpSp>
      <p:sp>
        <p:nvSpPr>
          <p:cNvPr id="59" name="Freeform 59"/>
          <p:cNvSpPr/>
          <p:nvPr/>
        </p:nvSpPr>
        <p:spPr>
          <a:xfrm>
            <a:off x="571500" y="4857750"/>
            <a:ext cx="11049000" cy="1428750"/>
          </a:xfrm>
          <a:custGeom>
            <a:avLst/>
            <a:gdLst/>
            <a:ahLst/>
            <a:cxnLst/>
            <a:rect l="l" t="t" r="r" b="b"/>
            <a:pathLst>
              <a:path w="11049000" h="142875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1314450"/>
                </a:lnTo>
                <a:cubicBezTo>
                  <a:pt x="11049000" y="1377576"/>
                  <a:pt x="10997826" y="1428750"/>
                  <a:pt x="10934700" y="1428750"/>
                </a:cubicBezTo>
                <a:lnTo>
                  <a:pt x="114300" y="1428750"/>
                </a:lnTo>
                <a:cubicBezTo>
                  <a:pt x="51174" y="1428750"/>
                  <a:pt x="0" y="1377576"/>
                  <a:pt x="0" y="131445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>
            <a:noFill/>
          </a:ln>
        </p:spPr>
      </p:sp>
      <p:sp>
        <p:nvSpPr>
          <p:cNvPr id="60" name="TextBox 60"/>
          <p:cNvSpPr txBox="1"/>
          <p:nvPr/>
        </p:nvSpPr>
        <p:spPr>
          <a:xfrm>
            <a:off x="937260" y="5061585"/>
            <a:ext cx="150266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移情与反移情管理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952500" y="5381625"/>
            <a:ext cx="9810750" cy="666750"/>
            <a:chOff x="952500" y="5381625"/>
            <a:chExt cx="9810750" cy="666750"/>
          </a:xfrm>
        </p:grpSpPr>
        <p:sp>
          <p:nvSpPr>
            <p:cNvPr id="61" name="Freeform 61"/>
            <p:cNvSpPr/>
            <p:nvPr/>
          </p:nvSpPr>
          <p:spPr>
            <a:xfrm>
              <a:off x="952500" y="5381625"/>
              <a:ext cx="4762500" cy="666750"/>
            </a:xfrm>
            <a:custGeom>
              <a:avLst/>
              <a:gdLst/>
              <a:ahLst/>
              <a:cxnLst/>
              <a:rect l="l" t="t" r="r" b="b"/>
              <a:pathLst>
                <a:path w="4762500" h="666750">
                  <a:moveTo>
                    <a:pt x="76200" y="0"/>
                  </a:moveTo>
                  <a:lnTo>
                    <a:pt x="4686300" y="0"/>
                  </a:lnTo>
                  <a:cubicBezTo>
                    <a:pt x="4728384" y="0"/>
                    <a:pt x="4762500" y="34116"/>
                    <a:pt x="4762500" y="76200"/>
                  </a:cubicBezTo>
                  <a:lnTo>
                    <a:pt x="4762500" y="590550"/>
                  </a:lnTo>
                  <a:cubicBezTo>
                    <a:pt x="4762500" y="632634"/>
                    <a:pt x="4728384" y="666750"/>
                    <a:pt x="4686300" y="666750"/>
                  </a:cubicBezTo>
                  <a:lnTo>
                    <a:pt x="76200" y="666750"/>
                  </a:lnTo>
                  <a:cubicBezTo>
                    <a:pt x="34116" y="666750"/>
                    <a:pt x="0" y="632634"/>
                    <a:pt x="0" y="5905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1128712" y="5498306"/>
              <a:ext cx="248700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色情移情 Erotic Transference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130618" y="5752624"/>
              <a:ext cx="446048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通过性化关系寻求亲密或防御更深的依恋恐惧 → 接纳渴望而不付诸行动</a:t>
              </a:r>
            </a:p>
          </p:txBody>
        </p:sp>
        <p:sp>
          <p:nvSpPr>
            <p:cNvPr id="64" name="Freeform 64"/>
            <p:cNvSpPr/>
            <p:nvPr/>
          </p:nvSpPr>
          <p:spPr>
            <a:xfrm>
              <a:off x="6000750" y="5381625"/>
              <a:ext cx="4762500" cy="666750"/>
            </a:xfrm>
            <a:custGeom>
              <a:avLst/>
              <a:gdLst/>
              <a:ahLst/>
              <a:cxnLst/>
              <a:rect l="l" t="t" r="r" b="b"/>
              <a:pathLst>
                <a:path w="4762500" h="666750">
                  <a:moveTo>
                    <a:pt x="76200" y="0"/>
                  </a:moveTo>
                  <a:lnTo>
                    <a:pt x="4686300" y="0"/>
                  </a:lnTo>
                  <a:cubicBezTo>
                    <a:pt x="4728384" y="0"/>
                    <a:pt x="4762500" y="34116"/>
                    <a:pt x="4762500" y="76200"/>
                  </a:cubicBezTo>
                  <a:lnTo>
                    <a:pt x="4762500" y="590550"/>
                  </a:lnTo>
                  <a:cubicBezTo>
                    <a:pt x="4762500" y="632634"/>
                    <a:pt x="4728384" y="666750"/>
                    <a:pt x="4686300" y="666750"/>
                  </a:cubicBezTo>
                  <a:lnTo>
                    <a:pt x="76200" y="666750"/>
                  </a:lnTo>
                  <a:cubicBezTo>
                    <a:pt x="34116" y="666750"/>
                    <a:pt x="0" y="632634"/>
                    <a:pt x="0" y="5905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6176962" y="5498306"/>
              <a:ext cx="89118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3D8B7A"/>
                  </a:solidFill>
                  <a:latin typeface="Segoe UI"/>
                  <a:ea typeface="Microsoft YaHei"/>
                  <a:cs typeface="Segoe UI"/>
                </a:rPr>
                <a:t>反移情管理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6178868" y="5752624"/>
              <a:ext cx="403329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治疗师可能感到被吞噬、愤怒或无助 → 觉察练习调节强烈反移情</a:t>
              </a:r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21</a:t>
            </a:r>
          </a:p>
        </p:txBody>
      </p:sp>
    </p:spTree>
  </p:cSld>
  <p:clrMapOvr>
    <a:masterClrMapping/>
  </p:clrMapOvr>
  <p:transition dur="4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4561904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未解决型患者：治愈创伤的伤口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541096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Unresolved Patient: Healing the Wounds of Trauma and Loss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762500" cy="9525"/>
          </a:xfrm>
          <a:custGeom>
            <a:avLst/>
            <a:gdLst/>
            <a:ahLst/>
            <a:cxnLst/>
            <a:rect l="l" t="t" r="r" b="b"/>
            <a:pathLst>
              <a:path w="4762500" h="9525">
                <a:moveTo>
                  <a:pt x="0" y="0"/>
                </a:moveTo>
                <a:lnTo>
                  <a:pt x="4762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20" name="Group 20"/>
          <p:cNvGrpSpPr/>
          <p:nvPr/>
        </p:nvGrpSpPr>
        <p:grpSpPr>
          <a:xfrm>
            <a:off x="571500" y="1381125"/>
            <a:ext cx="4191000" cy="1931194"/>
            <a:chOff x="571500" y="1381125"/>
            <a:chExt cx="4191000" cy="1931194"/>
          </a:xfrm>
        </p:grpSpPr>
        <p:sp>
          <p:nvSpPr>
            <p:cNvPr id="7" name="Freeform 7"/>
            <p:cNvSpPr/>
            <p:nvPr/>
          </p:nvSpPr>
          <p:spPr>
            <a:xfrm>
              <a:off x="571500" y="1381125"/>
              <a:ext cx="4191000" cy="1905000"/>
            </a:xfrm>
            <a:custGeom>
              <a:avLst/>
              <a:gdLst/>
              <a:ahLst/>
              <a:cxnLst/>
              <a:rect l="l" t="t" r="r" b="b"/>
              <a:pathLst>
                <a:path w="4191000" h="1905000">
                  <a:moveTo>
                    <a:pt x="114300" y="0"/>
                  </a:moveTo>
                  <a:lnTo>
                    <a:pt x="4076700" y="0"/>
                  </a:lnTo>
                  <a:cubicBezTo>
                    <a:pt x="4139826" y="0"/>
                    <a:pt x="4191000" y="51174"/>
                    <a:pt x="4191000" y="114300"/>
                  </a:cubicBezTo>
                  <a:lnTo>
                    <a:pt x="4191000" y="1790700"/>
                  </a:lnTo>
                  <a:cubicBezTo>
                    <a:pt x="4191000" y="1853826"/>
                    <a:pt x="4139826" y="1905000"/>
                    <a:pt x="407670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B54545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571500" y="1381125"/>
              <a:ext cx="4191000" cy="476250"/>
            </a:xfrm>
            <a:custGeom>
              <a:avLst/>
              <a:gdLst/>
              <a:ahLst/>
              <a:cxnLst/>
              <a:rect l="l" t="t" r="r" b="b"/>
              <a:pathLst>
                <a:path w="4191000" h="476250">
                  <a:moveTo>
                    <a:pt x="114300" y="0"/>
                  </a:moveTo>
                  <a:lnTo>
                    <a:pt x="4076700" y="0"/>
                  </a:lnTo>
                  <a:cubicBezTo>
                    <a:pt x="4139826" y="0"/>
                    <a:pt x="4191000" y="51174"/>
                    <a:pt x="4191000" y="114300"/>
                  </a:cubicBezTo>
                  <a:lnTo>
                    <a:pt x="4191000" y="361950"/>
                  </a:lnTo>
                  <a:cubicBezTo>
                    <a:pt x="4191000" y="425076"/>
                    <a:pt x="4139826" y="476250"/>
                    <a:pt x="4076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B54545"/>
            </a:solidFill>
            <a:ln>
              <a:noFill/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1743075"/>
              <a:ext cx="4191000" cy="114300"/>
            </a:xfrm>
            <a:prstGeom prst="rect">
              <a:avLst/>
            </a:prstGeom>
            <a:solidFill>
              <a:srgbClr val="B54545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44855" y="1549718"/>
              <a:ext cx="103836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💔 核心挑战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747712" y="1926431"/>
              <a:ext cx="3094673" cy="671513"/>
              <a:chOff x="747712" y="1926431"/>
              <a:chExt cx="3094673" cy="671513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747712" y="192643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未解决的创伤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48665" y="2172652"/>
                <a:ext cx="309372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决定性因素不是创伤事件本身，而是缺乏解决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49618" y="2399824"/>
                <a:ext cx="287274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表现：在讨论创伤时出现推理或话语监控失误</a:t>
                </a:r>
              </a:p>
            </p:txBody>
          </p:sp>
        </p:grpSp>
        <p:sp>
          <p:nvSpPr>
            <p:cNvPr id="15" name="Line 15"/>
            <p:cNvSpPr/>
            <p:nvPr/>
          </p:nvSpPr>
          <p:spPr>
            <a:xfrm>
              <a:off x="762000" y="2619375"/>
              <a:ext cx="3810000" cy="9525"/>
            </a:xfrm>
            <a:custGeom>
              <a:avLst/>
              <a:gdLst/>
              <a:ahLst/>
              <a:cxnLst/>
              <a:rect l="l" t="t" r="r" b="b"/>
              <a:pathLst>
                <a:path w="3810000" h="9525">
                  <a:moveTo>
                    <a:pt x="0" y="0"/>
                  </a:moveTo>
                  <a:lnTo>
                    <a:pt x="381000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747712" y="2640806"/>
              <a:ext cx="2787968" cy="671513"/>
              <a:chOff x="747712" y="2640806"/>
              <a:chExt cx="2787968" cy="671513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747712" y="2640806"/>
                <a:ext cx="8911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恐惧的悖论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48665" y="2887028"/>
                <a:ext cx="278701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既渴望依恋带来的安全，又恐惧依恋对象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49618" y="3114199"/>
                <a:ext cx="258794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因此，治疗中的安全感本身可能触发恐惧</a:t>
                </a: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571500" y="3476625"/>
            <a:ext cx="4191000" cy="952500"/>
            <a:chOff x="571500" y="3476625"/>
            <a:chExt cx="4191000" cy="952500"/>
          </a:xfrm>
        </p:grpSpPr>
        <p:sp>
          <p:nvSpPr>
            <p:cNvPr id="21" name="Freeform 21"/>
            <p:cNvSpPr/>
            <p:nvPr/>
          </p:nvSpPr>
          <p:spPr>
            <a:xfrm>
              <a:off x="571500" y="3476625"/>
              <a:ext cx="4191000" cy="952500"/>
            </a:xfrm>
            <a:custGeom>
              <a:avLst/>
              <a:gdLst/>
              <a:ahLst/>
              <a:cxnLst/>
              <a:rect l="l" t="t" r="r" b="b"/>
              <a:pathLst>
                <a:path w="4191000" h="952500">
                  <a:moveTo>
                    <a:pt x="114300" y="0"/>
                  </a:moveTo>
                  <a:lnTo>
                    <a:pt x="4076700" y="0"/>
                  </a:lnTo>
                  <a:cubicBezTo>
                    <a:pt x="4139826" y="0"/>
                    <a:pt x="4191000" y="51174"/>
                    <a:pt x="4191000" y="114300"/>
                  </a:cubicBezTo>
                  <a:lnTo>
                    <a:pt x="4191000" y="838200"/>
                  </a:lnTo>
                  <a:cubicBezTo>
                    <a:pt x="4191000" y="901326"/>
                    <a:pt x="4139826" y="952500"/>
                    <a:pt x="40767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EF3C7"/>
            </a:solidFill>
            <a:ln w="9525">
              <a:solidFill>
                <a:srgbClr val="E07843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47712" y="3640931"/>
              <a:ext cx="16761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⚠️ 解离 Dissociation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48665" y="3887152"/>
              <a:ext cx="355377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作为逃避无法承受之痛的防御，导致自我状态碎片化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49618" y="4133374"/>
              <a:ext cx="287274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患者在受害者、迫害者和拯救者角色之间转换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126355" y="1235392"/>
            <a:ext cx="6494145" cy="4574858"/>
            <a:chOff x="5126355" y="1235392"/>
            <a:chExt cx="6494145" cy="4574858"/>
          </a:xfrm>
        </p:grpSpPr>
        <p:sp>
          <p:nvSpPr>
            <p:cNvPr id="26" name="TextBox 26"/>
            <p:cNvSpPr txBox="1"/>
            <p:nvPr/>
          </p:nvSpPr>
          <p:spPr>
            <a:xfrm>
              <a:off x="5126355" y="1235392"/>
              <a:ext cx="106941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B54545"/>
                  </a:solidFill>
                  <a:latin typeface="Segoe UI"/>
                  <a:ea typeface="Microsoft YaHei"/>
                  <a:cs typeface="Segoe UI"/>
                </a:rPr>
                <a:t>治疗四阶段</a:t>
              </a:r>
            </a:p>
          </p:txBody>
        </p:sp>
        <p:sp>
          <p:nvSpPr>
            <p:cNvPr id="27" name="Line 27"/>
            <p:cNvSpPr/>
            <p:nvPr/>
          </p:nvSpPr>
          <p:spPr>
            <a:xfrm>
              <a:off x="5143500" y="1524000"/>
              <a:ext cx="1238250" cy="9525"/>
            </a:xfrm>
            <a:custGeom>
              <a:avLst/>
              <a:gdLst/>
              <a:ahLst/>
              <a:cxnLst/>
              <a:rect l="l" t="t" r="r" b="b"/>
              <a:pathLst>
                <a:path w="1238250" h="9525">
                  <a:moveTo>
                    <a:pt x="0" y="0"/>
                  </a:moveTo>
                  <a:lnTo>
                    <a:pt x="1238250" y="0"/>
                  </a:lnTo>
                </a:path>
              </a:pathLst>
            </a:custGeom>
            <a:noFill/>
            <a:ln w="19050">
              <a:solidFill>
                <a:srgbClr val="B54545"/>
              </a:solidFill>
            </a:ln>
          </p:spPr>
        </p:sp>
        <p:grpSp>
          <p:nvGrpSpPr>
            <p:cNvPr id="33" name="Group 33"/>
            <p:cNvGrpSpPr/>
            <p:nvPr/>
          </p:nvGrpSpPr>
          <p:grpSpPr>
            <a:xfrm>
              <a:off x="5143500" y="1762125"/>
              <a:ext cx="6477000" cy="762000"/>
              <a:chOff x="5143500" y="1762125"/>
              <a:chExt cx="6477000" cy="762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143500" y="1762125"/>
                <a:ext cx="6477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6477000" h="762000">
                    <a:moveTo>
                      <a:pt x="114300" y="0"/>
                    </a:moveTo>
                    <a:lnTo>
                      <a:pt x="6362700" y="0"/>
                    </a:lnTo>
                    <a:cubicBezTo>
                      <a:pt x="6425826" y="0"/>
                      <a:pt x="6477000" y="51174"/>
                      <a:pt x="6477000" y="114300"/>
                    </a:cubicBezTo>
                    <a:lnTo>
                      <a:pt x="6477000" y="647700"/>
                    </a:lnTo>
                    <a:cubicBezTo>
                      <a:pt x="6477000" y="710826"/>
                      <a:pt x="6425826" y="762000"/>
                      <a:pt x="63627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29" name="Ellipse 29"/>
              <p:cNvSpPr/>
              <p:nvPr/>
            </p:nvSpPr>
            <p:spPr>
              <a:xfrm>
                <a:off x="5334000" y="1905000"/>
                <a:ext cx="476250" cy="476250"/>
              </a:xfrm>
              <a:prstGeom prst="ellipse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5523926" y="2064068"/>
                <a:ext cx="96398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5985510" y="1918335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建立安全关系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987415" y="2172652"/>
                <a:ext cx="416718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克服对安全的恐惧，通过重复的破裂与修复建立新的安全基地</a:t>
                </a:r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8382000" y="2571750"/>
              <a:ext cx="9525" cy="190500"/>
            </a:xfrm>
            <a:custGeom>
              <a:avLst/>
              <a:gdLst/>
              <a:ahLst/>
              <a:cxnLst/>
              <a:rect l="l" t="t" r="r" b="b"/>
              <a:pathLst>
                <a:path w="9525"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noFill/>
            <a:ln w="19050">
              <a:solidFill>
                <a:srgbClr val="6B7280"/>
              </a:solidFill>
            </a:ln>
          </p:spPr>
        </p:sp>
        <p:sp>
          <p:nvSpPr>
            <p:cNvPr id="35" name="Polygon 35"/>
            <p:cNvSpPr/>
            <p:nvPr/>
          </p:nvSpPr>
          <p:spPr>
            <a:xfrm>
              <a:off x="8324850" y="2714625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57150" y="95250"/>
                  </a:moveTo>
                  <a:lnTo>
                    <a:pt x="0" y="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sp>
          <p:nvSpPr>
            <p:cNvPr id="36" name="Polygon 36"/>
            <p:cNvSpPr/>
            <p:nvPr/>
          </p:nvSpPr>
          <p:spPr>
            <a:xfrm>
              <a:off x="8343900" y="27622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sp>
          <p:nvSpPr>
            <p:cNvPr id="37" name="Polygon 37"/>
            <p:cNvSpPr/>
            <p:nvPr/>
          </p:nvSpPr>
          <p:spPr>
            <a:xfrm>
              <a:off x="8343900" y="27622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grpSp>
          <p:nvGrpSpPr>
            <p:cNvPr id="43" name="Group 43"/>
            <p:cNvGrpSpPr/>
            <p:nvPr/>
          </p:nvGrpSpPr>
          <p:grpSpPr>
            <a:xfrm>
              <a:off x="5143500" y="2857500"/>
              <a:ext cx="6477000" cy="762000"/>
              <a:chOff x="5143500" y="2857500"/>
              <a:chExt cx="6477000" cy="762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5143500" y="2857500"/>
                <a:ext cx="6477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6477000" h="762000">
                    <a:moveTo>
                      <a:pt x="114300" y="0"/>
                    </a:moveTo>
                    <a:lnTo>
                      <a:pt x="6362700" y="0"/>
                    </a:lnTo>
                    <a:cubicBezTo>
                      <a:pt x="6425826" y="0"/>
                      <a:pt x="6477000" y="51174"/>
                      <a:pt x="6477000" y="114300"/>
                    </a:cubicBezTo>
                    <a:lnTo>
                      <a:pt x="6477000" y="647700"/>
                    </a:lnTo>
                    <a:cubicBezTo>
                      <a:pt x="6477000" y="710826"/>
                      <a:pt x="6425826" y="762000"/>
                      <a:pt x="63627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39" name="Ellipse 39"/>
              <p:cNvSpPr/>
              <p:nvPr/>
            </p:nvSpPr>
            <p:spPr>
              <a:xfrm>
                <a:off x="5334000" y="3000375"/>
                <a:ext cx="476250" cy="476250"/>
              </a:xfrm>
              <a:prstGeom prst="ellipse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5498048" y="3159442"/>
                <a:ext cx="148154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985510" y="3013710"/>
                <a:ext cx="187071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创伤的言语化与情境化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5987415" y="3268028"/>
                <a:ext cx="416718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将碎片化的内隐记忆转化为外显的、有时间标记的自传体记忆</a:t>
                </a:r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8382000" y="3667125"/>
              <a:ext cx="9525" cy="190500"/>
            </a:xfrm>
            <a:custGeom>
              <a:avLst/>
              <a:gdLst/>
              <a:ahLst/>
              <a:cxnLst/>
              <a:rect l="l" t="t" r="r" b="b"/>
              <a:pathLst>
                <a:path w="9525"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noFill/>
            <a:ln w="19050">
              <a:solidFill>
                <a:srgbClr val="6B7280"/>
              </a:solidFill>
            </a:ln>
          </p:spPr>
        </p:sp>
        <p:sp>
          <p:nvSpPr>
            <p:cNvPr id="45" name="Polygon 45"/>
            <p:cNvSpPr/>
            <p:nvPr/>
          </p:nvSpPr>
          <p:spPr>
            <a:xfrm>
              <a:off x="8324850" y="3810000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57150" y="95250"/>
                  </a:moveTo>
                  <a:lnTo>
                    <a:pt x="0" y="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sp>
          <p:nvSpPr>
            <p:cNvPr id="46" name="Polygon 46"/>
            <p:cNvSpPr/>
            <p:nvPr/>
          </p:nvSpPr>
          <p:spPr>
            <a:xfrm>
              <a:off x="8343900" y="38576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sp>
          <p:nvSpPr>
            <p:cNvPr id="47" name="Polygon 47"/>
            <p:cNvSpPr/>
            <p:nvPr/>
          </p:nvSpPr>
          <p:spPr>
            <a:xfrm>
              <a:off x="8343900" y="38576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5143500" y="3952875"/>
              <a:ext cx="6477000" cy="762000"/>
              <a:chOff x="5143500" y="3952875"/>
              <a:chExt cx="6477000" cy="762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5143500" y="3952875"/>
                <a:ext cx="6477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6477000" h="762000">
                    <a:moveTo>
                      <a:pt x="114300" y="0"/>
                    </a:moveTo>
                    <a:lnTo>
                      <a:pt x="6362700" y="0"/>
                    </a:lnTo>
                    <a:cubicBezTo>
                      <a:pt x="6425826" y="0"/>
                      <a:pt x="6477000" y="51174"/>
                      <a:pt x="6477000" y="114300"/>
                    </a:cubicBezTo>
                    <a:lnTo>
                      <a:pt x="6477000" y="647700"/>
                    </a:lnTo>
                    <a:cubicBezTo>
                      <a:pt x="6477000" y="710826"/>
                      <a:pt x="6425826" y="762000"/>
                      <a:pt x="63627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49" name="Ellipse 49"/>
              <p:cNvSpPr/>
              <p:nvPr/>
            </p:nvSpPr>
            <p:spPr>
              <a:xfrm>
                <a:off x="5334000" y="4095750"/>
                <a:ext cx="476250" cy="476250"/>
              </a:xfrm>
              <a:prstGeom prst="ellipse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5498048" y="4254818"/>
                <a:ext cx="148154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5985510" y="4109085"/>
                <a:ext cx="2183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去躯体化 Desomatization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5987415" y="4363402"/>
                <a:ext cx="474225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帮助患者识别身体感觉，将其翻译为情感语言（如"胃紧缩"→"恐惧"）</a:t>
                </a:r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8382000" y="4762500"/>
              <a:ext cx="9525" cy="190500"/>
            </a:xfrm>
            <a:custGeom>
              <a:avLst/>
              <a:gdLst/>
              <a:ahLst/>
              <a:cxnLst/>
              <a:rect l="l" t="t" r="r" b="b"/>
              <a:pathLst>
                <a:path w="9525"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noFill/>
            <a:ln w="19050">
              <a:solidFill>
                <a:srgbClr val="6B7280"/>
              </a:solidFill>
            </a:ln>
          </p:spPr>
        </p:sp>
        <p:sp>
          <p:nvSpPr>
            <p:cNvPr id="55" name="Polygon 55"/>
            <p:cNvSpPr/>
            <p:nvPr/>
          </p:nvSpPr>
          <p:spPr>
            <a:xfrm>
              <a:off x="8324850" y="4905375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57150" y="95250"/>
                  </a:moveTo>
                  <a:lnTo>
                    <a:pt x="0" y="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sp>
          <p:nvSpPr>
            <p:cNvPr id="56" name="Polygon 56"/>
            <p:cNvSpPr/>
            <p:nvPr/>
          </p:nvSpPr>
          <p:spPr>
            <a:xfrm>
              <a:off x="8343900" y="49530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sp>
          <p:nvSpPr>
            <p:cNvPr id="57" name="Polygon 57"/>
            <p:cNvSpPr/>
            <p:nvPr/>
          </p:nvSpPr>
          <p:spPr>
            <a:xfrm>
              <a:off x="8343900" y="49530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B7280"/>
            </a:solidFill>
            <a:ln>
              <a:noFill/>
            </a:ln>
          </p:spPr>
        </p:sp>
        <p:grpSp>
          <p:nvGrpSpPr>
            <p:cNvPr id="63" name="Group 63"/>
            <p:cNvGrpSpPr/>
            <p:nvPr/>
          </p:nvGrpSpPr>
          <p:grpSpPr>
            <a:xfrm>
              <a:off x="5143500" y="5048250"/>
              <a:ext cx="6477000" cy="762000"/>
              <a:chOff x="5143500" y="5048250"/>
              <a:chExt cx="6477000" cy="762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5143500" y="5048250"/>
                <a:ext cx="6477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6477000" h="762000">
                    <a:moveTo>
                      <a:pt x="114300" y="0"/>
                    </a:moveTo>
                    <a:lnTo>
                      <a:pt x="6362700" y="0"/>
                    </a:lnTo>
                    <a:cubicBezTo>
                      <a:pt x="6425826" y="0"/>
                      <a:pt x="6477000" y="51174"/>
                      <a:pt x="6477000" y="114300"/>
                    </a:cubicBezTo>
                    <a:lnTo>
                      <a:pt x="6477000" y="647700"/>
                    </a:lnTo>
                    <a:cubicBezTo>
                      <a:pt x="6477000" y="710826"/>
                      <a:pt x="6425826" y="762000"/>
                      <a:pt x="63627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64748B"/>
                </a:solidFill>
              </a:ln>
            </p:spPr>
          </p:sp>
          <p:sp>
            <p:nvSpPr>
              <p:cNvPr id="59" name="Ellipse 59"/>
              <p:cNvSpPr/>
              <p:nvPr/>
            </p:nvSpPr>
            <p:spPr>
              <a:xfrm>
                <a:off x="5334000" y="5191125"/>
                <a:ext cx="476250" cy="476250"/>
              </a:xfrm>
              <a:prstGeom prst="ellipse">
                <a:avLst/>
              </a:pr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5498048" y="5350192"/>
                <a:ext cx="148154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5985510" y="5204460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心智化与觉察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5987415" y="5458778"/>
                <a:ext cx="448922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区分当下感受与客观现实，从心理等同模式中解脱，"着陆"于当下</a:t>
                </a:r>
              </a:p>
            </p:txBody>
          </p:sp>
        </p:grpSp>
      </p:grpSp>
      <p:sp>
        <p:nvSpPr>
          <p:cNvPr id="65" name="Freeform 65"/>
          <p:cNvSpPr/>
          <p:nvPr/>
        </p:nvSpPr>
        <p:spPr>
          <a:xfrm>
            <a:off x="571500" y="5905500"/>
            <a:ext cx="11049000" cy="571500"/>
          </a:xfrm>
          <a:custGeom>
            <a:avLst/>
            <a:gdLst/>
            <a:ahLst/>
            <a:cxnLst/>
            <a:rect l="l" t="t" r="r" b="b"/>
            <a:pathLst>
              <a:path w="11049000" h="57150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457200"/>
                </a:lnTo>
                <a:cubicBezTo>
                  <a:pt x="11049000" y="520326"/>
                  <a:pt x="10997826" y="571500"/>
                  <a:pt x="10934700" y="571500"/>
                </a:cubicBezTo>
                <a:lnTo>
                  <a:pt x="114300" y="571500"/>
                </a:lnTo>
                <a:cubicBezTo>
                  <a:pt x="51174" y="571500"/>
                  <a:pt x="0" y="520326"/>
                  <a:pt x="0" y="457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>
            <a:noFill/>
          </a:ln>
        </p:spPr>
      </p:sp>
      <p:sp>
        <p:nvSpPr>
          <p:cNvPr id="66" name="TextBox 66"/>
          <p:cNvSpPr txBox="1"/>
          <p:nvPr/>
        </p:nvSpPr>
        <p:spPr>
          <a:xfrm>
            <a:off x="2400300" y="6109335"/>
            <a:ext cx="739140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关键原则：</a:t>
            </a:r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仅仅宣泄情绪是不够的，甚至可能导致再次创伤。必须在安全关系背景下进行整合。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22</a:t>
            </a:r>
          </a:p>
        </p:txBody>
      </p:sp>
    </p:spTree>
  </p:cSld>
  <p:clrMapOvr>
    <a:masterClrMapping/>
  </p:clrMapOvr>
  <p:transition dur="4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54545"/>
              </a:gs>
              <a:gs pos="100000">
                <a:srgbClr val="8B3232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4191000" y="476250"/>
            <a:ext cx="3810000" cy="4762500"/>
          </a:xfrm>
          <a:prstGeom prst="ellipse">
            <a:avLst/>
          </a:prstGeom>
          <a:noFill/>
          <a:ln w="19050">
            <a:solidFill>
              <a:srgbClr val="FFFFFF">
                <a:alpha val="10000"/>
              </a:srgbClr>
            </a:solidFill>
          </a:ln>
        </p:spPr>
      </p:sp>
      <p:sp>
        <p:nvSpPr>
          <p:cNvPr id="4" name="Ellipse 4"/>
          <p:cNvSpPr/>
          <p:nvPr/>
        </p:nvSpPr>
        <p:spPr>
          <a:xfrm>
            <a:off x="5524500" y="1143000"/>
            <a:ext cx="1143000" cy="1143000"/>
          </a:xfrm>
          <a:prstGeom prst="ellipse">
            <a:avLst/>
          </a:prstGeom>
          <a:noFill/>
          <a:ln w="19050">
            <a:solidFill>
              <a:srgbClr val="FFFFFF">
                <a:alpha val="10000"/>
              </a:srgbClr>
            </a:solidFill>
          </a:ln>
        </p:spPr>
      </p:sp>
      <p:sp>
        <p:nvSpPr>
          <p:cNvPr id="5" name="Line 5"/>
          <p:cNvSpPr/>
          <p:nvPr/>
        </p:nvSpPr>
        <p:spPr>
          <a:xfrm>
            <a:off x="3619500" y="3333750"/>
            <a:ext cx="952500" cy="1428750"/>
          </a:xfrm>
          <a:custGeom>
            <a:avLst/>
            <a:gdLst/>
            <a:ahLst/>
            <a:cxnLst/>
            <a:rect l="l" t="t" r="r" b="b"/>
            <a:pathLst>
              <a:path w="952500" h="1428750">
                <a:moveTo>
                  <a:pt x="952500" y="0"/>
                </a:moveTo>
                <a:lnTo>
                  <a:pt x="0" y="1428750"/>
                </a:lnTo>
              </a:path>
            </a:pathLst>
          </a:custGeom>
          <a:noFill/>
          <a:ln w="19050">
            <a:solidFill>
              <a:srgbClr val="FFFFFF">
                <a:alpha val="10000"/>
              </a:srgbClr>
            </a:solidFill>
          </a:ln>
        </p:spPr>
      </p:sp>
      <p:sp>
        <p:nvSpPr>
          <p:cNvPr id="6" name="Line 6"/>
          <p:cNvSpPr/>
          <p:nvPr/>
        </p:nvSpPr>
        <p:spPr>
          <a:xfrm>
            <a:off x="7620000" y="3333750"/>
            <a:ext cx="952500" cy="1428750"/>
          </a:xfrm>
          <a:custGeom>
            <a:avLst/>
            <a:gdLst/>
            <a:ahLst/>
            <a:cxnLst/>
            <a:rect l="l" t="t" r="r" b="b"/>
            <a:pathLst>
              <a:path w="952500" h="1428750">
                <a:moveTo>
                  <a:pt x="0" y="0"/>
                </a:moveTo>
                <a:lnTo>
                  <a:pt x="952500" y="1428750"/>
                </a:lnTo>
              </a:path>
            </a:pathLst>
          </a:custGeom>
          <a:noFill/>
          <a:ln w="19050">
            <a:solidFill>
              <a:srgbClr val="FFFFFF">
                <a:alpha val="10000"/>
              </a:srgbClr>
            </a:solidFill>
          </a:ln>
        </p:spPr>
      </p:sp>
      <p:sp>
        <p:nvSpPr>
          <p:cNvPr id="7" name="TextBox 7"/>
          <p:cNvSpPr txBox="1"/>
          <p:nvPr/>
        </p:nvSpPr>
        <p:spPr>
          <a:xfrm>
            <a:off x="3143440" y="2468880"/>
            <a:ext cx="380619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600" dirty="0">
                <a:solidFill>
                  <a:srgbClr val="FFFFFF">
                    <a:alpha val="20000"/>
                  </a:srgbClr>
                </a:solidFill>
                <a:latin typeface="Segoe UI"/>
                <a:ea typeface="Microsoft YaHei"/>
                <a:cs typeface="Segoe UI"/>
              </a:rPr>
              <a:t>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5691" y="1992630"/>
            <a:ext cx="380619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600" dirty="0">
                <a:solidFill>
                  <a:srgbClr val="FFFFFF">
                    <a:alpha val="20000"/>
                  </a:srgbClr>
                </a:solidFill>
                <a:latin typeface="Segoe UI"/>
                <a:ea typeface="Microsoft YaHei"/>
                <a:cs typeface="Segoe UI"/>
              </a:rPr>
              <a:t>🪞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67940" y="2468880"/>
            <a:ext cx="380619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600" dirty="0">
                <a:solidFill>
                  <a:srgbClr val="FFFFFF">
                    <a:alpha val="20000"/>
                  </a:srgbClr>
                </a:solidFill>
                <a:latin typeface="Segoe UI"/>
                <a:ea typeface="Microsoft YaHei"/>
                <a:cs typeface="Segoe UI"/>
              </a:rPr>
              <a:t>🧘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22605" y="2647950"/>
            <a:ext cx="1746790" cy="1828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0" b="1" dirty="0">
                <a:solidFill>
                  <a:srgbClr val="FFFFFF">
                    <a:alpha val="15000"/>
                  </a:srgbClr>
                </a:solidFill>
                <a:latin typeface="Segoe UI"/>
                <a:ea typeface="Microsoft YaHei"/>
                <a:cs typeface="Segoe UI"/>
              </a:rPr>
              <a:t>05</a:t>
            </a:r>
          </a:p>
        </p:txBody>
      </p:sp>
      <p:sp>
        <p:nvSpPr>
          <p:cNvPr id="11" name="Freeform 11"/>
          <p:cNvSpPr/>
          <p:nvPr/>
        </p:nvSpPr>
        <p:spPr>
          <a:xfrm>
            <a:off x="5286375" y="4095750"/>
            <a:ext cx="1619250" cy="381000"/>
          </a:xfrm>
          <a:custGeom>
            <a:avLst/>
            <a:gdLst/>
            <a:ahLst/>
            <a:cxnLst/>
            <a:rect l="l" t="t" r="r" b="b"/>
            <a:pathLst>
              <a:path w="1619250" h="381000">
                <a:moveTo>
                  <a:pt x="190500" y="0"/>
                </a:moveTo>
                <a:lnTo>
                  <a:pt x="1428750" y="0"/>
                </a:lnTo>
                <a:cubicBezTo>
                  <a:pt x="1533960" y="0"/>
                  <a:pt x="1619250" y="85290"/>
                  <a:pt x="1619250" y="190500"/>
                </a:cubicBezTo>
                <a:lnTo>
                  <a:pt x="1619250" y="190500"/>
                </a:lnTo>
                <a:cubicBezTo>
                  <a:pt x="1619250" y="295710"/>
                  <a:pt x="1533960" y="381000"/>
                  <a:pt x="1428750" y="381000"/>
                </a:cubicBez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lnTo>
                  <a:pt x="0" y="190500"/>
                </a:lnTo>
                <a:cubicBezTo>
                  <a:pt x="0" y="85290"/>
                  <a:pt x="85290" y="0"/>
                  <a:pt x="1905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2" name="TextBox 12"/>
          <p:cNvSpPr txBox="1"/>
          <p:nvPr/>
        </p:nvSpPr>
        <p:spPr>
          <a:xfrm>
            <a:off x="5546217" y="4223385"/>
            <a:ext cx="109956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CHAPTER FIVE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23774" y="4692015"/>
            <a:ext cx="5144452" cy="6705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3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非言语领域与治愈之路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32680" y="5298758"/>
            <a:ext cx="5126641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dirty="0">
                <a:solidFill>
                  <a:srgbClr val="FECACA"/>
                </a:solidFill>
                <a:latin typeface="Segoe UI"/>
                <a:ea typeface="Microsoft YaHei"/>
                <a:cs typeface="Segoe UI"/>
              </a:rPr>
              <a:t>The Nonverbal Realm and the Path to Healing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5143500" y="5715000"/>
            <a:ext cx="1905000" cy="28575"/>
          </a:xfrm>
          <a:custGeom>
            <a:avLst/>
            <a:gdLst/>
            <a:ahLst/>
            <a:cxnLst/>
            <a:rect l="l" t="t" r="r" b="b"/>
            <a:pathLst>
              <a:path w="1905000" h="28575">
                <a:moveTo>
                  <a:pt x="14288" y="0"/>
                </a:moveTo>
                <a:lnTo>
                  <a:pt x="1890712" y="0"/>
                </a:lnTo>
                <a:cubicBezTo>
                  <a:pt x="1898603" y="0"/>
                  <a:pt x="1905000" y="6397"/>
                  <a:pt x="1905000" y="14288"/>
                </a:cubicBezTo>
                <a:lnTo>
                  <a:pt x="1905000" y="14288"/>
                </a:lnTo>
                <a:cubicBezTo>
                  <a:pt x="1905000" y="22178"/>
                  <a:pt x="1898603" y="28575"/>
                  <a:pt x="1890712" y="28575"/>
                </a:cubicBezTo>
                <a:lnTo>
                  <a:pt x="14288" y="28575"/>
                </a:lnTo>
                <a:cubicBezTo>
                  <a:pt x="6397" y="28575"/>
                  <a:pt x="0" y="22178"/>
                  <a:pt x="0" y="14288"/>
                </a:cubicBezTo>
                <a:lnTo>
                  <a:pt x="0" y="14288"/>
                </a:lnTo>
                <a:cubicBezTo>
                  <a:pt x="0" y="6397"/>
                  <a:pt x="6397" y="0"/>
                  <a:pt x="14288" y="0"/>
                </a:cubicBezTo>
                <a:close/>
              </a:path>
            </a:pathLst>
          </a:custGeom>
          <a:solidFill>
            <a:srgbClr val="3D8B7A"/>
          </a:solidFill>
          <a:ln>
            <a:noFill/>
          </a:ln>
        </p:spPr>
      </p:sp>
      <p:grpSp>
        <p:nvGrpSpPr>
          <p:cNvPr id="26" name="Group 26"/>
          <p:cNvGrpSpPr/>
          <p:nvPr/>
        </p:nvGrpSpPr>
        <p:grpSpPr>
          <a:xfrm>
            <a:off x="2952750" y="6096000"/>
            <a:ext cx="5524500" cy="280988"/>
            <a:chOff x="2952750" y="6096000"/>
            <a:chExt cx="5524500" cy="280988"/>
          </a:xfrm>
        </p:grpSpPr>
        <p:sp>
          <p:nvSpPr>
            <p:cNvPr id="16" name="Freeform 16"/>
            <p:cNvSpPr/>
            <p:nvPr/>
          </p:nvSpPr>
          <p:spPr>
            <a:xfrm>
              <a:off x="2952750" y="60960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3185636" y="6163628"/>
              <a:ext cx="4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被唤起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095750" y="6096000"/>
              <a:ext cx="762000" cy="266700"/>
            </a:xfrm>
            <a:custGeom>
              <a:avLst/>
              <a:gdLst/>
              <a:ahLst/>
              <a:cxnLst/>
              <a:rect l="l" t="t" r="r" b="b"/>
              <a:pathLst>
                <a:path w="762000" h="266700">
                  <a:moveTo>
                    <a:pt x="133350" y="0"/>
                  </a:moveTo>
                  <a:lnTo>
                    <a:pt x="628650" y="0"/>
                  </a:lnTo>
                  <a:cubicBezTo>
                    <a:pt x="702297" y="0"/>
                    <a:pt x="762000" y="59703"/>
                    <a:pt x="762000" y="133350"/>
                  </a:cubicBezTo>
                  <a:lnTo>
                    <a:pt x="762000" y="133350"/>
                  </a:lnTo>
                  <a:cubicBezTo>
                    <a:pt x="762000" y="206997"/>
                    <a:pt x="702297" y="266700"/>
                    <a:pt x="6286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4310062" y="6163628"/>
              <a:ext cx="33337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活现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5048250" y="60960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5281136" y="6163628"/>
              <a:ext cx="4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具身化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6191250" y="6096000"/>
              <a:ext cx="1143000" cy="266700"/>
            </a:xfrm>
            <a:custGeom>
              <a:avLst/>
              <a:gdLst/>
              <a:ahLst/>
              <a:cxnLst/>
              <a:rect l="l" t="t" r="r" b="b"/>
              <a:pathLst>
                <a:path w="1143000" h="266700">
                  <a:moveTo>
                    <a:pt x="133350" y="0"/>
                  </a:moveTo>
                  <a:lnTo>
                    <a:pt x="1009650" y="0"/>
                  </a:lnTo>
                  <a:cubicBezTo>
                    <a:pt x="1083297" y="0"/>
                    <a:pt x="1143000" y="59703"/>
                    <a:pt x="1143000" y="133350"/>
                  </a:cubicBezTo>
                  <a:lnTo>
                    <a:pt x="1143000" y="133350"/>
                  </a:lnTo>
                  <a:cubicBezTo>
                    <a:pt x="1143000" y="206997"/>
                    <a:pt x="1083297" y="266700"/>
                    <a:pt x="10096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6442710" y="61636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容纳之窗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7524750" y="60960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757636" y="6163628"/>
              <a:ext cx="4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双螺旋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FECACA"/>
                </a:solidFill>
                <a:latin typeface="Segoe UI"/>
                <a:ea typeface="Microsoft YaHei"/>
                <a:cs typeface="Segoe UI"/>
              </a:rPr>
              <a:t>23</a:t>
            </a:r>
          </a:p>
        </p:txBody>
      </p:sp>
    </p:spTree>
  </p:cSld>
  <p:clrMapOvr>
    <a:masterClrMapping/>
  </p:clrMapOvr>
  <p:transition dur="4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359578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处理被唤起与活现的内容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350939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Working with the Evoked and the Enacted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429000" cy="9525"/>
          </a:xfrm>
          <a:custGeom>
            <a:avLst/>
            <a:gdLst/>
            <a:ahLst/>
            <a:cxnLst/>
            <a:rect l="l" t="t" r="r" b="b"/>
            <a:pathLst>
              <a:path w="3429000" h="9525">
                <a:moveTo>
                  <a:pt x="0" y="0"/>
                </a:moveTo>
                <a:lnTo>
                  <a:pt x="34290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10" name="Group 10"/>
          <p:cNvGrpSpPr/>
          <p:nvPr/>
        </p:nvGrpSpPr>
        <p:grpSpPr>
          <a:xfrm>
            <a:off x="571500" y="1381125"/>
            <a:ext cx="11049000" cy="762000"/>
            <a:chOff x="571500" y="1381125"/>
            <a:chExt cx="11049000" cy="762000"/>
          </a:xfrm>
        </p:grpSpPr>
        <p:sp>
          <p:nvSpPr>
            <p:cNvPr id="7" name="Freeform 7"/>
            <p:cNvSpPr/>
            <p:nvPr/>
          </p:nvSpPr>
          <p:spPr>
            <a:xfrm>
              <a:off x="571500" y="1381125"/>
              <a:ext cx="11049000" cy="762000"/>
            </a:xfrm>
            <a:custGeom>
              <a:avLst/>
              <a:gdLst/>
              <a:ahLst/>
              <a:cxnLst/>
              <a:rect l="l" t="t" r="r" b="b"/>
              <a:pathLst>
                <a:path w="11049000" h="7620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647700"/>
                  </a:lnTo>
                  <a:cubicBezTo>
                    <a:pt x="11049000" y="710826"/>
                    <a:pt x="10997826" y="762000"/>
                    <a:pt x="10934700" y="762000"/>
                  </a:cubicBezTo>
                  <a:lnTo>
                    <a:pt x="114300" y="762000"/>
                  </a:lnTo>
                  <a:cubicBezTo>
                    <a:pt x="51174" y="762000"/>
                    <a:pt x="0" y="710826"/>
                    <a:pt x="0" y="64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42010" y="1584960"/>
              <a:ext cx="86182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核心原则：</a:t>
              </a:r>
              <a:r>
                <a:rPr lang="zh-CN" sz="12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患者无法用语言表达的前语言体验、创伤和解离的情感，主要通过</a:t>
              </a:r>
              <a:r>
                <a:rPr lang="zh-CN" sz="1200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被唤起</a:t>
              </a:r>
              <a:r>
                <a:rPr lang="zh-CN" sz="12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、</a:t>
              </a:r>
              <a:r>
                <a:rPr lang="zh-CN" sz="1200" b="1" dirty="0">
                  <a:solidFill>
                    <a:srgbClr val="3D8B7A"/>
                  </a:solidFill>
                  <a:latin typeface="Segoe UI"/>
                  <a:ea typeface="Microsoft YaHei"/>
                  <a:cs typeface="Segoe UI"/>
                </a:rPr>
                <a:t>活现</a:t>
              </a:r>
              <a:r>
                <a:rPr lang="zh-CN" sz="12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或</a:t>
              </a:r>
              <a:r>
                <a:rPr lang="zh-CN" sz="120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具身化</a:t>
              </a:r>
              <a:r>
                <a:rPr lang="zh-CN" sz="12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的方式呈现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43915" y="1858328"/>
              <a:ext cx="479593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治疗师不仅要"阅读"患者的身体语言，还要关注自己的躯体和情感体验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71500" y="2381250"/>
            <a:ext cx="11049000" cy="3357562"/>
            <a:chOff x="571500" y="2381250"/>
            <a:chExt cx="11049000" cy="3357562"/>
          </a:xfrm>
        </p:grpSpPr>
        <p:grpSp>
          <p:nvGrpSpPr>
            <p:cNvPr id="33" name="Group 33"/>
            <p:cNvGrpSpPr/>
            <p:nvPr/>
          </p:nvGrpSpPr>
          <p:grpSpPr>
            <a:xfrm>
              <a:off x="571500" y="2381250"/>
              <a:ext cx="5334000" cy="3357562"/>
              <a:chOff x="571500" y="2381250"/>
              <a:chExt cx="5334000" cy="335756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571500" y="2381250"/>
                <a:ext cx="5334000" cy="3333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33337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219450"/>
                    </a:lnTo>
                    <a:cubicBezTo>
                      <a:pt x="5334000" y="3282576"/>
                      <a:pt x="5282826" y="3333750"/>
                      <a:pt x="5219700" y="3333750"/>
                    </a:cubicBezTo>
                    <a:lnTo>
                      <a:pt x="114300" y="3333750"/>
                    </a:lnTo>
                    <a:cubicBezTo>
                      <a:pt x="51174" y="3333750"/>
                      <a:pt x="0" y="3282576"/>
                      <a:pt x="0" y="3219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571500" y="2381250"/>
                <a:ext cx="5334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52387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09575"/>
                    </a:lnTo>
                    <a:cubicBezTo>
                      <a:pt x="5334000" y="472701"/>
                      <a:pt x="5282826" y="523875"/>
                      <a:pt x="52197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3" name="Rectangle 13"/>
              <p:cNvSpPr/>
              <p:nvPr/>
            </p:nvSpPr>
            <p:spPr>
              <a:xfrm>
                <a:off x="571500" y="2790825"/>
                <a:ext cx="533400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90575" y="2552700"/>
                <a:ext cx="3350514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🪞 处理被唤起的内容 The Evoked</a:t>
                </a:r>
              </a:p>
            </p:txBody>
          </p:sp>
          <p:grpSp>
            <p:nvGrpSpPr>
              <p:cNvPr id="18" name="Group 18"/>
              <p:cNvGrpSpPr/>
              <p:nvPr/>
            </p:nvGrpSpPr>
            <p:grpSpPr>
              <a:xfrm>
                <a:off x="795338" y="2974181"/>
                <a:ext cx="2787967" cy="669131"/>
                <a:chOff x="795338" y="2974181"/>
                <a:chExt cx="2787967" cy="669131"/>
              </a:xfrm>
            </p:grpSpPr>
            <p:sp>
              <p:nvSpPr>
                <p:cNvPr id="15" name="TextBox 15"/>
                <p:cNvSpPr txBox="1"/>
                <p:nvPr/>
              </p:nvSpPr>
              <p:spPr>
                <a:xfrm>
                  <a:off x="795338" y="2974181"/>
                  <a:ext cx="1063704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情感传染机制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796290" y="3220402"/>
                  <a:ext cx="278701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由于镜像神经元的作用，患者的体验会在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796290" y="3429952"/>
                  <a:ext cx="186690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治疗师身上唤起相应的感受</a:t>
                  </a:r>
                </a:p>
              </p:txBody>
            </p:sp>
          </p:grpSp>
          <p:sp>
            <p:nvSpPr>
              <p:cNvPr id="19" name="Line 19"/>
              <p:cNvSpPr/>
              <p:nvPr/>
            </p:nvSpPr>
            <p:spPr>
              <a:xfrm>
                <a:off x="809625" y="3714750"/>
                <a:ext cx="4857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9525">
                    <a:moveTo>
                      <a:pt x="0" y="0"/>
                    </a:moveTo>
                    <a:lnTo>
                      <a:pt x="48577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grpSp>
            <p:nvGrpSpPr>
              <p:cNvPr id="26" name="Group 26"/>
              <p:cNvGrpSpPr/>
              <p:nvPr/>
            </p:nvGrpSpPr>
            <p:grpSpPr>
              <a:xfrm>
                <a:off x="809625" y="3905250"/>
                <a:ext cx="4857750" cy="666750"/>
                <a:chOff x="809625" y="3905250"/>
                <a:chExt cx="4857750" cy="666750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809625" y="3905250"/>
                  <a:ext cx="228600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666750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590550"/>
                      </a:lnTo>
                      <a:cubicBezTo>
                        <a:pt x="2286000" y="632634"/>
                        <a:pt x="2251884" y="666750"/>
                        <a:pt x="220980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4EDDA"/>
                </a:solidFill>
                <a:ln>
                  <a:noFill/>
                </a:ln>
              </p:spPr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1456230" y="403002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一致性反移情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1228249" y="4276249"/>
                  <a:ext cx="144875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与患者体验相同的感受</a:t>
                  </a:r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3381375" y="3905250"/>
                  <a:ext cx="228600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666750">
                      <a:moveTo>
                        <a:pt x="76200" y="0"/>
                      </a:moveTo>
                      <a:lnTo>
                        <a:pt x="2209800" y="0"/>
                      </a:lnTo>
                      <a:cubicBezTo>
                        <a:pt x="2251884" y="0"/>
                        <a:pt x="2286000" y="34116"/>
                        <a:pt x="2286000" y="76200"/>
                      </a:cubicBezTo>
                      <a:lnTo>
                        <a:pt x="2286000" y="590550"/>
                      </a:lnTo>
                      <a:cubicBezTo>
                        <a:pt x="2286000" y="632634"/>
                        <a:pt x="2251884" y="666750"/>
                        <a:pt x="220980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ED7AA"/>
                </a:solidFill>
                <a:ln>
                  <a:noFill/>
                </a:ln>
              </p:spPr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027980" y="403002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互补性反移情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3657600" y="4276249"/>
                  <a:ext cx="173355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与患者内部客体对应的感受</a:t>
                  </a:r>
                </a:p>
              </p:txBody>
            </p:sp>
          </p:grpSp>
          <p:sp>
            <p:nvSpPr>
              <p:cNvPr id="27" name="Line 27"/>
              <p:cNvSpPr/>
              <p:nvPr/>
            </p:nvSpPr>
            <p:spPr>
              <a:xfrm>
                <a:off x="809625" y="4762500"/>
                <a:ext cx="4857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9525">
                    <a:moveTo>
                      <a:pt x="0" y="0"/>
                    </a:moveTo>
                    <a:lnTo>
                      <a:pt x="48577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grpSp>
            <p:nvGrpSpPr>
              <p:cNvPr id="32" name="Group 32"/>
              <p:cNvGrpSpPr/>
              <p:nvPr/>
            </p:nvGrpSpPr>
            <p:grpSpPr>
              <a:xfrm>
                <a:off x="795338" y="4831556"/>
                <a:ext cx="3531727" cy="907256"/>
                <a:chOff x="795338" y="4831556"/>
                <a:chExt cx="3531727" cy="907256"/>
              </a:xfrm>
            </p:grpSpPr>
            <p:sp>
              <p:nvSpPr>
                <p:cNvPr id="28" name="TextBox 28"/>
                <p:cNvSpPr txBox="1"/>
                <p:nvPr/>
              </p:nvSpPr>
              <p:spPr>
                <a:xfrm>
                  <a:off x="795338" y="4831556"/>
                  <a:ext cx="1037826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✓ 治疗性运用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796290" y="5106352"/>
                  <a:ext cx="353077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治疗师的主观体验是了解患者解离情感的宝贵资源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796290" y="5315902"/>
                  <a:ext cx="2457307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识别并适当表达这些被唤起的感受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796290" y="5525452"/>
                  <a:ext cx="215060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帮助患者接纳和整合这些体验</a:t>
                  </a:r>
                </a:p>
              </p:txBody>
            </p:sp>
          </p:grpSp>
        </p:grpSp>
        <p:grpSp>
          <p:nvGrpSpPr>
            <p:cNvPr id="60" name="Group 60"/>
            <p:cNvGrpSpPr/>
            <p:nvPr/>
          </p:nvGrpSpPr>
          <p:grpSpPr>
            <a:xfrm>
              <a:off x="6286500" y="2381250"/>
              <a:ext cx="5334000" cy="3333750"/>
              <a:chOff x="6286500" y="2381250"/>
              <a:chExt cx="5334000" cy="333375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286500" y="2381250"/>
                <a:ext cx="5334000" cy="3333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33337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219450"/>
                    </a:lnTo>
                    <a:cubicBezTo>
                      <a:pt x="5334000" y="3282576"/>
                      <a:pt x="5282826" y="3333750"/>
                      <a:pt x="5219700" y="3333750"/>
                    </a:cubicBezTo>
                    <a:lnTo>
                      <a:pt x="114300" y="3333750"/>
                    </a:lnTo>
                    <a:cubicBezTo>
                      <a:pt x="51174" y="3333750"/>
                      <a:pt x="0" y="3282576"/>
                      <a:pt x="0" y="3219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6286500" y="2381250"/>
                <a:ext cx="5334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52387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09575"/>
                    </a:lnTo>
                    <a:cubicBezTo>
                      <a:pt x="5334000" y="472701"/>
                      <a:pt x="5282826" y="523875"/>
                      <a:pt x="52197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36" name="Rectangle 36"/>
              <p:cNvSpPr/>
              <p:nvPr/>
            </p:nvSpPr>
            <p:spPr>
              <a:xfrm>
                <a:off x="6286500" y="2790825"/>
                <a:ext cx="5334000" cy="1143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6505575" y="2552700"/>
                <a:ext cx="2556915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🎭 处理活现 The Enacted</a:t>
                </a:r>
              </a:p>
            </p:txBody>
          </p:sp>
          <p:grpSp>
            <p:nvGrpSpPr>
              <p:cNvPr id="41" name="Group 41"/>
              <p:cNvGrpSpPr/>
              <p:nvPr/>
            </p:nvGrpSpPr>
            <p:grpSpPr>
              <a:xfrm>
                <a:off x="6510338" y="2974181"/>
                <a:ext cx="2327910" cy="669131"/>
                <a:chOff x="6510338" y="2974181"/>
                <a:chExt cx="2327910" cy="669131"/>
              </a:xfrm>
            </p:grpSpPr>
            <p:sp>
              <p:nvSpPr>
                <p:cNvPr id="38" name="TextBox 38"/>
                <p:cNvSpPr txBox="1"/>
                <p:nvPr/>
              </p:nvSpPr>
              <p:spPr>
                <a:xfrm>
                  <a:off x="6510338" y="2974181"/>
                  <a:ext cx="373618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b="1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定义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6511290" y="3220402"/>
                  <a:ext cx="232695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活现是移情与反移情交织的产物，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6511290" y="3429952"/>
                  <a:ext cx="171354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是潜意识关系模式的重演</a:t>
                  </a:r>
                </a:p>
              </p:txBody>
            </p:sp>
          </p:grpSp>
          <p:sp>
            <p:nvSpPr>
              <p:cNvPr id="42" name="Line 42"/>
              <p:cNvSpPr/>
              <p:nvPr/>
            </p:nvSpPr>
            <p:spPr>
              <a:xfrm>
                <a:off x="6524625" y="3714750"/>
                <a:ext cx="4857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9525">
                    <a:moveTo>
                      <a:pt x="0" y="0"/>
                    </a:moveTo>
                    <a:lnTo>
                      <a:pt x="48577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grpSp>
            <p:nvGrpSpPr>
              <p:cNvPr id="56" name="Group 56"/>
              <p:cNvGrpSpPr/>
              <p:nvPr/>
            </p:nvGrpSpPr>
            <p:grpSpPr>
              <a:xfrm>
                <a:off x="6510338" y="3783806"/>
                <a:ext cx="3216592" cy="1288256"/>
                <a:chOff x="6510338" y="3783806"/>
                <a:chExt cx="3216592" cy="1288256"/>
              </a:xfrm>
            </p:grpSpPr>
            <p:sp>
              <p:nvSpPr>
                <p:cNvPr id="43" name="TextBox 43"/>
                <p:cNvSpPr txBox="1"/>
                <p:nvPr/>
              </p:nvSpPr>
              <p:spPr>
                <a:xfrm>
                  <a:off x="6510338" y="3783806"/>
                  <a:ext cx="891183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b="1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干预三步骤</a:t>
                  </a:r>
                </a:p>
              </p:txBody>
            </p:sp>
            <p:grpSp>
              <p:nvGrpSpPr>
                <p:cNvPr id="47" name="Group 47"/>
                <p:cNvGrpSpPr/>
                <p:nvPr/>
              </p:nvGrpSpPr>
              <p:grpSpPr>
                <a:xfrm>
                  <a:off x="6524625" y="4114800"/>
                  <a:ext cx="3202305" cy="290512"/>
                  <a:chOff x="6524625" y="4114800"/>
                  <a:chExt cx="3202305" cy="290512"/>
                </a:xfrm>
              </p:grpSpPr>
              <p:sp>
                <p:nvSpPr>
                  <p:cNvPr id="44" name="Ellipse 44"/>
                  <p:cNvSpPr/>
                  <p:nvPr/>
                </p:nvSpPr>
                <p:spPr>
                  <a:xfrm>
                    <a:off x="6524625" y="4114800"/>
                    <a:ext cx="285750" cy="285750"/>
                  </a:xfrm>
                  <a:prstGeom prst="ellipse">
                    <a:avLst/>
                  </a:prstGeom>
                  <a:solidFill>
                    <a:srgbClr val="E07843"/>
                  </a:solidFill>
                  <a:ln>
                    <a:noFill/>
                  </a:ln>
                </p:spPr>
              </p:sp>
              <p:sp>
                <p:nvSpPr>
                  <p:cNvPr id="45" name="TextBox 45"/>
                  <p:cNvSpPr txBox="1"/>
                  <p:nvPr/>
                </p:nvSpPr>
                <p:spPr>
                  <a:xfrm>
                    <a:off x="6635367" y="4208145"/>
                    <a:ext cx="64265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00" b="1" dirty="0">
                        <a:solidFill>
                          <a:srgbClr val="FFFFFF"/>
                        </a:solidFill>
                        <a:latin typeface="Segoe UI"/>
                        <a:ea typeface="Microsoft YaHei"/>
                        <a:cs typeface="Segoe UI"/>
                      </a:rPr>
                      <a:t>1</a:t>
                    </a:r>
                  </a:p>
                </p:txBody>
              </p:sp>
              <p:sp>
                <p:nvSpPr>
                  <p:cNvPr id="46" name="TextBox 46"/>
                  <p:cNvSpPr txBox="1"/>
                  <p:nvPr/>
                </p:nvSpPr>
                <p:spPr>
                  <a:xfrm>
                    <a:off x="6939915" y="4191952"/>
                    <a:ext cx="2787015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1050" b="1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识别</a:t>
                    </a:r>
                    <a:r>
                      <a:rPr lang="zh-CN" sz="1050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觉察自己是否陷入了重复的互动模式</a:t>
                    </a:r>
                  </a:p>
                </p:txBody>
              </p:sp>
            </p:grpSp>
            <p:grpSp>
              <p:nvGrpSpPr>
                <p:cNvPr id="51" name="Group 51"/>
                <p:cNvGrpSpPr/>
                <p:nvPr/>
              </p:nvGrpSpPr>
              <p:grpSpPr>
                <a:xfrm>
                  <a:off x="6524625" y="4448175"/>
                  <a:ext cx="3048952" cy="290513"/>
                  <a:chOff x="6524625" y="4448175"/>
                  <a:chExt cx="3048952" cy="290513"/>
                </a:xfrm>
              </p:grpSpPr>
              <p:sp>
                <p:nvSpPr>
                  <p:cNvPr id="48" name="Ellipse 48"/>
                  <p:cNvSpPr/>
                  <p:nvPr/>
                </p:nvSpPr>
                <p:spPr>
                  <a:xfrm>
                    <a:off x="6524625" y="4448175"/>
                    <a:ext cx="285750" cy="285750"/>
                  </a:xfrm>
                  <a:prstGeom prst="ellipse">
                    <a:avLst/>
                  </a:prstGeom>
                  <a:solidFill>
                    <a:srgbClr val="E07843"/>
                  </a:solidFill>
                  <a:ln>
                    <a:noFill/>
                  </a:ln>
                </p:spPr>
              </p:sp>
              <p:sp>
                <p:nvSpPr>
                  <p:cNvPr id="49" name="TextBox 49"/>
                  <p:cNvSpPr txBox="1"/>
                  <p:nvPr/>
                </p:nvSpPr>
                <p:spPr>
                  <a:xfrm>
                    <a:off x="6618115" y="4541520"/>
                    <a:ext cx="98769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00" b="1" dirty="0">
                        <a:solidFill>
                          <a:srgbClr val="FFFFFF"/>
                        </a:solidFill>
                        <a:latin typeface="Segoe UI"/>
                        <a:ea typeface="Microsoft YaHei"/>
                        <a:cs typeface="Segoe UI"/>
                      </a:rPr>
                      <a:t>2</a:t>
                    </a:r>
                  </a:p>
                </p:txBody>
              </p:sp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6939915" y="4525328"/>
                    <a:ext cx="2633662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1050" b="1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理解</a:t>
                    </a:r>
                    <a:r>
                      <a:rPr lang="zh-CN" sz="1050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思考自己的角色及其对患者的意义</a:t>
                    </a:r>
                  </a:p>
                </p:txBody>
              </p:sp>
            </p:grpSp>
            <p:grpSp>
              <p:nvGrpSpPr>
                <p:cNvPr id="55" name="Group 55"/>
                <p:cNvGrpSpPr/>
                <p:nvPr/>
              </p:nvGrpSpPr>
              <p:grpSpPr>
                <a:xfrm>
                  <a:off x="6524625" y="4781550"/>
                  <a:ext cx="3048952" cy="290512"/>
                  <a:chOff x="6524625" y="4781550"/>
                  <a:chExt cx="3048952" cy="290512"/>
                </a:xfrm>
              </p:grpSpPr>
              <p:sp>
                <p:nvSpPr>
                  <p:cNvPr id="52" name="Ellipse 52"/>
                  <p:cNvSpPr/>
                  <p:nvPr/>
                </p:nvSpPr>
                <p:spPr>
                  <a:xfrm>
                    <a:off x="6524625" y="4781550"/>
                    <a:ext cx="285750" cy="285750"/>
                  </a:xfrm>
                  <a:prstGeom prst="ellipse">
                    <a:avLst/>
                  </a:prstGeom>
                  <a:solidFill>
                    <a:srgbClr val="E07843"/>
                  </a:solidFill>
                  <a:ln>
                    <a:noFill/>
                  </a:ln>
                </p:spPr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6618115" y="4874895"/>
                    <a:ext cx="98769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00" b="1" dirty="0">
                        <a:solidFill>
                          <a:srgbClr val="FFFFFF"/>
                        </a:solidFill>
                        <a:latin typeface="Segoe UI"/>
                        <a:ea typeface="Microsoft YaHei"/>
                        <a:cs typeface="Segoe UI"/>
                      </a:rPr>
                      <a:t>3</a:t>
                    </a:r>
                  </a:p>
                </p:txBody>
              </p:sp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6939915" y="4858702"/>
                    <a:ext cx="2633662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1050" b="1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行动</a:t>
                    </a:r>
                    <a:r>
                      <a:rPr lang="zh-CN" sz="1050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通过自我表露或改变互动方式解脱</a:t>
                    </a:r>
                  </a:p>
                </p:txBody>
              </p:sp>
            </p:grpSp>
          </p:grpSp>
          <p:sp>
            <p:nvSpPr>
              <p:cNvPr id="57" name="Line 57"/>
              <p:cNvSpPr/>
              <p:nvPr/>
            </p:nvSpPr>
            <p:spPr>
              <a:xfrm>
                <a:off x="6524625" y="5143500"/>
                <a:ext cx="4857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9525">
                    <a:moveTo>
                      <a:pt x="0" y="0"/>
                    </a:moveTo>
                    <a:lnTo>
                      <a:pt x="48577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58" name="Freeform 58"/>
              <p:cNvSpPr/>
              <p:nvPr/>
            </p:nvSpPr>
            <p:spPr>
              <a:xfrm>
                <a:off x="6524625" y="5286375"/>
                <a:ext cx="485775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4857750" h="304800">
                    <a:moveTo>
                      <a:pt x="57150" y="0"/>
                    </a:moveTo>
                    <a:lnTo>
                      <a:pt x="4800600" y="0"/>
                    </a:lnTo>
                    <a:cubicBezTo>
                      <a:pt x="4832163" y="0"/>
                      <a:pt x="4857750" y="25587"/>
                      <a:pt x="4857750" y="57150"/>
                    </a:cubicBezTo>
                    <a:lnTo>
                      <a:pt x="4857750" y="247650"/>
                    </a:lnTo>
                    <a:cubicBezTo>
                      <a:pt x="4857750" y="279213"/>
                      <a:pt x="4832163" y="304800"/>
                      <a:pt x="4800600" y="304800"/>
                    </a:cubicBezTo>
                    <a:lnTo>
                      <a:pt x="57150" y="304800"/>
                    </a:lnTo>
                    <a:cubicBezTo>
                      <a:pt x="25587" y="304800"/>
                      <a:pt x="0" y="279213"/>
                      <a:pt x="0" y="2476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EF3C7"/>
              </a:solidFill>
              <a:ln>
                <a:noFill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6958084" y="5373052"/>
                <a:ext cx="399083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92400E"/>
                    </a:solidFill>
                    <a:latin typeface="Segoe UI"/>
                    <a:ea typeface="Microsoft YaHei"/>
                    <a:cs typeface="Segoe UI"/>
                  </a:rPr>
                  <a:t>💡 活现既是阻碍也是契机：治疗师的改变示范了新的可能性</a:t>
                </a:r>
              </a:p>
            </p:txBody>
          </p:sp>
        </p:grpSp>
      </p:grpSp>
      <p:sp>
        <p:nvSpPr>
          <p:cNvPr id="62" name="Freeform 62"/>
          <p:cNvSpPr/>
          <p:nvPr/>
        </p:nvSpPr>
        <p:spPr>
          <a:xfrm>
            <a:off x="571500" y="5905500"/>
            <a:ext cx="11049000" cy="571500"/>
          </a:xfrm>
          <a:custGeom>
            <a:avLst/>
            <a:gdLst/>
            <a:ahLst/>
            <a:cxnLst/>
            <a:rect l="l" t="t" r="r" b="b"/>
            <a:pathLst>
              <a:path w="11049000" h="57150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457200"/>
                </a:lnTo>
                <a:cubicBezTo>
                  <a:pt x="11049000" y="520326"/>
                  <a:pt x="10997826" y="571500"/>
                  <a:pt x="10934700" y="571500"/>
                </a:cubicBezTo>
                <a:lnTo>
                  <a:pt x="114300" y="571500"/>
                </a:lnTo>
                <a:cubicBezTo>
                  <a:pt x="51174" y="571500"/>
                  <a:pt x="0" y="520326"/>
                  <a:pt x="0" y="457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2E5C8E"/>
          </a:solidFill>
          <a:ln>
            <a:noFill/>
          </a:ln>
        </p:spPr>
      </p:sp>
      <p:sp>
        <p:nvSpPr>
          <p:cNvPr id="63" name="TextBox 63"/>
          <p:cNvSpPr txBox="1"/>
          <p:nvPr/>
        </p:nvSpPr>
        <p:spPr>
          <a:xfrm>
            <a:off x="2965514" y="6118860"/>
            <a:ext cx="626097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双向关注原则：</a:t>
            </a:r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同时关注患者的非言语线索和治疗师自己被唤起的躯体/情感体验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24</a:t>
            </a:r>
          </a:p>
        </p:txBody>
      </p:sp>
    </p:spTree>
  </p:cSld>
  <p:clrMapOvr>
    <a:masterClrMapping/>
  </p:clrMapOvr>
  <p:transition dur="4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4883944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与身体工作：容纳之窗与身体干预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605942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Working with the Body: Window of Tolerance and Somatic Interventions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5143500" cy="9525"/>
          </a:xfrm>
          <a:custGeom>
            <a:avLst/>
            <a:gdLst/>
            <a:ahLst/>
            <a:cxnLst/>
            <a:rect l="l" t="t" r="r" b="b"/>
            <a:pathLst>
              <a:path w="5143500" h="9525">
                <a:moveTo>
                  <a:pt x="0" y="0"/>
                </a:moveTo>
                <a:lnTo>
                  <a:pt x="5143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33" name="Group 33"/>
          <p:cNvGrpSpPr/>
          <p:nvPr/>
        </p:nvGrpSpPr>
        <p:grpSpPr>
          <a:xfrm>
            <a:off x="554355" y="1283018"/>
            <a:ext cx="4779645" cy="4479607"/>
            <a:chOff x="554355" y="1283018"/>
            <a:chExt cx="4779645" cy="4479607"/>
          </a:xfrm>
        </p:grpSpPr>
        <p:sp>
          <p:nvSpPr>
            <p:cNvPr id="7" name="TextBox 7"/>
            <p:cNvSpPr txBox="1"/>
            <p:nvPr/>
          </p:nvSpPr>
          <p:spPr>
            <a:xfrm>
              <a:off x="554355" y="1283018"/>
              <a:ext cx="296370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容纳之窗 Window of Tolerance</a:t>
              </a:r>
            </a:p>
          </p:txBody>
        </p:sp>
        <p:sp>
          <p:nvSpPr>
            <p:cNvPr id="8" name="Line 8"/>
            <p:cNvSpPr/>
            <p:nvPr/>
          </p:nvSpPr>
          <p:spPr>
            <a:xfrm>
              <a:off x="571500" y="1571625"/>
              <a:ext cx="2286000" cy="9525"/>
            </a:xfrm>
            <a:custGeom>
              <a:avLst/>
              <a:gdLst/>
              <a:ahLst/>
              <a:cxnLst/>
              <a:rect l="l" t="t" r="r" b="b"/>
              <a:pathLst>
                <a:path w="2286000" h="952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noFill/>
            <a:ln w="19050">
              <a:solidFill>
                <a:srgbClr val="2E5C8E"/>
              </a:solidFill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571500" y="1809750"/>
              <a:ext cx="4762500" cy="2857500"/>
              <a:chOff x="571500" y="1809750"/>
              <a:chExt cx="4762500" cy="28575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71500" y="1809750"/>
                <a:ext cx="47625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762000">
                    <a:moveTo>
                      <a:pt x="114300" y="0"/>
                    </a:moveTo>
                    <a:lnTo>
                      <a:pt x="4648200" y="0"/>
                    </a:lnTo>
                    <a:cubicBezTo>
                      <a:pt x="4711326" y="0"/>
                      <a:pt x="4762500" y="51174"/>
                      <a:pt x="4762500" y="114300"/>
                    </a:cubicBezTo>
                    <a:lnTo>
                      <a:pt x="4762500" y="647700"/>
                    </a:lnTo>
                    <a:cubicBezTo>
                      <a:pt x="4762500" y="710826"/>
                      <a:pt x="4711326" y="762000"/>
                      <a:pt x="46482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ECACA"/>
              </a:solidFill>
              <a:ln w="9525">
                <a:solidFill>
                  <a:srgbClr val="B54545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47712" y="2021681"/>
                <a:ext cx="141737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过度激活区 (SNS)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49618" y="2256949"/>
                <a:ext cx="305073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战斗/逃跑 | 呼吸心跳加快 | 瞳孔放大 | 肤色苍白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179570" y="2188845"/>
                <a:ext cx="75238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被淹没/混乱</a:t>
                </a: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048250" y="2619375"/>
                <a:ext cx="95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42875">
                    <a:moveTo>
                      <a:pt x="0" y="0"/>
                    </a:moveTo>
                    <a:lnTo>
                      <a:pt x="0" y="142875"/>
                    </a:lnTo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B54545"/>
                </a:solidFill>
              </a:ln>
            </p:spPr>
          </p:sp>
          <p:sp>
            <p:nvSpPr>
              <p:cNvPr id="14" name="Polygon 14"/>
              <p:cNvSpPr/>
              <p:nvPr/>
            </p:nvSpPr>
            <p:spPr>
              <a:xfrm>
                <a:off x="4991100" y="2619375"/>
                <a:ext cx="11430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95250">
                    <a:moveTo>
                      <a:pt x="57150" y="0"/>
                    </a:moveTo>
                    <a:lnTo>
                      <a:pt x="0" y="95250"/>
                    </a:lnTo>
                    <a:lnTo>
                      <a:pt x="114300" y="95250"/>
                    </a:ln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15" name="Polygon 15"/>
              <p:cNvSpPr/>
              <p:nvPr/>
            </p:nvSpPr>
            <p:spPr>
              <a:xfrm>
                <a:off x="5010150" y="2762250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0" y="0"/>
                    </a:moveTo>
                    <a:lnTo>
                      <a:pt x="38100" y="7620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571500" y="2762250"/>
                <a:ext cx="47625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952500">
                    <a:moveTo>
                      <a:pt x="114300" y="0"/>
                    </a:moveTo>
                    <a:lnTo>
                      <a:pt x="4648200" y="0"/>
                    </a:lnTo>
                    <a:cubicBezTo>
                      <a:pt x="4711326" y="0"/>
                      <a:pt x="4762500" y="51174"/>
                      <a:pt x="4762500" y="114300"/>
                    </a:cubicBezTo>
                    <a:lnTo>
                      <a:pt x="4762500" y="838200"/>
                    </a:lnTo>
                    <a:cubicBezTo>
                      <a:pt x="4762500" y="901326"/>
                      <a:pt x="4711326" y="952500"/>
                      <a:pt x="4648200" y="952500"/>
                    </a:cubicBezTo>
                    <a:lnTo>
                      <a:pt x="114300" y="952500"/>
                    </a:lnTo>
                    <a:cubicBezTo>
                      <a:pt x="51174" y="952500"/>
                      <a:pt x="0" y="901326"/>
                      <a:pt x="0" y="838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2521553" y="299751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容纳之窗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317712" y="3268028"/>
                <a:ext cx="327007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最佳调节区域 — 有效的治疗干预保持在此范围内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146078" y="3474720"/>
                <a:ext cx="161334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长期目标：扩大这个"窗口"</a:t>
                </a: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5048250" y="3714750"/>
                <a:ext cx="95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42875">
                    <a:moveTo>
                      <a:pt x="0" y="0"/>
                    </a:moveTo>
                    <a:lnTo>
                      <a:pt x="0" y="142875"/>
                    </a:lnTo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64748B"/>
                </a:solidFill>
              </a:ln>
            </p:spPr>
          </p:sp>
          <p:sp>
            <p:nvSpPr>
              <p:cNvPr id="21" name="Polygon 21"/>
              <p:cNvSpPr/>
              <p:nvPr/>
            </p:nvSpPr>
            <p:spPr>
              <a:xfrm>
                <a:off x="4991100" y="3810000"/>
                <a:ext cx="11430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95250">
                    <a:moveTo>
                      <a:pt x="57150" y="95250"/>
                    </a:moveTo>
                    <a:lnTo>
                      <a:pt x="0" y="0"/>
                    </a:lnTo>
                    <a:lnTo>
                      <a:pt x="114300" y="0"/>
                    </a:ln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22" name="Polygon 22"/>
              <p:cNvSpPr/>
              <p:nvPr/>
            </p:nvSpPr>
            <p:spPr>
              <a:xfrm>
                <a:off x="5010150" y="3857625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0" y="0"/>
                    </a:moveTo>
                    <a:lnTo>
                      <a:pt x="38100" y="7620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571500" y="3905250"/>
                <a:ext cx="47625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762000">
                    <a:moveTo>
                      <a:pt x="114300" y="0"/>
                    </a:moveTo>
                    <a:lnTo>
                      <a:pt x="4648200" y="0"/>
                    </a:lnTo>
                    <a:cubicBezTo>
                      <a:pt x="4711326" y="0"/>
                      <a:pt x="4762500" y="51174"/>
                      <a:pt x="4762500" y="114300"/>
                    </a:cubicBezTo>
                    <a:lnTo>
                      <a:pt x="4762500" y="647700"/>
                    </a:lnTo>
                    <a:cubicBezTo>
                      <a:pt x="4762500" y="710826"/>
                      <a:pt x="4711326" y="762000"/>
                      <a:pt x="46482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2E8F0"/>
              </a:solidFill>
              <a:ln w="9525">
                <a:solidFill>
                  <a:srgbClr val="64748B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47712" y="4117181"/>
                <a:ext cx="141737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过度激活区 (PNS)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49618" y="4352449"/>
                <a:ext cx="305073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冻结/麻木 | 呼吸心跳变慢 | 瞳孔收缩 | 面色潮红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179570" y="4284345"/>
                <a:ext cx="62093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关闭/麻木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71500" y="4953000"/>
              <a:ext cx="4762500" cy="809625"/>
              <a:chOff x="571500" y="4953000"/>
              <a:chExt cx="4762500" cy="809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71500" y="4953000"/>
                <a:ext cx="4762500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809625">
                    <a:moveTo>
                      <a:pt x="114300" y="0"/>
                    </a:moveTo>
                    <a:lnTo>
                      <a:pt x="4648200" y="0"/>
                    </a:lnTo>
                    <a:cubicBezTo>
                      <a:pt x="4711326" y="0"/>
                      <a:pt x="4762500" y="51174"/>
                      <a:pt x="4762500" y="114300"/>
                    </a:cubicBezTo>
                    <a:lnTo>
                      <a:pt x="4762500" y="695325"/>
                    </a:lnTo>
                    <a:cubicBezTo>
                      <a:pt x="4762500" y="758451"/>
                      <a:pt x="4711326" y="809625"/>
                      <a:pt x="4648200" y="809625"/>
                    </a:cubicBezTo>
                    <a:lnTo>
                      <a:pt x="114300" y="809625"/>
                    </a:lnTo>
                    <a:cubicBezTo>
                      <a:pt x="51174" y="809625"/>
                      <a:pt x="0" y="758451"/>
                      <a:pt x="0" y="695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EF3C7"/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47712" y="5098256"/>
                <a:ext cx="86530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⚡ 刹车干预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48665" y="5334952"/>
                <a:ext cx="263366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当患者超出容纳之窗时，引导其关注：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49618" y="5552599"/>
                <a:ext cx="448896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具体身体感觉（内感）| 外部环境（外感）| 缓慢呼吸练习 → 着陆于当下</a:t>
                </a:r>
              </a:p>
            </p:txBody>
          </p:sp>
        </p:grpSp>
      </p:grpSp>
      <p:grpSp>
        <p:nvGrpSpPr>
          <p:cNvPr id="64" name="Group 64"/>
          <p:cNvGrpSpPr/>
          <p:nvPr/>
        </p:nvGrpSpPr>
        <p:grpSpPr>
          <a:xfrm>
            <a:off x="5697855" y="1283018"/>
            <a:ext cx="5922645" cy="4574857"/>
            <a:chOff x="5697855" y="1283018"/>
            <a:chExt cx="5922645" cy="4574857"/>
          </a:xfrm>
        </p:grpSpPr>
        <p:sp>
          <p:nvSpPr>
            <p:cNvPr id="34" name="TextBox 34"/>
            <p:cNvSpPr txBox="1"/>
            <p:nvPr/>
          </p:nvSpPr>
          <p:spPr>
            <a:xfrm>
              <a:off x="5697855" y="1283018"/>
              <a:ext cx="210454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四种具体身体干预策略</a:t>
              </a:r>
            </a:p>
          </p:txBody>
        </p:sp>
        <p:sp>
          <p:nvSpPr>
            <p:cNvPr id="35" name="Line 35"/>
            <p:cNvSpPr/>
            <p:nvPr/>
          </p:nvSpPr>
          <p:spPr>
            <a:xfrm>
              <a:off x="5715000" y="1571625"/>
              <a:ext cx="2095500" cy="9525"/>
            </a:xfrm>
            <a:custGeom>
              <a:avLst/>
              <a:gdLst/>
              <a:ahLst/>
              <a:cxnLst/>
              <a:rect l="l" t="t" r="r" b="b"/>
              <a:pathLst>
                <a:path w="2095500" h="9525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noFill/>
            <a:ln w="19050">
              <a:solidFill>
                <a:srgbClr val="E07843"/>
              </a:solidFill>
            </a:ln>
          </p:spPr>
        </p:sp>
        <p:grpSp>
          <p:nvGrpSpPr>
            <p:cNvPr id="42" name="Group 42"/>
            <p:cNvGrpSpPr/>
            <p:nvPr/>
          </p:nvGrpSpPr>
          <p:grpSpPr>
            <a:xfrm>
              <a:off x="5715000" y="1809750"/>
              <a:ext cx="5905500" cy="904875"/>
              <a:chOff x="5715000" y="1809750"/>
              <a:chExt cx="5905500" cy="90487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5715000" y="1809750"/>
                <a:ext cx="59055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905500" h="904875">
                    <a:moveTo>
                      <a:pt x="114300" y="0"/>
                    </a:moveTo>
                    <a:lnTo>
                      <a:pt x="5791200" y="0"/>
                    </a:lnTo>
                    <a:cubicBezTo>
                      <a:pt x="5854326" y="0"/>
                      <a:pt x="5905500" y="51174"/>
                      <a:pt x="5905500" y="114300"/>
                    </a:cubicBezTo>
                    <a:lnTo>
                      <a:pt x="5905500" y="790575"/>
                    </a:lnTo>
                    <a:cubicBezTo>
                      <a:pt x="5905500" y="853701"/>
                      <a:pt x="5854326" y="904875"/>
                      <a:pt x="57912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2E5C8E"/>
                </a:solidFill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5715000" y="1809750"/>
                <a:ext cx="762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04875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866775"/>
                    </a:lnTo>
                    <a:cubicBezTo>
                      <a:pt x="76200" y="887817"/>
                      <a:pt x="59142" y="904875"/>
                      <a:pt x="38100" y="904875"/>
                    </a:cubicBezTo>
                    <a:lnTo>
                      <a:pt x="38100" y="904875"/>
                    </a:lnTo>
                    <a:cubicBezTo>
                      <a:pt x="17058" y="904875"/>
                      <a:pt x="0" y="887817"/>
                      <a:pt x="0" y="8667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5937885" y="1965960"/>
                <a:ext cx="97819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1. 谈论身体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037070" y="1998345"/>
                <a:ext cx="1449038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Talking about the Body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5939790" y="2220278"/>
                <a:ext cx="370713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观察并评论患者的身体表现，或邀请患者描述身体感觉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940742" y="2447449"/>
                <a:ext cx="345657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例："你现在的声音似乎是从喉咙而不是腹部发出来的"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715000" y="2857500"/>
              <a:ext cx="5905500" cy="904875"/>
              <a:chOff x="5715000" y="2857500"/>
              <a:chExt cx="5905500" cy="90487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5715000" y="2857500"/>
                <a:ext cx="59055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905500" h="904875">
                    <a:moveTo>
                      <a:pt x="114300" y="0"/>
                    </a:moveTo>
                    <a:lnTo>
                      <a:pt x="5791200" y="0"/>
                    </a:lnTo>
                    <a:cubicBezTo>
                      <a:pt x="5854326" y="0"/>
                      <a:pt x="5905500" y="51174"/>
                      <a:pt x="5905500" y="114300"/>
                    </a:cubicBezTo>
                    <a:lnTo>
                      <a:pt x="5905500" y="790575"/>
                    </a:lnTo>
                    <a:cubicBezTo>
                      <a:pt x="5905500" y="853701"/>
                      <a:pt x="5854326" y="904875"/>
                      <a:pt x="57912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3D8B7A"/>
                </a:solidFill>
              </a:ln>
            </p:spPr>
          </p:sp>
          <p:sp>
            <p:nvSpPr>
              <p:cNvPr id="44" name="Freeform 44"/>
              <p:cNvSpPr/>
              <p:nvPr/>
            </p:nvSpPr>
            <p:spPr>
              <a:xfrm>
                <a:off x="5715000" y="2857500"/>
                <a:ext cx="762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04875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866775"/>
                    </a:lnTo>
                    <a:cubicBezTo>
                      <a:pt x="76200" y="887817"/>
                      <a:pt x="59142" y="904875"/>
                      <a:pt x="38100" y="904875"/>
                    </a:cubicBezTo>
                    <a:lnTo>
                      <a:pt x="38100" y="904875"/>
                    </a:lnTo>
                    <a:cubicBezTo>
                      <a:pt x="17058" y="904875"/>
                      <a:pt x="0" y="887817"/>
                      <a:pt x="0" y="8667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5937885" y="3013710"/>
                <a:ext cx="102420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2. 动员身体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037070" y="3046095"/>
                <a:ext cx="1225582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Mobilizing the Body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5939790" y="3268028"/>
                <a:ext cx="294036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帮助患者完成未完成的防御动作，打破抑制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5940742" y="3495199"/>
                <a:ext cx="381257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推开、踢腿、逃跑动作（即使对着空气）| 想象中完成也有效</a:t>
                </a:r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5715000" y="3905250"/>
              <a:ext cx="5905500" cy="904875"/>
              <a:chOff x="5715000" y="3905250"/>
              <a:chExt cx="5905500" cy="90487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5715000" y="3905250"/>
                <a:ext cx="59055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905500" h="904875">
                    <a:moveTo>
                      <a:pt x="114300" y="0"/>
                    </a:moveTo>
                    <a:lnTo>
                      <a:pt x="5791200" y="0"/>
                    </a:lnTo>
                    <a:cubicBezTo>
                      <a:pt x="5854326" y="0"/>
                      <a:pt x="5905500" y="51174"/>
                      <a:pt x="5905500" y="114300"/>
                    </a:cubicBezTo>
                    <a:lnTo>
                      <a:pt x="5905500" y="790575"/>
                    </a:lnTo>
                    <a:cubicBezTo>
                      <a:pt x="5905500" y="853701"/>
                      <a:pt x="5854326" y="904875"/>
                      <a:pt x="57912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07843"/>
                </a:solidFill>
              </a:ln>
            </p:spPr>
          </p:sp>
          <p:sp>
            <p:nvSpPr>
              <p:cNvPr id="51" name="Freeform 51"/>
              <p:cNvSpPr/>
              <p:nvPr/>
            </p:nvSpPr>
            <p:spPr>
              <a:xfrm>
                <a:off x="5715000" y="3905250"/>
                <a:ext cx="762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04875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866775"/>
                    </a:lnTo>
                    <a:cubicBezTo>
                      <a:pt x="76200" y="887817"/>
                      <a:pt x="59142" y="904875"/>
                      <a:pt x="38100" y="904875"/>
                    </a:cubicBezTo>
                    <a:lnTo>
                      <a:pt x="38100" y="904875"/>
                    </a:lnTo>
                    <a:cubicBezTo>
                      <a:pt x="17058" y="904875"/>
                      <a:pt x="0" y="887817"/>
                      <a:pt x="0" y="8667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5937885" y="4061460"/>
                <a:ext cx="102420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3. 去躯体化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6941820" y="4093845"/>
                <a:ext cx="219827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Desomatization — 针对未解决型患者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5939790" y="4315778"/>
                <a:ext cx="36687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将身体语言翻译为情感词语（如"胃部紧缩"→"恐惧"）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5940742" y="4542949"/>
                <a:ext cx="315753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目标：帮助患者识别身体感觉并建立与情感的联系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5715000" y="4953000"/>
              <a:ext cx="5905500" cy="904875"/>
              <a:chOff x="5715000" y="4953000"/>
              <a:chExt cx="5905500" cy="904875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5715000" y="4953000"/>
                <a:ext cx="59055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5905500" h="904875">
                    <a:moveTo>
                      <a:pt x="114300" y="0"/>
                    </a:moveTo>
                    <a:lnTo>
                      <a:pt x="5791200" y="0"/>
                    </a:lnTo>
                    <a:cubicBezTo>
                      <a:pt x="5854326" y="0"/>
                      <a:pt x="5905500" y="51174"/>
                      <a:pt x="5905500" y="114300"/>
                    </a:cubicBezTo>
                    <a:lnTo>
                      <a:pt x="5905500" y="790575"/>
                    </a:lnTo>
                    <a:cubicBezTo>
                      <a:pt x="5905500" y="853701"/>
                      <a:pt x="5854326" y="904875"/>
                      <a:pt x="57912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64748B"/>
                </a:solidFill>
              </a:ln>
            </p:spPr>
          </p:sp>
          <p:sp>
            <p:nvSpPr>
              <p:cNvPr id="58" name="Freeform 58"/>
              <p:cNvSpPr/>
              <p:nvPr/>
            </p:nvSpPr>
            <p:spPr>
              <a:xfrm>
                <a:off x="5715000" y="4953000"/>
                <a:ext cx="762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904875">
                    <a:moveTo>
                      <a:pt x="38100" y="0"/>
                    </a:moveTo>
                    <a:lnTo>
                      <a:pt x="38100" y="0"/>
                    </a:lnTo>
                    <a:cubicBezTo>
                      <a:pt x="59142" y="0"/>
                      <a:pt x="76200" y="17058"/>
                      <a:pt x="76200" y="38100"/>
                    </a:cubicBezTo>
                    <a:lnTo>
                      <a:pt x="76200" y="866775"/>
                    </a:lnTo>
                    <a:cubicBezTo>
                      <a:pt x="76200" y="887817"/>
                      <a:pt x="59142" y="904875"/>
                      <a:pt x="38100" y="904875"/>
                    </a:cubicBezTo>
                    <a:lnTo>
                      <a:pt x="38100" y="904875"/>
                    </a:lnTo>
                    <a:cubicBezTo>
                      <a:pt x="17058" y="904875"/>
                      <a:pt x="0" y="887817"/>
                      <a:pt x="0" y="866775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5937885" y="5109210"/>
                <a:ext cx="102420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4. 再躯体化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6941820" y="5141595"/>
                <a:ext cx="206683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Resomatization — 针对冷漠型患者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5939790" y="5363528"/>
                <a:ext cx="24956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帮助"离体的头脑"重新连接身体感觉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5940742" y="5590699"/>
                <a:ext cx="358473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目标：从头脑中下来，重新连接被屏蔽的情感和依恋需求</a:t>
                </a:r>
              </a:p>
            </p:txBody>
          </p:sp>
        </p:grpSp>
      </p:grpSp>
      <p:sp>
        <p:nvSpPr>
          <p:cNvPr id="65" name="Freeform 65"/>
          <p:cNvSpPr/>
          <p:nvPr/>
        </p:nvSpPr>
        <p:spPr>
          <a:xfrm>
            <a:off x="571500" y="5905500"/>
            <a:ext cx="11049000" cy="571500"/>
          </a:xfrm>
          <a:custGeom>
            <a:avLst/>
            <a:gdLst/>
            <a:ahLst/>
            <a:cxnLst/>
            <a:rect l="l" t="t" r="r" b="b"/>
            <a:pathLst>
              <a:path w="11049000" h="57150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457200"/>
                </a:lnTo>
                <a:cubicBezTo>
                  <a:pt x="11049000" y="520326"/>
                  <a:pt x="10997826" y="571500"/>
                  <a:pt x="10934700" y="571500"/>
                </a:cubicBezTo>
                <a:lnTo>
                  <a:pt x="114300" y="571500"/>
                </a:lnTo>
                <a:cubicBezTo>
                  <a:pt x="51174" y="571500"/>
                  <a:pt x="0" y="520326"/>
                  <a:pt x="0" y="457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>
            <a:noFill/>
          </a:ln>
        </p:spPr>
      </p:sp>
      <p:sp>
        <p:nvSpPr>
          <p:cNvPr id="66" name="TextBox 66"/>
          <p:cNvSpPr txBox="1"/>
          <p:nvPr/>
        </p:nvSpPr>
        <p:spPr>
          <a:xfrm>
            <a:off x="2575560" y="6118860"/>
            <a:ext cx="704088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躯体反移情原则：</a:t>
            </a:r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治疗师首先在自己的身体里（最直接的是呼吸中）感受到患者传达的信息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25</a:t>
            </a:r>
          </a:p>
        </p:txBody>
      </p:sp>
    </p:spTree>
  </p:cSld>
  <p:clrMapOvr>
    <a:masterClrMapping/>
  </p:clrMapOvr>
  <p:transition dur="4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262966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心理解放的双螺旋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621715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Double Helix of Psychological Liberation: Mentalizing and Mindfulness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2476500" cy="9525"/>
          </a:xfrm>
          <a:custGeom>
            <a:avLst/>
            <a:gdLst/>
            <a:ahLst/>
            <a:cxnLst/>
            <a:rect l="l" t="t" r="r" b="b"/>
            <a:pathLst>
              <a:path w="2476500" h="9525">
                <a:moveTo>
                  <a:pt x="0" y="0"/>
                </a:moveTo>
                <a:lnTo>
                  <a:pt x="2476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11" name="Group 11"/>
          <p:cNvGrpSpPr/>
          <p:nvPr/>
        </p:nvGrpSpPr>
        <p:grpSpPr>
          <a:xfrm>
            <a:off x="571500" y="1428750"/>
            <a:ext cx="3810000" cy="814388"/>
            <a:chOff x="571500" y="1428750"/>
            <a:chExt cx="3810000" cy="814388"/>
          </a:xfrm>
        </p:grpSpPr>
        <p:sp>
          <p:nvSpPr>
            <p:cNvPr id="7" name="Freeform 7"/>
            <p:cNvSpPr/>
            <p:nvPr/>
          </p:nvSpPr>
          <p:spPr>
            <a:xfrm>
              <a:off x="571500" y="1428750"/>
              <a:ext cx="3810000" cy="762000"/>
            </a:xfrm>
            <a:custGeom>
              <a:avLst/>
              <a:gdLst/>
              <a:ahLst/>
              <a:cxnLst/>
              <a:rect l="l" t="t" r="r" b="b"/>
              <a:pathLst>
                <a:path w="3810000" h="76200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647700"/>
                  </a:lnTo>
                  <a:cubicBezTo>
                    <a:pt x="3810000" y="710826"/>
                    <a:pt x="3758826" y="762000"/>
                    <a:pt x="3695700" y="762000"/>
                  </a:cubicBezTo>
                  <a:lnTo>
                    <a:pt x="114300" y="762000"/>
                  </a:lnTo>
                  <a:cubicBezTo>
                    <a:pt x="51174" y="762000"/>
                    <a:pt x="0" y="710826"/>
                    <a:pt x="0" y="64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46760" y="1584960"/>
              <a:ext cx="19535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🔓 去嵌入 Disembedding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48665" y="1839278"/>
              <a:ext cx="295570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心理痛苦常源于嵌入——被困在单一视角中，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48665" y="2029778"/>
              <a:ext cx="186690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将主观体验等同于绝对事实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72000" y="1333500"/>
            <a:ext cx="3048000" cy="2667000"/>
            <a:chOff x="4572000" y="1333500"/>
            <a:chExt cx="3048000" cy="2667000"/>
          </a:xfrm>
        </p:grpSpPr>
        <p:sp>
          <p:nvSpPr>
            <p:cNvPr id="12" name="Freeform 12"/>
            <p:cNvSpPr/>
            <p:nvPr/>
          </p:nvSpPr>
          <p:spPr>
            <a:xfrm>
              <a:off x="4572000" y="1333500"/>
              <a:ext cx="3048000" cy="2667000"/>
            </a:xfrm>
            <a:custGeom>
              <a:avLst/>
              <a:gdLst/>
              <a:ahLst/>
              <a:cxnLst/>
              <a:rect l="l" t="t" r="r" b="b"/>
              <a:pathLst>
                <a:path w="3048000" h="2667000">
                  <a:moveTo>
                    <a:pt x="152400" y="0"/>
                  </a:moveTo>
                  <a:lnTo>
                    <a:pt x="2895600" y="0"/>
                  </a:lnTo>
                  <a:cubicBezTo>
                    <a:pt x="2979768" y="0"/>
                    <a:pt x="3048000" y="68232"/>
                    <a:pt x="3048000" y="152400"/>
                  </a:cubicBezTo>
                  <a:lnTo>
                    <a:pt x="3048000" y="2514600"/>
                  </a:lnTo>
                  <a:cubicBezTo>
                    <a:pt x="3048000" y="2598768"/>
                    <a:pt x="2979768" y="2667000"/>
                    <a:pt x="2895600" y="2667000"/>
                  </a:cubicBezTo>
                  <a:lnTo>
                    <a:pt x="152400" y="2667000"/>
                  </a:lnTo>
                  <a:cubicBezTo>
                    <a:pt x="68232" y="2667000"/>
                    <a:pt x="0" y="2598768"/>
                    <a:pt x="0" y="25146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1F5F9"/>
            </a:solidFill>
            <a:ln w="9525">
              <a:solidFill>
                <a:srgbClr val="E5E7EB"/>
              </a:solidFill>
            </a:ln>
          </p:spPr>
        </p:sp>
        <p:pic>
          <p:nvPicPr>
            <p:cNvPr id="13" name="Imag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524000"/>
              <a:ext cx="3048000" cy="2286000"/>
            </a:xfrm>
            <a:prstGeom prst="rect">
              <a:avLst/>
            </a:prstGeom>
          </p:spPr>
        </p:pic>
        <p:sp>
          <p:nvSpPr>
            <p:cNvPr id="14" name="Freeform 14"/>
            <p:cNvSpPr/>
            <p:nvPr/>
          </p:nvSpPr>
          <p:spPr>
            <a:xfrm>
              <a:off x="5619750" y="3524250"/>
              <a:ext cx="952500" cy="285750"/>
            </a:xfrm>
            <a:custGeom>
              <a:avLst/>
              <a:gdLst/>
              <a:ahLst/>
              <a:cxnLst/>
              <a:rect l="l" t="t" r="r" b="b"/>
              <a:pathLst>
                <a:path w="952500" h="285750">
                  <a:moveTo>
                    <a:pt x="142875" y="0"/>
                  </a:moveTo>
                  <a:lnTo>
                    <a:pt x="809625" y="0"/>
                  </a:lnTo>
                  <a:cubicBezTo>
                    <a:pt x="888533" y="0"/>
                    <a:pt x="952500" y="63967"/>
                    <a:pt x="952500" y="142875"/>
                  </a:cubicBezTo>
                  <a:lnTo>
                    <a:pt x="952500" y="142875"/>
                  </a:lnTo>
                  <a:cubicBezTo>
                    <a:pt x="952500" y="221783"/>
                    <a:pt x="888533" y="285750"/>
                    <a:pt x="809625" y="285750"/>
                  </a:cubicBezTo>
                  <a:lnTo>
                    <a:pt x="142875" y="285750"/>
                  </a:lnTo>
                  <a:cubicBezTo>
                    <a:pt x="63967" y="285750"/>
                    <a:pt x="0" y="221783"/>
                    <a:pt x="0" y="142875"/>
                  </a:cubicBezTo>
                  <a:lnTo>
                    <a:pt x="0" y="142875"/>
                  </a:lnTo>
                  <a:cubicBezTo>
                    <a:pt x="0" y="63967"/>
                    <a:pt x="63967" y="0"/>
                    <a:pt x="142875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5941219" y="3609499"/>
              <a:ext cx="309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整合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71500" y="2381250"/>
            <a:ext cx="3810000" cy="1714500"/>
            <a:chOff x="571500" y="2381250"/>
            <a:chExt cx="3810000" cy="1714500"/>
          </a:xfrm>
        </p:grpSpPr>
        <p:sp>
          <p:nvSpPr>
            <p:cNvPr id="17" name="Freeform 17"/>
            <p:cNvSpPr/>
            <p:nvPr/>
          </p:nvSpPr>
          <p:spPr>
            <a:xfrm>
              <a:off x="571500" y="2381250"/>
              <a:ext cx="3810000" cy="1714500"/>
            </a:xfrm>
            <a:custGeom>
              <a:avLst/>
              <a:gdLst/>
              <a:ahLst/>
              <a:cxnLst/>
              <a:rect l="l" t="t" r="r" b="b"/>
              <a:pathLst>
                <a:path w="3810000" h="171450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1600200"/>
                  </a:lnTo>
                  <a:cubicBezTo>
                    <a:pt x="3810000" y="1663326"/>
                    <a:pt x="3758826" y="1714500"/>
                    <a:pt x="36957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E5C8E"/>
              </a:solidFill>
            </a:ln>
          </p:spPr>
        </p:sp>
        <p:sp>
          <p:nvSpPr>
            <p:cNvPr id="18" name="Freeform 18"/>
            <p:cNvSpPr/>
            <p:nvPr/>
          </p:nvSpPr>
          <p:spPr>
            <a:xfrm>
              <a:off x="571500" y="2381250"/>
              <a:ext cx="3810000" cy="428625"/>
            </a:xfrm>
            <a:custGeom>
              <a:avLst/>
              <a:gdLst/>
              <a:ahLst/>
              <a:cxnLst/>
              <a:rect l="l" t="t" r="r" b="b"/>
              <a:pathLst>
                <a:path w="3810000" h="428625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314325"/>
                  </a:lnTo>
                  <a:cubicBezTo>
                    <a:pt x="3810000" y="377451"/>
                    <a:pt x="3758826" y="428625"/>
                    <a:pt x="36957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19" name="Rectangle 19"/>
            <p:cNvSpPr/>
            <p:nvPr/>
          </p:nvSpPr>
          <p:spPr>
            <a:xfrm>
              <a:off x="571500" y="2695575"/>
              <a:ext cx="3810000" cy="114300"/>
            </a:xfrm>
            <a:prstGeom prst="rect">
              <a:avLst/>
            </a:prstGeom>
            <a:solidFill>
              <a:srgbClr val="2E5C8E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46760" y="2518410"/>
              <a:ext cx="180630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🧠 心智化 Mentalizing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748665" y="2839402"/>
              <a:ext cx="3442335" cy="1196817"/>
              <a:chOff x="748665" y="2839402"/>
              <a:chExt cx="3442335" cy="1196817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748665" y="2839402"/>
                <a:ext cx="112965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隐喻：望远镜 🔭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49618" y="3057049"/>
                <a:ext cx="230314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将远处的体验（过去、潜意识）拉近</a:t>
                </a:r>
              </a:p>
            </p:txBody>
          </p:sp>
          <p:sp>
            <p:nvSpPr>
              <p:cNvPr id="23" name="Line 23"/>
              <p:cNvSpPr/>
              <p:nvPr/>
            </p:nvSpPr>
            <p:spPr>
              <a:xfrm>
                <a:off x="762000" y="3314700"/>
                <a:ext cx="3429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9525">
                    <a:moveTo>
                      <a:pt x="0" y="0"/>
                    </a:moveTo>
                    <a:lnTo>
                      <a:pt x="342900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49618" y="3418999"/>
                <a:ext cx="17121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理解心理状态的表征性质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49618" y="3628549"/>
                <a:ext cx="142739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促进表征性重新描述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49618" y="3838099"/>
                <a:ext cx="128499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→ 产出：心理主体感</a:t>
                </a: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7810500" y="2381250"/>
            <a:ext cx="3810000" cy="1714500"/>
            <a:chOff x="7810500" y="2381250"/>
            <a:chExt cx="3810000" cy="1714500"/>
          </a:xfrm>
        </p:grpSpPr>
        <p:sp>
          <p:nvSpPr>
            <p:cNvPr id="29" name="Freeform 29"/>
            <p:cNvSpPr/>
            <p:nvPr/>
          </p:nvSpPr>
          <p:spPr>
            <a:xfrm>
              <a:off x="7810500" y="2381250"/>
              <a:ext cx="3810000" cy="1714500"/>
            </a:xfrm>
            <a:custGeom>
              <a:avLst/>
              <a:gdLst/>
              <a:ahLst/>
              <a:cxnLst/>
              <a:rect l="l" t="t" r="r" b="b"/>
              <a:pathLst>
                <a:path w="3810000" h="171450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1600200"/>
                  </a:lnTo>
                  <a:cubicBezTo>
                    <a:pt x="3810000" y="1663326"/>
                    <a:pt x="3758826" y="1714500"/>
                    <a:pt x="36957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3D8B7A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7810500" y="2381250"/>
              <a:ext cx="3810000" cy="428625"/>
            </a:xfrm>
            <a:custGeom>
              <a:avLst/>
              <a:gdLst/>
              <a:ahLst/>
              <a:cxnLst/>
              <a:rect l="l" t="t" r="r" b="b"/>
              <a:pathLst>
                <a:path w="3810000" h="428625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314325"/>
                  </a:lnTo>
                  <a:cubicBezTo>
                    <a:pt x="3810000" y="377451"/>
                    <a:pt x="3758826" y="428625"/>
                    <a:pt x="36957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D8B7A"/>
            </a:solidFill>
            <a:ln>
              <a:noFill/>
            </a:ln>
          </p:spPr>
        </p:sp>
        <p:sp>
          <p:nvSpPr>
            <p:cNvPr id="31" name="Rectangle 31"/>
            <p:cNvSpPr/>
            <p:nvPr/>
          </p:nvSpPr>
          <p:spPr>
            <a:xfrm>
              <a:off x="7810500" y="2695575"/>
              <a:ext cx="3810000" cy="114300"/>
            </a:xfrm>
            <a:prstGeom prst="rect">
              <a:avLst/>
            </a:prstGeom>
            <a:solidFill>
              <a:srgbClr val="3D8B7A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985760" y="2518410"/>
              <a:ext cx="166828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🧘 觉察 Mindfulness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987665" y="2839402"/>
              <a:ext cx="3442335" cy="1196817"/>
              <a:chOff x="7987665" y="2839402"/>
              <a:chExt cx="3442335" cy="1196817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7987665" y="2839402"/>
                <a:ext cx="112965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隐喻：显微镜 🔬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988618" y="3057049"/>
                <a:ext cx="201834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通过全景式关注揭示当下的细节</a:t>
                </a:r>
              </a:p>
            </p:txBody>
          </p:sp>
          <p:sp>
            <p:nvSpPr>
              <p:cNvPr id="35" name="Line 35"/>
              <p:cNvSpPr/>
              <p:nvPr/>
            </p:nvSpPr>
            <p:spPr>
              <a:xfrm>
                <a:off x="8001000" y="3314700"/>
                <a:ext cx="3429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9525">
                    <a:moveTo>
                      <a:pt x="0" y="0"/>
                    </a:moveTo>
                    <a:lnTo>
                      <a:pt x="342900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988618" y="3418999"/>
                <a:ext cx="171219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区分觉察本身与觉察对象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988618" y="3628549"/>
                <a:ext cx="185458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意识到体验的流动性和无常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988618" y="3838099"/>
                <a:ext cx="142739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→ 产出：注意力主体感</a:t>
                </a:r>
              </a:p>
            </p:txBody>
          </p:sp>
        </p:grpSp>
      </p:grpSp>
      <p:sp>
        <p:nvSpPr>
          <p:cNvPr id="41" name="Freeform 41"/>
          <p:cNvSpPr/>
          <p:nvPr/>
        </p:nvSpPr>
        <p:spPr>
          <a:xfrm>
            <a:off x="571500" y="4333875"/>
            <a:ext cx="11049000" cy="1905000"/>
          </a:xfrm>
          <a:custGeom>
            <a:avLst/>
            <a:gdLst/>
            <a:ahLst/>
            <a:cxnLst/>
            <a:rect l="l" t="t" r="r" b="b"/>
            <a:pathLst>
              <a:path w="11049000" h="190500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1790700"/>
                </a:lnTo>
                <a:cubicBezTo>
                  <a:pt x="11049000" y="1853826"/>
                  <a:pt x="10997826" y="1905000"/>
                  <a:pt x="10934700" y="1905000"/>
                </a:cubicBezTo>
                <a:lnTo>
                  <a:pt x="114300" y="1905000"/>
                </a:lnTo>
                <a:cubicBezTo>
                  <a:pt x="51174" y="1905000"/>
                  <a:pt x="0" y="1853826"/>
                  <a:pt x="0" y="1790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E3A5F"/>
          </a:solidFill>
          <a:ln>
            <a:noFill/>
          </a:ln>
        </p:spPr>
      </p:sp>
      <p:sp>
        <p:nvSpPr>
          <p:cNvPr id="42" name="TextBox 42"/>
          <p:cNvSpPr txBox="1"/>
          <p:nvPr/>
        </p:nvSpPr>
        <p:spPr>
          <a:xfrm>
            <a:off x="935355" y="4569142"/>
            <a:ext cx="1483471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双螺旋共同收益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762000" y="4953000"/>
            <a:ext cx="10477500" cy="1190625"/>
            <a:chOff x="762000" y="4953000"/>
            <a:chExt cx="10477500" cy="1190625"/>
          </a:xfrm>
        </p:grpSpPr>
        <p:grpSp>
          <p:nvGrpSpPr>
            <p:cNvPr id="46" name="Group 46"/>
            <p:cNvGrpSpPr/>
            <p:nvPr/>
          </p:nvGrpSpPr>
          <p:grpSpPr>
            <a:xfrm>
              <a:off x="762000" y="4953000"/>
              <a:ext cx="2476500" cy="523875"/>
              <a:chOff x="762000" y="4953000"/>
              <a:chExt cx="2476500" cy="52387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762000" y="4953000"/>
                <a:ext cx="2476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523875">
                    <a:moveTo>
                      <a:pt x="114300" y="0"/>
                    </a:moveTo>
                    <a:lnTo>
                      <a:pt x="2362200" y="0"/>
                    </a:lnTo>
                    <a:cubicBezTo>
                      <a:pt x="2425326" y="0"/>
                      <a:pt x="2476500" y="51174"/>
                      <a:pt x="2476500" y="114300"/>
                    </a:cubicBezTo>
                    <a:lnTo>
                      <a:pt x="2476500" y="409575"/>
                    </a:lnTo>
                    <a:cubicBezTo>
                      <a:pt x="2476500" y="472701"/>
                      <a:pt x="2425326" y="523875"/>
                      <a:pt x="23622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468398" y="506968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增强情感调节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397318" y="5284470"/>
                <a:ext cx="120586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容纳并转化痛苦情感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3429000" y="4953000"/>
              <a:ext cx="2476500" cy="523875"/>
              <a:chOff x="3429000" y="4953000"/>
              <a:chExt cx="2476500" cy="52387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3429000" y="4953000"/>
                <a:ext cx="2476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523875">
                    <a:moveTo>
                      <a:pt x="114300" y="0"/>
                    </a:moveTo>
                    <a:lnTo>
                      <a:pt x="2362200" y="0"/>
                    </a:lnTo>
                    <a:cubicBezTo>
                      <a:pt x="2425326" y="0"/>
                      <a:pt x="2476500" y="51174"/>
                      <a:pt x="2476500" y="114300"/>
                    </a:cubicBezTo>
                    <a:lnTo>
                      <a:pt x="2476500" y="409575"/>
                    </a:lnTo>
                    <a:cubicBezTo>
                      <a:pt x="2476500" y="472701"/>
                      <a:pt x="2425326" y="523875"/>
                      <a:pt x="23622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4049137" y="506968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提升自我主体感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3932873" y="5284470"/>
                <a:ext cx="14687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成为体验的作者和解释者</a:t>
                </a: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096000" y="4953000"/>
              <a:ext cx="2476500" cy="523875"/>
              <a:chOff x="6096000" y="4953000"/>
              <a:chExt cx="2476500" cy="523875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6096000" y="4953000"/>
                <a:ext cx="2476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523875">
                    <a:moveTo>
                      <a:pt x="114300" y="0"/>
                    </a:moveTo>
                    <a:lnTo>
                      <a:pt x="2362200" y="0"/>
                    </a:lnTo>
                    <a:cubicBezTo>
                      <a:pt x="2425326" y="0"/>
                      <a:pt x="2476500" y="51174"/>
                      <a:pt x="2476500" y="114300"/>
                    </a:cubicBezTo>
                    <a:lnTo>
                      <a:pt x="2476500" y="409575"/>
                    </a:lnTo>
                    <a:cubicBezTo>
                      <a:pt x="2476500" y="472701"/>
                      <a:pt x="2425326" y="523875"/>
                      <a:pt x="23622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6802398" y="506968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整合解离体验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6468427" y="5284470"/>
                <a:ext cx="173164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将碎片化记忆转化为连贯叙事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8763000" y="4953000"/>
              <a:ext cx="2476500" cy="523875"/>
              <a:chOff x="8763000" y="4953000"/>
              <a:chExt cx="2476500" cy="52387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8763000" y="4953000"/>
                <a:ext cx="2476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523875">
                    <a:moveTo>
                      <a:pt x="114300" y="0"/>
                    </a:moveTo>
                    <a:lnTo>
                      <a:pt x="2362200" y="0"/>
                    </a:lnTo>
                    <a:cubicBezTo>
                      <a:pt x="2425326" y="0"/>
                      <a:pt x="2476500" y="51174"/>
                      <a:pt x="2476500" y="114300"/>
                    </a:cubicBezTo>
                    <a:lnTo>
                      <a:pt x="2476500" y="409575"/>
                    </a:lnTo>
                    <a:cubicBezTo>
                      <a:pt x="2476500" y="472701"/>
                      <a:pt x="2425326" y="523875"/>
                      <a:pt x="23622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9296876" y="5069681"/>
                <a:ext cx="140874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建立内在安全基地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9332595" y="5284470"/>
                <a:ext cx="133731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从外部依赖到内在力量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2095500" y="5619750"/>
              <a:ext cx="2476500" cy="523875"/>
              <a:chOff x="2095500" y="5619750"/>
              <a:chExt cx="2476500" cy="523875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2095500" y="5619750"/>
                <a:ext cx="2476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523875">
                    <a:moveTo>
                      <a:pt x="114300" y="0"/>
                    </a:moveTo>
                    <a:lnTo>
                      <a:pt x="2362200" y="0"/>
                    </a:lnTo>
                    <a:cubicBezTo>
                      <a:pt x="2425326" y="0"/>
                      <a:pt x="2476500" y="51174"/>
                      <a:pt x="2476500" y="114300"/>
                    </a:cubicBezTo>
                    <a:lnTo>
                      <a:pt x="2476500" y="409575"/>
                    </a:lnTo>
                    <a:cubicBezTo>
                      <a:pt x="2476500" y="472701"/>
                      <a:pt x="2425326" y="523875"/>
                      <a:pt x="23622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2715637" y="573643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促进左右脑整合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2730818" y="5951220"/>
                <a:ext cx="120586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语言与非语言的桥接</a:t>
                </a: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4762500" y="5619750"/>
              <a:ext cx="2476500" cy="523875"/>
              <a:chOff x="4762500" y="5619750"/>
              <a:chExt cx="2476500" cy="523875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4762500" y="5619750"/>
                <a:ext cx="2476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523875">
                    <a:moveTo>
                      <a:pt x="114300" y="0"/>
                    </a:moveTo>
                    <a:lnTo>
                      <a:pt x="2362200" y="0"/>
                    </a:lnTo>
                    <a:cubicBezTo>
                      <a:pt x="2425326" y="0"/>
                      <a:pt x="2476500" y="51174"/>
                      <a:pt x="2476500" y="114300"/>
                    </a:cubicBezTo>
                    <a:lnTo>
                      <a:pt x="2476500" y="409575"/>
                    </a:lnTo>
                    <a:cubicBezTo>
                      <a:pt x="2476500" y="472701"/>
                      <a:pt x="2425326" y="523875"/>
                      <a:pt x="23622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5468898" y="573643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B54545"/>
                    </a:solidFill>
                    <a:latin typeface="Segoe UI"/>
                    <a:ea typeface="Microsoft YaHei"/>
                    <a:cs typeface="Segoe UI"/>
                  </a:rPr>
                  <a:t>扩大容纳之窗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5332095" y="5951220"/>
                <a:ext cx="133731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增强对强烈情绪的耐受</a:t>
                </a: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7429500" y="5619750"/>
              <a:ext cx="2476500" cy="523875"/>
              <a:chOff x="7429500" y="5619750"/>
              <a:chExt cx="2476500" cy="523875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7429500" y="5619750"/>
                <a:ext cx="24765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476500" h="523875">
                    <a:moveTo>
                      <a:pt x="114300" y="0"/>
                    </a:moveTo>
                    <a:lnTo>
                      <a:pt x="2362200" y="0"/>
                    </a:lnTo>
                    <a:cubicBezTo>
                      <a:pt x="2425326" y="0"/>
                      <a:pt x="2476500" y="51174"/>
                      <a:pt x="2476500" y="114300"/>
                    </a:cubicBezTo>
                    <a:lnTo>
                      <a:pt x="2476500" y="409575"/>
                    </a:lnTo>
                    <a:cubicBezTo>
                      <a:pt x="2476500" y="472701"/>
                      <a:pt x="2425326" y="523875"/>
                      <a:pt x="23622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8135898" y="573643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去自动化反应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8064817" y="5951220"/>
                <a:ext cx="120586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从习惯性模式中解脱</a:t>
                </a:r>
              </a:p>
            </p:txBody>
          </p:sp>
        </p:grpSp>
      </p:grpSp>
      <p:sp>
        <p:nvSpPr>
          <p:cNvPr id="72" name="TextBox 72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26</a:t>
            </a:r>
          </a:p>
        </p:txBody>
      </p:sp>
    </p:spTree>
  </p:cSld>
  <p:clrMapOvr>
    <a:masterClrMapping/>
  </p:clrMapOvr>
  <p:transition dur="4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391782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在治疗中培养觉察与心智化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420166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Fostering Mindfulness and Mentalizing in Therapy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000500" cy="9525"/>
          </a:xfrm>
          <a:custGeom>
            <a:avLst/>
            <a:gdLst/>
            <a:ahLst/>
            <a:cxnLst/>
            <a:rect l="l" t="t" r="r" b="b"/>
            <a:pathLst>
              <a:path w="4000500" h="9525">
                <a:moveTo>
                  <a:pt x="0" y="0"/>
                </a:moveTo>
                <a:lnTo>
                  <a:pt x="4000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74" name="Group 74"/>
          <p:cNvGrpSpPr/>
          <p:nvPr/>
        </p:nvGrpSpPr>
        <p:grpSpPr>
          <a:xfrm>
            <a:off x="571500" y="1428750"/>
            <a:ext cx="11049000" cy="4572000"/>
            <a:chOff x="571500" y="1428750"/>
            <a:chExt cx="11049000" cy="4572000"/>
          </a:xfrm>
        </p:grpSpPr>
        <p:grpSp>
          <p:nvGrpSpPr>
            <p:cNvPr id="38" name="Group 38"/>
            <p:cNvGrpSpPr/>
            <p:nvPr/>
          </p:nvGrpSpPr>
          <p:grpSpPr>
            <a:xfrm>
              <a:off x="571500" y="1428750"/>
              <a:ext cx="5334000" cy="4572000"/>
              <a:chOff x="571500" y="1428750"/>
              <a:chExt cx="5334000" cy="4572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71500" y="1428750"/>
                <a:ext cx="5334000" cy="457200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57200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457700"/>
                    </a:lnTo>
                    <a:cubicBezTo>
                      <a:pt x="5334000" y="4520826"/>
                      <a:pt x="5282826" y="4572000"/>
                      <a:pt x="5219700" y="4572000"/>
                    </a:cubicBezTo>
                    <a:lnTo>
                      <a:pt x="114300" y="4572000"/>
                    </a:lnTo>
                    <a:cubicBezTo>
                      <a:pt x="51174" y="4572000"/>
                      <a:pt x="0" y="4520826"/>
                      <a:pt x="0" y="445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571500" y="1428750"/>
                <a:ext cx="5334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52387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09575"/>
                    </a:lnTo>
                    <a:cubicBezTo>
                      <a:pt x="5334000" y="472701"/>
                      <a:pt x="5282826" y="523875"/>
                      <a:pt x="52197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9" name="Rectangle 9"/>
              <p:cNvSpPr/>
              <p:nvPr/>
            </p:nvSpPr>
            <p:spPr>
              <a:xfrm>
                <a:off x="571500" y="1838325"/>
                <a:ext cx="533400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90575" y="1600200"/>
                <a:ext cx="1153739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🧘 培养觉察</a:t>
                </a:r>
              </a:p>
            </p:txBody>
          </p:sp>
          <p:grpSp>
            <p:nvGrpSpPr>
              <p:cNvPr id="16" name="Group 16"/>
              <p:cNvGrpSpPr/>
              <p:nvPr/>
            </p:nvGrpSpPr>
            <p:grpSpPr>
              <a:xfrm>
                <a:off x="746760" y="2013585"/>
                <a:ext cx="4968240" cy="1272540"/>
                <a:chOff x="746760" y="2013585"/>
                <a:chExt cx="4968240" cy="1272540"/>
              </a:xfrm>
            </p:grpSpPr>
            <p:sp>
              <p:nvSpPr>
                <p:cNvPr id="11" name="TextBox 11"/>
                <p:cNvSpPr txBox="1"/>
                <p:nvPr/>
              </p:nvSpPr>
              <p:spPr>
                <a:xfrm>
                  <a:off x="746760" y="2013585"/>
                  <a:ext cx="1134618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20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治疗师的觉察</a:t>
                  </a:r>
                </a:p>
              </p:txBody>
            </p:sp>
            <p:sp>
              <p:nvSpPr>
                <p:cNvPr id="12" name="Freeform 12"/>
                <p:cNvSpPr/>
                <p:nvPr/>
              </p:nvSpPr>
              <p:spPr>
                <a:xfrm>
                  <a:off x="762000" y="2333625"/>
                  <a:ext cx="4953000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0" h="952500">
                      <a:moveTo>
                        <a:pt x="76200" y="0"/>
                      </a:moveTo>
                      <a:lnTo>
                        <a:pt x="4876800" y="0"/>
                      </a:lnTo>
                      <a:cubicBezTo>
                        <a:pt x="4918884" y="0"/>
                        <a:pt x="4953000" y="34116"/>
                        <a:pt x="4953000" y="76200"/>
                      </a:cubicBezTo>
                      <a:lnTo>
                        <a:pt x="4953000" y="876300"/>
                      </a:lnTo>
                      <a:cubicBezTo>
                        <a:pt x="4953000" y="918384"/>
                        <a:pt x="4918884" y="952500"/>
                        <a:pt x="4876800" y="952500"/>
                      </a:cubicBezTo>
                      <a:lnTo>
                        <a:pt x="76200" y="952500"/>
                      </a:lnTo>
                      <a:cubicBezTo>
                        <a:pt x="34116" y="952500"/>
                        <a:pt x="0" y="918384"/>
                        <a:pt x="0" y="8763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4EDDA"/>
                </a:solidFill>
                <a:ln>
                  <a:noFill/>
                </a:ln>
              </p:spPr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891540" y="2458402"/>
                  <a:ext cx="234229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练习：</a:t>
                  </a:r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正式冥想增强"觉察的肌肉"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891540" y="2696528"/>
                  <a:ext cx="250331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姿态：</a:t>
                  </a:r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初学者之心 + 均匀悬浮的注意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891540" y="2934652"/>
                  <a:ext cx="264899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应用：</a:t>
                  </a:r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通过关注呼吸或身体感觉"醒来"</a:t>
                  </a:r>
                </a:p>
              </p:txBody>
            </p:sp>
          </p:grpSp>
          <p:grpSp>
            <p:nvGrpSpPr>
              <p:cNvPr id="33" name="Group 33"/>
              <p:cNvGrpSpPr/>
              <p:nvPr/>
            </p:nvGrpSpPr>
            <p:grpSpPr>
              <a:xfrm>
                <a:off x="746760" y="3299460"/>
                <a:ext cx="3223212" cy="1622584"/>
                <a:chOff x="746760" y="3299460"/>
                <a:chExt cx="3223212" cy="1622584"/>
              </a:xfrm>
            </p:grpSpPr>
            <p:sp>
              <p:nvSpPr>
                <p:cNvPr id="17" name="TextBox 17"/>
                <p:cNvSpPr txBox="1"/>
                <p:nvPr/>
              </p:nvSpPr>
              <p:spPr>
                <a:xfrm>
                  <a:off x="746760" y="3299460"/>
                  <a:ext cx="950595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20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患者的觉察</a:t>
                  </a:r>
                </a:p>
              </p:txBody>
            </p:sp>
            <p:grpSp>
              <p:nvGrpSpPr>
                <p:cNvPr id="22" name="Group 22"/>
                <p:cNvGrpSpPr/>
                <p:nvPr/>
              </p:nvGrpSpPr>
              <p:grpSpPr>
                <a:xfrm>
                  <a:off x="800100" y="3667125"/>
                  <a:ext cx="2728436" cy="397669"/>
                  <a:chOff x="800100" y="3667125"/>
                  <a:chExt cx="2728436" cy="397669"/>
                </a:xfrm>
              </p:grpSpPr>
              <p:sp>
                <p:nvSpPr>
                  <p:cNvPr id="18" name="Ellipse 18"/>
                  <p:cNvSpPr/>
                  <p:nvPr/>
                </p:nvSpPr>
                <p:spPr>
                  <a:xfrm>
                    <a:off x="800100" y="3667125"/>
                    <a:ext cx="152400" cy="152400"/>
                  </a:xfrm>
                  <a:prstGeom prst="ellipse">
                    <a:avLst/>
                  </a:prstGeom>
                  <a:solidFill>
                    <a:srgbClr val="3D8B7A"/>
                  </a:solidFill>
                  <a:ln>
                    <a:noFill/>
                  </a:ln>
                </p:spPr>
              </p:sp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850344" y="3700462"/>
                    <a:ext cx="51911" cy="152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750" dirty="0">
                        <a:solidFill>
                          <a:srgbClr val="FFFFFF"/>
                        </a:solidFill>
                        <a:latin typeface="Segoe UI"/>
                        <a:ea typeface="Microsoft YaHei"/>
                        <a:cs typeface="Segoe UI"/>
                      </a:rPr>
                      <a:t>1</a:t>
                    </a:r>
                  </a:p>
                </p:txBody>
              </p:sp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1082040" y="3668078"/>
                    <a:ext cx="1100137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1050" b="1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将内隐变为外显</a:t>
                    </a:r>
                  </a:p>
                </p:txBody>
              </p:sp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1082992" y="3866674"/>
                    <a:ext cx="2445544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6B7280"/>
                        </a:solidFill>
                        <a:latin typeface="Segoe UI"/>
                        <a:ea typeface="Microsoft YaHei"/>
                        <a:cs typeface="Segoe UI"/>
                      </a:rPr>
                      <a:t>鼓励关注当下的身体感觉、欲望和防御</a:t>
                    </a:r>
                  </a:p>
                </p:txBody>
              </p:sp>
            </p:grpSp>
            <p:grpSp>
              <p:nvGrpSpPr>
                <p:cNvPr id="27" name="Group 27"/>
                <p:cNvGrpSpPr/>
                <p:nvPr/>
              </p:nvGrpSpPr>
              <p:grpSpPr>
                <a:xfrm>
                  <a:off x="800100" y="4095750"/>
                  <a:ext cx="2600277" cy="397669"/>
                  <a:chOff x="800100" y="4095750"/>
                  <a:chExt cx="2600277" cy="397669"/>
                </a:xfrm>
              </p:grpSpPr>
              <p:sp>
                <p:nvSpPr>
                  <p:cNvPr id="23" name="Ellipse 23"/>
                  <p:cNvSpPr/>
                  <p:nvPr/>
                </p:nvSpPr>
                <p:spPr>
                  <a:xfrm>
                    <a:off x="800100" y="4095750"/>
                    <a:ext cx="152400" cy="152400"/>
                  </a:xfrm>
                  <a:prstGeom prst="ellipse">
                    <a:avLst/>
                  </a:prstGeom>
                  <a:solidFill>
                    <a:srgbClr val="3D8B7A"/>
                  </a:solidFill>
                  <a:ln>
                    <a:noFill/>
                  </a:ln>
                </p:spPr>
              </p:sp>
              <p:sp>
                <p:nvSpPr>
                  <p:cNvPr id="24" name="TextBox 24"/>
                  <p:cNvSpPr txBox="1"/>
                  <p:nvPr/>
                </p:nvSpPr>
                <p:spPr>
                  <a:xfrm>
                    <a:off x="836652" y="4129088"/>
                    <a:ext cx="79296" cy="152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750" dirty="0">
                        <a:solidFill>
                          <a:srgbClr val="FFFFFF"/>
                        </a:solidFill>
                        <a:latin typeface="Segoe UI"/>
                        <a:ea typeface="Microsoft YaHei"/>
                        <a:cs typeface="Segoe UI"/>
                      </a:rPr>
                      <a:t>2</a:t>
                    </a:r>
                  </a:p>
                </p:txBody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1082040" y="4096702"/>
                    <a:ext cx="793432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1050" b="1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激进的接纳</a:t>
                    </a:r>
                  </a:p>
                </p:txBody>
              </p:sp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1082992" y="4295299"/>
                    <a:ext cx="2317385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6B7280"/>
                        </a:solidFill>
                        <a:latin typeface="Segoe UI"/>
                        <a:ea typeface="Microsoft YaHei"/>
                        <a:cs typeface="Segoe UI"/>
                      </a:rPr>
                      <a:t>"转向"并接纳痛苦体验，而不是回避</a:t>
                    </a:r>
                  </a:p>
                </p:txBody>
              </p:sp>
            </p:grpSp>
            <p:grpSp>
              <p:nvGrpSpPr>
                <p:cNvPr id="32" name="Group 32"/>
                <p:cNvGrpSpPr/>
                <p:nvPr/>
              </p:nvGrpSpPr>
              <p:grpSpPr>
                <a:xfrm>
                  <a:off x="800100" y="4524375"/>
                  <a:ext cx="3169872" cy="397669"/>
                  <a:chOff x="800100" y="4524375"/>
                  <a:chExt cx="3169872" cy="397669"/>
                </a:xfrm>
              </p:grpSpPr>
              <p:sp>
                <p:nvSpPr>
                  <p:cNvPr id="28" name="Ellipse 28"/>
                  <p:cNvSpPr/>
                  <p:nvPr/>
                </p:nvSpPr>
                <p:spPr>
                  <a:xfrm>
                    <a:off x="800100" y="4524375"/>
                    <a:ext cx="152400" cy="152400"/>
                  </a:xfrm>
                  <a:prstGeom prst="ellipse">
                    <a:avLst/>
                  </a:prstGeom>
                  <a:solidFill>
                    <a:srgbClr val="3D8B7A"/>
                  </a:solidFill>
                  <a:ln>
                    <a:noFill/>
                  </a:ln>
                </p:spPr>
              </p:sp>
              <p:sp>
                <p:nvSpPr>
                  <p:cNvPr id="29" name="TextBox 29"/>
                  <p:cNvSpPr txBox="1"/>
                  <p:nvPr/>
                </p:nvSpPr>
                <p:spPr>
                  <a:xfrm>
                    <a:off x="836652" y="4557712"/>
                    <a:ext cx="79296" cy="152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750" dirty="0">
                        <a:solidFill>
                          <a:srgbClr val="FFFFFF"/>
                        </a:solidFill>
                        <a:latin typeface="Segoe UI"/>
                        <a:ea typeface="Microsoft YaHei"/>
                        <a:cs typeface="Segoe UI"/>
                      </a:rPr>
                      <a:t>3</a:t>
                    </a:r>
                  </a:p>
                </p:txBody>
              </p:sp>
              <p:sp>
                <p:nvSpPr>
                  <p:cNvPr id="30" name="TextBox 30"/>
                  <p:cNvSpPr txBox="1"/>
                  <p:nvPr/>
                </p:nvSpPr>
                <p:spPr>
                  <a:xfrm>
                    <a:off x="1082040" y="4525328"/>
                    <a:ext cx="486727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1050" b="1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去认同</a:t>
                    </a:r>
                  </a:p>
                </p:txBody>
              </p:sp>
              <p:sp>
                <p:nvSpPr>
                  <p:cNvPr id="31" name="TextBox 31"/>
                  <p:cNvSpPr txBox="1"/>
                  <p:nvPr/>
                </p:nvSpPr>
                <p:spPr>
                  <a:xfrm>
                    <a:off x="1082992" y="4723924"/>
                    <a:ext cx="2886980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l"/>
                    <a:r>
                      <a:rPr lang="zh-CN" sz="975" dirty="0">
                        <a:solidFill>
                          <a:srgbClr val="6B7280"/>
                        </a:solidFill>
                        <a:latin typeface="Segoe UI"/>
                        <a:ea typeface="Microsoft YaHei"/>
                        <a:cs typeface="Segoe UI"/>
                      </a:rPr>
                      <a:t>观察想法和感受是流动的心理事件，而非"我"</a:t>
                    </a:r>
                  </a:p>
                </p:txBody>
              </p:sp>
            </p:grpSp>
          </p:grpSp>
          <p:grpSp>
            <p:nvGrpSpPr>
              <p:cNvPr id="37" name="Group 37"/>
              <p:cNvGrpSpPr/>
              <p:nvPr/>
            </p:nvGrpSpPr>
            <p:grpSpPr>
              <a:xfrm>
                <a:off x="762000" y="5238750"/>
                <a:ext cx="4953000" cy="523875"/>
                <a:chOff x="762000" y="5238750"/>
                <a:chExt cx="4953000" cy="523875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762000" y="5238750"/>
                  <a:ext cx="4953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0" h="523875">
                      <a:moveTo>
                        <a:pt x="76200" y="0"/>
                      </a:moveTo>
                      <a:lnTo>
                        <a:pt x="4876800" y="0"/>
                      </a:lnTo>
                      <a:cubicBezTo>
                        <a:pt x="4918884" y="0"/>
                        <a:pt x="4953000" y="34116"/>
                        <a:pt x="4953000" y="76200"/>
                      </a:cubicBezTo>
                      <a:lnTo>
                        <a:pt x="4953000" y="447675"/>
                      </a:lnTo>
                      <a:cubicBezTo>
                        <a:pt x="4953000" y="489759"/>
                        <a:pt x="4918884" y="523875"/>
                        <a:pt x="4876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EF3C7"/>
                </a:solidFill>
                <a:ln>
                  <a:noFill/>
                </a:ln>
              </p:spPr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2295882" y="5355431"/>
                  <a:ext cx="1885236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b="1" dirty="0">
                      <a:solidFill>
                        <a:srgbClr val="92400E"/>
                      </a:solidFill>
                      <a:latin typeface="Segoe UI"/>
                      <a:ea typeface="Microsoft YaHei"/>
                      <a:cs typeface="Segoe UI"/>
                    </a:rPr>
                    <a:t>公式：</a:t>
                  </a:r>
                  <a:r>
                    <a:rPr lang="zh-CN" sz="1125" dirty="0">
                      <a:solidFill>
                        <a:srgbClr val="92400E"/>
                      </a:solidFill>
                      <a:latin typeface="Segoe UI"/>
                      <a:ea typeface="Microsoft YaHei"/>
                      <a:cs typeface="Segoe UI"/>
                    </a:rPr>
                    <a:t>痛苦 × 阻抗 = 苦难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2158127" y="5562124"/>
                  <a:ext cx="216074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92400E"/>
                      </a:solidFill>
                      <a:latin typeface="Segoe UI"/>
                      <a:ea typeface="Microsoft YaHei"/>
                      <a:cs typeface="Segoe UI"/>
                    </a:rPr>
                    <a:t>觉察减少阻抗，从而减少总体苦难</a:t>
                  </a:r>
                </a:p>
              </p:txBody>
            </p:sp>
          </p:grpSp>
        </p:grpSp>
        <p:grpSp>
          <p:nvGrpSpPr>
            <p:cNvPr id="73" name="Group 73"/>
            <p:cNvGrpSpPr/>
            <p:nvPr/>
          </p:nvGrpSpPr>
          <p:grpSpPr>
            <a:xfrm>
              <a:off x="6286500" y="1428750"/>
              <a:ext cx="5334000" cy="4572000"/>
              <a:chOff x="6286500" y="1428750"/>
              <a:chExt cx="5334000" cy="4572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6286500" y="1428750"/>
                <a:ext cx="5334000" cy="457200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57200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457700"/>
                    </a:lnTo>
                    <a:cubicBezTo>
                      <a:pt x="5334000" y="4520826"/>
                      <a:pt x="5282826" y="4572000"/>
                      <a:pt x="5219700" y="4572000"/>
                    </a:cubicBezTo>
                    <a:lnTo>
                      <a:pt x="114300" y="4572000"/>
                    </a:lnTo>
                    <a:cubicBezTo>
                      <a:pt x="51174" y="4572000"/>
                      <a:pt x="0" y="4520826"/>
                      <a:pt x="0" y="445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6286500" y="1428750"/>
                <a:ext cx="5334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52387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09575"/>
                    </a:lnTo>
                    <a:cubicBezTo>
                      <a:pt x="5334000" y="472701"/>
                      <a:pt x="5282826" y="523875"/>
                      <a:pt x="52197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41" name="Rectangle 41"/>
              <p:cNvSpPr/>
              <p:nvPr/>
            </p:nvSpPr>
            <p:spPr>
              <a:xfrm>
                <a:off x="6286500" y="1838325"/>
                <a:ext cx="5334000" cy="1143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6505575" y="1600200"/>
                <a:ext cx="1383768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🧠 培养心智化</a:t>
                </a:r>
              </a:p>
            </p:txBody>
          </p:sp>
          <p:grpSp>
            <p:nvGrpSpPr>
              <p:cNvPr id="53" name="Group 53"/>
              <p:cNvGrpSpPr/>
              <p:nvPr/>
            </p:nvGrpSpPr>
            <p:grpSpPr>
              <a:xfrm>
                <a:off x="6461760" y="2013585"/>
                <a:ext cx="4968240" cy="1082040"/>
                <a:chOff x="6461760" y="2013585"/>
                <a:chExt cx="4968240" cy="1082040"/>
              </a:xfrm>
            </p:grpSpPr>
            <p:sp>
              <p:nvSpPr>
                <p:cNvPr id="43" name="TextBox 43"/>
                <p:cNvSpPr txBox="1"/>
                <p:nvPr/>
              </p:nvSpPr>
              <p:spPr>
                <a:xfrm>
                  <a:off x="6461760" y="2013585"/>
                  <a:ext cx="2091538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200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通过"读心"来教导"读心"</a:t>
                  </a:r>
                </a:p>
              </p:txBody>
            </p:sp>
            <p:grpSp>
              <p:nvGrpSpPr>
                <p:cNvPr id="52" name="Group 52"/>
                <p:cNvGrpSpPr/>
                <p:nvPr/>
              </p:nvGrpSpPr>
              <p:grpSpPr>
                <a:xfrm>
                  <a:off x="6477000" y="2381250"/>
                  <a:ext cx="4953000" cy="714375"/>
                  <a:chOff x="6477000" y="2381250"/>
                  <a:chExt cx="4953000" cy="714375"/>
                </a:xfrm>
              </p:grpSpPr>
              <p:sp>
                <p:nvSpPr>
                  <p:cNvPr id="44" name="Freeform 44"/>
                  <p:cNvSpPr/>
                  <p:nvPr/>
                </p:nvSpPr>
                <p:spPr>
                  <a:xfrm>
                    <a:off x="6477000" y="2381250"/>
                    <a:ext cx="2381250" cy="714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1250" h="714375">
                        <a:moveTo>
                          <a:pt x="76200" y="0"/>
                        </a:moveTo>
                        <a:lnTo>
                          <a:pt x="2305050" y="0"/>
                        </a:lnTo>
                        <a:cubicBezTo>
                          <a:pt x="2347134" y="0"/>
                          <a:pt x="2381250" y="34116"/>
                          <a:pt x="2381250" y="76200"/>
                        </a:cubicBezTo>
                        <a:lnTo>
                          <a:pt x="2381250" y="638175"/>
                        </a:lnTo>
                        <a:cubicBezTo>
                          <a:pt x="2381250" y="680259"/>
                          <a:pt x="2347134" y="714375"/>
                          <a:pt x="2305050" y="714375"/>
                        </a:cubicBezTo>
                        <a:lnTo>
                          <a:pt x="76200" y="714375"/>
                        </a:lnTo>
                        <a:cubicBezTo>
                          <a:pt x="34116" y="714375"/>
                          <a:pt x="0" y="680259"/>
                          <a:pt x="0" y="638175"/>
                        </a:cubicBezTo>
                        <a:lnTo>
                          <a:pt x="0" y="76200"/>
                        </a:lnTo>
                        <a:cubicBezTo>
                          <a:pt x="0" y="34116"/>
                          <a:pt x="34116" y="0"/>
                          <a:pt x="76200" y="0"/>
                        </a:cubicBezTo>
                        <a:close/>
                      </a:path>
                    </a:pathLst>
                  </a:custGeom>
                  <a:solidFill>
                    <a:srgbClr val="E0F2FE"/>
                  </a:solidFill>
                  <a:ln>
                    <a:noFill/>
                  </a:ln>
                </p:spPr>
              </p:sp>
              <p:sp>
                <p:nvSpPr>
                  <p:cNvPr id="45" name="TextBox 45"/>
                  <p:cNvSpPr txBox="1"/>
                  <p:nvPr/>
                </p:nvSpPr>
                <p:spPr>
                  <a:xfrm>
                    <a:off x="7251740" y="2506028"/>
                    <a:ext cx="831771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1050" b="1" dirty="0">
                        <a:solidFill>
                          <a:srgbClr val="2E5C8E"/>
                        </a:solidFill>
                        <a:latin typeface="Segoe UI"/>
                        <a:ea typeface="Microsoft YaHei"/>
                        <a:cs typeface="Segoe UI"/>
                      </a:rPr>
                      <a:t>内隐心智化</a:t>
                    </a:r>
                  </a:p>
                </p:txBody>
              </p:sp>
              <p:sp>
                <p:nvSpPr>
                  <p:cNvPr id="46" name="TextBox 46"/>
                  <p:cNvSpPr txBox="1"/>
                  <p:nvPr/>
                </p:nvSpPr>
                <p:spPr>
                  <a:xfrm>
                    <a:off x="7156847" y="2733199"/>
                    <a:ext cx="1021556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非言语共情镜映</a:t>
                    </a:r>
                  </a:p>
                </p:txBody>
              </p:sp>
              <p:sp>
                <p:nvSpPr>
                  <p:cNvPr id="47" name="TextBox 47"/>
                  <p:cNvSpPr txBox="1"/>
                  <p:nvPr/>
                </p:nvSpPr>
                <p:spPr>
                  <a:xfrm>
                    <a:off x="7130415" y="2912745"/>
                    <a:ext cx="1074420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00" dirty="0">
                        <a:solidFill>
                          <a:srgbClr val="6B7280"/>
                        </a:solidFill>
                        <a:latin typeface="Segoe UI"/>
                        <a:ea typeface="Microsoft YaHei"/>
                        <a:cs typeface="Segoe UI"/>
                      </a:rPr>
                      <a:t>让患者感到被理解</a:t>
                    </a:r>
                  </a:p>
                </p:txBody>
              </p:sp>
              <p:sp>
                <p:nvSpPr>
                  <p:cNvPr id="48" name="Freeform 48"/>
                  <p:cNvSpPr/>
                  <p:nvPr/>
                </p:nvSpPr>
                <p:spPr>
                  <a:xfrm>
                    <a:off x="9048750" y="2381250"/>
                    <a:ext cx="2381250" cy="714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1250" h="714375">
                        <a:moveTo>
                          <a:pt x="76200" y="0"/>
                        </a:moveTo>
                        <a:lnTo>
                          <a:pt x="2305050" y="0"/>
                        </a:lnTo>
                        <a:cubicBezTo>
                          <a:pt x="2347134" y="0"/>
                          <a:pt x="2381250" y="34116"/>
                          <a:pt x="2381250" y="76200"/>
                        </a:cubicBezTo>
                        <a:lnTo>
                          <a:pt x="2381250" y="638175"/>
                        </a:lnTo>
                        <a:cubicBezTo>
                          <a:pt x="2381250" y="680259"/>
                          <a:pt x="2347134" y="714375"/>
                          <a:pt x="2305050" y="714375"/>
                        </a:cubicBezTo>
                        <a:lnTo>
                          <a:pt x="76200" y="714375"/>
                        </a:lnTo>
                        <a:cubicBezTo>
                          <a:pt x="34116" y="714375"/>
                          <a:pt x="0" y="680259"/>
                          <a:pt x="0" y="638175"/>
                        </a:cubicBezTo>
                        <a:lnTo>
                          <a:pt x="0" y="76200"/>
                        </a:lnTo>
                        <a:cubicBezTo>
                          <a:pt x="0" y="34116"/>
                          <a:pt x="34116" y="0"/>
                          <a:pt x="76200" y="0"/>
                        </a:cubicBezTo>
                        <a:close/>
                      </a:path>
                    </a:pathLst>
                  </a:custGeom>
                  <a:solidFill>
                    <a:srgbClr val="E0F2FE"/>
                  </a:solidFill>
                  <a:ln>
                    <a:noFill/>
                  </a:ln>
                </p:spPr>
              </p:sp>
              <p:sp>
                <p:nvSpPr>
                  <p:cNvPr id="49" name="TextBox 49"/>
                  <p:cNvSpPr txBox="1"/>
                  <p:nvPr/>
                </p:nvSpPr>
                <p:spPr>
                  <a:xfrm>
                    <a:off x="9823490" y="2506028"/>
                    <a:ext cx="831771" cy="213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1050" b="1" dirty="0">
                        <a:solidFill>
                          <a:srgbClr val="2E5C8E"/>
                        </a:solidFill>
                        <a:latin typeface="Segoe UI"/>
                        <a:ea typeface="Microsoft YaHei"/>
                        <a:cs typeface="Segoe UI"/>
                      </a:rPr>
                      <a:t>外显心智化</a:t>
                    </a:r>
                  </a:p>
                </p:txBody>
              </p:sp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9586198" y="2733199"/>
                    <a:ext cx="1306354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用语言阐明心理状态</a:t>
                    </a:r>
                  </a:p>
                </p:txBody>
              </p:sp>
              <p:sp>
                <p:nvSpPr>
                  <p:cNvPr id="51" name="TextBox 51"/>
                  <p:cNvSpPr txBox="1"/>
                  <p:nvPr/>
                </p:nvSpPr>
                <p:spPr>
                  <a:xfrm>
                    <a:off x="9636442" y="2912745"/>
                    <a:ext cx="1205865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00" dirty="0">
                        <a:solidFill>
                          <a:srgbClr val="6B7280"/>
                        </a:solidFill>
                        <a:latin typeface="Segoe UI"/>
                        <a:ea typeface="Microsoft YaHei"/>
                        <a:cs typeface="Segoe UI"/>
                      </a:rPr>
                      <a:t>避免专家式强加解释</a:t>
                    </a:r>
                  </a:p>
                </p:txBody>
              </p:sp>
            </p:grpSp>
          </p:grpSp>
          <p:grpSp>
            <p:nvGrpSpPr>
              <p:cNvPr id="58" name="Group 58"/>
              <p:cNvGrpSpPr/>
              <p:nvPr/>
            </p:nvGrpSpPr>
            <p:grpSpPr>
              <a:xfrm>
                <a:off x="6461760" y="3156585"/>
                <a:ext cx="4968240" cy="1082040"/>
                <a:chOff x="6461760" y="3156585"/>
                <a:chExt cx="4968240" cy="1082040"/>
              </a:xfrm>
            </p:grpSpPr>
            <p:sp>
              <p:nvSpPr>
                <p:cNvPr id="54" name="TextBox 54"/>
                <p:cNvSpPr txBox="1"/>
                <p:nvPr/>
              </p:nvSpPr>
              <p:spPr>
                <a:xfrm>
                  <a:off x="6461760" y="3156585"/>
                  <a:ext cx="1705089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200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"不知道"的探究姿态</a:t>
                  </a:r>
                </a:p>
              </p:txBody>
            </p:sp>
            <p:sp>
              <p:nvSpPr>
                <p:cNvPr id="55" name="Freeform 55"/>
                <p:cNvSpPr/>
                <p:nvPr/>
              </p:nvSpPr>
              <p:spPr>
                <a:xfrm>
                  <a:off x="6477000" y="3476625"/>
                  <a:ext cx="4953000" cy="7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0" h="762000">
                      <a:moveTo>
                        <a:pt x="76200" y="0"/>
                      </a:moveTo>
                      <a:lnTo>
                        <a:pt x="4876800" y="0"/>
                      </a:lnTo>
                      <a:cubicBezTo>
                        <a:pt x="4918884" y="0"/>
                        <a:pt x="4953000" y="34116"/>
                        <a:pt x="4953000" y="76200"/>
                      </a:cubicBezTo>
                      <a:lnTo>
                        <a:pt x="4953000" y="685800"/>
                      </a:lnTo>
                      <a:cubicBezTo>
                        <a:pt x="4953000" y="727884"/>
                        <a:pt x="4918884" y="762000"/>
                        <a:pt x="4876800" y="762000"/>
                      </a:cubicBezTo>
                      <a:lnTo>
                        <a:pt x="76200" y="762000"/>
                      </a:lnTo>
                      <a:cubicBezTo>
                        <a:pt x="34116" y="762000"/>
                        <a:pt x="0" y="727884"/>
                        <a:pt x="0" y="685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1F5F9"/>
                </a:solidFill>
                <a:ln>
                  <a:noFill/>
                </a:ln>
              </p:spPr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6654165" y="3649028"/>
                  <a:ext cx="401383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原则：</a:t>
                  </a:r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重要的不是目的地（解释），而是旅程（反思过程）</a:t>
                  </a: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6654165" y="3915728"/>
                  <a:ext cx="386048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方法：</a:t>
                  </a:r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通过提问、复述和好奇，激发患者自己的解释过程</a:t>
                  </a:r>
                </a:p>
              </p:txBody>
            </p:sp>
          </p:grpSp>
          <p:grpSp>
            <p:nvGrpSpPr>
              <p:cNvPr id="69" name="Group 69"/>
              <p:cNvGrpSpPr/>
              <p:nvPr/>
            </p:nvGrpSpPr>
            <p:grpSpPr>
              <a:xfrm>
                <a:off x="6461760" y="4251960"/>
                <a:ext cx="4968240" cy="1034415"/>
                <a:chOff x="6461760" y="4251960"/>
                <a:chExt cx="4968240" cy="1034415"/>
              </a:xfrm>
            </p:grpSpPr>
            <p:sp>
              <p:nvSpPr>
                <p:cNvPr id="59" name="TextBox 59"/>
                <p:cNvSpPr txBox="1"/>
                <p:nvPr/>
              </p:nvSpPr>
              <p:spPr>
                <a:xfrm>
                  <a:off x="6461760" y="4251960"/>
                  <a:ext cx="2054733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200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针对不同体验模式的干预</a:t>
                  </a:r>
                </a:p>
              </p:txBody>
            </p:sp>
            <p:grpSp>
              <p:nvGrpSpPr>
                <p:cNvPr id="68" name="Group 68"/>
                <p:cNvGrpSpPr/>
                <p:nvPr/>
              </p:nvGrpSpPr>
              <p:grpSpPr>
                <a:xfrm>
                  <a:off x="6477000" y="4619625"/>
                  <a:ext cx="4953000" cy="666750"/>
                  <a:chOff x="6477000" y="4619625"/>
                  <a:chExt cx="4953000" cy="666750"/>
                </a:xfrm>
              </p:grpSpPr>
              <p:sp>
                <p:nvSpPr>
                  <p:cNvPr id="60" name="Freeform 60"/>
                  <p:cNvSpPr/>
                  <p:nvPr/>
                </p:nvSpPr>
                <p:spPr>
                  <a:xfrm>
                    <a:off x="6477000" y="4619625"/>
                    <a:ext cx="2381250" cy="66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1250" h="666750">
                        <a:moveTo>
                          <a:pt x="76200" y="0"/>
                        </a:moveTo>
                        <a:lnTo>
                          <a:pt x="2305050" y="0"/>
                        </a:lnTo>
                        <a:cubicBezTo>
                          <a:pt x="2347134" y="0"/>
                          <a:pt x="2381250" y="34116"/>
                          <a:pt x="2381250" y="76200"/>
                        </a:cubicBezTo>
                        <a:lnTo>
                          <a:pt x="2381250" y="590550"/>
                        </a:lnTo>
                        <a:cubicBezTo>
                          <a:pt x="2381250" y="632634"/>
                          <a:pt x="2347134" y="666750"/>
                          <a:pt x="2305050" y="666750"/>
                        </a:cubicBezTo>
                        <a:lnTo>
                          <a:pt x="76200" y="666750"/>
                        </a:lnTo>
                        <a:cubicBezTo>
                          <a:pt x="34116" y="666750"/>
                          <a:pt x="0" y="632634"/>
                          <a:pt x="0" y="590550"/>
                        </a:cubicBezTo>
                        <a:lnTo>
                          <a:pt x="0" y="76200"/>
                        </a:lnTo>
                        <a:cubicBezTo>
                          <a:pt x="0" y="34116"/>
                          <a:pt x="34116" y="0"/>
                          <a:pt x="76200" y="0"/>
                        </a:cubicBezTo>
                        <a:close/>
                      </a:path>
                    </a:pathLst>
                  </a:custGeom>
                  <a:solidFill>
                    <a:srgbClr val="FECACA"/>
                  </a:solidFill>
                  <a:ln w="9525">
                    <a:solidFill>
                      <a:srgbClr val="B54545"/>
                    </a:solidFill>
                  </a:ln>
                </p:spPr>
              </p:sp>
              <p:sp>
                <p:nvSpPr>
                  <p:cNvPr id="61" name="TextBox 61"/>
                  <p:cNvSpPr txBox="1"/>
                  <p:nvPr/>
                </p:nvSpPr>
                <p:spPr>
                  <a:xfrm>
                    <a:off x="7206686" y="4723924"/>
                    <a:ext cx="921877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b="1" dirty="0">
                        <a:solidFill>
                          <a:srgbClr val="B54545"/>
                        </a:solidFill>
                        <a:latin typeface="Segoe UI"/>
                        <a:ea typeface="Microsoft YaHei"/>
                        <a:cs typeface="Segoe UI"/>
                      </a:rPr>
                      <a:t>心理等同模式</a:t>
                    </a:r>
                  </a:p>
                </p:txBody>
              </p:sp>
              <p:sp>
                <p:nvSpPr>
                  <p:cNvPr id="62" name="TextBox 62"/>
                  <p:cNvSpPr txBox="1"/>
                  <p:nvPr/>
                </p:nvSpPr>
                <p:spPr>
                  <a:xfrm>
                    <a:off x="6933248" y="4932045"/>
                    <a:ext cx="1468755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00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支持体验，提供替代视角</a:t>
                    </a:r>
                  </a:p>
                </p:txBody>
              </p:sp>
              <p:sp>
                <p:nvSpPr>
                  <p:cNvPr id="63" name="TextBox 63"/>
                  <p:cNvSpPr txBox="1"/>
                  <p:nvPr/>
                </p:nvSpPr>
                <p:spPr>
                  <a:xfrm>
                    <a:off x="7054691" y="5102066"/>
                    <a:ext cx="1225868" cy="1676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825" dirty="0">
                        <a:solidFill>
                          <a:srgbClr val="6B7280"/>
                        </a:solidFill>
                        <a:latin typeface="Segoe UI"/>
                        <a:ea typeface="Microsoft YaHei"/>
                        <a:cs typeface="Segoe UI"/>
                      </a:rPr>
                      <a:t>标识感受与现实的区别</a:t>
                    </a:r>
                  </a:p>
                </p:txBody>
              </p:sp>
              <p:sp>
                <p:nvSpPr>
                  <p:cNvPr id="64" name="Freeform 64"/>
                  <p:cNvSpPr/>
                  <p:nvPr/>
                </p:nvSpPr>
                <p:spPr>
                  <a:xfrm>
                    <a:off x="9048750" y="4619625"/>
                    <a:ext cx="2381250" cy="66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1250" h="666750">
                        <a:moveTo>
                          <a:pt x="76200" y="0"/>
                        </a:moveTo>
                        <a:lnTo>
                          <a:pt x="2305050" y="0"/>
                        </a:lnTo>
                        <a:cubicBezTo>
                          <a:pt x="2347134" y="0"/>
                          <a:pt x="2381250" y="34116"/>
                          <a:pt x="2381250" y="76200"/>
                        </a:cubicBezTo>
                        <a:lnTo>
                          <a:pt x="2381250" y="590550"/>
                        </a:lnTo>
                        <a:cubicBezTo>
                          <a:pt x="2381250" y="632634"/>
                          <a:pt x="2347134" y="666750"/>
                          <a:pt x="2305050" y="666750"/>
                        </a:cubicBezTo>
                        <a:lnTo>
                          <a:pt x="76200" y="666750"/>
                        </a:lnTo>
                        <a:cubicBezTo>
                          <a:pt x="34116" y="666750"/>
                          <a:pt x="0" y="632634"/>
                          <a:pt x="0" y="590550"/>
                        </a:cubicBezTo>
                        <a:lnTo>
                          <a:pt x="0" y="76200"/>
                        </a:lnTo>
                        <a:cubicBezTo>
                          <a:pt x="0" y="34116"/>
                          <a:pt x="34116" y="0"/>
                          <a:pt x="76200" y="0"/>
                        </a:cubicBezTo>
                        <a:close/>
                      </a:path>
                    </a:pathLst>
                  </a:custGeom>
                  <a:solidFill>
                    <a:srgbClr val="FED7AA"/>
                  </a:solidFill>
                  <a:ln w="9525">
                    <a:solidFill>
                      <a:srgbClr val="E07843"/>
                    </a:solidFill>
                  </a:ln>
                </p:spPr>
              </p:sp>
              <p:sp>
                <p:nvSpPr>
                  <p:cNvPr id="65" name="TextBox 65"/>
                  <p:cNvSpPr txBox="1"/>
                  <p:nvPr/>
                </p:nvSpPr>
                <p:spPr>
                  <a:xfrm>
                    <a:off x="9927955" y="4723924"/>
                    <a:ext cx="622840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b="1" dirty="0">
                        <a:solidFill>
                          <a:srgbClr val="E07843"/>
                        </a:solidFill>
                        <a:latin typeface="Segoe UI"/>
                        <a:ea typeface="Microsoft YaHei"/>
                        <a:cs typeface="Segoe UI"/>
                      </a:rPr>
                      <a:t>假装模式</a:t>
                    </a:r>
                  </a:p>
                </p:txBody>
              </p:sp>
              <p:sp>
                <p:nvSpPr>
                  <p:cNvPr id="66" name="TextBox 66"/>
                  <p:cNvSpPr txBox="1"/>
                  <p:nvPr/>
                </p:nvSpPr>
                <p:spPr>
                  <a:xfrm>
                    <a:off x="9504998" y="4932045"/>
                    <a:ext cx="1468755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00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使体验更真实，情感连接</a:t>
                    </a:r>
                  </a:p>
                </p:txBody>
              </p:sp>
              <p:sp>
                <p:nvSpPr>
                  <p:cNvPr id="67" name="TextBox 67"/>
                  <p:cNvSpPr txBox="1"/>
                  <p:nvPr/>
                </p:nvSpPr>
                <p:spPr>
                  <a:xfrm>
                    <a:off x="9620417" y="5102066"/>
                    <a:ext cx="1237917" cy="1676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825" dirty="0">
                        <a:solidFill>
                          <a:srgbClr val="6B7280"/>
                        </a:solidFill>
                        <a:latin typeface="Segoe UI"/>
                        <a:ea typeface="Microsoft YaHei"/>
                        <a:cs typeface="Segoe UI"/>
                      </a:rPr>
                      <a:t>治疗师自我表露"着陆"</a:t>
                    </a:r>
                  </a:p>
                </p:txBody>
              </p:sp>
            </p:grpSp>
          </p:grpSp>
          <p:grpSp>
            <p:nvGrpSpPr>
              <p:cNvPr id="72" name="Group 72"/>
              <p:cNvGrpSpPr/>
              <p:nvPr/>
            </p:nvGrpSpPr>
            <p:grpSpPr>
              <a:xfrm>
                <a:off x="6477000" y="5429250"/>
                <a:ext cx="4953000" cy="381000"/>
                <a:chOff x="6477000" y="5429250"/>
                <a:chExt cx="4953000" cy="381000"/>
              </a:xfrm>
            </p:grpSpPr>
            <p:sp>
              <p:nvSpPr>
                <p:cNvPr id="70" name="Freeform 70"/>
                <p:cNvSpPr/>
                <p:nvPr/>
              </p:nvSpPr>
              <p:spPr>
                <a:xfrm>
                  <a:off x="6477000" y="5429250"/>
                  <a:ext cx="4953000" cy="3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0" h="381000">
                      <a:moveTo>
                        <a:pt x="76200" y="0"/>
                      </a:moveTo>
                      <a:lnTo>
                        <a:pt x="4876800" y="0"/>
                      </a:lnTo>
                      <a:cubicBezTo>
                        <a:pt x="4918884" y="0"/>
                        <a:pt x="4953000" y="34116"/>
                        <a:pt x="4953000" y="76200"/>
                      </a:cubicBezTo>
                      <a:lnTo>
                        <a:pt x="4953000" y="304800"/>
                      </a:lnTo>
                      <a:cubicBezTo>
                        <a:pt x="4953000" y="346884"/>
                        <a:pt x="4918884" y="381000"/>
                        <a:pt x="4876800" y="381000"/>
                      </a:cubicBezTo>
                      <a:lnTo>
                        <a:pt x="76200" y="381000"/>
                      </a:lnTo>
                      <a:cubicBezTo>
                        <a:pt x="34116" y="381000"/>
                        <a:pt x="0" y="346884"/>
                        <a:pt x="0" y="30480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2E5C8E"/>
                </a:solidFill>
                <a:ln>
                  <a:noFill/>
                </a:ln>
              </p:spPr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7027093" y="5563552"/>
                  <a:ext cx="385281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💡 目的是促进患者自己的反思过程，而非给出"正确答案"</a:t>
                  </a:r>
                </a:p>
              </p:txBody>
            </p:sp>
          </p:grpSp>
        </p:grpSp>
      </p:grpSp>
      <p:sp>
        <p:nvSpPr>
          <p:cNvPr id="75" name="TextBox 75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27</a:t>
            </a:r>
          </a:p>
        </p:txBody>
      </p:sp>
    </p:spTree>
  </p:cSld>
  <p:clrMapOvr>
    <a:masterClrMapping/>
  </p:clrMapOvr>
  <p:transition dur="4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423986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治疗师：作为安全基地的存在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450837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Therapist's Contribution: Being the Secure Base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238500" cy="9525"/>
          </a:xfrm>
          <a:custGeom>
            <a:avLst/>
            <a:gdLst/>
            <a:ahLst/>
            <a:cxnLst/>
            <a:rect l="l" t="t" r="r" b="b"/>
            <a:pathLst>
              <a:path w="3238500" h="9525">
                <a:moveTo>
                  <a:pt x="0" y="0"/>
                </a:moveTo>
                <a:lnTo>
                  <a:pt x="3238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11" name="Group 11"/>
          <p:cNvGrpSpPr/>
          <p:nvPr/>
        </p:nvGrpSpPr>
        <p:grpSpPr>
          <a:xfrm>
            <a:off x="4191000" y="1333500"/>
            <a:ext cx="3810000" cy="2857500"/>
            <a:chOff x="4191000" y="1333500"/>
            <a:chExt cx="3810000" cy="2857500"/>
          </a:xfrm>
        </p:grpSpPr>
        <p:sp>
          <p:nvSpPr>
            <p:cNvPr id="7" name="Freeform 7"/>
            <p:cNvSpPr/>
            <p:nvPr/>
          </p:nvSpPr>
          <p:spPr>
            <a:xfrm>
              <a:off x="4191000" y="1333500"/>
              <a:ext cx="3810000" cy="2857500"/>
            </a:xfrm>
            <a:custGeom>
              <a:avLst/>
              <a:gdLst/>
              <a:ahLst/>
              <a:cxnLst/>
              <a:rect l="l" t="t" r="r" b="b"/>
              <a:pathLst>
                <a:path w="3810000" h="2857500">
                  <a:moveTo>
                    <a:pt x="152400" y="0"/>
                  </a:moveTo>
                  <a:lnTo>
                    <a:pt x="3657600" y="0"/>
                  </a:lnTo>
                  <a:cubicBezTo>
                    <a:pt x="3741768" y="0"/>
                    <a:pt x="3810000" y="68232"/>
                    <a:pt x="3810000" y="152400"/>
                  </a:cubicBezTo>
                  <a:lnTo>
                    <a:pt x="3810000" y="2705100"/>
                  </a:lnTo>
                  <a:cubicBezTo>
                    <a:pt x="3810000" y="2789268"/>
                    <a:pt x="3741768" y="2857500"/>
                    <a:pt x="3657600" y="2857500"/>
                  </a:cubicBezTo>
                  <a:lnTo>
                    <a:pt x="152400" y="2857500"/>
                  </a:lnTo>
                  <a:cubicBezTo>
                    <a:pt x="68232" y="2857500"/>
                    <a:pt x="0" y="2789268"/>
                    <a:pt x="0" y="27051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1F5F9"/>
            </a:solidFill>
            <a:ln w="19050">
              <a:solidFill>
                <a:srgbClr val="2E5C8E"/>
              </a:solidFill>
            </a:ln>
          </p:spPr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333500"/>
              <a:ext cx="3810000" cy="2857500"/>
            </a:xfrm>
            <a:prstGeom prst="rect">
              <a:avLst/>
            </a:prstGeom>
          </p:spPr>
        </p:pic>
        <p:sp>
          <p:nvSpPr>
            <p:cNvPr id="9" name="Freeform 9"/>
            <p:cNvSpPr/>
            <p:nvPr/>
          </p:nvSpPr>
          <p:spPr>
            <a:xfrm>
              <a:off x="5334000" y="3762375"/>
              <a:ext cx="1524000" cy="333375"/>
            </a:xfrm>
            <a:custGeom>
              <a:avLst/>
              <a:gdLst/>
              <a:ahLst/>
              <a:cxnLst/>
              <a:rect l="l" t="t" r="r" b="b"/>
              <a:pathLst>
                <a:path w="1524000" h="333375">
                  <a:moveTo>
                    <a:pt x="76200" y="0"/>
                  </a:moveTo>
                  <a:lnTo>
                    <a:pt x="1447800" y="0"/>
                  </a:lnTo>
                  <a:cubicBezTo>
                    <a:pt x="1489884" y="0"/>
                    <a:pt x="1524000" y="34116"/>
                    <a:pt x="1524000" y="76200"/>
                  </a:cubicBezTo>
                  <a:lnTo>
                    <a:pt x="1524000" y="257175"/>
                  </a:lnTo>
                  <a:cubicBezTo>
                    <a:pt x="1524000" y="299259"/>
                    <a:pt x="1489884" y="333375"/>
                    <a:pt x="1447800" y="333375"/>
                  </a:cubicBezTo>
                  <a:lnTo>
                    <a:pt x="76200" y="333375"/>
                  </a:lnTo>
                  <a:cubicBezTo>
                    <a:pt x="34116" y="333375"/>
                    <a:pt x="0" y="299259"/>
                    <a:pt x="0" y="2571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2E5C8E">
                <a:alpha val="90000"/>
              </a:srgbClr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5622608" y="3868102"/>
              <a:ext cx="94678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治疗二元关系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1500" y="1524000"/>
            <a:ext cx="3429000" cy="976312"/>
            <a:chOff x="571500" y="1524000"/>
            <a:chExt cx="3429000" cy="976312"/>
          </a:xfrm>
        </p:grpSpPr>
        <p:sp>
          <p:nvSpPr>
            <p:cNvPr id="12" name="Freeform 12"/>
            <p:cNvSpPr/>
            <p:nvPr/>
          </p:nvSpPr>
          <p:spPr>
            <a:xfrm>
              <a:off x="571500" y="1524000"/>
              <a:ext cx="3429000" cy="952500"/>
            </a:xfrm>
            <a:custGeom>
              <a:avLst/>
              <a:gdLst/>
              <a:ahLst/>
              <a:cxnLst/>
              <a:rect l="l" t="t" r="r" b="b"/>
              <a:pathLst>
                <a:path w="3429000" h="952500">
                  <a:moveTo>
                    <a:pt x="114300" y="0"/>
                  </a:moveTo>
                  <a:lnTo>
                    <a:pt x="3314700" y="0"/>
                  </a:lnTo>
                  <a:cubicBezTo>
                    <a:pt x="3377826" y="0"/>
                    <a:pt x="3429000" y="51174"/>
                    <a:pt x="3429000" y="114300"/>
                  </a:cubicBezTo>
                  <a:lnTo>
                    <a:pt x="3429000" y="838200"/>
                  </a:lnTo>
                  <a:cubicBezTo>
                    <a:pt x="3429000" y="901326"/>
                    <a:pt x="3377826" y="952500"/>
                    <a:pt x="33147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647777" y="1759268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治疗师自身的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30213" y="2045018"/>
              <a:ext cx="231157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07843"/>
                  </a:solidFill>
                  <a:latin typeface="Segoe UI"/>
                  <a:ea typeface="Microsoft YaHei"/>
                  <a:cs typeface="Segoe UI"/>
                </a:rPr>
                <a:t>整合、心智化和觉察能力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59255" y="2286952"/>
              <a:ext cx="12534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是治疗成功的关键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191500" y="1524000"/>
            <a:ext cx="3429000" cy="2667000"/>
            <a:chOff x="8191500" y="1524000"/>
            <a:chExt cx="3429000" cy="2667000"/>
          </a:xfrm>
        </p:grpSpPr>
        <p:sp>
          <p:nvSpPr>
            <p:cNvPr id="17" name="Freeform 17"/>
            <p:cNvSpPr/>
            <p:nvPr/>
          </p:nvSpPr>
          <p:spPr>
            <a:xfrm>
              <a:off x="8191500" y="1524000"/>
              <a:ext cx="3429000" cy="2667000"/>
            </a:xfrm>
            <a:custGeom>
              <a:avLst/>
              <a:gdLst/>
              <a:ahLst/>
              <a:cxnLst/>
              <a:rect l="l" t="t" r="r" b="b"/>
              <a:pathLst>
                <a:path w="3429000" h="2667000">
                  <a:moveTo>
                    <a:pt x="114300" y="0"/>
                  </a:moveTo>
                  <a:lnTo>
                    <a:pt x="3314700" y="0"/>
                  </a:lnTo>
                  <a:cubicBezTo>
                    <a:pt x="3377826" y="0"/>
                    <a:pt x="3429000" y="51174"/>
                    <a:pt x="3429000" y="114300"/>
                  </a:cubicBezTo>
                  <a:lnTo>
                    <a:pt x="3429000" y="2552700"/>
                  </a:lnTo>
                  <a:cubicBezTo>
                    <a:pt x="3429000" y="2615826"/>
                    <a:pt x="3377826" y="2667000"/>
                    <a:pt x="33147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18" name="Freeform 18"/>
            <p:cNvSpPr/>
            <p:nvPr/>
          </p:nvSpPr>
          <p:spPr>
            <a:xfrm>
              <a:off x="8191500" y="1524000"/>
              <a:ext cx="3429000" cy="476250"/>
            </a:xfrm>
            <a:custGeom>
              <a:avLst/>
              <a:gdLst/>
              <a:ahLst/>
              <a:cxnLst/>
              <a:rect l="l" t="t" r="r" b="b"/>
              <a:pathLst>
                <a:path w="3429000" h="476250">
                  <a:moveTo>
                    <a:pt x="114300" y="0"/>
                  </a:moveTo>
                  <a:lnTo>
                    <a:pt x="3314700" y="0"/>
                  </a:lnTo>
                  <a:cubicBezTo>
                    <a:pt x="3377826" y="0"/>
                    <a:pt x="3429000" y="51174"/>
                    <a:pt x="3429000" y="114300"/>
                  </a:cubicBezTo>
                  <a:lnTo>
                    <a:pt x="3429000" y="361950"/>
                  </a:lnTo>
                  <a:cubicBezTo>
                    <a:pt x="3429000" y="425076"/>
                    <a:pt x="3377826" y="476250"/>
                    <a:pt x="331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D8B7A"/>
            </a:solidFill>
            <a:ln>
              <a:noFill/>
            </a:ln>
          </p:spPr>
        </p:sp>
        <p:sp>
          <p:nvSpPr>
            <p:cNvPr id="19" name="Rectangle 19"/>
            <p:cNvSpPr/>
            <p:nvPr/>
          </p:nvSpPr>
          <p:spPr>
            <a:xfrm>
              <a:off x="8191500" y="1885950"/>
              <a:ext cx="3429000" cy="114300"/>
            </a:xfrm>
            <a:prstGeom prst="rect">
              <a:avLst/>
            </a:prstGeom>
            <a:solidFill>
              <a:srgbClr val="3D8B7A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9154668" y="1699260"/>
              <a:ext cx="150266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治疗师的核心贡献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8382000" y="2190750"/>
              <a:ext cx="2033588" cy="1785938"/>
              <a:chOff x="8382000" y="2190750"/>
              <a:chExt cx="2033588" cy="1785938"/>
            </a:xfrm>
          </p:grpSpPr>
          <p:sp>
            <p:nvSpPr>
              <p:cNvPr id="21" name="Ellipse 21"/>
              <p:cNvSpPr/>
              <p:nvPr/>
            </p:nvSpPr>
            <p:spPr>
              <a:xfrm>
                <a:off x="8382000" y="2190750"/>
                <a:ext cx="228600" cy="228600"/>
              </a:xfrm>
              <a:prstGeom prst="ellipse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8465153" y="2255520"/>
                <a:ext cx="62294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8702040" y="2239328"/>
                <a:ext cx="157553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提供"随机应变的沟通"</a:t>
                </a:r>
              </a:p>
            </p:txBody>
          </p:sp>
          <p:sp>
            <p:nvSpPr>
              <p:cNvPr id="24" name="Ellipse 24"/>
              <p:cNvSpPr/>
              <p:nvPr/>
            </p:nvSpPr>
            <p:spPr>
              <a:xfrm>
                <a:off x="8382000" y="2571750"/>
                <a:ext cx="228600" cy="228600"/>
              </a:xfrm>
              <a:prstGeom prst="ellipse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8448723" y="2636520"/>
                <a:ext cx="951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8702040" y="2620328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主动修复关系破裂</a:t>
                </a:r>
              </a:p>
            </p:txBody>
          </p:sp>
          <p:sp>
            <p:nvSpPr>
              <p:cNvPr id="27" name="Ellipse 27"/>
              <p:cNvSpPr/>
              <p:nvPr/>
            </p:nvSpPr>
            <p:spPr>
              <a:xfrm>
                <a:off x="8382000" y="2952750"/>
                <a:ext cx="228600" cy="228600"/>
              </a:xfrm>
              <a:prstGeom prst="ellipse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8448723" y="3017520"/>
                <a:ext cx="951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8702040" y="3001328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从活现中解脱并示范改变</a:t>
                </a:r>
              </a:p>
            </p:txBody>
          </p:sp>
          <p:sp>
            <p:nvSpPr>
              <p:cNvPr id="30" name="Ellipse 30"/>
              <p:cNvSpPr/>
              <p:nvPr/>
            </p:nvSpPr>
            <p:spPr>
              <a:xfrm>
                <a:off x="8382000" y="3333750"/>
                <a:ext cx="228600" cy="228600"/>
              </a:xfrm>
              <a:prstGeom prst="ellipse">
                <a:avLst/>
              </a:prstGeom>
              <a:solidFill>
                <a:srgbClr val="64748B"/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8448723" y="3398520"/>
                <a:ext cx="951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4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8702040" y="3382328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促进患者的心智化与觉察</a:t>
                </a:r>
              </a:p>
            </p:txBody>
          </p:sp>
          <p:sp>
            <p:nvSpPr>
              <p:cNvPr id="33" name="Ellipse 33"/>
              <p:cNvSpPr/>
              <p:nvPr/>
            </p:nvSpPr>
            <p:spPr>
              <a:xfrm>
                <a:off x="8382000" y="3714750"/>
                <a:ext cx="228600" cy="228600"/>
              </a:xfrm>
              <a:prstGeom prst="ellipse">
                <a:avLst/>
              </a:pr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8448723" y="3779520"/>
                <a:ext cx="9515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5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8702040" y="3763328"/>
                <a:ext cx="140684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成为内化的安全基地</a:t>
                </a:r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571500" y="4476750"/>
            <a:ext cx="11049000" cy="1809750"/>
            <a:chOff x="571500" y="4476750"/>
            <a:chExt cx="11049000" cy="1809750"/>
          </a:xfrm>
        </p:grpSpPr>
        <p:grpSp>
          <p:nvGrpSpPr>
            <p:cNvPr id="48" name="Group 48"/>
            <p:cNvGrpSpPr/>
            <p:nvPr/>
          </p:nvGrpSpPr>
          <p:grpSpPr>
            <a:xfrm>
              <a:off x="571500" y="4476750"/>
              <a:ext cx="5334000" cy="1809750"/>
              <a:chOff x="571500" y="4476750"/>
              <a:chExt cx="5334000" cy="180975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571500" y="4476750"/>
                <a:ext cx="5334000" cy="1809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8097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695450"/>
                    </a:lnTo>
                    <a:cubicBezTo>
                      <a:pt x="5334000" y="1758576"/>
                      <a:pt x="5282826" y="1809750"/>
                      <a:pt x="5219700" y="1809750"/>
                    </a:cubicBezTo>
                    <a:lnTo>
                      <a:pt x="114300" y="1809750"/>
                    </a:lnTo>
                    <a:cubicBezTo>
                      <a:pt x="51174" y="1809750"/>
                      <a:pt x="0" y="1758576"/>
                      <a:pt x="0" y="1695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39" name="Freeform 39"/>
              <p:cNvSpPr/>
              <p:nvPr/>
            </p:nvSpPr>
            <p:spPr>
              <a:xfrm>
                <a:off x="571500" y="4476750"/>
                <a:ext cx="533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76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61950"/>
                    </a:lnTo>
                    <a:cubicBezTo>
                      <a:pt x="5334000" y="425076"/>
                      <a:pt x="5282826" y="476250"/>
                      <a:pt x="5219700" y="476250"/>
                    </a:cubicBezTo>
                    <a:lnTo>
                      <a:pt x="114300" y="476250"/>
                    </a:lnTo>
                    <a:cubicBezTo>
                      <a:pt x="51174" y="476250"/>
                      <a:pt x="0" y="425076"/>
                      <a:pt x="0" y="361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40" name="Rectangle 40"/>
              <p:cNvSpPr/>
              <p:nvPr/>
            </p:nvSpPr>
            <p:spPr>
              <a:xfrm>
                <a:off x="571500" y="4838700"/>
                <a:ext cx="5334000" cy="1143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94385" y="4652010"/>
                <a:ext cx="242277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🧠 通过心智化 → 重写自传叙事</a:t>
                </a:r>
              </a:p>
            </p:txBody>
          </p:sp>
          <p:grpSp>
            <p:nvGrpSpPr>
              <p:cNvPr id="47" name="Group 47"/>
              <p:cNvGrpSpPr/>
              <p:nvPr/>
            </p:nvGrpSpPr>
            <p:grpSpPr>
              <a:xfrm>
                <a:off x="796290" y="4982528"/>
                <a:ext cx="4871085" cy="1261110"/>
                <a:chOff x="796290" y="4982528"/>
                <a:chExt cx="4871085" cy="1261110"/>
              </a:xfrm>
            </p:grpSpPr>
            <p:sp>
              <p:nvSpPr>
                <p:cNvPr id="42" name="TextBox 42"/>
                <p:cNvSpPr txBox="1"/>
                <p:nvPr/>
              </p:nvSpPr>
              <p:spPr>
                <a:xfrm>
                  <a:off x="796290" y="4982528"/>
                  <a:ext cx="248031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帮助患者从多视角理解自己的历史，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796290" y="5211128"/>
                  <a:ext cx="232695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将碎片化的记忆整合为连贯叙事，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796290" y="5439728"/>
                  <a:ext cx="278701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理解过去如何影响当下，创造新的意义。</a:t>
                  </a:r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>
                  <a:off x="809625" y="5953125"/>
                  <a:ext cx="4857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750" h="285750">
                      <a:moveTo>
                        <a:pt x="76200" y="0"/>
                      </a:moveTo>
                      <a:lnTo>
                        <a:pt x="4781550" y="0"/>
                      </a:lnTo>
                      <a:cubicBezTo>
                        <a:pt x="4823634" y="0"/>
                        <a:pt x="4857750" y="34116"/>
                        <a:pt x="4857750" y="76200"/>
                      </a:cubicBezTo>
                      <a:lnTo>
                        <a:pt x="4857750" y="209550"/>
                      </a:lnTo>
                      <a:cubicBezTo>
                        <a:pt x="4857750" y="251634"/>
                        <a:pt x="4823634" y="285750"/>
                        <a:pt x="4781550" y="285750"/>
                      </a:cubicBezTo>
                      <a:lnTo>
                        <a:pt x="76200" y="285750"/>
                      </a:lnTo>
                      <a:cubicBezTo>
                        <a:pt x="34116" y="285750"/>
                        <a:pt x="0" y="251634"/>
                        <a:pt x="0" y="209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E0F2FE"/>
                </a:solidFill>
                <a:ln>
                  <a:noFill/>
                </a:ln>
              </p:spPr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1749147" y="6030278"/>
                  <a:ext cx="2978706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产出：心理主体感 — "我是我体验的解释者"</a:t>
                  </a:r>
                </a:p>
              </p:txBody>
            </p:sp>
          </p:grpSp>
        </p:grpSp>
        <p:grpSp>
          <p:nvGrpSpPr>
            <p:cNvPr id="59" name="Group 59"/>
            <p:cNvGrpSpPr/>
            <p:nvPr/>
          </p:nvGrpSpPr>
          <p:grpSpPr>
            <a:xfrm>
              <a:off x="6286500" y="4476750"/>
              <a:ext cx="5334000" cy="1809750"/>
              <a:chOff x="6286500" y="4476750"/>
              <a:chExt cx="5334000" cy="180975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6286500" y="4476750"/>
                <a:ext cx="5334000" cy="1809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18097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1695450"/>
                    </a:lnTo>
                    <a:cubicBezTo>
                      <a:pt x="5334000" y="1758576"/>
                      <a:pt x="5282826" y="1809750"/>
                      <a:pt x="5219700" y="1809750"/>
                    </a:cubicBezTo>
                    <a:lnTo>
                      <a:pt x="114300" y="1809750"/>
                    </a:lnTo>
                    <a:cubicBezTo>
                      <a:pt x="51174" y="1809750"/>
                      <a:pt x="0" y="1758576"/>
                      <a:pt x="0" y="1695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50" name="Freeform 50"/>
              <p:cNvSpPr/>
              <p:nvPr/>
            </p:nvSpPr>
            <p:spPr>
              <a:xfrm>
                <a:off x="6286500" y="4476750"/>
                <a:ext cx="53340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7625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361950"/>
                    </a:lnTo>
                    <a:cubicBezTo>
                      <a:pt x="5334000" y="425076"/>
                      <a:pt x="5282826" y="476250"/>
                      <a:pt x="5219700" y="476250"/>
                    </a:cubicBezTo>
                    <a:lnTo>
                      <a:pt x="114300" y="476250"/>
                    </a:lnTo>
                    <a:cubicBezTo>
                      <a:pt x="51174" y="476250"/>
                      <a:pt x="0" y="425076"/>
                      <a:pt x="0" y="361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51" name="Rectangle 51"/>
              <p:cNvSpPr/>
              <p:nvPr/>
            </p:nvSpPr>
            <p:spPr>
              <a:xfrm>
                <a:off x="6286500" y="4838700"/>
                <a:ext cx="533400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6509385" y="4652010"/>
                <a:ext cx="2238756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🧘 通过觉察 → 转化作者体验</a:t>
                </a:r>
              </a:p>
            </p:txBody>
          </p:sp>
          <p:grpSp>
            <p:nvGrpSpPr>
              <p:cNvPr id="58" name="Group 58"/>
              <p:cNvGrpSpPr/>
              <p:nvPr/>
            </p:nvGrpSpPr>
            <p:grpSpPr>
              <a:xfrm>
                <a:off x="6511290" y="4982528"/>
                <a:ext cx="4871085" cy="1261110"/>
                <a:chOff x="6511290" y="4982528"/>
                <a:chExt cx="4871085" cy="1261110"/>
              </a:xfrm>
            </p:grpSpPr>
            <p:sp>
              <p:nvSpPr>
                <p:cNvPr id="53" name="TextBox 53"/>
                <p:cNvSpPr txBox="1"/>
                <p:nvPr/>
              </p:nvSpPr>
              <p:spPr>
                <a:xfrm>
                  <a:off x="6511290" y="4982528"/>
                  <a:ext cx="263366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帮助患者培养对当下体验的开放觉知，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6511290" y="5211128"/>
                  <a:ext cx="324707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从习惯性反应中解脱，建立内在的安全基地感，</a:t>
                  </a:r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6511290" y="5439728"/>
                  <a:ext cx="186690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接纳体验的流动性和无常。</a:t>
                  </a:r>
                </a:p>
              </p:txBody>
            </p:sp>
            <p:sp>
              <p:nvSpPr>
                <p:cNvPr id="56" name="Freeform 56"/>
                <p:cNvSpPr/>
                <p:nvPr/>
              </p:nvSpPr>
              <p:spPr>
                <a:xfrm>
                  <a:off x="6524625" y="5953125"/>
                  <a:ext cx="4857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750" h="285750">
                      <a:moveTo>
                        <a:pt x="76200" y="0"/>
                      </a:moveTo>
                      <a:lnTo>
                        <a:pt x="4781550" y="0"/>
                      </a:lnTo>
                      <a:cubicBezTo>
                        <a:pt x="4823634" y="0"/>
                        <a:pt x="4857750" y="34116"/>
                        <a:pt x="4857750" y="76200"/>
                      </a:cubicBezTo>
                      <a:lnTo>
                        <a:pt x="4857750" y="209550"/>
                      </a:lnTo>
                      <a:cubicBezTo>
                        <a:pt x="4857750" y="251634"/>
                        <a:pt x="4823634" y="285750"/>
                        <a:pt x="4781550" y="285750"/>
                      </a:cubicBezTo>
                      <a:lnTo>
                        <a:pt x="76200" y="285750"/>
                      </a:lnTo>
                      <a:cubicBezTo>
                        <a:pt x="34116" y="285750"/>
                        <a:pt x="0" y="251634"/>
                        <a:pt x="0" y="209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4EDDA"/>
                </a:solidFill>
                <a:ln>
                  <a:noFill/>
                </a:ln>
              </p:spPr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7310795" y="6030278"/>
                  <a:ext cx="328541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产出：注意力主体感 — "我可以控制我的注意力"</a:t>
                  </a:r>
                </a:p>
              </p:txBody>
            </p:sp>
          </p:grpSp>
        </p:grpSp>
      </p:grpSp>
      <p:sp>
        <p:nvSpPr>
          <p:cNvPr id="61" name="TextBox 61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28</a:t>
            </a:r>
          </a:p>
        </p:txBody>
      </p:sp>
    </p:spTree>
  </p:cSld>
  <p:clrMapOvr>
    <a:masterClrMapping/>
  </p:clrMapOvr>
  <p:transition dur="4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230762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核心概念速查表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6103239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Quick Reference: Key Concepts in Attachment-Oriented Psychotherapy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238500" cy="9525"/>
          </a:xfrm>
          <a:custGeom>
            <a:avLst/>
            <a:gdLst/>
            <a:ahLst/>
            <a:cxnLst/>
            <a:rect l="l" t="t" r="r" b="b"/>
            <a:pathLst>
              <a:path w="3238500" h="9525">
                <a:moveTo>
                  <a:pt x="0" y="0"/>
                </a:moveTo>
                <a:lnTo>
                  <a:pt x="3238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82" name="Group 82"/>
          <p:cNvGrpSpPr/>
          <p:nvPr/>
        </p:nvGrpSpPr>
        <p:grpSpPr>
          <a:xfrm>
            <a:off x="571500" y="1428750"/>
            <a:ext cx="11049000" cy="5093494"/>
            <a:chOff x="571500" y="1428750"/>
            <a:chExt cx="11049000" cy="5093494"/>
          </a:xfrm>
        </p:grpSpPr>
        <p:grpSp>
          <p:nvGrpSpPr>
            <p:cNvPr id="30" name="Group 30"/>
            <p:cNvGrpSpPr/>
            <p:nvPr/>
          </p:nvGrpSpPr>
          <p:grpSpPr>
            <a:xfrm>
              <a:off x="571500" y="1428750"/>
              <a:ext cx="3524250" cy="5048250"/>
              <a:chOff x="571500" y="1428750"/>
              <a:chExt cx="3524250" cy="50482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71500" y="1428750"/>
                <a:ext cx="3524250" cy="504825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504825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4933950"/>
                    </a:lnTo>
                    <a:cubicBezTo>
                      <a:pt x="3524250" y="4997076"/>
                      <a:pt x="3473076" y="5048250"/>
                      <a:pt x="3409950" y="5048250"/>
                    </a:cubicBezTo>
                    <a:lnTo>
                      <a:pt x="114300" y="5048250"/>
                    </a:lnTo>
                    <a:cubicBezTo>
                      <a:pt x="51174" y="5048250"/>
                      <a:pt x="0" y="4997076"/>
                      <a:pt x="0" y="4933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571500" y="1428750"/>
                <a:ext cx="35242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428625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314325"/>
                    </a:lnTo>
                    <a:cubicBezTo>
                      <a:pt x="3524250" y="377451"/>
                      <a:pt x="3473076" y="428625"/>
                      <a:pt x="340995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9" name="Rectangle 9"/>
              <p:cNvSpPr/>
              <p:nvPr/>
            </p:nvSpPr>
            <p:spPr>
              <a:xfrm>
                <a:off x="571500" y="1743075"/>
                <a:ext cx="3524250" cy="1143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766316" y="1565910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依恋理论核心</a:t>
                </a:r>
              </a:p>
            </p:txBody>
          </p:sp>
          <p:grpSp>
            <p:nvGrpSpPr>
              <p:cNvPr id="29" name="Group 29"/>
              <p:cNvGrpSpPr/>
              <p:nvPr/>
            </p:nvGrpSpPr>
            <p:grpSpPr>
              <a:xfrm>
                <a:off x="701992" y="1894999"/>
                <a:ext cx="2058219" cy="4179570"/>
                <a:chOff x="701992" y="1894999"/>
                <a:chExt cx="2058219" cy="4179570"/>
              </a:xfrm>
            </p:grpSpPr>
            <p:sp>
              <p:nvSpPr>
                <p:cNvPr id="11" name="TextBox 11"/>
                <p:cNvSpPr txBox="1"/>
                <p:nvPr/>
              </p:nvSpPr>
              <p:spPr>
                <a:xfrm>
                  <a:off x="701992" y="1894999"/>
                  <a:ext cx="1534904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安全基地 Secure Base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701992" y="2066449"/>
                  <a:ext cx="1306354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探索世界的安全起点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701992" y="2371249"/>
                  <a:ext cx="130315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安全港 Safe Haven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701992" y="2542699"/>
                  <a:ext cx="102155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危险时的庇护所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701992" y="2847499"/>
                  <a:ext cx="123586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内部工作模型 IWM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701992" y="3018949"/>
                  <a:ext cx="173355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关于自我和关系的心理表征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701992" y="3323749"/>
                  <a:ext cx="134052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心智化 Mentalizing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701992" y="3495199"/>
                  <a:ext cx="144875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根据心理状态理解行为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701992" y="3799999"/>
                  <a:ext cx="83216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反思功能 RF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701992" y="3971449"/>
                  <a:ext cx="187594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将他人视为有心理深度的存在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701992" y="4276249"/>
                  <a:ext cx="122839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觉察 Mindfulness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01992" y="4447699"/>
                  <a:ext cx="173355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对当下体验的非评判性关注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701992" y="4752499"/>
                  <a:ext cx="205821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情感调谐 Affect Attunement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701992" y="4923949"/>
                  <a:ext cx="144875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跨感官模式的情感共鸣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701992" y="5228749"/>
                  <a:ext cx="106392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镜映 Mirroring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701992" y="5400199"/>
                  <a:ext cx="159115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标识性地反映孩子的情感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701992" y="5704999"/>
                  <a:ext cx="126577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容纳 Containment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701992" y="5876449"/>
                  <a:ext cx="159115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容纳无法管理的痛苦情感</a:t>
                  </a:r>
                </a:p>
              </p:txBody>
            </p:sp>
          </p:grpSp>
        </p:grpSp>
        <p:grpSp>
          <p:nvGrpSpPr>
            <p:cNvPr id="55" name="Group 55"/>
            <p:cNvGrpSpPr/>
            <p:nvPr/>
          </p:nvGrpSpPr>
          <p:grpSpPr>
            <a:xfrm>
              <a:off x="4333875" y="1428750"/>
              <a:ext cx="3524250" cy="5093494"/>
              <a:chOff x="4333875" y="1428750"/>
              <a:chExt cx="3524250" cy="509349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333875" y="1428750"/>
                <a:ext cx="3524250" cy="504825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504825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4933950"/>
                    </a:lnTo>
                    <a:cubicBezTo>
                      <a:pt x="3524250" y="4997076"/>
                      <a:pt x="3473076" y="5048250"/>
                      <a:pt x="3409950" y="5048250"/>
                    </a:cubicBezTo>
                    <a:lnTo>
                      <a:pt x="114300" y="5048250"/>
                    </a:lnTo>
                    <a:cubicBezTo>
                      <a:pt x="51174" y="5048250"/>
                      <a:pt x="0" y="4997076"/>
                      <a:pt x="0" y="4933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333875" y="1428750"/>
                <a:ext cx="35242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428625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314325"/>
                    </a:lnTo>
                    <a:cubicBezTo>
                      <a:pt x="3524250" y="377451"/>
                      <a:pt x="3473076" y="428625"/>
                      <a:pt x="340995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33" name="Rectangle 33"/>
              <p:cNvSpPr/>
              <p:nvPr/>
            </p:nvSpPr>
            <p:spPr>
              <a:xfrm>
                <a:off x="4333875" y="1743075"/>
                <a:ext cx="352425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5436680" y="1565910"/>
                <a:ext cx="131864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依恋模式与策略</a:t>
                </a:r>
              </a:p>
            </p:txBody>
          </p:sp>
          <p:grpSp>
            <p:nvGrpSpPr>
              <p:cNvPr id="54" name="Group 54"/>
              <p:cNvGrpSpPr/>
              <p:nvPr/>
            </p:nvGrpSpPr>
            <p:grpSpPr>
              <a:xfrm>
                <a:off x="4464368" y="1894999"/>
                <a:ext cx="3250882" cy="4627245"/>
                <a:chOff x="4464368" y="1894999"/>
                <a:chExt cx="3250882" cy="4627245"/>
              </a:xfrm>
            </p:grpSpPr>
            <p:sp>
              <p:nvSpPr>
                <p:cNvPr id="35" name="TextBox 35"/>
                <p:cNvSpPr txBox="1"/>
                <p:nvPr/>
              </p:nvSpPr>
              <p:spPr>
                <a:xfrm>
                  <a:off x="4464368" y="1894999"/>
                  <a:ext cx="1011588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安全型 Secure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4464368" y="2066449"/>
                  <a:ext cx="144875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灵活整合，情感可调节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4464368" y="2371249"/>
                  <a:ext cx="113867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64748B"/>
                      </a:solidFill>
                      <a:latin typeface="Segoe UI"/>
                      <a:ea typeface="Microsoft YaHei"/>
                      <a:cs typeface="Segoe UI"/>
                    </a:rPr>
                    <a:t>回避型 Avoidant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4464368" y="2542699"/>
                  <a:ext cx="159115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降低活性策略，情感隔离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4464368" y="2847499"/>
                  <a:ext cx="1295674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矛盾型 Ambivalent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4464368" y="3018949"/>
                  <a:ext cx="159115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过度激活策略，情感淹没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4464368" y="3323749"/>
                  <a:ext cx="143024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B54545"/>
                      </a:solidFill>
                      <a:latin typeface="Segoe UI"/>
                      <a:ea typeface="Microsoft YaHei"/>
                      <a:cs typeface="Segoe UI"/>
                    </a:rPr>
                    <a:t>混乱型 Disorganized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4464368" y="3495199"/>
                  <a:ext cx="102155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策略崩溃，解离</a:t>
                  </a:r>
                </a:p>
              </p:txBody>
            </p:sp>
            <p:sp>
              <p:nvSpPr>
                <p:cNvPr id="43" name="Line 43"/>
                <p:cNvSpPr/>
                <p:nvPr/>
              </p:nvSpPr>
              <p:spPr>
                <a:xfrm>
                  <a:off x="4476750" y="3857625"/>
                  <a:ext cx="32385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0" h="9525">
                      <a:moveTo>
                        <a:pt x="0" y="0"/>
                      </a:moveTo>
                      <a:lnTo>
                        <a:pt x="3238500" y="0"/>
                      </a:lnTo>
                    </a:path>
                  </a:pathLst>
                </a:custGeom>
                <a:noFill/>
                <a:ln w="9525">
                  <a:solidFill>
                    <a:srgbClr val="E5E7EB"/>
                  </a:solidFill>
                </a:ln>
              </p:spPr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4464368" y="3990499"/>
                  <a:ext cx="83216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1E3A5F"/>
                      </a:solidFill>
                      <a:latin typeface="Segoe UI"/>
                      <a:ea typeface="Microsoft YaHei"/>
                      <a:cs typeface="Segoe UI"/>
                    </a:rPr>
                    <a:t>成人AAI分类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4464368" y="4276249"/>
                  <a:ext cx="147011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自主型 → 连贯协作叙述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4464368" y="4561999"/>
                  <a:ext cx="189730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4748B"/>
                      </a:solidFill>
                      <a:latin typeface="Segoe UI"/>
                      <a:ea typeface="Microsoft YaHei"/>
                      <a:cs typeface="Segoe UI"/>
                    </a:rPr>
                    <a:t>冷漠型 → 贬低依恋，缺乏记忆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4464368" y="4847749"/>
                  <a:ext cx="203970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迷恋型 → 混乱冗长，被过去纠缠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4464368" y="5133499"/>
                  <a:ext cx="1975628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B54545"/>
                      </a:solidFill>
                      <a:latin typeface="Segoe UI"/>
                      <a:ea typeface="Microsoft YaHei"/>
                      <a:cs typeface="Segoe UI"/>
                    </a:rPr>
                    <a:t>未解决型 → 推理/话语监控失误</a:t>
                  </a:r>
                </a:p>
              </p:txBody>
            </p:sp>
            <p:sp>
              <p:nvSpPr>
                <p:cNvPr id="49" name="Line 49"/>
                <p:cNvSpPr/>
                <p:nvPr/>
              </p:nvSpPr>
              <p:spPr>
                <a:xfrm>
                  <a:off x="4476750" y="5476875"/>
                  <a:ext cx="32385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0" h="9525">
                      <a:moveTo>
                        <a:pt x="0" y="0"/>
                      </a:moveTo>
                      <a:lnTo>
                        <a:pt x="3238500" y="0"/>
                      </a:lnTo>
                    </a:path>
                  </a:pathLst>
                </a:custGeom>
                <a:noFill/>
                <a:ln w="9525">
                  <a:solidFill>
                    <a:srgbClr val="E5E7EB"/>
                  </a:solidFill>
                </a:ln>
              </p:spPr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4464368" y="5609749"/>
                  <a:ext cx="92187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1E3A5F"/>
                      </a:solidFill>
                      <a:latin typeface="Segoe UI"/>
                      <a:ea typeface="Microsoft YaHei"/>
                      <a:cs typeface="Segoe UI"/>
                    </a:rPr>
                    <a:t>三种体验模式</a:t>
                  </a: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4464368" y="5847874"/>
                  <a:ext cx="1384673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B54545"/>
                      </a:solidFill>
                      <a:latin typeface="Segoe UI"/>
                      <a:ea typeface="Microsoft YaHei"/>
                      <a:cs typeface="Segoe UI"/>
                    </a:rPr>
                    <a:t>心理等同：信念=事实</a:t>
                  </a:r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4464368" y="6085999"/>
                  <a:ext cx="173355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假装模式：想象与现实脱钩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4464368" y="6324124"/>
                  <a:ext cx="1306354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心智化：分离但关联</a:t>
                  </a:r>
                </a:p>
              </p:txBody>
            </p:sp>
          </p:grpSp>
        </p:grpSp>
        <p:grpSp>
          <p:nvGrpSpPr>
            <p:cNvPr id="81" name="Group 81"/>
            <p:cNvGrpSpPr/>
            <p:nvPr/>
          </p:nvGrpSpPr>
          <p:grpSpPr>
            <a:xfrm>
              <a:off x="8096250" y="1428750"/>
              <a:ext cx="3524250" cy="5093494"/>
              <a:chOff x="8096250" y="1428750"/>
              <a:chExt cx="3524250" cy="5093494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8096250" y="1428750"/>
                <a:ext cx="3524250" cy="5048250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5048250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4933950"/>
                    </a:lnTo>
                    <a:cubicBezTo>
                      <a:pt x="3524250" y="4997076"/>
                      <a:pt x="3473076" y="5048250"/>
                      <a:pt x="3409950" y="5048250"/>
                    </a:cubicBezTo>
                    <a:lnTo>
                      <a:pt x="114300" y="5048250"/>
                    </a:lnTo>
                    <a:cubicBezTo>
                      <a:pt x="51174" y="5048250"/>
                      <a:pt x="0" y="4997076"/>
                      <a:pt x="0" y="49339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57" name="Freeform 57"/>
              <p:cNvSpPr/>
              <p:nvPr/>
            </p:nvSpPr>
            <p:spPr>
              <a:xfrm>
                <a:off x="8096250" y="1428750"/>
                <a:ext cx="35242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524250" h="428625">
                    <a:moveTo>
                      <a:pt x="114300" y="0"/>
                    </a:moveTo>
                    <a:lnTo>
                      <a:pt x="3409950" y="0"/>
                    </a:lnTo>
                    <a:cubicBezTo>
                      <a:pt x="3473076" y="0"/>
                      <a:pt x="3524250" y="51174"/>
                      <a:pt x="3524250" y="114300"/>
                    </a:cubicBezTo>
                    <a:lnTo>
                      <a:pt x="3524250" y="314325"/>
                    </a:lnTo>
                    <a:cubicBezTo>
                      <a:pt x="3524250" y="377451"/>
                      <a:pt x="3473076" y="428625"/>
                      <a:pt x="3409950" y="428625"/>
                    </a:cubicBezTo>
                    <a:lnTo>
                      <a:pt x="114300" y="428625"/>
                    </a:lnTo>
                    <a:cubicBezTo>
                      <a:pt x="51174" y="428625"/>
                      <a:pt x="0" y="377451"/>
                      <a:pt x="0" y="31432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8" name="Rectangle 58"/>
              <p:cNvSpPr/>
              <p:nvPr/>
            </p:nvSpPr>
            <p:spPr>
              <a:xfrm>
                <a:off x="8096250" y="1743075"/>
                <a:ext cx="3524250" cy="1143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9291066" y="1565910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临床干预要点</a:t>
                </a:r>
              </a:p>
            </p:txBody>
          </p:sp>
          <p:grpSp>
            <p:nvGrpSpPr>
              <p:cNvPr id="80" name="Group 80"/>
              <p:cNvGrpSpPr/>
              <p:nvPr/>
            </p:nvGrpSpPr>
            <p:grpSpPr>
              <a:xfrm>
                <a:off x="8226742" y="1894999"/>
                <a:ext cx="3250883" cy="4627245"/>
                <a:chOff x="8226742" y="1894999"/>
                <a:chExt cx="3250883" cy="4627245"/>
              </a:xfrm>
            </p:grpSpPr>
            <p:sp>
              <p:nvSpPr>
                <p:cNvPr id="60" name="TextBox 60"/>
                <p:cNvSpPr txBox="1"/>
                <p:nvPr/>
              </p:nvSpPr>
              <p:spPr>
                <a:xfrm>
                  <a:off x="8226742" y="1894999"/>
                  <a:ext cx="1220914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活现 Enactments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8226742" y="2066449"/>
                  <a:ext cx="152707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移情-反移情交织的重演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8226742" y="2371249"/>
                  <a:ext cx="107139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唤起 Evocation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8226742" y="2542699"/>
                  <a:ext cx="201834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投射性认同，在治疗师身上唤起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8226742" y="2847499"/>
                  <a:ext cx="136295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E07843"/>
                      </a:solidFill>
                      <a:latin typeface="Segoe UI"/>
                      <a:ea typeface="Microsoft YaHei"/>
                      <a:cs typeface="Segoe UI"/>
                    </a:rPr>
                    <a:t>具身化 Embodiment</a:t>
                  </a:r>
                </a:p>
              </p:txBody>
            </p:sp>
            <p:sp>
              <p:nvSpPr>
                <p:cNvPr id="65" name="TextBox 65"/>
                <p:cNvSpPr txBox="1"/>
                <p:nvPr/>
              </p:nvSpPr>
              <p:spPr>
                <a:xfrm>
                  <a:off x="8226742" y="3018949"/>
                  <a:ext cx="159115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身体记录情感，躯体表达</a:t>
                  </a:r>
                </a:p>
              </p:txBody>
            </p:sp>
            <p:sp>
              <p:nvSpPr>
                <p:cNvPr id="66" name="Line 66"/>
                <p:cNvSpPr/>
                <p:nvPr/>
              </p:nvSpPr>
              <p:spPr>
                <a:xfrm>
                  <a:off x="8239125" y="3381375"/>
                  <a:ext cx="32385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0" h="9525">
                      <a:moveTo>
                        <a:pt x="0" y="0"/>
                      </a:moveTo>
                      <a:lnTo>
                        <a:pt x="3238500" y="0"/>
                      </a:lnTo>
                    </a:path>
                  </a:pathLst>
                </a:custGeom>
                <a:noFill/>
                <a:ln w="9525">
                  <a:solidFill>
                    <a:srgbClr val="E5E7EB"/>
                  </a:solidFill>
                </a:ln>
              </p:spPr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8226742" y="3514249"/>
                  <a:ext cx="62284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1E3A5F"/>
                      </a:solidFill>
                      <a:latin typeface="Segoe UI"/>
                      <a:ea typeface="Microsoft YaHei"/>
                      <a:cs typeface="Segoe UI"/>
                    </a:rPr>
                    <a:t>容纳之窗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8226742" y="3752374"/>
                  <a:ext cx="161963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SNS过度激活：战斗/逃跑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8226742" y="3971449"/>
                  <a:ext cx="161963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PNS过度激活：冻结/麻木</a:t>
                  </a:r>
                </a:p>
              </p:txBody>
            </p:sp>
            <p:sp>
              <p:nvSpPr>
                <p:cNvPr id="70" name="Line 70"/>
                <p:cNvSpPr/>
                <p:nvPr/>
              </p:nvSpPr>
              <p:spPr>
                <a:xfrm>
                  <a:off x="8239125" y="4333875"/>
                  <a:ext cx="32385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0" h="9525">
                      <a:moveTo>
                        <a:pt x="0" y="0"/>
                      </a:moveTo>
                      <a:lnTo>
                        <a:pt x="3238500" y="0"/>
                      </a:lnTo>
                    </a:path>
                  </a:pathLst>
                </a:custGeom>
                <a:noFill/>
                <a:ln w="9525">
                  <a:solidFill>
                    <a:srgbClr val="E5E7EB"/>
                  </a:solidFill>
                </a:ln>
              </p:spPr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8226742" y="4466749"/>
                  <a:ext cx="107139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1E3A5F"/>
                      </a:solidFill>
                      <a:latin typeface="Segoe UI"/>
                      <a:ea typeface="Microsoft YaHei"/>
                      <a:cs typeface="Segoe UI"/>
                    </a:rPr>
                    <a:t>身体干预四策略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8226742" y="4704874"/>
                  <a:ext cx="75811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1. 谈论身体</a:t>
                  </a:r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8226742" y="4923949"/>
                  <a:ext cx="793718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2. 动员身体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8226742" y="5143024"/>
                  <a:ext cx="164811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3. 去躯体化（未解决型）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8226742" y="5362099"/>
                  <a:ext cx="150571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4. 再躯体化（冷漠型）</a:t>
                  </a:r>
                </a:p>
              </p:txBody>
            </p:sp>
            <p:sp>
              <p:nvSpPr>
                <p:cNvPr id="76" name="Line 76"/>
                <p:cNvSpPr/>
                <p:nvPr/>
              </p:nvSpPr>
              <p:spPr>
                <a:xfrm>
                  <a:off x="8239125" y="5715000"/>
                  <a:ext cx="32385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0" h="9525">
                      <a:moveTo>
                        <a:pt x="0" y="0"/>
                      </a:moveTo>
                      <a:lnTo>
                        <a:pt x="3238500" y="0"/>
                      </a:lnTo>
                    </a:path>
                  </a:pathLst>
                </a:custGeom>
                <a:noFill/>
                <a:ln w="9525">
                  <a:solidFill>
                    <a:srgbClr val="E5E7EB"/>
                  </a:solidFill>
                </a:ln>
              </p:spPr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8226742" y="5847874"/>
                  <a:ext cx="92187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b="1" dirty="0">
                      <a:solidFill>
                        <a:srgbClr val="1E3A5F"/>
                      </a:solidFill>
                      <a:latin typeface="Segoe UI"/>
                      <a:ea typeface="Microsoft YaHei"/>
                      <a:cs typeface="Segoe UI"/>
                    </a:rPr>
                    <a:t>发展的四要素</a:t>
                  </a:r>
                </a:p>
              </p:txBody>
            </p:sp>
            <p:sp>
              <p:nvSpPr>
                <p:cNvPr id="78" name="TextBox 78"/>
                <p:cNvSpPr txBox="1"/>
                <p:nvPr/>
              </p:nvSpPr>
              <p:spPr>
                <a:xfrm>
                  <a:off x="8226742" y="6085999"/>
                  <a:ext cx="1434513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合作性沟通 | 修复破裂</a:t>
                  </a:r>
                </a:p>
              </p:txBody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8226742" y="6324124"/>
                  <a:ext cx="1292114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搭脚手架 | 积极参与</a:t>
                  </a:r>
                </a:p>
              </p:txBody>
            </p:sp>
          </p:grpSp>
        </p:grpSp>
      </p:grpSp>
      <p:sp>
        <p:nvSpPr>
          <p:cNvPr id="83" name="TextBox 83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29</a:t>
            </a:r>
          </a:p>
        </p:txBody>
      </p:sp>
    </p:spTree>
  </p:cSld>
  <p:clrMapOvr>
    <a:masterClrMapping/>
  </p:clrMapOvr>
  <p:transition 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E5C8E"/>
              </a:gs>
              <a:gs pos="100000">
                <a:srgbClr val="1E3A5F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8572500" y="-476250"/>
            <a:ext cx="3810000" cy="38100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4" name="Ellipse 4"/>
          <p:cNvSpPr/>
          <p:nvPr/>
        </p:nvSpPr>
        <p:spPr>
          <a:xfrm>
            <a:off x="9048750" y="0"/>
            <a:ext cx="2857500" cy="28575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5" name="Ellipse 5"/>
          <p:cNvSpPr/>
          <p:nvPr/>
        </p:nvSpPr>
        <p:spPr>
          <a:xfrm>
            <a:off x="9525000" y="476250"/>
            <a:ext cx="1905000" cy="19050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6" name="Ellipse 6"/>
          <p:cNvSpPr/>
          <p:nvPr/>
        </p:nvSpPr>
        <p:spPr>
          <a:xfrm>
            <a:off x="571500" y="4572000"/>
            <a:ext cx="2286000" cy="22860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7" name="Ellipse 7"/>
          <p:cNvSpPr/>
          <p:nvPr/>
        </p:nvSpPr>
        <p:spPr>
          <a:xfrm>
            <a:off x="952500" y="4953000"/>
            <a:ext cx="1524000" cy="15240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8" name="Line 8"/>
          <p:cNvSpPr/>
          <p:nvPr/>
        </p:nvSpPr>
        <p:spPr>
          <a:xfrm>
            <a:off x="0" y="1905000"/>
            <a:ext cx="2857500" cy="1428750"/>
          </a:xfrm>
          <a:custGeom>
            <a:avLst/>
            <a:gdLst/>
            <a:ahLst/>
            <a:cxnLst/>
            <a:rect l="l" t="t" r="r" b="b"/>
            <a:pathLst>
              <a:path w="2857500" h="1428750">
                <a:moveTo>
                  <a:pt x="0" y="0"/>
                </a:moveTo>
                <a:lnTo>
                  <a:pt x="2857500" y="142875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9" name="Line 9"/>
          <p:cNvSpPr/>
          <p:nvPr/>
        </p:nvSpPr>
        <p:spPr>
          <a:xfrm>
            <a:off x="0" y="2381250"/>
            <a:ext cx="2381250" cy="1428750"/>
          </a:xfrm>
          <a:custGeom>
            <a:avLst/>
            <a:gdLst/>
            <a:ahLst/>
            <a:cxnLst/>
            <a:rect l="l" t="t" r="r" b="b"/>
            <a:pathLst>
              <a:path w="2381250" h="1428750">
                <a:moveTo>
                  <a:pt x="0" y="0"/>
                </a:moveTo>
                <a:lnTo>
                  <a:pt x="2381250" y="142875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10" name="Line 10"/>
          <p:cNvSpPr/>
          <p:nvPr/>
        </p:nvSpPr>
        <p:spPr>
          <a:xfrm>
            <a:off x="9334500" y="4953000"/>
            <a:ext cx="2857500" cy="1905000"/>
          </a:xfrm>
          <a:custGeom>
            <a:avLst/>
            <a:gdLst/>
            <a:ahLst/>
            <a:cxnLst/>
            <a:rect l="l" t="t" r="r" b="b"/>
            <a:pathLst>
              <a:path w="2857500" h="1905000">
                <a:moveTo>
                  <a:pt x="0" y="1905000"/>
                </a:moveTo>
                <a:lnTo>
                  <a:pt x="285750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11" name="Line 11"/>
          <p:cNvSpPr/>
          <p:nvPr/>
        </p:nvSpPr>
        <p:spPr>
          <a:xfrm>
            <a:off x="9810750" y="5429250"/>
            <a:ext cx="2381250" cy="1428750"/>
          </a:xfrm>
          <a:custGeom>
            <a:avLst/>
            <a:gdLst/>
            <a:ahLst/>
            <a:cxnLst/>
            <a:rect l="l" t="t" r="r" b="b"/>
            <a:pathLst>
              <a:path w="2381250" h="1428750">
                <a:moveTo>
                  <a:pt x="0" y="1428750"/>
                </a:moveTo>
                <a:lnTo>
                  <a:pt x="238125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12" name="TextBox 12"/>
          <p:cNvSpPr txBox="1"/>
          <p:nvPr/>
        </p:nvSpPr>
        <p:spPr>
          <a:xfrm>
            <a:off x="5395127" y="1123950"/>
            <a:ext cx="1401747" cy="1828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0" b="1" dirty="0">
                <a:solidFill>
                  <a:srgbClr val="FFFFFF">
                    <a:alpha val="15000"/>
                  </a:srgbClr>
                </a:solidFill>
                <a:latin typeface="Segoe UI"/>
                <a:ea typeface="Microsoft YaHei"/>
                <a:cs typeface="Segoe UI"/>
              </a:rPr>
              <a:t>01</a:t>
            </a:r>
          </a:p>
        </p:txBody>
      </p:sp>
      <p:sp>
        <p:nvSpPr>
          <p:cNvPr id="13" name="Freeform 13"/>
          <p:cNvSpPr/>
          <p:nvPr/>
        </p:nvSpPr>
        <p:spPr>
          <a:xfrm>
            <a:off x="5334000" y="2667000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190500" y="0"/>
                </a:moveTo>
                <a:lnTo>
                  <a:pt x="1333500" y="0"/>
                </a:lnTo>
                <a:cubicBezTo>
                  <a:pt x="1438710" y="0"/>
                  <a:pt x="1524000" y="85290"/>
                  <a:pt x="1524000" y="190500"/>
                </a:cubicBezTo>
                <a:lnTo>
                  <a:pt x="1524000" y="190500"/>
                </a:lnTo>
                <a:cubicBezTo>
                  <a:pt x="1524000" y="295710"/>
                  <a:pt x="1438710" y="381000"/>
                  <a:pt x="1333500" y="381000"/>
                </a:cubicBez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lnTo>
                  <a:pt x="0" y="190500"/>
                </a:lnTo>
                <a:cubicBezTo>
                  <a:pt x="0" y="85290"/>
                  <a:pt x="85290" y="0"/>
                  <a:pt x="1905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5554980" y="2794635"/>
            <a:ext cx="10820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CHAPTER ONE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70108" y="3326130"/>
            <a:ext cx="2851785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6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依恋与改变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94384" y="3996690"/>
            <a:ext cx="3003232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800" dirty="0">
                <a:solidFill>
                  <a:srgbClr val="94A3B8"/>
                </a:solidFill>
                <a:latin typeface="Segoe UI"/>
                <a:ea typeface="Microsoft YaHei"/>
                <a:cs typeface="Segoe UI"/>
              </a:rPr>
              <a:t>Attachment and Change</a:t>
            </a:r>
          </a:p>
        </p:txBody>
      </p:sp>
      <p:sp>
        <p:nvSpPr>
          <p:cNvPr id="17" name="Freeform 17"/>
          <p:cNvSpPr/>
          <p:nvPr/>
        </p:nvSpPr>
        <p:spPr>
          <a:xfrm>
            <a:off x="5143500" y="4476750"/>
            <a:ext cx="1905000" cy="28575"/>
          </a:xfrm>
          <a:custGeom>
            <a:avLst/>
            <a:gdLst/>
            <a:ahLst/>
            <a:cxnLst/>
            <a:rect l="l" t="t" r="r" b="b"/>
            <a:pathLst>
              <a:path w="1905000" h="28575">
                <a:moveTo>
                  <a:pt x="14288" y="0"/>
                </a:moveTo>
                <a:lnTo>
                  <a:pt x="1890712" y="0"/>
                </a:lnTo>
                <a:cubicBezTo>
                  <a:pt x="1898603" y="0"/>
                  <a:pt x="1905000" y="6397"/>
                  <a:pt x="1905000" y="14288"/>
                </a:cubicBezTo>
                <a:lnTo>
                  <a:pt x="1905000" y="14288"/>
                </a:lnTo>
                <a:cubicBezTo>
                  <a:pt x="1905000" y="22178"/>
                  <a:pt x="1898603" y="28575"/>
                  <a:pt x="1890712" y="28575"/>
                </a:cubicBezTo>
                <a:lnTo>
                  <a:pt x="14288" y="28575"/>
                </a:lnTo>
                <a:cubicBezTo>
                  <a:pt x="6397" y="28575"/>
                  <a:pt x="0" y="22178"/>
                  <a:pt x="0" y="14288"/>
                </a:cubicBezTo>
                <a:lnTo>
                  <a:pt x="0" y="14288"/>
                </a:lnTo>
                <a:cubicBezTo>
                  <a:pt x="0" y="6397"/>
                  <a:pt x="6397" y="0"/>
                  <a:pt x="14288" y="0"/>
                </a:cubicBezTo>
                <a:close/>
              </a:path>
            </a:pathLst>
          </a:custGeom>
          <a:solidFill>
            <a:srgbClr val="E07843"/>
          </a:solidFill>
          <a:ln>
            <a:noFill/>
          </a:ln>
        </p:spPr>
      </p:sp>
      <p:sp>
        <p:nvSpPr>
          <p:cNvPr id="18" name="Freeform 18"/>
          <p:cNvSpPr/>
          <p:nvPr/>
        </p:nvSpPr>
        <p:spPr>
          <a:xfrm>
            <a:off x="2286000" y="4857750"/>
            <a:ext cx="7620000" cy="952500"/>
          </a:xfrm>
          <a:custGeom>
            <a:avLst/>
            <a:gdLst/>
            <a:ahLst/>
            <a:cxnLst/>
            <a:rect l="l" t="t" r="r" b="b"/>
            <a:pathLst>
              <a:path w="7620000" h="952500">
                <a:moveTo>
                  <a:pt x="114300" y="0"/>
                </a:moveTo>
                <a:lnTo>
                  <a:pt x="7505700" y="0"/>
                </a:lnTo>
                <a:cubicBezTo>
                  <a:pt x="7568826" y="0"/>
                  <a:pt x="7620000" y="51174"/>
                  <a:pt x="7620000" y="114300"/>
                </a:cubicBezTo>
                <a:lnTo>
                  <a:pt x="7620000" y="838200"/>
                </a:lnTo>
                <a:cubicBezTo>
                  <a:pt x="7620000" y="901326"/>
                  <a:pt x="7568826" y="952500"/>
                  <a:pt x="7505700" y="952500"/>
                </a:cubicBezTo>
                <a:lnTo>
                  <a:pt x="114300" y="952500"/>
                </a:lnTo>
                <a:cubicBezTo>
                  <a:pt x="51174" y="952500"/>
                  <a:pt x="0" y="901326"/>
                  <a:pt x="0" y="838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</p:sp>
      <p:sp>
        <p:nvSpPr>
          <p:cNvPr id="19" name="Freeform 19"/>
          <p:cNvSpPr/>
          <p:nvPr/>
        </p:nvSpPr>
        <p:spPr>
          <a:xfrm>
            <a:off x="2286000" y="4857750"/>
            <a:ext cx="38100" cy="952500"/>
          </a:xfrm>
          <a:custGeom>
            <a:avLst/>
            <a:gdLst/>
            <a:ahLst/>
            <a:cxnLst/>
            <a:rect l="l" t="t" r="r" b="b"/>
            <a:pathLst>
              <a:path w="38100" h="95250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933450"/>
                </a:lnTo>
                <a:cubicBezTo>
                  <a:pt x="38100" y="943971"/>
                  <a:pt x="29571" y="952500"/>
                  <a:pt x="19050" y="952500"/>
                </a:cubicBezTo>
                <a:lnTo>
                  <a:pt x="19050" y="952500"/>
                </a:lnTo>
                <a:cubicBezTo>
                  <a:pt x="8529" y="952500"/>
                  <a:pt x="0" y="943971"/>
                  <a:pt x="0" y="9334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3D8B7A"/>
          </a:solidFill>
          <a:ln>
            <a:noFill/>
          </a:ln>
        </p:spPr>
      </p:sp>
      <p:sp>
        <p:nvSpPr>
          <p:cNvPr id="20" name="TextBox 20"/>
          <p:cNvSpPr txBox="1"/>
          <p:nvPr/>
        </p:nvSpPr>
        <p:spPr>
          <a:xfrm>
            <a:off x="2554605" y="5093018"/>
            <a:ext cx="498319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i="1" dirty="0">
                <a:solidFill>
                  <a:srgbClr val="E5E7EB"/>
                </a:solidFill>
                <a:latin typeface="Segoe UI"/>
                <a:ea typeface="Microsoft YaHei"/>
                <a:cs typeface="Segoe UI"/>
              </a:rPr>
              <a:t>"从摇篮到坟墓，我们的生活都围绕着亲密的依恋展开。"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58415" y="5458778"/>
            <a:ext cx="112314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94A3B8"/>
                </a:solidFill>
                <a:latin typeface="Segoe UI"/>
                <a:ea typeface="Microsoft YaHei"/>
                <a:cs typeface="Segoe UI"/>
              </a:rPr>
              <a:t>—— John Bowlby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714750" y="6096000"/>
            <a:ext cx="4762500" cy="280988"/>
            <a:chOff x="3714750" y="6096000"/>
            <a:chExt cx="4762500" cy="280988"/>
          </a:xfrm>
        </p:grpSpPr>
        <p:sp>
          <p:nvSpPr>
            <p:cNvPr id="22" name="Freeform 22"/>
            <p:cNvSpPr/>
            <p:nvPr/>
          </p:nvSpPr>
          <p:spPr>
            <a:xfrm>
              <a:off x="3714750" y="6096000"/>
              <a:ext cx="952500" cy="266700"/>
            </a:xfrm>
            <a:custGeom>
              <a:avLst/>
              <a:gdLst/>
              <a:ahLst/>
              <a:cxnLst/>
              <a:rect l="l" t="t" r="r" b="b"/>
              <a:pathLst>
                <a:path w="952500" h="266700">
                  <a:moveTo>
                    <a:pt x="133350" y="0"/>
                  </a:moveTo>
                  <a:lnTo>
                    <a:pt x="819150" y="0"/>
                  </a:lnTo>
                  <a:cubicBezTo>
                    <a:pt x="892797" y="0"/>
                    <a:pt x="952500" y="59703"/>
                    <a:pt x="952500" y="133350"/>
                  </a:cubicBezTo>
                  <a:lnTo>
                    <a:pt x="952500" y="133350"/>
                  </a:lnTo>
                  <a:cubicBezTo>
                    <a:pt x="952500" y="206997"/>
                    <a:pt x="892797" y="266700"/>
                    <a:pt x="819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3870960" y="61636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安全基地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857750" y="6096000"/>
              <a:ext cx="762000" cy="266700"/>
            </a:xfrm>
            <a:custGeom>
              <a:avLst/>
              <a:gdLst/>
              <a:ahLst/>
              <a:cxnLst/>
              <a:rect l="l" t="t" r="r" b="b"/>
              <a:pathLst>
                <a:path w="762000" h="266700">
                  <a:moveTo>
                    <a:pt x="133350" y="0"/>
                  </a:moveTo>
                  <a:lnTo>
                    <a:pt x="628650" y="0"/>
                  </a:lnTo>
                  <a:cubicBezTo>
                    <a:pt x="702297" y="0"/>
                    <a:pt x="762000" y="59703"/>
                    <a:pt x="762000" y="133350"/>
                  </a:cubicBezTo>
                  <a:lnTo>
                    <a:pt x="762000" y="133350"/>
                  </a:lnTo>
                  <a:cubicBezTo>
                    <a:pt x="762000" y="206997"/>
                    <a:pt x="702297" y="266700"/>
                    <a:pt x="6286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4995386" y="6163628"/>
              <a:ext cx="4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心智化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5810250" y="6096000"/>
              <a:ext cx="1143000" cy="266700"/>
            </a:xfrm>
            <a:custGeom>
              <a:avLst/>
              <a:gdLst/>
              <a:ahLst/>
              <a:cxnLst/>
              <a:rect l="l" t="t" r="r" b="b"/>
              <a:pathLst>
                <a:path w="1143000" h="266700">
                  <a:moveTo>
                    <a:pt x="133350" y="0"/>
                  </a:moveTo>
                  <a:lnTo>
                    <a:pt x="1009650" y="0"/>
                  </a:lnTo>
                  <a:cubicBezTo>
                    <a:pt x="1083297" y="0"/>
                    <a:pt x="1143000" y="59703"/>
                    <a:pt x="1143000" y="133350"/>
                  </a:cubicBezTo>
                  <a:lnTo>
                    <a:pt x="1143000" y="133350"/>
                  </a:lnTo>
                  <a:cubicBezTo>
                    <a:pt x="1143000" y="206997"/>
                    <a:pt x="1083297" y="266700"/>
                    <a:pt x="10096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6061710" y="61636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治疗关系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7143750" y="6096000"/>
              <a:ext cx="1333500" cy="266700"/>
            </a:xfrm>
            <a:custGeom>
              <a:avLst/>
              <a:gdLst/>
              <a:ahLst/>
              <a:cxnLst/>
              <a:rect l="l" t="t" r="r" b="b"/>
              <a:pathLst>
                <a:path w="1333500" h="266700">
                  <a:moveTo>
                    <a:pt x="133350" y="0"/>
                  </a:moveTo>
                  <a:lnTo>
                    <a:pt x="1200150" y="0"/>
                  </a:lnTo>
                  <a:cubicBezTo>
                    <a:pt x="1273797" y="0"/>
                    <a:pt x="1333500" y="59703"/>
                    <a:pt x="1333500" y="133350"/>
                  </a:cubicBezTo>
                  <a:lnTo>
                    <a:pt x="1333500" y="133350"/>
                  </a:lnTo>
                  <a:cubicBezTo>
                    <a:pt x="1333500" y="206997"/>
                    <a:pt x="1273797" y="266700"/>
                    <a:pt x="1200150" y="266700"/>
                  </a:cubicBezTo>
                  <a:lnTo>
                    <a:pt x="133350" y="266700"/>
                  </a:lnTo>
                  <a:cubicBezTo>
                    <a:pt x="59703" y="266700"/>
                    <a:pt x="0" y="206997"/>
                    <a:pt x="0" y="133350"/>
                  </a:cubicBezTo>
                  <a:lnTo>
                    <a:pt x="0" y="133350"/>
                  </a:lnTo>
                  <a:cubicBezTo>
                    <a:pt x="0" y="59703"/>
                    <a:pt x="59703" y="0"/>
                    <a:pt x="13335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260431" y="6163628"/>
              <a:ext cx="11001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未经思考的已知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1438477" y="6411278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03</a:t>
            </a:r>
          </a:p>
        </p:txBody>
      </p:sp>
    </p:spTree>
  </p:cSld>
  <p:clrMapOvr>
    <a:masterClrMapping/>
  </p:clrMapOvr>
  <p:transition dur="4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E5C8E"/>
              </a:gs>
              <a:gs pos="50000">
                <a:srgbClr val="3D8B7A"/>
              </a:gs>
              <a:gs pos="100000">
                <a:srgbClr val="2D6B5A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1857375" y="1857375"/>
            <a:ext cx="95250" cy="952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4" name="Ellipse 4"/>
          <p:cNvSpPr/>
          <p:nvPr/>
        </p:nvSpPr>
        <p:spPr>
          <a:xfrm>
            <a:off x="2628900" y="1390650"/>
            <a:ext cx="76200" cy="762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5" name="Ellipse 5"/>
          <p:cNvSpPr/>
          <p:nvPr/>
        </p:nvSpPr>
        <p:spPr>
          <a:xfrm>
            <a:off x="1400175" y="2638425"/>
            <a:ext cx="57150" cy="571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6" name="Line 6"/>
          <p:cNvSpPr/>
          <p:nvPr/>
        </p:nvSpPr>
        <p:spPr>
          <a:xfrm>
            <a:off x="1905000" y="1428750"/>
            <a:ext cx="762000" cy="476250"/>
          </a:xfrm>
          <a:custGeom>
            <a:avLst/>
            <a:gdLst/>
            <a:ahLst/>
            <a:cxnLst/>
            <a:rect l="l" t="t" r="r" b="b"/>
            <a:pathLst>
              <a:path w="762000" h="476250">
                <a:moveTo>
                  <a:pt x="0" y="476250"/>
                </a:moveTo>
                <a:lnTo>
                  <a:pt x="762000" y="0"/>
                </a:lnTo>
              </a:path>
            </a:pathLst>
          </a:custGeom>
          <a:noFill/>
          <a:ln w="9525">
            <a:solidFill>
              <a:srgbClr val="FFFFFF">
                <a:alpha val="15000"/>
              </a:srgbClr>
            </a:solidFill>
          </a:ln>
        </p:spPr>
      </p:sp>
      <p:sp>
        <p:nvSpPr>
          <p:cNvPr id="7" name="Line 7"/>
          <p:cNvSpPr/>
          <p:nvPr/>
        </p:nvSpPr>
        <p:spPr>
          <a:xfrm>
            <a:off x="1428750" y="1905000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476250" y="0"/>
                </a:moveTo>
                <a:lnTo>
                  <a:pt x="0" y="762000"/>
                </a:lnTo>
              </a:path>
            </a:pathLst>
          </a:custGeom>
          <a:noFill/>
          <a:ln w="9525">
            <a:solidFill>
              <a:srgbClr val="FFFFFF">
                <a:alpha val="15000"/>
              </a:srgbClr>
            </a:solidFill>
          </a:ln>
        </p:spPr>
      </p:sp>
      <p:sp>
        <p:nvSpPr>
          <p:cNvPr id="8" name="Ellipse 8"/>
          <p:cNvSpPr/>
          <p:nvPr/>
        </p:nvSpPr>
        <p:spPr>
          <a:xfrm>
            <a:off x="10239375" y="1666875"/>
            <a:ext cx="95250" cy="952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9" name="Ellipse 9"/>
          <p:cNvSpPr/>
          <p:nvPr/>
        </p:nvSpPr>
        <p:spPr>
          <a:xfrm>
            <a:off x="10915650" y="1200150"/>
            <a:ext cx="76200" cy="762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10" name="Ellipse 10"/>
          <p:cNvSpPr/>
          <p:nvPr/>
        </p:nvSpPr>
        <p:spPr>
          <a:xfrm>
            <a:off x="9496425" y="2066925"/>
            <a:ext cx="57150" cy="571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11" name="Line 11"/>
          <p:cNvSpPr/>
          <p:nvPr/>
        </p:nvSpPr>
        <p:spPr>
          <a:xfrm>
            <a:off x="10287000" y="1238250"/>
            <a:ext cx="666750" cy="476250"/>
          </a:xfrm>
          <a:custGeom>
            <a:avLst/>
            <a:gdLst/>
            <a:ahLst/>
            <a:cxnLst/>
            <a:rect l="l" t="t" r="r" b="b"/>
            <a:pathLst>
              <a:path w="666750" h="476250">
                <a:moveTo>
                  <a:pt x="0" y="476250"/>
                </a:moveTo>
                <a:lnTo>
                  <a:pt x="666750" y="0"/>
                </a:lnTo>
              </a:path>
            </a:pathLst>
          </a:custGeom>
          <a:noFill/>
          <a:ln w="9525">
            <a:solidFill>
              <a:srgbClr val="FFFFFF">
                <a:alpha val="15000"/>
              </a:srgbClr>
            </a:solidFill>
          </a:ln>
        </p:spPr>
      </p:sp>
      <p:sp>
        <p:nvSpPr>
          <p:cNvPr id="12" name="Line 12"/>
          <p:cNvSpPr/>
          <p:nvPr/>
        </p:nvSpPr>
        <p:spPr>
          <a:xfrm>
            <a:off x="9525000" y="1714500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762000" y="0"/>
                </a:moveTo>
                <a:lnTo>
                  <a:pt x="0" y="381000"/>
                </a:lnTo>
              </a:path>
            </a:pathLst>
          </a:custGeom>
          <a:noFill/>
          <a:ln w="9525">
            <a:solidFill>
              <a:srgbClr val="FFFFFF">
                <a:alpha val="15000"/>
              </a:srgbClr>
            </a:solidFill>
          </a:ln>
        </p:spPr>
      </p:sp>
      <p:sp>
        <p:nvSpPr>
          <p:cNvPr id="13" name="Ellipse 13"/>
          <p:cNvSpPr/>
          <p:nvPr/>
        </p:nvSpPr>
        <p:spPr>
          <a:xfrm>
            <a:off x="914400" y="4724400"/>
            <a:ext cx="76200" cy="7620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14" name="Ellipse 14"/>
          <p:cNvSpPr/>
          <p:nvPr/>
        </p:nvSpPr>
        <p:spPr>
          <a:xfrm>
            <a:off x="1685925" y="5305425"/>
            <a:ext cx="57150" cy="571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15" name="Line 15"/>
          <p:cNvSpPr/>
          <p:nvPr/>
        </p:nvSpPr>
        <p:spPr>
          <a:xfrm>
            <a:off x="952500" y="47625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0"/>
                </a:moveTo>
                <a:lnTo>
                  <a:pt x="762000" y="571500"/>
                </a:lnTo>
              </a:path>
            </a:pathLst>
          </a:custGeom>
          <a:noFill/>
          <a:ln w="9525">
            <a:solidFill>
              <a:srgbClr val="FFFFFF">
                <a:alpha val="15000"/>
              </a:srgbClr>
            </a:solidFill>
          </a:ln>
        </p:spPr>
      </p:sp>
      <p:sp>
        <p:nvSpPr>
          <p:cNvPr id="16" name="Ellipse 16"/>
          <p:cNvSpPr/>
          <p:nvPr/>
        </p:nvSpPr>
        <p:spPr>
          <a:xfrm>
            <a:off x="10429875" y="4905375"/>
            <a:ext cx="95250" cy="952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17" name="Ellipse 17"/>
          <p:cNvSpPr/>
          <p:nvPr/>
        </p:nvSpPr>
        <p:spPr>
          <a:xfrm>
            <a:off x="11210925" y="4543425"/>
            <a:ext cx="57150" cy="571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18" name="Line 18"/>
          <p:cNvSpPr/>
          <p:nvPr/>
        </p:nvSpPr>
        <p:spPr>
          <a:xfrm>
            <a:off x="10477500" y="4572000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0" y="381000"/>
                </a:moveTo>
                <a:lnTo>
                  <a:pt x="762000" y="0"/>
                </a:lnTo>
              </a:path>
            </a:pathLst>
          </a:custGeom>
          <a:noFill/>
          <a:ln w="9525">
            <a:solidFill>
              <a:srgbClr val="FFFFFF">
                <a:alpha val="15000"/>
              </a:srgbClr>
            </a:solidFill>
          </a:ln>
        </p:spPr>
      </p:sp>
      <p:grpSp>
        <p:nvGrpSpPr>
          <p:cNvPr id="65" name="Group 65"/>
          <p:cNvGrpSpPr/>
          <p:nvPr/>
        </p:nvGrpSpPr>
        <p:grpSpPr>
          <a:xfrm>
            <a:off x="1143000" y="1009650"/>
            <a:ext cx="10191750" cy="5662612"/>
            <a:chOff x="1143000" y="1009650"/>
            <a:chExt cx="10191750" cy="5662612"/>
          </a:xfrm>
        </p:grpSpPr>
        <p:sp>
          <p:nvSpPr>
            <p:cNvPr id="19" name="TextBox 19"/>
            <p:cNvSpPr txBox="1"/>
            <p:nvPr/>
          </p:nvSpPr>
          <p:spPr>
            <a:xfrm>
              <a:off x="3987641" y="1009650"/>
              <a:ext cx="4216718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30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从养育到治愈的旅程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2667000" y="1714500"/>
              <a:ext cx="6858000" cy="762000"/>
            </a:xfrm>
            <a:custGeom>
              <a:avLst/>
              <a:gdLst/>
              <a:ahLst/>
              <a:cxnLst/>
              <a:rect l="l" t="t" r="r" b="b"/>
              <a:pathLst>
                <a:path w="6858000" h="762000">
                  <a:moveTo>
                    <a:pt x="152400" y="0"/>
                  </a:moveTo>
                  <a:lnTo>
                    <a:pt x="6705600" y="0"/>
                  </a:lnTo>
                  <a:cubicBezTo>
                    <a:pt x="6789768" y="0"/>
                    <a:pt x="6858000" y="68232"/>
                    <a:pt x="6858000" y="152400"/>
                  </a:cubicBezTo>
                  <a:lnTo>
                    <a:pt x="6858000" y="609600"/>
                  </a:lnTo>
                  <a:cubicBezTo>
                    <a:pt x="6858000" y="693768"/>
                    <a:pt x="6789768" y="762000"/>
                    <a:pt x="6705600" y="762000"/>
                  </a:cubicBezTo>
                  <a:lnTo>
                    <a:pt x="152400" y="762000"/>
                  </a:lnTo>
                  <a:cubicBezTo>
                    <a:pt x="68232" y="762000"/>
                    <a:pt x="0" y="693768"/>
                    <a:pt x="0" y="6096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sp>
          <p:nvSpPr>
            <p:cNvPr id="21" name="Freeform 21"/>
            <p:cNvSpPr/>
            <p:nvPr/>
          </p:nvSpPr>
          <p:spPr>
            <a:xfrm>
              <a:off x="2705100" y="1714500"/>
              <a:ext cx="38100" cy="762000"/>
            </a:xfrm>
            <a:custGeom>
              <a:avLst/>
              <a:gdLst/>
              <a:ahLst/>
              <a:cxnLst/>
              <a:rect l="l" t="t" r="r" b="b"/>
              <a:pathLst>
                <a:path w="38100" h="76200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742950"/>
                  </a:lnTo>
                  <a:cubicBezTo>
                    <a:pt x="38100" y="753471"/>
                    <a:pt x="29571" y="762000"/>
                    <a:pt x="19050" y="762000"/>
                  </a:cubicBezTo>
                  <a:lnTo>
                    <a:pt x="19050" y="762000"/>
                  </a:lnTo>
                  <a:cubicBezTo>
                    <a:pt x="8529" y="762000"/>
                    <a:pt x="0" y="753471"/>
                    <a:pt x="0" y="7429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E07843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3773662" y="1869758"/>
              <a:ext cx="4644676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i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"依恋关系是发展的熔炉，也是治愈的容器"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659070" y="2248852"/>
              <a:ext cx="687385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Attachment relationships are both the crucible of development and the container of healing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1143000" y="2857500"/>
              <a:ext cx="10191750" cy="1524000"/>
              <a:chOff x="1143000" y="2857500"/>
              <a:chExt cx="10191750" cy="1524000"/>
            </a:xfrm>
          </p:grpSpPr>
          <p:grpSp>
            <p:nvGrpSpPr>
              <p:cNvPr id="31" name="Group 31"/>
              <p:cNvGrpSpPr/>
              <p:nvPr/>
            </p:nvGrpSpPr>
            <p:grpSpPr>
              <a:xfrm>
                <a:off x="1143000" y="2857500"/>
                <a:ext cx="3238500" cy="1524000"/>
                <a:chOff x="1143000" y="2857500"/>
                <a:chExt cx="3238500" cy="15240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143000" y="2857500"/>
                  <a:ext cx="323850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0" h="1524000">
                      <a:moveTo>
                        <a:pt x="152400" y="0"/>
                      </a:moveTo>
                      <a:lnTo>
                        <a:pt x="3086100" y="0"/>
                      </a:lnTo>
                      <a:cubicBezTo>
                        <a:pt x="3170268" y="0"/>
                        <a:pt x="3238500" y="68232"/>
                        <a:pt x="3238500" y="152400"/>
                      </a:cubicBezTo>
                      <a:lnTo>
                        <a:pt x="3238500" y="1371600"/>
                      </a:lnTo>
                      <a:cubicBezTo>
                        <a:pt x="3238500" y="1455768"/>
                        <a:pt x="3170268" y="1524000"/>
                        <a:pt x="3086100" y="1524000"/>
                      </a:cubicBezTo>
                      <a:lnTo>
                        <a:pt x="152400" y="1524000"/>
                      </a:lnTo>
                      <a:cubicBezTo>
                        <a:pt x="68232" y="1524000"/>
                        <a:pt x="0" y="1455768"/>
                        <a:pt x="0" y="1371600"/>
                      </a:cubicBezTo>
                      <a:lnTo>
                        <a:pt x="0" y="152400"/>
                      </a:lnTo>
                      <a:cubicBezTo>
                        <a:pt x="0" y="68232"/>
                        <a:pt x="68232" y="0"/>
                        <a:pt x="152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25" name="Ellipse 25"/>
                <p:cNvSpPr/>
                <p:nvPr/>
              </p:nvSpPr>
              <p:spPr>
                <a:xfrm>
                  <a:off x="1285875" y="3000375"/>
                  <a:ext cx="476250" cy="476250"/>
                </a:xfrm>
                <a:prstGeom prst="ellipse">
                  <a:avLst/>
                </a:prstGeom>
                <a:solidFill>
                  <a:srgbClr val="3D8B7A"/>
                </a:solidFill>
                <a:ln>
                  <a:noFill/>
                </a:ln>
              </p:spPr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1470446" y="3143250"/>
                  <a:ext cx="107109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5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1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1887855" y="3140392"/>
                  <a:ext cx="1690497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安全依恋可以重建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1414462" y="3545681"/>
                  <a:ext cx="200025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dirty="0">
                      <a:solidFill>
                        <a:srgbClr val="E5E7EB"/>
                      </a:solidFill>
                      <a:latin typeface="Segoe UI"/>
                      <a:ea typeface="Microsoft YaHei"/>
                      <a:cs typeface="Segoe UI"/>
                    </a:rPr>
                    <a:t>安全依恋可以在治疗关系中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1414462" y="3774281"/>
                  <a:ext cx="6858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dirty="0">
                      <a:solidFill>
                        <a:srgbClr val="E5E7EB"/>
                      </a:solidFill>
                      <a:latin typeface="Segoe UI"/>
                      <a:ea typeface="Microsoft YaHei"/>
                      <a:cs typeface="Segoe UI"/>
                    </a:rPr>
                    <a:t>重新建立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1416368" y="4085749"/>
                  <a:ext cx="187594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94A3B8"/>
                      </a:solidFill>
                      <a:latin typeface="Segoe UI"/>
                      <a:ea typeface="Microsoft YaHei"/>
                      <a:cs typeface="Segoe UI"/>
                    </a:rPr>
                    <a:t>治疗关系本身就是改变的机制</a:t>
                  </a:r>
                </a:p>
              </p:txBody>
            </p:sp>
          </p:grpSp>
          <p:grpSp>
            <p:nvGrpSpPr>
              <p:cNvPr id="39" name="Group 39"/>
              <p:cNvGrpSpPr/>
              <p:nvPr/>
            </p:nvGrpSpPr>
            <p:grpSpPr>
              <a:xfrm>
                <a:off x="4619625" y="2857500"/>
                <a:ext cx="3238500" cy="1524000"/>
                <a:chOff x="4619625" y="2857500"/>
                <a:chExt cx="3238500" cy="1524000"/>
              </a:xfrm>
            </p:grpSpPr>
            <p:sp>
              <p:nvSpPr>
                <p:cNvPr id="32" name="Freeform 32"/>
                <p:cNvSpPr/>
                <p:nvPr/>
              </p:nvSpPr>
              <p:spPr>
                <a:xfrm>
                  <a:off x="4619625" y="2857500"/>
                  <a:ext cx="323850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0" h="1524000">
                      <a:moveTo>
                        <a:pt x="152400" y="0"/>
                      </a:moveTo>
                      <a:lnTo>
                        <a:pt x="3086100" y="0"/>
                      </a:lnTo>
                      <a:cubicBezTo>
                        <a:pt x="3170268" y="0"/>
                        <a:pt x="3238500" y="68232"/>
                        <a:pt x="3238500" y="152400"/>
                      </a:cubicBezTo>
                      <a:lnTo>
                        <a:pt x="3238500" y="1371600"/>
                      </a:lnTo>
                      <a:cubicBezTo>
                        <a:pt x="3238500" y="1455768"/>
                        <a:pt x="3170268" y="1524000"/>
                        <a:pt x="3086100" y="1524000"/>
                      </a:cubicBezTo>
                      <a:lnTo>
                        <a:pt x="152400" y="1524000"/>
                      </a:lnTo>
                      <a:cubicBezTo>
                        <a:pt x="68232" y="1524000"/>
                        <a:pt x="0" y="1455768"/>
                        <a:pt x="0" y="1371600"/>
                      </a:cubicBezTo>
                      <a:lnTo>
                        <a:pt x="0" y="152400"/>
                      </a:lnTo>
                      <a:cubicBezTo>
                        <a:pt x="0" y="68232"/>
                        <a:pt x="68232" y="0"/>
                        <a:pt x="152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33" name="Ellipse 33"/>
                <p:cNvSpPr/>
                <p:nvPr/>
              </p:nvSpPr>
              <p:spPr>
                <a:xfrm>
                  <a:off x="4762500" y="3000375"/>
                  <a:ext cx="476250" cy="476250"/>
                </a:xfrm>
                <a:prstGeom prst="ellipse">
                  <a:avLst/>
                </a:prstGeom>
                <a:solidFill>
                  <a:srgbClr val="E07843"/>
                </a:solidFill>
                <a:ln>
                  <a:noFill/>
                </a:ln>
              </p:spPr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4918317" y="3143250"/>
                  <a:ext cx="164616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5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2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5364480" y="3140392"/>
                  <a:ext cx="1690497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非言语需要被看见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4891088" y="3545681"/>
                  <a:ext cx="1835944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dirty="0">
                      <a:solidFill>
                        <a:srgbClr val="E5E7EB"/>
                      </a:solidFill>
                      <a:latin typeface="Segoe UI"/>
                      <a:ea typeface="Microsoft YaHei"/>
                      <a:cs typeface="Segoe UI"/>
                    </a:rPr>
                    <a:t>非言语体验需要被看见、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4891088" y="3774281"/>
                  <a:ext cx="850106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dirty="0">
                      <a:solidFill>
                        <a:srgbClr val="E5E7EB"/>
                      </a:solidFill>
                      <a:latin typeface="Segoe UI"/>
                      <a:ea typeface="Microsoft YaHei"/>
                      <a:cs typeface="Segoe UI"/>
                    </a:rPr>
                    <a:t>容纳和转化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4892992" y="4085749"/>
                  <a:ext cx="2160746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94A3B8"/>
                      </a:solidFill>
                      <a:latin typeface="Segoe UI"/>
                      <a:ea typeface="Microsoft YaHei"/>
                      <a:cs typeface="Segoe UI"/>
                    </a:rPr>
                    <a:t>活现、唤起、具身化是治愈的通道</a:t>
                  </a:r>
                </a:p>
              </p:txBody>
            </p:sp>
          </p:grpSp>
          <p:grpSp>
            <p:nvGrpSpPr>
              <p:cNvPr id="47" name="Group 47"/>
              <p:cNvGrpSpPr/>
              <p:nvPr/>
            </p:nvGrpSpPr>
            <p:grpSpPr>
              <a:xfrm>
                <a:off x="8096250" y="2857500"/>
                <a:ext cx="3238500" cy="1524000"/>
                <a:chOff x="8096250" y="2857500"/>
                <a:chExt cx="3238500" cy="1524000"/>
              </a:xfrm>
            </p:grpSpPr>
            <p:sp>
              <p:nvSpPr>
                <p:cNvPr id="40" name="Freeform 40"/>
                <p:cNvSpPr/>
                <p:nvPr/>
              </p:nvSpPr>
              <p:spPr>
                <a:xfrm>
                  <a:off x="8096250" y="2857500"/>
                  <a:ext cx="3238500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8500" h="1524000">
                      <a:moveTo>
                        <a:pt x="152400" y="0"/>
                      </a:moveTo>
                      <a:lnTo>
                        <a:pt x="3086100" y="0"/>
                      </a:lnTo>
                      <a:cubicBezTo>
                        <a:pt x="3170268" y="0"/>
                        <a:pt x="3238500" y="68232"/>
                        <a:pt x="3238500" y="152400"/>
                      </a:cubicBezTo>
                      <a:lnTo>
                        <a:pt x="3238500" y="1371600"/>
                      </a:lnTo>
                      <a:cubicBezTo>
                        <a:pt x="3238500" y="1455768"/>
                        <a:pt x="3170268" y="1524000"/>
                        <a:pt x="3086100" y="1524000"/>
                      </a:cubicBezTo>
                      <a:lnTo>
                        <a:pt x="152400" y="1524000"/>
                      </a:lnTo>
                      <a:cubicBezTo>
                        <a:pt x="68232" y="1524000"/>
                        <a:pt x="0" y="1455768"/>
                        <a:pt x="0" y="1371600"/>
                      </a:cubicBezTo>
                      <a:lnTo>
                        <a:pt x="0" y="152400"/>
                      </a:lnTo>
                      <a:cubicBezTo>
                        <a:pt x="0" y="68232"/>
                        <a:pt x="68232" y="0"/>
                        <a:pt x="1524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41" name="Ellipse 41"/>
                <p:cNvSpPr/>
                <p:nvPr/>
              </p:nvSpPr>
              <p:spPr>
                <a:xfrm>
                  <a:off x="8239125" y="3000375"/>
                  <a:ext cx="476250" cy="476250"/>
                </a:xfrm>
                <a:prstGeom prst="ellipse">
                  <a:avLst/>
                </a:prstGeom>
                <a:solidFill>
                  <a:srgbClr val="2E5C8E"/>
                </a:solidFill>
                <a:ln>
                  <a:noFill/>
                </a:ln>
              </p:spPr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8394942" y="3143250"/>
                  <a:ext cx="164616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5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3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8841105" y="3140392"/>
                  <a:ext cx="1483471" cy="274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3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双螺旋通向解放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8367712" y="3545681"/>
                  <a:ext cx="1178719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dirty="0">
                      <a:solidFill>
                        <a:srgbClr val="E5E7EB"/>
                      </a:solidFill>
                      <a:latin typeface="Segoe UI"/>
                      <a:ea typeface="Microsoft YaHei"/>
                      <a:cs typeface="Segoe UI"/>
                    </a:rPr>
                    <a:t>心智化与觉察是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8367712" y="3774281"/>
                  <a:ext cx="1343025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dirty="0">
                      <a:solidFill>
                        <a:srgbClr val="E5E7EB"/>
                      </a:solidFill>
                      <a:latin typeface="Segoe UI"/>
                      <a:ea typeface="Microsoft YaHei"/>
                      <a:cs typeface="Segoe UI"/>
                    </a:rPr>
                    <a:t>心理解放的双螺旋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8369618" y="4085749"/>
                  <a:ext cx="201834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975" dirty="0">
                      <a:solidFill>
                        <a:srgbClr val="94A3B8"/>
                      </a:solidFill>
                      <a:latin typeface="Segoe UI"/>
                      <a:ea typeface="Microsoft YaHei"/>
                      <a:cs typeface="Segoe UI"/>
                    </a:rPr>
                    <a:t>反思过去，临在当下，走向整合</a:t>
                  </a:r>
                </a:p>
              </p:txBody>
            </p:sp>
          </p:grpSp>
        </p:grpSp>
        <p:sp>
          <p:nvSpPr>
            <p:cNvPr id="49" name="TextBox 49"/>
            <p:cNvSpPr txBox="1"/>
            <p:nvPr/>
          </p:nvSpPr>
          <p:spPr>
            <a:xfrm>
              <a:off x="5425250" y="4916805"/>
              <a:ext cx="1341501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感谢聆听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4840795" y="5347335"/>
              <a:ext cx="251040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Thank You for Your Attention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2667000" y="5810250"/>
              <a:ext cx="6858000" cy="304800"/>
              <a:chOff x="2667000" y="5810250"/>
              <a:chExt cx="6858000" cy="304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2667000" y="5810250"/>
                <a:ext cx="1143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04800">
                    <a:moveTo>
                      <a:pt x="152400" y="0"/>
                    </a:moveTo>
                    <a:lnTo>
                      <a:pt x="990600" y="0"/>
                    </a:lnTo>
                    <a:cubicBezTo>
                      <a:pt x="1074768" y="0"/>
                      <a:pt x="1143000" y="68232"/>
                      <a:pt x="1143000" y="152400"/>
                    </a:cubicBezTo>
                    <a:lnTo>
                      <a:pt x="1143000" y="152400"/>
                    </a:lnTo>
                    <a:cubicBezTo>
                      <a:pt x="1143000" y="236568"/>
                      <a:pt x="1074768" y="304800"/>
                      <a:pt x="990600" y="304800"/>
                    </a:cubicBezTo>
                    <a:lnTo>
                      <a:pt x="152400" y="304800"/>
                    </a:lnTo>
                    <a:cubicBezTo>
                      <a:pt x="68232" y="304800"/>
                      <a:pt x="0" y="236568"/>
                      <a:pt x="0" y="1524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2918460" y="5896928"/>
                <a:ext cx="6400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安全基地</a:t>
                </a:r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4000500" y="5810250"/>
                <a:ext cx="9525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304800">
                    <a:moveTo>
                      <a:pt x="152400" y="0"/>
                    </a:moveTo>
                    <a:lnTo>
                      <a:pt x="800100" y="0"/>
                    </a:lnTo>
                    <a:cubicBezTo>
                      <a:pt x="884268" y="0"/>
                      <a:pt x="952500" y="68232"/>
                      <a:pt x="952500" y="152400"/>
                    </a:cubicBezTo>
                    <a:lnTo>
                      <a:pt x="952500" y="152400"/>
                    </a:lnTo>
                    <a:cubicBezTo>
                      <a:pt x="952500" y="236568"/>
                      <a:pt x="884268" y="304800"/>
                      <a:pt x="800100" y="304800"/>
                    </a:cubicBezTo>
                    <a:lnTo>
                      <a:pt x="152400" y="304800"/>
                    </a:lnTo>
                    <a:cubicBezTo>
                      <a:pt x="68232" y="304800"/>
                      <a:pt x="0" y="236568"/>
                      <a:pt x="0" y="1524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4233386" y="5896928"/>
                <a:ext cx="48672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心智化</a:t>
                </a:r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5143500" y="5810250"/>
                <a:ext cx="762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304800">
                    <a:moveTo>
                      <a:pt x="152400" y="0"/>
                    </a:moveTo>
                    <a:lnTo>
                      <a:pt x="609600" y="0"/>
                    </a:lnTo>
                    <a:cubicBezTo>
                      <a:pt x="693768" y="0"/>
                      <a:pt x="762000" y="68232"/>
                      <a:pt x="762000" y="152400"/>
                    </a:cubicBezTo>
                    <a:lnTo>
                      <a:pt x="762000" y="152400"/>
                    </a:lnTo>
                    <a:cubicBezTo>
                      <a:pt x="762000" y="236568"/>
                      <a:pt x="693768" y="304800"/>
                      <a:pt x="609600" y="304800"/>
                    </a:cubicBezTo>
                    <a:lnTo>
                      <a:pt x="152400" y="304800"/>
                    </a:lnTo>
                    <a:cubicBezTo>
                      <a:pt x="68232" y="304800"/>
                      <a:pt x="0" y="236568"/>
                      <a:pt x="0" y="1524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5357812" y="5896928"/>
                <a:ext cx="33337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觉察</a:t>
                </a: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6096000" y="5810250"/>
                <a:ext cx="11430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304800">
                    <a:moveTo>
                      <a:pt x="152400" y="0"/>
                    </a:moveTo>
                    <a:lnTo>
                      <a:pt x="990600" y="0"/>
                    </a:lnTo>
                    <a:cubicBezTo>
                      <a:pt x="1074768" y="0"/>
                      <a:pt x="1143000" y="68232"/>
                      <a:pt x="1143000" y="152400"/>
                    </a:cubicBezTo>
                    <a:lnTo>
                      <a:pt x="1143000" y="152400"/>
                    </a:lnTo>
                    <a:cubicBezTo>
                      <a:pt x="1143000" y="236568"/>
                      <a:pt x="1074768" y="304800"/>
                      <a:pt x="990600" y="304800"/>
                    </a:cubicBezTo>
                    <a:lnTo>
                      <a:pt x="152400" y="304800"/>
                    </a:lnTo>
                    <a:cubicBezTo>
                      <a:pt x="68232" y="304800"/>
                      <a:pt x="0" y="236568"/>
                      <a:pt x="0" y="1524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6347460" y="5896928"/>
                <a:ext cx="6400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情感调节</a:t>
                </a:r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7429500" y="5810250"/>
                <a:ext cx="9525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304800">
                    <a:moveTo>
                      <a:pt x="152400" y="0"/>
                    </a:moveTo>
                    <a:lnTo>
                      <a:pt x="800100" y="0"/>
                    </a:lnTo>
                    <a:cubicBezTo>
                      <a:pt x="884268" y="0"/>
                      <a:pt x="952500" y="68232"/>
                      <a:pt x="952500" y="152400"/>
                    </a:cubicBezTo>
                    <a:lnTo>
                      <a:pt x="952500" y="152400"/>
                    </a:lnTo>
                    <a:cubicBezTo>
                      <a:pt x="952500" y="236568"/>
                      <a:pt x="884268" y="304800"/>
                      <a:pt x="800100" y="304800"/>
                    </a:cubicBezTo>
                    <a:lnTo>
                      <a:pt x="152400" y="304800"/>
                    </a:lnTo>
                    <a:cubicBezTo>
                      <a:pt x="68232" y="304800"/>
                      <a:pt x="0" y="236568"/>
                      <a:pt x="0" y="1524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7662386" y="5896928"/>
                <a:ext cx="48672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双螺旋</a:t>
                </a:r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8572500" y="5810250"/>
                <a:ext cx="9525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304800">
                    <a:moveTo>
                      <a:pt x="152400" y="0"/>
                    </a:moveTo>
                    <a:lnTo>
                      <a:pt x="800100" y="0"/>
                    </a:lnTo>
                    <a:cubicBezTo>
                      <a:pt x="884268" y="0"/>
                      <a:pt x="952500" y="68232"/>
                      <a:pt x="952500" y="152400"/>
                    </a:cubicBezTo>
                    <a:lnTo>
                      <a:pt x="952500" y="152400"/>
                    </a:lnTo>
                    <a:cubicBezTo>
                      <a:pt x="952500" y="236568"/>
                      <a:pt x="884268" y="304800"/>
                      <a:pt x="800100" y="304800"/>
                    </a:cubicBezTo>
                    <a:lnTo>
                      <a:pt x="152400" y="304800"/>
                    </a:lnTo>
                    <a:cubicBezTo>
                      <a:pt x="68232" y="304800"/>
                      <a:pt x="0" y="236568"/>
                      <a:pt x="0" y="1524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8882062" y="5896928"/>
                <a:ext cx="33337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整合</a:t>
                </a:r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5913977" y="6458902"/>
              <a:ext cx="36404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4748B"/>
                  </a:solidFill>
                  <a:latin typeface="Segoe UI"/>
                  <a:ea typeface="Microsoft YaHei"/>
                  <a:cs typeface="Segoe UI"/>
                </a:rPr>
                <a:t>2025</a:t>
              </a: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4A3B8"/>
                </a:solidFill>
                <a:latin typeface="Segoe UI"/>
                <a:ea typeface="Microsoft YaHei"/>
                <a:cs typeface="Segoe UI"/>
              </a:rPr>
              <a:t>30</a:t>
            </a:r>
          </a:p>
        </p:txBody>
      </p:sp>
    </p:spTree>
  </p:cSld>
  <p:clrMapOvr>
    <a:masterClrMapping/>
  </p:clrMapOvr>
  <p:transition dur="4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295170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推荐阅读与延伸资源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383362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Recommended Reading and Further Resources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238500" cy="9525"/>
          </a:xfrm>
          <a:custGeom>
            <a:avLst/>
            <a:gdLst/>
            <a:ahLst/>
            <a:cxnLst/>
            <a:rect l="l" t="t" r="r" b="b"/>
            <a:pathLst>
              <a:path w="3238500" h="9525">
                <a:moveTo>
                  <a:pt x="0" y="0"/>
                </a:moveTo>
                <a:lnTo>
                  <a:pt x="32385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64" name="Group 64"/>
          <p:cNvGrpSpPr/>
          <p:nvPr/>
        </p:nvGrpSpPr>
        <p:grpSpPr>
          <a:xfrm>
            <a:off x="571500" y="1428750"/>
            <a:ext cx="11049000" cy="4976812"/>
            <a:chOff x="571500" y="1428750"/>
            <a:chExt cx="11049000" cy="4976812"/>
          </a:xfrm>
        </p:grpSpPr>
        <p:grpSp>
          <p:nvGrpSpPr>
            <p:cNvPr id="29" name="Group 29"/>
            <p:cNvGrpSpPr/>
            <p:nvPr/>
          </p:nvGrpSpPr>
          <p:grpSpPr>
            <a:xfrm>
              <a:off x="571500" y="1428750"/>
              <a:ext cx="5724525" cy="4953000"/>
              <a:chOff x="571500" y="1428750"/>
              <a:chExt cx="5724525" cy="4953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71500" y="1428750"/>
                <a:ext cx="5334000" cy="495300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95300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838700"/>
                    </a:lnTo>
                    <a:cubicBezTo>
                      <a:pt x="5334000" y="4901826"/>
                      <a:pt x="5282826" y="4953000"/>
                      <a:pt x="5219700" y="4953000"/>
                    </a:cubicBezTo>
                    <a:lnTo>
                      <a:pt x="114300" y="4953000"/>
                    </a:lnTo>
                    <a:cubicBezTo>
                      <a:pt x="51174" y="4953000"/>
                      <a:pt x="0" y="4901826"/>
                      <a:pt x="0" y="4838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571500" y="1428750"/>
                <a:ext cx="5334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52387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09575"/>
                    </a:lnTo>
                    <a:cubicBezTo>
                      <a:pt x="5334000" y="472701"/>
                      <a:pt x="5282826" y="523875"/>
                      <a:pt x="52197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9" name="Rectangle 9"/>
              <p:cNvSpPr/>
              <p:nvPr/>
            </p:nvSpPr>
            <p:spPr>
              <a:xfrm>
                <a:off x="571500" y="1838325"/>
                <a:ext cx="5334000" cy="1143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92480" y="1616392"/>
                <a:ext cx="1038365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📚 核心文献</a:t>
                </a:r>
              </a:p>
            </p:txBody>
          </p:sp>
          <p:grpSp>
            <p:nvGrpSpPr>
              <p:cNvPr id="28" name="Group 28"/>
              <p:cNvGrpSpPr/>
              <p:nvPr/>
            </p:nvGrpSpPr>
            <p:grpSpPr>
              <a:xfrm>
                <a:off x="748665" y="2143125"/>
                <a:ext cx="5547360" cy="3957637"/>
                <a:chOff x="748665" y="2143125"/>
                <a:chExt cx="5547360" cy="3957637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762000" y="2143125"/>
                  <a:ext cx="4953000" cy="5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0" h="523875">
                      <a:moveTo>
                        <a:pt x="76200" y="0"/>
                      </a:moveTo>
                      <a:lnTo>
                        <a:pt x="4876800" y="0"/>
                      </a:lnTo>
                      <a:cubicBezTo>
                        <a:pt x="4918884" y="0"/>
                        <a:pt x="4953000" y="34116"/>
                        <a:pt x="4953000" y="76200"/>
                      </a:cubicBezTo>
                      <a:lnTo>
                        <a:pt x="4953000" y="447675"/>
                      </a:lnTo>
                      <a:cubicBezTo>
                        <a:pt x="4953000" y="489759"/>
                        <a:pt x="4918884" y="523875"/>
                        <a:pt x="4876800" y="523875"/>
                      </a:cubicBezTo>
                      <a:lnTo>
                        <a:pt x="76200" y="523875"/>
                      </a:lnTo>
                      <a:cubicBezTo>
                        <a:pt x="34116" y="523875"/>
                        <a:pt x="0" y="489759"/>
                        <a:pt x="0" y="447675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E0F2FE"/>
                </a:solidFill>
                <a:ln>
                  <a:noFill/>
                </a:ln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891540" y="2239328"/>
                  <a:ext cx="232925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2E5C8E"/>
                      </a:solidFill>
                      <a:latin typeface="Segoe UI"/>
                      <a:ea typeface="Microsoft YaHei"/>
                      <a:cs typeface="Segoe UI"/>
                    </a:rPr>
                    <a:t>Attachment in Psychotherapy</a:t>
                  </a:r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891540" y="2429828"/>
                  <a:ext cx="314739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David J. Wallin (2007) — 本PPT的主要参考书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748665" y="2839402"/>
                  <a:ext cx="952536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1E293B"/>
                      </a:solidFill>
                      <a:latin typeface="Segoe UI"/>
                      <a:ea typeface="Microsoft YaHei"/>
                      <a:cs typeface="Segoe UI"/>
                    </a:rPr>
                    <a:t>John Bowlby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748665" y="3029902"/>
                  <a:ext cx="156019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A Secure Base (1988)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748665" y="3315652"/>
                  <a:ext cx="125042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1E293B"/>
                      </a:solidFill>
                      <a:latin typeface="Segoe UI"/>
                      <a:ea typeface="Microsoft YaHei"/>
                      <a:cs typeface="Segoe UI"/>
                    </a:rPr>
                    <a:t>Mary Ainsworth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748665" y="3506152"/>
                  <a:ext cx="234996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Patterns of Attachment (1978)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748665" y="3791902"/>
                  <a:ext cx="80761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1E293B"/>
                      </a:solidFill>
                      <a:latin typeface="Segoe UI"/>
                      <a:ea typeface="Microsoft YaHei"/>
                      <a:cs typeface="Segoe UI"/>
                    </a:rPr>
                    <a:t>Mary Main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748665" y="3982402"/>
                  <a:ext cx="175955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AAI相关论文 (1991, 1995)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748665" y="4268152"/>
                  <a:ext cx="104914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1E293B"/>
                      </a:solidFill>
                      <a:latin typeface="Segoe UI"/>
                      <a:ea typeface="Microsoft YaHei"/>
                      <a:cs typeface="Segoe UI"/>
                    </a:rPr>
                    <a:t>Peter Fonagy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748665" y="4458652"/>
                  <a:ext cx="554736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Affect Regulation, Mentalization, and the Development of the Self (2002)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48665" y="4744402"/>
                  <a:ext cx="96863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1E293B"/>
                      </a:solidFill>
                      <a:latin typeface="Segoe UI"/>
                      <a:ea typeface="Microsoft YaHei"/>
                      <a:cs typeface="Segoe UI"/>
                    </a:rPr>
                    <a:t>Allan Schore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748665" y="4934902"/>
                  <a:ext cx="3822144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Affect Regulation and the Origin of the Self (1994)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748665" y="5220652"/>
                  <a:ext cx="96863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1E293B"/>
                      </a:solidFill>
                      <a:latin typeface="Segoe UI"/>
                      <a:ea typeface="Microsoft YaHei"/>
                      <a:cs typeface="Segoe UI"/>
                    </a:rPr>
                    <a:t>Daniel Stern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748665" y="5411152"/>
                  <a:ext cx="334675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The Interpersonal World of the Infant (1985)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748665" y="5696902"/>
                  <a:ext cx="139534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1E293B"/>
                      </a:solidFill>
                      <a:latin typeface="Segoe UI"/>
                      <a:ea typeface="Microsoft YaHei"/>
                      <a:cs typeface="Segoe UI"/>
                    </a:rPr>
                    <a:t>Patrick Casement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748665" y="5887402"/>
                  <a:ext cx="248797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Learning from the Patient (1985)</a:t>
                  </a:r>
                </a:p>
              </p:txBody>
            </p:sp>
          </p:grpSp>
        </p:grpSp>
        <p:grpSp>
          <p:nvGrpSpPr>
            <p:cNvPr id="63" name="Group 63"/>
            <p:cNvGrpSpPr/>
            <p:nvPr/>
          </p:nvGrpSpPr>
          <p:grpSpPr>
            <a:xfrm>
              <a:off x="6286500" y="1428750"/>
              <a:ext cx="5334000" cy="4976812"/>
              <a:chOff x="6286500" y="1428750"/>
              <a:chExt cx="5334000" cy="497681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6286500" y="1428750"/>
                <a:ext cx="5334000" cy="4953000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4953000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838700"/>
                    </a:lnTo>
                    <a:cubicBezTo>
                      <a:pt x="5334000" y="4901826"/>
                      <a:pt x="5282826" y="4953000"/>
                      <a:pt x="5219700" y="4953000"/>
                    </a:cubicBezTo>
                    <a:lnTo>
                      <a:pt x="114300" y="4953000"/>
                    </a:lnTo>
                    <a:cubicBezTo>
                      <a:pt x="51174" y="4953000"/>
                      <a:pt x="0" y="4901826"/>
                      <a:pt x="0" y="4838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6286500" y="1428750"/>
                <a:ext cx="533400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5334000" h="523875">
                    <a:moveTo>
                      <a:pt x="114300" y="0"/>
                    </a:moveTo>
                    <a:lnTo>
                      <a:pt x="5219700" y="0"/>
                    </a:lnTo>
                    <a:cubicBezTo>
                      <a:pt x="5282826" y="0"/>
                      <a:pt x="5334000" y="51174"/>
                      <a:pt x="5334000" y="114300"/>
                    </a:cubicBezTo>
                    <a:lnTo>
                      <a:pt x="5334000" y="409575"/>
                    </a:lnTo>
                    <a:cubicBezTo>
                      <a:pt x="5334000" y="472701"/>
                      <a:pt x="5282826" y="523875"/>
                      <a:pt x="5219700" y="523875"/>
                    </a:cubicBezTo>
                    <a:lnTo>
                      <a:pt x="114300" y="523875"/>
                    </a:lnTo>
                    <a:cubicBezTo>
                      <a:pt x="51174" y="523875"/>
                      <a:pt x="0" y="472701"/>
                      <a:pt x="0" y="409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32" name="Rectangle 32"/>
              <p:cNvSpPr/>
              <p:nvPr/>
            </p:nvSpPr>
            <p:spPr>
              <a:xfrm>
                <a:off x="6286500" y="1838325"/>
                <a:ext cx="533400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6507480" y="1616392"/>
                <a:ext cx="1038365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🔗 延伸资源</a:t>
                </a:r>
              </a:p>
            </p:txBody>
          </p:sp>
          <p:grpSp>
            <p:nvGrpSpPr>
              <p:cNvPr id="62" name="Group 62"/>
              <p:cNvGrpSpPr/>
              <p:nvPr/>
            </p:nvGrpSpPr>
            <p:grpSpPr>
              <a:xfrm>
                <a:off x="6463665" y="2029778"/>
                <a:ext cx="4966335" cy="4375784"/>
                <a:chOff x="6463665" y="2029778"/>
                <a:chExt cx="4966335" cy="4375784"/>
              </a:xfrm>
            </p:grpSpPr>
            <p:sp>
              <p:nvSpPr>
                <p:cNvPr id="34" name="TextBox 34"/>
                <p:cNvSpPr txBox="1"/>
                <p:nvPr/>
              </p:nvSpPr>
              <p:spPr>
                <a:xfrm>
                  <a:off x="6463665" y="202977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相关研究主题</a:t>
                  </a:r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6477000" y="2286000"/>
                  <a:ext cx="4953000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0" h="857250">
                      <a:moveTo>
                        <a:pt x="76200" y="0"/>
                      </a:moveTo>
                      <a:lnTo>
                        <a:pt x="4876800" y="0"/>
                      </a:lnTo>
                      <a:cubicBezTo>
                        <a:pt x="4918884" y="0"/>
                        <a:pt x="4953000" y="34116"/>
                        <a:pt x="4953000" y="76200"/>
                      </a:cubicBezTo>
                      <a:lnTo>
                        <a:pt x="4953000" y="781050"/>
                      </a:lnTo>
                      <a:cubicBezTo>
                        <a:pt x="4953000" y="823134"/>
                        <a:pt x="4918884" y="857250"/>
                        <a:pt x="4876800" y="857250"/>
                      </a:cubicBezTo>
                      <a:lnTo>
                        <a:pt x="76200" y="857250"/>
                      </a:lnTo>
                      <a:cubicBezTo>
                        <a:pt x="34116" y="857250"/>
                        <a:pt x="0" y="823134"/>
                        <a:pt x="0" y="7810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D4EDDA"/>
                </a:solidFill>
                <a:ln>
                  <a:noFill/>
                </a:ln>
              </p:spPr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6606540" y="2363152"/>
                  <a:ext cx="1690545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婴儿观察与发展心理学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6606540" y="2553652"/>
                  <a:ext cx="1843897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神经科学与社会神经科学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6606540" y="2744152"/>
                  <a:ext cx="1537192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创伤与躯体心理治疗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6606540" y="2934652"/>
                  <a:ext cx="1843897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正念在心理治疗中的应用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6463665" y="3268028"/>
                  <a:ext cx="99279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相关治疗学派</a:t>
                  </a:r>
                </a:p>
              </p:txBody>
            </p:sp>
            <p:grpSp>
              <p:nvGrpSpPr>
                <p:cNvPr id="53" name="Group 53"/>
                <p:cNvGrpSpPr/>
                <p:nvPr/>
              </p:nvGrpSpPr>
              <p:grpSpPr>
                <a:xfrm>
                  <a:off x="6477000" y="3524250"/>
                  <a:ext cx="4953000" cy="714375"/>
                  <a:chOff x="6477000" y="3524250"/>
                  <a:chExt cx="4953000" cy="714375"/>
                </a:xfrm>
              </p:grpSpPr>
              <p:sp>
                <p:nvSpPr>
                  <p:cNvPr id="41" name="Freeform 41"/>
                  <p:cNvSpPr/>
                  <p:nvPr/>
                </p:nvSpPr>
                <p:spPr>
                  <a:xfrm>
                    <a:off x="6477000" y="3524250"/>
                    <a:ext cx="1524000" cy="2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000" h="285750">
                        <a:moveTo>
                          <a:pt x="57150" y="0"/>
                        </a:moveTo>
                        <a:lnTo>
                          <a:pt x="1466850" y="0"/>
                        </a:lnTo>
                        <a:cubicBezTo>
                          <a:pt x="1498413" y="0"/>
                          <a:pt x="1524000" y="25587"/>
                          <a:pt x="1524000" y="57150"/>
                        </a:cubicBezTo>
                        <a:lnTo>
                          <a:pt x="1524000" y="228600"/>
                        </a:lnTo>
                        <a:cubicBezTo>
                          <a:pt x="1524000" y="260163"/>
                          <a:pt x="1498413" y="285750"/>
                          <a:pt x="1466850" y="285750"/>
                        </a:cubicBezTo>
                        <a:lnTo>
                          <a:pt x="57150" y="285750"/>
                        </a:lnTo>
                        <a:cubicBezTo>
                          <a:pt x="25587" y="285750"/>
                          <a:pt x="0" y="260163"/>
                          <a:pt x="0" y="22860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F1F5F9"/>
                  </a:solidFill>
                  <a:ln>
                    <a:noFill/>
                  </a:ln>
                </p:spPr>
              </p:sp>
              <p:sp>
                <p:nvSpPr>
                  <p:cNvPr id="42" name="TextBox 42"/>
                  <p:cNvSpPr txBox="1"/>
                  <p:nvPr/>
                </p:nvSpPr>
                <p:spPr>
                  <a:xfrm>
                    <a:off x="6799421" y="3609499"/>
                    <a:ext cx="879157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关系精神分析</a:t>
                    </a:r>
                  </a:p>
                </p:txBody>
              </p:sp>
              <p:sp>
                <p:nvSpPr>
                  <p:cNvPr id="43" name="Freeform 43"/>
                  <p:cNvSpPr/>
                  <p:nvPr/>
                </p:nvSpPr>
                <p:spPr>
                  <a:xfrm>
                    <a:off x="8191500" y="3524250"/>
                    <a:ext cx="1524000" cy="2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000" h="285750">
                        <a:moveTo>
                          <a:pt x="57150" y="0"/>
                        </a:moveTo>
                        <a:lnTo>
                          <a:pt x="1466850" y="0"/>
                        </a:lnTo>
                        <a:cubicBezTo>
                          <a:pt x="1498413" y="0"/>
                          <a:pt x="1524000" y="25587"/>
                          <a:pt x="1524000" y="57150"/>
                        </a:cubicBezTo>
                        <a:lnTo>
                          <a:pt x="1524000" y="228600"/>
                        </a:lnTo>
                        <a:cubicBezTo>
                          <a:pt x="1524000" y="260163"/>
                          <a:pt x="1498413" y="285750"/>
                          <a:pt x="1466850" y="285750"/>
                        </a:cubicBezTo>
                        <a:lnTo>
                          <a:pt x="57150" y="285750"/>
                        </a:lnTo>
                        <a:cubicBezTo>
                          <a:pt x="25587" y="285750"/>
                          <a:pt x="0" y="260163"/>
                          <a:pt x="0" y="22860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F1F5F9"/>
                  </a:solidFill>
                  <a:ln>
                    <a:noFill/>
                  </a:ln>
                </p:spPr>
              </p:sp>
              <p:sp>
                <p:nvSpPr>
                  <p:cNvPr id="44" name="TextBox 44"/>
                  <p:cNvSpPr txBox="1"/>
                  <p:nvPr/>
                </p:nvSpPr>
                <p:spPr>
                  <a:xfrm>
                    <a:off x="8442722" y="3609499"/>
                    <a:ext cx="1021556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心智化为本治疗</a:t>
                    </a:r>
                  </a:p>
                </p:txBody>
              </p:sp>
              <p:sp>
                <p:nvSpPr>
                  <p:cNvPr id="45" name="Freeform 45"/>
                  <p:cNvSpPr/>
                  <p:nvPr/>
                </p:nvSpPr>
                <p:spPr>
                  <a:xfrm>
                    <a:off x="9906000" y="3524250"/>
                    <a:ext cx="1524000" cy="2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000" h="285750">
                        <a:moveTo>
                          <a:pt x="57150" y="0"/>
                        </a:moveTo>
                        <a:lnTo>
                          <a:pt x="1466850" y="0"/>
                        </a:lnTo>
                        <a:cubicBezTo>
                          <a:pt x="1498413" y="0"/>
                          <a:pt x="1524000" y="25587"/>
                          <a:pt x="1524000" y="57150"/>
                        </a:cubicBezTo>
                        <a:lnTo>
                          <a:pt x="1524000" y="228600"/>
                        </a:lnTo>
                        <a:cubicBezTo>
                          <a:pt x="1524000" y="260163"/>
                          <a:pt x="1498413" y="285750"/>
                          <a:pt x="1466850" y="285750"/>
                        </a:cubicBezTo>
                        <a:lnTo>
                          <a:pt x="57150" y="285750"/>
                        </a:lnTo>
                        <a:cubicBezTo>
                          <a:pt x="25587" y="285750"/>
                          <a:pt x="0" y="260163"/>
                          <a:pt x="0" y="22860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F1F5F9"/>
                  </a:solidFill>
                  <a:ln>
                    <a:noFill/>
                  </a:ln>
                </p:spPr>
              </p:sp>
              <p:sp>
                <p:nvSpPr>
                  <p:cNvPr id="46" name="TextBox 46"/>
                  <p:cNvSpPr txBox="1"/>
                  <p:nvPr/>
                </p:nvSpPr>
                <p:spPr>
                  <a:xfrm>
                    <a:off x="10228421" y="3609499"/>
                    <a:ext cx="879157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情绪聚焦疗法</a:t>
                    </a:r>
                  </a:p>
                </p:txBody>
              </p:sp>
              <p:sp>
                <p:nvSpPr>
                  <p:cNvPr id="47" name="Freeform 47"/>
                  <p:cNvSpPr/>
                  <p:nvPr/>
                </p:nvSpPr>
                <p:spPr>
                  <a:xfrm>
                    <a:off x="6477000" y="3952875"/>
                    <a:ext cx="1524000" cy="2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000" h="285750">
                        <a:moveTo>
                          <a:pt x="57150" y="0"/>
                        </a:moveTo>
                        <a:lnTo>
                          <a:pt x="1466850" y="0"/>
                        </a:lnTo>
                        <a:cubicBezTo>
                          <a:pt x="1498413" y="0"/>
                          <a:pt x="1524000" y="25587"/>
                          <a:pt x="1524000" y="57150"/>
                        </a:cubicBezTo>
                        <a:lnTo>
                          <a:pt x="1524000" y="228600"/>
                        </a:lnTo>
                        <a:cubicBezTo>
                          <a:pt x="1524000" y="260163"/>
                          <a:pt x="1498413" y="285750"/>
                          <a:pt x="1466850" y="285750"/>
                        </a:cubicBezTo>
                        <a:lnTo>
                          <a:pt x="57150" y="285750"/>
                        </a:lnTo>
                        <a:cubicBezTo>
                          <a:pt x="25587" y="285750"/>
                          <a:pt x="0" y="260163"/>
                          <a:pt x="0" y="22860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F1F5F9"/>
                  </a:solidFill>
                  <a:ln>
                    <a:noFill/>
                  </a:ln>
                </p:spPr>
              </p:sp>
              <p:sp>
                <p:nvSpPr>
                  <p:cNvPr id="48" name="TextBox 48"/>
                  <p:cNvSpPr txBox="1"/>
                  <p:nvPr/>
                </p:nvSpPr>
                <p:spPr>
                  <a:xfrm>
                    <a:off x="6799421" y="4038124"/>
                    <a:ext cx="879157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躯体体验疗法</a:t>
                    </a:r>
                  </a:p>
                </p:txBody>
              </p:sp>
              <p:sp>
                <p:nvSpPr>
                  <p:cNvPr id="49" name="Freeform 49"/>
                  <p:cNvSpPr/>
                  <p:nvPr/>
                </p:nvSpPr>
                <p:spPr>
                  <a:xfrm>
                    <a:off x="8191500" y="3952875"/>
                    <a:ext cx="1524000" cy="2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000" h="285750">
                        <a:moveTo>
                          <a:pt x="57150" y="0"/>
                        </a:moveTo>
                        <a:lnTo>
                          <a:pt x="1466850" y="0"/>
                        </a:lnTo>
                        <a:cubicBezTo>
                          <a:pt x="1498413" y="0"/>
                          <a:pt x="1524000" y="25587"/>
                          <a:pt x="1524000" y="57150"/>
                        </a:cubicBezTo>
                        <a:lnTo>
                          <a:pt x="1524000" y="228600"/>
                        </a:lnTo>
                        <a:cubicBezTo>
                          <a:pt x="1524000" y="260163"/>
                          <a:pt x="1498413" y="285750"/>
                          <a:pt x="1466850" y="285750"/>
                        </a:cubicBezTo>
                        <a:lnTo>
                          <a:pt x="57150" y="285750"/>
                        </a:lnTo>
                        <a:cubicBezTo>
                          <a:pt x="25587" y="285750"/>
                          <a:pt x="0" y="260163"/>
                          <a:pt x="0" y="22860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F1F5F9"/>
                  </a:solidFill>
                  <a:ln>
                    <a:noFill/>
                  </a:ln>
                </p:spPr>
              </p:sp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8770239" y="4038124"/>
                    <a:ext cx="366522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EMDR</a:t>
                    </a:r>
                  </a:p>
                </p:txBody>
              </p:sp>
              <p:sp>
                <p:nvSpPr>
                  <p:cNvPr id="51" name="Freeform 51"/>
                  <p:cNvSpPr/>
                  <p:nvPr/>
                </p:nvSpPr>
                <p:spPr>
                  <a:xfrm>
                    <a:off x="9906000" y="3952875"/>
                    <a:ext cx="1524000" cy="2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000" h="285750">
                        <a:moveTo>
                          <a:pt x="57150" y="0"/>
                        </a:moveTo>
                        <a:lnTo>
                          <a:pt x="1466850" y="0"/>
                        </a:lnTo>
                        <a:cubicBezTo>
                          <a:pt x="1498413" y="0"/>
                          <a:pt x="1524000" y="25587"/>
                          <a:pt x="1524000" y="57150"/>
                        </a:cubicBezTo>
                        <a:lnTo>
                          <a:pt x="1524000" y="228600"/>
                        </a:lnTo>
                        <a:cubicBezTo>
                          <a:pt x="1524000" y="260163"/>
                          <a:pt x="1498413" y="285750"/>
                          <a:pt x="1466850" y="285750"/>
                        </a:cubicBezTo>
                        <a:lnTo>
                          <a:pt x="57150" y="285750"/>
                        </a:lnTo>
                        <a:cubicBezTo>
                          <a:pt x="25587" y="285750"/>
                          <a:pt x="0" y="260163"/>
                          <a:pt x="0" y="228600"/>
                        </a:cubicBezTo>
                        <a:lnTo>
                          <a:pt x="0" y="57150"/>
                        </a:lnTo>
                        <a:cubicBezTo>
                          <a:pt x="0" y="25587"/>
                          <a:pt x="25587" y="0"/>
                          <a:pt x="57150" y="0"/>
                        </a:cubicBezTo>
                        <a:close/>
                      </a:path>
                    </a:pathLst>
                  </a:custGeom>
                  <a:solidFill>
                    <a:srgbClr val="F1F5F9"/>
                  </a:solidFill>
                  <a:ln>
                    <a:noFill/>
                  </a:ln>
                </p:spPr>
              </p:sp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10228421" y="4038124"/>
                    <a:ext cx="879157" cy="1981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anchor="t" anchorCtr="0">
                    <a:spAutoFit/>
                  </a:bodyPr>
                  <a:lstStyle/>
                  <a:p>
                    <a:pPr algn="ctr"/>
                    <a:r>
                      <a:rPr lang="zh-CN" sz="975" dirty="0">
                        <a:solidFill>
                          <a:srgbClr val="374151"/>
                        </a:solidFill>
                        <a:latin typeface="Segoe UI"/>
                        <a:ea typeface="Microsoft YaHei"/>
                        <a:cs typeface="Segoe UI"/>
                      </a:rPr>
                      <a:t>辩证行为疗法</a:t>
                    </a:r>
                  </a:p>
                </p:txBody>
              </p:sp>
            </p:grpSp>
            <p:sp>
              <p:nvSpPr>
                <p:cNvPr id="54" name="TextBox 54"/>
                <p:cNvSpPr txBox="1"/>
                <p:nvPr/>
              </p:nvSpPr>
              <p:spPr>
                <a:xfrm>
                  <a:off x="6463665" y="4553902"/>
                  <a:ext cx="67075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评估工具</a:t>
                  </a:r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6463665" y="4792028"/>
                  <a:ext cx="2648998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Adult Attachment Interview (AAI)</a:t>
                  </a:r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6463665" y="5001578"/>
                  <a:ext cx="2748677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Strange Situation Procedure (SSP)</a:t>
                  </a: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6463665" y="5211128"/>
                  <a:ext cx="2718006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Reflective Functioning Scale (RFS)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6463665" y="5420678"/>
                  <a:ext cx="3147393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374151"/>
                      </a:solidFill>
                      <a:latin typeface="Segoe UI"/>
                      <a:ea typeface="Microsoft YaHei"/>
                      <a:cs typeface="Segoe UI"/>
                    </a:rPr>
                    <a:t>• Experiences in Close Relationships (ECR)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6463665" y="5744528"/>
                  <a:ext cx="83177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b="1" dirty="0">
                      <a:solidFill>
                        <a:srgbClr val="3D8B7A"/>
                      </a:solidFill>
                      <a:latin typeface="Segoe UI"/>
                      <a:ea typeface="Microsoft YaHei"/>
                      <a:cs typeface="Segoe UI"/>
                    </a:rPr>
                    <a:t>培训与组织</a:t>
                  </a: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6463665" y="5982652"/>
                  <a:ext cx="2595324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International Attachment Network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6463665" y="6192202"/>
                  <a:ext cx="1383840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Anna Freud Centre</a:t>
                  </a:r>
                </a:p>
              </p:txBody>
            </p:sp>
          </p:grpSp>
        </p:grpSp>
      </p:grpSp>
      <p:sp>
        <p:nvSpPr>
          <p:cNvPr id="65" name="TextBox 65"/>
          <p:cNvSpPr txBox="1"/>
          <p:nvPr/>
        </p:nvSpPr>
        <p:spPr>
          <a:xfrm>
            <a:off x="11476815" y="6554152"/>
            <a:ext cx="1570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31</a:t>
            </a:r>
          </a:p>
        </p:txBody>
      </p:sp>
    </p:spTree>
  </p:cSld>
  <p:clrMapOvr>
    <a:masterClrMapping/>
  </p:clrMapOvr>
  <p:transition dur="4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E3A5F"/>
              </a:gs>
              <a:gs pos="50000">
                <a:srgbClr val="2E5C8E"/>
              </a:gs>
              <a:gs pos="100000">
                <a:srgbClr val="3D8B7A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6019800" y="3352800"/>
            <a:ext cx="152400" cy="1524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4" name="Ellipse 4"/>
          <p:cNvSpPr/>
          <p:nvPr/>
        </p:nvSpPr>
        <p:spPr>
          <a:xfrm>
            <a:off x="3286125" y="1857375"/>
            <a:ext cx="95250" cy="95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5" name="Ellipse 5"/>
          <p:cNvSpPr/>
          <p:nvPr/>
        </p:nvSpPr>
        <p:spPr>
          <a:xfrm>
            <a:off x="4248150" y="1390650"/>
            <a:ext cx="76200" cy="762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6" name="Ellipse 6"/>
          <p:cNvSpPr/>
          <p:nvPr/>
        </p:nvSpPr>
        <p:spPr>
          <a:xfrm>
            <a:off x="5191125" y="1666875"/>
            <a:ext cx="95250" cy="95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7" name="Ellipse 7"/>
          <p:cNvSpPr/>
          <p:nvPr/>
        </p:nvSpPr>
        <p:spPr>
          <a:xfrm>
            <a:off x="6915150" y="1485900"/>
            <a:ext cx="76200" cy="762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8" name="Ellipse 8"/>
          <p:cNvSpPr/>
          <p:nvPr/>
        </p:nvSpPr>
        <p:spPr>
          <a:xfrm>
            <a:off x="7858125" y="1857375"/>
            <a:ext cx="95250" cy="95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9" name="Ellipse 9"/>
          <p:cNvSpPr/>
          <p:nvPr/>
        </p:nvSpPr>
        <p:spPr>
          <a:xfrm>
            <a:off x="8724900" y="2343150"/>
            <a:ext cx="76200" cy="762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0" name="Ellipse 10"/>
          <p:cNvSpPr/>
          <p:nvPr/>
        </p:nvSpPr>
        <p:spPr>
          <a:xfrm>
            <a:off x="2628900" y="3295650"/>
            <a:ext cx="76200" cy="762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1" name="Ellipse 11"/>
          <p:cNvSpPr/>
          <p:nvPr/>
        </p:nvSpPr>
        <p:spPr>
          <a:xfrm>
            <a:off x="3000375" y="4524375"/>
            <a:ext cx="95250" cy="95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2" name="Ellipse 12"/>
          <p:cNvSpPr/>
          <p:nvPr/>
        </p:nvSpPr>
        <p:spPr>
          <a:xfrm>
            <a:off x="4248150" y="5105400"/>
            <a:ext cx="76200" cy="762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3" name="Ellipse 13"/>
          <p:cNvSpPr/>
          <p:nvPr/>
        </p:nvSpPr>
        <p:spPr>
          <a:xfrm>
            <a:off x="5476875" y="5476875"/>
            <a:ext cx="95250" cy="95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4" name="Ellipse 14"/>
          <p:cNvSpPr/>
          <p:nvPr/>
        </p:nvSpPr>
        <p:spPr>
          <a:xfrm>
            <a:off x="6629400" y="5295900"/>
            <a:ext cx="76200" cy="762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5" name="Ellipse 15"/>
          <p:cNvSpPr/>
          <p:nvPr/>
        </p:nvSpPr>
        <p:spPr>
          <a:xfrm>
            <a:off x="7858125" y="4905375"/>
            <a:ext cx="95250" cy="95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6" name="Ellipse 16"/>
          <p:cNvSpPr/>
          <p:nvPr/>
        </p:nvSpPr>
        <p:spPr>
          <a:xfrm>
            <a:off x="9010650" y="4248150"/>
            <a:ext cx="76200" cy="762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7" name="Ellipse 17"/>
          <p:cNvSpPr/>
          <p:nvPr/>
        </p:nvSpPr>
        <p:spPr>
          <a:xfrm>
            <a:off x="9477375" y="3286125"/>
            <a:ext cx="95250" cy="9525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8" name="Line 18"/>
          <p:cNvSpPr/>
          <p:nvPr/>
        </p:nvSpPr>
        <p:spPr>
          <a:xfrm>
            <a:off x="3333750" y="1905000"/>
            <a:ext cx="2762250" cy="1524000"/>
          </a:xfrm>
          <a:custGeom>
            <a:avLst/>
            <a:gdLst/>
            <a:ahLst/>
            <a:cxnLst/>
            <a:rect l="l" t="t" r="r" b="b"/>
            <a:pathLst>
              <a:path w="2762250" h="1524000">
                <a:moveTo>
                  <a:pt x="2762250" y="152400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19" name="Line 19"/>
          <p:cNvSpPr/>
          <p:nvPr/>
        </p:nvSpPr>
        <p:spPr>
          <a:xfrm>
            <a:off x="4286250" y="1428750"/>
            <a:ext cx="1809750" cy="2000250"/>
          </a:xfrm>
          <a:custGeom>
            <a:avLst/>
            <a:gdLst/>
            <a:ahLst/>
            <a:cxnLst/>
            <a:rect l="l" t="t" r="r" b="b"/>
            <a:pathLst>
              <a:path w="1809750" h="2000250">
                <a:moveTo>
                  <a:pt x="1809750" y="20002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0" name="Line 20"/>
          <p:cNvSpPr/>
          <p:nvPr/>
        </p:nvSpPr>
        <p:spPr>
          <a:xfrm>
            <a:off x="5238750" y="1714500"/>
            <a:ext cx="857250" cy="1714500"/>
          </a:xfrm>
          <a:custGeom>
            <a:avLst/>
            <a:gdLst/>
            <a:ahLst/>
            <a:cxnLst/>
            <a:rect l="l" t="t" r="r" b="b"/>
            <a:pathLst>
              <a:path w="857250" h="1714500">
                <a:moveTo>
                  <a:pt x="857250" y="171450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1" name="Line 21"/>
          <p:cNvSpPr/>
          <p:nvPr/>
        </p:nvSpPr>
        <p:spPr>
          <a:xfrm>
            <a:off x="6096000" y="1524000"/>
            <a:ext cx="857250" cy="1905000"/>
          </a:xfrm>
          <a:custGeom>
            <a:avLst/>
            <a:gdLst/>
            <a:ahLst/>
            <a:cxnLst/>
            <a:rect l="l" t="t" r="r" b="b"/>
            <a:pathLst>
              <a:path w="857250" h="1905000">
                <a:moveTo>
                  <a:pt x="0" y="1905000"/>
                </a:moveTo>
                <a:lnTo>
                  <a:pt x="85725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2" name="Line 22"/>
          <p:cNvSpPr/>
          <p:nvPr/>
        </p:nvSpPr>
        <p:spPr>
          <a:xfrm>
            <a:off x="6096000" y="1905000"/>
            <a:ext cx="1809750" cy="1524000"/>
          </a:xfrm>
          <a:custGeom>
            <a:avLst/>
            <a:gdLst/>
            <a:ahLst/>
            <a:cxnLst/>
            <a:rect l="l" t="t" r="r" b="b"/>
            <a:pathLst>
              <a:path w="1809750" h="1524000">
                <a:moveTo>
                  <a:pt x="0" y="1524000"/>
                </a:moveTo>
                <a:lnTo>
                  <a:pt x="180975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3" name="Line 23"/>
          <p:cNvSpPr/>
          <p:nvPr/>
        </p:nvSpPr>
        <p:spPr>
          <a:xfrm>
            <a:off x="6096000" y="2381250"/>
            <a:ext cx="2667000" cy="1047750"/>
          </a:xfrm>
          <a:custGeom>
            <a:avLst/>
            <a:gdLst/>
            <a:ahLst/>
            <a:cxnLst/>
            <a:rect l="l" t="t" r="r" b="b"/>
            <a:pathLst>
              <a:path w="2667000" h="1047750">
                <a:moveTo>
                  <a:pt x="0" y="1047750"/>
                </a:moveTo>
                <a:lnTo>
                  <a:pt x="266700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4" name="Line 24"/>
          <p:cNvSpPr/>
          <p:nvPr/>
        </p:nvSpPr>
        <p:spPr>
          <a:xfrm>
            <a:off x="2667000" y="3333750"/>
            <a:ext cx="3429000" cy="95250"/>
          </a:xfrm>
          <a:custGeom>
            <a:avLst/>
            <a:gdLst/>
            <a:ahLst/>
            <a:cxnLst/>
            <a:rect l="l" t="t" r="r" b="b"/>
            <a:pathLst>
              <a:path w="3429000" h="95250">
                <a:moveTo>
                  <a:pt x="3429000" y="952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5" name="Line 25"/>
          <p:cNvSpPr/>
          <p:nvPr/>
        </p:nvSpPr>
        <p:spPr>
          <a:xfrm>
            <a:off x="3048000" y="3429000"/>
            <a:ext cx="3048000" cy="1143000"/>
          </a:xfrm>
          <a:custGeom>
            <a:avLst/>
            <a:gdLst/>
            <a:ahLst/>
            <a:cxnLst/>
            <a:rect l="l" t="t" r="r" b="b"/>
            <a:pathLst>
              <a:path w="3048000" h="1143000">
                <a:moveTo>
                  <a:pt x="3048000" y="0"/>
                </a:moveTo>
                <a:lnTo>
                  <a:pt x="0" y="114300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6" name="Line 26"/>
          <p:cNvSpPr/>
          <p:nvPr/>
        </p:nvSpPr>
        <p:spPr>
          <a:xfrm>
            <a:off x="4286250" y="3429000"/>
            <a:ext cx="1809750" cy="1714500"/>
          </a:xfrm>
          <a:custGeom>
            <a:avLst/>
            <a:gdLst/>
            <a:ahLst/>
            <a:cxnLst/>
            <a:rect l="l" t="t" r="r" b="b"/>
            <a:pathLst>
              <a:path w="1809750" h="1714500">
                <a:moveTo>
                  <a:pt x="1809750" y="0"/>
                </a:moveTo>
                <a:lnTo>
                  <a:pt x="0" y="171450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7" name="Line 27"/>
          <p:cNvSpPr/>
          <p:nvPr/>
        </p:nvSpPr>
        <p:spPr>
          <a:xfrm>
            <a:off x="5524500" y="3429000"/>
            <a:ext cx="571500" cy="2095500"/>
          </a:xfrm>
          <a:custGeom>
            <a:avLst/>
            <a:gdLst/>
            <a:ahLst/>
            <a:cxnLst/>
            <a:rect l="l" t="t" r="r" b="b"/>
            <a:pathLst>
              <a:path w="571500" h="2095500">
                <a:moveTo>
                  <a:pt x="571500" y="0"/>
                </a:moveTo>
                <a:lnTo>
                  <a:pt x="0" y="209550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8" name="Line 28"/>
          <p:cNvSpPr/>
          <p:nvPr/>
        </p:nvSpPr>
        <p:spPr>
          <a:xfrm>
            <a:off x="6096000" y="3429000"/>
            <a:ext cx="571500" cy="1905000"/>
          </a:xfrm>
          <a:custGeom>
            <a:avLst/>
            <a:gdLst/>
            <a:ahLst/>
            <a:cxnLst/>
            <a:rect l="l" t="t" r="r" b="b"/>
            <a:pathLst>
              <a:path w="571500" h="1905000">
                <a:moveTo>
                  <a:pt x="0" y="0"/>
                </a:moveTo>
                <a:lnTo>
                  <a:pt x="571500" y="190500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29" name="Line 29"/>
          <p:cNvSpPr/>
          <p:nvPr/>
        </p:nvSpPr>
        <p:spPr>
          <a:xfrm>
            <a:off x="6096000" y="3429000"/>
            <a:ext cx="1809750" cy="1524000"/>
          </a:xfrm>
          <a:custGeom>
            <a:avLst/>
            <a:gdLst/>
            <a:ahLst/>
            <a:cxnLst/>
            <a:rect l="l" t="t" r="r" b="b"/>
            <a:pathLst>
              <a:path w="1809750" h="1524000">
                <a:moveTo>
                  <a:pt x="0" y="0"/>
                </a:moveTo>
                <a:lnTo>
                  <a:pt x="1809750" y="152400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30" name="Line 30"/>
          <p:cNvSpPr/>
          <p:nvPr/>
        </p:nvSpPr>
        <p:spPr>
          <a:xfrm>
            <a:off x="6096000" y="3429000"/>
            <a:ext cx="2952750" cy="857250"/>
          </a:xfrm>
          <a:custGeom>
            <a:avLst/>
            <a:gdLst/>
            <a:ahLst/>
            <a:cxnLst/>
            <a:rect l="l" t="t" r="r" b="b"/>
            <a:pathLst>
              <a:path w="2952750" h="857250">
                <a:moveTo>
                  <a:pt x="0" y="0"/>
                </a:moveTo>
                <a:lnTo>
                  <a:pt x="2952750" y="85725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31" name="Line 31"/>
          <p:cNvSpPr/>
          <p:nvPr/>
        </p:nvSpPr>
        <p:spPr>
          <a:xfrm>
            <a:off x="6096000" y="3333750"/>
            <a:ext cx="3429000" cy="95250"/>
          </a:xfrm>
          <a:custGeom>
            <a:avLst/>
            <a:gdLst/>
            <a:ahLst/>
            <a:cxnLst/>
            <a:rect l="l" t="t" r="r" b="b"/>
            <a:pathLst>
              <a:path w="3429000" h="95250">
                <a:moveTo>
                  <a:pt x="0" y="95250"/>
                </a:moveTo>
                <a:lnTo>
                  <a:pt x="3429000" y="0"/>
                </a:lnTo>
              </a:path>
            </a:pathLst>
          </a:custGeom>
          <a:noFill/>
          <a:ln w="9525">
            <a:solidFill>
              <a:srgbClr val="FFFFFF">
                <a:alpha val="20000"/>
              </a:srgbClr>
            </a:solidFill>
          </a:ln>
        </p:spPr>
      </p:sp>
      <p:sp>
        <p:nvSpPr>
          <p:cNvPr id="32" name="Line 32"/>
          <p:cNvSpPr/>
          <p:nvPr/>
        </p:nvSpPr>
        <p:spPr>
          <a:xfrm>
            <a:off x="3333750" y="1428750"/>
            <a:ext cx="952500" cy="476250"/>
          </a:xfrm>
          <a:custGeom>
            <a:avLst/>
            <a:gdLst/>
            <a:ahLst/>
            <a:cxnLst/>
            <a:rect l="l" t="t" r="r" b="b"/>
            <a:pathLst>
              <a:path w="952500" h="476250">
                <a:moveTo>
                  <a:pt x="0" y="476250"/>
                </a:moveTo>
                <a:lnTo>
                  <a:pt x="952500" y="0"/>
                </a:lnTo>
              </a:path>
            </a:pathLst>
          </a:custGeom>
          <a:noFill/>
          <a:ln w="4762">
            <a:solidFill>
              <a:srgbClr val="FFFFFF">
                <a:alpha val="20000"/>
              </a:srgbClr>
            </a:solidFill>
          </a:ln>
        </p:spPr>
      </p:sp>
      <p:sp>
        <p:nvSpPr>
          <p:cNvPr id="33" name="Line 33"/>
          <p:cNvSpPr/>
          <p:nvPr/>
        </p:nvSpPr>
        <p:spPr>
          <a:xfrm>
            <a:off x="4286250" y="1428750"/>
            <a:ext cx="952500" cy="285750"/>
          </a:xfrm>
          <a:custGeom>
            <a:avLst/>
            <a:gdLst/>
            <a:ahLst/>
            <a:cxnLst/>
            <a:rect l="l" t="t" r="r" b="b"/>
            <a:pathLst>
              <a:path w="952500" h="285750">
                <a:moveTo>
                  <a:pt x="0" y="0"/>
                </a:moveTo>
                <a:lnTo>
                  <a:pt x="952500" y="285750"/>
                </a:lnTo>
              </a:path>
            </a:pathLst>
          </a:custGeom>
          <a:noFill/>
          <a:ln w="4762">
            <a:solidFill>
              <a:srgbClr val="FFFFFF">
                <a:alpha val="20000"/>
              </a:srgbClr>
            </a:solidFill>
          </a:ln>
        </p:spPr>
      </p:sp>
      <p:sp>
        <p:nvSpPr>
          <p:cNvPr id="34" name="Line 34"/>
          <p:cNvSpPr/>
          <p:nvPr/>
        </p:nvSpPr>
        <p:spPr>
          <a:xfrm>
            <a:off x="6953250" y="1524000"/>
            <a:ext cx="952500" cy="381000"/>
          </a:xfrm>
          <a:custGeom>
            <a:avLst/>
            <a:gdLst/>
            <a:ahLst/>
            <a:cxnLst/>
            <a:rect l="l" t="t" r="r" b="b"/>
            <a:pathLst>
              <a:path w="952500" h="381000">
                <a:moveTo>
                  <a:pt x="0" y="0"/>
                </a:moveTo>
                <a:lnTo>
                  <a:pt x="952500" y="381000"/>
                </a:lnTo>
              </a:path>
            </a:pathLst>
          </a:custGeom>
          <a:noFill/>
          <a:ln w="4762">
            <a:solidFill>
              <a:srgbClr val="FFFFFF">
                <a:alpha val="20000"/>
              </a:srgbClr>
            </a:solidFill>
          </a:ln>
        </p:spPr>
      </p:sp>
      <p:sp>
        <p:nvSpPr>
          <p:cNvPr id="35" name="Line 35"/>
          <p:cNvSpPr/>
          <p:nvPr/>
        </p:nvSpPr>
        <p:spPr>
          <a:xfrm>
            <a:off x="3048000" y="4572000"/>
            <a:ext cx="1238250" cy="571500"/>
          </a:xfrm>
          <a:custGeom>
            <a:avLst/>
            <a:gdLst/>
            <a:ahLst/>
            <a:cxnLst/>
            <a:rect l="l" t="t" r="r" b="b"/>
            <a:pathLst>
              <a:path w="1238250" h="571500">
                <a:moveTo>
                  <a:pt x="0" y="0"/>
                </a:moveTo>
                <a:lnTo>
                  <a:pt x="1238250" y="571500"/>
                </a:lnTo>
              </a:path>
            </a:pathLst>
          </a:custGeom>
          <a:noFill/>
          <a:ln w="4762">
            <a:solidFill>
              <a:srgbClr val="FFFFFF">
                <a:alpha val="20000"/>
              </a:srgbClr>
            </a:solidFill>
          </a:ln>
        </p:spPr>
      </p:sp>
      <p:sp>
        <p:nvSpPr>
          <p:cNvPr id="36" name="Line 36"/>
          <p:cNvSpPr/>
          <p:nvPr/>
        </p:nvSpPr>
        <p:spPr>
          <a:xfrm>
            <a:off x="5524500" y="5334000"/>
            <a:ext cx="1143000" cy="190500"/>
          </a:xfrm>
          <a:custGeom>
            <a:avLst/>
            <a:gdLst/>
            <a:ahLst/>
            <a:cxnLst/>
            <a:rect l="l" t="t" r="r" b="b"/>
            <a:pathLst>
              <a:path w="1143000" h="190500">
                <a:moveTo>
                  <a:pt x="0" y="190500"/>
                </a:moveTo>
                <a:lnTo>
                  <a:pt x="1143000" y="0"/>
                </a:lnTo>
              </a:path>
            </a:pathLst>
          </a:custGeom>
          <a:noFill/>
          <a:ln w="4762">
            <a:solidFill>
              <a:srgbClr val="FFFFFF">
                <a:alpha val="20000"/>
              </a:srgbClr>
            </a:solidFill>
          </a:ln>
        </p:spPr>
      </p:sp>
      <p:sp>
        <p:nvSpPr>
          <p:cNvPr id="37" name="Line 37"/>
          <p:cNvSpPr/>
          <p:nvPr/>
        </p:nvSpPr>
        <p:spPr>
          <a:xfrm>
            <a:off x="7905750" y="4286250"/>
            <a:ext cx="1143000" cy="666750"/>
          </a:xfrm>
          <a:custGeom>
            <a:avLst/>
            <a:gdLst/>
            <a:ahLst/>
            <a:cxnLst/>
            <a:rect l="l" t="t" r="r" b="b"/>
            <a:pathLst>
              <a:path w="1143000" h="666750">
                <a:moveTo>
                  <a:pt x="0" y="666750"/>
                </a:moveTo>
                <a:lnTo>
                  <a:pt x="1143000" y="0"/>
                </a:lnTo>
              </a:path>
            </a:pathLst>
          </a:custGeom>
          <a:noFill/>
          <a:ln w="4762">
            <a:solidFill>
              <a:srgbClr val="FFFFFF">
                <a:alpha val="20000"/>
              </a:srgbClr>
            </a:solidFill>
          </a:ln>
        </p:spPr>
      </p:sp>
      <p:grpSp>
        <p:nvGrpSpPr>
          <p:cNvPr id="59" name="Group 59"/>
          <p:cNvGrpSpPr/>
          <p:nvPr/>
        </p:nvGrpSpPr>
        <p:grpSpPr>
          <a:xfrm>
            <a:off x="2105930" y="2023110"/>
            <a:ext cx="7980140" cy="4539615"/>
            <a:chOff x="2105930" y="2023110"/>
            <a:chExt cx="7980140" cy="4539615"/>
          </a:xfrm>
        </p:grpSpPr>
        <p:sp>
          <p:nvSpPr>
            <p:cNvPr id="38" name="TextBox 38"/>
            <p:cNvSpPr txBox="1"/>
            <p:nvPr/>
          </p:nvSpPr>
          <p:spPr>
            <a:xfrm>
              <a:off x="3466338" y="2023110"/>
              <a:ext cx="5259324" cy="85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4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心理治疗中的依恋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075748" y="2821305"/>
              <a:ext cx="404050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dirty="0">
                  <a:solidFill>
                    <a:srgbClr val="E5E7EB"/>
                  </a:solidFill>
                  <a:latin typeface="Segoe UI"/>
                  <a:ea typeface="Microsoft YaHei"/>
                  <a:cs typeface="Segoe UI"/>
                </a:rPr>
                <a:t>从养育到治愈，从理论到实践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105930" y="3283268"/>
              <a:ext cx="79801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Attachment in Psychotherapy: From Nurturing to Healing, From Theory to Practice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4667250" y="3810000"/>
              <a:ext cx="2857500" cy="38100"/>
            </a:xfrm>
            <a:custGeom>
              <a:avLst/>
              <a:gdLst/>
              <a:ahLst/>
              <a:cxnLst/>
              <a:rect l="l" t="t" r="r" b="b"/>
              <a:pathLst>
                <a:path w="2857500" h="38100">
                  <a:moveTo>
                    <a:pt x="19050" y="0"/>
                  </a:moveTo>
                  <a:lnTo>
                    <a:pt x="2838450" y="0"/>
                  </a:lnTo>
                  <a:cubicBezTo>
                    <a:pt x="2848971" y="0"/>
                    <a:pt x="2857500" y="8529"/>
                    <a:pt x="2857500" y="19050"/>
                  </a:cubicBezTo>
                  <a:lnTo>
                    <a:pt x="2857500" y="19050"/>
                  </a:lnTo>
                  <a:cubicBezTo>
                    <a:pt x="2857500" y="29571"/>
                    <a:pt x="2848971" y="38100"/>
                    <a:pt x="2838450" y="38100"/>
                  </a:cubicBezTo>
                  <a:lnTo>
                    <a:pt x="19050" y="38100"/>
                  </a:lnTo>
                  <a:cubicBezTo>
                    <a:pt x="8529" y="38100"/>
                    <a:pt x="0" y="29571"/>
                    <a:pt x="0" y="190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E07843"/>
            </a:solidFill>
            <a:ln>
              <a:noFill/>
            </a:ln>
          </p:spPr>
        </p:sp>
        <p:grpSp>
          <p:nvGrpSpPr>
            <p:cNvPr id="57" name="Group 57"/>
            <p:cNvGrpSpPr/>
            <p:nvPr/>
          </p:nvGrpSpPr>
          <p:grpSpPr>
            <a:xfrm>
              <a:off x="3048000" y="4616768"/>
              <a:ext cx="6286500" cy="1193482"/>
              <a:chOff x="3048000" y="4616768"/>
              <a:chExt cx="6286500" cy="1193482"/>
            </a:xfrm>
          </p:grpSpPr>
          <p:sp>
            <p:nvSpPr>
              <p:cNvPr id="42" name="TextBox 42"/>
              <p:cNvSpPr txBox="1"/>
              <p:nvPr/>
            </p:nvSpPr>
            <p:spPr>
              <a:xfrm>
                <a:off x="4940213" y="4616768"/>
                <a:ext cx="2311575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基于 David J. Wallin 著作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4512183" y="4966335"/>
                <a:ext cx="316763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i="1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Attachment in Psychotherapy (2007)</a:t>
                </a:r>
              </a:p>
            </p:txBody>
          </p:sp>
          <p:grpSp>
            <p:nvGrpSpPr>
              <p:cNvPr id="56" name="Group 56"/>
              <p:cNvGrpSpPr/>
              <p:nvPr/>
            </p:nvGrpSpPr>
            <p:grpSpPr>
              <a:xfrm>
                <a:off x="3048000" y="5524500"/>
                <a:ext cx="6286500" cy="285750"/>
                <a:chOff x="3048000" y="5524500"/>
                <a:chExt cx="6286500" cy="285750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3048000" y="5524500"/>
                  <a:ext cx="95250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285750">
                      <a:moveTo>
                        <a:pt x="142875" y="0"/>
                      </a:moveTo>
                      <a:lnTo>
                        <a:pt x="809625" y="0"/>
                      </a:lnTo>
                      <a:cubicBezTo>
                        <a:pt x="888533" y="0"/>
                        <a:pt x="952500" y="63967"/>
                        <a:pt x="952500" y="142875"/>
                      </a:cubicBezTo>
                      <a:lnTo>
                        <a:pt x="952500" y="142875"/>
                      </a:lnTo>
                      <a:cubicBezTo>
                        <a:pt x="952500" y="221783"/>
                        <a:pt x="888533" y="285750"/>
                        <a:pt x="809625" y="285750"/>
                      </a:cubicBezTo>
                      <a:lnTo>
                        <a:pt x="142875" y="285750"/>
                      </a:lnTo>
                      <a:cubicBezTo>
                        <a:pt x="63967" y="285750"/>
                        <a:pt x="0" y="221783"/>
                        <a:pt x="0" y="142875"/>
                      </a:cubicBezTo>
                      <a:lnTo>
                        <a:pt x="0" y="142875"/>
                      </a:lnTo>
                      <a:cubicBezTo>
                        <a:pt x="0" y="63967"/>
                        <a:pt x="63967" y="0"/>
                        <a:pt x="1428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3227070" y="560974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安全基地</a:t>
                  </a:r>
                </a:p>
              </p:txBody>
            </p:sp>
            <p:sp>
              <p:nvSpPr>
                <p:cNvPr id="46" name="Freeform 46"/>
                <p:cNvSpPr/>
                <p:nvPr/>
              </p:nvSpPr>
              <p:spPr>
                <a:xfrm>
                  <a:off x="4191000" y="5524500"/>
                  <a:ext cx="95250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285750">
                      <a:moveTo>
                        <a:pt x="142875" y="0"/>
                      </a:moveTo>
                      <a:lnTo>
                        <a:pt x="809625" y="0"/>
                      </a:lnTo>
                      <a:cubicBezTo>
                        <a:pt x="888533" y="0"/>
                        <a:pt x="952500" y="63967"/>
                        <a:pt x="952500" y="142875"/>
                      </a:cubicBezTo>
                      <a:lnTo>
                        <a:pt x="952500" y="142875"/>
                      </a:lnTo>
                      <a:cubicBezTo>
                        <a:pt x="952500" y="221783"/>
                        <a:pt x="888533" y="285750"/>
                        <a:pt x="809625" y="285750"/>
                      </a:cubicBezTo>
                      <a:lnTo>
                        <a:pt x="142875" y="285750"/>
                      </a:lnTo>
                      <a:cubicBezTo>
                        <a:pt x="63967" y="285750"/>
                        <a:pt x="0" y="221783"/>
                        <a:pt x="0" y="142875"/>
                      </a:cubicBezTo>
                      <a:lnTo>
                        <a:pt x="0" y="142875"/>
                      </a:lnTo>
                      <a:cubicBezTo>
                        <a:pt x="0" y="63967"/>
                        <a:pt x="63967" y="0"/>
                        <a:pt x="1428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4370070" y="560974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依恋模式</a:t>
                  </a:r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5334000" y="5524500"/>
                  <a:ext cx="95250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285750">
                      <a:moveTo>
                        <a:pt x="142875" y="0"/>
                      </a:moveTo>
                      <a:lnTo>
                        <a:pt x="809625" y="0"/>
                      </a:lnTo>
                      <a:cubicBezTo>
                        <a:pt x="888533" y="0"/>
                        <a:pt x="952500" y="63967"/>
                        <a:pt x="952500" y="142875"/>
                      </a:cubicBezTo>
                      <a:lnTo>
                        <a:pt x="952500" y="142875"/>
                      </a:lnTo>
                      <a:cubicBezTo>
                        <a:pt x="952500" y="221783"/>
                        <a:pt x="888533" y="285750"/>
                        <a:pt x="809625" y="285750"/>
                      </a:cubicBezTo>
                      <a:lnTo>
                        <a:pt x="142875" y="285750"/>
                      </a:lnTo>
                      <a:cubicBezTo>
                        <a:pt x="63967" y="285750"/>
                        <a:pt x="0" y="221783"/>
                        <a:pt x="0" y="142875"/>
                      </a:cubicBezTo>
                      <a:lnTo>
                        <a:pt x="0" y="142875"/>
                      </a:lnTo>
                      <a:cubicBezTo>
                        <a:pt x="0" y="63967"/>
                        <a:pt x="63967" y="0"/>
                        <a:pt x="1428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5584269" y="5609749"/>
                  <a:ext cx="45196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心智化</a:t>
                  </a:r>
                </a:p>
              </p:txBody>
            </p:sp>
            <p:sp>
              <p:nvSpPr>
                <p:cNvPr id="50" name="Freeform 50"/>
                <p:cNvSpPr/>
                <p:nvPr/>
              </p:nvSpPr>
              <p:spPr>
                <a:xfrm>
                  <a:off x="6477000" y="5524500"/>
                  <a:ext cx="76200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0" h="285750">
                      <a:moveTo>
                        <a:pt x="142875" y="0"/>
                      </a:moveTo>
                      <a:lnTo>
                        <a:pt x="619125" y="0"/>
                      </a:lnTo>
                      <a:cubicBezTo>
                        <a:pt x="698033" y="0"/>
                        <a:pt x="762000" y="63967"/>
                        <a:pt x="762000" y="142875"/>
                      </a:cubicBezTo>
                      <a:lnTo>
                        <a:pt x="762000" y="142875"/>
                      </a:lnTo>
                      <a:cubicBezTo>
                        <a:pt x="762000" y="221783"/>
                        <a:pt x="698033" y="285750"/>
                        <a:pt x="619125" y="285750"/>
                      </a:cubicBezTo>
                      <a:lnTo>
                        <a:pt x="142875" y="285750"/>
                      </a:lnTo>
                      <a:cubicBezTo>
                        <a:pt x="63967" y="285750"/>
                        <a:pt x="0" y="221783"/>
                        <a:pt x="0" y="142875"/>
                      </a:cubicBezTo>
                      <a:lnTo>
                        <a:pt x="0" y="142875"/>
                      </a:lnTo>
                      <a:cubicBezTo>
                        <a:pt x="0" y="63967"/>
                        <a:pt x="63967" y="0"/>
                        <a:pt x="1428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6703219" y="5609749"/>
                  <a:ext cx="30956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觉察</a:t>
                  </a:r>
                </a:p>
              </p:txBody>
            </p:sp>
            <p:sp>
              <p:nvSpPr>
                <p:cNvPr id="52" name="Freeform 52"/>
                <p:cNvSpPr/>
                <p:nvPr/>
              </p:nvSpPr>
              <p:spPr>
                <a:xfrm>
                  <a:off x="7429500" y="5524500"/>
                  <a:ext cx="95250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0" h="285750">
                      <a:moveTo>
                        <a:pt x="142875" y="0"/>
                      </a:moveTo>
                      <a:lnTo>
                        <a:pt x="809625" y="0"/>
                      </a:lnTo>
                      <a:cubicBezTo>
                        <a:pt x="888533" y="0"/>
                        <a:pt x="952500" y="63967"/>
                        <a:pt x="952500" y="142875"/>
                      </a:cubicBezTo>
                      <a:lnTo>
                        <a:pt x="952500" y="142875"/>
                      </a:lnTo>
                      <a:cubicBezTo>
                        <a:pt x="952500" y="221783"/>
                        <a:pt x="888533" y="285750"/>
                        <a:pt x="809625" y="285750"/>
                      </a:cubicBezTo>
                      <a:lnTo>
                        <a:pt x="142875" y="285750"/>
                      </a:lnTo>
                      <a:cubicBezTo>
                        <a:pt x="63967" y="285750"/>
                        <a:pt x="0" y="221783"/>
                        <a:pt x="0" y="142875"/>
                      </a:cubicBezTo>
                      <a:lnTo>
                        <a:pt x="0" y="142875"/>
                      </a:lnTo>
                      <a:cubicBezTo>
                        <a:pt x="0" y="63967"/>
                        <a:pt x="63967" y="0"/>
                        <a:pt x="1428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7679769" y="5609749"/>
                  <a:ext cx="451961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双螺旋</a:t>
                  </a:r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8572500" y="5524500"/>
                  <a:ext cx="76200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0" h="285750">
                      <a:moveTo>
                        <a:pt x="142875" y="0"/>
                      </a:moveTo>
                      <a:lnTo>
                        <a:pt x="619125" y="0"/>
                      </a:lnTo>
                      <a:cubicBezTo>
                        <a:pt x="698033" y="0"/>
                        <a:pt x="762000" y="63967"/>
                        <a:pt x="762000" y="142875"/>
                      </a:cubicBezTo>
                      <a:lnTo>
                        <a:pt x="762000" y="142875"/>
                      </a:lnTo>
                      <a:cubicBezTo>
                        <a:pt x="762000" y="221783"/>
                        <a:pt x="698033" y="285750"/>
                        <a:pt x="619125" y="285750"/>
                      </a:cubicBezTo>
                      <a:lnTo>
                        <a:pt x="142875" y="285750"/>
                      </a:lnTo>
                      <a:cubicBezTo>
                        <a:pt x="63967" y="285750"/>
                        <a:pt x="0" y="221783"/>
                        <a:pt x="0" y="142875"/>
                      </a:cubicBezTo>
                      <a:lnTo>
                        <a:pt x="0" y="142875"/>
                      </a:lnTo>
                      <a:cubicBezTo>
                        <a:pt x="0" y="63967"/>
                        <a:pt x="63967" y="0"/>
                        <a:pt x="1428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8798719" y="5609749"/>
                  <a:ext cx="309562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治愈</a:t>
                  </a:r>
                </a:p>
              </p:txBody>
            </p:sp>
          </p:grpSp>
        </p:grpSp>
        <p:sp>
          <p:nvSpPr>
            <p:cNvPr id="58" name="TextBox 58"/>
            <p:cNvSpPr txBox="1"/>
            <p:nvPr/>
          </p:nvSpPr>
          <p:spPr>
            <a:xfrm>
              <a:off x="5217033" y="6379845"/>
              <a:ext cx="1757934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64748B"/>
                  </a:solidFill>
                  <a:latin typeface="Segoe UI"/>
                  <a:ea typeface="Microsoft YaHei"/>
                  <a:cs typeface="Segoe UI"/>
                </a:rPr>
                <a:t>© 2025 · 仅供学习与交流使用</a:t>
              </a: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32</a:t>
            </a:r>
          </a:p>
        </p:txBody>
      </p:sp>
    </p:spTree>
  </p:cSld>
  <p:clrMapOvr>
    <a:masterClrMapping/>
  </p:clrMapOvr>
  <p:transition 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4561904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依恋研究对心理治疗的核心启示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393877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Three Key Findings from Attachment Research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191000" cy="9525"/>
          </a:xfrm>
          <a:custGeom>
            <a:avLst/>
            <a:gdLst/>
            <a:ahLst/>
            <a:cxnLst/>
            <a:rect l="l" t="t" r="r" b="b"/>
            <a:pathLst>
              <a:path w="4191000" h="9525">
                <a:moveTo>
                  <a:pt x="0" y="0"/>
                </a:moveTo>
                <a:lnTo>
                  <a:pt x="41910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64" name="Group 64"/>
          <p:cNvGrpSpPr/>
          <p:nvPr/>
        </p:nvGrpSpPr>
        <p:grpSpPr>
          <a:xfrm>
            <a:off x="571500" y="1524000"/>
            <a:ext cx="11049000" cy="4191000"/>
            <a:chOff x="571500" y="1524000"/>
            <a:chExt cx="11049000" cy="4191000"/>
          </a:xfrm>
        </p:grpSpPr>
        <p:grpSp>
          <p:nvGrpSpPr>
            <p:cNvPr id="25" name="Group 25"/>
            <p:cNvGrpSpPr/>
            <p:nvPr/>
          </p:nvGrpSpPr>
          <p:grpSpPr>
            <a:xfrm>
              <a:off x="571500" y="1524000"/>
              <a:ext cx="3429000" cy="4191000"/>
              <a:chOff x="571500" y="1524000"/>
              <a:chExt cx="3429000" cy="4191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71500" y="1524000"/>
                <a:ext cx="3429000" cy="4191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4191000">
                    <a:moveTo>
                      <a:pt x="152400" y="0"/>
                    </a:moveTo>
                    <a:lnTo>
                      <a:pt x="3276600" y="0"/>
                    </a:lnTo>
                    <a:cubicBezTo>
                      <a:pt x="3360768" y="0"/>
                      <a:pt x="3429000" y="68232"/>
                      <a:pt x="3429000" y="152400"/>
                    </a:cubicBezTo>
                    <a:lnTo>
                      <a:pt x="3429000" y="4038600"/>
                    </a:lnTo>
                    <a:cubicBezTo>
                      <a:pt x="3429000" y="4122768"/>
                      <a:pt x="3360768" y="4191000"/>
                      <a:pt x="3276600" y="4191000"/>
                    </a:cubicBezTo>
                    <a:lnTo>
                      <a:pt x="152400" y="4191000"/>
                    </a:lnTo>
                    <a:cubicBezTo>
                      <a:pt x="68232" y="4191000"/>
                      <a:pt x="0" y="4122768"/>
                      <a:pt x="0" y="40386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571500" y="1524000"/>
                <a:ext cx="3429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762000">
                    <a:moveTo>
                      <a:pt x="152400" y="0"/>
                    </a:moveTo>
                    <a:lnTo>
                      <a:pt x="3276600" y="0"/>
                    </a:lnTo>
                    <a:cubicBezTo>
                      <a:pt x="3360768" y="0"/>
                      <a:pt x="3429000" y="68232"/>
                      <a:pt x="3429000" y="152400"/>
                    </a:cubicBezTo>
                    <a:lnTo>
                      <a:pt x="3429000" y="609600"/>
                    </a:lnTo>
                    <a:cubicBezTo>
                      <a:pt x="3429000" y="693768"/>
                      <a:pt x="3360768" y="762000"/>
                      <a:pt x="3276600" y="762000"/>
                    </a:cubicBezTo>
                    <a:lnTo>
                      <a:pt x="152400" y="762000"/>
                    </a:lnTo>
                    <a:cubicBezTo>
                      <a:pt x="68232" y="762000"/>
                      <a:pt x="0" y="693768"/>
                      <a:pt x="0" y="6096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9" name="Rectangle 9"/>
              <p:cNvSpPr/>
              <p:nvPr/>
            </p:nvSpPr>
            <p:spPr>
              <a:xfrm>
                <a:off x="571500" y="2133600"/>
                <a:ext cx="3429000" cy="1524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0" name="Ellipse 10"/>
              <p:cNvSpPr/>
              <p:nvPr/>
            </p:nvSpPr>
            <p:spPr>
              <a:xfrm>
                <a:off x="2019300" y="1638300"/>
                <a:ext cx="533400" cy="5334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2174986" y="1773555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🔗</a:t>
                </a: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762000" y="2476500"/>
                <a:ext cx="381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81000">
                    <a:moveTo>
                      <a:pt x="76200" y="0"/>
                    </a:moveTo>
                    <a:lnTo>
                      <a:pt x="304800" y="0"/>
                    </a:lnTo>
                    <a:cubicBezTo>
                      <a:pt x="346884" y="0"/>
                      <a:pt x="381000" y="34116"/>
                      <a:pt x="381000" y="76200"/>
                    </a:cubicBezTo>
                    <a:lnTo>
                      <a:pt x="381000" y="304800"/>
                    </a:lnTo>
                    <a:cubicBezTo>
                      <a:pt x="381000" y="346884"/>
                      <a:pt x="346884" y="381000"/>
                      <a:pt x="3048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898946" y="2581275"/>
                <a:ext cx="107109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268730" y="2473642"/>
                <a:ext cx="655368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E293B"/>
                    </a:solidFill>
                    <a:latin typeface="Segoe UI"/>
                    <a:ea typeface="Microsoft YaHei"/>
                    <a:cs typeface="Segoe UI"/>
                  </a:rPr>
                  <a:t>发现一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272540" y="2725102"/>
                <a:ext cx="87010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Finding One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42950" y="3076575"/>
                <a:ext cx="2108359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共同创造的依恋关系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42950" y="3362325"/>
                <a:ext cx="187833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是发展的关键背景</a:t>
                </a:r>
              </a:p>
            </p:txBody>
          </p:sp>
          <p:sp>
            <p:nvSpPr>
              <p:cNvPr id="18" name="Line 18"/>
              <p:cNvSpPr/>
              <p:nvPr/>
            </p:nvSpPr>
            <p:spPr>
              <a:xfrm>
                <a:off x="762000" y="3905250"/>
                <a:ext cx="3048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9525">
                    <a:moveTo>
                      <a:pt x="0" y="0"/>
                    </a:moveTo>
                    <a:lnTo>
                      <a:pt x="304800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47712" y="4069556"/>
                <a:ext cx="148268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关系塑造大脑结构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47712" y="4336256"/>
                <a:ext cx="230421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互动模式内化为内部工作模型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47712" y="4602956"/>
                <a:ext cx="181129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安全依恋促进神经整合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47712" y="4869656"/>
                <a:ext cx="19756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治疗关系可重塑依恋模式</a:t>
                </a: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762000" y="5334000"/>
                <a:ext cx="952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247650">
                    <a:moveTo>
                      <a:pt x="123825" y="0"/>
                    </a:moveTo>
                    <a:lnTo>
                      <a:pt x="828675" y="0"/>
                    </a:lnTo>
                    <a:cubicBezTo>
                      <a:pt x="897062" y="0"/>
                      <a:pt x="952500" y="55438"/>
                      <a:pt x="952500" y="123825"/>
                    </a:cubicBezTo>
                    <a:lnTo>
                      <a:pt x="952500" y="123825"/>
                    </a:lnTo>
                    <a:cubicBezTo>
                      <a:pt x="952500" y="192212"/>
                      <a:pt x="897062" y="247650"/>
                      <a:pt x="828675" y="247650"/>
                    </a:cubicBezTo>
                    <a:lnTo>
                      <a:pt x="123825" y="247650"/>
                    </a:lnTo>
                    <a:cubicBezTo>
                      <a:pt x="55438" y="247650"/>
                      <a:pt x="0" y="192212"/>
                      <a:pt x="0" y="123825"/>
                    </a:cubicBezTo>
                    <a:lnTo>
                      <a:pt x="0" y="123825"/>
                    </a:lnTo>
                    <a:cubicBezTo>
                      <a:pt x="0" y="55438"/>
                      <a:pt x="55438" y="0"/>
                      <a:pt x="123825" y="0"/>
                    </a:cubicBezTo>
                    <a:close/>
                  </a:path>
                </a:pathLst>
              </a:custGeom>
              <a:solidFill>
                <a:srgbClr val="E0F2FE"/>
              </a:solidFill>
              <a:ln>
                <a:noFill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98671" y="540019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关系塑造大脑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4381500" y="1524000"/>
              <a:ext cx="3429000" cy="4191000"/>
              <a:chOff x="4381500" y="1524000"/>
              <a:chExt cx="3429000" cy="4191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4381500" y="1524000"/>
                <a:ext cx="3429000" cy="4191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4191000">
                    <a:moveTo>
                      <a:pt x="152400" y="0"/>
                    </a:moveTo>
                    <a:lnTo>
                      <a:pt x="3276600" y="0"/>
                    </a:lnTo>
                    <a:cubicBezTo>
                      <a:pt x="3360768" y="0"/>
                      <a:pt x="3429000" y="68232"/>
                      <a:pt x="3429000" y="152400"/>
                    </a:cubicBezTo>
                    <a:lnTo>
                      <a:pt x="3429000" y="4038600"/>
                    </a:lnTo>
                    <a:cubicBezTo>
                      <a:pt x="3429000" y="4122768"/>
                      <a:pt x="3360768" y="4191000"/>
                      <a:pt x="3276600" y="4191000"/>
                    </a:cubicBezTo>
                    <a:lnTo>
                      <a:pt x="152400" y="4191000"/>
                    </a:lnTo>
                    <a:cubicBezTo>
                      <a:pt x="68232" y="4191000"/>
                      <a:pt x="0" y="4122768"/>
                      <a:pt x="0" y="40386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27" name="Freeform 27"/>
              <p:cNvSpPr/>
              <p:nvPr/>
            </p:nvSpPr>
            <p:spPr>
              <a:xfrm>
                <a:off x="4381500" y="1524000"/>
                <a:ext cx="3429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762000">
                    <a:moveTo>
                      <a:pt x="152400" y="0"/>
                    </a:moveTo>
                    <a:lnTo>
                      <a:pt x="3276600" y="0"/>
                    </a:lnTo>
                    <a:cubicBezTo>
                      <a:pt x="3360768" y="0"/>
                      <a:pt x="3429000" y="68232"/>
                      <a:pt x="3429000" y="152400"/>
                    </a:cubicBezTo>
                    <a:lnTo>
                      <a:pt x="3429000" y="609600"/>
                    </a:lnTo>
                    <a:cubicBezTo>
                      <a:pt x="3429000" y="693768"/>
                      <a:pt x="3360768" y="762000"/>
                      <a:pt x="3276600" y="762000"/>
                    </a:cubicBezTo>
                    <a:lnTo>
                      <a:pt x="152400" y="762000"/>
                    </a:lnTo>
                    <a:cubicBezTo>
                      <a:pt x="68232" y="762000"/>
                      <a:pt x="0" y="693768"/>
                      <a:pt x="0" y="6096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8" name="Rectangle 28"/>
              <p:cNvSpPr/>
              <p:nvPr/>
            </p:nvSpPr>
            <p:spPr>
              <a:xfrm>
                <a:off x="4381500" y="2133600"/>
                <a:ext cx="3429000" cy="1524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9" name="Ellipse 29"/>
              <p:cNvSpPr/>
              <p:nvPr/>
            </p:nvSpPr>
            <p:spPr>
              <a:xfrm>
                <a:off x="5829300" y="1638300"/>
                <a:ext cx="533400" cy="5334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5984986" y="1773555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🎭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4572000" y="2476500"/>
                <a:ext cx="381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81000">
                    <a:moveTo>
                      <a:pt x="76200" y="0"/>
                    </a:moveTo>
                    <a:lnTo>
                      <a:pt x="304800" y="0"/>
                    </a:lnTo>
                    <a:cubicBezTo>
                      <a:pt x="346884" y="0"/>
                      <a:pt x="381000" y="34116"/>
                      <a:pt x="381000" y="76200"/>
                    </a:cubicBezTo>
                    <a:lnTo>
                      <a:pt x="381000" y="304800"/>
                    </a:lnTo>
                    <a:cubicBezTo>
                      <a:pt x="381000" y="346884"/>
                      <a:pt x="346884" y="381000"/>
                      <a:pt x="3048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4680192" y="2581275"/>
                <a:ext cx="16461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078730" y="2473642"/>
                <a:ext cx="655368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E293B"/>
                    </a:solidFill>
                    <a:latin typeface="Segoe UI"/>
                    <a:ea typeface="Microsoft YaHei"/>
                    <a:cs typeface="Segoe UI"/>
                  </a:rPr>
                  <a:t>发现二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5082540" y="2725102"/>
                <a:ext cx="87010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Finding Two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552950" y="3076575"/>
                <a:ext cx="164830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非言语体验构成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4552950" y="3362325"/>
                <a:ext cx="187833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发展中自我的核心</a:t>
                </a:r>
              </a:p>
            </p:txBody>
          </p:sp>
          <p:sp>
            <p:nvSpPr>
              <p:cNvPr id="37" name="Line 37"/>
              <p:cNvSpPr/>
              <p:nvPr/>
            </p:nvSpPr>
            <p:spPr>
              <a:xfrm>
                <a:off x="4572000" y="3905250"/>
                <a:ext cx="3048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9525">
                    <a:moveTo>
                      <a:pt x="0" y="0"/>
                    </a:moveTo>
                    <a:lnTo>
                      <a:pt x="304800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4557712" y="4069556"/>
                <a:ext cx="195095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12个月前已形成核心模式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4557712" y="4336256"/>
                <a:ext cx="19756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语言前经验构成内隐记忆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557712" y="4602956"/>
                <a:ext cx="19756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身体记录着早期关系体验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4557712" y="4869656"/>
                <a:ext cx="181129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需关注非言语沟通通道</a:t>
                </a: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4572000" y="5334000"/>
                <a:ext cx="952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247650">
                    <a:moveTo>
                      <a:pt x="123825" y="0"/>
                    </a:moveTo>
                    <a:lnTo>
                      <a:pt x="828675" y="0"/>
                    </a:lnTo>
                    <a:cubicBezTo>
                      <a:pt x="897062" y="0"/>
                      <a:pt x="952500" y="55438"/>
                      <a:pt x="952500" y="123825"/>
                    </a:cubicBezTo>
                    <a:lnTo>
                      <a:pt x="952500" y="123825"/>
                    </a:lnTo>
                    <a:cubicBezTo>
                      <a:pt x="952500" y="192212"/>
                      <a:pt x="897062" y="247650"/>
                      <a:pt x="828675" y="247650"/>
                    </a:cubicBezTo>
                    <a:lnTo>
                      <a:pt x="123825" y="247650"/>
                    </a:lnTo>
                    <a:cubicBezTo>
                      <a:pt x="55438" y="247650"/>
                      <a:pt x="0" y="192212"/>
                      <a:pt x="0" y="123825"/>
                    </a:cubicBezTo>
                    <a:lnTo>
                      <a:pt x="0" y="123825"/>
                    </a:lnTo>
                    <a:cubicBezTo>
                      <a:pt x="0" y="55438"/>
                      <a:pt x="55438" y="0"/>
                      <a:pt x="123825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4608671" y="540019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前语言期印记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8191500" y="1524000"/>
              <a:ext cx="3429000" cy="4191000"/>
              <a:chOff x="8191500" y="1524000"/>
              <a:chExt cx="3429000" cy="41910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8191500" y="1524000"/>
                <a:ext cx="3429000" cy="4191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4191000">
                    <a:moveTo>
                      <a:pt x="152400" y="0"/>
                    </a:moveTo>
                    <a:lnTo>
                      <a:pt x="3276600" y="0"/>
                    </a:lnTo>
                    <a:cubicBezTo>
                      <a:pt x="3360768" y="0"/>
                      <a:pt x="3429000" y="68232"/>
                      <a:pt x="3429000" y="152400"/>
                    </a:cubicBezTo>
                    <a:lnTo>
                      <a:pt x="3429000" y="4038600"/>
                    </a:lnTo>
                    <a:cubicBezTo>
                      <a:pt x="3429000" y="4122768"/>
                      <a:pt x="3360768" y="4191000"/>
                      <a:pt x="3276600" y="4191000"/>
                    </a:cubicBezTo>
                    <a:lnTo>
                      <a:pt x="152400" y="4191000"/>
                    </a:lnTo>
                    <a:cubicBezTo>
                      <a:pt x="68232" y="4191000"/>
                      <a:pt x="0" y="4122768"/>
                      <a:pt x="0" y="40386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46" name="Freeform 46"/>
              <p:cNvSpPr/>
              <p:nvPr/>
            </p:nvSpPr>
            <p:spPr>
              <a:xfrm>
                <a:off x="8191500" y="1524000"/>
                <a:ext cx="3429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762000">
                    <a:moveTo>
                      <a:pt x="152400" y="0"/>
                    </a:moveTo>
                    <a:lnTo>
                      <a:pt x="3276600" y="0"/>
                    </a:lnTo>
                    <a:cubicBezTo>
                      <a:pt x="3360768" y="0"/>
                      <a:pt x="3429000" y="68232"/>
                      <a:pt x="3429000" y="152400"/>
                    </a:cubicBezTo>
                    <a:lnTo>
                      <a:pt x="3429000" y="609600"/>
                    </a:lnTo>
                    <a:cubicBezTo>
                      <a:pt x="3429000" y="693768"/>
                      <a:pt x="3360768" y="762000"/>
                      <a:pt x="3276600" y="762000"/>
                    </a:cubicBezTo>
                    <a:lnTo>
                      <a:pt x="152400" y="762000"/>
                    </a:lnTo>
                    <a:cubicBezTo>
                      <a:pt x="68232" y="762000"/>
                      <a:pt x="0" y="693768"/>
                      <a:pt x="0" y="609600"/>
                    </a:cubicBezTo>
                    <a:lnTo>
                      <a:pt x="0" y="152400"/>
                    </a:lnTo>
                    <a:cubicBezTo>
                      <a:pt x="0" y="68232"/>
                      <a:pt x="68232" y="0"/>
                      <a:pt x="1524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7" name="Rectangle 47"/>
              <p:cNvSpPr/>
              <p:nvPr/>
            </p:nvSpPr>
            <p:spPr>
              <a:xfrm>
                <a:off x="8191500" y="2133600"/>
                <a:ext cx="3429000" cy="1524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8" name="Ellipse 48"/>
              <p:cNvSpPr/>
              <p:nvPr/>
            </p:nvSpPr>
            <p:spPr>
              <a:xfrm>
                <a:off x="9639300" y="1638300"/>
                <a:ext cx="533400" cy="533400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9794986" y="1773555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🧠</a:t>
                </a:r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8382000" y="2476500"/>
                <a:ext cx="381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81000">
                    <a:moveTo>
                      <a:pt x="76200" y="0"/>
                    </a:moveTo>
                    <a:lnTo>
                      <a:pt x="304800" y="0"/>
                    </a:lnTo>
                    <a:cubicBezTo>
                      <a:pt x="346884" y="0"/>
                      <a:pt x="381000" y="34116"/>
                      <a:pt x="381000" y="76200"/>
                    </a:cubicBezTo>
                    <a:lnTo>
                      <a:pt x="381000" y="304800"/>
                    </a:lnTo>
                    <a:cubicBezTo>
                      <a:pt x="381000" y="346884"/>
                      <a:pt x="346884" y="381000"/>
                      <a:pt x="304800" y="381000"/>
                    </a:cubicBezTo>
                    <a:lnTo>
                      <a:pt x="76200" y="381000"/>
                    </a:lnTo>
                    <a:cubicBezTo>
                      <a:pt x="34116" y="381000"/>
                      <a:pt x="0" y="346884"/>
                      <a:pt x="0" y="304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8490192" y="2581275"/>
                <a:ext cx="16461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8888730" y="2473642"/>
                <a:ext cx="655368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1E293B"/>
                    </a:solidFill>
                    <a:latin typeface="Segoe UI"/>
                    <a:ea typeface="Microsoft YaHei"/>
                    <a:cs typeface="Segoe UI"/>
                  </a:rPr>
                  <a:t>发现三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892540" y="2725102"/>
                <a:ext cx="1008126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4748B"/>
                    </a:solidFill>
                    <a:latin typeface="Segoe UI"/>
                    <a:ea typeface="Microsoft YaHei"/>
                    <a:cs typeface="Segoe UI"/>
                  </a:rPr>
                  <a:t>Finding Three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362950" y="3076575"/>
                <a:ext cx="187833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自我对体验的姿态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8362950" y="3362325"/>
                <a:ext cx="187833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比历史事实更重要</a:t>
                </a:r>
              </a:p>
            </p:txBody>
          </p:sp>
          <p:sp>
            <p:nvSpPr>
              <p:cNvPr id="56" name="Line 56"/>
              <p:cNvSpPr/>
              <p:nvPr/>
            </p:nvSpPr>
            <p:spPr>
              <a:xfrm>
                <a:off x="8382000" y="3905250"/>
                <a:ext cx="3048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9525">
                    <a:moveTo>
                      <a:pt x="0" y="0"/>
                    </a:moveTo>
                    <a:lnTo>
                      <a:pt x="304800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8367712" y="4069556"/>
                <a:ext cx="19756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反思能力决定依恋安全性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8367712" y="4336256"/>
                <a:ext cx="19756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元认知监测调节情绪反应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8367712" y="4602956"/>
                <a:ext cx="19756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心智化能力可以后天培养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8367712" y="4869656"/>
                <a:ext cx="19756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觉察同样促进安全感建立</a:t>
                </a:r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8382000" y="5334000"/>
                <a:ext cx="11430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247650">
                    <a:moveTo>
                      <a:pt x="123825" y="0"/>
                    </a:moveTo>
                    <a:lnTo>
                      <a:pt x="1019175" y="0"/>
                    </a:lnTo>
                    <a:cubicBezTo>
                      <a:pt x="1087562" y="0"/>
                      <a:pt x="1143000" y="55438"/>
                      <a:pt x="1143000" y="123825"/>
                    </a:cubicBezTo>
                    <a:lnTo>
                      <a:pt x="1143000" y="123825"/>
                    </a:lnTo>
                    <a:cubicBezTo>
                      <a:pt x="1143000" y="192212"/>
                      <a:pt x="1087562" y="247650"/>
                      <a:pt x="1019175" y="247650"/>
                    </a:cubicBezTo>
                    <a:lnTo>
                      <a:pt x="123825" y="247650"/>
                    </a:lnTo>
                    <a:cubicBezTo>
                      <a:pt x="55438" y="247650"/>
                      <a:pt x="0" y="192212"/>
                      <a:pt x="0" y="123825"/>
                    </a:cubicBezTo>
                    <a:lnTo>
                      <a:pt x="0" y="123825"/>
                    </a:lnTo>
                    <a:cubicBezTo>
                      <a:pt x="0" y="55438"/>
                      <a:pt x="55438" y="0"/>
                      <a:pt x="123825" y="0"/>
                    </a:cubicBezTo>
                    <a:close/>
                  </a:path>
                </a:pathLst>
              </a:cu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8371523" y="540019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反思能力决定命运</a:t>
                </a:r>
              </a:p>
            </p:txBody>
          </p:sp>
        </p:grpSp>
      </p:grpSp>
      <p:sp>
        <p:nvSpPr>
          <p:cNvPr id="65" name="Freeform 65"/>
          <p:cNvSpPr/>
          <p:nvPr/>
        </p:nvSpPr>
        <p:spPr>
          <a:xfrm>
            <a:off x="571500" y="5905500"/>
            <a:ext cx="11049000" cy="476250"/>
          </a:xfrm>
          <a:custGeom>
            <a:avLst/>
            <a:gdLst/>
            <a:ahLst/>
            <a:cxnLst/>
            <a:rect l="l" t="t" r="r" b="b"/>
            <a:pathLst>
              <a:path w="11049000" h="476250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400050"/>
                </a:lnTo>
                <a:cubicBezTo>
                  <a:pt x="11049000" y="442134"/>
                  <a:pt x="11014884" y="476250"/>
                  <a:pt x="10972800" y="476250"/>
                </a:cubicBezTo>
                <a:lnTo>
                  <a:pt x="76200" y="476250"/>
                </a:lnTo>
                <a:cubicBezTo>
                  <a:pt x="34116" y="476250"/>
                  <a:pt x="0" y="442134"/>
                  <a:pt x="0" y="400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1F5F9"/>
          </a:solidFill>
          <a:ln>
            <a:noFill/>
          </a:ln>
        </p:spPr>
      </p:sp>
      <p:sp>
        <p:nvSpPr>
          <p:cNvPr id="66" name="TextBox 66"/>
          <p:cNvSpPr txBox="1"/>
          <p:nvPr/>
        </p:nvSpPr>
        <p:spPr>
          <a:xfrm>
            <a:off x="2676334" y="6080760"/>
            <a:ext cx="6839331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475569"/>
                </a:solidFill>
                <a:latin typeface="Segoe UI"/>
                <a:ea typeface="Microsoft YaHei"/>
                <a:cs typeface="Segoe UI"/>
              </a:rPr>
              <a:t>💡 这三大发现共同指向：治疗关系本身就是改变的关键机制，而非仅仅是技术施展的背景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04</a:t>
            </a:r>
          </a:p>
        </p:txBody>
      </p:sp>
    </p:spTree>
  </p:cSld>
  <p:clrMapOvr>
    <a:masterClrMapping/>
  </p:clrMapOvr>
  <p:transition 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327374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治疗关系作为发展熔炉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485013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Therapeutic Relationship as a Developmental Crucible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714750" cy="9525"/>
          </a:xfrm>
          <a:custGeom>
            <a:avLst/>
            <a:gdLst/>
            <a:ahLst/>
            <a:cxnLst/>
            <a:rect l="l" t="t" r="r" b="b"/>
            <a:pathLst>
              <a:path w="3714750" h="9525">
                <a:moveTo>
                  <a:pt x="0" y="0"/>
                </a:moveTo>
                <a:lnTo>
                  <a:pt x="371475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11" name="Group 11"/>
          <p:cNvGrpSpPr/>
          <p:nvPr/>
        </p:nvGrpSpPr>
        <p:grpSpPr>
          <a:xfrm>
            <a:off x="571500" y="1428750"/>
            <a:ext cx="3810000" cy="2857500"/>
            <a:chOff x="571500" y="1428750"/>
            <a:chExt cx="3810000" cy="2857500"/>
          </a:xfrm>
        </p:grpSpPr>
        <p:sp>
          <p:nvSpPr>
            <p:cNvPr id="7" name="Freeform 7"/>
            <p:cNvSpPr/>
            <p:nvPr/>
          </p:nvSpPr>
          <p:spPr>
            <a:xfrm>
              <a:off x="571500" y="1428750"/>
              <a:ext cx="3810000" cy="2857500"/>
            </a:xfrm>
            <a:custGeom>
              <a:avLst/>
              <a:gdLst/>
              <a:ahLst/>
              <a:cxnLst/>
              <a:rect l="l" t="t" r="r" b="b"/>
              <a:pathLst>
                <a:path w="3810000" h="2857500">
                  <a:moveTo>
                    <a:pt x="152400" y="0"/>
                  </a:moveTo>
                  <a:lnTo>
                    <a:pt x="3657600" y="0"/>
                  </a:lnTo>
                  <a:cubicBezTo>
                    <a:pt x="3741768" y="0"/>
                    <a:pt x="3810000" y="68232"/>
                    <a:pt x="3810000" y="152400"/>
                  </a:cubicBezTo>
                  <a:lnTo>
                    <a:pt x="3810000" y="2705100"/>
                  </a:lnTo>
                  <a:cubicBezTo>
                    <a:pt x="3810000" y="2789268"/>
                    <a:pt x="3741768" y="2857500"/>
                    <a:pt x="3657600" y="2857500"/>
                  </a:cubicBezTo>
                  <a:lnTo>
                    <a:pt x="152400" y="2857500"/>
                  </a:lnTo>
                  <a:cubicBezTo>
                    <a:pt x="68232" y="2857500"/>
                    <a:pt x="0" y="2789268"/>
                    <a:pt x="0" y="27051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1F5F9"/>
            </a:solidFill>
            <a:ln w="19050">
              <a:solidFill>
                <a:srgbClr val="3D8B7A"/>
              </a:solidFill>
            </a:ln>
          </p:spPr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1428750"/>
              <a:ext cx="3810000" cy="2857500"/>
            </a:xfrm>
            <a:prstGeom prst="rect">
              <a:avLst/>
            </a:prstGeom>
          </p:spPr>
        </p:pic>
        <p:sp>
          <p:nvSpPr>
            <p:cNvPr id="9" name="Freeform 9"/>
            <p:cNvSpPr/>
            <p:nvPr/>
          </p:nvSpPr>
          <p:spPr>
            <a:xfrm>
              <a:off x="762000" y="3810000"/>
              <a:ext cx="1524000" cy="333375"/>
            </a:xfrm>
            <a:custGeom>
              <a:avLst/>
              <a:gdLst/>
              <a:ahLst/>
              <a:cxnLst/>
              <a:rect l="l" t="t" r="r" b="b"/>
              <a:pathLst>
                <a:path w="1524000" h="333375">
                  <a:moveTo>
                    <a:pt x="76200" y="0"/>
                  </a:moveTo>
                  <a:lnTo>
                    <a:pt x="1447800" y="0"/>
                  </a:lnTo>
                  <a:cubicBezTo>
                    <a:pt x="1489884" y="0"/>
                    <a:pt x="1524000" y="34116"/>
                    <a:pt x="1524000" y="76200"/>
                  </a:cubicBezTo>
                  <a:lnTo>
                    <a:pt x="1524000" y="257175"/>
                  </a:lnTo>
                  <a:cubicBezTo>
                    <a:pt x="1524000" y="299259"/>
                    <a:pt x="1489884" y="333375"/>
                    <a:pt x="1447800" y="333375"/>
                  </a:cubicBezTo>
                  <a:lnTo>
                    <a:pt x="76200" y="333375"/>
                  </a:lnTo>
                  <a:cubicBezTo>
                    <a:pt x="34116" y="333375"/>
                    <a:pt x="0" y="299259"/>
                    <a:pt x="0" y="2571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3D8B7A">
                <a:alpha val="90000"/>
              </a:srgbClr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03960" y="3915728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安全基地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762500" y="1428750"/>
            <a:ext cx="6858000" cy="2857500"/>
            <a:chOff x="4762500" y="1428750"/>
            <a:chExt cx="6858000" cy="2857500"/>
          </a:xfrm>
        </p:grpSpPr>
        <p:sp>
          <p:nvSpPr>
            <p:cNvPr id="12" name="Freeform 12"/>
            <p:cNvSpPr/>
            <p:nvPr/>
          </p:nvSpPr>
          <p:spPr>
            <a:xfrm>
              <a:off x="4762500" y="1428750"/>
              <a:ext cx="6858000" cy="2857500"/>
            </a:xfrm>
            <a:custGeom>
              <a:avLst/>
              <a:gdLst/>
              <a:ahLst/>
              <a:cxnLst/>
              <a:rect l="l" t="t" r="r" b="b"/>
              <a:pathLst>
                <a:path w="6858000" h="2857500">
                  <a:moveTo>
                    <a:pt x="114300" y="0"/>
                  </a:moveTo>
                  <a:lnTo>
                    <a:pt x="6743700" y="0"/>
                  </a:lnTo>
                  <a:cubicBezTo>
                    <a:pt x="6806826" y="0"/>
                    <a:pt x="6858000" y="51174"/>
                    <a:pt x="6858000" y="114300"/>
                  </a:cubicBezTo>
                  <a:lnTo>
                    <a:pt x="6858000" y="2743200"/>
                  </a:lnTo>
                  <a:cubicBezTo>
                    <a:pt x="6858000" y="2806326"/>
                    <a:pt x="6806826" y="2857500"/>
                    <a:pt x="6743700" y="2857500"/>
                  </a:cubicBezTo>
                  <a:lnTo>
                    <a:pt x="114300" y="2857500"/>
                  </a:lnTo>
                  <a:cubicBezTo>
                    <a:pt x="51174" y="2857500"/>
                    <a:pt x="0" y="2806326"/>
                    <a:pt x="0" y="2743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13" name="Freeform 13"/>
            <p:cNvSpPr/>
            <p:nvPr/>
          </p:nvSpPr>
          <p:spPr>
            <a:xfrm>
              <a:off x="4762500" y="1428750"/>
              <a:ext cx="6858000" cy="523875"/>
            </a:xfrm>
            <a:custGeom>
              <a:avLst/>
              <a:gdLst/>
              <a:ahLst/>
              <a:cxnLst/>
              <a:rect l="l" t="t" r="r" b="b"/>
              <a:pathLst>
                <a:path w="6858000" h="523875">
                  <a:moveTo>
                    <a:pt x="114300" y="0"/>
                  </a:moveTo>
                  <a:lnTo>
                    <a:pt x="6743700" y="0"/>
                  </a:lnTo>
                  <a:cubicBezTo>
                    <a:pt x="6806826" y="0"/>
                    <a:pt x="6858000" y="51174"/>
                    <a:pt x="6858000" y="114300"/>
                  </a:cubicBezTo>
                  <a:lnTo>
                    <a:pt x="6858000" y="409575"/>
                  </a:lnTo>
                  <a:cubicBezTo>
                    <a:pt x="6858000" y="472701"/>
                    <a:pt x="6806826" y="523875"/>
                    <a:pt x="67437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14" name="Rectangle 14"/>
            <p:cNvSpPr/>
            <p:nvPr/>
          </p:nvSpPr>
          <p:spPr>
            <a:xfrm>
              <a:off x="4762500" y="1838325"/>
              <a:ext cx="6858000" cy="114300"/>
            </a:xfrm>
            <a:prstGeom prst="rect">
              <a:avLst/>
            </a:prstGeom>
            <a:solidFill>
              <a:srgbClr val="2E5C8E"/>
            </a:solidFill>
            <a:ln>
              <a:noFill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4983480" y="1616392"/>
              <a:ext cx="293265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核心洞见：治疗关系的双重角色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5000625" y="2143125"/>
              <a:ext cx="3048000" cy="1905000"/>
              <a:chOff x="5000625" y="2143125"/>
              <a:chExt cx="3048000" cy="1905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5000625" y="2143125"/>
                <a:ext cx="3048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19050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1828800"/>
                    </a:lnTo>
                    <a:cubicBezTo>
                      <a:pt x="3048000" y="1870884"/>
                      <a:pt x="3013884" y="1905000"/>
                      <a:pt x="2971800" y="1905000"/>
                    </a:cubicBezTo>
                    <a:lnTo>
                      <a:pt x="76200" y="1905000"/>
                    </a:lnTo>
                    <a:cubicBezTo>
                      <a:pt x="34116" y="1905000"/>
                      <a:pt x="0" y="1870884"/>
                      <a:pt x="0" y="1828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0F2FE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5957316" y="2299335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作为安全基地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177790" y="2601278"/>
                <a:ext cx="184389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提供探索内心世界的后盾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177790" y="284892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允许患者冒险面对痛苦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177790" y="309657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在关系中重新体验安全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177790" y="334422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发展新的情感调节能力</a:t>
                </a: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5762625" y="3714750"/>
                <a:ext cx="15240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266700">
                    <a:moveTo>
                      <a:pt x="133350" y="0"/>
                    </a:moveTo>
                    <a:lnTo>
                      <a:pt x="1390650" y="0"/>
                    </a:lnTo>
                    <a:cubicBezTo>
                      <a:pt x="1464297" y="0"/>
                      <a:pt x="1524000" y="59703"/>
                      <a:pt x="1524000" y="133350"/>
                    </a:cubicBezTo>
                    <a:lnTo>
                      <a:pt x="1524000" y="133350"/>
                    </a:lnTo>
                    <a:cubicBezTo>
                      <a:pt x="1524000" y="206997"/>
                      <a:pt x="1464297" y="266700"/>
                      <a:pt x="1390650" y="266700"/>
                    </a:cubicBezTo>
                    <a:lnTo>
                      <a:pt x="133350" y="266700"/>
                    </a:lnTo>
                    <a:cubicBezTo>
                      <a:pt x="59703" y="266700"/>
                      <a:pt x="0" y="206997"/>
                      <a:pt x="0" y="133350"/>
                    </a:cubicBezTo>
                    <a:lnTo>
                      <a:pt x="0" y="133350"/>
                    </a:lnTo>
                    <a:cubicBezTo>
                      <a:pt x="0" y="59703"/>
                      <a:pt x="59703" y="0"/>
                      <a:pt x="13335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6156246" y="3790474"/>
                <a:ext cx="73675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探索与冒险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334375" y="2143125"/>
              <a:ext cx="3048000" cy="1905000"/>
              <a:chOff x="8334375" y="2143125"/>
              <a:chExt cx="3048000" cy="1905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8334375" y="2143125"/>
                <a:ext cx="3048000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19050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1828800"/>
                    </a:lnTo>
                    <a:cubicBezTo>
                      <a:pt x="3048000" y="1870884"/>
                      <a:pt x="3013884" y="1905000"/>
                      <a:pt x="2971800" y="1905000"/>
                    </a:cubicBezTo>
                    <a:lnTo>
                      <a:pt x="76200" y="1905000"/>
                    </a:lnTo>
                    <a:cubicBezTo>
                      <a:pt x="34116" y="1905000"/>
                      <a:pt x="0" y="1870884"/>
                      <a:pt x="0" y="1828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9291066" y="2299335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作为发展熔炉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511540" y="260127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重现早期依恋动态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8511540" y="2848928"/>
                <a:ext cx="17058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提供"矫正性情感体验"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8511540" y="309657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创造新的关系模式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8511540" y="334422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内化新的工作模型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9096375" y="3714750"/>
                <a:ext cx="15240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266700">
                    <a:moveTo>
                      <a:pt x="133350" y="0"/>
                    </a:moveTo>
                    <a:lnTo>
                      <a:pt x="1390650" y="0"/>
                    </a:lnTo>
                    <a:cubicBezTo>
                      <a:pt x="1464297" y="0"/>
                      <a:pt x="1524000" y="59703"/>
                      <a:pt x="1524000" y="133350"/>
                    </a:cubicBezTo>
                    <a:lnTo>
                      <a:pt x="1524000" y="133350"/>
                    </a:lnTo>
                    <a:cubicBezTo>
                      <a:pt x="1524000" y="206997"/>
                      <a:pt x="1464297" y="266700"/>
                      <a:pt x="1390650" y="266700"/>
                    </a:cubicBezTo>
                    <a:lnTo>
                      <a:pt x="133350" y="266700"/>
                    </a:lnTo>
                    <a:cubicBezTo>
                      <a:pt x="59703" y="266700"/>
                      <a:pt x="0" y="206997"/>
                      <a:pt x="0" y="133350"/>
                    </a:cubicBezTo>
                    <a:lnTo>
                      <a:pt x="0" y="133350"/>
                    </a:lnTo>
                    <a:cubicBezTo>
                      <a:pt x="0" y="59703"/>
                      <a:pt x="59703" y="0"/>
                      <a:pt x="13335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9489996" y="3790474"/>
                <a:ext cx="73675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转化与成长</a:t>
                </a:r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571500" y="4572000"/>
            <a:ext cx="11049000" cy="1714500"/>
            <a:chOff x="571500" y="4572000"/>
            <a:chExt cx="11049000" cy="1714500"/>
          </a:xfrm>
        </p:grpSpPr>
        <p:sp>
          <p:nvSpPr>
            <p:cNvPr id="35" name="Freeform 35"/>
            <p:cNvSpPr/>
            <p:nvPr/>
          </p:nvSpPr>
          <p:spPr>
            <a:xfrm>
              <a:off x="571500" y="4572000"/>
              <a:ext cx="11049000" cy="1714500"/>
            </a:xfrm>
            <a:custGeom>
              <a:avLst/>
              <a:gdLst/>
              <a:ahLst/>
              <a:cxnLst/>
              <a:rect l="l" t="t" r="r" b="b"/>
              <a:pathLst>
                <a:path w="11049000" h="1714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600200"/>
                  </a:lnTo>
                  <a:cubicBezTo>
                    <a:pt x="11049000" y="1663326"/>
                    <a:pt x="10997826" y="1714500"/>
                    <a:pt x="109347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5147239" y="4759642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治疗关系的转化过程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1143000" y="5143500"/>
              <a:ext cx="9334500" cy="952500"/>
              <a:chOff x="1143000" y="5143500"/>
              <a:chExt cx="9334500" cy="9525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143000" y="5143500"/>
                <a:ext cx="1905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952500">
                    <a:moveTo>
                      <a:pt x="114300" y="0"/>
                    </a:moveTo>
                    <a:lnTo>
                      <a:pt x="1790700" y="0"/>
                    </a:lnTo>
                    <a:cubicBezTo>
                      <a:pt x="1853826" y="0"/>
                      <a:pt x="1905000" y="51174"/>
                      <a:pt x="1905000" y="114300"/>
                    </a:cubicBezTo>
                    <a:lnTo>
                      <a:pt x="1905000" y="838200"/>
                    </a:lnTo>
                    <a:cubicBezTo>
                      <a:pt x="1905000" y="901326"/>
                      <a:pt x="1853826" y="952500"/>
                      <a:pt x="1790700" y="952500"/>
                    </a:cubicBezTo>
                    <a:lnTo>
                      <a:pt x="114300" y="952500"/>
                    </a:lnTo>
                    <a:cubicBezTo>
                      <a:pt x="51174" y="952500"/>
                      <a:pt x="0" y="901326"/>
                      <a:pt x="0" y="838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1563648" y="535543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激活依恋系统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584722" y="5609749"/>
                <a:ext cx="10215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患者的依恋需求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584722" y="5800249"/>
                <a:ext cx="10215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在治疗中被激活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3215640" y="54254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3619500" y="5143500"/>
                <a:ext cx="1905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952500">
                    <a:moveTo>
                      <a:pt x="114300" y="0"/>
                    </a:moveTo>
                    <a:lnTo>
                      <a:pt x="1790700" y="0"/>
                    </a:lnTo>
                    <a:cubicBezTo>
                      <a:pt x="1853826" y="0"/>
                      <a:pt x="1905000" y="51174"/>
                      <a:pt x="1905000" y="114300"/>
                    </a:cubicBezTo>
                    <a:lnTo>
                      <a:pt x="1905000" y="838200"/>
                    </a:lnTo>
                    <a:cubicBezTo>
                      <a:pt x="1905000" y="901326"/>
                      <a:pt x="1853826" y="952500"/>
                      <a:pt x="1790700" y="952500"/>
                    </a:cubicBezTo>
                    <a:lnTo>
                      <a:pt x="114300" y="952500"/>
                    </a:lnTo>
                    <a:cubicBezTo>
                      <a:pt x="51174" y="952500"/>
                      <a:pt x="0" y="901326"/>
                      <a:pt x="0" y="838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4040148" y="535543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新的回应方式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3990022" y="560974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治疗师提供不同于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203621" y="5800249"/>
                <a:ext cx="73675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过去的回应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5692140" y="54254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6096000" y="5143500"/>
                <a:ext cx="1905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952500">
                    <a:moveTo>
                      <a:pt x="114300" y="0"/>
                    </a:moveTo>
                    <a:lnTo>
                      <a:pt x="1790700" y="0"/>
                    </a:lnTo>
                    <a:cubicBezTo>
                      <a:pt x="1853826" y="0"/>
                      <a:pt x="1905000" y="51174"/>
                      <a:pt x="1905000" y="114300"/>
                    </a:cubicBezTo>
                    <a:lnTo>
                      <a:pt x="1905000" y="838200"/>
                    </a:lnTo>
                    <a:cubicBezTo>
                      <a:pt x="1905000" y="901326"/>
                      <a:pt x="1853826" y="952500"/>
                      <a:pt x="1790700" y="952500"/>
                    </a:cubicBezTo>
                    <a:lnTo>
                      <a:pt x="114300" y="952500"/>
                    </a:lnTo>
                    <a:cubicBezTo>
                      <a:pt x="51174" y="952500"/>
                      <a:pt x="0" y="901326"/>
                      <a:pt x="0" y="838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6602909" y="5355431"/>
                <a:ext cx="8911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内化新模式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6537722" y="5609749"/>
                <a:ext cx="10215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将新的关系体验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6537722" y="5800249"/>
                <a:ext cx="10215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整合进工作模型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8168640" y="54254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8572500" y="5143500"/>
                <a:ext cx="1905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952500">
                    <a:moveTo>
                      <a:pt x="114300" y="0"/>
                    </a:moveTo>
                    <a:lnTo>
                      <a:pt x="1790700" y="0"/>
                    </a:lnTo>
                    <a:cubicBezTo>
                      <a:pt x="1853826" y="0"/>
                      <a:pt x="1905000" y="51174"/>
                      <a:pt x="1905000" y="114300"/>
                    </a:cubicBezTo>
                    <a:lnTo>
                      <a:pt x="1905000" y="838200"/>
                    </a:lnTo>
                    <a:cubicBezTo>
                      <a:pt x="1905000" y="901326"/>
                      <a:pt x="1853826" y="952500"/>
                      <a:pt x="1790700" y="952500"/>
                    </a:cubicBezTo>
                    <a:lnTo>
                      <a:pt x="114300" y="952500"/>
                    </a:lnTo>
                    <a:cubicBezTo>
                      <a:pt x="51174" y="952500"/>
                      <a:pt x="0" y="901326"/>
                      <a:pt x="0" y="838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9165669" y="535543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持久改变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9014222" y="5609749"/>
                <a:ext cx="10215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安全依恋的能力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9014222" y="5800249"/>
                <a:ext cx="10215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从外部转向内在</a:t>
                </a:r>
              </a:p>
            </p:txBody>
          </p:sp>
        </p:grpSp>
      </p:grpSp>
      <p:sp>
        <p:nvSpPr>
          <p:cNvPr id="58" name="TextBox 58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05</a:t>
            </a:r>
          </a:p>
        </p:txBody>
      </p:sp>
    </p:spTree>
  </p:cSld>
  <p:clrMapOvr>
    <a:masterClrMapping/>
  </p:clrMapOvr>
  <p:transition 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5479718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The Unthought Known —— 非言语维度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348310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Accessing the Emotional Core of the Self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4191000" cy="9525"/>
          </a:xfrm>
          <a:custGeom>
            <a:avLst/>
            <a:gdLst/>
            <a:ahLst/>
            <a:cxnLst/>
            <a:rect l="l" t="t" r="r" b="b"/>
            <a:pathLst>
              <a:path w="4191000" h="9525">
                <a:moveTo>
                  <a:pt x="0" y="0"/>
                </a:moveTo>
                <a:lnTo>
                  <a:pt x="41910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12" name="Group 12"/>
          <p:cNvGrpSpPr/>
          <p:nvPr/>
        </p:nvGrpSpPr>
        <p:grpSpPr>
          <a:xfrm>
            <a:off x="571500" y="1428750"/>
            <a:ext cx="11049000" cy="1333500"/>
            <a:chOff x="571500" y="1428750"/>
            <a:chExt cx="11049000" cy="1333500"/>
          </a:xfrm>
        </p:grpSpPr>
        <p:sp>
          <p:nvSpPr>
            <p:cNvPr id="7" name="Freeform 7"/>
            <p:cNvSpPr/>
            <p:nvPr/>
          </p:nvSpPr>
          <p:spPr>
            <a:xfrm>
              <a:off x="571500" y="1428750"/>
              <a:ext cx="11049000" cy="1333500"/>
            </a:xfrm>
            <a:custGeom>
              <a:avLst/>
              <a:gdLst/>
              <a:ahLst/>
              <a:cxnLst/>
              <a:rect l="l" t="t" r="r" b="b"/>
              <a:pathLst>
                <a:path w="11049000" h="1333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219200"/>
                  </a:lnTo>
                  <a:cubicBezTo>
                    <a:pt x="11049000" y="1282326"/>
                    <a:pt x="10997826" y="1333500"/>
                    <a:pt x="10934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95350" y="1514475"/>
              <a:ext cx="475774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500" dirty="0">
                  <a:solidFill>
                    <a:srgbClr val="FFFFFF">
                      <a:alpha val="20000"/>
                    </a:srgbClr>
                  </a:solidFill>
                  <a:latin typeface="Georgia"/>
                  <a:ea typeface="SimSun"/>
                  <a:cs typeface="Georgia"/>
                </a:rPr>
                <a:t>"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14450" y="1790700"/>
              <a:ext cx="37623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未经思考的已知</a:t>
              </a:r>
              <a:r>
                <a:rPr lang="zh-CN" sz="1500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(Christopher Bollas)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16355" y="2140268"/>
              <a:ext cx="458885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我们"知道"但从未思考过、也无法用语言表达的体验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18260" y="2442210"/>
              <a:ext cx="600684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94A3B8"/>
                  </a:solidFill>
                  <a:latin typeface="Segoe UI"/>
                  <a:ea typeface="Microsoft YaHei"/>
                  <a:cs typeface="Segoe UI"/>
                </a:rPr>
                <a:t>这些体验通常不仅未被语言化，而且无法被语言化——它们形成于语言获得之前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4355" y="2997518"/>
            <a:ext cx="293265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b="1" dirty="0">
                <a:solidFill>
                  <a:srgbClr val="2E5C8E"/>
                </a:solidFill>
                <a:latin typeface="Segoe UI"/>
                <a:ea typeface="Microsoft YaHei"/>
                <a:cs typeface="Segoe UI"/>
              </a:rPr>
              <a:t>非言语体验的三种临床表现途径</a:t>
            </a:r>
          </a:p>
        </p:txBody>
      </p:sp>
      <p:sp>
        <p:nvSpPr>
          <p:cNvPr id="14" name="Line 14"/>
          <p:cNvSpPr/>
          <p:nvPr/>
        </p:nvSpPr>
        <p:spPr>
          <a:xfrm>
            <a:off x="571500" y="3286125"/>
            <a:ext cx="2762250" cy="9525"/>
          </a:xfrm>
          <a:custGeom>
            <a:avLst/>
            <a:gdLst/>
            <a:ahLst/>
            <a:cxnLst/>
            <a:rect l="l" t="t" r="r" b="b"/>
            <a:pathLst>
              <a:path w="2762250" h="9525">
                <a:moveTo>
                  <a:pt x="0" y="0"/>
                </a:moveTo>
                <a:lnTo>
                  <a:pt x="2762250" y="0"/>
                </a:lnTo>
              </a:path>
            </a:pathLst>
          </a:custGeom>
          <a:noFill/>
          <a:ln w="19050">
            <a:solidFill>
              <a:srgbClr val="2E5C8E"/>
            </a:solidFill>
          </a:ln>
        </p:spPr>
      </p:sp>
      <p:grpSp>
        <p:nvGrpSpPr>
          <p:cNvPr id="48" name="Group 48"/>
          <p:cNvGrpSpPr/>
          <p:nvPr/>
        </p:nvGrpSpPr>
        <p:grpSpPr>
          <a:xfrm>
            <a:off x="571500" y="3524250"/>
            <a:ext cx="11049000" cy="2481262"/>
            <a:chOff x="571500" y="3524250"/>
            <a:chExt cx="11049000" cy="2481262"/>
          </a:xfrm>
        </p:grpSpPr>
        <p:grpSp>
          <p:nvGrpSpPr>
            <p:cNvPr id="25" name="Group 25"/>
            <p:cNvGrpSpPr/>
            <p:nvPr/>
          </p:nvGrpSpPr>
          <p:grpSpPr>
            <a:xfrm>
              <a:off x="571500" y="3524250"/>
              <a:ext cx="3429000" cy="2481262"/>
              <a:chOff x="571500" y="3524250"/>
              <a:chExt cx="3429000" cy="248126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571500" y="3524250"/>
                <a:ext cx="3429000" cy="24765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2476500">
                    <a:moveTo>
                      <a:pt x="114300" y="0"/>
                    </a:moveTo>
                    <a:lnTo>
                      <a:pt x="3314700" y="0"/>
                    </a:lnTo>
                    <a:cubicBezTo>
                      <a:pt x="3377826" y="0"/>
                      <a:pt x="3429000" y="51174"/>
                      <a:pt x="3429000" y="114300"/>
                    </a:cubicBezTo>
                    <a:lnTo>
                      <a:pt x="3429000" y="2362200"/>
                    </a:lnTo>
                    <a:cubicBezTo>
                      <a:pt x="3429000" y="2425326"/>
                      <a:pt x="3377826" y="2476500"/>
                      <a:pt x="3314700" y="2476500"/>
                    </a:cubicBezTo>
                    <a:lnTo>
                      <a:pt x="114300" y="2476500"/>
                    </a:lnTo>
                    <a:cubicBezTo>
                      <a:pt x="51174" y="2476500"/>
                      <a:pt x="0" y="2425326"/>
                      <a:pt x="0" y="2362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571500" y="3524250"/>
                <a:ext cx="3429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571500">
                    <a:moveTo>
                      <a:pt x="114300" y="0"/>
                    </a:moveTo>
                    <a:lnTo>
                      <a:pt x="3314700" y="0"/>
                    </a:lnTo>
                    <a:cubicBezTo>
                      <a:pt x="3377826" y="0"/>
                      <a:pt x="3429000" y="51174"/>
                      <a:pt x="3429000" y="114300"/>
                    </a:cubicBezTo>
                    <a:lnTo>
                      <a:pt x="3429000" y="457200"/>
                    </a:lnTo>
                    <a:cubicBezTo>
                      <a:pt x="3429000" y="520326"/>
                      <a:pt x="3377826" y="571500"/>
                      <a:pt x="3314700" y="571500"/>
                    </a:cubicBezTo>
                    <a:lnTo>
                      <a:pt x="114300" y="571500"/>
                    </a:lnTo>
                    <a:cubicBezTo>
                      <a:pt x="51174" y="571500"/>
                      <a:pt x="0" y="520326"/>
                      <a:pt x="0" y="457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17" name="Rectangle 17"/>
              <p:cNvSpPr/>
              <p:nvPr/>
            </p:nvSpPr>
            <p:spPr>
              <a:xfrm>
                <a:off x="571500" y="3981450"/>
                <a:ext cx="3429000" cy="114300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252919" y="3727132"/>
                <a:ext cx="2066163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6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活现 Enactments</a:t>
                </a:r>
              </a:p>
            </p:txBody>
          </p:sp>
          <p:sp>
            <p:nvSpPr>
              <p:cNvPr id="19" name="Ellipse 19"/>
              <p:cNvSpPr/>
              <p:nvPr/>
            </p:nvSpPr>
            <p:spPr>
              <a:xfrm>
                <a:off x="1952625" y="4238625"/>
                <a:ext cx="666750" cy="666750"/>
              </a:xfrm>
              <a:prstGeom prst="ellipse">
                <a:avLst/>
              </a:prstGeom>
              <a:solidFill>
                <a:srgbClr val="FED7AA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2159127" y="4408170"/>
                <a:ext cx="253746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400" dirty="0">
                    <a:solidFill>
                      <a:srgbClr val="000000"/>
                    </a:solidFill>
                    <a:latin typeface="Segoe UI"/>
                    <a:ea typeface="Microsoft YaHei"/>
                    <a:cs typeface="Segoe UI"/>
                  </a:rPr>
                  <a:t>🎭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482090" y="5061585"/>
                <a:ext cx="160782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在与治疗师的关系中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626680" y="5290185"/>
                <a:ext cx="131864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重演过去的模式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843915" y="5601652"/>
                <a:ext cx="184389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• 由患者与治疗师共同创造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843915" y="5792152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• 反映双方潜意识的需求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4381500" y="3524250"/>
              <a:ext cx="3429000" cy="2481262"/>
              <a:chOff x="4381500" y="3524250"/>
              <a:chExt cx="3429000" cy="248126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4381500" y="3524250"/>
                <a:ext cx="3429000" cy="24765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2476500">
                    <a:moveTo>
                      <a:pt x="114300" y="0"/>
                    </a:moveTo>
                    <a:lnTo>
                      <a:pt x="3314700" y="0"/>
                    </a:lnTo>
                    <a:cubicBezTo>
                      <a:pt x="3377826" y="0"/>
                      <a:pt x="3429000" y="51174"/>
                      <a:pt x="3429000" y="114300"/>
                    </a:cubicBezTo>
                    <a:lnTo>
                      <a:pt x="3429000" y="2362200"/>
                    </a:lnTo>
                    <a:cubicBezTo>
                      <a:pt x="3429000" y="2425326"/>
                      <a:pt x="3377826" y="2476500"/>
                      <a:pt x="3314700" y="2476500"/>
                    </a:cubicBezTo>
                    <a:lnTo>
                      <a:pt x="114300" y="2476500"/>
                    </a:lnTo>
                    <a:cubicBezTo>
                      <a:pt x="51174" y="2476500"/>
                      <a:pt x="0" y="2425326"/>
                      <a:pt x="0" y="2362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27" name="Freeform 27"/>
              <p:cNvSpPr/>
              <p:nvPr/>
            </p:nvSpPr>
            <p:spPr>
              <a:xfrm>
                <a:off x="4381500" y="3524250"/>
                <a:ext cx="3429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571500">
                    <a:moveTo>
                      <a:pt x="114300" y="0"/>
                    </a:moveTo>
                    <a:lnTo>
                      <a:pt x="3314700" y="0"/>
                    </a:lnTo>
                    <a:cubicBezTo>
                      <a:pt x="3377826" y="0"/>
                      <a:pt x="3429000" y="51174"/>
                      <a:pt x="3429000" y="114300"/>
                    </a:cubicBezTo>
                    <a:lnTo>
                      <a:pt x="3429000" y="457200"/>
                    </a:lnTo>
                    <a:cubicBezTo>
                      <a:pt x="3429000" y="520326"/>
                      <a:pt x="3377826" y="571500"/>
                      <a:pt x="3314700" y="571500"/>
                    </a:cubicBezTo>
                    <a:lnTo>
                      <a:pt x="114300" y="571500"/>
                    </a:lnTo>
                    <a:cubicBezTo>
                      <a:pt x="51174" y="571500"/>
                      <a:pt x="0" y="520326"/>
                      <a:pt x="0" y="457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8" name="Rectangle 28"/>
              <p:cNvSpPr/>
              <p:nvPr/>
            </p:nvSpPr>
            <p:spPr>
              <a:xfrm>
                <a:off x="4381500" y="3981450"/>
                <a:ext cx="3429000" cy="114300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5189434" y="3727132"/>
                <a:ext cx="1813131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6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唤起 Evocation</a:t>
                </a:r>
              </a:p>
            </p:txBody>
          </p:sp>
          <p:sp>
            <p:nvSpPr>
              <p:cNvPr id="30" name="Ellipse 30"/>
              <p:cNvSpPr/>
              <p:nvPr/>
            </p:nvSpPr>
            <p:spPr>
              <a:xfrm>
                <a:off x="5762625" y="4238625"/>
                <a:ext cx="666750" cy="666750"/>
              </a:xfrm>
              <a:prstGeom prst="ellipse">
                <a:avLst/>
              </a:prstGeom>
              <a:solidFill>
                <a:srgbClr val="D4EDDA"/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5969127" y="4408170"/>
                <a:ext cx="253746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400" dirty="0">
                    <a:solidFill>
                      <a:srgbClr val="000000"/>
                    </a:solidFill>
                    <a:latin typeface="Segoe UI"/>
                    <a:ea typeface="Microsoft YaHei"/>
                    <a:cs typeface="Segoe UI"/>
                  </a:rPr>
                  <a:t>🪞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467350" y="5061585"/>
                <a:ext cx="125730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通过投射性认同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160645" y="5290185"/>
                <a:ext cx="187071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在治疗师身上唤起体验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653915" y="5601652"/>
                <a:ext cx="245730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• 患者无法容忍的恐惧、羞耻、愤怒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653915" y="5792152"/>
                <a:ext cx="19972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• 治疗师成为理解患者的窗口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191500" y="3524250"/>
              <a:ext cx="3429000" cy="2481262"/>
              <a:chOff x="8191500" y="3524250"/>
              <a:chExt cx="3429000" cy="248126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8191500" y="3524250"/>
                <a:ext cx="3429000" cy="24765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2476500">
                    <a:moveTo>
                      <a:pt x="114300" y="0"/>
                    </a:moveTo>
                    <a:lnTo>
                      <a:pt x="3314700" y="0"/>
                    </a:lnTo>
                    <a:cubicBezTo>
                      <a:pt x="3377826" y="0"/>
                      <a:pt x="3429000" y="51174"/>
                      <a:pt x="3429000" y="114300"/>
                    </a:cubicBezTo>
                    <a:lnTo>
                      <a:pt x="3429000" y="2362200"/>
                    </a:lnTo>
                    <a:cubicBezTo>
                      <a:pt x="3429000" y="2425326"/>
                      <a:pt x="3377826" y="2476500"/>
                      <a:pt x="3314700" y="2476500"/>
                    </a:cubicBezTo>
                    <a:lnTo>
                      <a:pt x="114300" y="2476500"/>
                    </a:lnTo>
                    <a:cubicBezTo>
                      <a:pt x="51174" y="2476500"/>
                      <a:pt x="0" y="2425326"/>
                      <a:pt x="0" y="2362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E5E7EB"/>
                </a:solidFill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8191500" y="3524250"/>
                <a:ext cx="34290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 h="571500">
                    <a:moveTo>
                      <a:pt x="114300" y="0"/>
                    </a:moveTo>
                    <a:lnTo>
                      <a:pt x="3314700" y="0"/>
                    </a:lnTo>
                    <a:cubicBezTo>
                      <a:pt x="3377826" y="0"/>
                      <a:pt x="3429000" y="51174"/>
                      <a:pt x="3429000" y="114300"/>
                    </a:cubicBezTo>
                    <a:lnTo>
                      <a:pt x="3429000" y="457200"/>
                    </a:lnTo>
                    <a:cubicBezTo>
                      <a:pt x="3429000" y="520326"/>
                      <a:pt x="3377826" y="571500"/>
                      <a:pt x="3314700" y="571500"/>
                    </a:cubicBezTo>
                    <a:lnTo>
                      <a:pt x="114300" y="571500"/>
                    </a:lnTo>
                    <a:cubicBezTo>
                      <a:pt x="51174" y="571500"/>
                      <a:pt x="0" y="520326"/>
                      <a:pt x="0" y="4572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39" name="Rectangle 39"/>
              <p:cNvSpPr/>
              <p:nvPr/>
            </p:nvSpPr>
            <p:spPr>
              <a:xfrm>
                <a:off x="8191500" y="3981450"/>
                <a:ext cx="3429000" cy="114300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8752728" y="3727132"/>
                <a:ext cx="2306543" cy="335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6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具身化 Embodiment</a:t>
                </a:r>
              </a:p>
            </p:txBody>
          </p:sp>
          <p:sp>
            <p:nvSpPr>
              <p:cNvPr id="41" name="Ellipse 41"/>
              <p:cNvSpPr/>
              <p:nvPr/>
            </p:nvSpPr>
            <p:spPr>
              <a:xfrm>
                <a:off x="9572625" y="4238625"/>
                <a:ext cx="666750" cy="666750"/>
              </a:xfrm>
              <a:prstGeom prst="ellipse">
                <a:avLst/>
              </a:prstGeom>
              <a:solidFill>
                <a:srgbClr val="E0F2FE"/>
              </a:solidFill>
              <a:ln>
                <a:noFill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9779127" y="4408170"/>
                <a:ext cx="253746" cy="487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400" dirty="0">
                    <a:solidFill>
                      <a:srgbClr val="000000"/>
                    </a:solidFill>
                    <a:latin typeface="Segoe UI"/>
                    <a:ea typeface="Microsoft YaHei"/>
                    <a:cs typeface="Segoe UI"/>
                  </a:rPr>
                  <a:t>🧘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9102090" y="5061585"/>
                <a:ext cx="160782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通过身体感觉、姿势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9338691" y="5290185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和运动来表达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8463915" y="5601652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• 身体记录着分数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8463915" y="5792152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• 创伤以躯体形式存储</a:t>
                </a:r>
              </a:p>
            </p:txBody>
          </p:sp>
        </p:grpSp>
      </p:grpSp>
      <p:sp>
        <p:nvSpPr>
          <p:cNvPr id="49" name="Freeform 49"/>
          <p:cNvSpPr/>
          <p:nvPr/>
        </p:nvSpPr>
        <p:spPr>
          <a:xfrm>
            <a:off x="571500" y="6191250"/>
            <a:ext cx="11049000" cy="381000"/>
          </a:xfrm>
          <a:custGeom>
            <a:avLst/>
            <a:gdLst/>
            <a:ahLst/>
            <a:cxnLst/>
            <a:rect l="l" t="t" r="r" b="b"/>
            <a:pathLst>
              <a:path w="11049000" h="381000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304800"/>
                </a:lnTo>
                <a:cubicBezTo>
                  <a:pt x="11049000" y="346884"/>
                  <a:pt x="11014884" y="381000"/>
                  <a:pt x="10972800" y="381000"/>
                </a:cubicBezTo>
                <a:lnTo>
                  <a:pt x="76200" y="381000"/>
                </a:lnTo>
                <a:cubicBezTo>
                  <a:pt x="34116" y="381000"/>
                  <a:pt x="0" y="346884"/>
                  <a:pt x="0" y="304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EF3C7"/>
          </a:solidFill>
          <a:ln>
            <a:noFill/>
          </a:ln>
        </p:spPr>
      </p:sp>
      <p:sp>
        <p:nvSpPr>
          <p:cNvPr id="50" name="TextBox 50"/>
          <p:cNvSpPr txBox="1"/>
          <p:nvPr/>
        </p:nvSpPr>
        <p:spPr>
          <a:xfrm>
            <a:off x="3875901" y="6317456"/>
            <a:ext cx="4440198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125" dirty="0">
                <a:solidFill>
                  <a:srgbClr val="92400E"/>
                </a:solidFill>
                <a:latin typeface="Segoe UI"/>
                <a:ea typeface="Microsoft YaHei"/>
                <a:cs typeface="Segoe UI"/>
              </a:rPr>
              <a:t>⚡ 治疗师必须调整频道，接收患者尚无言语表达的非言语体验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06</a:t>
            </a:r>
          </a:p>
        </p:txBody>
      </p:sp>
    </p:spTree>
  </p:cSld>
  <p:clrMapOvr>
    <a:masterClrMapping/>
  </p:clrMapOvr>
  <p:transition 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295170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自我对于体验的姿态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357073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Stance of the Self toward Experience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048000" cy="9525"/>
          </a:xfrm>
          <a:custGeom>
            <a:avLst/>
            <a:gdLst/>
            <a:ahLst/>
            <a:cxnLst/>
            <a:rect l="l" t="t" r="r" b="b"/>
            <a:pathLst>
              <a:path w="3048000" h="9525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15" name="Group 15"/>
          <p:cNvGrpSpPr/>
          <p:nvPr/>
        </p:nvGrpSpPr>
        <p:grpSpPr>
          <a:xfrm>
            <a:off x="4095750" y="1333500"/>
            <a:ext cx="4000500" cy="3048000"/>
            <a:chOff x="4095750" y="1333500"/>
            <a:chExt cx="4000500" cy="3048000"/>
          </a:xfrm>
        </p:grpSpPr>
        <p:sp>
          <p:nvSpPr>
            <p:cNvPr id="7" name="Freeform 7"/>
            <p:cNvSpPr/>
            <p:nvPr/>
          </p:nvSpPr>
          <p:spPr>
            <a:xfrm>
              <a:off x="4095750" y="1333500"/>
              <a:ext cx="4000500" cy="3048000"/>
            </a:xfrm>
            <a:custGeom>
              <a:avLst/>
              <a:gdLst/>
              <a:ahLst/>
              <a:cxnLst/>
              <a:rect l="l" t="t" r="r" b="b"/>
              <a:pathLst>
                <a:path w="4000500" h="3048000">
                  <a:moveTo>
                    <a:pt x="152400" y="0"/>
                  </a:moveTo>
                  <a:lnTo>
                    <a:pt x="3848100" y="0"/>
                  </a:lnTo>
                  <a:cubicBezTo>
                    <a:pt x="3932268" y="0"/>
                    <a:pt x="4000500" y="68232"/>
                    <a:pt x="4000500" y="152400"/>
                  </a:cubicBezTo>
                  <a:lnTo>
                    <a:pt x="4000500" y="2895600"/>
                  </a:lnTo>
                  <a:cubicBezTo>
                    <a:pt x="4000500" y="2979768"/>
                    <a:pt x="3932268" y="3048000"/>
                    <a:pt x="3848100" y="3048000"/>
                  </a:cubicBezTo>
                  <a:lnTo>
                    <a:pt x="152400" y="3048000"/>
                  </a:lnTo>
                  <a:cubicBezTo>
                    <a:pt x="68232" y="3048000"/>
                    <a:pt x="0" y="2979768"/>
                    <a:pt x="0" y="28956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1F5F9"/>
            </a:solidFill>
            <a:ln w="9525">
              <a:solidFill>
                <a:srgbClr val="E5E7EB"/>
              </a:solidFill>
            </a:ln>
          </p:spPr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428750"/>
              <a:ext cx="3810000" cy="2857500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4476750" y="4000500"/>
              <a:ext cx="952500" cy="285750"/>
              <a:chOff x="4476750" y="4000500"/>
              <a:chExt cx="952500" cy="2857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4476750" y="4000500"/>
                <a:ext cx="952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285750">
                    <a:moveTo>
                      <a:pt x="142875" y="0"/>
                    </a:moveTo>
                    <a:lnTo>
                      <a:pt x="809625" y="0"/>
                    </a:lnTo>
                    <a:cubicBezTo>
                      <a:pt x="888533" y="0"/>
                      <a:pt x="952500" y="63967"/>
                      <a:pt x="952500" y="142875"/>
                    </a:cubicBezTo>
                    <a:lnTo>
                      <a:pt x="952500" y="142875"/>
                    </a:lnTo>
                    <a:cubicBezTo>
                      <a:pt x="952500" y="221783"/>
                      <a:pt x="888533" y="285750"/>
                      <a:pt x="809625" y="285750"/>
                    </a:cubicBezTo>
                    <a:lnTo>
                      <a:pt x="142875" y="285750"/>
                    </a:lnTo>
                    <a:cubicBezTo>
                      <a:pt x="63967" y="285750"/>
                      <a:pt x="0" y="221783"/>
                      <a:pt x="0" y="142875"/>
                    </a:cubicBezTo>
                    <a:lnTo>
                      <a:pt x="0" y="142875"/>
                    </a:lnTo>
                    <a:cubicBezTo>
                      <a:pt x="0" y="63967"/>
                      <a:pt x="63967" y="0"/>
                      <a:pt x="142875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4727019" y="4085749"/>
                <a:ext cx="45196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心智化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762750" y="4000500"/>
              <a:ext cx="952500" cy="285750"/>
              <a:chOff x="6762750" y="4000500"/>
              <a:chExt cx="952500" cy="2857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6762750" y="4000500"/>
                <a:ext cx="952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285750">
                    <a:moveTo>
                      <a:pt x="142875" y="0"/>
                    </a:moveTo>
                    <a:lnTo>
                      <a:pt x="809625" y="0"/>
                    </a:lnTo>
                    <a:cubicBezTo>
                      <a:pt x="888533" y="0"/>
                      <a:pt x="952500" y="63967"/>
                      <a:pt x="952500" y="142875"/>
                    </a:cubicBezTo>
                    <a:lnTo>
                      <a:pt x="952500" y="142875"/>
                    </a:lnTo>
                    <a:cubicBezTo>
                      <a:pt x="952500" y="221783"/>
                      <a:pt x="888533" y="285750"/>
                      <a:pt x="809625" y="285750"/>
                    </a:cubicBezTo>
                    <a:lnTo>
                      <a:pt x="142875" y="285750"/>
                    </a:lnTo>
                    <a:cubicBezTo>
                      <a:pt x="63967" y="285750"/>
                      <a:pt x="0" y="221783"/>
                      <a:pt x="0" y="142875"/>
                    </a:cubicBezTo>
                    <a:lnTo>
                      <a:pt x="0" y="142875"/>
                    </a:lnTo>
                    <a:cubicBezTo>
                      <a:pt x="0" y="63967"/>
                      <a:pt x="63967" y="0"/>
                      <a:pt x="142875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084219" y="4085749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觉察</a:t>
                </a: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571500" y="1476375"/>
            <a:ext cx="3333750" cy="2286000"/>
            <a:chOff x="571500" y="1476375"/>
            <a:chExt cx="3333750" cy="2286000"/>
          </a:xfrm>
        </p:grpSpPr>
        <p:sp>
          <p:nvSpPr>
            <p:cNvPr id="16" name="Freeform 16"/>
            <p:cNvSpPr/>
            <p:nvPr/>
          </p:nvSpPr>
          <p:spPr>
            <a:xfrm>
              <a:off x="571500" y="1476375"/>
              <a:ext cx="3333750" cy="2286000"/>
            </a:xfrm>
            <a:custGeom>
              <a:avLst/>
              <a:gdLst/>
              <a:ahLst/>
              <a:cxnLst/>
              <a:rect l="l" t="t" r="r" b="b"/>
              <a:pathLst>
                <a:path w="3333750" h="2286000">
                  <a:moveTo>
                    <a:pt x="114300" y="0"/>
                  </a:moveTo>
                  <a:lnTo>
                    <a:pt x="3219450" y="0"/>
                  </a:lnTo>
                  <a:cubicBezTo>
                    <a:pt x="3282576" y="0"/>
                    <a:pt x="3333750" y="51174"/>
                    <a:pt x="3333750" y="114300"/>
                  </a:cubicBezTo>
                  <a:lnTo>
                    <a:pt x="3333750" y="2171700"/>
                  </a:lnTo>
                  <a:cubicBezTo>
                    <a:pt x="3333750" y="2234826"/>
                    <a:pt x="3282576" y="2286000"/>
                    <a:pt x="3219450" y="2286000"/>
                  </a:cubicBezTo>
                  <a:lnTo>
                    <a:pt x="114300" y="2286000"/>
                  </a:lnTo>
                  <a:cubicBezTo>
                    <a:pt x="51174" y="2286000"/>
                    <a:pt x="0" y="2234826"/>
                    <a:pt x="0" y="2171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E5C8E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571500" y="1476375"/>
              <a:ext cx="3333750" cy="476250"/>
            </a:xfrm>
            <a:custGeom>
              <a:avLst/>
              <a:gdLst/>
              <a:ahLst/>
              <a:cxnLst/>
              <a:rect l="l" t="t" r="r" b="b"/>
              <a:pathLst>
                <a:path w="3333750" h="476250">
                  <a:moveTo>
                    <a:pt x="114300" y="0"/>
                  </a:moveTo>
                  <a:lnTo>
                    <a:pt x="3219450" y="0"/>
                  </a:lnTo>
                  <a:cubicBezTo>
                    <a:pt x="3282576" y="0"/>
                    <a:pt x="3333750" y="51174"/>
                    <a:pt x="3333750" y="114300"/>
                  </a:cubicBezTo>
                  <a:lnTo>
                    <a:pt x="3333750" y="361950"/>
                  </a:lnTo>
                  <a:cubicBezTo>
                    <a:pt x="3333750" y="425076"/>
                    <a:pt x="3282576" y="476250"/>
                    <a:pt x="321945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18" name="Rectangle 18"/>
            <p:cNvSpPr/>
            <p:nvPr/>
          </p:nvSpPr>
          <p:spPr>
            <a:xfrm>
              <a:off x="571500" y="1838325"/>
              <a:ext cx="3333750" cy="114300"/>
            </a:xfrm>
            <a:prstGeom prst="rect">
              <a:avLst/>
            </a:prstGeom>
            <a:solidFill>
              <a:srgbClr val="2E5C8E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44855" y="1644968"/>
              <a:ext cx="203209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🧠 心智化 Mentalizing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7712" y="2116931"/>
              <a:ext cx="21645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根据心理状态理解行为和体验</a:t>
              </a:r>
            </a:p>
          </p:txBody>
        </p:sp>
        <p:sp>
          <p:nvSpPr>
            <p:cNvPr id="21" name="Line 21"/>
            <p:cNvSpPr/>
            <p:nvPr/>
          </p:nvSpPr>
          <p:spPr>
            <a:xfrm>
              <a:off x="762000" y="2381250"/>
              <a:ext cx="2952750" cy="9525"/>
            </a:xfrm>
            <a:custGeom>
              <a:avLst/>
              <a:gdLst/>
              <a:ahLst/>
              <a:cxnLst/>
              <a:rect l="l" t="t" r="r" b="b"/>
              <a:pathLst>
                <a:path w="2952750" h="9525">
                  <a:moveTo>
                    <a:pt x="0" y="0"/>
                  </a:moveTo>
                  <a:lnTo>
                    <a:pt x="295275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48665" y="2506028"/>
              <a:ext cx="245730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将体验视为心理状态而非绝对事实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48665" y="2734628"/>
              <a:ext cx="215060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创造心理空间，允许多种视角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48665" y="2963228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理解表象与现实的区别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48665" y="3191828"/>
              <a:ext cx="15371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增强元认知监测能力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762000" y="3476625"/>
              <a:ext cx="2952750" cy="228600"/>
            </a:xfrm>
            <a:custGeom>
              <a:avLst/>
              <a:gdLst/>
              <a:ahLst/>
              <a:cxnLst/>
              <a:rect l="l" t="t" r="r" b="b"/>
              <a:pathLst>
                <a:path w="2952750" h="228600">
                  <a:moveTo>
                    <a:pt x="38100" y="0"/>
                  </a:moveTo>
                  <a:lnTo>
                    <a:pt x="2914650" y="0"/>
                  </a:lnTo>
                  <a:cubicBezTo>
                    <a:pt x="2935692" y="0"/>
                    <a:pt x="2952750" y="17058"/>
                    <a:pt x="2952750" y="38100"/>
                  </a:cubicBezTo>
                  <a:lnTo>
                    <a:pt x="2952750" y="190500"/>
                  </a:lnTo>
                  <a:cubicBezTo>
                    <a:pt x="2952750" y="211542"/>
                    <a:pt x="2935692" y="228600"/>
                    <a:pt x="2914650" y="228600"/>
                  </a:cubicBezTo>
                  <a:lnTo>
                    <a:pt x="38100" y="228600"/>
                  </a:lnTo>
                  <a:cubicBezTo>
                    <a:pt x="17058" y="228600"/>
                    <a:pt x="0" y="211542"/>
                    <a:pt x="0" y="1905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E0F2FE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232761" y="3533299"/>
              <a:ext cx="201122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🔭 如同望远镜——将远处体验拉近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286750" y="1476375"/>
            <a:ext cx="3333750" cy="2286000"/>
            <a:chOff x="8286750" y="1476375"/>
            <a:chExt cx="3333750" cy="2286000"/>
          </a:xfrm>
        </p:grpSpPr>
        <p:sp>
          <p:nvSpPr>
            <p:cNvPr id="29" name="Freeform 29"/>
            <p:cNvSpPr/>
            <p:nvPr/>
          </p:nvSpPr>
          <p:spPr>
            <a:xfrm>
              <a:off x="8286750" y="1476375"/>
              <a:ext cx="3333750" cy="2286000"/>
            </a:xfrm>
            <a:custGeom>
              <a:avLst/>
              <a:gdLst/>
              <a:ahLst/>
              <a:cxnLst/>
              <a:rect l="l" t="t" r="r" b="b"/>
              <a:pathLst>
                <a:path w="3333750" h="2286000">
                  <a:moveTo>
                    <a:pt x="114300" y="0"/>
                  </a:moveTo>
                  <a:lnTo>
                    <a:pt x="3219450" y="0"/>
                  </a:lnTo>
                  <a:cubicBezTo>
                    <a:pt x="3282576" y="0"/>
                    <a:pt x="3333750" y="51174"/>
                    <a:pt x="3333750" y="114300"/>
                  </a:cubicBezTo>
                  <a:lnTo>
                    <a:pt x="3333750" y="2171700"/>
                  </a:lnTo>
                  <a:cubicBezTo>
                    <a:pt x="3333750" y="2234826"/>
                    <a:pt x="3282576" y="2286000"/>
                    <a:pt x="3219450" y="2286000"/>
                  </a:cubicBezTo>
                  <a:lnTo>
                    <a:pt x="114300" y="2286000"/>
                  </a:lnTo>
                  <a:cubicBezTo>
                    <a:pt x="51174" y="2286000"/>
                    <a:pt x="0" y="2234826"/>
                    <a:pt x="0" y="2171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3D8B7A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8286750" y="1476375"/>
              <a:ext cx="3333750" cy="476250"/>
            </a:xfrm>
            <a:custGeom>
              <a:avLst/>
              <a:gdLst/>
              <a:ahLst/>
              <a:cxnLst/>
              <a:rect l="l" t="t" r="r" b="b"/>
              <a:pathLst>
                <a:path w="3333750" h="476250">
                  <a:moveTo>
                    <a:pt x="114300" y="0"/>
                  </a:moveTo>
                  <a:lnTo>
                    <a:pt x="3219450" y="0"/>
                  </a:lnTo>
                  <a:cubicBezTo>
                    <a:pt x="3282576" y="0"/>
                    <a:pt x="3333750" y="51174"/>
                    <a:pt x="3333750" y="114300"/>
                  </a:cubicBezTo>
                  <a:lnTo>
                    <a:pt x="3333750" y="361950"/>
                  </a:lnTo>
                  <a:cubicBezTo>
                    <a:pt x="3333750" y="425076"/>
                    <a:pt x="3282576" y="476250"/>
                    <a:pt x="321945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D8B7A"/>
            </a:solidFill>
            <a:ln>
              <a:noFill/>
            </a:ln>
          </p:spPr>
        </p:sp>
        <p:sp>
          <p:nvSpPr>
            <p:cNvPr id="31" name="Rectangle 31"/>
            <p:cNvSpPr/>
            <p:nvPr/>
          </p:nvSpPr>
          <p:spPr>
            <a:xfrm>
              <a:off x="8286750" y="1838325"/>
              <a:ext cx="3333750" cy="114300"/>
            </a:xfrm>
            <a:prstGeom prst="rect">
              <a:avLst/>
            </a:prstGeom>
            <a:solidFill>
              <a:srgbClr val="3D8B7A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8460105" y="1644968"/>
              <a:ext cx="187682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🧘 觉察 Mindfulness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462962" y="2116931"/>
              <a:ext cx="265747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对当下体验的刻意、不加评判的关注</a:t>
              </a:r>
            </a:p>
          </p:txBody>
        </p:sp>
        <p:sp>
          <p:nvSpPr>
            <p:cNvPr id="34" name="Line 34"/>
            <p:cNvSpPr/>
            <p:nvPr/>
          </p:nvSpPr>
          <p:spPr>
            <a:xfrm>
              <a:off x="8477250" y="2381250"/>
              <a:ext cx="2952750" cy="9525"/>
            </a:xfrm>
            <a:custGeom>
              <a:avLst/>
              <a:gdLst/>
              <a:ahLst/>
              <a:cxnLst/>
              <a:rect l="l" t="t" r="r" b="b"/>
              <a:pathLst>
                <a:path w="2952750" h="9525">
                  <a:moveTo>
                    <a:pt x="0" y="0"/>
                  </a:moveTo>
                  <a:lnTo>
                    <a:pt x="295275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8463915" y="2506028"/>
              <a:ext cx="18438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关注体验的过程而非内容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463915" y="2734628"/>
              <a:ext cx="230395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意识到觉察本身与觉察对象分离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463915" y="2963228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建立内在的安全基地感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463915" y="3191828"/>
              <a:ext cx="153719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去自动化习惯性反应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8477250" y="3476625"/>
              <a:ext cx="2952750" cy="228600"/>
            </a:xfrm>
            <a:custGeom>
              <a:avLst/>
              <a:gdLst/>
              <a:ahLst/>
              <a:cxnLst/>
              <a:rect l="l" t="t" r="r" b="b"/>
              <a:pathLst>
                <a:path w="2952750" h="228600">
                  <a:moveTo>
                    <a:pt x="38100" y="0"/>
                  </a:moveTo>
                  <a:lnTo>
                    <a:pt x="2914650" y="0"/>
                  </a:lnTo>
                  <a:cubicBezTo>
                    <a:pt x="2935692" y="0"/>
                    <a:pt x="2952750" y="17058"/>
                    <a:pt x="2952750" y="38100"/>
                  </a:cubicBezTo>
                  <a:lnTo>
                    <a:pt x="2952750" y="190500"/>
                  </a:lnTo>
                  <a:cubicBezTo>
                    <a:pt x="2952750" y="211542"/>
                    <a:pt x="2935692" y="228600"/>
                    <a:pt x="2914650" y="228600"/>
                  </a:cubicBezTo>
                  <a:lnTo>
                    <a:pt x="38100" y="228600"/>
                  </a:lnTo>
                  <a:cubicBezTo>
                    <a:pt x="17058" y="228600"/>
                    <a:pt x="0" y="211542"/>
                    <a:pt x="0" y="1905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D4EDDA"/>
            </a:solidFill>
            <a:ln>
              <a:noFill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8948011" y="3533299"/>
              <a:ext cx="2011228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3D8B7A"/>
                  </a:solidFill>
                  <a:latin typeface="Segoe UI"/>
                  <a:ea typeface="Microsoft YaHei"/>
                  <a:cs typeface="Segoe UI"/>
                </a:rPr>
                <a:t>🔬 如同显微镜——揭示当下的细节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571500" y="4762500"/>
            <a:ext cx="11049000" cy="1524000"/>
            <a:chOff x="571500" y="4762500"/>
            <a:chExt cx="11049000" cy="1524000"/>
          </a:xfrm>
        </p:grpSpPr>
        <p:sp>
          <p:nvSpPr>
            <p:cNvPr id="42" name="Freeform 42"/>
            <p:cNvSpPr/>
            <p:nvPr/>
          </p:nvSpPr>
          <p:spPr>
            <a:xfrm>
              <a:off x="571500" y="4762500"/>
              <a:ext cx="11049000" cy="1524000"/>
            </a:xfrm>
            <a:custGeom>
              <a:avLst/>
              <a:gdLst/>
              <a:ahLst/>
              <a:cxnLst/>
              <a:rect l="l" t="t" r="r" b="b"/>
              <a:pathLst>
                <a:path w="11049000" h="15240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409700"/>
                  </a:lnTo>
                  <a:cubicBezTo>
                    <a:pt x="11049000" y="1472826"/>
                    <a:pt x="10997826" y="1524000"/>
                    <a:pt x="10934700" y="1524000"/>
                  </a:cubicBezTo>
                  <a:lnTo>
                    <a:pt x="114300" y="1524000"/>
                  </a:lnTo>
                  <a:cubicBezTo>
                    <a:pt x="51174" y="1524000"/>
                    <a:pt x="0" y="1472826"/>
                    <a:pt x="0" y="1409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5354264" y="4950142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双螺旋共同作用</a:t>
              </a: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1333500" y="5334000"/>
              <a:ext cx="2095500" cy="762000"/>
              <a:chOff x="1333500" y="5334000"/>
              <a:chExt cx="2095500" cy="762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333500" y="5334000"/>
                <a:ext cx="20955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762000">
                    <a:moveTo>
                      <a:pt x="114300" y="0"/>
                    </a:moveTo>
                    <a:lnTo>
                      <a:pt x="1981200" y="0"/>
                    </a:lnTo>
                    <a:cubicBezTo>
                      <a:pt x="2044326" y="0"/>
                      <a:pt x="2095500" y="51174"/>
                      <a:pt x="2095500" y="114300"/>
                    </a:cubicBezTo>
                    <a:lnTo>
                      <a:pt x="2095500" y="647700"/>
                    </a:lnTo>
                    <a:cubicBezTo>
                      <a:pt x="2095500" y="710826"/>
                      <a:pt x="2044326" y="762000"/>
                      <a:pt x="19812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1849398" y="554593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增强情感调节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728073" y="5800249"/>
                <a:ext cx="130635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容纳并转化痛苦情感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3714750" y="5334000"/>
              <a:ext cx="2095500" cy="762000"/>
              <a:chOff x="3714750" y="5334000"/>
              <a:chExt cx="2095500" cy="762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3714750" y="5334000"/>
                <a:ext cx="20955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762000">
                    <a:moveTo>
                      <a:pt x="114300" y="0"/>
                    </a:moveTo>
                    <a:lnTo>
                      <a:pt x="1981200" y="0"/>
                    </a:lnTo>
                    <a:cubicBezTo>
                      <a:pt x="2044326" y="0"/>
                      <a:pt x="2095500" y="51174"/>
                      <a:pt x="2095500" y="114300"/>
                    </a:cubicBezTo>
                    <a:lnTo>
                      <a:pt x="2095500" y="647700"/>
                    </a:lnTo>
                    <a:cubicBezTo>
                      <a:pt x="2095500" y="710826"/>
                      <a:pt x="2044326" y="762000"/>
                      <a:pt x="19812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4144387" y="5545931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提升自我主体感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4180522" y="580024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成为体验的解释者</a:t>
                </a: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6096000" y="5334000"/>
              <a:ext cx="2095500" cy="762000"/>
              <a:chOff x="6096000" y="5334000"/>
              <a:chExt cx="2095500" cy="762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6096000" y="5334000"/>
                <a:ext cx="20955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762000">
                    <a:moveTo>
                      <a:pt x="114300" y="0"/>
                    </a:moveTo>
                    <a:lnTo>
                      <a:pt x="1981200" y="0"/>
                    </a:lnTo>
                    <a:cubicBezTo>
                      <a:pt x="2044326" y="0"/>
                      <a:pt x="2095500" y="51174"/>
                      <a:pt x="2095500" y="114300"/>
                    </a:cubicBezTo>
                    <a:lnTo>
                      <a:pt x="2095500" y="647700"/>
                    </a:lnTo>
                    <a:cubicBezTo>
                      <a:pt x="2095500" y="710826"/>
                      <a:pt x="2044326" y="762000"/>
                      <a:pt x="198120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6611898" y="554593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整合解离体验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6561773" y="580024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将碎片化记忆整合</a:t>
                </a: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8477250" y="5334000"/>
              <a:ext cx="2381250" cy="762000"/>
              <a:chOff x="8477250" y="5334000"/>
              <a:chExt cx="2381250" cy="762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8477250" y="5334000"/>
                <a:ext cx="23812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2381250" h="762000">
                    <a:moveTo>
                      <a:pt x="114300" y="0"/>
                    </a:moveTo>
                    <a:lnTo>
                      <a:pt x="2266950" y="0"/>
                    </a:lnTo>
                    <a:cubicBezTo>
                      <a:pt x="2330076" y="0"/>
                      <a:pt x="2381250" y="51174"/>
                      <a:pt x="2381250" y="114300"/>
                    </a:cubicBezTo>
                    <a:lnTo>
                      <a:pt x="2381250" y="647700"/>
                    </a:lnTo>
                    <a:cubicBezTo>
                      <a:pt x="2381250" y="710826"/>
                      <a:pt x="2330076" y="762000"/>
                      <a:pt x="2266950" y="762000"/>
                    </a:cubicBezTo>
                    <a:lnTo>
                      <a:pt x="114300" y="762000"/>
                    </a:lnTo>
                    <a:cubicBezTo>
                      <a:pt x="51174" y="762000"/>
                      <a:pt x="0" y="710826"/>
                      <a:pt x="0" y="6477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8963501" y="5545931"/>
                <a:ext cx="140874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建立内在安全基地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8943499" y="5800249"/>
                <a:ext cx="144875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BD5E1"/>
                    </a:solidFill>
                    <a:latin typeface="Segoe UI"/>
                    <a:ea typeface="Microsoft YaHei"/>
                    <a:cs typeface="Segoe UI"/>
                  </a:rPr>
                  <a:t>从外部依赖到内在力量</a:t>
                </a:r>
              </a:p>
            </p:txBody>
          </p:sp>
        </p:grpSp>
      </p:grpSp>
      <p:sp>
        <p:nvSpPr>
          <p:cNvPr id="61" name="TextBox 61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07</a:t>
            </a:r>
          </a:p>
        </p:txBody>
      </p:sp>
    </p:spTree>
  </p:cSld>
  <p:clrMapOvr>
    <a:masterClrMapping/>
  </p:clrMapOvr>
  <p:transition 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D8B7A"/>
              </a:gs>
              <a:gs pos="100000">
                <a:srgbClr val="2D6B5A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-476250" y="-476250"/>
            <a:ext cx="4762500" cy="47625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4" name="Ellipse 4"/>
          <p:cNvSpPr/>
          <p:nvPr/>
        </p:nvSpPr>
        <p:spPr>
          <a:xfrm>
            <a:off x="190500" y="190500"/>
            <a:ext cx="3429000" cy="34290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5" name="Ellipse 5"/>
          <p:cNvSpPr/>
          <p:nvPr/>
        </p:nvSpPr>
        <p:spPr>
          <a:xfrm>
            <a:off x="8382000" y="2857500"/>
            <a:ext cx="3810000" cy="38100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6" name="Ellipse 6"/>
          <p:cNvSpPr/>
          <p:nvPr/>
        </p:nvSpPr>
        <p:spPr>
          <a:xfrm>
            <a:off x="8953500" y="3429000"/>
            <a:ext cx="2667000" cy="2667000"/>
          </a:xfrm>
          <a:prstGeom prst="ellipse">
            <a:avLst/>
          </a:prstGeom>
          <a:noFill/>
          <a:ln w="9525">
            <a:solidFill>
              <a:srgbClr val="FFFFFF">
                <a:alpha val="10000"/>
              </a:srgbClr>
            </a:solidFill>
          </a:ln>
        </p:spPr>
      </p:sp>
      <p:sp>
        <p:nvSpPr>
          <p:cNvPr id="7" name="Ellipse 7"/>
          <p:cNvSpPr/>
          <p:nvPr/>
        </p:nvSpPr>
        <p:spPr>
          <a:xfrm>
            <a:off x="2143125" y="5667375"/>
            <a:ext cx="476250" cy="4762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8" name="Ellipse 8"/>
          <p:cNvSpPr/>
          <p:nvPr/>
        </p:nvSpPr>
        <p:spPr>
          <a:xfrm>
            <a:off x="4048125" y="5667375"/>
            <a:ext cx="476250" cy="4762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9" name="Ellipse 9"/>
          <p:cNvSpPr/>
          <p:nvPr/>
        </p:nvSpPr>
        <p:spPr>
          <a:xfrm>
            <a:off x="7667625" y="5667375"/>
            <a:ext cx="476250" cy="4762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10" name="Ellipse 10"/>
          <p:cNvSpPr/>
          <p:nvPr/>
        </p:nvSpPr>
        <p:spPr>
          <a:xfrm>
            <a:off x="9572625" y="5667375"/>
            <a:ext cx="476250" cy="476250"/>
          </a:xfrm>
          <a:prstGeom prst="ellipse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</p:sp>
      <p:sp>
        <p:nvSpPr>
          <p:cNvPr id="11" name="TextBox 11"/>
          <p:cNvSpPr txBox="1"/>
          <p:nvPr/>
        </p:nvSpPr>
        <p:spPr>
          <a:xfrm>
            <a:off x="2156222" y="6236970"/>
            <a:ext cx="450056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FFFFFF">
                    <a:alpha val="7500"/>
                  </a:srgbClr>
                </a:solidFill>
                <a:latin typeface="Segoe UI"/>
                <a:ea typeface="Microsoft YaHei"/>
                <a:cs typeface="Segoe UI"/>
              </a:rPr>
              <a:t>Bowlby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52780" y="6236970"/>
            <a:ext cx="66694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FFFFFF">
                    <a:alpha val="7500"/>
                  </a:srgbClr>
                </a:solidFill>
                <a:latin typeface="Segoe UI"/>
                <a:ea typeface="Microsoft YaHei"/>
                <a:cs typeface="Segoe UI"/>
              </a:rPr>
              <a:t>Ainsworth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53017" y="6236970"/>
            <a:ext cx="305467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FFFFFF">
                    <a:alpha val="7500"/>
                  </a:srgbClr>
                </a:solidFill>
                <a:latin typeface="Segoe UI"/>
                <a:ea typeface="Microsoft YaHei"/>
                <a:cs typeface="Segoe UI"/>
              </a:rPr>
              <a:t>Main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82436" y="6236970"/>
            <a:ext cx="45662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FFFFFF">
                    <a:alpha val="7500"/>
                  </a:srgbClr>
                </a:solidFill>
                <a:latin typeface="Segoe UI"/>
                <a:ea typeface="Microsoft YaHei"/>
                <a:cs typeface="Segoe UI"/>
              </a:rPr>
              <a:t>Fonagy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22605" y="1123950"/>
            <a:ext cx="1746790" cy="1828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0" b="1" dirty="0">
                <a:solidFill>
                  <a:srgbClr val="FFFFFF">
                    <a:alpha val="15000"/>
                  </a:srgbClr>
                </a:solidFill>
                <a:latin typeface="Segoe UI"/>
                <a:ea typeface="Microsoft YaHei"/>
                <a:cs typeface="Segoe UI"/>
              </a:rPr>
              <a:t>02</a:t>
            </a:r>
          </a:p>
        </p:txBody>
      </p:sp>
      <p:sp>
        <p:nvSpPr>
          <p:cNvPr id="16" name="Freeform 16"/>
          <p:cNvSpPr/>
          <p:nvPr/>
        </p:nvSpPr>
        <p:spPr>
          <a:xfrm>
            <a:off x="5334000" y="2667000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190500" y="0"/>
                </a:moveTo>
                <a:lnTo>
                  <a:pt x="1333500" y="0"/>
                </a:lnTo>
                <a:cubicBezTo>
                  <a:pt x="1438710" y="0"/>
                  <a:pt x="1524000" y="85290"/>
                  <a:pt x="1524000" y="190500"/>
                </a:cubicBezTo>
                <a:lnTo>
                  <a:pt x="1524000" y="190500"/>
                </a:lnTo>
                <a:cubicBezTo>
                  <a:pt x="1524000" y="295710"/>
                  <a:pt x="1438710" y="381000"/>
                  <a:pt x="1333500" y="381000"/>
                </a:cubicBezTo>
                <a:lnTo>
                  <a:pt x="190500" y="381000"/>
                </a:lnTo>
                <a:cubicBezTo>
                  <a:pt x="85290" y="381000"/>
                  <a:pt x="0" y="295710"/>
                  <a:pt x="0" y="190500"/>
                </a:cubicBezTo>
                <a:lnTo>
                  <a:pt x="0" y="190500"/>
                </a:lnTo>
                <a:cubicBezTo>
                  <a:pt x="0" y="85290"/>
                  <a:pt x="85290" y="0"/>
                  <a:pt x="1905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</p:sp>
      <p:sp>
        <p:nvSpPr>
          <p:cNvPr id="17" name="TextBox 17"/>
          <p:cNvSpPr txBox="1"/>
          <p:nvPr/>
        </p:nvSpPr>
        <p:spPr>
          <a:xfrm>
            <a:off x="5537454" y="2794635"/>
            <a:ext cx="111709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CHAPTER TWO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18038" y="3326130"/>
            <a:ext cx="3955923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600" b="1" dirty="0">
                <a:solidFill>
                  <a:srgbClr val="FFFFFF"/>
                </a:solidFill>
                <a:latin typeface="Segoe UI"/>
                <a:ea typeface="Microsoft YaHei"/>
                <a:cs typeface="Segoe UI"/>
              </a:rPr>
              <a:t>依恋理论的基础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08546" y="3996690"/>
            <a:ext cx="4974907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800" dirty="0">
                <a:solidFill>
                  <a:srgbClr val="D4EDDA"/>
                </a:solidFill>
                <a:latin typeface="Segoe UI"/>
                <a:ea typeface="Microsoft YaHei"/>
                <a:cs typeface="Segoe UI"/>
              </a:rPr>
              <a:t>The Foundations of Attachment Theory</a:t>
            </a:r>
          </a:p>
        </p:txBody>
      </p:sp>
      <p:sp>
        <p:nvSpPr>
          <p:cNvPr id="20" name="Freeform 20"/>
          <p:cNvSpPr/>
          <p:nvPr/>
        </p:nvSpPr>
        <p:spPr>
          <a:xfrm>
            <a:off x="5143500" y="4476750"/>
            <a:ext cx="1905000" cy="28575"/>
          </a:xfrm>
          <a:custGeom>
            <a:avLst/>
            <a:gdLst/>
            <a:ahLst/>
            <a:cxnLst/>
            <a:rect l="l" t="t" r="r" b="b"/>
            <a:pathLst>
              <a:path w="1905000" h="28575">
                <a:moveTo>
                  <a:pt x="14288" y="0"/>
                </a:moveTo>
                <a:lnTo>
                  <a:pt x="1890712" y="0"/>
                </a:lnTo>
                <a:cubicBezTo>
                  <a:pt x="1898603" y="0"/>
                  <a:pt x="1905000" y="6397"/>
                  <a:pt x="1905000" y="14288"/>
                </a:cubicBezTo>
                <a:lnTo>
                  <a:pt x="1905000" y="14288"/>
                </a:lnTo>
                <a:cubicBezTo>
                  <a:pt x="1905000" y="22178"/>
                  <a:pt x="1898603" y="28575"/>
                  <a:pt x="1890712" y="28575"/>
                </a:cubicBezTo>
                <a:lnTo>
                  <a:pt x="14288" y="28575"/>
                </a:lnTo>
                <a:cubicBezTo>
                  <a:pt x="6397" y="28575"/>
                  <a:pt x="0" y="22178"/>
                  <a:pt x="0" y="14288"/>
                </a:cubicBezTo>
                <a:lnTo>
                  <a:pt x="0" y="14288"/>
                </a:lnTo>
                <a:cubicBezTo>
                  <a:pt x="0" y="6397"/>
                  <a:pt x="6397" y="0"/>
                  <a:pt x="14288" y="0"/>
                </a:cubicBezTo>
                <a:close/>
              </a:path>
            </a:pathLst>
          </a:custGeom>
          <a:solidFill>
            <a:srgbClr val="E07843"/>
          </a:solidFill>
          <a:ln>
            <a:noFill/>
          </a:ln>
        </p:spPr>
      </p:sp>
      <p:grpSp>
        <p:nvGrpSpPr>
          <p:cNvPr id="34" name="Group 34"/>
          <p:cNvGrpSpPr/>
          <p:nvPr/>
        </p:nvGrpSpPr>
        <p:grpSpPr>
          <a:xfrm>
            <a:off x="1905000" y="4857750"/>
            <a:ext cx="8382000" cy="666750"/>
            <a:chOff x="1905000" y="4857750"/>
            <a:chExt cx="8382000" cy="666750"/>
          </a:xfrm>
        </p:grpSpPr>
        <p:sp>
          <p:nvSpPr>
            <p:cNvPr id="21" name="Freeform 21"/>
            <p:cNvSpPr/>
            <p:nvPr/>
          </p:nvSpPr>
          <p:spPr>
            <a:xfrm>
              <a:off x="1905000" y="4857750"/>
              <a:ext cx="8382000" cy="666750"/>
            </a:xfrm>
            <a:custGeom>
              <a:avLst/>
              <a:gdLst/>
              <a:ahLst/>
              <a:cxnLst/>
              <a:rect l="l" t="t" r="r" b="b"/>
              <a:pathLst>
                <a:path w="8382000" h="666750">
                  <a:moveTo>
                    <a:pt x="114300" y="0"/>
                  </a:moveTo>
                  <a:lnTo>
                    <a:pt x="8267700" y="0"/>
                  </a:lnTo>
                  <a:cubicBezTo>
                    <a:pt x="8330826" y="0"/>
                    <a:pt x="8382000" y="51174"/>
                    <a:pt x="8382000" y="114300"/>
                  </a:cubicBezTo>
                  <a:lnTo>
                    <a:pt x="8382000" y="552450"/>
                  </a:lnTo>
                  <a:cubicBezTo>
                    <a:pt x="8382000" y="615576"/>
                    <a:pt x="8330826" y="666750"/>
                    <a:pt x="8267700" y="666750"/>
                  </a:cubicBezTo>
                  <a:lnTo>
                    <a:pt x="114300" y="666750"/>
                  </a:lnTo>
                  <a:cubicBezTo>
                    <a:pt x="51174" y="666750"/>
                    <a:pt x="0" y="615576"/>
                    <a:pt x="0" y="55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2286000" y="5048250"/>
              <a:ext cx="1524000" cy="300038"/>
              <a:chOff x="2286000" y="5048250"/>
              <a:chExt cx="1524000" cy="30003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2286000" y="5048250"/>
                <a:ext cx="15240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285750">
                    <a:moveTo>
                      <a:pt x="38100" y="0"/>
                    </a:moveTo>
                    <a:lnTo>
                      <a:pt x="1485900" y="0"/>
                    </a:lnTo>
                    <a:cubicBezTo>
                      <a:pt x="1506942" y="0"/>
                      <a:pt x="1524000" y="17058"/>
                      <a:pt x="1524000" y="38100"/>
                    </a:cubicBezTo>
                    <a:lnTo>
                      <a:pt x="1524000" y="247650"/>
                    </a:lnTo>
                    <a:cubicBezTo>
                      <a:pt x="1524000" y="268692"/>
                      <a:pt x="1506942" y="285750"/>
                      <a:pt x="1485900" y="285750"/>
                    </a:cubicBezTo>
                    <a:lnTo>
                      <a:pt x="38100" y="285750"/>
                    </a:lnTo>
                    <a:cubicBezTo>
                      <a:pt x="17058" y="285750"/>
                      <a:pt x="0" y="268692"/>
                      <a:pt x="0" y="247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2593777" y="5134928"/>
                <a:ext cx="90844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John Bowlby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191000" y="5048250"/>
              <a:ext cx="1714500" cy="300038"/>
              <a:chOff x="4191000" y="5048250"/>
              <a:chExt cx="1714500" cy="30003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191000" y="5048250"/>
                <a:ext cx="1714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>
                    <a:moveTo>
                      <a:pt x="38100" y="0"/>
                    </a:moveTo>
                    <a:lnTo>
                      <a:pt x="1676400" y="0"/>
                    </a:lnTo>
                    <a:cubicBezTo>
                      <a:pt x="1697442" y="0"/>
                      <a:pt x="1714500" y="17058"/>
                      <a:pt x="1714500" y="38100"/>
                    </a:cubicBezTo>
                    <a:lnTo>
                      <a:pt x="1714500" y="247650"/>
                    </a:lnTo>
                    <a:cubicBezTo>
                      <a:pt x="1714500" y="268692"/>
                      <a:pt x="1697442" y="285750"/>
                      <a:pt x="1676400" y="285750"/>
                    </a:cubicBezTo>
                    <a:lnTo>
                      <a:pt x="38100" y="285750"/>
                    </a:lnTo>
                    <a:cubicBezTo>
                      <a:pt x="17058" y="285750"/>
                      <a:pt x="0" y="268692"/>
                      <a:pt x="0" y="247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4452176" y="5134928"/>
                <a:ext cx="1192149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Mary Ainsworth</a:t>
                </a: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286500" y="5048250"/>
              <a:ext cx="1524000" cy="300038"/>
              <a:chOff x="6286500" y="5048250"/>
              <a:chExt cx="1524000" cy="30003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286500" y="5048250"/>
                <a:ext cx="15240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285750">
                    <a:moveTo>
                      <a:pt x="38100" y="0"/>
                    </a:moveTo>
                    <a:lnTo>
                      <a:pt x="1485900" y="0"/>
                    </a:lnTo>
                    <a:cubicBezTo>
                      <a:pt x="1506942" y="0"/>
                      <a:pt x="1524000" y="17058"/>
                      <a:pt x="1524000" y="38100"/>
                    </a:cubicBezTo>
                    <a:lnTo>
                      <a:pt x="1524000" y="247650"/>
                    </a:lnTo>
                    <a:cubicBezTo>
                      <a:pt x="1524000" y="268692"/>
                      <a:pt x="1506942" y="285750"/>
                      <a:pt x="1485900" y="285750"/>
                    </a:cubicBezTo>
                    <a:lnTo>
                      <a:pt x="38100" y="285750"/>
                    </a:lnTo>
                    <a:cubicBezTo>
                      <a:pt x="17058" y="285750"/>
                      <a:pt x="0" y="268692"/>
                      <a:pt x="0" y="247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6663285" y="5134928"/>
                <a:ext cx="77043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Mary Main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191500" y="5048250"/>
              <a:ext cx="1714500" cy="300038"/>
              <a:chOff x="8191500" y="5048250"/>
              <a:chExt cx="1714500" cy="30003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8191500" y="5048250"/>
                <a:ext cx="17145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>
                    <a:moveTo>
                      <a:pt x="38100" y="0"/>
                    </a:moveTo>
                    <a:lnTo>
                      <a:pt x="1676400" y="0"/>
                    </a:lnTo>
                    <a:cubicBezTo>
                      <a:pt x="1697442" y="0"/>
                      <a:pt x="1714500" y="17058"/>
                      <a:pt x="1714500" y="38100"/>
                    </a:cubicBezTo>
                    <a:lnTo>
                      <a:pt x="1714500" y="247650"/>
                    </a:lnTo>
                    <a:cubicBezTo>
                      <a:pt x="1714500" y="268692"/>
                      <a:pt x="1697442" y="285750"/>
                      <a:pt x="1676400" y="285750"/>
                    </a:cubicBezTo>
                    <a:lnTo>
                      <a:pt x="38100" y="285750"/>
                    </a:lnTo>
                    <a:cubicBezTo>
                      <a:pt x="17058" y="285750"/>
                      <a:pt x="0" y="268692"/>
                      <a:pt x="0" y="247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8548521" y="5134928"/>
                <a:ext cx="100045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Peter Fonagy</a:t>
                </a:r>
              </a:p>
            </p:txBody>
          </p:sp>
        </p:grpSp>
      </p:grpSp>
      <p:sp>
        <p:nvSpPr>
          <p:cNvPr id="35" name="TextBox 35"/>
          <p:cNvSpPr txBox="1"/>
          <p:nvPr/>
        </p:nvSpPr>
        <p:spPr>
          <a:xfrm>
            <a:off x="11438477" y="6411278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4A3B8"/>
                </a:solidFill>
                <a:latin typeface="Segoe UI"/>
                <a:ea typeface="Microsoft YaHei"/>
                <a:cs typeface="Segoe UI"/>
              </a:rPr>
              <a:t>08</a:t>
            </a:r>
          </a:p>
        </p:txBody>
      </p:sp>
    </p:spTree>
  </p:cSld>
  <p:clrMapOvr>
    <a:masterClrMapping/>
  </p:clrMapOvr>
  <p:transition 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2E5C8E"/>
          </a:soli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44830" y="487680"/>
            <a:ext cx="438478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John Bowlby —— 依恋行为系统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260" y="870585"/>
            <a:ext cx="296608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64748B"/>
                </a:solidFill>
                <a:latin typeface="Segoe UI"/>
                <a:ea typeface="Microsoft YaHei"/>
                <a:cs typeface="Segoe UI"/>
              </a:rPr>
              <a:t>The Attachment Behavioral System</a:t>
            </a:r>
          </a:p>
        </p:txBody>
      </p:sp>
      <p:sp>
        <p:nvSpPr>
          <p:cNvPr id="6" name="Line 6"/>
          <p:cNvSpPr/>
          <p:nvPr/>
        </p:nvSpPr>
        <p:spPr>
          <a:xfrm>
            <a:off x="571500" y="1190625"/>
            <a:ext cx="3714750" cy="9525"/>
          </a:xfrm>
          <a:custGeom>
            <a:avLst/>
            <a:gdLst/>
            <a:ahLst/>
            <a:cxnLst/>
            <a:rect l="l" t="t" r="r" b="b"/>
            <a:pathLst>
              <a:path w="3714750" h="9525">
                <a:moveTo>
                  <a:pt x="0" y="0"/>
                </a:moveTo>
                <a:lnTo>
                  <a:pt x="3714750" y="0"/>
                </a:lnTo>
              </a:path>
            </a:pathLst>
          </a:custGeom>
          <a:noFill/>
          <a:ln w="19050">
            <a:solidFill>
              <a:srgbClr val="E5E7EB"/>
            </a:solidFill>
          </a:ln>
        </p:spPr>
      </p:sp>
      <p:grpSp>
        <p:nvGrpSpPr>
          <p:cNvPr id="22" name="Group 22"/>
          <p:cNvGrpSpPr/>
          <p:nvPr/>
        </p:nvGrpSpPr>
        <p:grpSpPr>
          <a:xfrm>
            <a:off x="571500" y="1428750"/>
            <a:ext cx="2857500" cy="3671888"/>
            <a:chOff x="571500" y="1428750"/>
            <a:chExt cx="2857500" cy="3671888"/>
          </a:xfrm>
        </p:grpSpPr>
        <p:sp>
          <p:nvSpPr>
            <p:cNvPr id="7" name="Freeform 7"/>
            <p:cNvSpPr/>
            <p:nvPr/>
          </p:nvSpPr>
          <p:spPr>
            <a:xfrm>
              <a:off x="571500" y="1428750"/>
              <a:ext cx="2857500" cy="3619500"/>
            </a:xfrm>
            <a:custGeom>
              <a:avLst/>
              <a:gdLst/>
              <a:ahLst/>
              <a:cxnLst/>
              <a:rect l="l" t="t" r="r" b="b"/>
              <a:pathLst>
                <a:path w="2857500" h="3619500">
                  <a:moveTo>
                    <a:pt x="114300" y="0"/>
                  </a:moveTo>
                  <a:lnTo>
                    <a:pt x="2743200" y="0"/>
                  </a:lnTo>
                  <a:cubicBezTo>
                    <a:pt x="2806326" y="0"/>
                    <a:pt x="2857500" y="51174"/>
                    <a:pt x="2857500" y="114300"/>
                  </a:cubicBezTo>
                  <a:lnTo>
                    <a:pt x="2857500" y="3505200"/>
                  </a:lnTo>
                  <a:cubicBezTo>
                    <a:pt x="2857500" y="3568326"/>
                    <a:pt x="2806326" y="3619500"/>
                    <a:pt x="27432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571500" y="1428750"/>
              <a:ext cx="2857500" cy="1143000"/>
            </a:xfrm>
            <a:custGeom>
              <a:avLst/>
              <a:gdLst/>
              <a:ahLst/>
              <a:cxnLst/>
              <a:rect l="l" t="t" r="r" b="b"/>
              <a:pathLst>
                <a:path w="2857500" h="1143000">
                  <a:moveTo>
                    <a:pt x="114300" y="0"/>
                  </a:moveTo>
                  <a:lnTo>
                    <a:pt x="2743200" y="0"/>
                  </a:lnTo>
                  <a:cubicBezTo>
                    <a:pt x="2806326" y="0"/>
                    <a:pt x="2857500" y="51174"/>
                    <a:pt x="2857500" y="114300"/>
                  </a:cubicBezTo>
                  <a:lnTo>
                    <a:pt x="2857500" y="1028700"/>
                  </a:lnTo>
                  <a:cubicBezTo>
                    <a:pt x="2857500" y="1091826"/>
                    <a:pt x="2806326" y="1143000"/>
                    <a:pt x="2743200" y="1143000"/>
                  </a:cubicBezTo>
                  <a:lnTo>
                    <a:pt x="114300" y="1143000"/>
                  </a:lnTo>
                  <a:cubicBezTo>
                    <a:pt x="51174" y="1143000"/>
                    <a:pt x="0" y="1091826"/>
                    <a:pt x="0" y="1028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5C8E"/>
            </a:solidFill>
            <a:ln>
              <a:noFill/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2457450"/>
              <a:ext cx="2857500" cy="114300"/>
            </a:xfrm>
            <a:prstGeom prst="rect">
              <a:avLst/>
            </a:prstGeom>
            <a:solidFill>
              <a:srgbClr val="2E5C8E"/>
            </a:solidFill>
            <a:ln>
              <a:noFill/>
            </a:ln>
          </p:spPr>
        </p:sp>
        <p:sp>
          <p:nvSpPr>
            <p:cNvPr id="10" name="Ellipse 10"/>
            <p:cNvSpPr/>
            <p:nvPr/>
          </p:nvSpPr>
          <p:spPr>
            <a:xfrm>
              <a:off x="1619250" y="1619250"/>
              <a:ext cx="762000" cy="762000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857518" y="1823085"/>
              <a:ext cx="285464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👤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99700" y="2363152"/>
              <a:ext cx="80110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E5E7EB"/>
                  </a:solidFill>
                  <a:latin typeface="Segoe UI"/>
                  <a:ea typeface="Microsoft YaHei"/>
                  <a:cs typeface="Segoe UI"/>
                </a:rPr>
                <a:t>1907 - 1990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46760" y="277558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E293B"/>
                  </a:solidFill>
                  <a:latin typeface="Segoe UI"/>
                  <a:ea typeface="Microsoft YaHei"/>
                  <a:cs typeface="Segoe UI"/>
                </a:rPr>
                <a:t>核心贡献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8665" y="3077528"/>
              <a:ext cx="107713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创立依恋理论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8665" y="3306128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提出依恋行为系统概念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48665" y="3534728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发展内部工作模型理论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8665" y="3763328"/>
              <a:ext cx="18438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强调真实关系体验的作用</a:t>
              </a:r>
            </a:p>
          </p:txBody>
        </p:sp>
        <p:sp>
          <p:nvSpPr>
            <p:cNvPr id="18" name="Line 18"/>
            <p:cNvSpPr/>
            <p:nvPr/>
          </p:nvSpPr>
          <p:spPr>
            <a:xfrm>
              <a:off x="762000" y="4286250"/>
              <a:ext cx="2476500" cy="9525"/>
            </a:xfrm>
            <a:custGeom>
              <a:avLst/>
              <a:gdLst/>
              <a:ahLst/>
              <a:cxnLst/>
              <a:rect l="l" t="t" r="r" b="b"/>
              <a:pathLst>
                <a:path w="2476500" h="9525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46760" y="439483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E293B"/>
                  </a:solidFill>
                  <a:latin typeface="Segoe UI"/>
                  <a:ea typeface="Microsoft YaHei"/>
                  <a:cs typeface="Segoe UI"/>
                </a:rPr>
                <a:t>核心观点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8665" y="4696778"/>
              <a:ext cx="1337834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"依恋是基于进化的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48665" y="4887278"/>
              <a:ext cx="1031129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i="1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生物学必要性"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792855" y="1283018"/>
            <a:ext cx="7827645" cy="3622357"/>
            <a:chOff x="3792855" y="1283018"/>
            <a:chExt cx="7827645" cy="3622357"/>
          </a:xfrm>
        </p:grpSpPr>
        <p:sp>
          <p:nvSpPr>
            <p:cNvPr id="23" name="TextBox 23"/>
            <p:cNvSpPr txBox="1"/>
            <p:nvPr/>
          </p:nvSpPr>
          <p:spPr>
            <a:xfrm>
              <a:off x="3792855" y="1283018"/>
              <a:ext cx="231157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5C8E"/>
                  </a:solidFill>
                  <a:latin typeface="Segoe UI"/>
                  <a:ea typeface="Microsoft YaHei"/>
                  <a:cs typeface="Segoe UI"/>
                </a:rPr>
                <a:t>依恋行为的三种核心表现</a:t>
              </a:r>
            </a:p>
          </p:txBody>
        </p:sp>
        <p:sp>
          <p:nvSpPr>
            <p:cNvPr id="24" name="Line 24"/>
            <p:cNvSpPr/>
            <p:nvPr/>
          </p:nvSpPr>
          <p:spPr>
            <a:xfrm>
              <a:off x="3810000" y="1571625"/>
              <a:ext cx="2476500" cy="9525"/>
            </a:xfrm>
            <a:custGeom>
              <a:avLst/>
              <a:gdLst/>
              <a:ahLst/>
              <a:cxnLst/>
              <a:rect l="l" t="t" r="r" b="b"/>
              <a:pathLst>
                <a:path w="2476500" h="9525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noFill/>
            <a:ln w="19050">
              <a:solidFill>
                <a:srgbClr val="2E5C8E"/>
              </a:solidFill>
            </a:ln>
          </p:spPr>
        </p:sp>
        <p:grpSp>
          <p:nvGrpSpPr>
            <p:cNvPr id="32" name="Group 32"/>
            <p:cNvGrpSpPr/>
            <p:nvPr/>
          </p:nvGrpSpPr>
          <p:grpSpPr>
            <a:xfrm>
              <a:off x="3810000" y="1809750"/>
              <a:ext cx="7810500" cy="904875"/>
              <a:chOff x="3810000" y="1809750"/>
              <a:chExt cx="7810500" cy="90487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3810000" y="1809750"/>
                <a:ext cx="78105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810500" h="904875">
                    <a:moveTo>
                      <a:pt x="114300" y="0"/>
                    </a:moveTo>
                    <a:lnTo>
                      <a:pt x="7696200" y="0"/>
                    </a:lnTo>
                    <a:cubicBezTo>
                      <a:pt x="7759326" y="0"/>
                      <a:pt x="7810500" y="51174"/>
                      <a:pt x="7810500" y="114300"/>
                    </a:cubicBezTo>
                    <a:lnTo>
                      <a:pt x="7810500" y="790575"/>
                    </a:lnTo>
                    <a:cubicBezTo>
                      <a:pt x="7810500" y="853701"/>
                      <a:pt x="7759326" y="904875"/>
                      <a:pt x="76962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3D8B7A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3810000" y="1809750"/>
                <a:ext cx="7620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04875">
                    <a:moveTo>
                      <a:pt x="114300" y="0"/>
                    </a:moveTo>
                    <a:lnTo>
                      <a:pt x="647700" y="0"/>
                    </a:lnTo>
                    <a:cubicBezTo>
                      <a:pt x="710826" y="0"/>
                      <a:pt x="762000" y="51174"/>
                      <a:pt x="762000" y="114300"/>
                    </a:cubicBezTo>
                    <a:lnTo>
                      <a:pt x="762000" y="790575"/>
                    </a:lnTo>
                    <a:cubicBezTo>
                      <a:pt x="762000" y="853701"/>
                      <a:pt x="710826" y="904875"/>
                      <a:pt x="6477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7" name="Rectangle 27"/>
              <p:cNvSpPr/>
              <p:nvPr/>
            </p:nvSpPr>
            <p:spPr>
              <a:xfrm>
                <a:off x="4457700" y="1809750"/>
                <a:ext cx="114300" cy="904875"/>
              </a:xfrm>
              <a:prstGeom prst="rect">
                <a:avLst/>
              </a:prstGeom>
              <a:solidFill>
                <a:srgbClr val="3D8B7A"/>
              </a:solidFill>
              <a:ln>
                <a:noFill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4079986" y="2106930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🤝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4838700" y="1981200"/>
                <a:ext cx="2993969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3D8B7A"/>
                    </a:solidFill>
                    <a:latin typeface="Segoe UI"/>
                    <a:ea typeface="Microsoft YaHei"/>
                    <a:cs typeface="Segoe UI"/>
                  </a:rPr>
                  <a:t>寻求亲近 Proximity Seeking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843462" y="2259806"/>
                <a:ext cx="249316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寻求并维持与依恋对象的身体亲近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844415" y="2477452"/>
                <a:ext cx="35537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婴儿通过哭泣、追随、攀附等行为确保照看者在身边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3810000" y="2905125"/>
              <a:ext cx="7810500" cy="904875"/>
              <a:chOff x="3810000" y="2905125"/>
              <a:chExt cx="7810500" cy="90487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3810000" y="2905125"/>
                <a:ext cx="78105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810500" h="904875">
                    <a:moveTo>
                      <a:pt x="114300" y="0"/>
                    </a:moveTo>
                    <a:lnTo>
                      <a:pt x="7696200" y="0"/>
                    </a:lnTo>
                    <a:cubicBezTo>
                      <a:pt x="7759326" y="0"/>
                      <a:pt x="7810500" y="51174"/>
                      <a:pt x="7810500" y="114300"/>
                    </a:cubicBezTo>
                    <a:lnTo>
                      <a:pt x="7810500" y="790575"/>
                    </a:lnTo>
                    <a:cubicBezTo>
                      <a:pt x="7810500" y="853701"/>
                      <a:pt x="7759326" y="904875"/>
                      <a:pt x="76962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5C8E"/>
                </a:solidFill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3810000" y="2905125"/>
                <a:ext cx="7620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04875">
                    <a:moveTo>
                      <a:pt x="114300" y="0"/>
                    </a:moveTo>
                    <a:lnTo>
                      <a:pt x="647700" y="0"/>
                    </a:lnTo>
                    <a:cubicBezTo>
                      <a:pt x="710826" y="0"/>
                      <a:pt x="762000" y="51174"/>
                      <a:pt x="762000" y="114300"/>
                    </a:cubicBezTo>
                    <a:lnTo>
                      <a:pt x="762000" y="790575"/>
                    </a:lnTo>
                    <a:cubicBezTo>
                      <a:pt x="762000" y="853701"/>
                      <a:pt x="710826" y="904875"/>
                      <a:pt x="6477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35" name="Rectangle 35"/>
              <p:cNvSpPr/>
              <p:nvPr/>
            </p:nvSpPr>
            <p:spPr>
              <a:xfrm>
                <a:off x="4457700" y="2905125"/>
                <a:ext cx="114300" cy="904875"/>
              </a:xfrm>
              <a:prstGeom prst="rect">
                <a:avLst/>
              </a:prstGeom>
              <a:solidFill>
                <a:srgbClr val="2E5C8E"/>
              </a:solidFill>
              <a:ln>
                <a:noFill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4079986" y="3202305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🏠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838700" y="3076575"/>
                <a:ext cx="236139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2E5C8E"/>
                    </a:solidFill>
                    <a:latin typeface="Segoe UI"/>
                    <a:ea typeface="Microsoft YaHei"/>
                    <a:cs typeface="Segoe UI"/>
                  </a:rPr>
                  <a:t>安全基地 Secure Base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4843462" y="3355181"/>
                <a:ext cx="232886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以依恋对象为基地探索陌生环境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4844415" y="3572828"/>
                <a:ext cx="294036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有了安全的后盾，儿童才敢于冒险探索世界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3810000" y="4000500"/>
              <a:ext cx="7810500" cy="904875"/>
              <a:chOff x="3810000" y="4000500"/>
              <a:chExt cx="7810500" cy="90487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3810000" y="4000500"/>
                <a:ext cx="78105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810500" h="904875">
                    <a:moveTo>
                      <a:pt x="114300" y="0"/>
                    </a:moveTo>
                    <a:lnTo>
                      <a:pt x="7696200" y="0"/>
                    </a:lnTo>
                    <a:cubicBezTo>
                      <a:pt x="7759326" y="0"/>
                      <a:pt x="7810500" y="51174"/>
                      <a:pt x="7810500" y="114300"/>
                    </a:cubicBezTo>
                    <a:lnTo>
                      <a:pt x="7810500" y="790575"/>
                    </a:lnTo>
                    <a:cubicBezTo>
                      <a:pt x="7810500" y="853701"/>
                      <a:pt x="7759326" y="904875"/>
                      <a:pt x="76962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07843"/>
                </a:solidFill>
              </a:ln>
            </p:spPr>
          </p:sp>
          <p:sp>
            <p:nvSpPr>
              <p:cNvPr id="42" name="Freeform 42"/>
              <p:cNvSpPr/>
              <p:nvPr/>
            </p:nvSpPr>
            <p:spPr>
              <a:xfrm>
                <a:off x="3810000" y="4000500"/>
                <a:ext cx="762000" cy="90487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04875">
                    <a:moveTo>
                      <a:pt x="114300" y="0"/>
                    </a:moveTo>
                    <a:lnTo>
                      <a:pt x="647700" y="0"/>
                    </a:lnTo>
                    <a:cubicBezTo>
                      <a:pt x="710826" y="0"/>
                      <a:pt x="762000" y="51174"/>
                      <a:pt x="762000" y="114300"/>
                    </a:cubicBezTo>
                    <a:lnTo>
                      <a:pt x="762000" y="790575"/>
                    </a:lnTo>
                    <a:cubicBezTo>
                      <a:pt x="762000" y="853701"/>
                      <a:pt x="710826" y="904875"/>
                      <a:pt x="647700" y="904875"/>
                    </a:cubicBezTo>
                    <a:lnTo>
                      <a:pt x="114300" y="904875"/>
                    </a:lnTo>
                    <a:cubicBezTo>
                      <a:pt x="51174" y="904875"/>
                      <a:pt x="0" y="853701"/>
                      <a:pt x="0" y="790575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3" name="Rectangle 43"/>
              <p:cNvSpPr/>
              <p:nvPr/>
            </p:nvSpPr>
            <p:spPr>
              <a:xfrm>
                <a:off x="4457700" y="4000500"/>
                <a:ext cx="114300" cy="904875"/>
              </a:xfrm>
              <a:prstGeom prst="rect">
                <a:avLst/>
              </a:prstGeom>
              <a:solidFill>
                <a:srgbClr val="E07843"/>
              </a:solidFill>
              <a:ln>
                <a:noFill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4079986" y="4297680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100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⚓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838700" y="4171950"/>
                <a:ext cx="2004846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E07843"/>
                    </a:solidFill>
                    <a:latin typeface="Segoe UI"/>
                    <a:ea typeface="Microsoft YaHei"/>
                    <a:cs typeface="Segoe UI"/>
                  </a:rPr>
                  <a:t>安全港 Safe Haven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4843462" y="4450556"/>
                <a:ext cx="298608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在危险或惊恐时刻逃向依恋对象寻求庇护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844415" y="4668202"/>
                <a:ext cx="24803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当遭遇威胁时，依恋对象成为避风港</a:t>
                </a:r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571500" y="5286375"/>
            <a:ext cx="11049000" cy="1047750"/>
            <a:chOff x="571500" y="5286375"/>
            <a:chExt cx="11049000" cy="1047750"/>
          </a:xfrm>
        </p:grpSpPr>
        <p:sp>
          <p:nvSpPr>
            <p:cNvPr id="50" name="Freeform 50"/>
            <p:cNvSpPr/>
            <p:nvPr/>
          </p:nvSpPr>
          <p:spPr>
            <a:xfrm>
              <a:off x="571500" y="5286375"/>
              <a:ext cx="11049000" cy="1047750"/>
            </a:xfrm>
            <a:custGeom>
              <a:avLst/>
              <a:gdLst/>
              <a:ahLst/>
              <a:cxnLst/>
              <a:rect l="l" t="t" r="r" b="b"/>
              <a:pathLst>
                <a:path w="11049000" h="10477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933450"/>
                  </a:lnTo>
                  <a:cubicBezTo>
                    <a:pt x="11049000" y="996576"/>
                    <a:pt x="10997826" y="1047750"/>
                    <a:pt x="10934700" y="1047750"/>
                  </a:cubicBezTo>
                  <a:lnTo>
                    <a:pt x="114300" y="1047750"/>
                  </a:lnTo>
                  <a:cubicBezTo>
                    <a:pt x="51174" y="1047750"/>
                    <a:pt x="0" y="996576"/>
                    <a:pt x="0" y="933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E3A5F"/>
            </a:solidFill>
            <a:ln>
              <a:noFill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840105" y="5474018"/>
              <a:ext cx="384356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📐</a:t>
              </a:r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内部工作模型 Internal Working Models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842962" y="5784056"/>
              <a:ext cx="725805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CBD5E1"/>
                  </a:solidFill>
                  <a:latin typeface="Segoe UI"/>
                  <a:ea typeface="Microsoft YaHei"/>
                  <a:cs typeface="Segoe UI"/>
                </a:rPr>
                <a:t>儿童对照看者可用性的评估，基于过去互动的实际经验，被内化为关于自我、他人及关系的心理表征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857250" y="6048375"/>
              <a:ext cx="5524500" cy="254794"/>
              <a:chOff x="857250" y="6048375"/>
              <a:chExt cx="5524500" cy="254794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857250" y="6048375"/>
                <a:ext cx="15240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228600">
                    <a:moveTo>
                      <a:pt x="114300" y="0"/>
                    </a:moveTo>
                    <a:lnTo>
                      <a:pt x="1409700" y="0"/>
                    </a:lnTo>
                    <a:cubicBezTo>
                      <a:pt x="1472826" y="0"/>
                      <a:pt x="1524000" y="51174"/>
                      <a:pt x="1524000" y="114300"/>
                    </a:cubicBezTo>
                    <a:lnTo>
                      <a:pt x="1524000" y="114300"/>
                    </a:lnTo>
                    <a:cubicBezTo>
                      <a:pt x="1524000" y="177426"/>
                      <a:pt x="1472826" y="228600"/>
                      <a:pt x="140970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1179671" y="610504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5E7EB"/>
                    </a:solidFill>
                    <a:latin typeface="Segoe UI"/>
                    <a:ea typeface="Microsoft YaHei"/>
                    <a:cs typeface="Segoe UI"/>
                  </a:rPr>
                  <a:t>从外在到内在</a:t>
                </a:r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2571750" y="6048375"/>
                <a:ext cx="17145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28600">
                    <a:moveTo>
                      <a:pt x="114300" y="0"/>
                    </a:moveTo>
                    <a:lnTo>
                      <a:pt x="1600200" y="0"/>
                    </a:lnTo>
                    <a:cubicBezTo>
                      <a:pt x="1663326" y="0"/>
                      <a:pt x="1714500" y="51174"/>
                      <a:pt x="1714500" y="114300"/>
                    </a:cubicBezTo>
                    <a:lnTo>
                      <a:pt x="1714500" y="114300"/>
                    </a:lnTo>
                    <a:cubicBezTo>
                      <a:pt x="1714500" y="177426"/>
                      <a:pt x="1663326" y="228600"/>
                      <a:pt x="160020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2847022" y="610504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5E7EB"/>
                    </a:solidFill>
                    <a:latin typeface="Segoe UI"/>
                    <a:ea typeface="Microsoft YaHei"/>
                    <a:cs typeface="Segoe UI"/>
                  </a:rPr>
                  <a:t>现实事件的重要性</a:t>
                </a: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4476750" y="6048375"/>
                <a:ext cx="19050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228600">
                    <a:moveTo>
                      <a:pt x="114300" y="0"/>
                    </a:moveTo>
                    <a:lnTo>
                      <a:pt x="1790700" y="0"/>
                    </a:lnTo>
                    <a:cubicBezTo>
                      <a:pt x="1853826" y="0"/>
                      <a:pt x="1905000" y="51174"/>
                      <a:pt x="1905000" y="114300"/>
                    </a:cubicBezTo>
                    <a:lnTo>
                      <a:pt x="1905000" y="114300"/>
                    </a:lnTo>
                    <a:cubicBezTo>
                      <a:pt x="1905000" y="177426"/>
                      <a:pt x="1853826" y="228600"/>
                      <a:pt x="179070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4776073" y="6105049"/>
                <a:ext cx="1306354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5E7EB"/>
                    </a:solidFill>
                    <a:latin typeface="Segoe UI"/>
                    <a:ea typeface="Microsoft YaHei"/>
                    <a:cs typeface="Segoe UI"/>
                  </a:rPr>
                  <a:t>反对仅关注内在幻想</a:t>
                </a:r>
              </a:p>
            </p:txBody>
          </p:sp>
        </p:grpSp>
      </p:grpSp>
      <p:sp>
        <p:nvSpPr>
          <p:cNvPr id="61" name="TextBox 61"/>
          <p:cNvSpPr txBox="1"/>
          <p:nvPr/>
        </p:nvSpPr>
        <p:spPr>
          <a:xfrm>
            <a:off x="11438477" y="6554152"/>
            <a:ext cx="19535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9CA3AF"/>
                </a:solidFill>
                <a:latin typeface="Segoe UI"/>
                <a:ea typeface="Microsoft YaHei"/>
                <a:cs typeface="Segoe UI"/>
              </a:rPr>
              <a:t>09</a:t>
            </a:r>
          </a:p>
        </p:txBody>
      </p:sp>
    </p:spTree>
  </p:cSld>
  <p:clrMapOvr>
    <a:masterClrMapping/>
  </p:clrMapOvr>
  <p:transition 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