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jpg" ContentType="image/jpeg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1A1A2E"/>
              </a:gs>
              <a:gs pos="50000">
                <a:srgbClr val="16213E"/>
              </a:gs>
              <a:gs pos="100000">
                <a:srgbClr val="0F0F1A"/>
              </a:gs>
            </a:gsLst>
            <a:lin ang="2700000" scaled="1"/>
          </a:gradFill>
          <a:ln>
            <a:noFill/>
          </a:ln>
        </p:spPr>
      </p:sp>
      <p:grpSp>
        <p:nvGrpSpPr>
          <p:cNvPr id="9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Line 3"/>
            <p:cNvSpPr/>
            <p:nvPr/>
          </p:nvSpPr>
          <p:spPr>
            <a:xfrm>
              <a:off x="0" y="1714500"/>
              <a:ext cx="12192000" cy="9525"/>
            </a:xfrm>
            <a:custGeom>
              <a:avLst/>
              <a:gdLst/>
              <a:ahLst/>
              <a:cxnLst/>
              <a:rect l="l" t="t" r="r" b="b"/>
              <a:pathLst>
                <a:path w="12192000" h="9525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w="9525">
              <a:solidFill>
                <a:srgbClr val="FFFFFF">
                  <a:alpha val="3000"/>
                </a:srgbClr>
              </a:solidFill>
            </a:ln>
          </p:spPr>
        </p:sp>
        <p:sp>
          <p:nvSpPr>
            <p:cNvPr id="4" name="Line 4"/>
            <p:cNvSpPr/>
            <p:nvPr/>
          </p:nvSpPr>
          <p:spPr>
            <a:xfrm>
              <a:off x="0" y="3429000"/>
              <a:ext cx="12192000" cy="9525"/>
            </a:xfrm>
            <a:custGeom>
              <a:avLst/>
              <a:gdLst/>
              <a:ahLst/>
              <a:cxnLst/>
              <a:rect l="l" t="t" r="r" b="b"/>
              <a:pathLst>
                <a:path w="12192000" h="9525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w="9525">
              <a:solidFill>
                <a:srgbClr val="FFFFFF">
                  <a:alpha val="3000"/>
                </a:srgbClr>
              </a:solidFill>
            </a:ln>
          </p:spPr>
        </p:sp>
        <p:sp>
          <p:nvSpPr>
            <p:cNvPr id="5" name="Line 5"/>
            <p:cNvSpPr/>
            <p:nvPr/>
          </p:nvSpPr>
          <p:spPr>
            <a:xfrm>
              <a:off x="0" y="5143500"/>
              <a:ext cx="12192000" cy="9525"/>
            </a:xfrm>
            <a:custGeom>
              <a:avLst/>
              <a:gdLst/>
              <a:ahLst/>
              <a:cxnLst/>
              <a:rect l="l" t="t" r="r" b="b"/>
              <a:pathLst>
                <a:path w="12192000" h="9525">
                  <a:moveTo>
                    <a:pt x="0" y="0"/>
                  </a:moveTo>
                  <a:lnTo>
                    <a:pt x="12192000" y="0"/>
                  </a:lnTo>
                </a:path>
              </a:pathLst>
            </a:custGeom>
            <a:noFill/>
            <a:ln w="9525">
              <a:solidFill>
                <a:srgbClr val="FFFFFF">
                  <a:alpha val="3000"/>
                </a:srgbClr>
              </a:solidFill>
            </a:ln>
          </p:spPr>
        </p:sp>
        <p:sp>
          <p:nvSpPr>
            <p:cNvPr id="6" name="Line 6"/>
            <p:cNvSpPr/>
            <p:nvPr/>
          </p:nvSpPr>
          <p:spPr>
            <a:xfrm>
              <a:off x="3048000" y="0"/>
              <a:ext cx="9525" cy="6858000"/>
            </a:xfrm>
            <a:custGeom>
              <a:avLst/>
              <a:gdLst/>
              <a:ahLst/>
              <a:cxnLst/>
              <a:rect l="l" t="t" r="r" b="b"/>
              <a:pathLst>
                <a:path w="9525" h="685800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w="9525">
              <a:solidFill>
                <a:srgbClr val="FFFFFF">
                  <a:alpha val="3000"/>
                </a:srgbClr>
              </a:solidFill>
            </a:ln>
          </p:spPr>
        </p:sp>
        <p:sp>
          <p:nvSpPr>
            <p:cNvPr id="7" name="Line 7"/>
            <p:cNvSpPr/>
            <p:nvPr/>
          </p:nvSpPr>
          <p:spPr>
            <a:xfrm>
              <a:off x="6096000" y="0"/>
              <a:ext cx="9525" cy="6858000"/>
            </a:xfrm>
            <a:custGeom>
              <a:avLst/>
              <a:gdLst/>
              <a:ahLst/>
              <a:cxnLst/>
              <a:rect l="l" t="t" r="r" b="b"/>
              <a:pathLst>
                <a:path w="9525" h="685800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w="9525">
              <a:solidFill>
                <a:srgbClr val="FFFFFF">
                  <a:alpha val="3000"/>
                </a:srgbClr>
              </a:solidFill>
            </a:ln>
          </p:spPr>
        </p:sp>
        <p:sp>
          <p:nvSpPr>
            <p:cNvPr id="8" name="Line 8"/>
            <p:cNvSpPr/>
            <p:nvPr/>
          </p:nvSpPr>
          <p:spPr>
            <a:xfrm>
              <a:off x="9144000" y="0"/>
              <a:ext cx="9525" cy="6858000"/>
            </a:xfrm>
            <a:custGeom>
              <a:avLst/>
              <a:gdLst/>
              <a:ahLst/>
              <a:cxnLst/>
              <a:rect l="l" t="t" r="r" b="b"/>
              <a:pathLst>
                <a:path w="9525" h="685800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noFill/>
            <a:ln w="9525">
              <a:solidFill>
                <a:srgbClr val="FFFFFF">
                  <a:alpha val="3000"/>
                </a:srgbClr>
              </a:solidFill>
            </a:ln>
          </p:spPr>
        </p:sp>
      </p:grpSp>
      <p:sp>
        <p:nvSpPr>
          <p:cNvPr id="10" name="Ellipse 10"/>
          <p:cNvSpPr/>
          <p:nvPr/>
        </p:nvSpPr>
        <p:spPr>
          <a:xfrm>
            <a:off x="7620000" y="-476250"/>
            <a:ext cx="5715000" cy="3810000"/>
          </a:xfrm>
          <a:prstGeom prst="ellipse">
            <a:avLst/>
          </a:prstGeom>
          <a:gradFill>
            <a:gsLst>
              <a:gs pos="0">
                <a:srgbClr val="D97757">
                  <a:alpha val="30000"/>
                </a:srgbClr>
              </a:gs>
              <a:gs pos="100000">
                <a:srgbClr val="D9775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</p:sp>
      <p:sp>
        <p:nvSpPr>
          <p:cNvPr id="11" name="Ellipse 11"/>
          <p:cNvSpPr/>
          <p:nvPr/>
        </p:nvSpPr>
        <p:spPr>
          <a:xfrm>
            <a:off x="-476250" y="3524250"/>
            <a:ext cx="4762500" cy="3429000"/>
          </a:xfrm>
          <a:prstGeom prst="ellipse">
            <a:avLst/>
          </a:prstGeom>
          <a:gradFill>
            <a:gsLst>
              <a:gs pos="0">
                <a:srgbClr val="4A90D9">
                  <a:alpha val="20000"/>
                </a:srgbClr>
              </a:gs>
              <a:gs pos="100000">
                <a:srgbClr val="4A90D9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</p:sp>
      <p:grpSp>
        <p:nvGrpSpPr>
          <p:cNvPr id="16" name="Group 16"/>
          <p:cNvGrpSpPr/>
          <p:nvPr/>
        </p:nvGrpSpPr>
        <p:grpSpPr>
          <a:xfrm>
            <a:off x="952500" y="1587500"/>
            <a:ext cx="10477500" cy="3492500"/>
            <a:chOff x="952500" y="1587500"/>
            <a:chExt cx="10477500" cy="3492500"/>
          </a:xfrm>
        </p:grpSpPr>
        <p:sp>
          <p:nvSpPr>
            <p:cNvPr id="12" name="Freeform 12"/>
            <p:cNvSpPr/>
            <p:nvPr/>
          </p:nvSpPr>
          <p:spPr>
            <a:xfrm>
              <a:off x="952500" y="1587500"/>
              <a:ext cx="2381250" cy="508000"/>
            </a:xfrm>
            <a:custGeom>
              <a:avLst/>
              <a:gdLst/>
              <a:ahLst/>
              <a:cxnLst/>
              <a:rect l="l" t="t" r="r" b="b"/>
              <a:pathLst>
                <a:path w="2381250" h="508000">
                  <a:moveTo>
                    <a:pt x="0" y="317500"/>
                  </a:moveTo>
                  <a:cubicBezTo>
                    <a:pt x="952500" y="0"/>
                    <a:pt x="1746250" y="63500"/>
                    <a:pt x="2381250" y="508000"/>
                  </a:cubicBezTo>
                </a:path>
              </a:pathLst>
            </a:custGeom>
            <a:noFill/>
            <a:ln w="9525">
              <a:solidFill>
                <a:srgbClr val="4A90D9">
                  <a:alpha val="40000"/>
                </a:srgbClr>
              </a:solidFill>
            </a:ln>
          </p:spPr>
        </p:sp>
        <p:sp>
          <p:nvSpPr>
            <p:cNvPr id="13" name="Freeform 13"/>
            <p:cNvSpPr/>
            <p:nvPr/>
          </p:nvSpPr>
          <p:spPr>
            <a:xfrm>
              <a:off x="3333750" y="1905000"/>
              <a:ext cx="1428750" cy="571500"/>
            </a:xfrm>
            <a:custGeom>
              <a:avLst/>
              <a:gdLst/>
              <a:ahLst/>
              <a:cxnLst/>
              <a:rect l="l" t="t" r="r" b="b"/>
              <a:pathLst>
                <a:path w="1428750" h="571500">
                  <a:moveTo>
                    <a:pt x="0" y="190500"/>
                  </a:moveTo>
                  <a:cubicBezTo>
                    <a:pt x="635000" y="571500"/>
                    <a:pt x="1111250" y="508000"/>
                    <a:pt x="1428750" y="0"/>
                  </a:cubicBezTo>
                </a:path>
              </a:pathLst>
            </a:custGeom>
            <a:noFill/>
            <a:ln w="9525">
              <a:solidFill>
                <a:srgbClr val="4A90D9">
                  <a:alpha val="40000"/>
                </a:srgbClr>
              </a:solidFill>
            </a:ln>
          </p:spPr>
        </p:sp>
        <p:sp>
          <p:nvSpPr>
            <p:cNvPr id="14" name="Freeform 14"/>
            <p:cNvSpPr/>
            <p:nvPr/>
          </p:nvSpPr>
          <p:spPr>
            <a:xfrm>
              <a:off x="8572500" y="4191000"/>
              <a:ext cx="1905000" cy="381000"/>
            </a:xfrm>
            <a:custGeom>
              <a:avLst/>
              <a:gdLst/>
              <a:ahLst/>
              <a:cxnLst/>
              <a:rect l="l" t="t" r="r" b="b"/>
              <a:pathLst>
                <a:path w="1905000" h="381000">
                  <a:moveTo>
                    <a:pt x="0" y="381000"/>
                  </a:moveTo>
                  <a:cubicBezTo>
                    <a:pt x="635000" y="0"/>
                    <a:pt x="1270000" y="0"/>
                    <a:pt x="1905000" y="381000"/>
                  </a:cubicBezTo>
                </a:path>
              </a:pathLst>
            </a:custGeom>
            <a:noFill/>
            <a:ln w="9525">
              <a:solidFill>
                <a:srgbClr val="4A90D9">
                  <a:alpha val="40000"/>
                </a:srgbClr>
              </a:solidFill>
            </a:ln>
          </p:spPr>
        </p:sp>
        <p:sp>
          <p:nvSpPr>
            <p:cNvPr id="15" name="Freeform 15"/>
            <p:cNvSpPr/>
            <p:nvPr/>
          </p:nvSpPr>
          <p:spPr>
            <a:xfrm>
              <a:off x="10477500" y="4572000"/>
              <a:ext cx="952500" cy="508000"/>
            </a:xfrm>
            <a:custGeom>
              <a:avLst/>
              <a:gdLst/>
              <a:ahLst/>
              <a:cxnLst/>
              <a:rect l="l" t="t" r="r" b="b"/>
              <a:pathLst>
                <a:path w="952500" h="508000">
                  <a:moveTo>
                    <a:pt x="0" y="0"/>
                  </a:moveTo>
                  <a:cubicBezTo>
                    <a:pt x="317500" y="444500"/>
                    <a:pt x="635000" y="508000"/>
                    <a:pt x="952500" y="190500"/>
                  </a:cubicBezTo>
                </a:path>
              </a:pathLst>
            </a:custGeom>
            <a:noFill/>
            <a:ln w="9525">
              <a:solidFill>
                <a:srgbClr val="4A90D9">
                  <a:alpha val="40000"/>
                </a:srgbClr>
              </a:solidFill>
            </a:ln>
          </p:spPr>
        </p:sp>
      </p:grpSp>
      <p:grpSp>
        <p:nvGrpSpPr>
          <p:cNvPr id="23" name="Group 23"/>
          <p:cNvGrpSpPr/>
          <p:nvPr/>
        </p:nvGrpSpPr>
        <p:grpSpPr>
          <a:xfrm>
            <a:off x="914400" y="1866900"/>
            <a:ext cx="10553700" cy="2933700"/>
            <a:chOff x="914400" y="1866900"/>
            <a:chExt cx="10553700" cy="2933700"/>
          </a:xfrm>
        </p:grpSpPr>
        <p:sp>
          <p:nvSpPr>
            <p:cNvPr id="17" name="Ellipse 17"/>
            <p:cNvSpPr/>
            <p:nvPr/>
          </p:nvSpPr>
          <p:spPr>
            <a:xfrm>
              <a:off x="914400" y="1866900"/>
              <a:ext cx="76200" cy="76200"/>
            </a:xfrm>
            <a:prstGeom prst="ellipse">
              <a:avLst/>
            </a:prstGeom>
            <a:solidFill>
              <a:srgbClr val="4A90D9">
                <a:alpha val="60000"/>
              </a:srgbClr>
            </a:solidFill>
            <a:ln>
              <a:noFill/>
            </a:ln>
          </p:spPr>
        </p:sp>
        <p:sp>
          <p:nvSpPr>
            <p:cNvPr id="18" name="Ellipse 18"/>
            <p:cNvSpPr/>
            <p:nvPr/>
          </p:nvSpPr>
          <p:spPr>
            <a:xfrm>
              <a:off x="3276600" y="2038350"/>
              <a:ext cx="114300" cy="114300"/>
            </a:xfrm>
            <a:prstGeom prst="ellipse">
              <a:avLst/>
            </a:prstGeom>
            <a:solidFill>
              <a:srgbClr val="4A90D9">
                <a:alpha val="60000"/>
              </a:srgbClr>
            </a:solidFill>
            <a:ln>
              <a:noFill/>
            </a:ln>
          </p:spPr>
        </p:sp>
        <p:sp>
          <p:nvSpPr>
            <p:cNvPr id="19" name="Ellipse 19"/>
            <p:cNvSpPr/>
            <p:nvPr/>
          </p:nvSpPr>
          <p:spPr>
            <a:xfrm>
              <a:off x="4724400" y="1866900"/>
              <a:ext cx="76200" cy="76200"/>
            </a:xfrm>
            <a:prstGeom prst="ellipse">
              <a:avLst/>
            </a:prstGeom>
            <a:solidFill>
              <a:srgbClr val="4A90D9">
                <a:alpha val="60000"/>
              </a:srgbClr>
            </a:solidFill>
            <a:ln>
              <a:noFill/>
            </a:ln>
          </p:spPr>
        </p:sp>
        <p:sp>
          <p:nvSpPr>
            <p:cNvPr id="20" name="Ellipse 20"/>
            <p:cNvSpPr/>
            <p:nvPr/>
          </p:nvSpPr>
          <p:spPr>
            <a:xfrm>
              <a:off x="8524875" y="4524375"/>
              <a:ext cx="95250" cy="95250"/>
            </a:xfrm>
            <a:prstGeom prst="ellipse">
              <a:avLst/>
            </a:prstGeom>
            <a:solidFill>
              <a:srgbClr val="4A90D9">
                <a:alpha val="60000"/>
              </a:srgbClr>
            </a:solidFill>
            <a:ln>
              <a:noFill/>
            </a:ln>
          </p:spPr>
        </p:sp>
        <p:sp>
          <p:nvSpPr>
            <p:cNvPr id="21" name="Ellipse 21"/>
            <p:cNvSpPr/>
            <p:nvPr/>
          </p:nvSpPr>
          <p:spPr>
            <a:xfrm>
              <a:off x="10410825" y="4505325"/>
              <a:ext cx="133350" cy="133350"/>
            </a:xfrm>
            <a:prstGeom prst="ellipse">
              <a:avLst/>
            </a:prstGeom>
            <a:solidFill>
              <a:srgbClr val="4A90D9">
                <a:alpha val="60000"/>
              </a:srgbClr>
            </a:solidFill>
            <a:ln>
              <a:noFill/>
            </a:ln>
          </p:spPr>
        </p:sp>
        <p:sp>
          <p:nvSpPr>
            <p:cNvPr id="22" name="Ellipse 22"/>
            <p:cNvSpPr/>
            <p:nvPr/>
          </p:nvSpPr>
          <p:spPr>
            <a:xfrm>
              <a:off x="11391900" y="4724400"/>
              <a:ext cx="76200" cy="76200"/>
            </a:xfrm>
            <a:prstGeom prst="ellipse">
              <a:avLst/>
            </a:prstGeom>
            <a:solidFill>
              <a:srgbClr val="4A90D9">
                <a:alpha val="60000"/>
              </a:srgbClr>
            </a:solidFill>
            <a:ln>
              <a:noFill/>
            </a:ln>
          </p:spPr>
        </p:sp>
      </p:grpSp>
      <p:grpSp>
        <p:nvGrpSpPr>
          <p:cNvPr id="27" name="Group 27"/>
          <p:cNvGrpSpPr/>
          <p:nvPr/>
        </p:nvGrpSpPr>
        <p:grpSpPr>
          <a:xfrm>
            <a:off x="1657350" y="1095375"/>
            <a:ext cx="9344025" cy="3914775"/>
            <a:chOff x="1657350" y="1095375"/>
            <a:chExt cx="9344025" cy="3914775"/>
          </a:xfrm>
        </p:grpSpPr>
        <p:sp>
          <p:nvSpPr>
            <p:cNvPr id="24" name="Ellipse 24"/>
            <p:cNvSpPr/>
            <p:nvPr/>
          </p:nvSpPr>
          <p:spPr>
            <a:xfrm>
              <a:off x="9925050" y="1638300"/>
              <a:ext cx="152400" cy="152400"/>
            </a:xfrm>
            <a:prstGeom prst="ellipse">
              <a:avLst/>
            </a:prstGeom>
            <a:solidFill>
              <a:srgbClr val="D97757">
                <a:alpha val="70000"/>
              </a:srgbClr>
            </a:solidFill>
            <a:ln>
              <a:noFill/>
            </a:ln>
          </p:spPr>
        </p:sp>
        <p:sp>
          <p:nvSpPr>
            <p:cNvPr id="25" name="Ellipse 25"/>
            <p:cNvSpPr/>
            <p:nvPr/>
          </p:nvSpPr>
          <p:spPr>
            <a:xfrm>
              <a:off x="10906125" y="1095375"/>
              <a:ext cx="95250" cy="95250"/>
            </a:xfrm>
            <a:prstGeom prst="ellipse">
              <a:avLst/>
            </a:prstGeom>
            <a:solidFill>
              <a:srgbClr val="D97757">
                <a:alpha val="70000"/>
              </a:srgbClr>
            </a:solidFill>
            <a:ln>
              <a:noFill/>
            </a:ln>
          </p:spPr>
        </p:sp>
        <p:sp>
          <p:nvSpPr>
            <p:cNvPr id="26" name="Ellipse 26"/>
            <p:cNvSpPr/>
            <p:nvPr/>
          </p:nvSpPr>
          <p:spPr>
            <a:xfrm>
              <a:off x="1657350" y="4895850"/>
              <a:ext cx="114300" cy="114300"/>
            </a:xfrm>
            <a:prstGeom prst="ellipse">
              <a:avLst/>
            </a:prstGeom>
            <a:solidFill>
              <a:srgbClr val="D97757">
                <a:alpha val="70000"/>
              </a:srgbClr>
            </a:solidFill>
            <a:ln>
              <a:noFill/>
            </a:ln>
          </p:spPr>
        </p:sp>
      </p:grpSp>
      <p:sp>
        <p:nvSpPr>
          <p:cNvPr id="28" name="Freeform 28"/>
          <p:cNvSpPr/>
          <p:nvPr/>
        </p:nvSpPr>
        <p:spPr>
          <a:xfrm>
            <a:off x="571500" y="571500"/>
            <a:ext cx="762000" cy="38100"/>
          </a:xfrm>
          <a:custGeom>
            <a:avLst/>
            <a:gdLst/>
            <a:ahLst/>
            <a:cxnLst/>
            <a:rect l="l" t="t" r="r" b="b"/>
            <a:pathLst>
              <a:path w="762000" h="38100">
                <a:moveTo>
                  <a:pt x="19050" y="0"/>
                </a:moveTo>
                <a:lnTo>
                  <a:pt x="742950" y="0"/>
                </a:lnTo>
                <a:cubicBezTo>
                  <a:pt x="753471" y="0"/>
                  <a:pt x="762000" y="8529"/>
                  <a:pt x="762000" y="19050"/>
                </a:cubicBezTo>
                <a:lnTo>
                  <a:pt x="762000" y="19050"/>
                </a:lnTo>
                <a:cubicBezTo>
                  <a:pt x="762000" y="29571"/>
                  <a:pt x="753471" y="38100"/>
                  <a:pt x="742950" y="38100"/>
                </a:cubicBezTo>
                <a:lnTo>
                  <a:pt x="19050" y="38100"/>
                </a:lnTo>
                <a:cubicBezTo>
                  <a:pt x="8529" y="38100"/>
                  <a:pt x="0" y="29571"/>
                  <a:pt x="0" y="19050"/>
                </a:cubicBezTo>
                <a:lnTo>
                  <a:pt x="0" y="19050"/>
                </a:lnTo>
                <a:cubicBezTo>
                  <a:pt x="0" y="8529"/>
                  <a:pt x="8529" y="0"/>
                  <a:pt x="19050" y="0"/>
                </a:cubicBezTo>
                <a:close/>
              </a:path>
            </a:pathLst>
          </a:custGeom>
          <a:gradFill>
            <a:gsLst>
              <a:gs pos="0">
                <a:srgbClr val="D97757"/>
              </a:gs>
              <a:gs pos="100000">
                <a:srgbClr val="E8956F"/>
              </a:gs>
            </a:gsLst>
            <a:lin ang="0" scaled="1"/>
          </a:gradFill>
          <a:ln>
            <a:noFill/>
          </a:ln>
        </p:spPr>
      </p:sp>
      <p:sp>
        <p:nvSpPr>
          <p:cNvPr id="29" name="TextBox 29"/>
          <p:cNvSpPr txBox="1"/>
          <p:nvPr/>
        </p:nvSpPr>
        <p:spPr>
          <a:xfrm>
            <a:off x="558165" y="839152"/>
            <a:ext cx="1675209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D97757"/>
                </a:solidFill>
                <a:latin typeface="Arial"/>
                <a:ea typeface="Microsoft YaHei"/>
                <a:cs typeface="Arial"/>
              </a:rPr>
              <a:t>ANTHROPIC ENGINEERING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2097667" y="2404110"/>
            <a:ext cx="7996666" cy="8534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4200" b="1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Building Effective Agents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3443978" y="3266122"/>
            <a:ext cx="5304044" cy="3962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950" dirty="0">
                <a:solidFill>
                  <a:srgbClr val="FFFFFF">
                    <a:alpha val="85000"/>
                  </a:srgbClr>
                </a:solidFill>
                <a:latin typeface="Arial"/>
                <a:ea typeface="Microsoft YaHei"/>
                <a:cs typeface="Arial"/>
              </a:rPr>
              <a:t>构建有效的 AI 代理：简单、可组合的模式</a:t>
            </a:r>
          </a:p>
        </p:txBody>
      </p:sp>
      <p:sp>
        <p:nvSpPr>
          <p:cNvPr id="32" name="Freeform 32"/>
          <p:cNvSpPr/>
          <p:nvPr/>
        </p:nvSpPr>
        <p:spPr>
          <a:xfrm>
            <a:off x="5143500" y="3810000"/>
            <a:ext cx="1905000" cy="28575"/>
          </a:xfrm>
          <a:custGeom>
            <a:avLst/>
            <a:gdLst/>
            <a:ahLst/>
            <a:cxnLst/>
            <a:rect l="l" t="t" r="r" b="b"/>
            <a:pathLst>
              <a:path w="1905000" h="28575">
                <a:moveTo>
                  <a:pt x="14288" y="0"/>
                </a:moveTo>
                <a:lnTo>
                  <a:pt x="1890712" y="0"/>
                </a:lnTo>
                <a:cubicBezTo>
                  <a:pt x="1898603" y="0"/>
                  <a:pt x="1905000" y="6397"/>
                  <a:pt x="1905000" y="14288"/>
                </a:cubicBezTo>
                <a:lnTo>
                  <a:pt x="1905000" y="14288"/>
                </a:lnTo>
                <a:cubicBezTo>
                  <a:pt x="1905000" y="22178"/>
                  <a:pt x="1898603" y="28575"/>
                  <a:pt x="1890712" y="28575"/>
                </a:cubicBezTo>
                <a:lnTo>
                  <a:pt x="14288" y="28575"/>
                </a:lnTo>
                <a:cubicBezTo>
                  <a:pt x="6397" y="28575"/>
                  <a:pt x="0" y="22178"/>
                  <a:pt x="0" y="14288"/>
                </a:cubicBezTo>
                <a:lnTo>
                  <a:pt x="0" y="14288"/>
                </a:lnTo>
                <a:cubicBezTo>
                  <a:pt x="0" y="6397"/>
                  <a:pt x="6397" y="0"/>
                  <a:pt x="14288" y="0"/>
                </a:cubicBezTo>
                <a:close/>
              </a:path>
            </a:pathLst>
          </a:custGeom>
          <a:gradFill>
            <a:gsLst>
              <a:gs pos="0">
                <a:srgbClr val="D97757"/>
              </a:gs>
              <a:gs pos="100000">
                <a:srgbClr val="E8956F"/>
              </a:gs>
            </a:gsLst>
            <a:lin ang="0" scaled="1"/>
          </a:gradFill>
          <a:ln>
            <a:noFill/>
          </a:ln>
        </p:spPr>
      </p:sp>
      <p:sp>
        <p:nvSpPr>
          <p:cNvPr id="33" name="TextBox 33"/>
          <p:cNvSpPr txBox="1"/>
          <p:nvPr/>
        </p:nvSpPr>
        <p:spPr>
          <a:xfrm>
            <a:off x="3308652" y="4283392"/>
            <a:ext cx="5574697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dirty="0">
                <a:solidFill>
                  <a:srgbClr val="FFFFFF">
                    <a:alpha val="70000"/>
                  </a:srgbClr>
                </a:solidFill>
                <a:latin typeface="Arial"/>
                <a:ea typeface="Microsoft YaHei"/>
                <a:cs typeface="Arial"/>
              </a:rPr>
              <a:t>"最成功的实现不依赖复杂框架，而是使用简单、可组合的模式"</a:t>
            </a:r>
          </a:p>
        </p:txBody>
      </p:sp>
      <p:grpSp>
        <p:nvGrpSpPr>
          <p:cNvPr id="36" name="Group 36"/>
          <p:cNvGrpSpPr/>
          <p:nvPr/>
        </p:nvGrpSpPr>
        <p:grpSpPr>
          <a:xfrm>
            <a:off x="558165" y="6363652"/>
            <a:ext cx="11075670" cy="213360"/>
            <a:chOff x="558165" y="6363652"/>
            <a:chExt cx="11075670" cy="213360"/>
          </a:xfrm>
        </p:grpSpPr>
        <p:sp>
          <p:nvSpPr>
            <p:cNvPr id="34" name="TextBox 34"/>
            <p:cNvSpPr txBox="1"/>
            <p:nvPr/>
          </p:nvSpPr>
          <p:spPr>
            <a:xfrm>
              <a:off x="558165" y="6363652"/>
              <a:ext cx="218894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Published: December 19, 2024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9582912" y="6363652"/>
              <a:ext cx="2050923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anthropic.com/engineering</a:t>
              </a:r>
            </a:p>
          </p:txBody>
        </p:sp>
      </p:grpSp>
      <p:sp>
        <p:nvSpPr>
          <p:cNvPr id="37" name="Rectangle 37"/>
          <p:cNvSpPr/>
          <p:nvPr/>
        </p:nvSpPr>
        <p:spPr>
          <a:xfrm>
            <a:off x="571500" y="6191250"/>
            <a:ext cx="11049000" cy="9525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</p:sp>
    </p:spTree>
  </p:cSld>
  <p:clrMapOvr>
    <a:masterClrMapping/>
  </p:clrMapOvr>
  <p:transition dur="40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57150"/>
          </a:xfrm>
          <a:prstGeom prst="rect">
            <a:avLst/>
          </a:prstGeom>
          <a:solidFill>
            <a:srgbClr val="F59E0B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571500" y="381000"/>
            <a:ext cx="1333500" cy="266700"/>
          </a:xfrm>
          <a:custGeom>
            <a:avLst/>
            <a:gdLst/>
            <a:ahLst/>
            <a:cxnLst/>
            <a:rect l="l" t="t" r="r" b="b"/>
            <a:pathLst>
              <a:path w="1333500" h="266700">
                <a:moveTo>
                  <a:pt x="133350" y="0"/>
                </a:moveTo>
                <a:lnTo>
                  <a:pt x="1200150" y="0"/>
                </a:lnTo>
                <a:cubicBezTo>
                  <a:pt x="1273797" y="0"/>
                  <a:pt x="1333500" y="59703"/>
                  <a:pt x="1333500" y="133350"/>
                </a:cubicBezTo>
                <a:lnTo>
                  <a:pt x="1333500" y="133350"/>
                </a:lnTo>
                <a:cubicBezTo>
                  <a:pt x="1333500" y="206997"/>
                  <a:pt x="1273797" y="266700"/>
                  <a:pt x="1200150" y="266700"/>
                </a:cubicBezTo>
                <a:lnTo>
                  <a:pt x="133350" y="266700"/>
                </a:lnTo>
                <a:cubicBezTo>
                  <a:pt x="59703" y="266700"/>
                  <a:pt x="0" y="206997"/>
                  <a:pt x="0" y="133350"/>
                </a:cubicBezTo>
                <a:lnTo>
                  <a:pt x="0" y="133350"/>
                </a:lnTo>
                <a:cubicBezTo>
                  <a:pt x="0" y="59703"/>
                  <a:pt x="59703" y="0"/>
                  <a:pt x="133350" y="0"/>
                </a:cubicBezTo>
                <a:close/>
              </a:path>
            </a:pathLst>
          </a:custGeom>
          <a:solidFill>
            <a:srgbClr val="F59E0B">
              <a:alpha val="10000"/>
            </a:srgbClr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692003" y="464820"/>
            <a:ext cx="1092494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b="1" dirty="0">
                <a:solidFill>
                  <a:srgbClr val="F59E0B"/>
                </a:solidFill>
                <a:latin typeface="Arial"/>
                <a:ea typeface="Microsoft YaHei"/>
                <a:cs typeface="Arial"/>
              </a:rPr>
              <a:t>WORKFLOW 4 &amp; 5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42925" y="757238"/>
            <a:ext cx="7872377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25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Orchestrator-Workers &amp; Evaluator-Optimizer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55308" y="1148239"/>
            <a:ext cx="3039737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动态编排与迭代优化 — 两种高级模式</a:t>
            </a:r>
          </a:p>
        </p:txBody>
      </p:sp>
      <p:grpSp>
        <p:nvGrpSpPr>
          <p:cNvPr id="31" name="Group 31"/>
          <p:cNvGrpSpPr/>
          <p:nvPr/>
        </p:nvGrpSpPr>
        <p:grpSpPr>
          <a:xfrm>
            <a:off x="571500" y="1524000"/>
            <a:ext cx="5334000" cy="2286000"/>
            <a:chOff x="571500" y="1524000"/>
            <a:chExt cx="5334000" cy="2286000"/>
          </a:xfrm>
        </p:grpSpPr>
        <p:sp>
          <p:nvSpPr>
            <p:cNvPr id="8" name="Freeform 8"/>
            <p:cNvSpPr/>
            <p:nvPr/>
          </p:nvSpPr>
          <p:spPr>
            <a:xfrm>
              <a:off x="571500" y="1524000"/>
              <a:ext cx="5334000" cy="2286000"/>
            </a:xfrm>
            <a:custGeom>
              <a:avLst/>
              <a:gdLst/>
              <a:ahLst/>
              <a:cxnLst/>
              <a:rect l="l" t="t" r="r" b="b"/>
              <a:pathLst>
                <a:path w="5334000" h="2286000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2133600"/>
                  </a:lnTo>
                  <a:cubicBezTo>
                    <a:pt x="5334000" y="2217768"/>
                    <a:pt x="5265768" y="2286000"/>
                    <a:pt x="5181600" y="2286000"/>
                  </a:cubicBezTo>
                  <a:lnTo>
                    <a:pt x="152400" y="2286000"/>
                  </a:lnTo>
                  <a:cubicBezTo>
                    <a:pt x="68232" y="2286000"/>
                    <a:pt x="0" y="2217768"/>
                    <a:pt x="0" y="2133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8FAFC"/>
            </a:solidFill>
            <a:ln w="9525">
              <a:solidFill>
                <a:srgbClr val="E2E8F0"/>
              </a:solidFill>
            </a:ln>
          </p:spPr>
        </p:sp>
        <p:sp>
          <p:nvSpPr>
            <p:cNvPr id="9" name="Freeform 9"/>
            <p:cNvSpPr/>
            <p:nvPr/>
          </p:nvSpPr>
          <p:spPr>
            <a:xfrm>
              <a:off x="571500" y="1524000"/>
              <a:ext cx="5334000" cy="428625"/>
            </a:xfrm>
            <a:custGeom>
              <a:avLst/>
              <a:gdLst/>
              <a:ahLst/>
              <a:cxnLst/>
              <a:rect l="l" t="t" r="r" b="b"/>
              <a:pathLst>
                <a:path w="5334000" h="428625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276225"/>
                  </a:lnTo>
                  <a:cubicBezTo>
                    <a:pt x="5334000" y="360393"/>
                    <a:pt x="5265768" y="428625"/>
                    <a:pt x="5181600" y="428625"/>
                  </a:cubicBezTo>
                  <a:lnTo>
                    <a:pt x="152400" y="428625"/>
                  </a:lnTo>
                  <a:cubicBezTo>
                    <a:pt x="68232" y="428625"/>
                    <a:pt x="0" y="360393"/>
                    <a:pt x="0" y="276225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10" name="Rectangle 10"/>
            <p:cNvSpPr/>
            <p:nvPr/>
          </p:nvSpPr>
          <p:spPr>
            <a:xfrm>
              <a:off x="571500" y="1733550"/>
              <a:ext cx="5334000" cy="219075"/>
            </a:xfrm>
            <a:prstGeom prst="rect">
              <a:avLst/>
            </a:prstGeom>
            <a:solidFill>
              <a:srgbClr val="4A90D9"/>
            </a:solidFill>
            <a:ln>
              <a:noFill/>
            </a:ln>
          </p:spPr>
        </p:sp>
        <p:sp>
          <p:nvSpPr>
            <p:cNvPr id="11" name="TextBox 11"/>
            <p:cNvSpPr txBox="1"/>
            <p:nvPr/>
          </p:nvSpPr>
          <p:spPr>
            <a:xfrm>
              <a:off x="746760" y="1680210"/>
              <a:ext cx="338890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Orchestrator-Workers 编排者-工作者</a:t>
              </a:r>
            </a:p>
          </p:txBody>
        </p:sp>
        <p:grpSp>
          <p:nvGrpSpPr>
            <p:cNvPr id="25" name="Group 25"/>
            <p:cNvGrpSpPr/>
            <p:nvPr/>
          </p:nvGrpSpPr>
          <p:grpSpPr>
            <a:xfrm>
              <a:off x="802446" y="2238375"/>
              <a:ext cx="2028986" cy="1028700"/>
              <a:chOff x="802446" y="2238375"/>
              <a:chExt cx="2028986" cy="1028700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1285875" y="2238375"/>
                <a:ext cx="1047750" cy="381000"/>
              </a:xfrm>
              <a:custGeom>
                <a:avLst/>
                <a:gdLst/>
                <a:ahLst/>
                <a:cxnLst/>
                <a:rect l="l" t="t" r="r" b="b"/>
                <a:pathLst>
                  <a:path w="1047750" h="381000">
                    <a:moveTo>
                      <a:pt x="76200" y="0"/>
                    </a:moveTo>
                    <a:lnTo>
                      <a:pt x="971550" y="0"/>
                    </a:lnTo>
                    <a:cubicBezTo>
                      <a:pt x="1013634" y="0"/>
                      <a:pt x="1047750" y="34116"/>
                      <a:pt x="1047750" y="76200"/>
                    </a:cubicBezTo>
                    <a:lnTo>
                      <a:pt x="1047750" y="304800"/>
                    </a:lnTo>
                    <a:cubicBezTo>
                      <a:pt x="1047750" y="346884"/>
                      <a:pt x="1013634" y="381000"/>
                      <a:pt x="971550" y="381000"/>
                    </a:cubicBezTo>
                    <a:lnTo>
                      <a:pt x="76200" y="381000"/>
                    </a:lnTo>
                    <a:cubicBezTo>
                      <a:pt x="34116" y="381000"/>
                      <a:pt x="0" y="346884"/>
                      <a:pt x="0" y="3048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1289004" y="2390299"/>
                <a:ext cx="1041492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75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Orchestrator</a:t>
                </a:r>
              </a:p>
            </p:txBody>
          </p:sp>
          <p:sp>
            <p:nvSpPr>
              <p:cNvPr id="14" name="Line 14"/>
              <p:cNvSpPr/>
              <p:nvPr/>
            </p:nvSpPr>
            <p:spPr>
              <a:xfrm>
                <a:off x="1809750" y="2619375"/>
                <a:ext cx="9525" cy="14287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42875">
                    <a:moveTo>
                      <a:pt x="0" y="0"/>
                    </a:moveTo>
                    <a:lnTo>
                      <a:pt x="0" y="142875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15" name="Line 15"/>
              <p:cNvSpPr/>
              <p:nvPr/>
            </p:nvSpPr>
            <p:spPr>
              <a:xfrm>
                <a:off x="1047750" y="2762250"/>
                <a:ext cx="15240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1524000" h="9525">
                    <a:moveTo>
                      <a:pt x="0" y="0"/>
                    </a:moveTo>
                    <a:lnTo>
                      <a:pt x="1524000" y="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16" name="Line 16"/>
              <p:cNvSpPr/>
              <p:nvPr/>
            </p:nvSpPr>
            <p:spPr>
              <a:xfrm>
                <a:off x="1047750" y="2762250"/>
                <a:ext cx="9525" cy="14287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42875">
                    <a:moveTo>
                      <a:pt x="0" y="0"/>
                    </a:moveTo>
                    <a:lnTo>
                      <a:pt x="0" y="142875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17" name="Line 17"/>
              <p:cNvSpPr/>
              <p:nvPr/>
            </p:nvSpPr>
            <p:spPr>
              <a:xfrm>
                <a:off x="1809750" y="2762250"/>
                <a:ext cx="9525" cy="14287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42875">
                    <a:moveTo>
                      <a:pt x="0" y="0"/>
                    </a:moveTo>
                    <a:lnTo>
                      <a:pt x="0" y="142875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18" name="Line 18"/>
              <p:cNvSpPr/>
              <p:nvPr/>
            </p:nvSpPr>
            <p:spPr>
              <a:xfrm>
                <a:off x="2571750" y="2762250"/>
                <a:ext cx="9525" cy="14287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42875">
                    <a:moveTo>
                      <a:pt x="0" y="0"/>
                    </a:moveTo>
                    <a:lnTo>
                      <a:pt x="0" y="142875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19" name="Freeform 19"/>
              <p:cNvSpPr/>
              <p:nvPr/>
            </p:nvSpPr>
            <p:spPr>
              <a:xfrm>
                <a:off x="809625" y="2933700"/>
                <a:ext cx="476250" cy="333375"/>
              </a:xfrm>
              <a:custGeom>
                <a:avLst/>
                <a:gdLst/>
                <a:ahLst/>
                <a:cxnLst/>
                <a:rect l="l" t="t" r="r" b="b"/>
                <a:pathLst>
                  <a:path w="476250" h="333375">
                    <a:moveTo>
                      <a:pt x="47625" y="0"/>
                    </a:moveTo>
                    <a:lnTo>
                      <a:pt x="428625" y="0"/>
                    </a:lnTo>
                    <a:cubicBezTo>
                      <a:pt x="454928" y="0"/>
                      <a:pt x="476250" y="21322"/>
                      <a:pt x="476250" y="47625"/>
                    </a:cubicBezTo>
                    <a:lnTo>
                      <a:pt x="476250" y="285750"/>
                    </a:lnTo>
                    <a:cubicBezTo>
                      <a:pt x="476250" y="312053"/>
                      <a:pt x="454928" y="333375"/>
                      <a:pt x="428625" y="333375"/>
                    </a:cubicBezTo>
                    <a:lnTo>
                      <a:pt x="47625" y="333375"/>
                    </a:lnTo>
                    <a:cubicBezTo>
                      <a:pt x="21322" y="333375"/>
                      <a:pt x="0" y="312053"/>
                      <a:pt x="0" y="285750"/>
                    </a:cubicBezTo>
                    <a:lnTo>
                      <a:pt x="0" y="47625"/>
                    </a:lnTo>
                    <a:cubicBezTo>
                      <a:pt x="0" y="21322"/>
                      <a:pt x="21322" y="0"/>
                      <a:pt x="47625" y="0"/>
                    </a:cubicBezTo>
                    <a:close/>
                  </a:path>
                </a:pathLst>
              </a:custGeom>
              <a:solidFill>
                <a:srgbClr val="10B981"/>
              </a:solidFill>
              <a:ln>
                <a:noFill/>
              </a:ln>
            </p:spPr>
          </p:sp>
          <p:sp>
            <p:nvSpPr>
              <p:cNvPr id="20" name="TextBox 20"/>
              <p:cNvSpPr txBox="1"/>
              <p:nvPr/>
            </p:nvSpPr>
            <p:spPr>
              <a:xfrm>
                <a:off x="802446" y="3071812"/>
                <a:ext cx="490609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Worker 1</a:t>
                </a:r>
              </a:p>
            </p:txBody>
          </p:sp>
          <p:sp>
            <p:nvSpPr>
              <p:cNvPr id="21" name="Freeform 21"/>
              <p:cNvSpPr/>
              <p:nvPr/>
            </p:nvSpPr>
            <p:spPr>
              <a:xfrm>
                <a:off x="1571625" y="2933700"/>
                <a:ext cx="476250" cy="333375"/>
              </a:xfrm>
              <a:custGeom>
                <a:avLst/>
                <a:gdLst/>
                <a:ahLst/>
                <a:cxnLst/>
                <a:rect l="l" t="t" r="r" b="b"/>
                <a:pathLst>
                  <a:path w="476250" h="333375">
                    <a:moveTo>
                      <a:pt x="47625" y="0"/>
                    </a:moveTo>
                    <a:lnTo>
                      <a:pt x="428625" y="0"/>
                    </a:lnTo>
                    <a:cubicBezTo>
                      <a:pt x="454928" y="0"/>
                      <a:pt x="476250" y="21322"/>
                      <a:pt x="476250" y="47625"/>
                    </a:cubicBezTo>
                    <a:lnTo>
                      <a:pt x="476250" y="285750"/>
                    </a:lnTo>
                    <a:cubicBezTo>
                      <a:pt x="476250" y="312053"/>
                      <a:pt x="454928" y="333375"/>
                      <a:pt x="428625" y="333375"/>
                    </a:cubicBezTo>
                    <a:lnTo>
                      <a:pt x="47625" y="333375"/>
                    </a:lnTo>
                    <a:cubicBezTo>
                      <a:pt x="21322" y="333375"/>
                      <a:pt x="0" y="312053"/>
                      <a:pt x="0" y="285750"/>
                    </a:cubicBezTo>
                    <a:lnTo>
                      <a:pt x="0" y="47625"/>
                    </a:lnTo>
                    <a:cubicBezTo>
                      <a:pt x="0" y="21322"/>
                      <a:pt x="21322" y="0"/>
                      <a:pt x="47625" y="0"/>
                    </a:cubicBezTo>
                    <a:close/>
                  </a:path>
                </a:pathLst>
              </a:custGeom>
              <a:solidFill>
                <a:srgbClr val="10B981"/>
              </a:solidFill>
              <a:ln>
                <a:noFill/>
              </a:ln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1550069" y="3071812"/>
                <a:ext cx="519363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Worker 2</a:t>
                </a:r>
              </a:p>
            </p:txBody>
          </p:sp>
          <p:sp>
            <p:nvSpPr>
              <p:cNvPr id="23" name="Freeform 23"/>
              <p:cNvSpPr/>
              <p:nvPr/>
            </p:nvSpPr>
            <p:spPr>
              <a:xfrm>
                <a:off x="2333625" y="2933700"/>
                <a:ext cx="476250" cy="333375"/>
              </a:xfrm>
              <a:custGeom>
                <a:avLst/>
                <a:gdLst/>
                <a:ahLst/>
                <a:cxnLst/>
                <a:rect l="l" t="t" r="r" b="b"/>
                <a:pathLst>
                  <a:path w="476250" h="333375">
                    <a:moveTo>
                      <a:pt x="47625" y="0"/>
                    </a:moveTo>
                    <a:lnTo>
                      <a:pt x="428625" y="0"/>
                    </a:lnTo>
                    <a:cubicBezTo>
                      <a:pt x="454928" y="0"/>
                      <a:pt x="476250" y="21322"/>
                      <a:pt x="476250" y="47625"/>
                    </a:cubicBezTo>
                    <a:lnTo>
                      <a:pt x="476250" y="285750"/>
                    </a:lnTo>
                    <a:cubicBezTo>
                      <a:pt x="476250" y="312053"/>
                      <a:pt x="454928" y="333375"/>
                      <a:pt x="428625" y="333375"/>
                    </a:cubicBezTo>
                    <a:lnTo>
                      <a:pt x="47625" y="333375"/>
                    </a:lnTo>
                    <a:cubicBezTo>
                      <a:pt x="21322" y="333375"/>
                      <a:pt x="0" y="312053"/>
                      <a:pt x="0" y="285750"/>
                    </a:cubicBezTo>
                    <a:lnTo>
                      <a:pt x="0" y="47625"/>
                    </a:lnTo>
                    <a:cubicBezTo>
                      <a:pt x="0" y="21322"/>
                      <a:pt x="21322" y="0"/>
                      <a:pt x="47625" y="0"/>
                    </a:cubicBezTo>
                    <a:close/>
                  </a:path>
                </a:pathLst>
              </a:custGeom>
              <a:solidFill>
                <a:srgbClr val="10B981"/>
              </a:solidFill>
              <a:ln>
                <a:noFill/>
              </a:ln>
            </p:spPr>
          </p:sp>
          <p:sp>
            <p:nvSpPr>
              <p:cNvPr id="24" name="TextBox 24"/>
              <p:cNvSpPr txBox="1"/>
              <p:nvPr/>
            </p:nvSpPr>
            <p:spPr>
              <a:xfrm>
                <a:off x="2312069" y="3071812"/>
                <a:ext cx="519363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Worker N</a:t>
                </a:r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>
              <a:off x="3320415" y="2077402"/>
              <a:ext cx="2019300" cy="920592"/>
              <a:chOff x="3320415" y="2077402"/>
              <a:chExt cx="2019300" cy="920592"/>
            </a:xfrm>
          </p:grpSpPr>
          <p:sp>
            <p:nvSpPr>
              <p:cNvPr id="26" name="TextBox 26"/>
              <p:cNvSpPr txBox="1"/>
              <p:nvPr/>
            </p:nvSpPr>
            <p:spPr>
              <a:xfrm>
                <a:off x="3320415" y="2077402"/>
                <a:ext cx="992791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b="1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动态分解任务</a:t>
                </a:r>
              </a:p>
            </p:txBody>
          </p:sp>
          <p:sp>
            <p:nvSpPr>
              <p:cNvPr id="27" name="TextBox 27"/>
              <p:cNvSpPr txBox="1"/>
              <p:nvPr/>
            </p:nvSpPr>
            <p:spPr>
              <a:xfrm>
                <a:off x="3321368" y="2295049"/>
                <a:ext cx="2018347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子任务不预定义，由编排者决定</a:t>
                </a:r>
              </a:p>
            </p:txBody>
          </p:sp>
          <p:sp>
            <p:nvSpPr>
              <p:cNvPr id="28" name="TextBox 28"/>
              <p:cNvSpPr txBox="1"/>
              <p:nvPr/>
            </p:nvSpPr>
            <p:spPr>
              <a:xfrm>
                <a:off x="3321368" y="2609374"/>
                <a:ext cx="1448752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90D9"/>
                    </a:solidFill>
                    <a:latin typeface="Arial"/>
                    <a:ea typeface="Microsoft YaHei"/>
                    <a:cs typeface="Arial"/>
                  </a:rPr>
                  <a:t>适用：多文件代码修改</a:t>
                </a:r>
              </a:p>
            </p:txBody>
          </p:sp>
          <p:sp>
            <p:nvSpPr>
              <p:cNvPr id="29" name="TextBox 29"/>
              <p:cNvSpPr txBox="1"/>
              <p:nvPr/>
            </p:nvSpPr>
            <p:spPr>
              <a:xfrm>
                <a:off x="3321368" y="2799874"/>
                <a:ext cx="1306354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4A90D9"/>
                    </a:solidFill>
                    <a:latin typeface="Arial"/>
                    <a:ea typeface="Microsoft YaHei"/>
                    <a:cs typeface="Arial"/>
                  </a:rPr>
                  <a:t>多源信息搜索与分析</a:t>
                </a:r>
              </a:p>
            </p:txBody>
          </p:sp>
        </p:grpSp>
      </p:grpSp>
      <p:grpSp>
        <p:nvGrpSpPr>
          <p:cNvPr id="53" name="Group 53"/>
          <p:cNvGrpSpPr/>
          <p:nvPr/>
        </p:nvGrpSpPr>
        <p:grpSpPr>
          <a:xfrm>
            <a:off x="6286500" y="1524000"/>
            <a:ext cx="5334000" cy="2286000"/>
            <a:chOff x="6286500" y="1524000"/>
            <a:chExt cx="5334000" cy="2286000"/>
          </a:xfrm>
        </p:grpSpPr>
        <p:sp>
          <p:nvSpPr>
            <p:cNvPr id="32" name="Freeform 32"/>
            <p:cNvSpPr/>
            <p:nvPr/>
          </p:nvSpPr>
          <p:spPr>
            <a:xfrm>
              <a:off x="6286500" y="1524000"/>
              <a:ext cx="5334000" cy="2286000"/>
            </a:xfrm>
            <a:custGeom>
              <a:avLst/>
              <a:gdLst/>
              <a:ahLst/>
              <a:cxnLst/>
              <a:rect l="l" t="t" r="r" b="b"/>
              <a:pathLst>
                <a:path w="5334000" h="2286000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2133600"/>
                  </a:lnTo>
                  <a:cubicBezTo>
                    <a:pt x="5334000" y="2217768"/>
                    <a:pt x="5265768" y="2286000"/>
                    <a:pt x="5181600" y="2286000"/>
                  </a:cubicBezTo>
                  <a:lnTo>
                    <a:pt x="152400" y="2286000"/>
                  </a:lnTo>
                  <a:cubicBezTo>
                    <a:pt x="68232" y="2286000"/>
                    <a:pt x="0" y="2217768"/>
                    <a:pt x="0" y="2133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EF7F5"/>
            </a:solidFill>
            <a:ln w="9525">
              <a:solidFill>
                <a:srgbClr val="D97757"/>
              </a:solidFill>
            </a:ln>
          </p:spPr>
        </p:sp>
        <p:sp>
          <p:nvSpPr>
            <p:cNvPr id="33" name="Freeform 33"/>
            <p:cNvSpPr/>
            <p:nvPr/>
          </p:nvSpPr>
          <p:spPr>
            <a:xfrm>
              <a:off x="6286500" y="1524000"/>
              <a:ext cx="5334000" cy="428625"/>
            </a:xfrm>
            <a:custGeom>
              <a:avLst/>
              <a:gdLst/>
              <a:ahLst/>
              <a:cxnLst/>
              <a:rect l="l" t="t" r="r" b="b"/>
              <a:pathLst>
                <a:path w="5334000" h="428625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276225"/>
                  </a:lnTo>
                  <a:cubicBezTo>
                    <a:pt x="5334000" y="360393"/>
                    <a:pt x="5265768" y="428625"/>
                    <a:pt x="5181600" y="428625"/>
                  </a:cubicBezTo>
                  <a:lnTo>
                    <a:pt x="152400" y="428625"/>
                  </a:lnTo>
                  <a:cubicBezTo>
                    <a:pt x="68232" y="428625"/>
                    <a:pt x="0" y="360393"/>
                    <a:pt x="0" y="276225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D97757"/>
            </a:solidFill>
            <a:ln>
              <a:noFill/>
            </a:ln>
          </p:spPr>
        </p:sp>
        <p:sp>
          <p:nvSpPr>
            <p:cNvPr id="34" name="Rectangle 34"/>
            <p:cNvSpPr/>
            <p:nvPr/>
          </p:nvSpPr>
          <p:spPr>
            <a:xfrm>
              <a:off x="6286500" y="1733550"/>
              <a:ext cx="5334000" cy="219075"/>
            </a:xfrm>
            <a:prstGeom prst="rect">
              <a:avLst/>
            </a:prstGeom>
            <a:solidFill>
              <a:srgbClr val="D97757"/>
            </a:solidFill>
            <a:ln>
              <a:noFill/>
            </a:ln>
          </p:spPr>
        </p:sp>
        <p:sp>
          <p:nvSpPr>
            <p:cNvPr id="35" name="TextBox 35"/>
            <p:cNvSpPr txBox="1"/>
            <p:nvPr/>
          </p:nvSpPr>
          <p:spPr>
            <a:xfrm>
              <a:off x="6461760" y="1680210"/>
              <a:ext cx="314967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Evaluator-Optimizer 评估者-优化者</a:t>
              </a:r>
            </a:p>
          </p:txBody>
        </p:sp>
        <p:grpSp>
          <p:nvGrpSpPr>
            <p:cNvPr id="47" name="Group 47"/>
            <p:cNvGrpSpPr/>
            <p:nvPr/>
          </p:nvGrpSpPr>
          <p:grpSpPr>
            <a:xfrm>
              <a:off x="6667500" y="2524125"/>
              <a:ext cx="1952625" cy="881063"/>
              <a:chOff x="6667500" y="2524125"/>
              <a:chExt cx="1952625" cy="881063"/>
            </a:xfrm>
          </p:grpSpPr>
          <p:sp>
            <p:nvSpPr>
              <p:cNvPr id="36" name="Freeform 36"/>
              <p:cNvSpPr/>
              <p:nvPr/>
            </p:nvSpPr>
            <p:spPr>
              <a:xfrm>
                <a:off x="6667500" y="2524125"/>
                <a:ext cx="809625" cy="428625"/>
              </a:xfrm>
              <a:custGeom>
                <a:avLst/>
                <a:gdLst/>
                <a:ahLst/>
                <a:cxnLst/>
                <a:rect l="l" t="t" r="r" b="b"/>
                <a:pathLst>
                  <a:path w="809625" h="428625">
                    <a:moveTo>
                      <a:pt x="76200" y="0"/>
                    </a:moveTo>
                    <a:lnTo>
                      <a:pt x="733425" y="0"/>
                    </a:lnTo>
                    <a:cubicBezTo>
                      <a:pt x="775509" y="0"/>
                      <a:pt x="809625" y="34116"/>
                      <a:pt x="809625" y="76200"/>
                    </a:cubicBezTo>
                    <a:lnTo>
                      <a:pt x="809625" y="352425"/>
                    </a:lnTo>
                    <a:cubicBezTo>
                      <a:pt x="809625" y="394509"/>
                      <a:pt x="775509" y="428625"/>
                      <a:pt x="733425" y="428625"/>
                    </a:cubicBezTo>
                    <a:lnTo>
                      <a:pt x="76200" y="428625"/>
                    </a:lnTo>
                    <a:cubicBezTo>
                      <a:pt x="34116" y="428625"/>
                      <a:pt x="0" y="394509"/>
                      <a:pt x="0" y="352425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D97757"/>
              </a:solidFill>
              <a:ln>
                <a:noFill/>
              </a:ln>
            </p:spPr>
          </p:sp>
          <p:sp>
            <p:nvSpPr>
              <p:cNvPr id="37" name="TextBox 37"/>
              <p:cNvSpPr txBox="1"/>
              <p:nvPr/>
            </p:nvSpPr>
            <p:spPr>
              <a:xfrm>
                <a:off x="6753471" y="2654141"/>
                <a:ext cx="647208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Generator</a:t>
                </a:r>
              </a:p>
            </p:txBody>
          </p:sp>
          <p:sp>
            <p:nvSpPr>
              <p:cNvPr id="38" name="TextBox 38"/>
              <p:cNvSpPr txBox="1"/>
              <p:nvPr/>
            </p:nvSpPr>
            <p:spPr>
              <a:xfrm>
                <a:off x="6871335" y="2803684"/>
                <a:ext cx="411480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FFFFFF">
                        <a:alpha val="80000"/>
                      </a:srgbClr>
                    </a:solidFill>
                    <a:latin typeface="Arial"/>
                    <a:ea typeface="Microsoft YaHei"/>
                    <a:cs typeface="Arial"/>
                  </a:rPr>
                  <a:t>生成响应</a:t>
                </a:r>
              </a:p>
            </p:txBody>
          </p:sp>
          <p:sp>
            <p:nvSpPr>
              <p:cNvPr id="39" name="Line 39"/>
              <p:cNvSpPr/>
              <p:nvPr/>
            </p:nvSpPr>
            <p:spPr>
              <a:xfrm>
                <a:off x="7477125" y="2743200"/>
                <a:ext cx="2381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238125" h="9525">
                    <a:moveTo>
                      <a:pt x="0" y="0"/>
                    </a:moveTo>
                    <a:lnTo>
                      <a:pt x="238125" y="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40" name="Polygon 40"/>
              <p:cNvSpPr/>
              <p:nvPr/>
            </p:nvSpPr>
            <p:spPr>
              <a:xfrm>
                <a:off x="7715250" y="2705100"/>
                <a:ext cx="76200" cy="762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76200">
                    <a:moveTo>
                      <a:pt x="76200" y="38100"/>
                    </a:moveTo>
                    <a:lnTo>
                      <a:pt x="0" y="0"/>
                    </a:lnTo>
                    <a:lnTo>
                      <a:pt x="0" y="76200"/>
                    </a:lnTo>
                    <a:close/>
                  </a:path>
                </a:pathLst>
              </a:custGeom>
              <a:solidFill>
                <a:srgbClr val="64748B"/>
              </a:solidFill>
              <a:ln>
                <a:noFill/>
              </a:ln>
            </p:spPr>
          </p:sp>
          <p:sp>
            <p:nvSpPr>
              <p:cNvPr id="41" name="Freeform 41"/>
              <p:cNvSpPr/>
              <p:nvPr/>
            </p:nvSpPr>
            <p:spPr>
              <a:xfrm>
                <a:off x="7810500" y="2524125"/>
                <a:ext cx="809625" cy="428625"/>
              </a:xfrm>
              <a:custGeom>
                <a:avLst/>
                <a:gdLst/>
                <a:ahLst/>
                <a:cxnLst/>
                <a:rect l="l" t="t" r="r" b="b"/>
                <a:pathLst>
                  <a:path w="809625" h="428625">
                    <a:moveTo>
                      <a:pt x="76200" y="0"/>
                    </a:moveTo>
                    <a:lnTo>
                      <a:pt x="733425" y="0"/>
                    </a:lnTo>
                    <a:cubicBezTo>
                      <a:pt x="775509" y="0"/>
                      <a:pt x="809625" y="34116"/>
                      <a:pt x="809625" y="76200"/>
                    </a:cubicBezTo>
                    <a:lnTo>
                      <a:pt x="809625" y="352425"/>
                    </a:lnTo>
                    <a:cubicBezTo>
                      <a:pt x="809625" y="394509"/>
                      <a:pt x="775509" y="428625"/>
                      <a:pt x="733425" y="428625"/>
                    </a:cubicBezTo>
                    <a:lnTo>
                      <a:pt x="76200" y="428625"/>
                    </a:lnTo>
                    <a:cubicBezTo>
                      <a:pt x="34116" y="428625"/>
                      <a:pt x="0" y="394509"/>
                      <a:pt x="0" y="352425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8B5CF6"/>
              </a:solidFill>
              <a:ln>
                <a:noFill/>
              </a:ln>
            </p:spPr>
          </p:sp>
          <p:sp>
            <p:nvSpPr>
              <p:cNvPr id="42" name="TextBox 42"/>
              <p:cNvSpPr txBox="1"/>
              <p:nvPr/>
            </p:nvSpPr>
            <p:spPr>
              <a:xfrm>
                <a:off x="7902760" y="2654141"/>
                <a:ext cx="615579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Evaluator</a:t>
                </a:r>
              </a:p>
            </p:txBody>
          </p:sp>
          <p:sp>
            <p:nvSpPr>
              <p:cNvPr id="43" name="TextBox 43"/>
              <p:cNvSpPr txBox="1"/>
              <p:nvPr/>
            </p:nvSpPr>
            <p:spPr>
              <a:xfrm>
                <a:off x="8004810" y="2803684"/>
                <a:ext cx="411480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FFFFFF">
                        <a:alpha val="80000"/>
                      </a:srgbClr>
                    </a:solidFill>
                    <a:latin typeface="Arial"/>
                    <a:ea typeface="Microsoft YaHei"/>
                    <a:cs typeface="Arial"/>
                  </a:rPr>
                  <a:t>提供反馈</a:t>
                </a:r>
              </a:p>
            </p:txBody>
          </p:sp>
          <p:sp>
            <p:nvSpPr>
              <p:cNvPr id="44" name="Freeform 44"/>
              <p:cNvSpPr/>
              <p:nvPr/>
            </p:nvSpPr>
            <p:spPr>
              <a:xfrm>
                <a:off x="7077075" y="3000375"/>
                <a:ext cx="733425" cy="127000"/>
              </a:xfrm>
              <a:custGeom>
                <a:avLst/>
                <a:gdLst/>
                <a:ahLst/>
                <a:cxnLst/>
                <a:rect l="l" t="t" r="r" b="b"/>
                <a:pathLst>
                  <a:path w="733425" h="127000">
                    <a:moveTo>
                      <a:pt x="733425" y="0"/>
                    </a:moveTo>
                    <a:cubicBezTo>
                      <a:pt x="479425" y="127000"/>
                      <a:pt x="234950" y="127000"/>
                      <a:pt x="0" y="0"/>
                    </a:cubicBezTo>
                  </a:path>
                </a:pathLst>
              </a:custGeom>
              <a:noFill/>
              <a:ln w="19050">
                <a:solidFill>
                  <a:srgbClr val="D97757"/>
                </a:solidFill>
                <a:custDash>
                  <a:ds d="200000" sp="100000"/>
                </a:custDash>
              </a:ln>
            </p:spPr>
          </p:sp>
          <p:sp>
            <p:nvSpPr>
              <p:cNvPr id="45" name="Polygon 45"/>
              <p:cNvSpPr/>
              <p:nvPr/>
            </p:nvSpPr>
            <p:spPr>
              <a:xfrm>
                <a:off x="7029450" y="2933700"/>
                <a:ext cx="66675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66675" h="95250">
                    <a:moveTo>
                      <a:pt x="0" y="38100"/>
                    </a:moveTo>
                    <a:lnTo>
                      <a:pt x="66675" y="95250"/>
                    </a:lnTo>
                    <a:lnTo>
                      <a:pt x="66675" y="0"/>
                    </a:lnTo>
                    <a:close/>
                  </a:path>
                </a:pathLst>
              </a:custGeom>
              <a:solidFill>
                <a:srgbClr val="D97757"/>
              </a:solidFill>
              <a:ln>
                <a:noFill/>
              </a:ln>
            </p:spPr>
          </p:sp>
          <p:sp>
            <p:nvSpPr>
              <p:cNvPr id="46" name="TextBox 46"/>
              <p:cNvSpPr txBox="1"/>
              <p:nvPr/>
            </p:nvSpPr>
            <p:spPr>
              <a:xfrm>
                <a:off x="7200900" y="3252788"/>
                <a:ext cx="457200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D97757"/>
                    </a:solidFill>
                    <a:latin typeface="Arial"/>
                    <a:ea typeface="Microsoft YaHei"/>
                    <a:cs typeface="Arial"/>
                  </a:rPr>
                  <a:t>迭代循环</a:t>
                </a:r>
              </a:p>
            </p:txBody>
          </p:sp>
        </p:grpSp>
        <p:grpSp>
          <p:nvGrpSpPr>
            <p:cNvPr id="52" name="Group 52"/>
            <p:cNvGrpSpPr/>
            <p:nvPr/>
          </p:nvGrpSpPr>
          <p:grpSpPr>
            <a:xfrm>
              <a:off x="9035415" y="2077402"/>
              <a:ext cx="1876902" cy="920592"/>
              <a:chOff x="9035415" y="2077402"/>
              <a:chExt cx="1876902" cy="920592"/>
            </a:xfrm>
          </p:grpSpPr>
          <p:sp>
            <p:nvSpPr>
              <p:cNvPr id="48" name="TextBox 48"/>
              <p:cNvSpPr txBox="1"/>
              <p:nvPr/>
            </p:nvSpPr>
            <p:spPr>
              <a:xfrm>
                <a:off x="9035415" y="2077402"/>
                <a:ext cx="67075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b="1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迭代改进</a:t>
                </a:r>
              </a:p>
            </p:txBody>
          </p:sp>
          <p:sp>
            <p:nvSpPr>
              <p:cNvPr id="49" name="TextBox 49"/>
              <p:cNvSpPr txBox="1"/>
              <p:nvPr/>
            </p:nvSpPr>
            <p:spPr>
              <a:xfrm>
                <a:off x="9036368" y="2295049"/>
                <a:ext cx="1875949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有明确评估标准，迭代有价值</a:t>
                </a:r>
              </a:p>
            </p:txBody>
          </p:sp>
          <p:sp>
            <p:nvSpPr>
              <p:cNvPr id="50" name="TextBox 50"/>
              <p:cNvSpPr txBox="1"/>
              <p:nvPr/>
            </p:nvSpPr>
            <p:spPr>
              <a:xfrm>
                <a:off x="9036368" y="2609374"/>
                <a:ext cx="1733550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D97757"/>
                    </a:solidFill>
                    <a:latin typeface="Arial"/>
                    <a:ea typeface="Microsoft YaHei"/>
                    <a:cs typeface="Arial"/>
                  </a:rPr>
                  <a:t>适用：文学翻译、复杂搜索</a:t>
                </a:r>
              </a:p>
            </p:txBody>
          </p:sp>
          <p:sp>
            <p:nvSpPr>
              <p:cNvPr id="51" name="TextBox 51"/>
              <p:cNvSpPr txBox="1"/>
              <p:nvPr/>
            </p:nvSpPr>
            <p:spPr>
              <a:xfrm>
                <a:off x="9036368" y="2799874"/>
                <a:ext cx="1021556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D97757"/>
                    </a:solidFill>
                    <a:latin typeface="Arial"/>
                    <a:ea typeface="Microsoft YaHei"/>
                    <a:cs typeface="Arial"/>
                  </a:rPr>
                  <a:t>内容细化与润色</a:t>
                </a:r>
              </a:p>
            </p:txBody>
          </p:sp>
        </p:grpSp>
      </p:grpSp>
      <p:grpSp>
        <p:nvGrpSpPr>
          <p:cNvPr id="69" name="Group 69"/>
          <p:cNvGrpSpPr/>
          <p:nvPr/>
        </p:nvGrpSpPr>
        <p:grpSpPr>
          <a:xfrm>
            <a:off x="571500" y="4095750"/>
            <a:ext cx="11049000" cy="1714500"/>
            <a:chOff x="571500" y="4095750"/>
            <a:chExt cx="11049000" cy="1714500"/>
          </a:xfrm>
        </p:grpSpPr>
        <p:sp>
          <p:nvSpPr>
            <p:cNvPr id="54" name="Freeform 54"/>
            <p:cNvSpPr/>
            <p:nvPr/>
          </p:nvSpPr>
          <p:spPr>
            <a:xfrm>
              <a:off x="571500" y="4095750"/>
              <a:ext cx="11049000" cy="1714500"/>
            </a:xfrm>
            <a:custGeom>
              <a:avLst/>
              <a:gdLst/>
              <a:ahLst/>
              <a:cxnLst/>
              <a:rect l="l" t="t" r="r" b="b"/>
              <a:pathLst>
                <a:path w="11049000" h="1714500">
                  <a:moveTo>
                    <a:pt x="114300" y="0"/>
                  </a:moveTo>
                  <a:lnTo>
                    <a:pt x="10934700" y="0"/>
                  </a:lnTo>
                  <a:cubicBezTo>
                    <a:pt x="10997826" y="0"/>
                    <a:pt x="11049000" y="51174"/>
                    <a:pt x="11049000" y="114300"/>
                  </a:cubicBezTo>
                  <a:lnTo>
                    <a:pt x="11049000" y="1600200"/>
                  </a:lnTo>
                  <a:cubicBezTo>
                    <a:pt x="11049000" y="1663326"/>
                    <a:pt x="10997826" y="1714500"/>
                    <a:pt x="10934700" y="1714500"/>
                  </a:cubicBezTo>
                  <a:lnTo>
                    <a:pt x="114300" y="1714500"/>
                  </a:lnTo>
                  <a:cubicBezTo>
                    <a:pt x="51174" y="1714500"/>
                    <a:pt x="0" y="1663326"/>
                    <a:pt x="0" y="1600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8FAFC"/>
            </a:solidFill>
            <a:ln w="9525">
              <a:solidFill>
                <a:srgbClr val="E2E8F0"/>
              </a:solidFill>
            </a:ln>
          </p:spPr>
        </p:sp>
        <p:sp>
          <p:nvSpPr>
            <p:cNvPr id="55" name="Freeform 55"/>
            <p:cNvSpPr/>
            <p:nvPr/>
          </p:nvSpPr>
          <p:spPr>
            <a:xfrm>
              <a:off x="571500" y="4095750"/>
              <a:ext cx="11049000" cy="428625"/>
            </a:xfrm>
            <a:custGeom>
              <a:avLst/>
              <a:gdLst/>
              <a:ahLst/>
              <a:cxnLst/>
              <a:rect l="l" t="t" r="r" b="b"/>
              <a:pathLst>
                <a:path w="11049000" h="428625">
                  <a:moveTo>
                    <a:pt x="114300" y="0"/>
                  </a:moveTo>
                  <a:lnTo>
                    <a:pt x="10934700" y="0"/>
                  </a:lnTo>
                  <a:cubicBezTo>
                    <a:pt x="10997826" y="0"/>
                    <a:pt x="11049000" y="51174"/>
                    <a:pt x="11049000" y="114300"/>
                  </a:cubicBezTo>
                  <a:lnTo>
                    <a:pt x="11049000" y="314325"/>
                  </a:lnTo>
                  <a:cubicBezTo>
                    <a:pt x="11049000" y="377451"/>
                    <a:pt x="10997826" y="428625"/>
                    <a:pt x="10934700" y="428625"/>
                  </a:cubicBezTo>
                  <a:lnTo>
                    <a:pt x="114300" y="428625"/>
                  </a:lnTo>
                  <a:cubicBezTo>
                    <a:pt x="51174" y="428625"/>
                    <a:pt x="0" y="377451"/>
                    <a:pt x="0" y="314325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A1A2E"/>
            </a:solidFill>
            <a:ln>
              <a:noFill/>
            </a:ln>
          </p:spPr>
        </p:sp>
        <p:sp>
          <p:nvSpPr>
            <p:cNvPr id="56" name="Rectangle 56"/>
            <p:cNvSpPr/>
            <p:nvPr/>
          </p:nvSpPr>
          <p:spPr>
            <a:xfrm>
              <a:off x="571500" y="4305300"/>
              <a:ext cx="11049000" cy="219075"/>
            </a:xfrm>
            <a:prstGeom prst="rect">
              <a:avLst/>
            </a:prstGeom>
            <a:solidFill>
              <a:srgbClr val="1A1A2E"/>
            </a:solidFill>
            <a:ln>
              <a:noFill/>
            </a:ln>
          </p:spPr>
        </p:sp>
        <p:sp>
          <p:nvSpPr>
            <p:cNvPr id="57" name="TextBox 57"/>
            <p:cNvSpPr txBox="1"/>
            <p:nvPr/>
          </p:nvSpPr>
          <p:spPr>
            <a:xfrm>
              <a:off x="1635395" y="4268152"/>
              <a:ext cx="34871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模式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4969145" y="4268152"/>
              <a:ext cx="34871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特点</a:t>
              </a:r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9094375" y="4268152"/>
              <a:ext cx="67075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典型场景</a:t>
              </a:r>
            </a:p>
          </p:txBody>
        </p:sp>
        <p:sp>
          <p:nvSpPr>
            <p:cNvPr id="60" name="Line 60"/>
            <p:cNvSpPr/>
            <p:nvPr/>
          </p:nvSpPr>
          <p:spPr>
            <a:xfrm>
              <a:off x="3048000" y="4524375"/>
              <a:ext cx="9525" cy="1285875"/>
            </a:xfrm>
            <a:custGeom>
              <a:avLst/>
              <a:gdLst/>
              <a:ahLst/>
              <a:cxnLst/>
              <a:rect l="l" t="t" r="r" b="b"/>
              <a:pathLst>
                <a:path w="9525" h="1285875">
                  <a:moveTo>
                    <a:pt x="0" y="0"/>
                  </a:moveTo>
                  <a:lnTo>
                    <a:pt x="0" y="1285875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61" name="Line 61"/>
            <p:cNvSpPr/>
            <p:nvPr/>
          </p:nvSpPr>
          <p:spPr>
            <a:xfrm>
              <a:off x="7239000" y="4524375"/>
              <a:ext cx="9525" cy="1285875"/>
            </a:xfrm>
            <a:custGeom>
              <a:avLst/>
              <a:gdLst/>
              <a:ahLst/>
              <a:cxnLst/>
              <a:rect l="l" t="t" r="r" b="b"/>
              <a:pathLst>
                <a:path w="9525" h="1285875">
                  <a:moveTo>
                    <a:pt x="0" y="0"/>
                  </a:moveTo>
                  <a:lnTo>
                    <a:pt x="0" y="1285875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62" name="TextBox 62"/>
            <p:cNvSpPr txBox="1"/>
            <p:nvPr/>
          </p:nvSpPr>
          <p:spPr>
            <a:xfrm>
              <a:off x="878600" y="4792028"/>
              <a:ext cx="186229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4A90D9"/>
                  </a:solidFill>
                  <a:latin typeface="Arial"/>
                  <a:ea typeface="Microsoft YaHei"/>
                  <a:cs typeface="Arial"/>
                </a:rPr>
                <a:t>Orchestrator-Workers</a:t>
              </a:r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3226118" y="4800124"/>
              <a:ext cx="2303145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子任务由编排者动态决定，灵活性高</a:t>
              </a:r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7417118" y="4800124"/>
              <a:ext cx="173355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多文件代码重构、多源搜索</a:t>
              </a:r>
            </a:p>
          </p:txBody>
        </p:sp>
        <p:sp>
          <p:nvSpPr>
            <p:cNvPr id="65" name="Line 65"/>
            <p:cNvSpPr/>
            <p:nvPr/>
          </p:nvSpPr>
          <p:spPr>
            <a:xfrm>
              <a:off x="762000" y="5191125"/>
              <a:ext cx="10668000" cy="9525"/>
            </a:xfrm>
            <a:custGeom>
              <a:avLst/>
              <a:gdLst/>
              <a:ahLst/>
              <a:cxnLst/>
              <a:rect l="l" t="t" r="r" b="b"/>
              <a:pathLst>
                <a:path w="10668000" h="9525">
                  <a:moveTo>
                    <a:pt x="0" y="0"/>
                  </a:moveTo>
                  <a:lnTo>
                    <a:pt x="1066800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66" name="TextBox 66"/>
            <p:cNvSpPr txBox="1"/>
            <p:nvPr/>
          </p:nvSpPr>
          <p:spPr>
            <a:xfrm>
              <a:off x="983263" y="5411152"/>
              <a:ext cx="1652973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Evaluator-Optimizer</a:t>
              </a:r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3226118" y="5419249"/>
              <a:ext cx="203258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生成→评估→迭代，直到满足标准</a:t>
              </a:r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7417118" y="5419249"/>
              <a:ext cx="201834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文学翻译、内容润色、复杂搜索</a:t>
              </a:r>
            </a:p>
          </p:txBody>
        </p:sp>
      </p:grpSp>
      <p:sp>
        <p:nvSpPr>
          <p:cNvPr id="70" name="TextBox 70"/>
          <p:cNvSpPr txBox="1"/>
          <p:nvPr/>
        </p:nvSpPr>
        <p:spPr>
          <a:xfrm>
            <a:off x="5864138" y="6363652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10 / 15</a:t>
            </a:r>
          </a:p>
        </p:txBody>
      </p:sp>
    </p:spTree>
  </p:cSld>
  <p:clrMapOvr>
    <a:masterClrMapping/>
  </p:clrMapOvr>
  <p:transition dur="40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57150"/>
          </a:xfrm>
          <a:prstGeom prst="rect">
            <a:avLst/>
          </a:prstGeom>
          <a:gradFill>
            <a:gsLst>
              <a:gs pos="0">
                <a:srgbClr val="D97757"/>
              </a:gs>
              <a:gs pos="100000">
                <a:srgbClr val="F59E0B"/>
              </a:gs>
            </a:gsLst>
            <a:lin ang="2700000" scaled="1"/>
          </a:gra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571500" y="381000"/>
            <a:ext cx="952500" cy="266700"/>
          </a:xfrm>
          <a:custGeom>
            <a:avLst/>
            <a:gdLst/>
            <a:ahLst/>
            <a:cxnLst/>
            <a:rect l="l" t="t" r="r" b="b"/>
            <a:pathLst>
              <a:path w="952500" h="266700">
                <a:moveTo>
                  <a:pt x="133350" y="0"/>
                </a:moveTo>
                <a:lnTo>
                  <a:pt x="819150" y="0"/>
                </a:lnTo>
                <a:cubicBezTo>
                  <a:pt x="892797" y="0"/>
                  <a:pt x="952500" y="59703"/>
                  <a:pt x="952500" y="133350"/>
                </a:cubicBezTo>
                <a:lnTo>
                  <a:pt x="952500" y="133350"/>
                </a:lnTo>
                <a:cubicBezTo>
                  <a:pt x="952500" y="206997"/>
                  <a:pt x="892797" y="266700"/>
                  <a:pt x="819150" y="266700"/>
                </a:cubicBezTo>
                <a:lnTo>
                  <a:pt x="133350" y="266700"/>
                </a:lnTo>
                <a:cubicBezTo>
                  <a:pt x="59703" y="266700"/>
                  <a:pt x="0" y="206997"/>
                  <a:pt x="0" y="133350"/>
                </a:cubicBezTo>
                <a:lnTo>
                  <a:pt x="0" y="133350"/>
                </a:lnTo>
                <a:cubicBezTo>
                  <a:pt x="0" y="59703"/>
                  <a:pt x="59703" y="0"/>
                  <a:pt x="133350" y="0"/>
                </a:cubicBezTo>
                <a:close/>
              </a:path>
            </a:pathLst>
          </a:custGeom>
          <a:solidFill>
            <a:srgbClr val="D97757">
              <a:alpha val="10000"/>
            </a:srgbClr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808592" y="464820"/>
            <a:ext cx="478317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b="1" dirty="0">
                <a:solidFill>
                  <a:srgbClr val="D97757"/>
                </a:solidFill>
                <a:latin typeface="Arial"/>
                <a:ea typeface="Microsoft YaHei"/>
                <a:cs typeface="Arial"/>
              </a:rPr>
              <a:t>AGENTS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42925" y="757238"/>
            <a:ext cx="4991267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25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Autonomous Agents：自主代理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56260" y="1156335"/>
            <a:ext cx="4087749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LLM 在循环中基于环境反馈使用工具，动态完成任务</a:t>
            </a:r>
          </a:p>
        </p:txBody>
      </p:sp>
      <p:grpSp>
        <p:nvGrpSpPr>
          <p:cNvPr id="42" name="Group 42"/>
          <p:cNvGrpSpPr/>
          <p:nvPr/>
        </p:nvGrpSpPr>
        <p:grpSpPr>
          <a:xfrm>
            <a:off x="571500" y="1619250"/>
            <a:ext cx="4572000" cy="4381500"/>
            <a:chOff x="571500" y="1619250"/>
            <a:chExt cx="4572000" cy="4381500"/>
          </a:xfrm>
        </p:grpSpPr>
        <p:sp>
          <p:nvSpPr>
            <p:cNvPr id="8" name="Freeform 8"/>
            <p:cNvSpPr/>
            <p:nvPr/>
          </p:nvSpPr>
          <p:spPr>
            <a:xfrm>
              <a:off x="571500" y="1619250"/>
              <a:ext cx="4572000" cy="4381500"/>
            </a:xfrm>
            <a:custGeom>
              <a:avLst/>
              <a:gdLst/>
              <a:ahLst/>
              <a:cxnLst/>
              <a:rect l="l" t="t" r="r" b="b"/>
              <a:pathLst>
                <a:path w="4572000" h="4381500">
                  <a:moveTo>
                    <a:pt x="152400" y="0"/>
                  </a:moveTo>
                  <a:lnTo>
                    <a:pt x="4419600" y="0"/>
                  </a:lnTo>
                  <a:cubicBezTo>
                    <a:pt x="4503768" y="0"/>
                    <a:pt x="4572000" y="68232"/>
                    <a:pt x="4572000" y="152400"/>
                  </a:cubicBezTo>
                  <a:lnTo>
                    <a:pt x="4572000" y="4229100"/>
                  </a:lnTo>
                  <a:cubicBezTo>
                    <a:pt x="4572000" y="4313268"/>
                    <a:pt x="4503768" y="4381500"/>
                    <a:pt x="4419600" y="4381500"/>
                  </a:cubicBezTo>
                  <a:lnTo>
                    <a:pt x="152400" y="4381500"/>
                  </a:lnTo>
                  <a:cubicBezTo>
                    <a:pt x="68232" y="4381500"/>
                    <a:pt x="0" y="4313268"/>
                    <a:pt x="0" y="4229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8FAFC"/>
            </a:solidFill>
            <a:ln w="9525">
              <a:solidFill>
                <a:srgbClr val="E2E8F0"/>
              </a:solidFill>
            </a:ln>
            <a:effectLst>
              <a:outerShdw blurRad="95250" dist="28575" dir="10798854" algn="tl" rotWithShape="0">
                <a:srgbClr val="000000">
                  <a:alpha val="8000"/>
                </a:srgbClr>
              </a:outerShdw>
            </a:effectLst>
          </p:spPr>
        </p:sp>
        <p:sp>
          <p:nvSpPr>
            <p:cNvPr id="9" name="TextBox 9"/>
            <p:cNvSpPr txBox="1"/>
            <p:nvPr/>
          </p:nvSpPr>
          <p:spPr>
            <a:xfrm>
              <a:off x="793432" y="1814989"/>
              <a:ext cx="1410832" cy="2590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75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Agent 执行循环</a:t>
              </a:r>
            </a:p>
          </p:txBody>
        </p:sp>
        <p:grpSp>
          <p:nvGrpSpPr>
            <p:cNvPr id="39" name="Group 39"/>
            <p:cNvGrpSpPr/>
            <p:nvPr/>
          </p:nvGrpSpPr>
          <p:grpSpPr>
            <a:xfrm>
              <a:off x="1076325" y="2286000"/>
              <a:ext cx="3562350" cy="2914650"/>
              <a:chOff x="1076325" y="2286000"/>
              <a:chExt cx="3562350" cy="2914650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2143125" y="2286000"/>
                <a:ext cx="1428750" cy="361950"/>
              </a:xfrm>
              <a:custGeom>
                <a:avLst/>
                <a:gdLst/>
                <a:ahLst/>
                <a:cxnLst/>
                <a:rect l="l" t="t" r="r" b="b"/>
                <a:pathLst>
                  <a:path w="1428750" h="361950">
                    <a:moveTo>
                      <a:pt x="76200" y="0"/>
                    </a:moveTo>
                    <a:lnTo>
                      <a:pt x="1352550" y="0"/>
                    </a:lnTo>
                    <a:cubicBezTo>
                      <a:pt x="1394634" y="0"/>
                      <a:pt x="1428750" y="34116"/>
                      <a:pt x="1428750" y="76200"/>
                    </a:cubicBezTo>
                    <a:lnTo>
                      <a:pt x="1428750" y="285750"/>
                    </a:lnTo>
                    <a:cubicBezTo>
                      <a:pt x="1428750" y="327834"/>
                      <a:pt x="1394634" y="361950"/>
                      <a:pt x="1352550" y="361950"/>
                    </a:cubicBezTo>
                    <a:lnTo>
                      <a:pt x="76200" y="361950"/>
                    </a:lnTo>
                    <a:cubicBezTo>
                      <a:pt x="34116" y="361950"/>
                      <a:pt x="0" y="327834"/>
                      <a:pt x="0" y="2857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64748B"/>
              </a:solidFill>
              <a:ln>
                <a:noFill/>
              </a:ln>
            </p:spPr>
          </p:sp>
          <p:sp>
            <p:nvSpPr>
              <p:cNvPr id="11" name="TextBox 11"/>
              <p:cNvSpPr txBox="1"/>
              <p:nvPr/>
            </p:nvSpPr>
            <p:spPr>
              <a:xfrm>
                <a:off x="2351706" y="2409349"/>
                <a:ext cx="1011588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75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👤 Human Input</a:t>
                </a:r>
              </a:p>
            </p:txBody>
          </p:sp>
          <p:sp>
            <p:nvSpPr>
              <p:cNvPr id="12" name="Line 12"/>
              <p:cNvSpPr/>
              <p:nvPr/>
            </p:nvSpPr>
            <p:spPr>
              <a:xfrm>
                <a:off x="2857500" y="2647950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13" name="Polygon 13"/>
              <p:cNvSpPr/>
              <p:nvPr/>
            </p:nvSpPr>
            <p:spPr>
              <a:xfrm>
                <a:off x="2809875" y="2809875"/>
                <a:ext cx="9525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95250" h="95250">
                    <a:moveTo>
                      <a:pt x="47625" y="95250"/>
                    </a:moveTo>
                    <a:lnTo>
                      <a:pt x="0" y="0"/>
                    </a:lnTo>
                    <a:lnTo>
                      <a:pt x="95250" y="0"/>
                    </a:lnTo>
                    <a:close/>
                  </a:path>
                </a:pathLst>
              </a:custGeom>
              <a:solidFill>
                <a:srgbClr val="64748B"/>
              </a:solidFill>
              <a:ln>
                <a:noFill/>
              </a:ln>
            </p:spPr>
          </p:sp>
          <p:sp>
            <p:nvSpPr>
              <p:cNvPr id="14" name="Ellipse 14"/>
              <p:cNvSpPr/>
              <p:nvPr/>
            </p:nvSpPr>
            <p:spPr>
              <a:xfrm>
                <a:off x="2495550" y="2924175"/>
                <a:ext cx="723900" cy="723900"/>
              </a:xfrm>
              <a:prstGeom prst="ellipse">
                <a:avLst/>
              </a:prstGeom>
              <a:solidFill>
                <a:srgbClr val="D97757"/>
              </a:solidFill>
              <a:ln>
                <a:noFill/>
              </a:ln>
              <a:effectLst>
                <a:glow rad="57150">
                  <a:srgbClr val="000000">
                    <a:alpha val="30000"/>
                  </a:srgbClr>
                </a:glow>
              </a:effectLst>
            </p:spPr>
          </p:sp>
          <p:sp>
            <p:nvSpPr>
              <p:cNvPr id="15" name="TextBox 15"/>
              <p:cNvSpPr txBox="1"/>
              <p:nvPr/>
            </p:nvSpPr>
            <p:spPr>
              <a:xfrm>
                <a:off x="2672039" y="3108960"/>
                <a:ext cx="370923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20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LLM</a:t>
                </a:r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2628900" y="3328988"/>
                <a:ext cx="457200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dirty="0">
                    <a:solidFill>
                      <a:srgbClr val="FFFFFF">
                        <a:alpha val="90000"/>
                      </a:srgbClr>
                    </a:solidFill>
                    <a:latin typeface="Arial"/>
                    <a:ea typeface="Microsoft YaHei"/>
                    <a:cs typeface="Arial"/>
                  </a:rPr>
                  <a:t>规划决策</a:t>
                </a:r>
              </a:p>
            </p:txBody>
          </p:sp>
          <p:sp>
            <p:nvSpPr>
              <p:cNvPr id="17" name="Freeform 17"/>
              <p:cNvSpPr/>
              <p:nvPr/>
            </p:nvSpPr>
            <p:spPr>
              <a:xfrm>
                <a:off x="3695700" y="3095625"/>
                <a:ext cx="809625" cy="381000"/>
              </a:xfrm>
              <a:custGeom>
                <a:avLst/>
                <a:gdLst/>
                <a:ahLst/>
                <a:cxnLst/>
                <a:rect l="l" t="t" r="r" b="b"/>
                <a:pathLst>
                  <a:path w="809625" h="381000">
                    <a:moveTo>
                      <a:pt x="57150" y="0"/>
                    </a:moveTo>
                    <a:lnTo>
                      <a:pt x="752475" y="0"/>
                    </a:lnTo>
                    <a:cubicBezTo>
                      <a:pt x="784038" y="0"/>
                      <a:pt x="809625" y="25587"/>
                      <a:pt x="809625" y="57150"/>
                    </a:cubicBezTo>
                    <a:lnTo>
                      <a:pt x="809625" y="323850"/>
                    </a:lnTo>
                    <a:cubicBezTo>
                      <a:pt x="809625" y="355413"/>
                      <a:pt x="784038" y="381000"/>
                      <a:pt x="752475" y="381000"/>
                    </a:cubicBezTo>
                    <a:lnTo>
                      <a:pt x="57150" y="381000"/>
                    </a:lnTo>
                    <a:cubicBezTo>
                      <a:pt x="25587" y="381000"/>
                      <a:pt x="0" y="355413"/>
                      <a:pt x="0" y="323850"/>
                    </a:cubicBezTo>
                    <a:lnTo>
                      <a:pt x="0" y="57150"/>
                    </a:lnTo>
                    <a:cubicBezTo>
                      <a:pt x="0" y="25587"/>
                      <a:pt x="25587" y="0"/>
                      <a:pt x="5715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18" name="Line 18"/>
              <p:cNvSpPr/>
              <p:nvPr/>
            </p:nvSpPr>
            <p:spPr>
              <a:xfrm>
                <a:off x="3219450" y="3286125"/>
                <a:ext cx="32385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323850" h="9525">
                    <a:moveTo>
                      <a:pt x="0" y="0"/>
                    </a:moveTo>
                    <a:lnTo>
                      <a:pt x="323850" y="0"/>
                    </a:lnTo>
                  </a:path>
                </a:pathLst>
              </a:custGeom>
              <a:noFill/>
              <a:ln w="19050">
                <a:solidFill>
                  <a:srgbClr val="4A90D9"/>
                </a:solidFill>
              </a:ln>
            </p:spPr>
          </p:sp>
          <p:sp>
            <p:nvSpPr>
              <p:cNvPr id="19" name="Polygon 19"/>
              <p:cNvSpPr/>
              <p:nvPr/>
            </p:nvSpPr>
            <p:spPr>
              <a:xfrm>
                <a:off x="3543300" y="3219450"/>
                <a:ext cx="123825" cy="133350"/>
              </a:xfrm>
              <a:custGeom>
                <a:avLst/>
                <a:gdLst/>
                <a:ahLst/>
                <a:cxnLst/>
                <a:rect l="l" t="t" r="r" b="b"/>
                <a:pathLst>
                  <a:path w="123825" h="133350">
                    <a:moveTo>
                      <a:pt x="123825" y="66675"/>
                    </a:moveTo>
                    <a:lnTo>
                      <a:pt x="0" y="0"/>
                    </a:lnTo>
                    <a:lnTo>
                      <a:pt x="0" y="133350"/>
                    </a:ln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20" name="TextBox 20"/>
              <p:cNvSpPr txBox="1"/>
              <p:nvPr/>
            </p:nvSpPr>
            <p:spPr>
              <a:xfrm>
                <a:off x="3838567" y="3168491"/>
                <a:ext cx="514367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Tool Use</a:t>
                </a:r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3890010" y="3308509"/>
                <a:ext cx="411480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675" dirty="0">
                    <a:solidFill>
                      <a:srgbClr val="FFFFFF">
                        <a:alpha val="80000"/>
                      </a:srgbClr>
                    </a:solidFill>
                    <a:latin typeface="Arial"/>
                    <a:ea typeface="Microsoft YaHei"/>
                    <a:cs typeface="Arial"/>
                  </a:rPr>
                  <a:t>工具调用</a:t>
                </a:r>
              </a:p>
            </p:txBody>
          </p:sp>
          <p:sp>
            <p:nvSpPr>
              <p:cNvPr id="22" name="Freeform 22"/>
              <p:cNvSpPr/>
              <p:nvPr/>
            </p:nvSpPr>
            <p:spPr>
              <a:xfrm>
                <a:off x="3400425" y="4095750"/>
                <a:ext cx="1238250" cy="361950"/>
              </a:xfrm>
              <a:custGeom>
                <a:avLst/>
                <a:gdLst/>
                <a:ahLst/>
                <a:cxnLst/>
                <a:rect l="l" t="t" r="r" b="b"/>
                <a:pathLst>
                  <a:path w="1238250" h="361950">
                    <a:moveTo>
                      <a:pt x="76200" y="0"/>
                    </a:moveTo>
                    <a:lnTo>
                      <a:pt x="1162050" y="0"/>
                    </a:lnTo>
                    <a:cubicBezTo>
                      <a:pt x="1204134" y="0"/>
                      <a:pt x="1238250" y="34116"/>
                      <a:pt x="1238250" y="76200"/>
                    </a:cubicBezTo>
                    <a:lnTo>
                      <a:pt x="1238250" y="285750"/>
                    </a:lnTo>
                    <a:cubicBezTo>
                      <a:pt x="1238250" y="327834"/>
                      <a:pt x="1204134" y="361950"/>
                      <a:pt x="1162050" y="361950"/>
                    </a:cubicBezTo>
                    <a:lnTo>
                      <a:pt x="76200" y="361950"/>
                    </a:lnTo>
                    <a:cubicBezTo>
                      <a:pt x="34116" y="361950"/>
                      <a:pt x="0" y="327834"/>
                      <a:pt x="0" y="2857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10B981"/>
              </a:solidFill>
              <a:ln>
                <a:noFill/>
              </a:ln>
            </p:spPr>
          </p:sp>
          <p:sp>
            <p:nvSpPr>
              <p:cNvPr id="23" name="Line 23"/>
              <p:cNvSpPr/>
              <p:nvPr/>
            </p:nvSpPr>
            <p:spPr>
              <a:xfrm>
                <a:off x="4095750" y="3476625"/>
                <a:ext cx="9525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476250">
                    <a:moveTo>
                      <a:pt x="0" y="0"/>
                    </a:moveTo>
                    <a:lnTo>
                      <a:pt x="0" y="476250"/>
                    </a:lnTo>
                  </a:path>
                </a:pathLst>
              </a:custGeom>
              <a:noFill/>
              <a:ln w="19050">
                <a:solidFill>
                  <a:srgbClr val="10B981"/>
                </a:solidFill>
              </a:ln>
            </p:spPr>
          </p:sp>
          <p:sp>
            <p:nvSpPr>
              <p:cNvPr id="24" name="Polygon 24"/>
              <p:cNvSpPr/>
              <p:nvPr/>
            </p:nvSpPr>
            <p:spPr>
              <a:xfrm>
                <a:off x="4038600" y="3943350"/>
                <a:ext cx="114300" cy="123825"/>
              </a:xfrm>
              <a:custGeom>
                <a:avLst/>
                <a:gdLst/>
                <a:ahLst/>
                <a:cxnLst/>
                <a:rect l="l" t="t" r="r" b="b"/>
                <a:pathLst>
                  <a:path w="114300" h="123825">
                    <a:moveTo>
                      <a:pt x="57150" y="123825"/>
                    </a:moveTo>
                    <a:lnTo>
                      <a:pt x="0" y="0"/>
                    </a:lnTo>
                    <a:lnTo>
                      <a:pt x="114300" y="0"/>
                    </a:lnTo>
                    <a:close/>
                  </a:path>
                </a:pathLst>
              </a:custGeom>
              <a:solidFill>
                <a:srgbClr val="10B981"/>
              </a:solidFill>
              <a:ln>
                <a:noFill/>
              </a:ln>
            </p:spPr>
          </p:sp>
          <p:sp>
            <p:nvSpPr>
              <p:cNvPr id="25" name="TextBox 25"/>
              <p:cNvSpPr txBox="1"/>
              <p:nvPr/>
            </p:nvSpPr>
            <p:spPr>
              <a:xfrm>
                <a:off x="3535411" y="4227195"/>
                <a:ext cx="968278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🌐 Environment</a:t>
                </a:r>
              </a:p>
            </p:txBody>
          </p:sp>
          <p:sp>
            <p:nvSpPr>
              <p:cNvPr id="26" name="Freeform 26"/>
              <p:cNvSpPr/>
              <p:nvPr/>
            </p:nvSpPr>
            <p:spPr>
              <a:xfrm>
                <a:off x="1076325" y="4095750"/>
                <a:ext cx="1143000" cy="361950"/>
              </a:xfrm>
              <a:custGeom>
                <a:avLst/>
                <a:gdLst/>
                <a:ahLst/>
                <a:cxnLst/>
                <a:rect l="l" t="t" r="r" b="b"/>
                <a:pathLst>
                  <a:path w="1143000" h="361950">
                    <a:moveTo>
                      <a:pt x="76200" y="0"/>
                    </a:moveTo>
                    <a:lnTo>
                      <a:pt x="1066800" y="0"/>
                    </a:lnTo>
                    <a:cubicBezTo>
                      <a:pt x="1108884" y="0"/>
                      <a:pt x="1143000" y="34116"/>
                      <a:pt x="1143000" y="76200"/>
                    </a:cubicBezTo>
                    <a:lnTo>
                      <a:pt x="1143000" y="285750"/>
                    </a:lnTo>
                    <a:cubicBezTo>
                      <a:pt x="1143000" y="327834"/>
                      <a:pt x="1108884" y="361950"/>
                      <a:pt x="1066800" y="361950"/>
                    </a:cubicBezTo>
                    <a:lnTo>
                      <a:pt x="76200" y="361950"/>
                    </a:lnTo>
                    <a:cubicBezTo>
                      <a:pt x="34116" y="361950"/>
                      <a:pt x="0" y="327834"/>
                      <a:pt x="0" y="2857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8B5CF6"/>
              </a:solidFill>
              <a:ln>
                <a:noFill/>
              </a:ln>
            </p:spPr>
          </p:sp>
          <p:sp>
            <p:nvSpPr>
              <p:cNvPr id="27" name="Line 27"/>
              <p:cNvSpPr/>
              <p:nvPr/>
            </p:nvSpPr>
            <p:spPr>
              <a:xfrm>
                <a:off x="2362200" y="4276725"/>
                <a:ext cx="10382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1038225" h="9525">
                    <a:moveTo>
                      <a:pt x="1038225" y="0"/>
                    </a:moveTo>
                    <a:lnTo>
                      <a:pt x="0" y="0"/>
                    </a:lnTo>
                  </a:path>
                </a:pathLst>
              </a:custGeom>
              <a:noFill/>
              <a:ln w="19050">
                <a:solidFill>
                  <a:srgbClr val="8B5CF6"/>
                </a:solidFill>
              </a:ln>
            </p:spPr>
          </p:sp>
          <p:sp>
            <p:nvSpPr>
              <p:cNvPr id="28" name="Polygon 28"/>
              <p:cNvSpPr/>
              <p:nvPr/>
            </p:nvSpPr>
            <p:spPr>
              <a:xfrm>
                <a:off x="2247900" y="4219575"/>
                <a:ext cx="114300" cy="114300"/>
              </a:xfrm>
              <a:custGeom>
                <a:avLst/>
                <a:gdLst/>
                <a:ahLst/>
                <a:cxnLst/>
                <a:rect l="l" t="t" r="r" b="b"/>
                <a:pathLst>
                  <a:path w="114300" h="114300">
                    <a:moveTo>
                      <a:pt x="0" y="57150"/>
                    </a:moveTo>
                    <a:lnTo>
                      <a:pt x="114300" y="0"/>
                    </a:lnTo>
                    <a:lnTo>
                      <a:pt x="114300" y="114300"/>
                    </a:lnTo>
                    <a:close/>
                  </a:path>
                </a:pathLst>
              </a:custGeom>
              <a:solidFill>
                <a:srgbClr val="8B5CF6"/>
              </a:solidFill>
              <a:ln>
                <a:noFill/>
              </a:ln>
            </p:spPr>
          </p:sp>
          <p:sp>
            <p:nvSpPr>
              <p:cNvPr id="29" name="TextBox 29"/>
              <p:cNvSpPr txBox="1"/>
              <p:nvPr/>
            </p:nvSpPr>
            <p:spPr>
              <a:xfrm>
                <a:off x="1274100" y="4227195"/>
                <a:ext cx="747451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📨 Feedback</a:t>
                </a:r>
              </a:p>
            </p:txBody>
          </p:sp>
          <p:sp>
            <p:nvSpPr>
              <p:cNvPr id="30" name="Polyline 30"/>
              <p:cNvSpPr/>
              <p:nvPr/>
            </p:nvSpPr>
            <p:spPr>
              <a:xfrm>
                <a:off x="1647825" y="3667125"/>
                <a:ext cx="714375" cy="428625"/>
              </a:xfrm>
              <a:custGeom>
                <a:avLst/>
                <a:gdLst/>
                <a:ahLst/>
                <a:cxnLst/>
                <a:rect l="l" t="t" r="r" b="b"/>
                <a:pathLst>
                  <a:path w="714375" h="428625">
                    <a:moveTo>
                      <a:pt x="0" y="428625"/>
                    </a:moveTo>
                    <a:lnTo>
                      <a:pt x="0" y="0"/>
                    </a:lnTo>
                    <a:lnTo>
                      <a:pt x="714375" y="0"/>
                    </a:lnTo>
                  </a:path>
                </a:pathLst>
              </a:custGeom>
              <a:noFill/>
              <a:ln w="23812">
                <a:solidFill>
                  <a:srgbClr val="D97757"/>
                </a:solidFill>
                <a:round/>
              </a:ln>
            </p:spPr>
          </p:sp>
          <p:sp>
            <p:nvSpPr>
              <p:cNvPr id="31" name="Polygon 31"/>
              <p:cNvSpPr/>
              <p:nvPr/>
            </p:nvSpPr>
            <p:spPr>
              <a:xfrm>
                <a:off x="2362200" y="3600450"/>
                <a:ext cx="114300" cy="133350"/>
              </a:xfrm>
              <a:custGeom>
                <a:avLst/>
                <a:gdLst/>
                <a:ahLst/>
                <a:cxnLst/>
                <a:rect l="l" t="t" r="r" b="b"/>
                <a:pathLst>
                  <a:path w="114300" h="133350">
                    <a:moveTo>
                      <a:pt x="114300" y="66675"/>
                    </a:moveTo>
                    <a:lnTo>
                      <a:pt x="0" y="0"/>
                    </a:lnTo>
                    <a:lnTo>
                      <a:pt x="0" y="133350"/>
                    </a:lnTo>
                    <a:close/>
                  </a:path>
                </a:pathLst>
              </a:custGeom>
              <a:solidFill>
                <a:srgbClr val="D97757"/>
              </a:solidFill>
              <a:ln>
                <a:noFill/>
              </a:ln>
            </p:spPr>
          </p:sp>
          <p:sp>
            <p:nvSpPr>
              <p:cNvPr id="32" name="Freeform 32"/>
              <p:cNvSpPr/>
              <p:nvPr/>
            </p:nvSpPr>
            <p:spPr>
              <a:xfrm>
                <a:off x="1828800" y="3733800"/>
                <a:ext cx="52387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523875" h="190500">
                    <a:moveTo>
                      <a:pt x="47625" y="0"/>
                    </a:moveTo>
                    <a:lnTo>
                      <a:pt x="476250" y="0"/>
                    </a:lnTo>
                    <a:cubicBezTo>
                      <a:pt x="502553" y="0"/>
                      <a:pt x="523875" y="21322"/>
                      <a:pt x="523875" y="47625"/>
                    </a:cubicBezTo>
                    <a:lnTo>
                      <a:pt x="523875" y="142875"/>
                    </a:lnTo>
                    <a:cubicBezTo>
                      <a:pt x="523875" y="169178"/>
                      <a:pt x="502553" y="190500"/>
                      <a:pt x="476250" y="190500"/>
                    </a:cubicBezTo>
                    <a:lnTo>
                      <a:pt x="47625" y="190500"/>
                    </a:lnTo>
                    <a:cubicBezTo>
                      <a:pt x="21322" y="190500"/>
                      <a:pt x="0" y="169178"/>
                      <a:pt x="0" y="142875"/>
                    </a:cubicBezTo>
                    <a:lnTo>
                      <a:pt x="0" y="47625"/>
                    </a:lnTo>
                    <a:cubicBezTo>
                      <a:pt x="0" y="21322"/>
                      <a:pt x="21322" y="0"/>
                      <a:pt x="47625" y="0"/>
                    </a:cubicBezTo>
                    <a:close/>
                  </a:path>
                </a:pathLst>
              </a:custGeom>
              <a:solidFill>
                <a:srgbClr val="D97757">
                  <a:alpha val="15000"/>
                </a:srgbClr>
              </a:solidFill>
              <a:ln>
                <a:noFill/>
              </a:ln>
            </p:spPr>
          </p:sp>
          <p:sp>
            <p:nvSpPr>
              <p:cNvPr id="33" name="TextBox 33"/>
              <p:cNvSpPr txBox="1"/>
              <p:nvPr/>
            </p:nvSpPr>
            <p:spPr>
              <a:xfrm>
                <a:off x="1922080" y="3795712"/>
                <a:ext cx="346841" cy="15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750" b="1" dirty="0">
                    <a:solidFill>
                      <a:srgbClr val="D97757"/>
                    </a:solidFill>
                    <a:latin typeface="Arial"/>
                    <a:ea typeface="Microsoft YaHei"/>
                    <a:cs typeface="Arial"/>
                  </a:rPr>
                  <a:t>🔄 迭代</a:t>
                </a:r>
              </a:p>
            </p:txBody>
          </p:sp>
          <p:sp>
            <p:nvSpPr>
              <p:cNvPr id="34" name="Line 34"/>
              <p:cNvSpPr/>
              <p:nvPr/>
            </p:nvSpPr>
            <p:spPr>
              <a:xfrm>
                <a:off x="2857500" y="3648075"/>
                <a:ext cx="9525" cy="10668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066800">
                    <a:moveTo>
                      <a:pt x="0" y="0"/>
                    </a:moveTo>
                    <a:lnTo>
                      <a:pt x="0" y="10668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  <a:custDash>
                  <a:ds d="200000" sp="100000"/>
                </a:custDash>
              </a:ln>
            </p:spPr>
          </p:sp>
          <p:sp>
            <p:nvSpPr>
              <p:cNvPr id="35" name="Polygon 35"/>
              <p:cNvSpPr/>
              <p:nvPr/>
            </p:nvSpPr>
            <p:spPr>
              <a:xfrm>
                <a:off x="2809875" y="4686300"/>
                <a:ext cx="9525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95250" h="95250">
                    <a:moveTo>
                      <a:pt x="47625" y="95250"/>
                    </a:moveTo>
                    <a:lnTo>
                      <a:pt x="0" y="0"/>
                    </a:lnTo>
                    <a:lnTo>
                      <a:pt x="95250" y="0"/>
                    </a:lnTo>
                    <a:close/>
                  </a:path>
                </a:pathLst>
              </a:custGeom>
              <a:solidFill>
                <a:srgbClr val="64748B"/>
              </a:solidFill>
              <a:ln>
                <a:noFill/>
              </a:ln>
            </p:spPr>
          </p:sp>
          <p:sp>
            <p:nvSpPr>
              <p:cNvPr id="36" name="TextBox 36"/>
              <p:cNvSpPr txBox="1"/>
              <p:nvPr/>
            </p:nvSpPr>
            <p:spPr>
              <a:xfrm>
                <a:off x="2991802" y="4118134"/>
                <a:ext cx="268534" cy="1371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675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完成?</a:t>
                </a:r>
              </a:p>
            </p:txBody>
          </p:sp>
          <p:sp>
            <p:nvSpPr>
              <p:cNvPr id="37" name="Freeform 37"/>
              <p:cNvSpPr/>
              <p:nvPr/>
            </p:nvSpPr>
            <p:spPr>
              <a:xfrm>
                <a:off x="2143125" y="4838700"/>
                <a:ext cx="1428750" cy="361950"/>
              </a:xfrm>
              <a:custGeom>
                <a:avLst/>
                <a:gdLst/>
                <a:ahLst/>
                <a:cxnLst/>
                <a:rect l="l" t="t" r="r" b="b"/>
                <a:pathLst>
                  <a:path w="1428750" h="361950">
                    <a:moveTo>
                      <a:pt x="76200" y="0"/>
                    </a:moveTo>
                    <a:lnTo>
                      <a:pt x="1352550" y="0"/>
                    </a:lnTo>
                    <a:cubicBezTo>
                      <a:pt x="1394634" y="0"/>
                      <a:pt x="1428750" y="34116"/>
                      <a:pt x="1428750" y="76200"/>
                    </a:cubicBezTo>
                    <a:lnTo>
                      <a:pt x="1428750" y="285750"/>
                    </a:lnTo>
                    <a:cubicBezTo>
                      <a:pt x="1428750" y="327834"/>
                      <a:pt x="1394634" y="361950"/>
                      <a:pt x="1352550" y="361950"/>
                    </a:cubicBezTo>
                    <a:lnTo>
                      <a:pt x="76200" y="361950"/>
                    </a:lnTo>
                    <a:cubicBezTo>
                      <a:pt x="34116" y="361950"/>
                      <a:pt x="0" y="327834"/>
                      <a:pt x="0" y="2857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59E0B"/>
              </a:solidFill>
              <a:ln>
                <a:noFill/>
              </a:ln>
            </p:spPr>
          </p:sp>
          <p:sp>
            <p:nvSpPr>
              <p:cNvPr id="38" name="TextBox 38"/>
              <p:cNvSpPr txBox="1"/>
              <p:nvPr/>
            </p:nvSpPr>
            <p:spPr>
              <a:xfrm>
                <a:off x="2231893" y="4970145"/>
                <a:ext cx="1251214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✋ Checkpoint / End</a:t>
                </a:r>
              </a:p>
            </p:txBody>
          </p:sp>
        </p:grpSp>
        <p:sp>
          <p:nvSpPr>
            <p:cNvPr id="40" name="Freeform 40"/>
            <p:cNvSpPr/>
            <p:nvPr/>
          </p:nvSpPr>
          <p:spPr>
            <a:xfrm>
              <a:off x="762000" y="5524500"/>
              <a:ext cx="4191000" cy="333375"/>
            </a:xfrm>
            <a:custGeom>
              <a:avLst/>
              <a:gdLst/>
              <a:ahLst/>
              <a:cxnLst/>
              <a:rect l="l" t="t" r="r" b="b"/>
              <a:pathLst>
                <a:path w="4191000" h="333375">
                  <a:moveTo>
                    <a:pt x="76200" y="0"/>
                  </a:moveTo>
                  <a:lnTo>
                    <a:pt x="4114800" y="0"/>
                  </a:lnTo>
                  <a:cubicBezTo>
                    <a:pt x="4156884" y="0"/>
                    <a:pt x="4191000" y="34116"/>
                    <a:pt x="4191000" y="76200"/>
                  </a:cubicBezTo>
                  <a:lnTo>
                    <a:pt x="4191000" y="257175"/>
                  </a:lnTo>
                  <a:cubicBezTo>
                    <a:pt x="4191000" y="299259"/>
                    <a:pt x="4156884" y="333375"/>
                    <a:pt x="4114800" y="333375"/>
                  </a:cubicBezTo>
                  <a:lnTo>
                    <a:pt x="76200" y="333375"/>
                  </a:lnTo>
                  <a:cubicBezTo>
                    <a:pt x="34116" y="333375"/>
                    <a:pt x="0" y="299259"/>
                    <a:pt x="0" y="257175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D97757">
                <a:alpha val="10000"/>
              </a:srgbClr>
            </a:solidFill>
            <a:ln>
              <a:noFill/>
            </a:ln>
          </p:spPr>
        </p:sp>
        <p:sp>
          <p:nvSpPr>
            <p:cNvPr id="41" name="TextBox 41"/>
            <p:cNvSpPr txBox="1"/>
            <p:nvPr/>
          </p:nvSpPr>
          <p:spPr>
            <a:xfrm>
              <a:off x="941070" y="5646420"/>
              <a:ext cx="252031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💡 实现通常很简单：LLM + 工具 + 循环反馈</a:t>
              </a:r>
            </a:p>
          </p:txBody>
        </p:sp>
      </p:grpSp>
      <p:grpSp>
        <p:nvGrpSpPr>
          <p:cNvPr id="79" name="Group 79"/>
          <p:cNvGrpSpPr/>
          <p:nvPr/>
        </p:nvGrpSpPr>
        <p:grpSpPr>
          <a:xfrm>
            <a:off x="5524500" y="1619250"/>
            <a:ext cx="6096000" cy="4381500"/>
            <a:chOff x="5524500" y="1619250"/>
            <a:chExt cx="6096000" cy="4381500"/>
          </a:xfrm>
        </p:grpSpPr>
        <p:sp>
          <p:nvSpPr>
            <p:cNvPr id="43" name="Freeform 43"/>
            <p:cNvSpPr/>
            <p:nvPr/>
          </p:nvSpPr>
          <p:spPr>
            <a:xfrm>
              <a:off x="5524500" y="1619250"/>
              <a:ext cx="6096000" cy="4381500"/>
            </a:xfrm>
            <a:custGeom>
              <a:avLst/>
              <a:gdLst/>
              <a:ahLst/>
              <a:cxnLst/>
              <a:rect l="l" t="t" r="r" b="b"/>
              <a:pathLst>
                <a:path w="6096000" h="4381500">
                  <a:moveTo>
                    <a:pt x="152400" y="0"/>
                  </a:moveTo>
                  <a:lnTo>
                    <a:pt x="5943600" y="0"/>
                  </a:lnTo>
                  <a:cubicBezTo>
                    <a:pt x="6027768" y="0"/>
                    <a:pt x="6096000" y="68232"/>
                    <a:pt x="6096000" y="152400"/>
                  </a:cubicBezTo>
                  <a:lnTo>
                    <a:pt x="6096000" y="4229100"/>
                  </a:lnTo>
                  <a:cubicBezTo>
                    <a:pt x="6096000" y="4313268"/>
                    <a:pt x="6027768" y="4381500"/>
                    <a:pt x="5943600" y="4381500"/>
                  </a:cubicBezTo>
                  <a:lnTo>
                    <a:pt x="152400" y="4381500"/>
                  </a:lnTo>
                  <a:cubicBezTo>
                    <a:pt x="68232" y="4381500"/>
                    <a:pt x="0" y="4313268"/>
                    <a:pt x="0" y="4229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1A1A2E"/>
            </a:solidFill>
            <a:ln>
              <a:noFill/>
            </a:ln>
            <a:effectLst>
              <a:outerShdw blurRad="95250" dist="28575" dir="10798854" algn="tl" rotWithShape="0">
                <a:srgbClr val="000000">
                  <a:alpha val="8000"/>
                </a:srgbClr>
              </a:outerShdw>
            </a:effectLst>
          </p:spPr>
        </p:sp>
        <p:sp>
          <p:nvSpPr>
            <p:cNvPr id="44" name="TextBox 44"/>
            <p:cNvSpPr txBox="1"/>
            <p:nvPr/>
          </p:nvSpPr>
          <p:spPr>
            <a:xfrm>
              <a:off x="5794058" y="1862614"/>
              <a:ext cx="1410832" cy="2590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75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Agent 核心特征</a:t>
              </a:r>
            </a:p>
          </p:txBody>
        </p:sp>
        <p:sp>
          <p:nvSpPr>
            <p:cNvPr id="45" name="Freeform 45"/>
            <p:cNvSpPr/>
            <p:nvPr/>
          </p:nvSpPr>
          <p:spPr>
            <a:xfrm>
              <a:off x="5810250" y="2114550"/>
              <a:ext cx="666750" cy="28575"/>
            </a:xfrm>
            <a:custGeom>
              <a:avLst/>
              <a:gdLst/>
              <a:ahLst/>
              <a:cxnLst/>
              <a:rect l="l" t="t" r="r" b="b"/>
              <a:pathLst>
                <a:path w="666750" h="28575">
                  <a:moveTo>
                    <a:pt x="14288" y="0"/>
                  </a:moveTo>
                  <a:lnTo>
                    <a:pt x="652462" y="0"/>
                  </a:lnTo>
                  <a:cubicBezTo>
                    <a:pt x="660353" y="0"/>
                    <a:pt x="666750" y="6397"/>
                    <a:pt x="666750" y="14288"/>
                  </a:cubicBezTo>
                  <a:lnTo>
                    <a:pt x="666750" y="14288"/>
                  </a:lnTo>
                  <a:cubicBezTo>
                    <a:pt x="666750" y="22178"/>
                    <a:pt x="660353" y="28575"/>
                    <a:pt x="652462" y="28575"/>
                  </a:cubicBezTo>
                  <a:lnTo>
                    <a:pt x="14288" y="28575"/>
                  </a:lnTo>
                  <a:cubicBezTo>
                    <a:pt x="6397" y="28575"/>
                    <a:pt x="0" y="22178"/>
                    <a:pt x="0" y="14288"/>
                  </a:cubicBezTo>
                  <a:lnTo>
                    <a:pt x="0" y="14288"/>
                  </a:lnTo>
                  <a:cubicBezTo>
                    <a:pt x="0" y="6397"/>
                    <a:pt x="6397" y="0"/>
                    <a:pt x="14288" y="0"/>
                  </a:cubicBezTo>
                  <a:close/>
                </a:path>
              </a:pathLst>
            </a:custGeom>
            <a:solidFill>
              <a:srgbClr val="D97757"/>
            </a:solidFill>
            <a:ln>
              <a:noFill/>
            </a:ln>
          </p:spPr>
        </p:sp>
        <p:grpSp>
          <p:nvGrpSpPr>
            <p:cNvPr id="76" name="Group 76"/>
            <p:cNvGrpSpPr/>
            <p:nvPr/>
          </p:nvGrpSpPr>
          <p:grpSpPr>
            <a:xfrm>
              <a:off x="5810250" y="2333625"/>
              <a:ext cx="5524500" cy="3000375"/>
              <a:chOff x="5810250" y="2333625"/>
              <a:chExt cx="5524500" cy="3000375"/>
            </a:xfrm>
          </p:grpSpPr>
          <p:grpSp>
            <p:nvGrpSpPr>
              <p:cNvPr id="51" name="Group 51"/>
              <p:cNvGrpSpPr/>
              <p:nvPr/>
            </p:nvGrpSpPr>
            <p:grpSpPr>
              <a:xfrm>
                <a:off x="5810250" y="2333625"/>
                <a:ext cx="5524500" cy="523875"/>
                <a:chOff x="5810250" y="2333625"/>
                <a:chExt cx="5524500" cy="523875"/>
              </a:xfrm>
            </p:grpSpPr>
            <p:sp>
              <p:nvSpPr>
                <p:cNvPr id="46" name="Freeform 46"/>
                <p:cNvSpPr/>
                <p:nvPr/>
              </p:nvSpPr>
              <p:spPr>
                <a:xfrm>
                  <a:off x="5810250" y="2333625"/>
                  <a:ext cx="5524500" cy="523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4500" h="523875">
                      <a:moveTo>
                        <a:pt x="76200" y="0"/>
                      </a:moveTo>
                      <a:lnTo>
                        <a:pt x="5448300" y="0"/>
                      </a:lnTo>
                      <a:cubicBezTo>
                        <a:pt x="5490384" y="0"/>
                        <a:pt x="5524500" y="34116"/>
                        <a:pt x="5524500" y="76200"/>
                      </a:cubicBezTo>
                      <a:lnTo>
                        <a:pt x="5524500" y="447675"/>
                      </a:lnTo>
                      <a:cubicBezTo>
                        <a:pt x="5524500" y="489759"/>
                        <a:pt x="5490384" y="523875"/>
                        <a:pt x="5448300" y="523875"/>
                      </a:cubicBezTo>
                      <a:lnTo>
                        <a:pt x="76200" y="523875"/>
                      </a:lnTo>
                      <a:cubicBezTo>
                        <a:pt x="34116" y="523875"/>
                        <a:pt x="0" y="489759"/>
                        <a:pt x="0" y="447675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>
                    <a:alpha val="5000"/>
                  </a:srgbClr>
                </a:solidFill>
                <a:ln>
                  <a:noFill/>
                </a:ln>
              </p:spPr>
            </p:sp>
            <p:sp>
              <p:nvSpPr>
                <p:cNvPr id="47" name="Ellipse 47"/>
                <p:cNvSpPr/>
                <p:nvPr/>
              </p:nvSpPr>
              <p:spPr>
                <a:xfrm>
                  <a:off x="5924550" y="2438400"/>
                  <a:ext cx="304800" cy="304800"/>
                </a:xfrm>
                <a:prstGeom prst="ellipse">
                  <a:avLst/>
                </a:prstGeom>
                <a:solidFill>
                  <a:srgbClr val="D97757"/>
                </a:solidFill>
                <a:ln>
                  <a:noFill/>
                </a:ln>
              </p:spPr>
            </p:sp>
            <p:sp>
              <p:nvSpPr>
                <p:cNvPr id="48" name="TextBox 48"/>
                <p:cNvSpPr txBox="1"/>
                <p:nvPr/>
              </p:nvSpPr>
              <p:spPr>
                <a:xfrm>
                  <a:off x="6042140" y="2542699"/>
                  <a:ext cx="69621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975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1</a:t>
                  </a:r>
                </a:p>
              </p:txBody>
            </p:sp>
            <p:sp>
              <p:nvSpPr>
                <p:cNvPr id="49" name="TextBox 49"/>
                <p:cNvSpPr txBox="1"/>
                <p:nvPr/>
              </p:nvSpPr>
              <p:spPr>
                <a:xfrm>
                  <a:off x="6349365" y="2429828"/>
                  <a:ext cx="992791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任务来自人类</a:t>
                  </a:r>
                </a:p>
              </p:txBody>
            </p:sp>
            <p:sp>
              <p:nvSpPr>
                <p:cNvPr id="50" name="TextBox 50"/>
                <p:cNvSpPr txBox="1"/>
                <p:nvPr/>
              </p:nvSpPr>
              <p:spPr>
                <a:xfrm>
                  <a:off x="6351270" y="2636520"/>
                  <a:ext cx="1468755" cy="1828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00" dirty="0">
                      <a:solidFill>
                        <a:srgbClr val="94A3B8"/>
                      </a:solidFill>
                      <a:latin typeface="Arial"/>
                      <a:ea typeface="Microsoft YaHei"/>
                      <a:cs typeface="Arial"/>
                    </a:rPr>
                    <a:t>命令或交互讨论启动任务</a:t>
                  </a:r>
                </a:p>
              </p:txBody>
            </p:sp>
          </p:grpSp>
          <p:grpSp>
            <p:nvGrpSpPr>
              <p:cNvPr id="57" name="Group 57"/>
              <p:cNvGrpSpPr/>
              <p:nvPr/>
            </p:nvGrpSpPr>
            <p:grpSpPr>
              <a:xfrm>
                <a:off x="5810250" y="2952750"/>
                <a:ext cx="5524500" cy="523875"/>
                <a:chOff x="5810250" y="2952750"/>
                <a:chExt cx="5524500" cy="523875"/>
              </a:xfrm>
            </p:grpSpPr>
            <p:sp>
              <p:nvSpPr>
                <p:cNvPr id="52" name="Freeform 52"/>
                <p:cNvSpPr/>
                <p:nvPr/>
              </p:nvSpPr>
              <p:spPr>
                <a:xfrm>
                  <a:off x="5810250" y="2952750"/>
                  <a:ext cx="5524500" cy="523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4500" h="523875">
                      <a:moveTo>
                        <a:pt x="76200" y="0"/>
                      </a:moveTo>
                      <a:lnTo>
                        <a:pt x="5448300" y="0"/>
                      </a:lnTo>
                      <a:cubicBezTo>
                        <a:pt x="5490384" y="0"/>
                        <a:pt x="5524500" y="34116"/>
                        <a:pt x="5524500" y="76200"/>
                      </a:cubicBezTo>
                      <a:lnTo>
                        <a:pt x="5524500" y="447675"/>
                      </a:lnTo>
                      <a:cubicBezTo>
                        <a:pt x="5524500" y="489759"/>
                        <a:pt x="5490384" y="523875"/>
                        <a:pt x="5448300" y="523875"/>
                      </a:cubicBezTo>
                      <a:lnTo>
                        <a:pt x="76200" y="523875"/>
                      </a:lnTo>
                      <a:cubicBezTo>
                        <a:pt x="34116" y="523875"/>
                        <a:pt x="0" y="489759"/>
                        <a:pt x="0" y="447675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>
                    <a:alpha val="5000"/>
                  </a:srgbClr>
                </a:solidFill>
                <a:ln>
                  <a:noFill/>
                </a:ln>
              </p:spPr>
            </p:sp>
            <p:sp>
              <p:nvSpPr>
                <p:cNvPr id="53" name="Ellipse 53"/>
                <p:cNvSpPr/>
                <p:nvPr/>
              </p:nvSpPr>
              <p:spPr>
                <a:xfrm>
                  <a:off x="5924550" y="3057525"/>
                  <a:ext cx="304800" cy="304800"/>
                </a:xfrm>
                <a:prstGeom prst="ellipse">
                  <a:avLst/>
                </a:prstGeom>
                <a:solidFill>
                  <a:srgbClr val="4A90D9"/>
                </a:solidFill>
                <a:ln>
                  <a:noFill/>
                </a:ln>
              </p:spPr>
            </p:sp>
            <p:sp>
              <p:nvSpPr>
                <p:cNvPr id="54" name="TextBox 54"/>
                <p:cNvSpPr txBox="1"/>
                <p:nvPr/>
              </p:nvSpPr>
              <p:spPr>
                <a:xfrm>
                  <a:off x="6023450" y="3161824"/>
                  <a:ext cx="107000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975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2</a:t>
                  </a:r>
                </a:p>
              </p:txBody>
            </p:sp>
            <p:sp>
              <p:nvSpPr>
                <p:cNvPr id="55" name="TextBox 55"/>
                <p:cNvSpPr txBox="1"/>
                <p:nvPr/>
              </p:nvSpPr>
              <p:spPr>
                <a:xfrm>
                  <a:off x="6349365" y="3048952"/>
                  <a:ext cx="1153811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自主规划与执行</a:t>
                  </a:r>
                </a:p>
              </p:txBody>
            </p:sp>
            <p:sp>
              <p:nvSpPr>
                <p:cNvPr id="56" name="TextBox 56"/>
                <p:cNvSpPr txBox="1"/>
                <p:nvPr/>
              </p:nvSpPr>
              <p:spPr>
                <a:xfrm>
                  <a:off x="6351270" y="3255645"/>
                  <a:ext cx="2125980" cy="1828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00" dirty="0">
                      <a:solidFill>
                        <a:srgbClr val="94A3B8"/>
                      </a:solidFill>
                      <a:latin typeface="Arial"/>
                      <a:ea typeface="Microsoft YaHei"/>
                      <a:cs typeface="Arial"/>
                    </a:rPr>
                    <a:t>独立操作，必要时返回人类请求帮助</a:t>
                  </a:r>
                </a:p>
              </p:txBody>
            </p:sp>
          </p:grpSp>
          <p:grpSp>
            <p:nvGrpSpPr>
              <p:cNvPr id="63" name="Group 63"/>
              <p:cNvGrpSpPr/>
              <p:nvPr/>
            </p:nvGrpSpPr>
            <p:grpSpPr>
              <a:xfrm>
                <a:off x="5810250" y="3571875"/>
                <a:ext cx="5524500" cy="523875"/>
                <a:chOff x="5810250" y="3571875"/>
                <a:chExt cx="5524500" cy="523875"/>
              </a:xfrm>
            </p:grpSpPr>
            <p:sp>
              <p:nvSpPr>
                <p:cNvPr id="58" name="Freeform 58"/>
                <p:cNvSpPr/>
                <p:nvPr/>
              </p:nvSpPr>
              <p:spPr>
                <a:xfrm>
                  <a:off x="5810250" y="3571875"/>
                  <a:ext cx="5524500" cy="523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4500" h="523875">
                      <a:moveTo>
                        <a:pt x="76200" y="0"/>
                      </a:moveTo>
                      <a:lnTo>
                        <a:pt x="5448300" y="0"/>
                      </a:lnTo>
                      <a:cubicBezTo>
                        <a:pt x="5490384" y="0"/>
                        <a:pt x="5524500" y="34116"/>
                        <a:pt x="5524500" y="76200"/>
                      </a:cubicBezTo>
                      <a:lnTo>
                        <a:pt x="5524500" y="447675"/>
                      </a:lnTo>
                      <a:cubicBezTo>
                        <a:pt x="5524500" y="489759"/>
                        <a:pt x="5490384" y="523875"/>
                        <a:pt x="5448300" y="523875"/>
                      </a:cubicBezTo>
                      <a:lnTo>
                        <a:pt x="76200" y="523875"/>
                      </a:lnTo>
                      <a:cubicBezTo>
                        <a:pt x="34116" y="523875"/>
                        <a:pt x="0" y="489759"/>
                        <a:pt x="0" y="447675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>
                    <a:alpha val="5000"/>
                  </a:srgbClr>
                </a:solidFill>
                <a:ln>
                  <a:noFill/>
                </a:ln>
              </p:spPr>
            </p:sp>
            <p:sp>
              <p:nvSpPr>
                <p:cNvPr id="59" name="Ellipse 59"/>
                <p:cNvSpPr/>
                <p:nvPr/>
              </p:nvSpPr>
              <p:spPr>
                <a:xfrm>
                  <a:off x="5924550" y="3676650"/>
                  <a:ext cx="304800" cy="304800"/>
                </a:xfrm>
                <a:prstGeom prst="ellipse">
                  <a:avLst/>
                </a:prstGeom>
                <a:solidFill>
                  <a:srgbClr val="10B981"/>
                </a:solidFill>
                <a:ln>
                  <a:noFill/>
                </a:ln>
              </p:spPr>
            </p:sp>
            <p:sp>
              <p:nvSpPr>
                <p:cNvPr id="60" name="TextBox 60"/>
                <p:cNvSpPr txBox="1"/>
                <p:nvPr/>
              </p:nvSpPr>
              <p:spPr>
                <a:xfrm>
                  <a:off x="6023450" y="3780949"/>
                  <a:ext cx="107000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975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3</a:t>
                  </a:r>
                </a:p>
              </p:txBody>
            </p:sp>
            <p:sp>
              <p:nvSpPr>
                <p:cNvPr id="61" name="TextBox 61"/>
                <p:cNvSpPr txBox="1"/>
                <p:nvPr/>
              </p:nvSpPr>
              <p:spPr>
                <a:xfrm>
                  <a:off x="6349365" y="3668078"/>
                  <a:ext cx="1918656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环境反馈 (Ground Truth)</a:t>
                  </a:r>
                </a:p>
              </p:txBody>
            </p:sp>
            <p:sp>
              <p:nvSpPr>
                <p:cNvPr id="62" name="TextBox 62"/>
                <p:cNvSpPr txBox="1"/>
                <p:nvPr/>
              </p:nvSpPr>
              <p:spPr>
                <a:xfrm>
                  <a:off x="6351270" y="3874770"/>
                  <a:ext cx="2520315" cy="1828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00" dirty="0">
                      <a:solidFill>
                        <a:srgbClr val="94A3B8"/>
                      </a:solidFill>
                      <a:latin typeface="Arial"/>
                      <a:ea typeface="Microsoft YaHei"/>
                      <a:cs typeface="Arial"/>
                    </a:rPr>
                    <a:t>工具调用结果、代码执行结果作为校准依据</a:t>
                  </a:r>
                </a:p>
              </p:txBody>
            </p:sp>
          </p:grpSp>
          <p:grpSp>
            <p:nvGrpSpPr>
              <p:cNvPr id="69" name="Group 69"/>
              <p:cNvGrpSpPr/>
              <p:nvPr/>
            </p:nvGrpSpPr>
            <p:grpSpPr>
              <a:xfrm>
                <a:off x="5810250" y="4191000"/>
                <a:ext cx="5524500" cy="523875"/>
                <a:chOff x="5810250" y="4191000"/>
                <a:chExt cx="5524500" cy="523875"/>
              </a:xfrm>
            </p:grpSpPr>
            <p:sp>
              <p:nvSpPr>
                <p:cNvPr id="64" name="Freeform 64"/>
                <p:cNvSpPr/>
                <p:nvPr/>
              </p:nvSpPr>
              <p:spPr>
                <a:xfrm>
                  <a:off x="5810250" y="4191000"/>
                  <a:ext cx="5524500" cy="523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4500" h="523875">
                      <a:moveTo>
                        <a:pt x="76200" y="0"/>
                      </a:moveTo>
                      <a:lnTo>
                        <a:pt x="5448300" y="0"/>
                      </a:lnTo>
                      <a:cubicBezTo>
                        <a:pt x="5490384" y="0"/>
                        <a:pt x="5524500" y="34116"/>
                        <a:pt x="5524500" y="76200"/>
                      </a:cubicBezTo>
                      <a:lnTo>
                        <a:pt x="5524500" y="447675"/>
                      </a:lnTo>
                      <a:cubicBezTo>
                        <a:pt x="5524500" y="489759"/>
                        <a:pt x="5490384" y="523875"/>
                        <a:pt x="5448300" y="523875"/>
                      </a:cubicBezTo>
                      <a:lnTo>
                        <a:pt x="76200" y="523875"/>
                      </a:lnTo>
                      <a:cubicBezTo>
                        <a:pt x="34116" y="523875"/>
                        <a:pt x="0" y="489759"/>
                        <a:pt x="0" y="447675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>
                    <a:alpha val="5000"/>
                  </a:srgbClr>
                </a:solidFill>
                <a:ln>
                  <a:noFill/>
                </a:ln>
              </p:spPr>
            </p:sp>
            <p:sp>
              <p:nvSpPr>
                <p:cNvPr id="65" name="Ellipse 65"/>
                <p:cNvSpPr/>
                <p:nvPr/>
              </p:nvSpPr>
              <p:spPr>
                <a:xfrm>
                  <a:off x="5924550" y="4295775"/>
                  <a:ext cx="304800" cy="304800"/>
                </a:xfrm>
                <a:prstGeom prst="ellipse">
                  <a:avLst/>
                </a:prstGeom>
                <a:solidFill>
                  <a:srgbClr val="8B5CF6"/>
                </a:solidFill>
                <a:ln>
                  <a:noFill/>
                </a:ln>
              </p:spPr>
            </p:sp>
            <p:sp>
              <p:nvSpPr>
                <p:cNvPr id="66" name="TextBox 66"/>
                <p:cNvSpPr txBox="1"/>
                <p:nvPr/>
              </p:nvSpPr>
              <p:spPr>
                <a:xfrm>
                  <a:off x="6023450" y="4400074"/>
                  <a:ext cx="107000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975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4</a:t>
                  </a:r>
                </a:p>
              </p:txBody>
            </p:sp>
            <p:sp>
              <p:nvSpPr>
                <p:cNvPr id="67" name="TextBox 67"/>
                <p:cNvSpPr txBox="1"/>
                <p:nvPr/>
              </p:nvSpPr>
              <p:spPr>
                <a:xfrm>
                  <a:off x="6349365" y="4287202"/>
                  <a:ext cx="831771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人类检查点</a:t>
                  </a:r>
                </a:p>
              </p:txBody>
            </p:sp>
            <p:sp>
              <p:nvSpPr>
                <p:cNvPr id="68" name="TextBox 68"/>
                <p:cNvSpPr txBox="1"/>
                <p:nvPr/>
              </p:nvSpPr>
              <p:spPr>
                <a:xfrm>
                  <a:off x="6351270" y="4493895"/>
                  <a:ext cx="2388870" cy="1828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00" dirty="0">
                      <a:solidFill>
                        <a:srgbClr val="94A3B8"/>
                      </a:solidFill>
                      <a:latin typeface="Arial"/>
                      <a:ea typeface="Microsoft YaHei"/>
                      <a:cs typeface="Arial"/>
                    </a:rPr>
                    <a:t>遇到阻塞或关键节点时暂停等待人工介入</a:t>
                  </a:r>
                </a:p>
              </p:txBody>
            </p:sp>
          </p:grpSp>
          <p:grpSp>
            <p:nvGrpSpPr>
              <p:cNvPr id="75" name="Group 75"/>
              <p:cNvGrpSpPr/>
              <p:nvPr/>
            </p:nvGrpSpPr>
            <p:grpSpPr>
              <a:xfrm>
                <a:off x="5810250" y="4810125"/>
                <a:ext cx="5524500" cy="523875"/>
                <a:chOff x="5810250" y="4810125"/>
                <a:chExt cx="5524500" cy="523875"/>
              </a:xfrm>
            </p:grpSpPr>
            <p:sp>
              <p:nvSpPr>
                <p:cNvPr id="70" name="Freeform 70"/>
                <p:cNvSpPr/>
                <p:nvPr/>
              </p:nvSpPr>
              <p:spPr>
                <a:xfrm>
                  <a:off x="5810250" y="4810125"/>
                  <a:ext cx="5524500" cy="523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4500" h="523875">
                      <a:moveTo>
                        <a:pt x="76200" y="0"/>
                      </a:moveTo>
                      <a:lnTo>
                        <a:pt x="5448300" y="0"/>
                      </a:lnTo>
                      <a:cubicBezTo>
                        <a:pt x="5490384" y="0"/>
                        <a:pt x="5524500" y="34116"/>
                        <a:pt x="5524500" y="76200"/>
                      </a:cubicBezTo>
                      <a:lnTo>
                        <a:pt x="5524500" y="447675"/>
                      </a:lnTo>
                      <a:cubicBezTo>
                        <a:pt x="5524500" y="489759"/>
                        <a:pt x="5490384" y="523875"/>
                        <a:pt x="5448300" y="523875"/>
                      </a:cubicBezTo>
                      <a:lnTo>
                        <a:pt x="76200" y="523875"/>
                      </a:lnTo>
                      <a:cubicBezTo>
                        <a:pt x="34116" y="523875"/>
                        <a:pt x="0" y="489759"/>
                        <a:pt x="0" y="447675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>
                    <a:alpha val="5000"/>
                  </a:srgbClr>
                </a:solidFill>
                <a:ln>
                  <a:noFill/>
                </a:ln>
              </p:spPr>
            </p:sp>
            <p:sp>
              <p:nvSpPr>
                <p:cNvPr id="71" name="Ellipse 71"/>
                <p:cNvSpPr/>
                <p:nvPr/>
              </p:nvSpPr>
              <p:spPr>
                <a:xfrm>
                  <a:off x="5924550" y="4914900"/>
                  <a:ext cx="304800" cy="304800"/>
                </a:xfrm>
                <a:prstGeom prst="ellipse">
                  <a:avLst/>
                </a:prstGeom>
                <a:solidFill>
                  <a:srgbClr val="F59E0B"/>
                </a:solidFill>
                <a:ln>
                  <a:noFill/>
                </a:ln>
              </p:spPr>
            </p:sp>
            <p:sp>
              <p:nvSpPr>
                <p:cNvPr id="72" name="TextBox 72"/>
                <p:cNvSpPr txBox="1"/>
                <p:nvPr/>
              </p:nvSpPr>
              <p:spPr>
                <a:xfrm>
                  <a:off x="6023450" y="5019199"/>
                  <a:ext cx="107000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975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5</a:t>
                  </a:r>
                </a:p>
              </p:txBody>
            </p:sp>
            <p:sp>
              <p:nvSpPr>
                <p:cNvPr id="73" name="TextBox 73"/>
                <p:cNvSpPr txBox="1"/>
                <p:nvPr/>
              </p:nvSpPr>
              <p:spPr>
                <a:xfrm>
                  <a:off x="6349365" y="4906328"/>
                  <a:ext cx="670750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终止条件</a:t>
                  </a:r>
                </a:p>
              </p:txBody>
            </p:sp>
            <p:sp>
              <p:nvSpPr>
                <p:cNvPr id="74" name="TextBox 74"/>
                <p:cNvSpPr txBox="1"/>
                <p:nvPr/>
              </p:nvSpPr>
              <p:spPr>
                <a:xfrm>
                  <a:off x="6351270" y="5113020"/>
                  <a:ext cx="2125980" cy="1828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00" dirty="0">
                      <a:solidFill>
                        <a:srgbClr val="94A3B8"/>
                      </a:solidFill>
                      <a:latin typeface="Arial"/>
                      <a:ea typeface="Microsoft YaHei"/>
                      <a:cs typeface="Arial"/>
                    </a:rPr>
                    <a:t>完成任务或达到最大迭代次数时退出</a:t>
                  </a:r>
                </a:p>
              </p:txBody>
            </p:sp>
          </p:grpSp>
        </p:grpSp>
        <p:sp>
          <p:nvSpPr>
            <p:cNvPr id="77" name="Freeform 77"/>
            <p:cNvSpPr/>
            <p:nvPr/>
          </p:nvSpPr>
          <p:spPr>
            <a:xfrm>
              <a:off x="5810250" y="5429250"/>
              <a:ext cx="5524500" cy="381000"/>
            </a:xfrm>
            <a:custGeom>
              <a:avLst/>
              <a:gdLst/>
              <a:ahLst/>
              <a:cxnLst/>
              <a:rect l="l" t="t" r="r" b="b"/>
              <a:pathLst>
                <a:path w="5524500" h="381000">
                  <a:moveTo>
                    <a:pt x="76200" y="0"/>
                  </a:moveTo>
                  <a:lnTo>
                    <a:pt x="5448300" y="0"/>
                  </a:lnTo>
                  <a:cubicBezTo>
                    <a:pt x="5490384" y="0"/>
                    <a:pt x="5524500" y="34116"/>
                    <a:pt x="5524500" y="76200"/>
                  </a:cubicBezTo>
                  <a:lnTo>
                    <a:pt x="5524500" y="304800"/>
                  </a:lnTo>
                  <a:cubicBezTo>
                    <a:pt x="5524500" y="346884"/>
                    <a:pt x="5490384" y="381000"/>
                    <a:pt x="5448300" y="381000"/>
                  </a:cubicBezTo>
                  <a:lnTo>
                    <a:pt x="76200" y="381000"/>
                  </a:lnTo>
                  <a:cubicBezTo>
                    <a:pt x="34116" y="381000"/>
                    <a:pt x="0" y="346884"/>
                    <a:pt x="0" y="304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D97757">
                <a:alpha val="15000"/>
              </a:srgbClr>
            </a:solidFill>
            <a:ln>
              <a:noFill/>
            </a:ln>
          </p:spPr>
        </p:sp>
        <p:sp>
          <p:nvSpPr>
            <p:cNvPr id="78" name="TextBox 78"/>
            <p:cNvSpPr txBox="1"/>
            <p:nvPr/>
          </p:nvSpPr>
          <p:spPr>
            <a:xfrm>
              <a:off x="5988368" y="5571649"/>
              <a:ext cx="3392495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Agent 的自主性使其非常适合在 受信环境 中扩展任务</a:t>
              </a:r>
            </a:p>
          </p:txBody>
        </p:sp>
      </p:grpSp>
      <p:sp>
        <p:nvSpPr>
          <p:cNvPr id="80" name="TextBox 80"/>
          <p:cNvSpPr txBox="1"/>
          <p:nvPr/>
        </p:nvSpPr>
        <p:spPr>
          <a:xfrm>
            <a:off x="5883307" y="6363652"/>
            <a:ext cx="425387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11 / 15</a:t>
            </a:r>
          </a:p>
        </p:txBody>
      </p:sp>
    </p:spTree>
  </p:cSld>
  <p:clrMapOvr>
    <a:masterClrMapping/>
  </p:clrMapOvr>
  <p:transition dur="400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57150"/>
          </a:xfrm>
          <a:prstGeom prst="rect">
            <a:avLst/>
          </a:prstGeom>
          <a:solidFill>
            <a:srgbClr val="D97757"/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58165" y="410528"/>
            <a:ext cx="1491186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D97757"/>
                </a:solidFill>
                <a:latin typeface="Arial"/>
                <a:ea typeface="Microsoft YaHei"/>
                <a:cs typeface="Arial"/>
              </a:rPr>
              <a:t>WHEN TO USE AGENTS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42925" y="709612"/>
            <a:ext cx="7320308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25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Agent 适用于开放式问题，但需充分测试与防护</a:t>
            </a:r>
          </a:p>
        </p:txBody>
      </p:sp>
      <p:grpSp>
        <p:nvGrpSpPr>
          <p:cNvPr id="36" name="Group 36"/>
          <p:cNvGrpSpPr/>
          <p:nvPr/>
        </p:nvGrpSpPr>
        <p:grpSpPr>
          <a:xfrm>
            <a:off x="571500" y="1333500"/>
            <a:ext cx="5334000" cy="3238500"/>
            <a:chOff x="571500" y="1333500"/>
            <a:chExt cx="5334000" cy="3238500"/>
          </a:xfrm>
        </p:grpSpPr>
        <p:sp>
          <p:nvSpPr>
            <p:cNvPr id="6" name="Freeform 6"/>
            <p:cNvSpPr/>
            <p:nvPr/>
          </p:nvSpPr>
          <p:spPr>
            <a:xfrm>
              <a:off x="571500" y="1333500"/>
              <a:ext cx="5334000" cy="3238500"/>
            </a:xfrm>
            <a:custGeom>
              <a:avLst/>
              <a:gdLst/>
              <a:ahLst/>
              <a:cxnLst/>
              <a:rect l="l" t="t" r="r" b="b"/>
              <a:pathLst>
                <a:path w="5334000" h="3238500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3086100"/>
                  </a:lnTo>
                  <a:cubicBezTo>
                    <a:pt x="5334000" y="3170268"/>
                    <a:pt x="5265768" y="3238500"/>
                    <a:pt x="5181600" y="3238500"/>
                  </a:cubicBezTo>
                  <a:lnTo>
                    <a:pt x="152400" y="3238500"/>
                  </a:lnTo>
                  <a:cubicBezTo>
                    <a:pt x="68232" y="3238500"/>
                    <a:pt x="0" y="3170268"/>
                    <a:pt x="0" y="3086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0FDF4"/>
            </a:solidFill>
            <a:ln w="19050">
              <a:solidFill>
                <a:srgbClr val="10B981"/>
              </a:solidFill>
            </a:ln>
          </p:spPr>
        </p:sp>
        <p:sp>
          <p:nvSpPr>
            <p:cNvPr id="7" name="Freeform 7"/>
            <p:cNvSpPr/>
            <p:nvPr/>
          </p:nvSpPr>
          <p:spPr>
            <a:xfrm>
              <a:off x="571500" y="1333500"/>
              <a:ext cx="5334000" cy="523875"/>
            </a:xfrm>
            <a:custGeom>
              <a:avLst/>
              <a:gdLst/>
              <a:ahLst/>
              <a:cxnLst/>
              <a:rect l="l" t="t" r="r" b="b"/>
              <a:pathLst>
                <a:path w="5334000" h="523875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371475"/>
                  </a:lnTo>
                  <a:cubicBezTo>
                    <a:pt x="5334000" y="455643"/>
                    <a:pt x="5265768" y="523875"/>
                    <a:pt x="5181600" y="523875"/>
                  </a:cubicBezTo>
                  <a:lnTo>
                    <a:pt x="152400" y="523875"/>
                  </a:lnTo>
                  <a:cubicBezTo>
                    <a:pt x="68232" y="523875"/>
                    <a:pt x="0" y="455643"/>
                    <a:pt x="0" y="371475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10B981"/>
            </a:solidFill>
            <a:ln>
              <a:noFill/>
            </a:ln>
          </p:spPr>
        </p:sp>
        <p:sp>
          <p:nvSpPr>
            <p:cNvPr id="8" name="Rectangle 8"/>
            <p:cNvSpPr/>
            <p:nvPr/>
          </p:nvSpPr>
          <p:spPr>
            <a:xfrm>
              <a:off x="571500" y="1600200"/>
              <a:ext cx="5334000" cy="257175"/>
            </a:xfrm>
            <a:prstGeom prst="rect">
              <a:avLst/>
            </a:prstGeom>
            <a:solidFill>
              <a:srgbClr val="10B981"/>
            </a:solidFill>
            <a:ln>
              <a:noFill/>
            </a:ln>
          </p:spPr>
        </p:sp>
        <p:sp>
          <p:nvSpPr>
            <p:cNvPr id="9" name="Freeform 9"/>
            <p:cNvSpPr/>
            <p:nvPr/>
          </p:nvSpPr>
          <p:spPr>
            <a:xfrm>
              <a:off x="762000" y="1447800"/>
              <a:ext cx="304800" cy="304800"/>
            </a:xfrm>
            <a:custGeom>
              <a:avLst/>
              <a:gdLst/>
              <a:ahLst/>
              <a:cxnLst/>
              <a:rect l="l" t="t" r="r" b="b"/>
              <a:pathLst>
                <a:path w="304800" h="304800">
                  <a:moveTo>
                    <a:pt x="152400" y="304800"/>
                  </a:moveTo>
                  <a:cubicBezTo>
                    <a:pt x="236569" y="304800"/>
                    <a:pt x="304800" y="236569"/>
                    <a:pt x="304800" y="152400"/>
                  </a:cubicBezTo>
                  <a:cubicBezTo>
                    <a:pt x="304800" y="68232"/>
                    <a:pt x="236569" y="0"/>
                    <a:pt x="152400" y="0"/>
                  </a:cubicBezTo>
                  <a:cubicBezTo>
                    <a:pt x="68232" y="0"/>
                    <a:pt x="0" y="68232"/>
                    <a:pt x="0" y="152400"/>
                  </a:cubicBezTo>
                  <a:cubicBezTo>
                    <a:pt x="0" y="236569"/>
                    <a:pt x="68232" y="304800"/>
                    <a:pt x="152400" y="304800"/>
                  </a:cubicBezTo>
                  <a:close/>
                  <a:moveTo>
                    <a:pt x="242070" y="108720"/>
                  </a:moveTo>
                  <a:lnTo>
                    <a:pt x="215130" y="81780"/>
                  </a:lnTo>
                  <a:lnTo>
                    <a:pt x="123825" y="173084"/>
                  </a:lnTo>
                  <a:lnTo>
                    <a:pt x="89670" y="138930"/>
                  </a:lnTo>
                  <a:lnTo>
                    <a:pt x="62730" y="165870"/>
                  </a:lnTo>
                  <a:lnTo>
                    <a:pt x="123825" y="226966"/>
                  </a:lnTo>
                  <a:lnTo>
                    <a:pt x="242070" y="1087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1171575" y="1504950"/>
              <a:ext cx="1153739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✓ 适用条件</a:t>
              </a:r>
            </a:p>
          </p:txBody>
        </p:sp>
        <p:grpSp>
          <p:nvGrpSpPr>
            <p:cNvPr id="35" name="Group 35"/>
            <p:cNvGrpSpPr/>
            <p:nvPr/>
          </p:nvGrpSpPr>
          <p:grpSpPr>
            <a:xfrm>
              <a:off x="857250" y="2143125"/>
              <a:ext cx="4762500" cy="2381250"/>
              <a:chOff x="857250" y="2143125"/>
              <a:chExt cx="4762500" cy="2381250"/>
            </a:xfrm>
          </p:grpSpPr>
          <p:grpSp>
            <p:nvGrpSpPr>
              <p:cNvPr id="16" name="Group 16"/>
              <p:cNvGrpSpPr/>
              <p:nvPr/>
            </p:nvGrpSpPr>
            <p:grpSpPr>
              <a:xfrm>
                <a:off x="857250" y="2143125"/>
                <a:ext cx="4762500" cy="523875"/>
                <a:chOff x="857250" y="2143125"/>
                <a:chExt cx="4762500" cy="523875"/>
              </a:xfrm>
            </p:grpSpPr>
            <p:sp>
              <p:nvSpPr>
                <p:cNvPr id="11" name="Freeform 11"/>
                <p:cNvSpPr/>
                <p:nvPr/>
              </p:nvSpPr>
              <p:spPr>
                <a:xfrm>
                  <a:off x="857250" y="2143125"/>
                  <a:ext cx="4762500" cy="523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62500" h="523875">
                      <a:moveTo>
                        <a:pt x="76200" y="0"/>
                      </a:moveTo>
                      <a:lnTo>
                        <a:pt x="4686300" y="0"/>
                      </a:lnTo>
                      <a:cubicBezTo>
                        <a:pt x="4728384" y="0"/>
                        <a:pt x="4762500" y="34116"/>
                        <a:pt x="4762500" y="76200"/>
                      </a:cubicBezTo>
                      <a:lnTo>
                        <a:pt x="4762500" y="447675"/>
                      </a:lnTo>
                      <a:cubicBezTo>
                        <a:pt x="4762500" y="489759"/>
                        <a:pt x="4728384" y="523875"/>
                        <a:pt x="4686300" y="523875"/>
                      </a:cubicBezTo>
                      <a:lnTo>
                        <a:pt x="76200" y="523875"/>
                      </a:lnTo>
                      <a:cubicBezTo>
                        <a:pt x="34116" y="523875"/>
                        <a:pt x="0" y="489759"/>
                        <a:pt x="0" y="447675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7150" dist="19050" dir="10798281" algn="tl" rotWithShape="0">
                    <a:srgbClr val="000000">
                      <a:alpha val="8000"/>
                    </a:srgbClr>
                  </a:outerShdw>
                </a:effectLst>
              </p:spPr>
            </p:sp>
            <p:sp>
              <p:nvSpPr>
                <p:cNvPr id="12" name="Ellipse 12"/>
                <p:cNvSpPr/>
                <p:nvPr/>
              </p:nvSpPr>
              <p:spPr>
                <a:xfrm>
                  <a:off x="923925" y="2228850"/>
                  <a:ext cx="342900" cy="342900"/>
                </a:xfrm>
                <a:prstGeom prst="ellipse">
                  <a:avLst/>
                </a:prstGeom>
                <a:solidFill>
                  <a:srgbClr val="10B981"/>
                </a:solidFill>
                <a:ln>
                  <a:noFill/>
                </a:ln>
              </p:spPr>
            </p:sp>
            <p:sp>
              <p:nvSpPr>
                <p:cNvPr id="13" name="TextBox 13"/>
                <p:cNvSpPr txBox="1"/>
                <p:nvPr/>
              </p:nvSpPr>
              <p:spPr>
                <a:xfrm>
                  <a:off x="1057887" y="2344102"/>
                  <a:ext cx="74976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050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1</a:t>
                  </a:r>
                </a:p>
              </p:txBody>
            </p:sp>
            <p:sp>
              <p:nvSpPr>
                <p:cNvPr id="14" name="TextBox 14"/>
                <p:cNvSpPr txBox="1"/>
                <p:nvPr/>
              </p:nvSpPr>
              <p:spPr>
                <a:xfrm>
                  <a:off x="1365885" y="2232660"/>
                  <a:ext cx="1686687" cy="24384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00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无法预测所需步骤数</a:t>
                  </a:r>
                </a:p>
              </p:txBody>
            </p:sp>
            <p:sp>
              <p:nvSpPr>
                <p:cNvPr id="15" name="TextBox 15"/>
                <p:cNvSpPr txBox="1"/>
                <p:nvPr/>
              </p:nvSpPr>
              <p:spPr>
                <a:xfrm>
                  <a:off x="1368742" y="2447449"/>
                  <a:ext cx="2018347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任务复杂度不确定，需动态调整</a:t>
                  </a:r>
                </a:p>
              </p:txBody>
            </p:sp>
          </p:grpSp>
          <p:grpSp>
            <p:nvGrpSpPr>
              <p:cNvPr id="22" name="Group 22"/>
              <p:cNvGrpSpPr/>
              <p:nvPr/>
            </p:nvGrpSpPr>
            <p:grpSpPr>
              <a:xfrm>
                <a:off x="857250" y="2762250"/>
                <a:ext cx="4762500" cy="523875"/>
                <a:chOff x="857250" y="2762250"/>
                <a:chExt cx="4762500" cy="523875"/>
              </a:xfrm>
            </p:grpSpPr>
            <p:sp>
              <p:nvSpPr>
                <p:cNvPr id="17" name="Freeform 17"/>
                <p:cNvSpPr/>
                <p:nvPr/>
              </p:nvSpPr>
              <p:spPr>
                <a:xfrm>
                  <a:off x="857250" y="2762250"/>
                  <a:ext cx="4762500" cy="523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62500" h="523875">
                      <a:moveTo>
                        <a:pt x="76200" y="0"/>
                      </a:moveTo>
                      <a:lnTo>
                        <a:pt x="4686300" y="0"/>
                      </a:lnTo>
                      <a:cubicBezTo>
                        <a:pt x="4728384" y="0"/>
                        <a:pt x="4762500" y="34116"/>
                        <a:pt x="4762500" y="76200"/>
                      </a:cubicBezTo>
                      <a:lnTo>
                        <a:pt x="4762500" y="447675"/>
                      </a:lnTo>
                      <a:cubicBezTo>
                        <a:pt x="4762500" y="489759"/>
                        <a:pt x="4728384" y="523875"/>
                        <a:pt x="4686300" y="523875"/>
                      </a:cubicBezTo>
                      <a:lnTo>
                        <a:pt x="76200" y="523875"/>
                      </a:lnTo>
                      <a:cubicBezTo>
                        <a:pt x="34116" y="523875"/>
                        <a:pt x="0" y="489759"/>
                        <a:pt x="0" y="447675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7150" dist="19050" dir="10798281" algn="tl" rotWithShape="0">
                    <a:srgbClr val="000000">
                      <a:alpha val="8000"/>
                    </a:srgbClr>
                  </a:outerShdw>
                </a:effectLst>
              </p:spPr>
            </p:sp>
            <p:sp>
              <p:nvSpPr>
                <p:cNvPr id="18" name="Ellipse 18"/>
                <p:cNvSpPr/>
                <p:nvPr/>
              </p:nvSpPr>
              <p:spPr>
                <a:xfrm>
                  <a:off x="923925" y="2847975"/>
                  <a:ext cx="342900" cy="342900"/>
                </a:xfrm>
                <a:prstGeom prst="ellipse">
                  <a:avLst/>
                </a:prstGeom>
                <a:solidFill>
                  <a:srgbClr val="10B981"/>
                </a:solidFill>
                <a:ln>
                  <a:noFill/>
                </a:ln>
              </p:spPr>
            </p:sp>
            <p:sp>
              <p:nvSpPr>
                <p:cNvPr id="19" name="TextBox 19"/>
                <p:cNvSpPr txBox="1"/>
                <p:nvPr/>
              </p:nvSpPr>
              <p:spPr>
                <a:xfrm>
                  <a:off x="1037759" y="2963228"/>
                  <a:ext cx="115231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050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2</a:t>
                  </a:r>
                </a:p>
              </p:txBody>
            </p:sp>
            <p:sp>
              <p:nvSpPr>
                <p:cNvPr id="20" name="TextBox 20"/>
                <p:cNvSpPr txBox="1"/>
                <p:nvPr/>
              </p:nvSpPr>
              <p:spPr>
                <a:xfrm>
                  <a:off x="1365885" y="2851785"/>
                  <a:ext cx="1686687" cy="24384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00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无法硬编码固定路径</a:t>
                  </a:r>
                </a:p>
              </p:txBody>
            </p:sp>
            <p:sp>
              <p:nvSpPr>
                <p:cNvPr id="21" name="TextBox 21"/>
                <p:cNvSpPr txBox="1"/>
                <p:nvPr/>
              </p:nvSpPr>
              <p:spPr>
                <a:xfrm>
                  <a:off x="1368742" y="3066574"/>
                  <a:ext cx="1875949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问题空间开放，解决方式多样</a:t>
                  </a:r>
                </a:p>
              </p:txBody>
            </p:sp>
          </p:grpSp>
          <p:grpSp>
            <p:nvGrpSpPr>
              <p:cNvPr id="28" name="Group 28"/>
              <p:cNvGrpSpPr/>
              <p:nvPr/>
            </p:nvGrpSpPr>
            <p:grpSpPr>
              <a:xfrm>
                <a:off x="857250" y="3381375"/>
                <a:ext cx="4762500" cy="523875"/>
                <a:chOff x="857250" y="3381375"/>
                <a:chExt cx="4762500" cy="523875"/>
              </a:xfrm>
            </p:grpSpPr>
            <p:sp>
              <p:nvSpPr>
                <p:cNvPr id="23" name="Freeform 23"/>
                <p:cNvSpPr/>
                <p:nvPr/>
              </p:nvSpPr>
              <p:spPr>
                <a:xfrm>
                  <a:off x="857250" y="3381375"/>
                  <a:ext cx="4762500" cy="523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62500" h="523875">
                      <a:moveTo>
                        <a:pt x="76200" y="0"/>
                      </a:moveTo>
                      <a:lnTo>
                        <a:pt x="4686300" y="0"/>
                      </a:lnTo>
                      <a:cubicBezTo>
                        <a:pt x="4728384" y="0"/>
                        <a:pt x="4762500" y="34116"/>
                        <a:pt x="4762500" y="76200"/>
                      </a:cubicBezTo>
                      <a:lnTo>
                        <a:pt x="4762500" y="447675"/>
                      </a:lnTo>
                      <a:cubicBezTo>
                        <a:pt x="4762500" y="489759"/>
                        <a:pt x="4728384" y="523875"/>
                        <a:pt x="4686300" y="523875"/>
                      </a:cubicBezTo>
                      <a:lnTo>
                        <a:pt x="76200" y="523875"/>
                      </a:lnTo>
                      <a:cubicBezTo>
                        <a:pt x="34116" y="523875"/>
                        <a:pt x="0" y="489759"/>
                        <a:pt x="0" y="447675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7150" dist="19050" dir="10798281" algn="tl" rotWithShape="0">
                    <a:srgbClr val="000000">
                      <a:alpha val="8000"/>
                    </a:srgbClr>
                  </a:outerShdw>
                </a:effectLst>
              </p:spPr>
            </p:sp>
            <p:sp>
              <p:nvSpPr>
                <p:cNvPr id="24" name="Ellipse 24"/>
                <p:cNvSpPr/>
                <p:nvPr/>
              </p:nvSpPr>
              <p:spPr>
                <a:xfrm>
                  <a:off x="923925" y="3467100"/>
                  <a:ext cx="342900" cy="342900"/>
                </a:xfrm>
                <a:prstGeom prst="ellipse">
                  <a:avLst/>
                </a:prstGeom>
                <a:solidFill>
                  <a:srgbClr val="10B981"/>
                </a:solidFill>
                <a:ln>
                  <a:noFill/>
                </a:ln>
              </p:spPr>
            </p:sp>
            <p:sp>
              <p:nvSpPr>
                <p:cNvPr id="25" name="TextBox 25"/>
                <p:cNvSpPr txBox="1"/>
                <p:nvPr/>
              </p:nvSpPr>
              <p:spPr>
                <a:xfrm>
                  <a:off x="1037759" y="3582352"/>
                  <a:ext cx="115231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050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3</a:t>
                  </a:r>
                </a:p>
              </p:txBody>
            </p:sp>
            <p:sp>
              <p:nvSpPr>
                <p:cNvPr id="26" name="TextBox 26"/>
                <p:cNvSpPr txBox="1"/>
                <p:nvPr/>
              </p:nvSpPr>
              <p:spPr>
                <a:xfrm>
                  <a:off x="1365885" y="3470910"/>
                  <a:ext cx="1769497" cy="24384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00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需信任 LLM 决策能力</a:t>
                  </a:r>
                </a:p>
              </p:txBody>
            </p:sp>
            <p:sp>
              <p:nvSpPr>
                <p:cNvPr id="27" name="TextBox 27"/>
                <p:cNvSpPr txBox="1"/>
                <p:nvPr/>
              </p:nvSpPr>
              <p:spPr>
                <a:xfrm>
                  <a:off x="1368742" y="3685699"/>
                  <a:ext cx="2018347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模型具备足够的推理与规划能力</a:t>
                  </a:r>
                </a:p>
              </p:txBody>
            </p:sp>
          </p:grpSp>
          <p:grpSp>
            <p:nvGrpSpPr>
              <p:cNvPr id="34" name="Group 34"/>
              <p:cNvGrpSpPr/>
              <p:nvPr/>
            </p:nvGrpSpPr>
            <p:grpSpPr>
              <a:xfrm>
                <a:off x="857250" y="4000500"/>
                <a:ext cx="4762500" cy="523875"/>
                <a:chOff x="857250" y="4000500"/>
                <a:chExt cx="4762500" cy="523875"/>
              </a:xfrm>
            </p:grpSpPr>
            <p:sp>
              <p:nvSpPr>
                <p:cNvPr id="29" name="Freeform 29"/>
                <p:cNvSpPr/>
                <p:nvPr/>
              </p:nvSpPr>
              <p:spPr>
                <a:xfrm>
                  <a:off x="857250" y="4000500"/>
                  <a:ext cx="4762500" cy="523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62500" h="523875">
                      <a:moveTo>
                        <a:pt x="76200" y="0"/>
                      </a:moveTo>
                      <a:lnTo>
                        <a:pt x="4686300" y="0"/>
                      </a:lnTo>
                      <a:cubicBezTo>
                        <a:pt x="4728384" y="0"/>
                        <a:pt x="4762500" y="34116"/>
                        <a:pt x="4762500" y="76200"/>
                      </a:cubicBezTo>
                      <a:lnTo>
                        <a:pt x="4762500" y="447675"/>
                      </a:lnTo>
                      <a:cubicBezTo>
                        <a:pt x="4762500" y="489759"/>
                        <a:pt x="4728384" y="523875"/>
                        <a:pt x="4686300" y="523875"/>
                      </a:cubicBezTo>
                      <a:lnTo>
                        <a:pt x="76200" y="523875"/>
                      </a:lnTo>
                      <a:cubicBezTo>
                        <a:pt x="34116" y="523875"/>
                        <a:pt x="0" y="489759"/>
                        <a:pt x="0" y="447675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ffectLst>
                  <a:outerShdw blurRad="57150" dist="19050" dir="10798281" algn="tl" rotWithShape="0">
                    <a:srgbClr val="000000">
                      <a:alpha val="8000"/>
                    </a:srgbClr>
                  </a:outerShdw>
                </a:effectLst>
              </p:spPr>
            </p:sp>
            <p:sp>
              <p:nvSpPr>
                <p:cNvPr id="30" name="Ellipse 30"/>
                <p:cNvSpPr/>
                <p:nvPr/>
              </p:nvSpPr>
              <p:spPr>
                <a:xfrm>
                  <a:off x="923925" y="4086225"/>
                  <a:ext cx="342900" cy="342900"/>
                </a:xfrm>
                <a:prstGeom prst="ellipse">
                  <a:avLst/>
                </a:prstGeom>
                <a:solidFill>
                  <a:srgbClr val="10B981"/>
                </a:solidFill>
                <a:ln>
                  <a:noFill/>
                </a:ln>
              </p:spPr>
            </p:sp>
            <p:sp>
              <p:nvSpPr>
                <p:cNvPr id="31" name="TextBox 31"/>
                <p:cNvSpPr txBox="1"/>
                <p:nvPr/>
              </p:nvSpPr>
              <p:spPr>
                <a:xfrm>
                  <a:off x="1037759" y="4201478"/>
                  <a:ext cx="115231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050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4</a:t>
                  </a:r>
                </a:p>
              </p:txBody>
            </p:sp>
            <p:sp>
              <p:nvSpPr>
                <p:cNvPr id="32" name="TextBox 32"/>
                <p:cNvSpPr txBox="1"/>
                <p:nvPr/>
              </p:nvSpPr>
              <p:spPr>
                <a:xfrm>
                  <a:off x="1365885" y="4090035"/>
                  <a:ext cx="1870710" cy="24384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00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在受信环境中扩展任务</a:t>
                  </a:r>
                </a:p>
              </p:txBody>
            </p:sp>
            <p:sp>
              <p:nvSpPr>
                <p:cNvPr id="33" name="TextBox 33"/>
                <p:cNvSpPr txBox="1"/>
                <p:nvPr/>
              </p:nvSpPr>
              <p:spPr>
                <a:xfrm>
                  <a:off x="1368742" y="4304824"/>
                  <a:ext cx="1875949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有适当的权限控制与监督机制</a:t>
                  </a:r>
                </a:p>
              </p:txBody>
            </p:sp>
          </p:grpSp>
        </p:grpSp>
      </p:grpSp>
      <p:grpSp>
        <p:nvGrpSpPr>
          <p:cNvPr id="48" name="Group 48"/>
          <p:cNvGrpSpPr/>
          <p:nvPr/>
        </p:nvGrpSpPr>
        <p:grpSpPr>
          <a:xfrm>
            <a:off x="6286500" y="1333500"/>
            <a:ext cx="5334000" cy="1905000"/>
            <a:chOff x="6286500" y="1333500"/>
            <a:chExt cx="5334000" cy="1905000"/>
          </a:xfrm>
        </p:grpSpPr>
        <p:sp>
          <p:nvSpPr>
            <p:cNvPr id="37" name="Freeform 37"/>
            <p:cNvSpPr/>
            <p:nvPr/>
          </p:nvSpPr>
          <p:spPr>
            <a:xfrm>
              <a:off x="6286500" y="1333500"/>
              <a:ext cx="5334000" cy="1905000"/>
            </a:xfrm>
            <a:custGeom>
              <a:avLst/>
              <a:gdLst/>
              <a:ahLst/>
              <a:cxnLst/>
              <a:rect l="l" t="t" r="r" b="b"/>
              <a:pathLst>
                <a:path w="5334000" h="1905000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1752600"/>
                  </a:lnTo>
                  <a:cubicBezTo>
                    <a:pt x="5334000" y="1836768"/>
                    <a:pt x="5265768" y="1905000"/>
                    <a:pt x="5181600" y="1905000"/>
                  </a:cubicBezTo>
                  <a:lnTo>
                    <a:pt x="152400" y="1905000"/>
                  </a:lnTo>
                  <a:cubicBezTo>
                    <a:pt x="68232" y="1905000"/>
                    <a:pt x="0" y="1836768"/>
                    <a:pt x="0" y="1752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EF2F2"/>
            </a:solidFill>
            <a:ln w="19050">
              <a:solidFill>
                <a:srgbClr val="EF4444"/>
              </a:solidFill>
            </a:ln>
          </p:spPr>
        </p:sp>
        <p:sp>
          <p:nvSpPr>
            <p:cNvPr id="38" name="Freeform 38"/>
            <p:cNvSpPr/>
            <p:nvPr/>
          </p:nvSpPr>
          <p:spPr>
            <a:xfrm>
              <a:off x="6286500" y="1333500"/>
              <a:ext cx="5334000" cy="523875"/>
            </a:xfrm>
            <a:custGeom>
              <a:avLst/>
              <a:gdLst/>
              <a:ahLst/>
              <a:cxnLst/>
              <a:rect l="l" t="t" r="r" b="b"/>
              <a:pathLst>
                <a:path w="5334000" h="523875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371475"/>
                  </a:lnTo>
                  <a:cubicBezTo>
                    <a:pt x="5334000" y="455643"/>
                    <a:pt x="5265768" y="523875"/>
                    <a:pt x="5181600" y="523875"/>
                  </a:cubicBezTo>
                  <a:lnTo>
                    <a:pt x="152400" y="523875"/>
                  </a:lnTo>
                  <a:cubicBezTo>
                    <a:pt x="68232" y="523875"/>
                    <a:pt x="0" y="455643"/>
                    <a:pt x="0" y="371475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EF4444"/>
            </a:solidFill>
            <a:ln>
              <a:noFill/>
            </a:ln>
          </p:spPr>
        </p:sp>
        <p:sp>
          <p:nvSpPr>
            <p:cNvPr id="39" name="Rectangle 39"/>
            <p:cNvSpPr/>
            <p:nvPr/>
          </p:nvSpPr>
          <p:spPr>
            <a:xfrm>
              <a:off x="6286500" y="1600200"/>
              <a:ext cx="5334000" cy="257175"/>
            </a:xfrm>
            <a:prstGeom prst="rect">
              <a:avLst/>
            </a:prstGeom>
            <a:solidFill>
              <a:srgbClr val="EF4444"/>
            </a:solidFill>
            <a:ln>
              <a:noFill/>
            </a:ln>
          </p:spPr>
        </p:sp>
        <p:sp>
          <p:nvSpPr>
            <p:cNvPr id="40" name="Freeform 40"/>
            <p:cNvSpPr/>
            <p:nvPr/>
          </p:nvSpPr>
          <p:spPr>
            <a:xfrm>
              <a:off x="6477000" y="1447800"/>
              <a:ext cx="304800" cy="285750"/>
            </a:xfrm>
            <a:custGeom>
              <a:avLst/>
              <a:gdLst/>
              <a:ahLst/>
              <a:cxnLst/>
              <a:rect l="l" t="t" r="r" b="b"/>
              <a:pathLst>
                <a:path w="304800" h="285750">
                  <a:moveTo>
                    <a:pt x="304800" y="285750"/>
                  </a:moveTo>
                  <a:lnTo>
                    <a:pt x="0" y="285750"/>
                  </a:lnTo>
                  <a:lnTo>
                    <a:pt x="0" y="228600"/>
                  </a:lnTo>
                  <a:lnTo>
                    <a:pt x="133350" y="0"/>
                  </a:lnTo>
                  <a:lnTo>
                    <a:pt x="171450" y="0"/>
                  </a:lnTo>
                  <a:lnTo>
                    <a:pt x="304800" y="228600"/>
                  </a:lnTo>
                  <a:lnTo>
                    <a:pt x="304800" y="285750"/>
                  </a:lnTo>
                  <a:close/>
                  <a:moveTo>
                    <a:pt x="133350" y="76200"/>
                  </a:moveTo>
                  <a:lnTo>
                    <a:pt x="171450" y="76200"/>
                  </a:lnTo>
                  <a:lnTo>
                    <a:pt x="171450" y="171450"/>
                  </a:lnTo>
                  <a:lnTo>
                    <a:pt x="133350" y="171450"/>
                  </a:lnTo>
                  <a:lnTo>
                    <a:pt x="133350" y="76200"/>
                  </a:lnTo>
                  <a:close/>
                  <a:moveTo>
                    <a:pt x="133350" y="209550"/>
                  </a:moveTo>
                  <a:lnTo>
                    <a:pt x="171450" y="209550"/>
                  </a:lnTo>
                  <a:lnTo>
                    <a:pt x="171450" y="247650"/>
                  </a:lnTo>
                  <a:lnTo>
                    <a:pt x="133350" y="247650"/>
                  </a:lnTo>
                  <a:lnTo>
                    <a:pt x="133350" y="2095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41" name="TextBox 41"/>
            <p:cNvSpPr txBox="1"/>
            <p:nvPr/>
          </p:nvSpPr>
          <p:spPr>
            <a:xfrm>
              <a:off x="6886575" y="1504950"/>
              <a:ext cx="1280255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⚠️ 风险提示</a:t>
              </a:r>
            </a:p>
          </p:txBody>
        </p:sp>
        <p:grpSp>
          <p:nvGrpSpPr>
            <p:cNvPr id="45" name="Group 45"/>
            <p:cNvGrpSpPr/>
            <p:nvPr/>
          </p:nvGrpSpPr>
          <p:grpSpPr>
            <a:xfrm>
              <a:off x="6557010" y="1918335"/>
              <a:ext cx="2782062" cy="910590"/>
              <a:chOff x="6557010" y="1918335"/>
              <a:chExt cx="2782062" cy="910590"/>
            </a:xfrm>
          </p:grpSpPr>
          <p:sp>
            <p:nvSpPr>
              <p:cNvPr id="42" name="TextBox 42"/>
              <p:cNvSpPr txBox="1"/>
              <p:nvPr/>
            </p:nvSpPr>
            <p:spPr>
              <a:xfrm>
                <a:off x="6557010" y="1918335"/>
                <a:ext cx="2782062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b="1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• 更高成本</a:t>
                </a:r>
                <a:r>
                  <a:rPr lang="zh-CN" sz="1200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— 多轮调用增加 API 费用</a:t>
                </a:r>
              </a:p>
            </p:txBody>
          </p:sp>
          <p:sp>
            <p:nvSpPr>
              <p:cNvPr id="43" name="TextBox 43"/>
              <p:cNvSpPr txBox="1"/>
              <p:nvPr/>
            </p:nvSpPr>
            <p:spPr>
              <a:xfrm>
                <a:off x="6557010" y="2251710"/>
                <a:ext cx="2606802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b="1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• 错误复合累积</a:t>
                </a:r>
                <a:r>
                  <a:rPr lang="zh-CN" sz="1200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— 一步错，步步错</a:t>
                </a:r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6557010" y="2585085"/>
                <a:ext cx="2431542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b="1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• 调试困难</a:t>
                </a:r>
                <a:r>
                  <a:rPr lang="zh-CN" sz="1200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— 动态行为难以复现</a:t>
                </a:r>
              </a:p>
            </p:txBody>
          </p:sp>
        </p:grpSp>
        <p:sp>
          <p:nvSpPr>
            <p:cNvPr id="46" name="Freeform 46"/>
            <p:cNvSpPr/>
            <p:nvPr/>
          </p:nvSpPr>
          <p:spPr>
            <a:xfrm>
              <a:off x="6477000" y="2762250"/>
              <a:ext cx="4953000" cy="333375"/>
            </a:xfrm>
            <a:custGeom>
              <a:avLst/>
              <a:gdLst/>
              <a:ahLst/>
              <a:cxnLst/>
              <a:rect l="l" t="t" r="r" b="b"/>
              <a:pathLst>
                <a:path w="4953000" h="333375">
                  <a:moveTo>
                    <a:pt x="76200" y="0"/>
                  </a:moveTo>
                  <a:lnTo>
                    <a:pt x="4876800" y="0"/>
                  </a:lnTo>
                  <a:cubicBezTo>
                    <a:pt x="4918884" y="0"/>
                    <a:pt x="4953000" y="34116"/>
                    <a:pt x="4953000" y="76200"/>
                  </a:cubicBezTo>
                  <a:lnTo>
                    <a:pt x="4953000" y="257175"/>
                  </a:lnTo>
                  <a:cubicBezTo>
                    <a:pt x="4953000" y="299259"/>
                    <a:pt x="4918884" y="333375"/>
                    <a:pt x="4876800" y="333375"/>
                  </a:cubicBezTo>
                  <a:lnTo>
                    <a:pt x="76200" y="333375"/>
                  </a:lnTo>
                  <a:cubicBezTo>
                    <a:pt x="34116" y="333375"/>
                    <a:pt x="0" y="299259"/>
                    <a:pt x="0" y="257175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47" name="TextBox 47"/>
            <p:cNvSpPr txBox="1"/>
            <p:nvPr/>
          </p:nvSpPr>
          <p:spPr>
            <a:xfrm>
              <a:off x="6606540" y="2867978"/>
              <a:ext cx="411658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EF4444"/>
                  </a:solidFill>
                  <a:latin typeface="Arial"/>
                  <a:ea typeface="Microsoft YaHei"/>
                  <a:cs typeface="Arial"/>
                </a:rPr>
                <a:t>💡 建议：沙盒环境广泛测试 + 适当防护措施 (Guardrails)</a:t>
              </a:r>
            </a:p>
          </p:txBody>
        </p:sp>
      </p:grpSp>
      <p:grpSp>
        <p:nvGrpSpPr>
          <p:cNvPr id="56" name="Group 56"/>
          <p:cNvGrpSpPr/>
          <p:nvPr/>
        </p:nvGrpSpPr>
        <p:grpSpPr>
          <a:xfrm>
            <a:off x="6286500" y="3429000"/>
            <a:ext cx="5334000" cy="1143000"/>
            <a:chOff x="6286500" y="3429000"/>
            <a:chExt cx="5334000" cy="1143000"/>
          </a:xfrm>
        </p:grpSpPr>
        <p:sp>
          <p:nvSpPr>
            <p:cNvPr id="49" name="Freeform 49"/>
            <p:cNvSpPr/>
            <p:nvPr/>
          </p:nvSpPr>
          <p:spPr>
            <a:xfrm>
              <a:off x="6286500" y="3429000"/>
              <a:ext cx="5334000" cy="1143000"/>
            </a:xfrm>
            <a:custGeom>
              <a:avLst/>
              <a:gdLst/>
              <a:ahLst/>
              <a:cxnLst/>
              <a:rect l="l" t="t" r="r" b="b"/>
              <a:pathLst>
                <a:path w="5334000" h="1143000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990600"/>
                  </a:lnTo>
                  <a:cubicBezTo>
                    <a:pt x="5334000" y="1074768"/>
                    <a:pt x="5265768" y="1143000"/>
                    <a:pt x="5181600" y="1143000"/>
                  </a:cubicBezTo>
                  <a:lnTo>
                    <a:pt x="152400" y="1143000"/>
                  </a:lnTo>
                  <a:cubicBezTo>
                    <a:pt x="68232" y="1143000"/>
                    <a:pt x="0" y="1074768"/>
                    <a:pt x="0" y="990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1A1A2E"/>
            </a:solidFill>
            <a:ln>
              <a:noFill/>
            </a:ln>
          </p:spPr>
        </p:sp>
        <p:sp>
          <p:nvSpPr>
            <p:cNvPr id="50" name="TextBox 50"/>
            <p:cNvSpPr txBox="1"/>
            <p:nvPr/>
          </p:nvSpPr>
          <p:spPr>
            <a:xfrm>
              <a:off x="6557010" y="3632835"/>
              <a:ext cx="1686687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Anthropic 实践案例</a:t>
              </a:r>
            </a:p>
          </p:txBody>
        </p:sp>
        <p:grpSp>
          <p:nvGrpSpPr>
            <p:cNvPr id="55" name="Group 55"/>
            <p:cNvGrpSpPr/>
            <p:nvPr/>
          </p:nvGrpSpPr>
          <p:grpSpPr>
            <a:xfrm>
              <a:off x="6572250" y="3952875"/>
              <a:ext cx="4762500" cy="428625"/>
              <a:chOff x="6572250" y="3952875"/>
              <a:chExt cx="4762500" cy="428625"/>
            </a:xfrm>
          </p:grpSpPr>
          <p:sp>
            <p:nvSpPr>
              <p:cNvPr id="51" name="Freeform 51"/>
              <p:cNvSpPr/>
              <p:nvPr/>
            </p:nvSpPr>
            <p:spPr>
              <a:xfrm>
                <a:off x="6572250" y="3952875"/>
                <a:ext cx="2286000" cy="428625"/>
              </a:xfrm>
              <a:custGeom>
                <a:avLst/>
                <a:gdLst/>
                <a:ahLst/>
                <a:cxnLst/>
                <a:rect l="l" t="t" r="r" b="b"/>
                <a:pathLst>
                  <a:path w="2286000" h="428625">
                    <a:moveTo>
                      <a:pt x="76200" y="0"/>
                    </a:moveTo>
                    <a:lnTo>
                      <a:pt x="2209800" y="0"/>
                    </a:lnTo>
                    <a:cubicBezTo>
                      <a:pt x="2251884" y="0"/>
                      <a:pt x="2286000" y="34116"/>
                      <a:pt x="2286000" y="76200"/>
                    </a:cubicBezTo>
                    <a:lnTo>
                      <a:pt x="2286000" y="352425"/>
                    </a:lnTo>
                    <a:cubicBezTo>
                      <a:pt x="2286000" y="394509"/>
                      <a:pt x="2251884" y="428625"/>
                      <a:pt x="2209800" y="428625"/>
                    </a:cubicBezTo>
                    <a:lnTo>
                      <a:pt x="76200" y="428625"/>
                    </a:lnTo>
                    <a:cubicBezTo>
                      <a:pt x="34116" y="428625"/>
                      <a:pt x="0" y="394509"/>
                      <a:pt x="0" y="352425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FFFFF">
                  <a:alpha val="10000"/>
                </a:srgbClr>
              </a:solidFill>
              <a:ln>
                <a:noFill/>
              </a:ln>
            </p:spPr>
          </p:sp>
          <p:sp>
            <p:nvSpPr>
              <p:cNvPr id="52" name="TextBox 52"/>
              <p:cNvSpPr txBox="1"/>
              <p:nvPr/>
            </p:nvSpPr>
            <p:spPr>
              <a:xfrm>
                <a:off x="6701790" y="4106228"/>
                <a:ext cx="1606201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🔧 SWE-bench 编码代理</a:t>
                </a:r>
              </a:p>
            </p:txBody>
          </p:sp>
          <p:sp>
            <p:nvSpPr>
              <p:cNvPr id="53" name="Freeform 53"/>
              <p:cNvSpPr/>
              <p:nvPr/>
            </p:nvSpPr>
            <p:spPr>
              <a:xfrm>
                <a:off x="9048750" y="3952875"/>
                <a:ext cx="2286000" cy="428625"/>
              </a:xfrm>
              <a:custGeom>
                <a:avLst/>
                <a:gdLst/>
                <a:ahLst/>
                <a:cxnLst/>
                <a:rect l="l" t="t" r="r" b="b"/>
                <a:pathLst>
                  <a:path w="2286000" h="428625">
                    <a:moveTo>
                      <a:pt x="76200" y="0"/>
                    </a:moveTo>
                    <a:lnTo>
                      <a:pt x="2209800" y="0"/>
                    </a:lnTo>
                    <a:cubicBezTo>
                      <a:pt x="2251884" y="0"/>
                      <a:pt x="2286000" y="34116"/>
                      <a:pt x="2286000" y="76200"/>
                    </a:cubicBezTo>
                    <a:lnTo>
                      <a:pt x="2286000" y="352425"/>
                    </a:lnTo>
                    <a:cubicBezTo>
                      <a:pt x="2286000" y="394509"/>
                      <a:pt x="2251884" y="428625"/>
                      <a:pt x="2209800" y="428625"/>
                    </a:cubicBezTo>
                    <a:lnTo>
                      <a:pt x="76200" y="428625"/>
                    </a:lnTo>
                    <a:cubicBezTo>
                      <a:pt x="34116" y="428625"/>
                      <a:pt x="0" y="394509"/>
                      <a:pt x="0" y="352425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FFFFF">
                  <a:alpha val="10000"/>
                </a:srgbClr>
              </a:solidFill>
              <a:ln>
                <a:noFill/>
              </a:ln>
            </p:spPr>
          </p:sp>
          <p:sp>
            <p:nvSpPr>
              <p:cNvPr id="54" name="TextBox 54"/>
              <p:cNvSpPr txBox="1"/>
              <p:nvPr/>
            </p:nvSpPr>
            <p:spPr>
              <a:xfrm>
                <a:off x="9178290" y="4106228"/>
                <a:ext cx="1905238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🖥️ Computer Use 参考实现</a:t>
                </a:r>
              </a:p>
            </p:txBody>
          </p:sp>
        </p:grpSp>
      </p:grpSp>
      <p:grpSp>
        <p:nvGrpSpPr>
          <p:cNvPr id="69" name="Group 69"/>
          <p:cNvGrpSpPr/>
          <p:nvPr/>
        </p:nvGrpSpPr>
        <p:grpSpPr>
          <a:xfrm>
            <a:off x="571500" y="4857750"/>
            <a:ext cx="11049000" cy="1238250"/>
            <a:chOff x="571500" y="4857750"/>
            <a:chExt cx="11049000" cy="1238250"/>
          </a:xfrm>
        </p:grpSpPr>
        <p:sp>
          <p:nvSpPr>
            <p:cNvPr id="57" name="Freeform 57"/>
            <p:cNvSpPr/>
            <p:nvPr/>
          </p:nvSpPr>
          <p:spPr>
            <a:xfrm>
              <a:off x="571500" y="4857750"/>
              <a:ext cx="11049000" cy="1238250"/>
            </a:xfrm>
            <a:custGeom>
              <a:avLst/>
              <a:gdLst/>
              <a:ahLst/>
              <a:cxnLst/>
              <a:rect l="l" t="t" r="r" b="b"/>
              <a:pathLst>
                <a:path w="11049000" h="1238250">
                  <a:moveTo>
                    <a:pt x="114300" y="0"/>
                  </a:moveTo>
                  <a:lnTo>
                    <a:pt x="10934700" y="0"/>
                  </a:lnTo>
                  <a:cubicBezTo>
                    <a:pt x="10997826" y="0"/>
                    <a:pt x="11049000" y="51174"/>
                    <a:pt x="11049000" y="114300"/>
                  </a:cubicBezTo>
                  <a:lnTo>
                    <a:pt x="11049000" y="1123950"/>
                  </a:lnTo>
                  <a:cubicBezTo>
                    <a:pt x="11049000" y="1187076"/>
                    <a:pt x="10997826" y="1238250"/>
                    <a:pt x="10934700" y="1238250"/>
                  </a:cubicBezTo>
                  <a:lnTo>
                    <a:pt x="114300" y="1238250"/>
                  </a:lnTo>
                  <a:cubicBezTo>
                    <a:pt x="51174" y="1238250"/>
                    <a:pt x="0" y="1187076"/>
                    <a:pt x="0" y="1123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8FAFC"/>
            </a:solidFill>
            <a:ln w="9525">
              <a:solidFill>
                <a:srgbClr val="E2E8F0"/>
              </a:solidFill>
            </a:ln>
          </p:spPr>
        </p:sp>
        <p:sp>
          <p:nvSpPr>
            <p:cNvPr id="58" name="TextBox 58"/>
            <p:cNvSpPr txBox="1"/>
            <p:nvPr/>
          </p:nvSpPr>
          <p:spPr>
            <a:xfrm>
              <a:off x="840105" y="5045392"/>
              <a:ext cx="8623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决策建议</a:t>
              </a:r>
            </a:p>
          </p:txBody>
        </p:sp>
        <p:grpSp>
          <p:nvGrpSpPr>
            <p:cNvPr id="68" name="Group 68"/>
            <p:cNvGrpSpPr/>
            <p:nvPr/>
          </p:nvGrpSpPr>
          <p:grpSpPr>
            <a:xfrm>
              <a:off x="857250" y="5381625"/>
              <a:ext cx="10668000" cy="528637"/>
              <a:chOff x="857250" y="5381625"/>
              <a:chExt cx="10668000" cy="528637"/>
            </a:xfrm>
          </p:grpSpPr>
          <p:sp>
            <p:nvSpPr>
              <p:cNvPr id="59" name="Freeform 59"/>
              <p:cNvSpPr/>
              <p:nvPr/>
            </p:nvSpPr>
            <p:spPr>
              <a:xfrm>
                <a:off x="857250" y="5381625"/>
                <a:ext cx="3333750" cy="523875"/>
              </a:xfrm>
              <a:custGeom>
                <a:avLst/>
                <a:gdLst/>
                <a:ahLst/>
                <a:cxnLst/>
                <a:rect l="l" t="t" r="r" b="b"/>
                <a:pathLst>
                  <a:path w="3333750" h="523875">
                    <a:moveTo>
                      <a:pt x="76200" y="0"/>
                    </a:moveTo>
                    <a:lnTo>
                      <a:pt x="3257550" y="0"/>
                    </a:lnTo>
                    <a:cubicBezTo>
                      <a:pt x="3299634" y="0"/>
                      <a:pt x="3333750" y="34116"/>
                      <a:pt x="3333750" y="76200"/>
                    </a:cubicBezTo>
                    <a:lnTo>
                      <a:pt x="3333750" y="447675"/>
                    </a:lnTo>
                    <a:cubicBezTo>
                      <a:pt x="3333750" y="489759"/>
                      <a:pt x="3299634" y="523875"/>
                      <a:pt x="3257550" y="523875"/>
                    </a:cubicBezTo>
                    <a:lnTo>
                      <a:pt x="76200" y="523875"/>
                    </a:lnTo>
                    <a:cubicBezTo>
                      <a:pt x="34116" y="523875"/>
                      <a:pt x="0" y="489759"/>
                      <a:pt x="0" y="447675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10B981">
                  <a:alpha val="10000"/>
                </a:srgbClr>
              </a:solidFill>
              <a:ln>
                <a:noFill/>
              </a:ln>
            </p:spPr>
          </p:sp>
          <p:sp>
            <p:nvSpPr>
              <p:cNvPr id="60" name="TextBox 60"/>
              <p:cNvSpPr txBox="1"/>
              <p:nvPr/>
            </p:nvSpPr>
            <p:spPr>
              <a:xfrm>
                <a:off x="1034415" y="5506402"/>
                <a:ext cx="34871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b="1" dirty="0">
                    <a:solidFill>
                      <a:srgbClr val="10B981"/>
                    </a:solidFill>
                    <a:latin typeface="Arial"/>
                    <a:ea typeface="Microsoft YaHei"/>
                    <a:cs typeface="Arial"/>
                  </a:rPr>
                  <a:t>首选</a:t>
                </a:r>
              </a:p>
            </p:txBody>
          </p:sp>
          <p:sp>
            <p:nvSpPr>
              <p:cNvPr id="61" name="TextBox 61"/>
              <p:cNvSpPr txBox="1"/>
              <p:nvPr/>
            </p:nvSpPr>
            <p:spPr>
              <a:xfrm>
                <a:off x="1034415" y="5696902"/>
                <a:ext cx="1621536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单一 LLM + Workflows</a:t>
                </a:r>
              </a:p>
            </p:txBody>
          </p:sp>
          <p:sp>
            <p:nvSpPr>
              <p:cNvPr id="62" name="TextBox 62"/>
              <p:cNvSpPr txBox="1"/>
              <p:nvPr/>
            </p:nvSpPr>
            <p:spPr>
              <a:xfrm>
                <a:off x="4457700" y="5553075"/>
                <a:ext cx="158591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→</a:t>
                </a:r>
              </a:p>
            </p:txBody>
          </p:sp>
          <p:sp>
            <p:nvSpPr>
              <p:cNvPr id="63" name="Freeform 63"/>
              <p:cNvSpPr/>
              <p:nvPr/>
            </p:nvSpPr>
            <p:spPr>
              <a:xfrm>
                <a:off x="4857750" y="5381625"/>
                <a:ext cx="3333750" cy="523875"/>
              </a:xfrm>
              <a:custGeom>
                <a:avLst/>
                <a:gdLst/>
                <a:ahLst/>
                <a:cxnLst/>
                <a:rect l="l" t="t" r="r" b="b"/>
                <a:pathLst>
                  <a:path w="3333750" h="523875">
                    <a:moveTo>
                      <a:pt x="76200" y="0"/>
                    </a:moveTo>
                    <a:lnTo>
                      <a:pt x="3257550" y="0"/>
                    </a:lnTo>
                    <a:cubicBezTo>
                      <a:pt x="3299634" y="0"/>
                      <a:pt x="3333750" y="34116"/>
                      <a:pt x="3333750" y="76200"/>
                    </a:cubicBezTo>
                    <a:lnTo>
                      <a:pt x="3333750" y="447675"/>
                    </a:lnTo>
                    <a:cubicBezTo>
                      <a:pt x="3333750" y="489759"/>
                      <a:pt x="3299634" y="523875"/>
                      <a:pt x="3257550" y="523875"/>
                    </a:cubicBezTo>
                    <a:lnTo>
                      <a:pt x="76200" y="523875"/>
                    </a:lnTo>
                    <a:cubicBezTo>
                      <a:pt x="34116" y="523875"/>
                      <a:pt x="0" y="489759"/>
                      <a:pt x="0" y="447675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D97757">
                  <a:alpha val="10000"/>
                </a:srgbClr>
              </a:solidFill>
              <a:ln>
                <a:noFill/>
              </a:ln>
            </p:spPr>
          </p:sp>
          <p:sp>
            <p:nvSpPr>
              <p:cNvPr id="64" name="TextBox 64"/>
              <p:cNvSpPr txBox="1"/>
              <p:nvPr/>
            </p:nvSpPr>
            <p:spPr>
              <a:xfrm>
                <a:off x="5034915" y="5506402"/>
                <a:ext cx="831771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b="1" dirty="0">
                    <a:solidFill>
                      <a:srgbClr val="D97757"/>
                    </a:solidFill>
                    <a:latin typeface="Arial"/>
                    <a:ea typeface="Microsoft YaHei"/>
                    <a:cs typeface="Arial"/>
                  </a:rPr>
                  <a:t>仅在必要时</a:t>
                </a:r>
              </a:p>
            </p:txBody>
          </p:sp>
          <p:sp>
            <p:nvSpPr>
              <p:cNvPr id="65" name="TextBox 65"/>
              <p:cNvSpPr txBox="1"/>
              <p:nvPr/>
            </p:nvSpPr>
            <p:spPr>
              <a:xfrm>
                <a:off x="5034915" y="5696902"/>
                <a:ext cx="1452848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Autonomous Agents</a:t>
                </a:r>
              </a:p>
            </p:txBody>
          </p:sp>
          <p:sp>
            <p:nvSpPr>
              <p:cNvPr id="66" name="Freeform 66"/>
              <p:cNvSpPr/>
              <p:nvPr/>
            </p:nvSpPr>
            <p:spPr>
              <a:xfrm>
                <a:off x="8477250" y="5381625"/>
                <a:ext cx="3048000" cy="523875"/>
              </a:xfrm>
              <a:custGeom>
                <a:avLst/>
                <a:gdLst/>
                <a:ahLst/>
                <a:cxnLst/>
                <a:rect l="l" t="t" r="r" b="b"/>
                <a:pathLst>
                  <a:path w="3048000" h="523875">
                    <a:moveTo>
                      <a:pt x="76200" y="0"/>
                    </a:moveTo>
                    <a:lnTo>
                      <a:pt x="2971800" y="0"/>
                    </a:lnTo>
                    <a:cubicBezTo>
                      <a:pt x="3013884" y="0"/>
                      <a:pt x="3048000" y="34116"/>
                      <a:pt x="3048000" y="76200"/>
                    </a:cubicBezTo>
                    <a:lnTo>
                      <a:pt x="3048000" y="447675"/>
                    </a:lnTo>
                    <a:cubicBezTo>
                      <a:pt x="3048000" y="489759"/>
                      <a:pt x="3013884" y="523875"/>
                      <a:pt x="2971800" y="523875"/>
                    </a:cubicBezTo>
                    <a:lnTo>
                      <a:pt x="76200" y="523875"/>
                    </a:lnTo>
                    <a:cubicBezTo>
                      <a:pt x="34116" y="523875"/>
                      <a:pt x="0" y="489759"/>
                      <a:pt x="0" y="447675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F1F5F9"/>
              </a:solidFill>
              <a:ln>
                <a:noFill/>
              </a:ln>
            </p:spPr>
          </p:sp>
          <p:sp>
            <p:nvSpPr>
              <p:cNvPr id="67" name="TextBox 67"/>
              <p:cNvSpPr txBox="1"/>
              <p:nvPr/>
            </p:nvSpPr>
            <p:spPr>
              <a:xfrm>
                <a:off x="8655368" y="5609749"/>
                <a:ext cx="2018347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75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当简单方案无法满足需求时升级</a:t>
                </a:r>
              </a:p>
            </p:txBody>
          </p:sp>
        </p:grpSp>
      </p:grpSp>
      <p:sp>
        <p:nvSpPr>
          <p:cNvPr id="70" name="TextBox 70"/>
          <p:cNvSpPr txBox="1"/>
          <p:nvPr/>
        </p:nvSpPr>
        <p:spPr>
          <a:xfrm>
            <a:off x="5864138" y="6458902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12 / 15</a:t>
            </a:r>
          </a:p>
        </p:txBody>
      </p:sp>
    </p:spTree>
  </p:cSld>
  <p:clrMapOvr>
    <a:masterClrMapping/>
  </p:clrMapOvr>
  <p:transition dur="400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57150"/>
          </a:xfrm>
          <a:prstGeom prst="rect">
            <a:avLst/>
          </a:prstGeom>
          <a:solidFill>
            <a:srgbClr val="D97757"/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58165" y="410528"/>
            <a:ext cx="96212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D97757"/>
                </a:solidFill>
                <a:latin typeface="Arial"/>
                <a:ea typeface="Microsoft YaHei"/>
                <a:cs typeface="Arial"/>
              </a:rPr>
              <a:t>CASE STUDIES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41020" y="693420"/>
            <a:ext cx="6391351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Agent 实践领域：客户支持 &amp; 编程代理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54355" y="1140142"/>
            <a:ext cx="2597468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两个已验证的高价值应用场景</a:t>
            </a:r>
          </a:p>
        </p:txBody>
      </p:sp>
      <p:grpSp>
        <p:nvGrpSpPr>
          <p:cNvPr id="39" name="Group 39"/>
          <p:cNvGrpSpPr/>
          <p:nvPr/>
        </p:nvGrpSpPr>
        <p:grpSpPr>
          <a:xfrm>
            <a:off x="571500" y="1571625"/>
            <a:ext cx="5334000" cy="4572000"/>
            <a:chOff x="571500" y="1571625"/>
            <a:chExt cx="5334000" cy="4572000"/>
          </a:xfrm>
        </p:grpSpPr>
        <p:sp>
          <p:nvSpPr>
            <p:cNvPr id="7" name="Freeform 7"/>
            <p:cNvSpPr/>
            <p:nvPr/>
          </p:nvSpPr>
          <p:spPr>
            <a:xfrm>
              <a:off x="571500" y="1571625"/>
              <a:ext cx="5334000" cy="4572000"/>
            </a:xfrm>
            <a:custGeom>
              <a:avLst/>
              <a:gdLst/>
              <a:ahLst/>
              <a:cxnLst/>
              <a:rect l="l" t="t" r="r" b="b"/>
              <a:pathLst>
                <a:path w="5334000" h="4572000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4419600"/>
                  </a:lnTo>
                  <a:cubicBezTo>
                    <a:pt x="5334000" y="4503768"/>
                    <a:pt x="5265768" y="4572000"/>
                    <a:pt x="5181600" y="4572000"/>
                  </a:cubicBezTo>
                  <a:lnTo>
                    <a:pt x="152400" y="4572000"/>
                  </a:lnTo>
                  <a:cubicBezTo>
                    <a:pt x="68232" y="4572000"/>
                    <a:pt x="0" y="4503768"/>
                    <a:pt x="0" y="4419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8FAFC"/>
            </a:solidFill>
            <a:ln w="9525">
              <a:solidFill>
                <a:srgbClr val="E2E8F0"/>
              </a:solidFill>
            </a:ln>
            <a:effectLst>
              <a:outerShdw blurRad="76200" dist="28575" dir="10798854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8" name="Freeform 8"/>
            <p:cNvSpPr/>
            <p:nvPr/>
          </p:nvSpPr>
          <p:spPr>
            <a:xfrm>
              <a:off x="571500" y="1571625"/>
              <a:ext cx="5334000" cy="762000"/>
            </a:xfrm>
            <a:custGeom>
              <a:avLst/>
              <a:gdLst/>
              <a:ahLst/>
              <a:cxnLst/>
              <a:rect l="l" t="t" r="r" b="b"/>
              <a:pathLst>
                <a:path w="5334000" h="762000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609600"/>
                  </a:lnTo>
                  <a:cubicBezTo>
                    <a:pt x="5334000" y="693768"/>
                    <a:pt x="5265768" y="762000"/>
                    <a:pt x="5181600" y="762000"/>
                  </a:cubicBezTo>
                  <a:lnTo>
                    <a:pt x="152400" y="762000"/>
                  </a:lnTo>
                  <a:cubicBezTo>
                    <a:pt x="68232" y="762000"/>
                    <a:pt x="0" y="693768"/>
                    <a:pt x="0" y="609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9" name="Rectangle 9"/>
            <p:cNvSpPr/>
            <p:nvPr/>
          </p:nvSpPr>
          <p:spPr>
            <a:xfrm>
              <a:off x="571500" y="1952625"/>
              <a:ext cx="5334000" cy="381000"/>
            </a:xfrm>
            <a:prstGeom prst="rect">
              <a:avLst/>
            </a:prstGeom>
            <a:solidFill>
              <a:srgbClr val="4A90D9"/>
            </a:solidFill>
            <a:ln>
              <a:noFill/>
            </a:ln>
          </p:spPr>
        </p:sp>
        <p:sp>
          <p:nvSpPr>
            <p:cNvPr id="10" name="Ellipse 10"/>
            <p:cNvSpPr/>
            <p:nvPr/>
          </p:nvSpPr>
          <p:spPr>
            <a:xfrm>
              <a:off x="781050" y="1685925"/>
              <a:ext cx="533400" cy="533400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</p:sp>
        <p:grpSp>
          <p:nvGrpSpPr>
            <p:cNvPr id="15" name="Group 15"/>
            <p:cNvGrpSpPr/>
            <p:nvPr/>
          </p:nvGrpSpPr>
          <p:grpSpPr>
            <a:xfrm>
              <a:off x="876300" y="1802606"/>
              <a:ext cx="342900" cy="300038"/>
              <a:chOff x="876300" y="1802606"/>
              <a:chExt cx="342900" cy="300038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940594" y="1802606"/>
                <a:ext cx="107156" cy="107156"/>
              </a:xfrm>
              <a:custGeom>
                <a:avLst/>
                <a:gdLst/>
                <a:ahLst/>
                <a:cxnLst/>
                <a:rect l="l" t="t" r="r" b="b"/>
                <a:pathLst>
                  <a:path w="107156" h="107156">
                    <a:moveTo>
                      <a:pt x="107156" y="53578"/>
                    </a:moveTo>
                    <a:cubicBezTo>
                      <a:pt x="107156" y="83168"/>
                      <a:pt x="83168" y="107156"/>
                      <a:pt x="53578" y="107156"/>
                    </a:cubicBezTo>
                    <a:cubicBezTo>
                      <a:pt x="23988" y="107156"/>
                      <a:pt x="0" y="83168"/>
                      <a:pt x="0" y="53578"/>
                    </a:cubicBezTo>
                    <a:cubicBezTo>
                      <a:pt x="0" y="23988"/>
                      <a:pt x="23988" y="0"/>
                      <a:pt x="53578" y="0"/>
                    </a:cubicBezTo>
                    <a:cubicBezTo>
                      <a:pt x="83168" y="0"/>
                      <a:pt x="107156" y="23988"/>
                      <a:pt x="107156" y="5357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</p:sp>
          <p:sp>
            <p:nvSpPr>
              <p:cNvPr id="12" name="Freeform 12"/>
              <p:cNvSpPr/>
              <p:nvPr/>
            </p:nvSpPr>
            <p:spPr>
              <a:xfrm>
                <a:off x="876300" y="1952625"/>
                <a:ext cx="171450" cy="150019"/>
              </a:xfrm>
              <a:custGeom>
                <a:avLst/>
                <a:gdLst/>
                <a:ahLst/>
                <a:cxnLst/>
                <a:rect l="l" t="t" r="r" b="b"/>
                <a:pathLst>
                  <a:path w="171450" h="150019">
                    <a:moveTo>
                      <a:pt x="64294" y="0"/>
                    </a:moveTo>
                    <a:cubicBezTo>
                      <a:pt x="28785" y="0"/>
                      <a:pt x="0" y="28785"/>
                      <a:pt x="0" y="64294"/>
                    </a:cubicBezTo>
                    <a:lnTo>
                      <a:pt x="0" y="150019"/>
                    </a:lnTo>
                    <a:lnTo>
                      <a:pt x="171450" y="150019"/>
                    </a:lnTo>
                    <a:lnTo>
                      <a:pt x="171450" y="0"/>
                    </a:lnTo>
                    <a:lnTo>
                      <a:pt x="6429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</p:sp>
          <p:sp>
            <p:nvSpPr>
              <p:cNvPr id="13" name="Freeform 13"/>
              <p:cNvSpPr/>
              <p:nvPr/>
            </p:nvSpPr>
            <p:spPr>
              <a:xfrm>
                <a:off x="1090612" y="1952625"/>
                <a:ext cx="128588" cy="150019"/>
              </a:xfrm>
              <a:custGeom>
                <a:avLst/>
                <a:gdLst/>
                <a:ahLst/>
                <a:cxnLst/>
                <a:rect l="l" t="t" r="r" b="b"/>
                <a:pathLst>
                  <a:path w="128588" h="150019">
                    <a:moveTo>
                      <a:pt x="64294" y="0"/>
                    </a:moveTo>
                    <a:lnTo>
                      <a:pt x="0" y="0"/>
                    </a:lnTo>
                    <a:lnTo>
                      <a:pt x="0" y="150019"/>
                    </a:lnTo>
                    <a:lnTo>
                      <a:pt x="128588" y="150019"/>
                    </a:lnTo>
                    <a:lnTo>
                      <a:pt x="128588" y="64294"/>
                    </a:lnTo>
                    <a:cubicBezTo>
                      <a:pt x="128588" y="28785"/>
                      <a:pt x="99803" y="0"/>
                      <a:pt x="6429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</p:sp>
          <p:sp>
            <p:nvSpPr>
              <p:cNvPr id="14" name="Freeform 14"/>
              <p:cNvSpPr/>
              <p:nvPr/>
            </p:nvSpPr>
            <p:spPr>
              <a:xfrm>
                <a:off x="1090612" y="1824038"/>
                <a:ext cx="85725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85725" h="85725">
                    <a:moveTo>
                      <a:pt x="42862" y="85725"/>
                    </a:moveTo>
                    <a:cubicBezTo>
                      <a:pt x="66535" y="85725"/>
                      <a:pt x="85725" y="66535"/>
                      <a:pt x="85725" y="42862"/>
                    </a:cubicBezTo>
                    <a:cubicBezTo>
                      <a:pt x="85725" y="19190"/>
                      <a:pt x="66535" y="0"/>
                      <a:pt x="42862" y="0"/>
                    </a:cubicBezTo>
                    <a:cubicBezTo>
                      <a:pt x="19190" y="0"/>
                      <a:pt x="0" y="19190"/>
                      <a:pt x="0" y="42862"/>
                    </a:cubicBezTo>
                    <a:cubicBezTo>
                      <a:pt x="0" y="66535"/>
                      <a:pt x="19190" y="85725"/>
                      <a:pt x="42862" y="8572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</p:sp>
        </p:grpSp>
        <p:sp>
          <p:nvSpPr>
            <p:cNvPr id="16" name="TextBox 16"/>
            <p:cNvSpPr txBox="1"/>
            <p:nvPr/>
          </p:nvSpPr>
          <p:spPr>
            <a:xfrm>
              <a:off x="1455420" y="1726882"/>
              <a:ext cx="2255937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Customer Support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1463040" y="2010728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FFFFFF">
                      <a:alpha val="90000"/>
                    </a:srgbClr>
                  </a:solidFill>
                  <a:latin typeface="Arial"/>
                  <a:ea typeface="Microsoft YaHei"/>
                  <a:cs typeface="Arial"/>
                </a:rPr>
                <a:t>客户支持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842010" y="2537460"/>
              <a:ext cx="1751095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4A90D9"/>
                  </a:solidFill>
                  <a:latin typeface="Arial"/>
                  <a:ea typeface="Microsoft YaHei"/>
                  <a:cs typeface="Arial"/>
                </a:rPr>
                <a:t>为什么 Agent 适合？</a:t>
              </a:r>
            </a:p>
          </p:txBody>
        </p:sp>
        <p:grpSp>
          <p:nvGrpSpPr>
            <p:cNvPr id="35" name="Group 35"/>
            <p:cNvGrpSpPr/>
            <p:nvPr/>
          </p:nvGrpSpPr>
          <p:grpSpPr>
            <a:xfrm>
              <a:off x="857250" y="2857500"/>
              <a:ext cx="4762500" cy="2190750"/>
              <a:chOff x="857250" y="2857500"/>
              <a:chExt cx="4762500" cy="2190750"/>
            </a:xfrm>
          </p:grpSpPr>
          <p:grpSp>
            <p:nvGrpSpPr>
              <p:cNvPr id="22" name="Group 22"/>
              <p:cNvGrpSpPr/>
              <p:nvPr/>
            </p:nvGrpSpPr>
            <p:grpSpPr>
              <a:xfrm>
                <a:off x="857250" y="2857500"/>
                <a:ext cx="4762500" cy="476250"/>
                <a:chOff x="857250" y="2857500"/>
                <a:chExt cx="4762500" cy="476250"/>
              </a:xfrm>
            </p:grpSpPr>
            <p:sp>
              <p:nvSpPr>
                <p:cNvPr id="19" name="Freeform 19"/>
                <p:cNvSpPr/>
                <p:nvPr/>
              </p:nvSpPr>
              <p:spPr>
                <a:xfrm>
                  <a:off x="857250" y="2857500"/>
                  <a:ext cx="4762500" cy="476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62500" h="476250">
                      <a:moveTo>
                        <a:pt x="76200" y="0"/>
                      </a:moveTo>
                      <a:lnTo>
                        <a:pt x="4686300" y="0"/>
                      </a:lnTo>
                      <a:cubicBezTo>
                        <a:pt x="4728384" y="0"/>
                        <a:pt x="4762500" y="34116"/>
                        <a:pt x="4762500" y="76200"/>
                      </a:cubicBezTo>
                      <a:lnTo>
                        <a:pt x="4762500" y="400050"/>
                      </a:lnTo>
                      <a:cubicBezTo>
                        <a:pt x="4762500" y="442134"/>
                        <a:pt x="4728384" y="476250"/>
                        <a:pt x="4686300" y="476250"/>
                      </a:cubicBezTo>
                      <a:lnTo>
                        <a:pt x="76200" y="476250"/>
                      </a:lnTo>
                      <a:cubicBezTo>
                        <a:pt x="34116" y="476250"/>
                        <a:pt x="0" y="442134"/>
                        <a:pt x="0" y="40005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</p:sp>
            <p:sp>
              <p:nvSpPr>
                <p:cNvPr id="20" name="TextBox 20"/>
                <p:cNvSpPr txBox="1"/>
                <p:nvPr/>
              </p:nvSpPr>
              <p:spPr>
                <a:xfrm>
                  <a:off x="985838" y="2945606"/>
                  <a:ext cx="1080135" cy="228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125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🗣️ 自然对话流</a:t>
                  </a:r>
                </a:p>
              </p:txBody>
            </p:sp>
            <p:sp>
              <p:nvSpPr>
                <p:cNvPr id="21" name="TextBox 21"/>
                <p:cNvSpPr txBox="1"/>
                <p:nvPr/>
              </p:nvSpPr>
              <p:spPr>
                <a:xfrm>
                  <a:off x="987742" y="3133249"/>
                  <a:ext cx="1733550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支持交互天然符合聊天界面</a:t>
                  </a:r>
                </a:p>
              </p:txBody>
            </p:sp>
          </p:grpSp>
          <p:grpSp>
            <p:nvGrpSpPr>
              <p:cNvPr id="26" name="Group 26"/>
              <p:cNvGrpSpPr/>
              <p:nvPr/>
            </p:nvGrpSpPr>
            <p:grpSpPr>
              <a:xfrm>
                <a:off x="857250" y="3429000"/>
                <a:ext cx="4762500" cy="476250"/>
                <a:chOff x="857250" y="3429000"/>
                <a:chExt cx="4762500" cy="476250"/>
              </a:xfrm>
            </p:grpSpPr>
            <p:sp>
              <p:nvSpPr>
                <p:cNvPr id="23" name="Freeform 23"/>
                <p:cNvSpPr/>
                <p:nvPr/>
              </p:nvSpPr>
              <p:spPr>
                <a:xfrm>
                  <a:off x="857250" y="3429000"/>
                  <a:ext cx="4762500" cy="476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62500" h="476250">
                      <a:moveTo>
                        <a:pt x="76200" y="0"/>
                      </a:moveTo>
                      <a:lnTo>
                        <a:pt x="4686300" y="0"/>
                      </a:lnTo>
                      <a:cubicBezTo>
                        <a:pt x="4728384" y="0"/>
                        <a:pt x="4762500" y="34116"/>
                        <a:pt x="4762500" y="76200"/>
                      </a:cubicBezTo>
                      <a:lnTo>
                        <a:pt x="4762500" y="400050"/>
                      </a:lnTo>
                      <a:cubicBezTo>
                        <a:pt x="4762500" y="442134"/>
                        <a:pt x="4728384" y="476250"/>
                        <a:pt x="4686300" y="476250"/>
                      </a:cubicBezTo>
                      <a:lnTo>
                        <a:pt x="76200" y="476250"/>
                      </a:lnTo>
                      <a:cubicBezTo>
                        <a:pt x="34116" y="476250"/>
                        <a:pt x="0" y="442134"/>
                        <a:pt x="0" y="40005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</p:sp>
            <p:sp>
              <p:nvSpPr>
                <p:cNvPr id="24" name="TextBox 24"/>
                <p:cNvSpPr txBox="1"/>
                <p:nvPr/>
              </p:nvSpPr>
              <p:spPr>
                <a:xfrm>
                  <a:off x="985838" y="3517106"/>
                  <a:ext cx="825460" cy="228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125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🔧 工具集成</a:t>
                  </a:r>
                </a:p>
              </p:txBody>
            </p:sp>
            <p:sp>
              <p:nvSpPr>
                <p:cNvPr id="25" name="TextBox 25"/>
                <p:cNvSpPr txBox="1"/>
                <p:nvPr/>
              </p:nvSpPr>
              <p:spPr>
                <a:xfrm>
                  <a:off x="987742" y="3704749"/>
                  <a:ext cx="2160746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拉取客户数据、订单历史、知识库</a:t>
                  </a:r>
                </a:p>
              </p:txBody>
            </p:sp>
          </p:grpSp>
          <p:grpSp>
            <p:nvGrpSpPr>
              <p:cNvPr id="30" name="Group 30"/>
              <p:cNvGrpSpPr/>
              <p:nvPr/>
            </p:nvGrpSpPr>
            <p:grpSpPr>
              <a:xfrm>
                <a:off x="857250" y="4000500"/>
                <a:ext cx="4762500" cy="476250"/>
                <a:chOff x="857250" y="4000500"/>
                <a:chExt cx="4762500" cy="476250"/>
              </a:xfrm>
            </p:grpSpPr>
            <p:sp>
              <p:nvSpPr>
                <p:cNvPr id="27" name="Freeform 27"/>
                <p:cNvSpPr/>
                <p:nvPr/>
              </p:nvSpPr>
              <p:spPr>
                <a:xfrm>
                  <a:off x="857250" y="4000500"/>
                  <a:ext cx="4762500" cy="476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62500" h="476250">
                      <a:moveTo>
                        <a:pt x="76200" y="0"/>
                      </a:moveTo>
                      <a:lnTo>
                        <a:pt x="4686300" y="0"/>
                      </a:lnTo>
                      <a:cubicBezTo>
                        <a:pt x="4728384" y="0"/>
                        <a:pt x="4762500" y="34116"/>
                        <a:pt x="4762500" y="76200"/>
                      </a:cubicBezTo>
                      <a:lnTo>
                        <a:pt x="4762500" y="400050"/>
                      </a:lnTo>
                      <a:cubicBezTo>
                        <a:pt x="4762500" y="442134"/>
                        <a:pt x="4728384" y="476250"/>
                        <a:pt x="4686300" y="476250"/>
                      </a:cubicBezTo>
                      <a:lnTo>
                        <a:pt x="76200" y="476250"/>
                      </a:lnTo>
                      <a:cubicBezTo>
                        <a:pt x="34116" y="476250"/>
                        <a:pt x="0" y="442134"/>
                        <a:pt x="0" y="40005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</p:sp>
            <p:sp>
              <p:nvSpPr>
                <p:cNvPr id="28" name="TextBox 28"/>
                <p:cNvSpPr txBox="1"/>
                <p:nvPr/>
              </p:nvSpPr>
              <p:spPr>
                <a:xfrm>
                  <a:off x="985838" y="4088606"/>
                  <a:ext cx="825460" cy="228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125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⚡ 执行操作</a:t>
                  </a:r>
                </a:p>
              </p:txBody>
            </p:sp>
            <p:sp>
              <p:nvSpPr>
                <p:cNvPr id="29" name="TextBox 29"/>
                <p:cNvSpPr txBox="1"/>
                <p:nvPr/>
              </p:nvSpPr>
              <p:spPr>
                <a:xfrm>
                  <a:off x="987742" y="4276249"/>
                  <a:ext cx="2018347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发起退款、更新工单、转接人工</a:t>
                  </a:r>
                </a:p>
              </p:txBody>
            </p:sp>
          </p:grpSp>
          <p:grpSp>
            <p:nvGrpSpPr>
              <p:cNvPr id="34" name="Group 34"/>
              <p:cNvGrpSpPr/>
              <p:nvPr/>
            </p:nvGrpSpPr>
            <p:grpSpPr>
              <a:xfrm>
                <a:off x="857250" y="4572000"/>
                <a:ext cx="4762500" cy="476250"/>
                <a:chOff x="857250" y="4572000"/>
                <a:chExt cx="4762500" cy="476250"/>
              </a:xfrm>
            </p:grpSpPr>
            <p:sp>
              <p:nvSpPr>
                <p:cNvPr id="31" name="Freeform 31"/>
                <p:cNvSpPr/>
                <p:nvPr/>
              </p:nvSpPr>
              <p:spPr>
                <a:xfrm>
                  <a:off x="857250" y="4572000"/>
                  <a:ext cx="4762500" cy="476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62500" h="476250">
                      <a:moveTo>
                        <a:pt x="76200" y="0"/>
                      </a:moveTo>
                      <a:lnTo>
                        <a:pt x="4686300" y="0"/>
                      </a:lnTo>
                      <a:cubicBezTo>
                        <a:pt x="4728384" y="0"/>
                        <a:pt x="4762500" y="34116"/>
                        <a:pt x="4762500" y="76200"/>
                      </a:cubicBezTo>
                      <a:lnTo>
                        <a:pt x="4762500" y="400050"/>
                      </a:lnTo>
                      <a:cubicBezTo>
                        <a:pt x="4762500" y="442134"/>
                        <a:pt x="4728384" y="476250"/>
                        <a:pt x="4686300" y="476250"/>
                      </a:cubicBezTo>
                      <a:lnTo>
                        <a:pt x="76200" y="476250"/>
                      </a:lnTo>
                      <a:cubicBezTo>
                        <a:pt x="34116" y="476250"/>
                        <a:pt x="0" y="442134"/>
                        <a:pt x="0" y="40005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</p:sp>
            <p:sp>
              <p:nvSpPr>
                <p:cNvPr id="32" name="TextBox 32"/>
                <p:cNvSpPr txBox="1"/>
                <p:nvPr/>
              </p:nvSpPr>
              <p:spPr>
                <a:xfrm>
                  <a:off x="985838" y="4660106"/>
                  <a:ext cx="989767" cy="228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125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📊 成功可量化</a:t>
                  </a:r>
                </a:p>
              </p:txBody>
            </p:sp>
            <p:sp>
              <p:nvSpPr>
                <p:cNvPr id="33" name="TextBox 33"/>
                <p:cNvSpPr txBox="1"/>
                <p:nvPr/>
              </p:nvSpPr>
              <p:spPr>
                <a:xfrm>
                  <a:off x="987742" y="4847749"/>
                  <a:ext cx="1448752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用户定义的问题解决率</a:t>
                  </a:r>
                </a:p>
              </p:txBody>
            </p:sp>
          </p:grpSp>
        </p:grpSp>
        <p:sp>
          <p:nvSpPr>
            <p:cNvPr id="36" name="Freeform 36"/>
            <p:cNvSpPr/>
            <p:nvPr/>
          </p:nvSpPr>
          <p:spPr>
            <a:xfrm>
              <a:off x="857250" y="5286375"/>
              <a:ext cx="4762500" cy="619125"/>
            </a:xfrm>
            <a:custGeom>
              <a:avLst/>
              <a:gdLst/>
              <a:ahLst/>
              <a:cxnLst/>
              <a:rect l="l" t="t" r="r" b="b"/>
              <a:pathLst>
                <a:path w="4762500" h="619125">
                  <a:moveTo>
                    <a:pt x="95250" y="0"/>
                  </a:moveTo>
                  <a:lnTo>
                    <a:pt x="4667250" y="0"/>
                  </a:lnTo>
                  <a:cubicBezTo>
                    <a:pt x="4719855" y="0"/>
                    <a:pt x="4762500" y="42645"/>
                    <a:pt x="4762500" y="95250"/>
                  </a:cubicBezTo>
                  <a:lnTo>
                    <a:pt x="4762500" y="523875"/>
                  </a:lnTo>
                  <a:cubicBezTo>
                    <a:pt x="4762500" y="576480"/>
                    <a:pt x="4719855" y="619125"/>
                    <a:pt x="4667250" y="619125"/>
                  </a:cubicBezTo>
                  <a:lnTo>
                    <a:pt x="95250" y="619125"/>
                  </a:lnTo>
                  <a:cubicBezTo>
                    <a:pt x="42645" y="619125"/>
                    <a:pt x="0" y="576480"/>
                    <a:pt x="0" y="523875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10B981">
                <a:alpha val="10000"/>
              </a:srgbClr>
            </a:solidFill>
            <a:ln w="9525">
              <a:solidFill>
                <a:srgbClr val="10B981"/>
              </a:solidFill>
            </a:ln>
          </p:spPr>
        </p:sp>
        <p:sp>
          <p:nvSpPr>
            <p:cNvPr id="37" name="TextBox 37"/>
            <p:cNvSpPr txBox="1"/>
            <p:nvPr/>
          </p:nvSpPr>
          <p:spPr>
            <a:xfrm>
              <a:off x="1034415" y="5439728"/>
              <a:ext cx="80761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10B981"/>
                  </a:solidFill>
                  <a:latin typeface="Arial"/>
                  <a:ea typeface="Microsoft YaHei"/>
                  <a:cs typeface="Arial"/>
                </a:rPr>
                <a:t>✓ 商业验证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1035368" y="5657374"/>
              <a:ext cx="3776972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多家公司采用按解决率收费模式，展现对 Agent 效果的信心</a:t>
              </a:r>
            </a:p>
          </p:txBody>
        </p:sp>
      </p:grpSp>
      <p:grpSp>
        <p:nvGrpSpPr>
          <p:cNvPr id="71" name="Group 71"/>
          <p:cNvGrpSpPr/>
          <p:nvPr/>
        </p:nvGrpSpPr>
        <p:grpSpPr>
          <a:xfrm>
            <a:off x="6286500" y="1571625"/>
            <a:ext cx="5334000" cy="4572000"/>
            <a:chOff x="6286500" y="1571625"/>
            <a:chExt cx="5334000" cy="4572000"/>
          </a:xfrm>
        </p:grpSpPr>
        <p:sp>
          <p:nvSpPr>
            <p:cNvPr id="40" name="Freeform 40"/>
            <p:cNvSpPr/>
            <p:nvPr/>
          </p:nvSpPr>
          <p:spPr>
            <a:xfrm>
              <a:off x="6286500" y="1571625"/>
              <a:ext cx="5334000" cy="4572000"/>
            </a:xfrm>
            <a:custGeom>
              <a:avLst/>
              <a:gdLst/>
              <a:ahLst/>
              <a:cxnLst/>
              <a:rect l="l" t="t" r="r" b="b"/>
              <a:pathLst>
                <a:path w="5334000" h="4572000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4419600"/>
                  </a:lnTo>
                  <a:cubicBezTo>
                    <a:pt x="5334000" y="4503768"/>
                    <a:pt x="5265768" y="4572000"/>
                    <a:pt x="5181600" y="4572000"/>
                  </a:cubicBezTo>
                  <a:lnTo>
                    <a:pt x="152400" y="4572000"/>
                  </a:lnTo>
                  <a:cubicBezTo>
                    <a:pt x="68232" y="4572000"/>
                    <a:pt x="0" y="4503768"/>
                    <a:pt x="0" y="4419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EF7F5"/>
            </a:solidFill>
            <a:ln w="9525">
              <a:solidFill>
                <a:srgbClr val="D97757"/>
              </a:solidFill>
            </a:ln>
            <a:effectLst>
              <a:outerShdw blurRad="76200" dist="28575" dir="10798854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41" name="Freeform 41"/>
            <p:cNvSpPr/>
            <p:nvPr/>
          </p:nvSpPr>
          <p:spPr>
            <a:xfrm>
              <a:off x="6286500" y="1571625"/>
              <a:ext cx="5334000" cy="762000"/>
            </a:xfrm>
            <a:custGeom>
              <a:avLst/>
              <a:gdLst/>
              <a:ahLst/>
              <a:cxnLst/>
              <a:rect l="l" t="t" r="r" b="b"/>
              <a:pathLst>
                <a:path w="5334000" h="762000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609600"/>
                  </a:lnTo>
                  <a:cubicBezTo>
                    <a:pt x="5334000" y="693768"/>
                    <a:pt x="5265768" y="762000"/>
                    <a:pt x="5181600" y="762000"/>
                  </a:cubicBezTo>
                  <a:lnTo>
                    <a:pt x="152400" y="762000"/>
                  </a:lnTo>
                  <a:cubicBezTo>
                    <a:pt x="68232" y="762000"/>
                    <a:pt x="0" y="693768"/>
                    <a:pt x="0" y="609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D97757"/>
            </a:solidFill>
            <a:ln>
              <a:noFill/>
            </a:ln>
          </p:spPr>
        </p:sp>
        <p:sp>
          <p:nvSpPr>
            <p:cNvPr id="42" name="Rectangle 42"/>
            <p:cNvSpPr/>
            <p:nvPr/>
          </p:nvSpPr>
          <p:spPr>
            <a:xfrm>
              <a:off x="6286500" y="1952625"/>
              <a:ext cx="5334000" cy="381000"/>
            </a:xfrm>
            <a:prstGeom prst="rect">
              <a:avLst/>
            </a:prstGeom>
            <a:solidFill>
              <a:srgbClr val="D97757"/>
            </a:solidFill>
            <a:ln>
              <a:noFill/>
            </a:ln>
          </p:spPr>
        </p:sp>
        <p:sp>
          <p:nvSpPr>
            <p:cNvPr id="43" name="Ellipse 43"/>
            <p:cNvSpPr/>
            <p:nvPr/>
          </p:nvSpPr>
          <p:spPr>
            <a:xfrm>
              <a:off x="6496050" y="1685925"/>
              <a:ext cx="533400" cy="533400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</p:sp>
        <p:grpSp>
          <p:nvGrpSpPr>
            <p:cNvPr id="47" name="Group 47"/>
            <p:cNvGrpSpPr/>
            <p:nvPr/>
          </p:nvGrpSpPr>
          <p:grpSpPr>
            <a:xfrm>
              <a:off x="6591300" y="1799575"/>
              <a:ext cx="342900" cy="306099"/>
              <a:chOff x="6591300" y="1799575"/>
              <a:chExt cx="342900" cy="306099"/>
            </a:xfrm>
          </p:grpSpPr>
          <p:sp>
            <p:nvSpPr>
              <p:cNvPr id="44" name="Freeform 44"/>
              <p:cNvSpPr/>
              <p:nvPr/>
            </p:nvSpPr>
            <p:spPr>
              <a:xfrm>
                <a:off x="6720103" y="1799575"/>
                <a:ext cx="85294" cy="306099"/>
              </a:xfrm>
              <a:custGeom>
                <a:avLst/>
                <a:gdLst/>
                <a:ahLst/>
                <a:cxnLst/>
                <a:rect l="l" t="t" r="r" b="b"/>
                <a:pathLst>
                  <a:path w="85294" h="306099">
                    <a:moveTo>
                      <a:pt x="42862" y="0"/>
                    </a:moveTo>
                    <a:lnTo>
                      <a:pt x="0" y="300038"/>
                    </a:lnTo>
                    <a:lnTo>
                      <a:pt x="42432" y="306099"/>
                    </a:lnTo>
                    <a:lnTo>
                      <a:pt x="85294" y="6062"/>
                    </a:lnTo>
                    <a:lnTo>
                      <a:pt x="4286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</p:sp>
          <p:sp>
            <p:nvSpPr>
              <p:cNvPr id="45" name="Freeform 45"/>
              <p:cNvSpPr/>
              <p:nvPr/>
            </p:nvSpPr>
            <p:spPr>
              <a:xfrm>
                <a:off x="6828883" y="1877616"/>
                <a:ext cx="105317" cy="150019"/>
              </a:xfrm>
              <a:custGeom>
                <a:avLst/>
                <a:gdLst/>
                <a:ahLst/>
                <a:cxnLst/>
                <a:rect l="l" t="t" r="r" b="b"/>
                <a:pathLst>
                  <a:path w="105317" h="150019">
                    <a:moveTo>
                      <a:pt x="30308" y="150019"/>
                    </a:moveTo>
                    <a:lnTo>
                      <a:pt x="0" y="119711"/>
                    </a:lnTo>
                    <a:lnTo>
                      <a:pt x="44701" y="75009"/>
                    </a:lnTo>
                    <a:lnTo>
                      <a:pt x="0" y="30309"/>
                    </a:lnTo>
                    <a:lnTo>
                      <a:pt x="30308" y="0"/>
                    </a:lnTo>
                    <a:lnTo>
                      <a:pt x="105317" y="75009"/>
                    </a:lnTo>
                    <a:lnTo>
                      <a:pt x="30308" y="15001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</p:sp>
          <p:sp>
            <p:nvSpPr>
              <p:cNvPr id="46" name="Freeform 46"/>
              <p:cNvSpPr/>
              <p:nvPr/>
            </p:nvSpPr>
            <p:spPr>
              <a:xfrm>
                <a:off x="6591300" y="1877616"/>
                <a:ext cx="105318" cy="150019"/>
              </a:xfrm>
              <a:custGeom>
                <a:avLst/>
                <a:gdLst/>
                <a:ahLst/>
                <a:cxnLst/>
                <a:rect l="l" t="t" r="r" b="b"/>
                <a:pathLst>
                  <a:path w="105318" h="150019">
                    <a:moveTo>
                      <a:pt x="60617" y="75009"/>
                    </a:moveTo>
                    <a:lnTo>
                      <a:pt x="105318" y="119711"/>
                    </a:lnTo>
                    <a:lnTo>
                      <a:pt x="75009" y="150019"/>
                    </a:lnTo>
                    <a:lnTo>
                      <a:pt x="0" y="75009"/>
                    </a:lnTo>
                    <a:lnTo>
                      <a:pt x="75009" y="0"/>
                    </a:lnTo>
                    <a:lnTo>
                      <a:pt x="105318" y="30309"/>
                    </a:lnTo>
                    <a:lnTo>
                      <a:pt x="60617" y="7500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</p:sp>
        </p:grpSp>
        <p:sp>
          <p:nvSpPr>
            <p:cNvPr id="48" name="TextBox 48"/>
            <p:cNvSpPr txBox="1"/>
            <p:nvPr/>
          </p:nvSpPr>
          <p:spPr>
            <a:xfrm>
              <a:off x="7170420" y="1726882"/>
              <a:ext cx="1724570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65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Coding Agents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7178040" y="2010728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FFFFFF">
                      <a:alpha val="90000"/>
                    </a:srgbClr>
                  </a:solidFill>
                  <a:latin typeface="Arial"/>
                  <a:ea typeface="Microsoft YaHei"/>
                  <a:cs typeface="Arial"/>
                </a:rPr>
                <a:t>编程代理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6557010" y="2537460"/>
              <a:ext cx="1751095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为什么 Agent 适合？</a:t>
              </a:r>
            </a:p>
          </p:txBody>
        </p:sp>
        <p:grpSp>
          <p:nvGrpSpPr>
            <p:cNvPr id="67" name="Group 67"/>
            <p:cNvGrpSpPr/>
            <p:nvPr/>
          </p:nvGrpSpPr>
          <p:grpSpPr>
            <a:xfrm>
              <a:off x="6572250" y="2857500"/>
              <a:ext cx="4762500" cy="2190750"/>
              <a:chOff x="6572250" y="2857500"/>
              <a:chExt cx="4762500" cy="2190750"/>
            </a:xfrm>
          </p:grpSpPr>
          <p:grpSp>
            <p:nvGrpSpPr>
              <p:cNvPr id="54" name="Group 54"/>
              <p:cNvGrpSpPr/>
              <p:nvPr/>
            </p:nvGrpSpPr>
            <p:grpSpPr>
              <a:xfrm>
                <a:off x="6572250" y="2857500"/>
                <a:ext cx="4762500" cy="476250"/>
                <a:chOff x="6572250" y="2857500"/>
                <a:chExt cx="4762500" cy="476250"/>
              </a:xfrm>
            </p:grpSpPr>
            <p:sp>
              <p:nvSpPr>
                <p:cNvPr id="51" name="Freeform 51"/>
                <p:cNvSpPr/>
                <p:nvPr/>
              </p:nvSpPr>
              <p:spPr>
                <a:xfrm>
                  <a:off x="6572250" y="2857500"/>
                  <a:ext cx="4762500" cy="476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62500" h="476250">
                      <a:moveTo>
                        <a:pt x="76200" y="0"/>
                      </a:moveTo>
                      <a:lnTo>
                        <a:pt x="4686300" y="0"/>
                      </a:lnTo>
                      <a:cubicBezTo>
                        <a:pt x="4728384" y="0"/>
                        <a:pt x="4762500" y="34116"/>
                        <a:pt x="4762500" y="76200"/>
                      </a:cubicBezTo>
                      <a:lnTo>
                        <a:pt x="4762500" y="400050"/>
                      </a:lnTo>
                      <a:cubicBezTo>
                        <a:pt x="4762500" y="442134"/>
                        <a:pt x="4728384" y="476250"/>
                        <a:pt x="4686300" y="476250"/>
                      </a:cubicBezTo>
                      <a:lnTo>
                        <a:pt x="76200" y="476250"/>
                      </a:lnTo>
                      <a:cubicBezTo>
                        <a:pt x="34116" y="476250"/>
                        <a:pt x="0" y="442134"/>
                        <a:pt x="0" y="40005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</p:sp>
            <p:sp>
              <p:nvSpPr>
                <p:cNvPr id="52" name="TextBox 52"/>
                <p:cNvSpPr txBox="1"/>
                <p:nvPr/>
              </p:nvSpPr>
              <p:spPr>
                <a:xfrm>
                  <a:off x="6700838" y="2945606"/>
                  <a:ext cx="825460" cy="228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125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✅ 可验证性</a:t>
                  </a:r>
                </a:p>
              </p:txBody>
            </p:sp>
            <p:sp>
              <p:nvSpPr>
                <p:cNvPr id="53" name="TextBox 53"/>
                <p:cNvSpPr txBox="1"/>
                <p:nvPr/>
              </p:nvSpPr>
              <p:spPr>
                <a:xfrm>
                  <a:off x="6702742" y="3133249"/>
                  <a:ext cx="2303145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代码解决方案可通过自动化测试验证</a:t>
                  </a:r>
                </a:p>
              </p:txBody>
            </p:sp>
          </p:grpSp>
          <p:grpSp>
            <p:nvGrpSpPr>
              <p:cNvPr id="58" name="Group 58"/>
              <p:cNvGrpSpPr/>
              <p:nvPr/>
            </p:nvGrpSpPr>
            <p:grpSpPr>
              <a:xfrm>
                <a:off x="6572250" y="3429000"/>
                <a:ext cx="4762500" cy="476250"/>
                <a:chOff x="6572250" y="3429000"/>
                <a:chExt cx="4762500" cy="476250"/>
              </a:xfrm>
            </p:grpSpPr>
            <p:sp>
              <p:nvSpPr>
                <p:cNvPr id="55" name="Freeform 55"/>
                <p:cNvSpPr/>
                <p:nvPr/>
              </p:nvSpPr>
              <p:spPr>
                <a:xfrm>
                  <a:off x="6572250" y="3429000"/>
                  <a:ext cx="4762500" cy="476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62500" h="476250">
                      <a:moveTo>
                        <a:pt x="76200" y="0"/>
                      </a:moveTo>
                      <a:lnTo>
                        <a:pt x="4686300" y="0"/>
                      </a:lnTo>
                      <a:cubicBezTo>
                        <a:pt x="4728384" y="0"/>
                        <a:pt x="4762500" y="34116"/>
                        <a:pt x="4762500" y="76200"/>
                      </a:cubicBezTo>
                      <a:lnTo>
                        <a:pt x="4762500" y="400050"/>
                      </a:lnTo>
                      <a:cubicBezTo>
                        <a:pt x="4762500" y="442134"/>
                        <a:pt x="4728384" y="476250"/>
                        <a:pt x="4686300" y="476250"/>
                      </a:cubicBezTo>
                      <a:lnTo>
                        <a:pt x="76200" y="476250"/>
                      </a:lnTo>
                      <a:cubicBezTo>
                        <a:pt x="34116" y="476250"/>
                        <a:pt x="0" y="442134"/>
                        <a:pt x="0" y="40005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</p:sp>
            <p:sp>
              <p:nvSpPr>
                <p:cNvPr id="56" name="TextBox 56"/>
                <p:cNvSpPr txBox="1"/>
                <p:nvPr/>
              </p:nvSpPr>
              <p:spPr>
                <a:xfrm>
                  <a:off x="6700838" y="3517106"/>
                  <a:ext cx="825460" cy="228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125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🔄 迭代反馈</a:t>
                  </a:r>
                </a:p>
              </p:txBody>
            </p:sp>
            <p:sp>
              <p:nvSpPr>
                <p:cNvPr id="57" name="TextBox 57"/>
                <p:cNvSpPr txBox="1"/>
                <p:nvPr/>
              </p:nvSpPr>
              <p:spPr>
                <a:xfrm>
                  <a:off x="6702742" y="3704749"/>
                  <a:ext cx="2018347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使用测试结果作为反馈进行迭代</a:t>
                  </a:r>
                </a:p>
              </p:txBody>
            </p:sp>
          </p:grpSp>
          <p:grpSp>
            <p:nvGrpSpPr>
              <p:cNvPr id="62" name="Group 62"/>
              <p:cNvGrpSpPr/>
              <p:nvPr/>
            </p:nvGrpSpPr>
            <p:grpSpPr>
              <a:xfrm>
                <a:off x="6572250" y="4000500"/>
                <a:ext cx="4762500" cy="476250"/>
                <a:chOff x="6572250" y="4000500"/>
                <a:chExt cx="4762500" cy="476250"/>
              </a:xfrm>
            </p:grpSpPr>
            <p:sp>
              <p:nvSpPr>
                <p:cNvPr id="59" name="Freeform 59"/>
                <p:cNvSpPr/>
                <p:nvPr/>
              </p:nvSpPr>
              <p:spPr>
                <a:xfrm>
                  <a:off x="6572250" y="4000500"/>
                  <a:ext cx="4762500" cy="476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62500" h="476250">
                      <a:moveTo>
                        <a:pt x="76200" y="0"/>
                      </a:moveTo>
                      <a:lnTo>
                        <a:pt x="4686300" y="0"/>
                      </a:lnTo>
                      <a:cubicBezTo>
                        <a:pt x="4728384" y="0"/>
                        <a:pt x="4762500" y="34116"/>
                        <a:pt x="4762500" y="76200"/>
                      </a:cubicBezTo>
                      <a:lnTo>
                        <a:pt x="4762500" y="400050"/>
                      </a:lnTo>
                      <a:cubicBezTo>
                        <a:pt x="4762500" y="442134"/>
                        <a:pt x="4728384" y="476250"/>
                        <a:pt x="4686300" y="476250"/>
                      </a:cubicBezTo>
                      <a:lnTo>
                        <a:pt x="76200" y="476250"/>
                      </a:lnTo>
                      <a:cubicBezTo>
                        <a:pt x="34116" y="476250"/>
                        <a:pt x="0" y="442134"/>
                        <a:pt x="0" y="40005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</p:sp>
            <p:sp>
              <p:nvSpPr>
                <p:cNvPr id="60" name="TextBox 60"/>
                <p:cNvSpPr txBox="1"/>
                <p:nvPr/>
              </p:nvSpPr>
              <p:spPr>
                <a:xfrm>
                  <a:off x="6700838" y="4088606"/>
                  <a:ext cx="989767" cy="228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125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📐 结构化问题</a:t>
                  </a:r>
                </a:p>
              </p:txBody>
            </p:sp>
            <p:sp>
              <p:nvSpPr>
                <p:cNvPr id="61" name="TextBox 61"/>
                <p:cNvSpPr txBox="1"/>
                <p:nvPr/>
              </p:nvSpPr>
              <p:spPr>
                <a:xfrm>
                  <a:off x="6702742" y="4276249"/>
                  <a:ext cx="1448752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问题空间明确且结构化</a:t>
                  </a:r>
                </a:p>
              </p:txBody>
            </p:sp>
          </p:grpSp>
          <p:grpSp>
            <p:nvGrpSpPr>
              <p:cNvPr id="66" name="Group 66"/>
              <p:cNvGrpSpPr/>
              <p:nvPr/>
            </p:nvGrpSpPr>
            <p:grpSpPr>
              <a:xfrm>
                <a:off x="6572250" y="4572000"/>
                <a:ext cx="4762500" cy="476250"/>
                <a:chOff x="6572250" y="4572000"/>
                <a:chExt cx="4762500" cy="476250"/>
              </a:xfrm>
            </p:grpSpPr>
            <p:sp>
              <p:nvSpPr>
                <p:cNvPr id="63" name="Freeform 63"/>
                <p:cNvSpPr/>
                <p:nvPr/>
              </p:nvSpPr>
              <p:spPr>
                <a:xfrm>
                  <a:off x="6572250" y="4572000"/>
                  <a:ext cx="4762500" cy="476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62500" h="476250">
                      <a:moveTo>
                        <a:pt x="76200" y="0"/>
                      </a:moveTo>
                      <a:lnTo>
                        <a:pt x="4686300" y="0"/>
                      </a:lnTo>
                      <a:cubicBezTo>
                        <a:pt x="4728384" y="0"/>
                        <a:pt x="4762500" y="34116"/>
                        <a:pt x="4762500" y="76200"/>
                      </a:cubicBezTo>
                      <a:lnTo>
                        <a:pt x="4762500" y="400050"/>
                      </a:lnTo>
                      <a:cubicBezTo>
                        <a:pt x="4762500" y="442134"/>
                        <a:pt x="4728384" y="476250"/>
                        <a:pt x="4686300" y="476250"/>
                      </a:cubicBezTo>
                      <a:lnTo>
                        <a:pt x="76200" y="476250"/>
                      </a:lnTo>
                      <a:cubicBezTo>
                        <a:pt x="34116" y="476250"/>
                        <a:pt x="0" y="442134"/>
                        <a:pt x="0" y="40005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</p:sp>
            <p:sp>
              <p:nvSpPr>
                <p:cNvPr id="64" name="TextBox 64"/>
                <p:cNvSpPr txBox="1"/>
                <p:nvPr/>
              </p:nvSpPr>
              <p:spPr>
                <a:xfrm>
                  <a:off x="6700838" y="4660106"/>
                  <a:ext cx="989767" cy="228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125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📊 可量化质量</a:t>
                  </a:r>
                </a:p>
              </p:txBody>
            </p:sp>
            <p:sp>
              <p:nvSpPr>
                <p:cNvPr id="65" name="TextBox 65"/>
                <p:cNvSpPr txBox="1"/>
                <p:nvPr/>
              </p:nvSpPr>
              <p:spPr>
                <a:xfrm>
                  <a:off x="6702742" y="4847749"/>
                  <a:ext cx="2303145" cy="1981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975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输出质量可客观衡量（测试通过率）</a:t>
                  </a:r>
                </a:p>
              </p:txBody>
            </p:sp>
          </p:grpSp>
        </p:grpSp>
        <p:sp>
          <p:nvSpPr>
            <p:cNvPr id="68" name="Freeform 68"/>
            <p:cNvSpPr/>
            <p:nvPr/>
          </p:nvSpPr>
          <p:spPr>
            <a:xfrm>
              <a:off x="6572250" y="5286375"/>
              <a:ext cx="4762500" cy="619125"/>
            </a:xfrm>
            <a:custGeom>
              <a:avLst/>
              <a:gdLst/>
              <a:ahLst/>
              <a:cxnLst/>
              <a:rect l="l" t="t" r="r" b="b"/>
              <a:pathLst>
                <a:path w="4762500" h="619125">
                  <a:moveTo>
                    <a:pt x="95250" y="0"/>
                  </a:moveTo>
                  <a:lnTo>
                    <a:pt x="4667250" y="0"/>
                  </a:lnTo>
                  <a:cubicBezTo>
                    <a:pt x="4719855" y="0"/>
                    <a:pt x="4762500" y="42645"/>
                    <a:pt x="4762500" y="95250"/>
                  </a:cubicBezTo>
                  <a:lnTo>
                    <a:pt x="4762500" y="523875"/>
                  </a:lnTo>
                  <a:cubicBezTo>
                    <a:pt x="4762500" y="576480"/>
                    <a:pt x="4719855" y="619125"/>
                    <a:pt x="4667250" y="619125"/>
                  </a:cubicBezTo>
                  <a:lnTo>
                    <a:pt x="95250" y="619125"/>
                  </a:lnTo>
                  <a:cubicBezTo>
                    <a:pt x="42645" y="619125"/>
                    <a:pt x="0" y="576480"/>
                    <a:pt x="0" y="523875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F59E0B">
                <a:alpha val="10000"/>
              </a:srgbClr>
            </a:solidFill>
            <a:ln w="9525">
              <a:solidFill>
                <a:srgbClr val="F59E0B"/>
              </a:solidFill>
            </a:ln>
          </p:spPr>
        </p:sp>
        <p:sp>
          <p:nvSpPr>
            <p:cNvPr id="69" name="TextBox 69"/>
            <p:cNvSpPr txBox="1"/>
            <p:nvPr/>
          </p:nvSpPr>
          <p:spPr>
            <a:xfrm>
              <a:off x="6749415" y="5439728"/>
              <a:ext cx="121821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F59E0B"/>
                  </a:solidFill>
                  <a:latin typeface="Arial"/>
                  <a:ea typeface="Microsoft YaHei"/>
                  <a:cs typeface="Arial"/>
                </a:rPr>
                <a:t>⚠️ 仍需人工审查</a:t>
              </a:r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6750368" y="5657374"/>
              <a:ext cx="3442335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自动测试验证功能，但人工审查确保符合系统整体需求</a:t>
              </a:r>
            </a:p>
          </p:txBody>
        </p:sp>
      </p:grpSp>
      <p:sp>
        <p:nvSpPr>
          <p:cNvPr id="72" name="TextBox 72"/>
          <p:cNvSpPr txBox="1"/>
          <p:nvPr/>
        </p:nvSpPr>
        <p:spPr>
          <a:xfrm>
            <a:off x="5864138" y="6458902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13 / 15</a:t>
            </a:r>
          </a:p>
        </p:txBody>
      </p:sp>
    </p:spTree>
  </p:cSld>
  <p:clrMapOvr>
    <a:masterClrMapping/>
  </p:clrMapOvr>
  <p:transition dur="400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57150"/>
          </a:xfrm>
          <a:prstGeom prst="rect">
            <a:avLst/>
          </a:prstGeom>
          <a:solidFill>
            <a:srgbClr val="D97757"/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58165" y="362902"/>
            <a:ext cx="1322499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D97757"/>
                </a:solidFill>
                <a:latin typeface="Arial"/>
                <a:ea typeface="Microsoft YaHei"/>
                <a:cs typeface="Arial"/>
              </a:rPr>
              <a:t>TOOL ENGINEERING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44830" y="630555"/>
            <a:ext cx="8184856" cy="4267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10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Prompt Engineer Your Tools：工具设计与 HCI 同等重要</a:t>
            </a:r>
          </a:p>
        </p:txBody>
      </p:sp>
      <p:grpSp>
        <p:nvGrpSpPr>
          <p:cNvPr id="12" name="Group 12"/>
          <p:cNvGrpSpPr/>
          <p:nvPr/>
        </p:nvGrpSpPr>
        <p:grpSpPr>
          <a:xfrm>
            <a:off x="571500" y="1095375"/>
            <a:ext cx="11049000" cy="523875"/>
            <a:chOff x="571500" y="1095375"/>
            <a:chExt cx="11049000" cy="523875"/>
          </a:xfrm>
        </p:grpSpPr>
        <p:sp>
          <p:nvSpPr>
            <p:cNvPr id="6" name="Freeform 6"/>
            <p:cNvSpPr/>
            <p:nvPr/>
          </p:nvSpPr>
          <p:spPr>
            <a:xfrm>
              <a:off x="571500" y="1095375"/>
              <a:ext cx="7143750" cy="523875"/>
            </a:xfrm>
            <a:custGeom>
              <a:avLst/>
              <a:gdLst/>
              <a:ahLst/>
              <a:cxnLst/>
              <a:rect l="l" t="t" r="r" b="b"/>
              <a:pathLst>
                <a:path w="7143750" h="523875">
                  <a:moveTo>
                    <a:pt x="95250" y="0"/>
                  </a:moveTo>
                  <a:lnTo>
                    <a:pt x="7048500" y="0"/>
                  </a:lnTo>
                  <a:cubicBezTo>
                    <a:pt x="7101105" y="0"/>
                    <a:pt x="7143750" y="42645"/>
                    <a:pt x="7143750" y="95250"/>
                  </a:cubicBezTo>
                  <a:lnTo>
                    <a:pt x="7143750" y="428625"/>
                  </a:lnTo>
                  <a:cubicBezTo>
                    <a:pt x="7143750" y="481230"/>
                    <a:pt x="7101105" y="523875"/>
                    <a:pt x="7048500" y="523875"/>
                  </a:cubicBezTo>
                  <a:lnTo>
                    <a:pt x="95250" y="523875"/>
                  </a:lnTo>
                  <a:cubicBezTo>
                    <a:pt x="42645" y="523875"/>
                    <a:pt x="0" y="481230"/>
                    <a:pt x="0" y="428625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D97757">
                <a:alpha val="10000"/>
              </a:srgbClr>
            </a:solidFill>
            <a:ln>
              <a:noFill/>
            </a:ln>
          </p:spPr>
        </p:sp>
        <p:sp>
          <p:nvSpPr>
            <p:cNvPr id="7" name="Freeform 7"/>
            <p:cNvSpPr/>
            <p:nvPr/>
          </p:nvSpPr>
          <p:spPr>
            <a:xfrm>
              <a:off x="571500" y="1095375"/>
              <a:ext cx="47625" cy="523875"/>
            </a:xfrm>
            <a:custGeom>
              <a:avLst/>
              <a:gdLst/>
              <a:ahLst/>
              <a:cxnLst/>
              <a:rect l="l" t="t" r="r" b="b"/>
              <a:pathLst>
                <a:path w="47625" h="523875">
                  <a:moveTo>
                    <a:pt x="19050" y="0"/>
                  </a:moveTo>
                  <a:lnTo>
                    <a:pt x="28575" y="0"/>
                  </a:lnTo>
                  <a:cubicBezTo>
                    <a:pt x="39096" y="0"/>
                    <a:pt x="47625" y="8529"/>
                    <a:pt x="47625" y="19050"/>
                  </a:cubicBezTo>
                  <a:lnTo>
                    <a:pt x="47625" y="504825"/>
                  </a:lnTo>
                  <a:cubicBezTo>
                    <a:pt x="47625" y="515346"/>
                    <a:pt x="39096" y="523875"/>
                    <a:pt x="28575" y="523875"/>
                  </a:cubicBezTo>
                  <a:lnTo>
                    <a:pt x="19050" y="523875"/>
                  </a:lnTo>
                  <a:cubicBezTo>
                    <a:pt x="8529" y="523875"/>
                    <a:pt x="0" y="515346"/>
                    <a:pt x="0" y="504825"/>
                  </a:cubicBezTo>
                  <a:lnTo>
                    <a:pt x="0" y="19050"/>
                  </a:lnTo>
                  <a:cubicBezTo>
                    <a:pt x="0" y="8529"/>
                    <a:pt x="8529" y="0"/>
                    <a:pt x="19050" y="0"/>
                  </a:cubicBezTo>
                  <a:close/>
                </a:path>
              </a:pathLst>
            </a:custGeom>
            <a:solidFill>
              <a:srgbClr val="D97757"/>
            </a:soli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766762" y="1307306"/>
              <a:ext cx="6075045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i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"我们在工具优化上花的时间比整体 prompt 更多。" — Anthropic SWE-bench 团队</a:t>
              </a:r>
            </a:p>
          </p:txBody>
        </p:sp>
        <p:sp>
          <p:nvSpPr>
            <p:cNvPr id="9" name="Freeform 9"/>
            <p:cNvSpPr/>
            <p:nvPr/>
          </p:nvSpPr>
          <p:spPr>
            <a:xfrm>
              <a:off x="8001000" y="1095375"/>
              <a:ext cx="3619500" cy="523875"/>
            </a:xfrm>
            <a:custGeom>
              <a:avLst/>
              <a:gdLst/>
              <a:ahLst/>
              <a:cxnLst/>
              <a:rect l="l" t="t" r="r" b="b"/>
              <a:pathLst>
                <a:path w="3619500" h="523875">
                  <a:moveTo>
                    <a:pt x="95250" y="0"/>
                  </a:moveTo>
                  <a:lnTo>
                    <a:pt x="3524250" y="0"/>
                  </a:lnTo>
                  <a:cubicBezTo>
                    <a:pt x="3576855" y="0"/>
                    <a:pt x="3619500" y="42645"/>
                    <a:pt x="3619500" y="95250"/>
                  </a:cubicBezTo>
                  <a:lnTo>
                    <a:pt x="3619500" y="428625"/>
                  </a:lnTo>
                  <a:cubicBezTo>
                    <a:pt x="3619500" y="481230"/>
                    <a:pt x="3576855" y="523875"/>
                    <a:pt x="3524250" y="523875"/>
                  </a:cubicBezTo>
                  <a:lnTo>
                    <a:pt x="95250" y="523875"/>
                  </a:lnTo>
                  <a:cubicBezTo>
                    <a:pt x="42645" y="523875"/>
                    <a:pt x="0" y="481230"/>
                    <a:pt x="0" y="428625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1A1A2E"/>
            </a:solidFill>
            <a:ln>
              <a:noFill/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8224838" y="1240631"/>
              <a:ext cx="2694033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ACI = Agent-Computer Interface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8227695" y="1436370"/>
              <a:ext cx="2461165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00" dirty="0">
                  <a:solidFill>
                    <a:srgbClr val="94A3B8"/>
                  </a:solidFill>
                  <a:latin typeface="Arial"/>
                  <a:ea typeface="Microsoft YaHei"/>
                  <a:cs typeface="Arial"/>
                </a:rPr>
                <a:t>代理-计算机接口，如同 HCI 之于人类用户</a:t>
              </a:r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554355" y="1806892"/>
            <a:ext cx="1690497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工具设计五大原则</a:t>
            </a:r>
          </a:p>
        </p:txBody>
      </p:sp>
      <p:grpSp>
        <p:nvGrpSpPr>
          <p:cNvPr id="38" name="Group 38"/>
          <p:cNvGrpSpPr/>
          <p:nvPr/>
        </p:nvGrpSpPr>
        <p:grpSpPr>
          <a:xfrm>
            <a:off x="571500" y="2143125"/>
            <a:ext cx="11049000" cy="1381125"/>
            <a:chOff x="571500" y="2143125"/>
            <a:chExt cx="11049000" cy="1381125"/>
          </a:xfrm>
        </p:grpSpPr>
        <p:sp>
          <p:nvSpPr>
            <p:cNvPr id="14" name="Freeform 14"/>
            <p:cNvSpPr/>
            <p:nvPr/>
          </p:nvSpPr>
          <p:spPr>
            <a:xfrm>
              <a:off x="571500" y="2143125"/>
              <a:ext cx="3524250" cy="1381125"/>
            </a:xfrm>
            <a:custGeom>
              <a:avLst/>
              <a:gdLst/>
              <a:ahLst/>
              <a:cxnLst/>
              <a:rect l="l" t="t" r="r" b="b"/>
              <a:pathLst>
                <a:path w="3524250" h="1381125">
                  <a:moveTo>
                    <a:pt x="114300" y="0"/>
                  </a:moveTo>
                  <a:lnTo>
                    <a:pt x="3409950" y="0"/>
                  </a:lnTo>
                  <a:cubicBezTo>
                    <a:pt x="3473076" y="0"/>
                    <a:pt x="3524250" y="51174"/>
                    <a:pt x="3524250" y="114300"/>
                  </a:cubicBezTo>
                  <a:lnTo>
                    <a:pt x="3524250" y="1266825"/>
                  </a:lnTo>
                  <a:cubicBezTo>
                    <a:pt x="3524250" y="1329951"/>
                    <a:pt x="3473076" y="1381125"/>
                    <a:pt x="3409950" y="1381125"/>
                  </a:cubicBezTo>
                  <a:lnTo>
                    <a:pt x="114300" y="1381125"/>
                  </a:lnTo>
                  <a:cubicBezTo>
                    <a:pt x="51174" y="1381125"/>
                    <a:pt x="0" y="1329951"/>
                    <a:pt x="0" y="1266825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8FAFC"/>
            </a:solidFill>
            <a:ln w="9525">
              <a:solidFill>
                <a:srgbClr val="E2E8F0"/>
              </a:solidFill>
            </a:ln>
            <a:effectLst>
              <a:outerShdw blurRad="57150" dist="19050" dir="10798281" algn="tl" rotWithShape="0">
                <a:srgbClr val="000000">
                  <a:alpha val="8000"/>
                </a:srgbClr>
              </a:outerShdw>
            </a:effectLst>
          </p:spPr>
        </p:sp>
        <p:sp>
          <p:nvSpPr>
            <p:cNvPr id="15" name="Ellipse 15"/>
            <p:cNvSpPr/>
            <p:nvPr/>
          </p:nvSpPr>
          <p:spPr>
            <a:xfrm>
              <a:off x="666750" y="2238375"/>
              <a:ext cx="381000" cy="381000"/>
            </a:xfrm>
            <a:prstGeom prst="ellipse">
              <a:avLst/>
            </a:prstGeom>
            <a:solidFill>
              <a:srgbClr val="4A90D9"/>
            </a:solidFill>
            <a:ln>
              <a:noFill/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817084" y="2374106"/>
              <a:ext cx="80331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1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1147762" y="2345531"/>
              <a:ext cx="2254103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给 LLM 足够的 token "思考"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749618" y="2628424"/>
              <a:ext cx="159115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避免在写输出前陷入死角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749618" y="2818924"/>
              <a:ext cx="159115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让模型有空间规划再输出</a:t>
              </a:r>
            </a:p>
          </p:txBody>
        </p:sp>
        <p:sp>
          <p:nvSpPr>
            <p:cNvPr id="20" name="Freeform 20"/>
            <p:cNvSpPr/>
            <p:nvPr/>
          </p:nvSpPr>
          <p:spPr>
            <a:xfrm>
              <a:off x="762000" y="3171825"/>
              <a:ext cx="857250" cy="228600"/>
            </a:xfrm>
            <a:custGeom>
              <a:avLst/>
              <a:gdLst/>
              <a:ahLst/>
              <a:cxnLst/>
              <a:rect l="l" t="t" r="r" b="b"/>
              <a:pathLst>
                <a:path w="857250" h="228600">
                  <a:moveTo>
                    <a:pt x="114300" y="0"/>
                  </a:moveTo>
                  <a:lnTo>
                    <a:pt x="742950" y="0"/>
                  </a:lnTo>
                  <a:cubicBezTo>
                    <a:pt x="806076" y="0"/>
                    <a:pt x="857250" y="51174"/>
                    <a:pt x="857250" y="114300"/>
                  </a:cubicBezTo>
                  <a:lnTo>
                    <a:pt x="857250" y="114300"/>
                  </a:lnTo>
                  <a:cubicBezTo>
                    <a:pt x="857250" y="177426"/>
                    <a:pt x="806076" y="228600"/>
                    <a:pt x="742950" y="228600"/>
                  </a:cubicBezTo>
                  <a:lnTo>
                    <a:pt x="114300" y="228600"/>
                  </a:lnTo>
                  <a:cubicBezTo>
                    <a:pt x="51174" y="228600"/>
                    <a:pt x="0" y="177426"/>
                    <a:pt x="0" y="1143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4A90D9">
                <a:alpha val="10000"/>
              </a:srgbClr>
            </a:solidFill>
            <a:ln>
              <a:noFill/>
            </a:ln>
          </p:spPr>
        </p:sp>
        <p:sp>
          <p:nvSpPr>
            <p:cNvPr id="21" name="TextBox 21"/>
            <p:cNvSpPr txBox="1"/>
            <p:nvPr/>
          </p:nvSpPr>
          <p:spPr>
            <a:xfrm>
              <a:off x="939165" y="3235166"/>
              <a:ext cx="502920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4A90D9"/>
                  </a:solidFill>
                  <a:latin typeface="Arial"/>
                  <a:ea typeface="Microsoft YaHei"/>
                  <a:cs typeface="Arial"/>
                </a:rPr>
                <a:t>设计原则</a:t>
              </a:r>
            </a:p>
          </p:txBody>
        </p:sp>
        <p:sp>
          <p:nvSpPr>
            <p:cNvPr id="22" name="Freeform 22"/>
            <p:cNvSpPr/>
            <p:nvPr/>
          </p:nvSpPr>
          <p:spPr>
            <a:xfrm>
              <a:off x="4333875" y="2143125"/>
              <a:ext cx="3524250" cy="1381125"/>
            </a:xfrm>
            <a:custGeom>
              <a:avLst/>
              <a:gdLst/>
              <a:ahLst/>
              <a:cxnLst/>
              <a:rect l="l" t="t" r="r" b="b"/>
              <a:pathLst>
                <a:path w="3524250" h="1381125">
                  <a:moveTo>
                    <a:pt x="114300" y="0"/>
                  </a:moveTo>
                  <a:lnTo>
                    <a:pt x="3409950" y="0"/>
                  </a:lnTo>
                  <a:cubicBezTo>
                    <a:pt x="3473076" y="0"/>
                    <a:pt x="3524250" y="51174"/>
                    <a:pt x="3524250" y="114300"/>
                  </a:cubicBezTo>
                  <a:lnTo>
                    <a:pt x="3524250" y="1266825"/>
                  </a:lnTo>
                  <a:cubicBezTo>
                    <a:pt x="3524250" y="1329951"/>
                    <a:pt x="3473076" y="1381125"/>
                    <a:pt x="3409950" y="1381125"/>
                  </a:cubicBezTo>
                  <a:lnTo>
                    <a:pt x="114300" y="1381125"/>
                  </a:lnTo>
                  <a:cubicBezTo>
                    <a:pt x="51174" y="1381125"/>
                    <a:pt x="0" y="1329951"/>
                    <a:pt x="0" y="1266825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8FAFC"/>
            </a:solidFill>
            <a:ln w="9525">
              <a:solidFill>
                <a:srgbClr val="E2E8F0"/>
              </a:solidFill>
            </a:ln>
            <a:effectLst>
              <a:outerShdw blurRad="57150" dist="19050" dir="10798281" algn="tl" rotWithShape="0">
                <a:srgbClr val="000000">
                  <a:alpha val="8000"/>
                </a:srgbClr>
              </a:outerShdw>
            </a:effectLst>
          </p:spPr>
        </p:sp>
        <p:sp>
          <p:nvSpPr>
            <p:cNvPr id="23" name="Ellipse 23"/>
            <p:cNvSpPr/>
            <p:nvPr/>
          </p:nvSpPr>
          <p:spPr>
            <a:xfrm>
              <a:off x="4429125" y="2238375"/>
              <a:ext cx="381000" cy="381000"/>
            </a:xfrm>
            <a:prstGeom prst="ellipse">
              <a:avLst/>
            </a:prstGeom>
            <a:solidFill>
              <a:srgbClr val="10B981"/>
            </a:solidFill>
            <a:ln>
              <a:noFill/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4557894" y="2374106"/>
              <a:ext cx="123462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2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4910138" y="2345531"/>
              <a:ext cx="1408747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格式贴近自然文本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4511992" y="2628424"/>
              <a:ext cx="206818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Markdown &gt; JSON（减少转义）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4511992" y="2818924"/>
              <a:ext cx="2053947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Diff 比重写更难（需预知行数）</a:t>
              </a:r>
            </a:p>
          </p:txBody>
        </p:sp>
        <p:sp>
          <p:nvSpPr>
            <p:cNvPr id="28" name="Freeform 28"/>
            <p:cNvSpPr/>
            <p:nvPr/>
          </p:nvSpPr>
          <p:spPr>
            <a:xfrm>
              <a:off x="4524375" y="3171825"/>
              <a:ext cx="762000" cy="228600"/>
            </a:xfrm>
            <a:custGeom>
              <a:avLst/>
              <a:gdLst/>
              <a:ahLst/>
              <a:cxnLst/>
              <a:rect l="l" t="t" r="r" b="b"/>
              <a:pathLst>
                <a:path w="762000" h="228600">
                  <a:moveTo>
                    <a:pt x="114300" y="0"/>
                  </a:moveTo>
                  <a:lnTo>
                    <a:pt x="647700" y="0"/>
                  </a:lnTo>
                  <a:cubicBezTo>
                    <a:pt x="710826" y="0"/>
                    <a:pt x="762000" y="51174"/>
                    <a:pt x="762000" y="114300"/>
                  </a:cubicBezTo>
                  <a:lnTo>
                    <a:pt x="762000" y="114300"/>
                  </a:lnTo>
                  <a:cubicBezTo>
                    <a:pt x="762000" y="177426"/>
                    <a:pt x="710826" y="228600"/>
                    <a:pt x="647700" y="228600"/>
                  </a:cubicBezTo>
                  <a:lnTo>
                    <a:pt x="114300" y="228600"/>
                  </a:lnTo>
                  <a:cubicBezTo>
                    <a:pt x="51174" y="228600"/>
                    <a:pt x="0" y="177426"/>
                    <a:pt x="0" y="1143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0B981">
                <a:alpha val="10000"/>
              </a:srgbClr>
            </a:solidFill>
            <a:ln>
              <a:noFill/>
            </a:ln>
          </p:spPr>
        </p:sp>
        <p:sp>
          <p:nvSpPr>
            <p:cNvPr id="29" name="TextBox 29"/>
            <p:cNvSpPr txBox="1"/>
            <p:nvPr/>
          </p:nvSpPr>
          <p:spPr>
            <a:xfrm>
              <a:off x="4653915" y="3235166"/>
              <a:ext cx="502920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10B981"/>
                  </a:solidFill>
                  <a:latin typeface="Arial"/>
                  <a:ea typeface="Microsoft YaHei"/>
                  <a:cs typeface="Arial"/>
                </a:rPr>
                <a:t>格式选择</a:t>
              </a:r>
            </a:p>
          </p:txBody>
        </p:sp>
        <p:sp>
          <p:nvSpPr>
            <p:cNvPr id="30" name="Freeform 30"/>
            <p:cNvSpPr/>
            <p:nvPr/>
          </p:nvSpPr>
          <p:spPr>
            <a:xfrm>
              <a:off x="8096250" y="2143125"/>
              <a:ext cx="3524250" cy="1381125"/>
            </a:xfrm>
            <a:custGeom>
              <a:avLst/>
              <a:gdLst/>
              <a:ahLst/>
              <a:cxnLst/>
              <a:rect l="l" t="t" r="r" b="b"/>
              <a:pathLst>
                <a:path w="3524250" h="1381125">
                  <a:moveTo>
                    <a:pt x="114300" y="0"/>
                  </a:moveTo>
                  <a:lnTo>
                    <a:pt x="3409950" y="0"/>
                  </a:lnTo>
                  <a:cubicBezTo>
                    <a:pt x="3473076" y="0"/>
                    <a:pt x="3524250" y="51174"/>
                    <a:pt x="3524250" y="114300"/>
                  </a:cubicBezTo>
                  <a:lnTo>
                    <a:pt x="3524250" y="1266825"/>
                  </a:lnTo>
                  <a:cubicBezTo>
                    <a:pt x="3524250" y="1329951"/>
                    <a:pt x="3473076" y="1381125"/>
                    <a:pt x="3409950" y="1381125"/>
                  </a:cubicBezTo>
                  <a:lnTo>
                    <a:pt x="114300" y="1381125"/>
                  </a:lnTo>
                  <a:cubicBezTo>
                    <a:pt x="51174" y="1381125"/>
                    <a:pt x="0" y="1329951"/>
                    <a:pt x="0" y="1266825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8FAFC"/>
            </a:solidFill>
            <a:ln w="9525">
              <a:solidFill>
                <a:srgbClr val="E2E8F0"/>
              </a:solidFill>
            </a:ln>
            <a:effectLst>
              <a:outerShdw blurRad="57150" dist="19050" dir="10798281" algn="tl" rotWithShape="0">
                <a:srgbClr val="000000">
                  <a:alpha val="8000"/>
                </a:srgbClr>
              </a:outerShdw>
            </a:effectLst>
          </p:spPr>
        </p:sp>
        <p:sp>
          <p:nvSpPr>
            <p:cNvPr id="31" name="Ellipse 31"/>
            <p:cNvSpPr/>
            <p:nvPr/>
          </p:nvSpPr>
          <p:spPr>
            <a:xfrm>
              <a:off x="8191500" y="2238375"/>
              <a:ext cx="381000" cy="381000"/>
            </a:xfrm>
            <a:prstGeom prst="ellipse">
              <a:avLst/>
            </a:prstGeom>
            <a:solidFill>
              <a:srgbClr val="8B5CF6"/>
            </a:solidFill>
            <a:ln>
              <a:noFill/>
            </a:ln>
          </p:spPr>
        </p:sp>
        <p:sp>
          <p:nvSpPr>
            <p:cNvPr id="32" name="TextBox 32"/>
            <p:cNvSpPr txBox="1"/>
            <p:nvPr/>
          </p:nvSpPr>
          <p:spPr>
            <a:xfrm>
              <a:off x="8320269" y="2374106"/>
              <a:ext cx="123462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3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8672512" y="2345531"/>
              <a:ext cx="891183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无格式开销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8274368" y="2628424"/>
              <a:ext cx="159115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不要求精确计数千行代码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8274368" y="2818924"/>
              <a:ext cx="1448752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不要求手动字符串转义</a:t>
              </a:r>
            </a:p>
          </p:txBody>
        </p:sp>
        <p:sp>
          <p:nvSpPr>
            <p:cNvPr id="36" name="Freeform 36"/>
            <p:cNvSpPr/>
            <p:nvPr/>
          </p:nvSpPr>
          <p:spPr>
            <a:xfrm>
              <a:off x="8286750" y="3171825"/>
              <a:ext cx="762000" cy="228600"/>
            </a:xfrm>
            <a:custGeom>
              <a:avLst/>
              <a:gdLst/>
              <a:ahLst/>
              <a:cxnLst/>
              <a:rect l="l" t="t" r="r" b="b"/>
              <a:pathLst>
                <a:path w="762000" h="228600">
                  <a:moveTo>
                    <a:pt x="114300" y="0"/>
                  </a:moveTo>
                  <a:lnTo>
                    <a:pt x="647700" y="0"/>
                  </a:lnTo>
                  <a:cubicBezTo>
                    <a:pt x="710826" y="0"/>
                    <a:pt x="762000" y="51174"/>
                    <a:pt x="762000" y="114300"/>
                  </a:cubicBezTo>
                  <a:lnTo>
                    <a:pt x="762000" y="114300"/>
                  </a:lnTo>
                  <a:cubicBezTo>
                    <a:pt x="762000" y="177426"/>
                    <a:pt x="710826" y="228600"/>
                    <a:pt x="647700" y="228600"/>
                  </a:cubicBezTo>
                  <a:lnTo>
                    <a:pt x="114300" y="228600"/>
                  </a:lnTo>
                  <a:cubicBezTo>
                    <a:pt x="51174" y="228600"/>
                    <a:pt x="0" y="177426"/>
                    <a:pt x="0" y="1143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8B5CF6">
                <a:alpha val="10000"/>
              </a:srgbClr>
            </a:solidFill>
            <a:ln>
              <a:noFill/>
            </a:ln>
          </p:spPr>
        </p:sp>
        <p:sp>
          <p:nvSpPr>
            <p:cNvPr id="37" name="TextBox 37"/>
            <p:cNvSpPr txBox="1"/>
            <p:nvPr/>
          </p:nvSpPr>
          <p:spPr>
            <a:xfrm>
              <a:off x="8416290" y="3235166"/>
              <a:ext cx="502920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8B5CF6"/>
                  </a:solidFill>
                  <a:latin typeface="Arial"/>
                  <a:ea typeface="Microsoft YaHei"/>
                  <a:cs typeface="Arial"/>
                </a:rPr>
                <a:t>降低负担</a:t>
              </a:r>
            </a:p>
          </p:txBody>
        </p:sp>
      </p:grpSp>
      <p:grpSp>
        <p:nvGrpSpPr>
          <p:cNvPr id="55" name="Group 55"/>
          <p:cNvGrpSpPr/>
          <p:nvPr/>
        </p:nvGrpSpPr>
        <p:grpSpPr>
          <a:xfrm>
            <a:off x="571500" y="3714750"/>
            <a:ext cx="11049000" cy="1333500"/>
            <a:chOff x="571500" y="3714750"/>
            <a:chExt cx="11049000" cy="1333500"/>
          </a:xfrm>
        </p:grpSpPr>
        <p:sp>
          <p:nvSpPr>
            <p:cNvPr id="39" name="Freeform 39"/>
            <p:cNvSpPr/>
            <p:nvPr/>
          </p:nvSpPr>
          <p:spPr>
            <a:xfrm>
              <a:off x="571500" y="3714750"/>
              <a:ext cx="5381625" cy="1333500"/>
            </a:xfrm>
            <a:custGeom>
              <a:avLst/>
              <a:gdLst/>
              <a:ahLst/>
              <a:cxnLst/>
              <a:rect l="l" t="t" r="r" b="b"/>
              <a:pathLst>
                <a:path w="5381625" h="1333500">
                  <a:moveTo>
                    <a:pt x="114300" y="0"/>
                  </a:moveTo>
                  <a:lnTo>
                    <a:pt x="5267325" y="0"/>
                  </a:lnTo>
                  <a:cubicBezTo>
                    <a:pt x="5330451" y="0"/>
                    <a:pt x="5381625" y="51174"/>
                    <a:pt x="5381625" y="114300"/>
                  </a:cubicBezTo>
                  <a:lnTo>
                    <a:pt x="5381625" y="1219200"/>
                  </a:lnTo>
                  <a:cubicBezTo>
                    <a:pt x="5381625" y="1282326"/>
                    <a:pt x="5330451" y="1333500"/>
                    <a:pt x="5267325" y="1333500"/>
                  </a:cubicBezTo>
                  <a:lnTo>
                    <a:pt x="114300" y="1333500"/>
                  </a:lnTo>
                  <a:cubicBezTo>
                    <a:pt x="51174" y="1333500"/>
                    <a:pt x="0" y="1282326"/>
                    <a:pt x="0" y="1219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8FAFC"/>
            </a:solidFill>
            <a:ln w="9525">
              <a:solidFill>
                <a:srgbClr val="E2E8F0"/>
              </a:solidFill>
            </a:ln>
            <a:effectLst>
              <a:outerShdw blurRad="57150" dist="19050" dir="10798281" algn="tl" rotWithShape="0">
                <a:srgbClr val="000000">
                  <a:alpha val="8000"/>
                </a:srgbClr>
              </a:outerShdw>
            </a:effectLst>
          </p:spPr>
        </p:sp>
        <p:sp>
          <p:nvSpPr>
            <p:cNvPr id="40" name="Ellipse 40"/>
            <p:cNvSpPr/>
            <p:nvPr/>
          </p:nvSpPr>
          <p:spPr>
            <a:xfrm>
              <a:off x="666750" y="3810000"/>
              <a:ext cx="381000" cy="381000"/>
            </a:xfrm>
            <a:prstGeom prst="ellipse">
              <a:avLst/>
            </a:prstGeom>
            <a:solidFill>
              <a:srgbClr val="D97757"/>
            </a:solidFill>
            <a:ln>
              <a:noFill/>
            </a:ln>
          </p:spPr>
        </p:sp>
        <p:sp>
          <p:nvSpPr>
            <p:cNvPr id="41" name="TextBox 41"/>
            <p:cNvSpPr txBox="1"/>
            <p:nvPr/>
          </p:nvSpPr>
          <p:spPr>
            <a:xfrm>
              <a:off x="795519" y="3945731"/>
              <a:ext cx="123462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4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1147762" y="3917156"/>
              <a:ext cx="1408747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站在模型角度思考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749618" y="4200049"/>
              <a:ext cx="384817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• 工具定义是否够清晰？包含示例用法、边界情况、输入格式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749618" y="4390549"/>
              <a:ext cx="2566583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• 如同为初级开发者写完善的 docstring</a:t>
              </a:r>
            </a:p>
          </p:txBody>
        </p:sp>
        <p:sp>
          <p:nvSpPr>
            <p:cNvPr id="45" name="Freeform 45"/>
            <p:cNvSpPr/>
            <p:nvPr/>
          </p:nvSpPr>
          <p:spPr>
            <a:xfrm>
              <a:off x="762000" y="4714875"/>
              <a:ext cx="952500" cy="228600"/>
            </a:xfrm>
            <a:custGeom>
              <a:avLst/>
              <a:gdLst/>
              <a:ahLst/>
              <a:cxnLst/>
              <a:rect l="l" t="t" r="r" b="b"/>
              <a:pathLst>
                <a:path w="952500" h="228600">
                  <a:moveTo>
                    <a:pt x="114300" y="0"/>
                  </a:moveTo>
                  <a:lnTo>
                    <a:pt x="838200" y="0"/>
                  </a:lnTo>
                  <a:cubicBezTo>
                    <a:pt x="901326" y="0"/>
                    <a:pt x="952500" y="51174"/>
                    <a:pt x="952500" y="114300"/>
                  </a:cubicBezTo>
                  <a:lnTo>
                    <a:pt x="952500" y="114300"/>
                  </a:lnTo>
                  <a:cubicBezTo>
                    <a:pt x="952500" y="177426"/>
                    <a:pt x="901326" y="228600"/>
                    <a:pt x="838200" y="228600"/>
                  </a:cubicBezTo>
                  <a:lnTo>
                    <a:pt x="114300" y="228600"/>
                  </a:lnTo>
                  <a:cubicBezTo>
                    <a:pt x="51174" y="228600"/>
                    <a:pt x="0" y="177426"/>
                    <a:pt x="0" y="1143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D97757">
                <a:alpha val="10000"/>
              </a:srgbClr>
            </a:solidFill>
            <a:ln>
              <a:noFill/>
            </a:ln>
          </p:spPr>
        </p:sp>
        <p:sp>
          <p:nvSpPr>
            <p:cNvPr id="46" name="TextBox 46"/>
            <p:cNvSpPr txBox="1"/>
            <p:nvPr/>
          </p:nvSpPr>
          <p:spPr>
            <a:xfrm>
              <a:off x="926544" y="4778216"/>
              <a:ext cx="623411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文档清晰度</a:t>
              </a:r>
            </a:p>
          </p:txBody>
        </p:sp>
        <p:sp>
          <p:nvSpPr>
            <p:cNvPr id="47" name="Freeform 47"/>
            <p:cNvSpPr/>
            <p:nvPr/>
          </p:nvSpPr>
          <p:spPr>
            <a:xfrm>
              <a:off x="6238875" y="3714750"/>
              <a:ext cx="5381625" cy="1333500"/>
            </a:xfrm>
            <a:custGeom>
              <a:avLst/>
              <a:gdLst/>
              <a:ahLst/>
              <a:cxnLst/>
              <a:rect l="l" t="t" r="r" b="b"/>
              <a:pathLst>
                <a:path w="5381625" h="1333500">
                  <a:moveTo>
                    <a:pt x="114300" y="0"/>
                  </a:moveTo>
                  <a:lnTo>
                    <a:pt x="5267325" y="0"/>
                  </a:lnTo>
                  <a:cubicBezTo>
                    <a:pt x="5330451" y="0"/>
                    <a:pt x="5381625" y="51174"/>
                    <a:pt x="5381625" y="114300"/>
                  </a:cubicBezTo>
                  <a:lnTo>
                    <a:pt x="5381625" y="1219200"/>
                  </a:lnTo>
                  <a:cubicBezTo>
                    <a:pt x="5381625" y="1282326"/>
                    <a:pt x="5330451" y="1333500"/>
                    <a:pt x="5267325" y="1333500"/>
                  </a:cubicBezTo>
                  <a:lnTo>
                    <a:pt x="114300" y="1333500"/>
                  </a:lnTo>
                  <a:cubicBezTo>
                    <a:pt x="51174" y="1333500"/>
                    <a:pt x="0" y="1282326"/>
                    <a:pt x="0" y="1219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EF7F5"/>
            </a:solidFill>
            <a:ln w="9525">
              <a:solidFill>
                <a:srgbClr val="D97757"/>
              </a:solidFill>
            </a:ln>
            <a:effectLst>
              <a:outerShdw blurRad="57150" dist="19050" dir="10798281" algn="tl" rotWithShape="0">
                <a:srgbClr val="000000">
                  <a:alpha val="8000"/>
                </a:srgbClr>
              </a:outerShdw>
            </a:effectLst>
          </p:spPr>
        </p:sp>
        <p:sp>
          <p:nvSpPr>
            <p:cNvPr id="48" name="Ellipse 48"/>
            <p:cNvSpPr/>
            <p:nvPr/>
          </p:nvSpPr>
          <p:spPr>
            <a:xfrm>
              <a:off x="6334125" y="3810000"/>
              <a:ext cx="381000" cy="381000"/>
            </a:xfrm>
            <a:prstGeom prst="ellipse">
              <a:avLst/>
            </a:prstGeom>
            <a:solidFill>
              <a:srgbClr val="F59E0B"/>
            </a:solidFill>
            <a:ln>
              <a:noFill/>
            </a:ln>
          </p:spPr>
        </p:sp>
        <p:sp>
          <p:nvSpPr>
            <p:cNvPr id="49" name="TextBox 49"/>
            <p:cNvSpPr txBox="1"/>
            <p:nvPr/>
          </p:nvSpPr>
          <p:spPr>
            <a:xfrm>
              <a:off x="6462894" y="3945731"/>
              <a:ext cx="123462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125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5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6815138" y="3917156"/>
              <a:ext cx="1624399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Poka-yoke 防错设计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6416992" y="4200049"/>
              <a:ext cx="2139386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• 改变参数设计，让错误难以发生</a:t>
              </a:r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6416992" y="4390549"/>
              <a:ext cx="3278576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• 示例：使用</a:t>
              </a:r>
              <a:r>
                <a:rPr lang="zh-CN" sz="975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绝对路径</a:t>
              </a:r>
              <a:r>
                <a:rPr lang="zh-CN" sz="97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替代相对路径 → 错误率降为 0</a:t>
              </a:r>
            </a:p>
          </p:txBody>
        </p:sp>
        <p:sp>
          <p:nvSpPr>
            <p:cNvPr id="53" name="Freeform 53"/>
            <p:cNvSpPr/>
            <p:nvPr/>
          </p:nvSpPr>
          <p:spPr>
            <a:xfrm>
              <a:off x="6429375" y="4714875"/>
              <a:ext cx="952500" cy="228600"/>
            </a:xfrm>
            <a:custGeom>
              <a:avLst/>
              <a:gdLst/>
              <a:ahLst/>
              <a:cxnLst/>
              <a:rect l="l" t="t" r="r" b="b"/>
              <a:pathLst>
                <a:path w="952500" h="228600">
                  <a:moveTo>
                    <a:pt x="114300" y="0"/>
                  </a:moveTo>
                  <a:lnTo>
                    <a:pt x="838200" y="0"/>
                  </a:lnTo>
                  <a:cubicBezTo>
                    <a:pt x="901326" y="0"/>
                    <a:pt x="952500" y="51174"/>
                    <a:pt x="952500" y="114300"/>
                  </a:cubicBezTo>
                  <a:lnTo>
                    <a:pt x="952500" y="114300"/>
                  </a:lnTo>
                  <a:cubicBezTo>
                    <a:pt x="952500" y="177426"/>
                    <a:pt x="901326" y="228600"/>
                    <a:pt x="838200" y="228600"/>
                  </a:cubicBezTo>
                  <a:lnTo>
                    <a:pt x="114300" y="228600"/>
                  </a:lnTo>
                  <a:cubicBezTo>
                    <a:pt x="51174" y="228600"/>
                    <a:pt x="0" y="177426"/>
                    <a:pt x="0" y="1143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59E0B">
                <a:alpha val="10000"/>
              </a:srgbClr>
            </a:solidFill>
            <a:ln>
              <a:noFill/>
            </a:ln>
          </p:spPr>
        </p:sp>
        <p:sp>
          <p:nvSpPr>
            <p:cNvPr id="54" name="TextBox 54"/>
            <p:cNvSpPr txBox="1"/>
            <p:nvPr/>
          </p:nvSpPr>
          <p:spPr>
            <a:xfrm>
              <a:off x="6654165" y="4778216"/>
              <a:ext cx="502920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F59E0B"/>
                  </a:solidFill>
                  <a:latin typeface="Arial"/>
                  <a:ea typeface="Microsoft YaHei"/>
                  <a:cs typeface="Arial"/>
                </a:rPr>
                <a:t>防错机制</a:t>
              </a:r>
            </a:p>
          </p:txBody>
        </p:sp>
      </p:grpSp>
      <p:grpSp>
        <p:nvGrpSpPr>
          <p:cNvPr id="67" name="Group 67"/>
          <p:cNvGrpSpPr/>
          <p:nvPr/>
        </p:nvGrpSpPr>
        <p:grpSpPr>
          <a:xfrm>
            <a:off x="571500" y="5286375"/>
            <a:ext cx="11049000" cy="904875"/>
            <a:chOff x="571500" y="5286375"/>
            <a:chExt cx="11049000" cy="904875"/>
          </a:xfrm>
        </p:grpSpPr>
        <p:sp>
          <p:nvSpPr>
            <p:cNvPr id="56" name="Freeform 56"/>
            <p:cNvSpPr/>
            <p:nvPr/>
          </p:nvSpPr>
          <p:spPr>
            <a:xfrm>
              <a:off x="571500" y="5286375"/>
              <a:ext cx="11049000" cy="904875"/>
            </a:xfrm>
            <a:custGeom>
              <a:avLst/>
              <a:gdLst/>
              <a:ahLst/>
              <a:cxnLst/>
              <a:rect l="l" t="t" r="r" b="b"/>
              <a:pathLst>
                <a:path w="11049000" h="904875">
                  <a:moveTo>
                    <a:pt x="114300" y="0"/>
                  </a:moveTo>
                  <a:lnTo>
                    <a:pt x="10934700" y="0"/>
                  </a:lnTo>
                  <a:cubicBezTo>
                    <a:pt x="10997826" y="0"/>
                    <a:pt x="11049000" y="51174"/>
                    <a:pt x="11049000" y="114300"/>
                  </a:cubicBezTo>
                  <a:lnTo>
                    <a:pt x="11049000" y="790575"/>
                  </a:lnTo>
                  <a:cubicBezTo>
                    <a:pt x="11049000" y="853701"/>
                    <a:pt x="10997826" y="904875"/>
                    <a:pt x="10934700" y="904875"/>
                  </a:cubicBezTo>
                  <a:lnTo>
                    <a:pt x="114300" y="904875"/>
                  </a:lnTo>
                  <a:cubicBezTo>
                    <a:pt x="51174" y="904875"/>
                    <a:pt x="0" y="853701"/>
                    <a:pt x="0" y="790575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A1A2E"/>
            </a:solidFill>
            <a:ln>
              <a:noFill/>
            </a:ln>
          </p:spPr>
        </p:sp>
        <p:sp>
          <p:nvSpPr>
            <p:cNvPr id="57" name="TextBox 57"/>
            <p:cNvSpPr txBox="1"/>
            <p:nvPr/>
          </p:nvSpPr>
          <p:spPr>
            <a:xfrm>
              <a:off x="842010" y="5490210"/>
              <a:ext cx="922992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💡 核心要点</a:t>
              </a:r>
            </a:p>
          </p:txBody>
        </p:sp>
        <p:grpSp>
          <p:nvGrpSpPr>
            <p:cNvPr id="66" name="Group 66"/>
            <p:cNvGrpSpPr/>
            <p:nvPr/>
          </p:nvGrpSpPr>
          <p:grpSpPr>
            <a:xfrm>
              <a:off x="885825" y="5820728"/>
              <a:ext cx="9113520" cy="213360"/>
              <a:chOff x="885825" y="5820728"/>
              <a:chExt cx="9113520" cy="213360"/>
            </a:xfrm>
          </p:grpSpPr>
          <p:sp>
            <p:nvSpPr>
              <p:cNvPr id="58" name="Ellipse 58"/>
              <p:cNvSpPr/>
              <p:nvPr/>
            </p:nvSpPr>
            <p:spPr>
              <a:xfrm>
                <a:off x="885825" y="5838825"/>
                <a:ext cx="95250" cy="95250"/>
              </a:xfrm>
              <a:prstGeom prst="ellipse">
                <a:avLst/>
              </a:pr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59" name="TextBox 59"/>
              <p:cNvSpPr txBox="1"/>
              <p:nvPr/>
            </p:nvSpPr>
            <p:spPr>
              <a:xfrm>
                <a:off x="1053465" y="5820728"/>
                <a:ext cx="2326958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像设计用户界面一样设计工具接口</a:t>
                </a:r>
              </a:p>
            </p:txBody>
          </p:sp>
          <p:sp>
            <p:nvSpPr>
              <p:cNvPr id="60" name="Ellipse 60"/>
              <p:cNvSpPr/>
              <p:nvPr/>
            </p:nvSpPr>
            <p:spPr>
              <a:xfrm>
                <a:off x="3857625" y="5838825"/>
                <a:ext cx="95250" cy="95250"/>
              </a:xfrm>
              <a:prstGeom prst="ellipse">
                <a:avLst/>
              </a:prstGeom>
              <a:solidFill>
                <a:srgbClr val="10B981"/>
              </a:solidFill>
              <a:ln>
                <a:noFill/>
              </a:ln>
            </p:spPr>
          </p:sp>
          <p:sp>
            <p:nvSpPr>
              <p:cNvPr id="61" name="TextBox 61"/>
              <p:cNvSpPr txBox="1"/>
              <p:nvPr/>
            </p:nvSpPr>
            <p:spPr>
              <a:xfrm>
                <a:off x="4025265" y="5820728"/>
                <a:ext cx="1713548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持续测试和迭代工具定义</a:t>
                </a:r>
              </a:p>
            </p:txBody>
          </p:sp>
          <p:sp>
            <p:nvSpPr>
              <p:cNvPr id="62" name="Ellipse 62"/>
              <p:cNvSpPr/>
              <p:nvPr/>
            </p:nvSpPr>
            <p:spPr>
              <a:xfrm>
                <a:off x="6334125" y="5838825"/>
                <a:ext cx="95250" cy="95250"/>
              </a:xfrm>
              <a:prstGeom prst="ellipse">
                <a:avLst/>
              </a:prstGeom>
              <a:solidFill>
                <a:srgbClr val="8B5CF6"/>
              </a:solidFill>
              <a:ln>
                <a:noFill/>
              </a:ln>
            </p:spPr>
          </p:sp>
          <p:sp>
            <p:nvSpPr>
              <p:cNvPr id="63" name="TextBox 63"/>
              <p:cNvSpPr txBox="1"/>
              <p:nvPr/>
            </p:nvSpPr>
            <p:spPr>
              <a:xfrm>
                <a:off x="6501765" y="5820728"/>
                <a:ext cx="2173605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收集模型使用工具时的错误日志</a:t>
                </a:r>
              </a:p>
            </p:txBody>
          </p:sp>
          <p:sp>
            <p:nvSpPr>
              <p:cNvPr id="64" name="Ellipse 64"/>
              <p:cNvSpPr/>
              <p:nvPr/>
            </p:nvSpPr>
            <p:spPr>
              <a:xfrm>
                <a:off x="9191625" y="5838825"/>
                <a:ext cx="95250" cy="95250"/>
              </a:xfrm>
              <a:prstGeom prst="ellipse">
                <a:avLst/>
              </a:prstGeom>
              <a:solidFill>
                <a:srgbClr val="F59E0B"/>
              </a:solidFill>
              <a:ln>
                <a:noFill/>
              </a:ln>
            </p:spPr>
          </p:sp>
          <p:sp>
            <p:nvSpPr>
              <p:cNvPr id="65" name="TextBox 65"/>
              <p:cNvSpPr txBox="1"/>
              <p:nvPr/>
            </p:nvSpPr>
            <p:spPr>
              <a:xfrm>
                <a:off x="9359265" y="5820728"/>
                <a:ext cx="64008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改进工具</a:t>
                </a:r>
              </a:p>
            </p:txBody>
          </p:sp>
        </p:grpSp>
      </p:grpSp>
      <p:sp>
        <p:nvSpPr>
          <p:cNvPr id="68" name="TextBox 68"/>
          <p:cNvSpPr txBox="1"/>
          <p:nvPr/>
        </p:nvSpPr>
        <p:spPr>
          <a:xfrm>
            <a:off x="5864138" y="6458902"/>
            <a:ext cx="463725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14 / 15</a:t>
            </a:r>
          </a:p>
        </p:txBody>
      </p:sp>
    </p:spTree>
  </p:cSld>
  <p:clrMapOvr>
    <a:masterClrMapping/>
  </p:clrMapOvr>
  <p:transition dur="400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gradFill>
            <a:gsLst>
              <a:gs pos="0">
                <a:srgbClr val="D97757"/>
              </a:gs>
              <a:gs pos="100000">
                <a:srgbClr val="F59E0B"/>
              </a:gs>
            </a:gsLst>
            <a:lin ang="2700000" scaled="1"/>
          </a:gra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58165" y="410528"/>
            <a:ext cx="678418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D97757"/>
                </a:solidFill>
                <a:latin typeface="Arial"/>
                <a:ea typeface="Microsoft YaHei"/>
                <a:cs typeface="Arial"/>
              </a:rPr>
              <a:t>SUMMARY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39115" y="724852"/>
            <a:ext cx="6321552" cy="5181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55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构建正确的系统，而非最复杂的系统</a:t>
            </a:r>
          </a:p>
        </p:txBody>
      </p:sp>
      <p:grpSp>
        <p:nvGrpSpPr>
          <p:cNvPr id="36" name="Group 36"/>
          <p:cNvGrpSpPr/>
          <p:nvPr/>
        </p:nvGrpSpPr>
        <p:grpSpPr>
          <a:xfrm>
            <a:off x="571500" y="1428750"/>
            <a:ext cx="11049000" cy="1905000"/>
            <a:chOff x="571500" y="1428750"/>
            <a:chExt cx="11049000" cy="1905000"/>
          </a:xfrm>
        </p:grpSpPr>
        <p:sp>
          <p:nvSpPr>
            <p:cNvPr id="6" name="Freeform 6"/>
            <p:cNvSpPr/>
            <p:nvPr/>
          </p:nvSpPr>
          <p:spPr>
            <a:xfrm>
              <a:off x="571500" y="1428750"/>
              <a:ext cx="3524250" cy="1905000"/>
            </a:xfrm>
            <a:custGeom>
              <a:avLst/>
              <a:gdLst/>
              <a:ahLst/>
              <a:cxnLst/>
              <a:rect l="l" t="t" r="r" b="b"/>
              <a:pathLst>
                <a:path w="3524250" h="1905000">
                  <a:moveTo>
                    <a:pt x="152400" y="0"/>
                  </a:moveTo>
                  <a:lnTo>
                    <a:pt x="3371850" y="0"/>
                  </a:lnTo>
                  <a:cubicBezTo>
                    <a:pt x="3456018" y="0"/>
                    <a:pt x="3524250" y="68232"/>
                    <a:pt x="3524250" y="152400"/>
                  </a:cubicBezTo>
                  <a:lnTo>
                    <a:pt x="3524250" y="1752600"/>
                  </a:lnTo>
                  <a:cubicBezTo>
                    <a:pt x="3524250" y="1836768"/>
                    <a:pt x="3456018" y="1905000"/>
                    <a:pt x="3371850" y="1905000"/>
                  </a:cubicBezTo>
                  <a:lnTo>
                    <a:pt x="152400" y="1905000"/>
                  </a:lnTo>
                  <a:cubicBezTo>
                    <a:pt x="68232" y="1905000"/>
                    <a:pt x="0" y="1836768"/>
                    <a:pt x="0" y="1752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D97757"/>
              </a:solidFill>
            </a:ln>
            <a:effectLst>
              <a:outerShdw blurRad="152400" dist="38100" dir="10799140" algn="tl" rotWithShape="0">
                <a:srgbClr val="D97757">
                  <a:alpha val="15000"/>
                </a:srgbClr>
              </a:outerShdw>
            </a:effectLst>
          </p:spPr>
        </p:sp>
        <p:sp>
          <p:nvSpPr>
            <p:cNvPr id="7" name="Freeform 7"/>
            <p:cNvSpPr/>
            <p:nvPr/>
          </p:nvSpPr>
          <p:spPr>
            <a:xfrm>
              <a:off x="571500" y="1428750"/>
              <a:ext cx="3524250" cy="571500"/>
            </a:xfrm>
            <a:custGeom>
              <a:avLst/>
              <a:gdLst/>
              <a:ahLst/>
              <a:cxnLst/>
              <a:rect l="l" t="t" r="r" b="b"/>
              <a:pathLst>
                <a:path w="3524250" h="571500">
                  <a:moveTo>
                    <a:pt x="152400" y="0"/>
                  </a:moveTo>
                  <a:lnTo>
                    <a:pt x="3371850" y="0"/>
                  </a:lnTo>
                  <a:cubicBezTo>
                    <a:pt x="3456018" y="0"/>
                    <a:pt x="3524250" y="68232"/>
                    <a:pt x="3524250" y="152400"/>
                  </a:cubicBezTo>
                  <a:lnTo>
                    <a:pt x="3524250" y="419100"/>
                  </a:lnTo>
                  <a:cubicBezTo>
                    <a:pt x="3524250" y="503268"/>
                    <a:pt x="3456018" y="571500"/>
                    <a:pt x="3371850" y="571500"/>
                  </a:cubicBezTo>
                  <a:lnTo>
                    <a:pt x="152400" y="571500"/>
                  </a:lnTo>
                  <a:cubicBezTo>
                    <a:pt x="68232" y="571500"/>
                    <a:pt x="0" y="503268"/>
                    <a:pt x="0" y="419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D97757"/>
            </a:solidFill>
            <a:ln>
              <a:noFill/>
            </a:ln>
          </p:spPr>
        </p:sp>
        <p:sp>
          <p:nvSpPr>
            <p:cNvPr id="8" name="Rectangle 8"/>
            <p:cNvSpPr/>
            <p:nvPr/>
          </p:nvSpPr>
          <p:spPr>
            <a:xfrm>
              <a:off x="571500" y="1714500"/>
              <a:ext cx="3524250" cy="285750"/>
            </a:xfrm>
            <a:prstGeom prst="rect">
              <a:avLst/>
            </a:prstGeom>
            <a:solidFill>
              <a:srgbClr val="D97757"/>
            </a:solidFill>
            <a:ln>
              <a:noFill/>
            </a:ln>
          </p:spPr>
        </p:sp>
        <p:sp>
          <p:nvSpPr>
            <p:cNvPr id="9" name="Ellipse 9"/>
            <p:cNvSpPr/>
            <p:nvPr/>
          </p:nvSpPr>
          <p:spPr>
            <a:xfrm>
              <a:off x="771525" y="1485900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946571" y="1628775"/>
              <a:ext cx="107109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1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1362075" y="1628775"/>
              <a:ext cx="958215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保持简单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842010" y="2204085"/>
              <a:ext cx="1705089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Maintain Simplicity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842962" y="2497931"/>
              <a:ext cx="1351240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Agent 设计应简洁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842962" y="2726531"/>
              <a:ext cx="1014412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避免过度工程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842962" y="2955131"/>
              <a:ext cx="1178719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复杂度按需增加</a:t>
              </a:r>
            </a:p>
          </p:txBody>
        </p:sp>
        <p:sp>
          <p:nvSpPr>
            <p:cNvPr id="16" name="Freeform 16"/>
            <p:cNvSpPr/>
            <p:nvPr/>
          </p:nvSpPr>
          <p:spPr>
            <a:xfrm>
              <a:off x="4333875" y="1428750"/>
              <a:ext cx="3524250" cy="1905000"/>
            </a:xfrm>
            <a:custGeom>
              <a:avLst/>
              <a:gdLst/>
              <a:ahLst/>
              <a:cxnLst/>
              <a:rect l="l" t="t" r="r" b="b"/>
              <a:pathLst>
                <a:path w="3524250" h="1905000">
                  <a:moveTo>
                    <a:pt x="152400" y="0"/>
                  </a:moveTo>
                  <a:lnTo>
                    <a:pt x="3371850" y="0"/>
                  </a:lnTo>
                  <a:cubicBezTo>
                    <a:pt x="3456018" y="0"/>
                    <a:pt x="3524250" y="68232"/>
                    <a:pt x="3524250" y="152400"/>
                  </a:cubicBezTo>
                  <a:lnTo>
                    <a:pt x="3524250" y="1752600"/>
                  </a:lnTo>
                  <a:cubicBezTo>
                    <a:pt x="3524250" y="1836768"/>
                    <a:pt x="3456018" y="1905000"/>
                    <a:pt x="3371850" y="1905000"/>
                  </a:cubicBezTo>
                  <a:lnTo>
                    <a:pt x="152400" y="1905000"/>
                  </a:lnTo>
                  <a:cubicBezTo>
                    <a:pt x="68232" y="1905000"/>
                    <a:pt x="0" y="1836768"/>
                    <a:pt x="0" y="1752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4A90D9"/>
              </a:solidFill>
            </a:ln>
            <a:effectLst>
              <a:outerShdw blurRad="152400" dist="38100" dir="10799140" algn="tl" rotWithShape="0">
                <a:srgbClr val="D97757">
                  <a:alpha val="15000"/>
                </a:srgbClr>
              </a:outerShdw>
            </a:effectLst>
          </p:spPr>
        </p:sp>
        <p:sp>
          <p:nvSpPr>
            <p:cNvPr id="17" name="Freeform 17"/>
            <p:cNvSpPr/>
            <p:nvPr/>
          </p:nvSpPr>
          <p:spPr>
            <a:xfrm>
              <a:off x="4333875" y="1428750"/>
              <a:ext cx="3524250" cy="571500"/>
            </a:xfrm>
            <a:custGeom>
              <a:avLst/>
              <a:gdLst/>
              <a:ahLst/>
              <a:cxnLst/>
              <a:rect l="l" t="t" r="r" b="b"/>
              <a:pathLst>
                <a:path w="3524250" h="571500">
                  <a:moveTo>
                    <a:pt x="152400" y="0"/>
                  </a:moveTo>
                  <a:lnTo>
                    <a:pt x="3371850" y="0"/>
                  </a:lnTo>
                  <a:cubicBezTo>
                    <a:pt x="3456018" y="0"/>
                    <a:pt x="3524250" y="68232"/>
                    <a:pt x="3524250" y="152400"/>
                  </a:cubicBezTo>
                  <a:lnTo>
                    <a:pt x="3524250" y="419100"/>
                  </a:lnTo>
                  <a:cubicBezTo>
                    <a:pt x="3524250" y="503268"/>
                    <a:pt x="3456018" y="571500"/>
                    <a:pt x="3371850" y="571500"/>
                  </a:cubicBezTo>
                  <a:lnTo>
                    <a:pt x="152400" y="571500"/>
                  </a:lnTo>
                  <a:cubicBezTo>
                    <a:pt x="68232" y="571500"/>
                    <a:pt x="0" y="503268"/>
                    <a:pt x="0" y="419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18" name="Rectangle 18"/>
            <p:cNvSpPr/>
            <p:nvPr/>
          </p:nvSpPr>
          <p:spPr>
            <a:xfrm>
              <a:off x="4333875" y="1714500"/>
              <a:ext cx="3524250" cy="285750"/>
            </a:xfrm>
            <a:prstGeom prst="rect">
              <a:avLst/>
            </a:prstGeom>
            <a:solidFill>
              <a:srgbClr val="4A90D9"/>
            </a:solidFill>
            <a:ln>
              <a:noFill/>
            </a:ln>
          </p:spPr>
        </p:sp>
        <p:sp>
          <p:nvSpPr>
            <p:cNvPr id="19" name="Ellipse 19"/>
            <p:cNvSpPr/>
            <p:nvPr/>
          </p:nvSpPr>
          <p:spPr>
            <a:xfrm>
              <a:off x="4533900" y="1485900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20" name="TextBox 20"/>
            <p:cNvSpPr txBox="1"/>
            <p:nvPr/>
          </p:nvSpPr>
          <p:spPr>
            <a:xfrm>
              <a:off x="4680192" y="1628775"/>
              <a:ext cx="164616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b="1" dirty="0">
                  <a:solidFill>
                    <a:srgbClr val="4A90D9"/>
                  </a:solidFill>
                  <a:latin typeface="Arial"/>
                  <a:ea typeface="Microsoft YaHei"/>
                  <a:cs typeface="Arial"/>
                </a:rPr>
                <a:t>2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5124450" y="1628775"/>
              <a:ext cx="958215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透明可见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4604385" y="2204085"/>
              <a:ext cx="2174348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Prioritize Transparency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4605338" y="2497931"/>
              <a:ext cx="1893451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显式展示 Agent 规划步骤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4605338" y="2726531"/>
              <a:ext cx="1178719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便于调试与理解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4605338" y="2955131"/>
              <a:ext cx="1014412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建立用户信任</a:t>
              </a:r>
            </a:p>
          </p:txBody>
        </p:sp>
        <p:sp>
          <p:nvSpPr>
            <p:cNvPr id="26" name="Freeform 26"/>
            <p:cNvSpPr/>
            <p:nvPr/>
          </p:nvSpPr>
          <p:spPr>
            <a:xfrm>
              <a:off x="8096250" y="1428750"/>
              <a:ext cx="3524250" cy="1905000"/>
            </a:xfrm>
            <a:custGeom>
              <a:avLst/>
              <a:gdLst/>
              <a:ahLst/>
              <a:cxnLst/>
              <a:rect l="l" t="t" r="r" b="b"/>
              <a:pathLst>
                <a:path w="3524250" h="1905000">
                  <a:moveTo>
                    <a:pt x="152400" y="0"/>
                  </a:moveTo>
                  <a:lnTo>
                    <a:pt x="3371850" y="0"/>
                  </a:lnTo>
                  <a:cubicBezTo>
                    <a:pt x="3456018" y="0"/>
                    <a:pt x="3524250" y="68232"/>
                    <a:pt x="3524250" y="152400"/>
                  </a:cubicBezTo>
                  <a:lnTo>
                    <a:pt x="3524250" y="1752600"/>
                  </a:lnTo>
                  <a:cubicBezTo>
                    <a:pt x="3524250" y="1836768"/>
                    <a:pt x="3456018" y="1905000"/>
                    <a:pt x="3371850" y="1905000"/>
                  </a:cubicBezTo>
                  <a:lnTo>
                    <a:pt x="152400" y="1905000"/>
                  </a:lnTo>
                  <a:cubicBezTo>
                    <a:pt x="68232" y="1905000"/>
                    <a:pt x="0" y="1836768"/>
                    <a:pt x="0" y="1752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10B981"/>
              </a:solidFill>
            </a:ln>
            <a:effectLst>
              <a:outerShdw blurRad="152400" dist="38100" dir="10799140" algn="tl" rotWithShape="0">
                <a:srgbClr val="D97757">
                  <a:alpha val="15000"/>
                </a:srgbClr>
              </a:outerShdw>
            </a:effectLst>
          </p:spPr>
        </p:sp>
        <p:sp>
          <p:nvSpPr>
            <p:cNvPr id="27" name="Freeform 27"/>
            <p:cNvSpPr/>
            <p:nvPr/>
          </p:nvSpPr>
          <p:spPr>
            <a:xfrm>
              <a:off x="8096250" y="1428750"/>
              <a:ext cx="3524250" cy="571500"/>
            </a:xfrm>
            <a:custGeom>
              <a:avLst/>
              <a:gdLst/>
              <a:ahLst/>
              <a:cxnLst/>
              <a:rect l="l" t="t" r="r" b="b"/>
              <a:pathLst>
                <a:path w="3524250" h="571500">
                  <a:moveTo>
                    <a:pt x="152400" y="0"/>
                  </a:moveTo>
                  <a:lnTo>
                    <a:pt x="3371850" y="0"/>
                  </a:lnTo>
                  <a:cubicBezTo>
                    <a:pt x="3456018" y="0"/>
                    <a:pt x="3524250" y="68232"/>
                    <a:pt x="3524250" y="152400"/>
                  </a:cubicBezTo>
                  <a:lnTo>
                    <a:pt x="3524250" y="419100"/>
                  </a:lnTo>
                  <a:cubicBezTo>
                    <a:pt x="3524250" y="503268"/>
                    <a:pt x="3456018" y="571500"/>
                    <a:pt x="3371850" y="571500"/>
                  </a:cubicBezTo>
                  <a:lnTo>
                    <a:pt x="152400" y="571500"/>
                  </a:lnTo>
                  <a:cubicBezTo>
                    <a:pt x="68232" y="571500"/>
                    <a:pt x="0" y="503268"/>
                    <a:pt x="0" y="419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10B981"/>
            </a:solidFill>
            <a:ln>
              <a:noFill/>
            </a:ln>
          </p:spPr>
        </p:sp>
        <p:sp>
          <p:nvSpPr>
            <p:cNvPr id="28" name="Rectangle 28"/>
            <p:cNvSpPr/>
            <p:nvPr/>
          </p:nvSpPr>
          <p:spPr>
            <a:xfrm>
              <a:off x="8096250" y="1714500"/>
              <a:ext cx="3524250" cy="285750"/>
            </a:xfrm>
            <a:prstGeom prst="rect">
              <a:avLst/>
            </a:prstGeom>
            <a:solidFill>
              <a:srgbClr val="10B981"/>
            </a:solidFill>
            <a:ln>
              <a:noFill/>
            </a:ln>
          </p:spPr>
        </p:sp>
        <p:sp>
          <p:nvSpPr>
            <p:cNvPr id="29" name="Ellipse 29"/>
            <p:cNvSpPr/>
            <p:nvPr/>
          </p:nvSpPr>
          <p:spPr>
            <a:xfrm>
              <a:off x="8296275" y="1485900"/>
              <a:ext cx="457200" cy="4572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30" name="TextBox 30"/>
            <p:cNvSpPr txBox="1"/>
            <p:nvPr/>
          </p:nvSpPr>
          <p:spPr>
            <a:xfrm>
              <a:off x="8442567" y="1628775"/>
              <a:ext cx="164616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500" b="1" dirty="0">
                  <a:solidFill>
                    <a:srgbClr val="10B981"/>
                  </a:solidFill>
                  <a:latin typeface="Arial"/>
                  <a:ea typeface="Microsoft YaHei"/>
                  <a:cs typeface="Arial"/>
                </a:rPr>
                <a:t>3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8886825" y="1628775"/>
              <a:ext cx="1349264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精心设计 ACI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8366760" y="2204085"/>
              <a:ext cx="130944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Craft Your ACI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8367712" y="2497931"/>
              <a:ext cx="1178719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详尽的工具文档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8367712" y="2726531"/>
              <a:ext cx="1178719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充分的测试覆盖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8367712" y="2955131"/>
              <a:ext cx="1014412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打造优质接口</a:t>
              </a:r>
            </a:p>
          </p:txBody>
        </p:sp>
      </p:grpSp>
      <p:grpSp>
        <p:nvGrpSpPr>
          <p:cNvPr id="51" name="Group 51"/>
          <p:cNvGrpSpPr/>
          <p:nvPr/>
        </p:nvGrpSpPr>
        <p:grpSpPr>
          <a:xfrm>
            <a:off x="571500" y="3667125"/>
            <a:ext cx="11049000" cy="1333500"/>
            <a:chOff x="571500" y="3667125"/>
            <a:chExt cx="11049000" cy="1333500"/>
          </a:xfrm>
        </p:grpSpPr>
        <p:sp>
          <p:nvSpPr>
            <p:cNvPr id="37" name="Freeform 37"/>
            <p:cNvSpPr/>
            <p:nvPr/>
          </p:nvSpPr>
          <p:spPr>
            <a:xfrm>
              <a:off x="571500" y="3667125"/>
              <a:ext cx="11049000" cy="1333500"/>
            </a:xfrm>
            <a:custGeom>
              <a:avLst/>
              <a:gdLst/>
              <a:ahLst/>
              <a:cxnLst/>
              <a:rect l="l" t="t" r="r" b="b"/>
              <a:pathLst>
                <a:path w="11049000" h="1333500">
                  <a:moveTo>
                    <a:pt x="152400" y="0"/>
                  </a:moveTo>
                  <a:lnTo>
                    <a:pt x="10896600" y="0"/>
                  </a:lnTo>
                  <a:cubicBezTo>
                    <a:pt x="10980768" y="0"/>
                    <a:pt x="11049000" y="68232"/>
                    <a:pt x="11049000" y="152400"/>
                  </a:cubicBezTo>
                  <a:lnTo>
                    <a:pt x="11049000" y="1181100"/>
                  </a:lnTo>
                  <a:cubicBezTo>
                    <a:pt x="11049000" y="1265268"/>
                    <a:pt x="10980768" y="1333500"/>
                    <a:pt x="10896600" y="1333500"/>
                  </a:cubicBezTo>
                  <a:lnTo>
                    <a:pt x="152400" y="1333500"/>
                  </a:lnTo>
                  <a:cubicBezTo>
                    <a:pt x="68232" y="1333500"/>
                    <a:pt x="0" y="1265268"/>
                    <a:pt x="0" y="1181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8FAFC"/>
            </a:solidFill>
            <a:ln w="9525">
              <a:solidFill>
                <a:srgbClr val="E2E8F0"/>
              </a:solidFill>
            </a:ln>
          </p:spPr>
        </p:sp>
        <p:sp>
          <p:nvSpPr>
            <p:cNvPr id="38" name="TextBox 38"/>
            <p:cNvSpPr txBox="1"/>
            <p:nvPr/>
          </p:nvSpPr>
          <p:spPr>
            <a:xfrm>
              <a:off x="840105" y="3902392"/>
              <a:ext cx="8623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行动建议</a:t>
              </a:r>
            </a:p>
          </p:txBody>
        </p:sp>
        <p:grpSp>
          <p:nvGrpSpPr>
            <p:cNvPr id="50" name="Group 50"/>
            <p:cNvGrpSpPr/>
            <p:nvPr/>
          </p:nvGrpSpPr>
          <p:grpSpPr>
            <a:xfrm>
              <a:off x="857250" y="4238625"/>
              <a:ext cx="8763000" cy="571500"/>
              <a:chOff x="857250" y="4238625"/>
              <a:chExt cx="8763000" cy="571500"/>
            </a:xfrm>
          </p:grpSpPr>
          <p:sp>
            <p:nvSpPr>
              <p:cNvPr id="39" name="Freeform 39"/>
              <p:cNvSpPr/>
              <p:nvPr/>
            </p:nvSpPr>
            <p:spPr>
              <a:xfrm>
                <a:off x="857250" y="4238625"/>
                <a:ext cx="238125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2381250" h="571500">
                    <a:moveTo>
                      <a:pt x="76200" y="0"/>
                    </a:moveTo>
                    <a:lnTo>
                      <a:pt x="2305050" y="0"/>
                    </a:lnTo>
                    <a:cubicBezTo>
                      <a:pt x="2347134" y="0"/>
                      <a:pt x="2381250" y="34116"/>
                      <a:pt x="2381250" y="76200"/>
                    </a:cubicBezTo>
                    <a:lnTo>
                      <a:pt x="2381250" y="495300"/>
                    </a:lnTo>
                    <a:cubicBezTo>
                      <a:pt x="2381250" y="537384"/>
                      <a:pt x="2347134" y="571500"/>
                      <a:pt x="2305050" y="571500"/>
                    </a:cubicBezTo>
                    <a:lnTo>
                      <a:pt x="76200" y="571500"/>
                    </a:lnTo>
                    <a:cubicBezTo>
                      <a:pt x="34116" y="571500"/>
                      <a:pt x="0" y="537384"/>
                      <a:pt x="0" y="4953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10B981">
                  <a:alpha val="10000"/>
                </a:srgbClr>
              </a:solidFill>
              <a:ln>
                <a:noFill/>
              </a:ln>
            </p:spPr>
          </p:sp>
          <p:sp>
            <p:nvSpPr>
              <p:cNvPr id="40" name="TextBox 40"/>
              <p:cNvSpPr txBox="1"/>
              <p:nvPr/>
            </p:nvSpPr>
            <p:spPr>
              <a:xfrm>
                <a:off x="1036320" y="4379595"/>
                <a:ext cx="409308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00" b="1" dirty="0">
                    <a:solidFill>
                      <a:srgbClr val="10B981"/>
                    </a:solidFill>
                    <a:latin typeface="Arial"/>
                    <a:ea typeface="Microsoft YaHei"/>
                    <a:cs typeface="Arial"/>
                  </a:rPr>
                  <a:t>STEP 1</a:t>
                </a:r>
              </a:p>
            </p:txBody>
          </p:sp>
          <p:sp>
            <p:nvSpPr>
              <p:cNvPr id="41" name="TextBox 41"/>
              <p:cNvSpPr txBox="1"/>
              <p:nvPr/>
            </p:nvSpPr>
            <p:spPr>
              <a:xfrm>
                <a:off x="1033462" y="4545806"/>
                <a:ext cx="1598521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从简单 prompt 开始</a:t>
                </a:r>
              </a:p>
            </p:txBody>
          </p:sp>
          <p:sp>
            <p:nvSpPr>
              <p:cNvPr id="42" name="TextBox 42"/>
              <p:cNvSpPr txBox="1"/>
              <p:nvPr/>
            </p:nvSpPr>
            <p:spPr>
              <a:xfrm>
                <a:off x="3409950" y="4410075"/>
                <a:ext cx="158591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→</a:t>
                </a:r>
              </a:p>
            </p:txBody>
          </p:sp>
          <p:sp>
            <p:nvSpPr>
              <p:cNvPr id="43" name="Freeform 43"/>
              <p:cNvSpPr/>
              <p:nvPr/>
            </p:nvSpPr>
            <p:spPr>
              <a:xfrm>
                <a:off x="3714750" y="4238625"/>
                <a:ext cx="238125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2381250" h="571500">
                    <a:moveTo>
                      <a:pt x="76200" y="0"/>
                    </a:moveTo>
                    <a:lnTo>
                      <a:pt x="2305050" y="0"/>
                    </a:lnTo>
                    <a:cubicBezTo>
                      <a:pt x="2347134" y="0"/>
                      <a:pt x="2381250" y="34116"/>
                      <a:pt x="2381250" y="76200"/>
                    </a:cubicBezTo>
                    <a:lnTo>
                      <a:pt x="2381250" y="495300"/>
                    </a:lnTo>
                    <a:cubicBezTo>
                      <a:pt x="2381250" y="537384"/>
                      <a:pt x="2347134" y="571500"/>
                      <a:pt x="2305050" y="571500"/>
                    </a:cubicBezTo>
                    <a:lnTo>
                      <a:pt x="76200" y="571500"/>
                    </a:lnTo>
                    <a:cubicBezTo>
                      <a:pt x="34116" y="571500"/>
                      <a:pt x="0" y="537384"/>
                      <a:pt x="0" y="4953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4A90D9">
                  <a:alpha val="10000"/>
                </a:srgbClr>
              </a:solidFill>
              <a:ln>
                <a:noFill/>
              </a:ln>
            </p:spPr>
          </p:sp>
          <p:sp>
            <p:nvSpPr>
              <p:cNvPr id="44" name="TextBox 44"/>
              <p:cNvSpPr txBox="1"/>
              <p:nvPr/>
            </p:nvSpPr>
            <p:spPr>
              <a:xfrm>
                <a:off x="3893820" y="4379595"/>
                <a:ext cx="443813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00" b="1" dirty="0">
                    <a:solidFill>
                      <a:srgbClr val="4A90D9"/>
                    </a:solidFill>
                    <a:latin typeface="Arial"/>
                    <a:ea typeface="Microsoft YaHei"/>
                    <a:cs typeface="Arial"/>
                  </a:rPr>
                  <a:t>STEP 2</a:t>
                </a:r>
              </a:p>
            </p:txBody>
          </p:sp>
          <p:sp>
            <p:nvSpPr>
              <p:cNvPr id="45" name="TextBox 45"/>
              <p:cNvSpPr txBox="1"/>
              <p:nvPr/>
            </p:nvSpPr>
            <p:spPr>
              <a:xfrm>
                <a:off x="3890962" y="4545806"/>
                <a:ext cx="1236226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用全面评估优化</a:t>
                </a:r>
              </a:p>
            </p:txBody>
          </p:sp>
          <p:sp>
            <p:nvSpPr>
              <p:cNvPr id="46" name="TextBox 46"/>
              <p:cNvSpPr txBox="1"/>
              <p:nvPr/>
            </p:nvSpPr>
            <p:spPr>
              <a:xfrm>
                <a:off x="6267450" y="4410075"/>
                <a:ext cx="158591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→</a:t>
                </a:r>
              </a:p>
            </p:txBody>
          </p:sp>
          <p:sp>
            <p:nvSpPr>
              <p:cNvPr id="47" name="Freeform 47"/>
              <p:cNvSpPr/>
              <p:nvPr/>
            </p:nvSpPr>
            <p:spPr>
              <a:xfrm>
                <a:off x="6572250" y="4238625"/>
                <a:ext cx="304800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3048000" h="571500">
                    <a:moveTo>
                      <a:pt x="76200" y="0"/>
                    </a:moveTo>
                    <a:lnTo>
                      <a:pt x="2971800" y="0"/>
                    </a:lnTo>
                    <a:cubicBezTo>
                      <a:pt x="3013884" y="0"/>
                      <a:pt x="3048000" y="34116"/>
                      <a:pt x="3048000" y="76200"/>
                    </a:cubicBezTo>
                    <a:lnTo>
                      <a:pt x="3048000" y="495300"/>
                    </a:lnTo>
                    <a:cubicBezTo>
                      <a:pt x="3048000" y="537384"/>
                      <a:pt x="3013884" y="571500"/>
                      <a:pt x="2971800" y="571500"/>
                    </a:cubicBezTo>
                    <a:lnTo>
                      <a:pt x="76200" y="571500"/>
                    </a:lnTo>
                    <a:cubicBezTo>
                      <a:pt x="34116" y="571500"/>
                      <a:pt x="0" y="537384"/>
                      <a:pt x="0" y="4953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D97757">
                  <a:alpha val="10000"/>
                </a:srgbClr>
              </a:solidFill>
              <a:ln>
                <a:noFill/>
              </a:ln>
            </p:spPr>
          </p:sp>
          <p:sp>
            <p:nvSpPr>
              <p:cNvPr id="48" name="TextBox 48"/>
              <p:cNvSpPr txBox="1"/>
              <p:nvPr/>
            </p:nvSpPr>
            <p:spPr>
              <a:xfrm>
                <a:off x="6751320" y="4379595"/>
                <a:ext cx="443813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00" b="1" dirty="0">
                    <a:solidFill>
                      <a:srgbClr val="D97757"/>
                    </a:solidFill>
                    <a:latin typeface="Arial"/>
                    <a:ea typeface="Microsoft YaHei"/>
                    <a:cs typeface="Arial"/>
                  </a:rPr>
                  <a:t>STEP 3</a:t>
                </a:r>
              </a:p>
            </p:txBody>
          </p:sp>
          <p:sp>
            <p:nvSpPr>
              <p:cNvPr id="49" name="TextBox 49"/>
              <p:cNvSpPr txBox="1"/>
              <p:nvPr/>
            </p:nvSpPr>
            <p:spPr>
              <a:xfrm>
                <a:off x="6748462" y="4545806"/>
                <a:ext cx="2452503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仅在简单方案不足时添加 Agent</a:t>
                </a:r>
              </a:p>
            </p:txBody>
          </p:sp>
        </p:grpSp>
      </p:grpSp>
      <p:grpSp>
        <p:nvGrpSpPr>
          <p:cNvPr id="56" name="Group 56"/>
          <p:cNvGrpSpPr/>
          <p:nvPr/>
        </p:nvGrpSpPr>
        <p:grpSpPr>
          <a:xfrm>
            <a:off x="571500" y="5238750"/>
            <a:ext cx="11049000" cy="952500"/>
            <a:chOff x="571500" y="5238750"/>
            <a:chExt cx="11049000" cy="952500"/>
          </a:xfrm>
        </p:grpSpPr>
        <p:sp>
          <p:nvSpPr>
            <p:cNvPr id="52" name="Freeform 52"/>
            <p:cNvSpPr/>
            <p:nvPr/>
          </p:nvSpPr>
          <p:spPr>
            <a:xfrm>
              <a:off x="571500" y="5238750"/>
              <a:ext cx="11049000" cy="952500"/>
            </a:xfrm>
            <a:custGeom>
              <a:avLst/>
              <a:gdLst/>
              <a:ahLst/>
              <a:cxnLst/>
              <a:rect l="l" t="t" r="r" b="b"/>
              <a:pathLst>
                <a:path w="11049000" h="952500">
                  <a:moveTo>
                    <a:pt x="152400" y="0"/>
                  </a:moveTo>
                  <a:lnTo>
                    <a:pt x="10896600" y="0"/>
                  </a:lnTo>
                  <a:cubicBezTo>
                    <a:pt x="10980768" y="0"/>
                    <a:pt x="11049000" y="68232"/>
                    <a:pt x="11049000" y="152400"/>
                  </a:cubicBezTo>
                  <a:lnTo>
                    <a:pt x="11049000" y="800100"/>
                  </a:lnTo>
                  <a:cubicBezTo>
                    <a:pt x="11049000" y="884268"/>
                    <a:pt x="10980768" y="952500"/>
                    <a:pt x="10896600" y="952500"/>
                  </a:cubicBezTo>
                  <a:lnTo>
                    <a:pt x="152400" y="952500"/>
                  </a:lnTo>
                  <a:cubicBezTo>
                    <a:pt x="68232" y="952500"/>
                    <a:pt x="0" y="884268"/>
                    <a:pt x="0" y="800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1A1A2E"/>
            </a:solidFill>
            <a:ln>
              <a:noFill/>
            </a:ln>
          </p:spPr>
        </p:sp>
        <p:sp>
          <p:nvSpPr>
            <p:cNvPr id="53" name="TextBox 53"/>
            <p:cNvSpPr txBox="1"/>
            <p:nvPr/>
          </p:nvSpPr>
          <p:spPr>
            <a:xfrm>
              <a:off x="840105" y="5521642"/>
              <a:ext cx="5269087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i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"框架可帮助快速起步，但走向生产时不要犹豫减少抽象层，</a:t>
              </a:r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840105" y="5807392"/>
              <a:ext cx="1720072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i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用基础组件构建。"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9573196" y="5839778"/>
              <a:ext cx="177488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050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— Anthropic Engineering</a:t>
              </a:r>
            </a:p>
          </p:txBody>
        </p:sp>
      </p:grpSp>
      <p:grpSp>
        <p:nvGrpSpPr>
          <p:cNvPr id="59" name="Group 59"/>
          <p:cNvGrpSpPr/>
          <p:nvPr/>
        </p:nvGrpSpPr>
        <p:grpSpPr>
          <a:xfrm>
            <a:off x="559118" y="6466999"/>
            <a:ext cx="11073764" cy="198120"/>
            <a:chOff x="559118" y="6466999"/>
            <a:chExt cx="11073764" cy="198120"/>
          </a:xfrm>
        </p:grpSpPr>
        <p:sp>
          <p:nvSpPr>
            <p:cNvPr id="57" name="TextBox 57"/>
            <p:cNvSpPr txBox="1"/>
            <p:nvPr/>
          </p:nvSpPr>
          <p:spPr>
            <a:xfrm>
              <a:off x="559118" y="6466999"/>
              <a:ext cx="3798332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anthropic.com/engineering/building-effective-agents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11202281" y="6466999"/>
              <a:ext cx="430601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97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15 / 15</a:t>
              </a:r>
            </a:p>
          </p:txBody>
        </p:sp>
      </p:grpSp>
    </p:spTree>
  </p:cSld>
  <p:clrMapOvr>
    <a:masterClrMapping/>
  </p:clrMapOvr>
  <p:transition dur="4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57150"/>
          </a:xfrm>
          <a:prstGeom prst="rect">
            <a:avLst/>
          </a:prstGeom>
          <a:solidFill>
            <a:srgbClr val="D97757"/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58165" y="505778"/>
            <a:ext cx="1445181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D97757"/>
                </a:solidFill>
                <a:latin typeface="Arial"/>
                <a:ea typeface="Microsoft YaHei"/>
                <a:cs typeface="Arial"/>
              </a:rPr>
              <a:t>EXECUTIVE SUMMARY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44830" y="773430"/>
            <a:ext cx="5318698" cy="4267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10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成功的 Agent 实现不依赖复杂框架，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44830" y="1106805"/>
            <a:ext cx="3595783" cy="4267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10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而是简单、可组合的模式</a:t>
            </a:r>
          </a:p>
        </p:txBody>
      </p:sp>
      <p:sp>
        <p:nvSpPr>
          <p:cNvPr id="7" name="Freeform 7"/>
          <p:cNvSpPr/>
          <p:nvPr/>
        </p:nvSpPr>
        <p:spPr>
          <a:xfrm>
            <a:off x="571500" y="1714500"/>
            <a:ext cx="3429000" cy="4000500"/>
          </a:xfrm>
          <a:custGeom>
            <a:avLst/>
            <a:gdLst/>
            <a:ahLst/>
            <a:cxnLst/>
            <a:rect l="l" t="t" r="r" b="b"/>
            <a:pathLst>
              <a:path w="3429000" h="4000500">
                <a:moveTo>
                  <a:pt x="114300" y="0"/>
                </a:moveTo>
                <a:lnTo>
                  <a:pt x="3314700" y="0"/>
                </a:lnTo>
                <a:cubicBezTo>
                  <a:pt x="3377826" y="0"/>
                  <a:pt x="3429000" y="51174"/>
                  <a:pt x="3429000" y="114300"/>
                </a:cubicBezTo>
                <a:lnTo>
                  <a:pt x="3429000" y="3886200"/>
                </a:lnTo>
                <a:cubicBezTo>
                  <a:pt x="3429000" y="3949326"/>
                  <a:pt x="3377826" y="4000500"/>
                  <a:pt x="3314700" y="4000500"/>
                </a:cubicBezTo>
                <a:lnTo>
                  <a:pt x="114300" y="4000500"/>
                </a:lnTo>
                <a:cubicBezTo>
                  <a:pt x="51174" y="4000500"/>
                  <a:pt x="0" y="3949326"/>
                  <a:pt x="0" y="38862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8FAFC"/>
              </a:gs>
            </a:gsLst>
            <a:lin ang="5400000" scaled="1"/>
          </a:gradFill>
          <a:ln w="9525">
            <a:solidFill>
              <a:srgbClr val="E2E8F0"/>
            </a:solidFill>
          </a:ln>
          <a:effectLst>
            <a:outerShdw blurRad="152400" dist="38100" dir="10799140" algn="tl" rotWithShape="0">
              <a:srgbClr val="000000">
                <a:alpha val="8000"/>
              </a:srgbClr>
            </a:outerShdw>
          </a:effectLst>
        </p:spPr>
      </p:sp>
      <p:sp>
        <p:nvSpPr>
          <p:cNvPr id="8" name="Freeform 8"/>
          <p:cNvSpPr/>
          <p:nvPr/>
        </p:nvSpPr>
        <p:spPr>
          <a:xfrm>
            <a:off x="571500" y="1714500"/>
            <a:ext cx="3429000" cy="57150"/>
          </a:xfrm>
          <a:custGeom>
            <a:avLst/>
            <a:gdLst/>
            <a:ahLst/>
            <a:cxnLst/>
            <a:rect l="l" t="t" r="r" b="b"/>
            <a:pathLst>
              <a:path w="3429000" h="57150">
                <a:moveTo>
                  <a:pt x="114300" y="0"/>
                </a:moveTo>
                <a:lnTo>
                  <a:pt x="3314700" y="0"/>
                </a:lnTo>
                <a:cubicBezTo>
                  <a:pt x="3377826" y="0"/>
                  <a:pt x="3429000" y="12793"/>
                  <a:pt x="3429000" y="28575"/>
                </a:cubicBezTo>
                <a:lnTo>
                  <a:pt x="3429000" y="28575"/>
                </a:lnTo>
                <a:cubicBezTo>
                  <a:pt x="3429000" y="44357"/>
                  <a:pt x="3377826" y="57150"/>
                  <a:pt x="3314700" y="57150"/>
                </a:cubicBezTo>
                <a:lnTo>
                  <a:pt x="114300" y="57150"/>
                </a:lnTo>
                <a:cubicBezTo>
                  <a:pt x="51174" y="57150"/>
                  <a:pt x="0" y="44357"/>
                  <a:pt x="0" y="28575"/>
                </a:cubicBezTo>
                <a:lnTo>
                  <a:pt x="0" y="28575"/>
                </a:lnTo>
                <a:cubicBezTo>
                  <a:pt x="0" y="12793"/>
                  <a:pt x="51174" y="0"/>
                  <a:pt x="114300" y="0"/>
                </a:cubicBezTo>
                <a:close/>
              </a:path>
            </a:pathLst>
          </a:custGeom>
          <a:solidFill>
            <a:srgbClr val="10B981"/>
          </a:solidFill>
          <a:ln>
            <a:noFill/>
          </a:ln>
        </p:spPr>
      </p:sp>
      <p:sp>
        <p:nvSpPr>
          <p:cNvPr id="9" name="Rectangle 9"/>
          <p:cNvSpPr/>
          <p:nvPr/>
        </p:nvSpPr>
        <p:spPr>
          <a:xfrm>
            <a:off x="571500" y="1714500"/>
            <a:ext cx="3429000" cy="57150"/>
          </a:xfrm>
          <a:prstGeom prst="rect">
            <a:avLst/>
          </a:prstGeom>
          <a:solidFill>
            <a:srgbClr val="10B981"/>
          </a:solidFill>
          <a:ln>
            <a:noFill/>
          </a:ln>
        </p:spPr>
      </p:sp>
      <p:sp>
        <p:nvSpPr>
          <p:cNvPr id="10" name="Freeform 10"/>
          <p:cNvSpPr/>
          <p:nvPr/>
        </p:nvSpPr>
        <p:spPr>
          <a:xfrm>
            <a:off x="571500" y="1714500"/>
            <a:ext cx="3429000" cy="114300"/>
          </a:xfrm>
          <a:custGeom>
            <a:avLst/>
            <a:gdLst/>
            <a:ahLst/>
            <a:cxnLst/>
            <a:rect l="l" t="t" r="r" b="b"/>
            <a:pathLst>
              <a:path w="3429000" h="114300">
                <a:moveTo>
                  <a:pt x="114300" y="0"/>
                </a:moveTo>
                <a:lnTo>
                  <a:pt x="3314700" y="0"/>
                </a:lnTo>
                <a:cubicBezTo>
                  <a:pt x="3377826" y="0"/>
                  <a:pt x="3429000" y="25587"/>
                  <a:pt x="3429000" y="57150"/>
                </a:cubicBezTo>
                <a:lnTo>
                  <a:pt x="3429000" y="57150"/>
                </a:lnTo>
                <a:cubicBezTo>
                  <a:pt x="3429000" y="88713"/>
                  <a:pt x="3377826" y="114300"/>
                  <a:pt x="3314700" y="114300"/>
                </a:cubicBezTo>
                <a:lnTo>
                  <a:pt x="114300" y="114300"/>
                </a:lnTo>
                <a:cubicBezTo>
                  <a:pt x="51174" y="114300"/>
                  <a:pt x="0" y="88713"/>
                  <a:pt x="0" y="57150"/>
                </a:cubicBezTo>
                <a:lnTo>
                  <a:pt x="0" y="57150"/>
                </a:lnTo>
                <a:cubicBezTo>
                  <a:pt x="0" y="25587"/>
                  <a:pt x="51174" y="0"/>
                  <a:pt x="114300" y="0"/>
                </a:cubicBezTo>
                <a:close/>
              </a:path>
            </a:pathLst>
          </a:custGeom>
          <a:solidFill>
            <a:srgbClr val="10B981"/>
          </a:solidFill>
          <a:ln>
            <a:noFill/>
          </a:ln>
        </p:spPr>
      </p:sp>
      <p:sp>
        <p:nvSpPr>
          <p:cNvPr id="11" name="Ellipse 11"/>
          <p:cNvSpPr/>
          <p:nvPr/>
        </p:nvSpPr>
        <p:spPr>
          <a:xfrm>
            <a:off x="904875" y="2047875"/>
            <a:ext cx="666750" cy="666750"/>
          </a:xfrm>
          <a:prstGeom prst="ellipse">
            <a:avLst/>
          </a:prstGeom>
          <a:solidFill>
            <a:srgbClr val="10B981">
              <a:alpha val="10000"/>
            </a:srgbClr>
          </a:solidFill>
          <a:ln>
            <a:noFill/>
          </a:ln>
        </p:spPr>
      </p:sp>
      <p:sp>
        <p:nvSpPr>
          <p:cNvPr id="12" name="Freeform 12"/>
          <p:cNvSpPr/>
          <p:nvPr/>
        </p:nvSpPr>
        <p:spPr>
          <a:xfrm>
            <a:off x="1109662" y="2209800"/>
            <a:ext cx="257175" cy="342900"/>
          </a:xfrm>
          <a:custGeom>
            <a:avLst/>
            <a:gdLst/>
            <a:ahLst/>
            <a:cxnLst/>
            <a:rect l="l" t="t" r="r" b="b"/>
            <a:pathLst>
              <a:path w="257175" h="342900">
                <a:moveTo>
                  <a:pt x="64294" y="246459"/>
                </a:moveTo>
                <a:lnTo>
                  <a:pt x="64294" y="310753"/>
                </a:lnTo>
                <a:lnTo>
                  <a:pt x="96441" y="342900"/>
                </a:lnTo>
                <a:lnTo>
                  <a:pt x="160734" y="342900"/>
                </a:lnTo>
                <a:lnTo>
                  <a:pt x="192881" y="310753"/>
                </a:lnTo>
                <a:lnTo>
                  <a:pt x="192881" y="246459"/>
                </a:lnTo>
                <a:lnTo>
                  <a:pt x="219447" y="219893"/>
                </a:lnTo>
                <a:cubicBezTo>
                  <a:pt x="243605" y="195737"/>
                  <a:pt x="257175" y="162908"/>
                  <a:pt x="257175" y="128745"/>
                </a:cubicBezTo>
                <a:cubicBezTo>
                  <a:pt x="257175" y="57728"/>
                  <a:pt x="199604" y="0"/>
                  <a:pt x="128588" y="0"/>
                </a:cubicBezTo>
                <a:cubicBezTo>
                  <a:pt x="57571" y="0"/>
                  <a:pt x="0" y="57728"/>
                  <a:pt x="0" y="128745"/>
                </a:cubicBezTo>
                <a:cubicBezTo>
                  <a:pt x="0" y="162908"/>
                  <a:pt x="13571" y="195737"/>
                  <a:pt x="37728" y="219893"/>
                </a:cubicBezTo>
                <a:lnTo>
                  <a:pt x="64294" y="246459"/>
                </a:lnTo>
                <a:close/>
                <a:moveTo>
                  <a:pt x="107156" y="211612"/>
                </a:moveTo>
                <a:lnTo>
                  <a:pt x="107156" y="128588"/>
                </a:lnTo>
                <a:lnTo>
                  <a:pt x="150019" y="128588"/>
                </a:lnTo>
                <a:lnTo>
                  <a:pt x="150019" y="211612"/>
                </a:lnTo>
                <a:cubicBezTo>
                  <a:pt x="186992" y="202095"/>
                  <a:pt x="214312" y="168532"/>
                  <a:pt x="214312" y="128588"/>
                </a:cubicBezTo>
                <a:cubicBezTo>
                  <a:pt x="214312" y="81243"/>
                  <a:pt x="175931" y="42862"/>
                  <a:pt x="128588" y="42862"/>
                </a:cubicBezTo>
                <a:cubicBezTo>
                  <a:pt x="81243" y="42862"/>
                  <a:pt x="42862" y="81243"/>
                  <a:pt x="42862" y="128588"/>
                </a:cubicBezTo>
                <a:cubicBezTo>
                  <a:pt x="42862" y="168532"/>
                  <a:pt x="70182" y="202095"/>
                  <a:pt x="107156" y="211612"/>
                </a:cubicBezTo>
                <a:close/>
              </a:path>
            </a:pathLst>
          </a:custGeom>
          <a:solidFill>
            <a:srgbClr val="10B981"/>
          </a:solidFill>
          <a:ln>
            <a:noFill/>
          </a:ln>
        </p:spPr>
      </p:sp>
      <p:sp>
        <p:nvSpPr>
          <p:cNvPr id="13" name="TextBox 13"/>
          <p:cNvSpPr txBox="1"/>
          <p:nvPr/>
        </p:nvSpPr>
        <p:spPr>
          <a:xfrm>
            <a:off x="836295" y="2869882"/>
            <a:ext cx="1054036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简单优先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842010" y="3156585"/>
            <a:ext cx="1143819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b="1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Start Simple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842010" y="3585210"/>
            <a:ext cx="213360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先寻找最简单的解决方案，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842010" y="3851910"/>
            <a:ext cx="195834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只在必要时增加复杂性。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42962" y="4336256"/>
            <a:ext cx="2024896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许多应用只需优化单一 LLM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842962" y="4564856"/>
            <a:ext cx="2024896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调用 + 检索即可满足需求。</a:t>
            </a:r>
          </a:p>
        </p:txBody>
      </p:sp>
      <p:sp>
        <p:nvSpPr>
          <p:cNvPr id="19" name="Freeform 19"/>
          <p:cNvSpPr/>
          <p:nvPr/>
        </p:nvSpPr>
        <p:spPr>
          <a:xfrm>
            <a:off x="857250" y="5191125"/>
            <a:ext cx="762000" cy="266700"/>
          </a:xfrm>
          <a:custGeom>
            <a:avLst/>
            <a:gdLst/>
            <a:ahLst/>
            <a:cxnLst/>
            <a:rect l="l" t="t" r="r" b="b"/>
            <a:pathLst>
              <a:path w="762000" h="266700">
                <a:moveTo>
                  <a:pt x="133350" y="0"/>
                </a:moveTo>
                <a:lnTo>
                  <a:pt x="628650" y="0"/>
                </a:lnTo>
                <a:cubicBezTo>
                  <a:pt x="702297" y="0"/>
                  <a:pt x="762000" y="59703"/>
                  <a:pt x="762000" y="133350"/>
                </a:cubicBezTo>
                <a:lnTo>
                  <a:pt x="762000" y="133350"/>
                </a:lnTo>
                <a:cubicBezTo>
                  <a:pt x="762000" y="206997"/>
                  <a:pt x="702297" y="266700"/>
                  <a:pt x="628650" y="266700"/>
                </a:cubicBezTo>
                <a:lnTo>
                  <a:pt x="133350" y="266700"/>
                </a:lnTo>
                <a:cubicBezTo>
                  <a:pt x="59703" y="266700"/>
                  <a:pt x="0" y="206997"/>
                  <a:pt x="0" y="133350"/>
                </a:cubicBezTo>
                <a:lnTo>
                  <a:pt x="0" y="133350"/>
                </a:lnTo>
                <a:cubicBezTo>
                  <a:pt x="0" y="59703"/>
                  <a:pt x="59703" y="0"/>
                  <a:pt x="133350" y="0"/>
                </a:cubicBezTo>
                <a:close/>
              </a:path>
            </a:pathLst>
          </a:custGeom>
          <a:solidFill>
            <a:srgbClr val="10B981">
              <a:alpha val="10000"/>
            </a:srgbClr>
          </a:solidFill>
          <a:ln>
            <a:noFill/>
          </a:ln>
        </p:spPr>
      </p:sp>
      <p:sp>
        <p:nvSpPr>
          <p:cNvPr id="20" name="TextBox 20"/>
          <p:cNvSpPr txBox="1"/>
          <p:nvPr/>
        </p:nvSpPr>
        <p:spPr>
          <a:xfrm>
            <a:off x="950785" y="5274945"/>
            <a:ext cx="574929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b="1" dirty="0">
                <a:solidFill>
                  <a:srgbClr val="10B981"/>
                </a:solidFill>
                <a:latin typeface="Arial"/>
                <a:ea typeface="Microsoft YaHei"/>
                <a:cs typeface="Arial"/>
              </a:rPr>
              <a:t>核心原则</a:t>
            </a:r>
          </a:p>
        </p:txBody>
      </p:sp>
      <p:sp>
        <p:nvSpPr>
          <p:cNvPr id="21" name="Freeform 21"/>
          <p:cNvSpPr/>
          <p:nvPr/>
        </p:nvSpPr>
        <p:spPr>
          <a:xfrm>
            <a:off x="4381500" y="1714500"/>
            <a:ext cx="3429000" cy="4000500"/>
          </a:xfrm>
          <a:custGeom>
            <a:avLst/>
            <a:gdLst/>
            <a:ahLst/>
            <a:cxnLst/>
            <a:rect l="l" t="t" r="r" b="b"/>
            <a:pathLst>
              <a:path w="3429000" h="4000500">
                <a:moveTo>
                  <a:pt x="114300" y="0"/>
                </a:moveTo>
                <a:lnTo>
                  <a:pt x="3314700" y="0"/>
                </a:lnTo>
                <a:cubicBezTo>
                  <a:pt x="3377826" y="0"/>
                  <a:pt x="3429000" y="51174"/>
                  <a:pt x="3429000" y="114300"/>
                </a:cubicBezTo>
                <a:lnTo>
                  <a:pt x="3429000" y="3886200"/>
                </a:lnTo>
                <a:cubicBezTo>
                  <a:pt x="3429000" y="3949326"/>
                  <a:pt x="3377826" y="4000500"/>
                  <a:pt x="3314700" y="4000500"/>
                </a:cubicBezTo>
                <a:lnTo>
                  <a:pt x="114300" y="4000500"/>
                </a:lnTo>
                <a:cubicBezTo>
                  <a:pt x="51174" y="4000500"/>
                  <a:pt x="0" y="3949326"/>
                  <a:pt x="0" y="38862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8FAFC"/>
              </a:gs>
            </a:gsLst>
            <a:lin ang="5400000" scaled="1"/>
          </a:gradFill>
          <a:ln w="9525">
            <a:solidFill>
              <a:srgbClr val="E2E8F0"/>
            </a:solidFill>
          </a:ln>
          <a:effectLst>
            <a:outerShdw blurRad="152400" dist="38100" dir="10799140" algn="tl" rotWithShape="0">
              <a:srgbClr val="000000">
                <a:alpha val="8000"/>
              </a:srgbClr>
            </a:outerShdw>
          </a:effectLst>
        </p:spPr>
      </p:sp>
      <p:sp>
        <p:nvSpPr>
          <p:cNvPr id="22" name="Rectangle 22"/>
          <p:cNvSpPr/>
          <p:nvPr/>
        </p:nvSpPr>
        <p:spPr>
          <a:xfrm>
            <a:off x="4381500" y="1714500"/>
            <a:ext cx="3429000" cy="57150"/>
          </a:xfrm>
          <a:prstGeom prst="rect">
            <a:avLst/>
          </a:prstGeom>
          <a:solidFill>
            <a:srgbClr val="4A90D9"/>
          </a:solidFill>
          <a:ln>
            <a:noFill/>
          </a:ln>
        </p:spPr>
      </p:sp>
      <p:sp>
        <p:nvSpPr>
          <p:cNvPr id="23" name="Freeform 23"/>
          <p:cNvSpPr/>
          <p:nvPr/>
        </p:nvSpPr>
        <p:spPr>
          <a:xfrm>
            <a:off x="4381500" y="1714500"/>
            <a:ext cx="3429000" cy="114300"/>
          </a:xfrm>
          <a:custGeom>
            <a:avLst/>
            <a:gdLst/>
            <a:ahLst/>
            <a:cxnLst/>
            <a:rect l="l" t="t" r="r" b="b"/>
            <a:pathLst>
              <a:path w="3429000" h="114300">
                <a:moveTo>
                  <a:pt x="114300" y="0"/>
                </a:moveTo>
                <a:lnTo>
                  <a:pt x="3314700" y="0"/>
                </a:lnTo>
                <a:cubicBezTo>
                  <a:pt x="3377826" y="0"/>
                  <a:pt x="3429000" y="25587"/>
                  <a:pt x="3429000" y="57150"/>
                </a:cubicBezTo>
                <a:lnTo>
                  <a:pt x="3429000" y="57150"/>
                </a:lnTo>
                <a:cubicBezTo>
                  <a:pt x="3429000" y="88713"/>
                  <a:pt x="3377826" y="114300"/>
                  <a:pt x="3314700" y="114300"/>
                </a:cubicBezTo>
                <a:lnTo>
                  <a:pt x="114300" y="114300"/>
                </a:lnTo>
                <a:cubicBezTo>
                  <a:pt x="51174" y="114300"/>
                  <a:pt x="0" y="88713"/>
                  <a:pt x="0" y="57150"/>
                </a:cubicBezTo>
                <a:lnTo>
                  <a:pt x="0" y="57150"/>
                </a:lnTo>
                <a:cubicBezTo>
                  <a:pt x="0" y="25587"/>
                  <a:pt x="51174" y="0"/>
                  <a:pt x="114300" y="0"/>
                </a:cubicBezTo>
                <a:close/>
              </a:path>
            </a:pathLst>
          </a:custGeom>
          <a:solidFill>
            <a:srgbClr val="4A90D9"/>
          </a:solidFill>
          <a:ln>
            <a:noFill/>
          </a:ln>
        </p:spPr>
      </p:sp>
      <p:sp>
        <p:nvSpPr>
          <p:cNvPr id="24" name="Ellipse 24"/>
          <p:cNvSpPr/>
          <p:nvPr/>
        </p:nvSpPr>
        <p:spPr>
          <a:xfrm>
            <a:off x="4714875" y="2047875"/>
            <a:ext cx="666750" cy="666750"/>
          </a:xfrm>
          <a:prstGeom prst="ellipse">
            <a:avLst/>
          </a:prstGeom>
          <a:solidFill>
            <a:srgbClr val="4A90D9">
              <a:alpha val="10000"/>
            </a:srgbClr>
          </a:solidFill>
          <a:ln>
            <a:noFill/>
          </a:ln>
        </p:spPr>
      </p:sp>
      <p:grpSp>
        <p:nvGrpSpPr>
          <p:cNvPr id="28" name="Group 28"/>
          <p:cNvGrpSpPr/>
          <p:nvPr/>
        </p:nvGrpSpPr>
        <p:grpSpPr>
          <a:xfrm>
            <a:off x="4898231" y="2209800"/>
            <a:ext cx="300038" cy="342900"/>
            <a:chOff x="4898231" y="2209800"/>
            <a:chExt cx="300038" cy="342900"/>
          </a:xfrm>
        </p:grpSpPr>
        <p:sp>
          <p:nvSpPr>
            <p:cNvPr id="25" name="Freeform 25"/>
            <p:cNvSpPr/>
            <p:nvPr/>
          </p:nvSpPr>
          <p:spPr>
            <a:xfrm>
              <a:off x="4898231" y="2209800"/>
              <a:ext cx="300038" cy="171450"/>
            </a:xfrm>
            <a:custGeom>
              <a:avLst/>
              <a:gdLst/>
              <a:ahLst/>
              <a:cxnLst/>
              <a:rect l="l" t="t" r="r" b="b"/>
              <a:pathLst>
                <a:path w="300038" h="171450">
                  <a:moveTo>
                    <a:pt x="0" y="107156"/>
                  </a:moveTo>
                  <a:lnTo>
                    <a:pt x="0" y="64294"/>
                  </a:lnTo>
                  <a:lnTo>
                    <a:pt x="150019" y="0"/>
                  </a:lnTo>
                  <a:lnTo>
                    <a:pt x="300038" y="64294"/>
                  </a:lnTo>
                  <a:lnTo>
                    <a:pt x="300038" y="107156"/>
                  </a:lnTo>
                  <a:lnTo>
                    <a:pt x="150019" y="171450"/>
                  </a:lnTo>
                  <a:lnTo>
                    <a:pt x="0" y="107156"/>
                  </a:ln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26" name="Freeform 26"/>
            <p:cNvSpPr/>
            <p:nvPr/>
          </p:nvSpPr>
          <p:spPr>
            <a:xfrm>
              <a:off x="4898231" y="2445544"/>
              <a:ext cx="300038" cy="107156"/>
            </a:xfrm>
            <a:custGeom>
              <a:avLst/>
              <a:gdLst/>
              <a:ahLst/>
              <a:cxnLst/>
              <a:rect l="l" t="t" r="r" b="b"/>
              <a:pathLst>
                <a:path w="300038" h="107156">
                  <a:moveTo>
                    <a:pt x="150019" y="107156"/>
                  </a:moveTo>
                  <a:lnTo>
                    <a:pt x="0" y="42862"/>
                  </a:lnTo>
                  <a:lnTo>
                    <a:pt x="0" y="0"/>
                  </a:lnTo>
                  <a:lnTo>
                    <a:pt x="150019" y="64294"/>
                  </a:lnTo>
                  <a:lnTo>
                    <a:pt x="300038" y="0"/>
                  </a:lnTo>
                  <a:lnTo>
                    <a:pt x="300038" y="42862"/>
                  </a:lnTo>
                  <a:lnTo>
                    <a:pt x="150019" y="107156"/>
                  </a:ln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27" name="Freeform 27"/>
            <p:cNvSpPr/>
            <p:nvPr/>
          </p:nvSpPr>
          <p:spPr>
            <a:xfrm>
              <a:off x="4898231" y="2359819"/>
              <a:ext cx="300038" cy="107156"/>
            </a:xfrm>
            <a:custGeom>
              <a:avLst/>
              <a:gdLst/>
              <a:ahLst/>
              <a:cxnLst/>
              <a:rect l="l" t="t" r="r" b="b"/>
              <a:pathLst>
                <a:path w="300038" h="107156">
                  <a:moveTo>
                    <a:pt x="0" y="42862"/>
                  </a:moveTo>
                  <a:lnTo>
                    <a:pt x="150019" y="107156"/>
                  </a:lnTo>
                  <a:lnTo>
                    <a:pt x="300038" y="42862"/>
                  </a:lnTo>
                  <a:lnTo>
                    <a:pt x="300038" y="0"/>
                  </a:lnTo>
                  <a:lnTo>
                    <a:pt x="150019" y="64294"/>
                  </a:lnTo>
                  <a:lnTo>
                    <a:pt x="0" y="0"/>
                  </a:lnTo>
                  <a:lnTo>
                    <a:pt x="0" y="42862"/>
                  </a:ln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</p:grpSp>
      <p:sp>
        <p:nvSpPr>
          <p:cNvPr id="29" name="TextBox 29"/>
          <p:cNvSpPr txBox="1"/>
          <p:nvPr/>
        </p:nvSpPr>
        <p:spPr>
          <a:xfrm>
            <a:off x="4646295" y="2869882"/>
            <a:ext cx="2319195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Workflow vs Agent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4652010" y="3156585"/>
            <a:ext cx="1695888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b="1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Two Architectures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4652010" y="3585210"/>
            <a:ext cx="107021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Workflows: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4652010" y="3832860"/>
            <a:ext cx="16078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预定义代码路径编排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4652010" y="4213860"/>
            <a:ext cx="738969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Agents: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652010" y="4461510"/>
            <a:ext cx="1458849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LLM 动态自主决策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4652962" y="4850606"/>
            <a:ext cx="1835944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根据任务特性选择架构，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4652962" y="5079206"/>
            <a:ext cx="1688068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而非一味追求"智能"。</a:t>
            </a:r>
          </a:p>
        </p:txBody>
      </p:sp>
      <p:sp>
        <p:nvSpPr>
          <p:cNvPr id="37" name="Freeform 37"/>
          <p:cNvSpPr/>
          <p:nvPr/>
        </p:nvSpPr>
        <p:spPr>
          <a:xfrm>
            <a:off x="4667250" y="5191125"/>
            <a:ext cx="762000" cy="266700"/>
          </a:xfrm>
          <a:custGeom>
            <a:avLst/>
            <a:gdLst/>
            <a:ahLst/>
            <a:cxnLst/>
            <a:rect l="l" t="t" r="r" b="b"/>
            <a:pathLst>
              <a:path w="762000" h="266700">
                <a:moveTo>
                  <a:pt x="133350" y="0"/>
                </a:moveTo>
                <a:lnTo>
                  <a:pt x="628650" y="0"/>
                </a:lnTo>
                <a:cubicBezTo>
                  <a:pt x="702297" y="0"/>
                  <a:pt x="762000" y="59703"/>
                  <a:pt x="762000" y="133350"/>
                </a:cubicBezTo>
                <a:lnTo>
                  <a:pt x="762000" y="133350"/>
                </a:lnTo>
                <a:cubicBezTo>
                  <a:pt x="762000" y="206997"/>
                  <a:pt x="702297" y="266700"/>
                  <a:pt x="628650" y="266700"/>
                </a:cubicBezTo>
                <a:lnTo>
                  <a:pt x="133350" y="266700"/>
                </a:lnTo>
                <a:cubicBezTo>
                  <a:pt x="59703" y="266700"/>
                  <a:pt x="0" y="206997"/>
                  <a:pt x="0" y="133350"/>
                </a:cubicBezTo>
                <a:lnTo>
                  <a:pt x="0" y="133350"/>
                </a:lnTo>
                <a:cubicBezTo>
                  <a:pt x="0" y="59703"/>
                  <a:pt x="59703" y="0"/>
                  <a:pt x="133350" y="0"/>
                </a:cubicBezTo>
                <a:close/>
              </a:path>
            </a:pathLst>
          </a:custGeom>
          <a:solidFill>
            <a:srgbClr val="4A90D9">
              <a:alpha val="10000"/>
            </a:srgbClr>
          </a:solidFill>
          <a:ln>
            <a:noFill/>
          </a:ln>
        </p:spPr>
      </p:sp>
      <p:sp>
        <p:nvSpPr>
          <p:cNvPr id="38" name="TextBox 38"/>
          <p:cNvSpPr txBox="1"/>
          <p:nvPr/>
        </p:nvSpPr>
        <p:spPr>
          <a:xfrm>
            <a:off x="4760786" y="5274945"/>
            <a:ext cx="574929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b="1" dirty="0">
                <a:solidFill>
                  <a:srgbClr val="4A90D9"/>
                </a:solidFill>
                <a:latin typeface="Arial"/>
                <a:ea typeface="Microsoft YaHei"/>
                <a:cs typeface="Arial"/>
              </a:rPr>
              <a:t>架构选择</a:t>
            </a:r>
          </a:p>
        </p:txBody>
      </p:sp>
      <p:sp>
        <p:nvSpPr>
          <p:cNvPr id="39" name="Freeform 39"/>
          <p:cNvSpPr/>
          <p:nvPr/>
        </p:nvSpPr>
        <p:spPr>
          <a:xfrm>
            <a:off x="8191500" y="1714500"/>
            <a:ext cx="3429000" cy="4000500"/>
          </a:xfrm>
          <a:custGeom>
            <a:avLst/>
            <a:gdLst/>
            <a:ahLst/>
            <a:cxnLst/>
            <a:rect l="l" t="t" r="r" b="b"/>
            <a:pathLst>
              <a:path w="3429000" h="4000500">
                <a:moveTo>
                  <a:pt x="114300" y="0"/>
                </a:moveTo>
                <a:lnTo>
                  <a:pt x="3314700" y="0"/>
                </a:lnTo>
                <a:cubicBezTo>
                  <a:pt x="3377826" y="0"/>
                  <a:pt x="3429000" y="51174"/>
                  <a:pt x="3429000" y="114300"/>
                </a:cubicBezTo>
                <a:lnTo>
                  <a:pt x="3429000" y="3886200"/>
                </a:lnTo>
                <a:cubicBezTo>
                  <a:pt x="3429000" y="3949326"/>
                  <a:pt x="3377826" y="4000500"/>
                  <a:pt x="3314700" y="4000500"/>
                </a:cubicBezTo>
                <a:lnTo>
                  <a:pt x="114300" y="4000500"/>
                </a:lnTo>
                <a:cubicBezTo>
                  <a:pt x="51174" y="4000500"/>
                  <a:pt x="0" y="3949326"/>
                  <a:pt x="0" y="3886200"/>
                </a:cubicBezTo>
                <a:lnTo>
                  <a:pt x="0" y="114300"/>
                </a:lnTo>
                <a:cubicBezTo>
                  <a:pt x="0" y="51174"/>
                  <a:pt x="51174" y="0"/>
                  <a:pt x="114300" y="0"/>
                </a:cubicBez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8FAFC"/>
              </a:gs>
            </a:gsLst>
            <a:lin ang="5400000" scaled="1"/>
          </a:gradFill>
          <a:ln w="9525">
            <a:solidFill>
              <a:srgbClr val="E2E8F0"/>
            </a:solidFill>
          </a:ln>
          <a:effectLst>
            <a:outerShdw blurRad="152400" dist="38100" dir="10799140" algn="tl" rotWithShape="0">
              <a:srgbClr val="000000">
                <a:alpha val="8000"/>
              </a:srgbClr>
            </a:outerShdw>
          </a:effectLst>
        </p:spPr>
      </p:sp>
      <p:sp>
        <p:nvSpPr>
          <p:cNvPr id="40" name="Rectangle 40"/>
          <p:cNvSpPr/>
          <p:nvPr/>
        </p:nvSpPr>
        <p:spPr>
          <a:xfrm>
            <a:off x="8191500" y="1714500"/>
            <a:ext cx="3429000" cy="57150"/>
          </a:xfrm>
          <a:prstGeom prst="rect">
            <a:avLst/>
          </a:prstGeom>
          <a:solidFill>
            <a:srgbClr val="D97757"/>
          </a:solidFill>
          <a:ln>
            <a:noFill/>
          </a:ln>
        </p:spPr>
      </p:sp>
      <p:sp>
        <p:nvSpPr>
          <p:cNvPr id="41" name="Freeform 41"/>
          <p:cNvSpPr/>
          <p:nvPr/>
        </p:nvSpPr>
        <p:spPr>
          <a:xfrm>
            <a:off x="8191500" y="1714500"/>
            <a:ext cx="3429000" cy="114300"/>
          </a:xfrm>
          <a:custGeom>
            <a:avLst/>
            <a:gdLst/>
            <a:ahLst/>
            <a:cxnLst/>
            <a:rect l="l" t="t" r="r" b="b"/>
            <a:pathLst>
              <a:path w="3429000" h="114300">
                <a:moveTo>
                  <a:pt x="114300" y="0"/>
                </a:moveTo>
                <a:lnTo>
                  <a:pt x="3314700" y="0"/>
                </a:lnTo>
                <a:cubicBezTo>
                  <a:pt x="3377826" y="0"/>
                  <a:pt x="3429000" y="25587"/>
                  <a:pt x="3429000" y="57150"/>
                </a:cubicBezTo>
                <a:lnTo>
                  <a:pt x="3429000" y="57150"/>
                </a:lnTo>
                <a:cubicBezTo>
                  <a:pt x="3429000" y="88713"/>
                  <a:pt x="3377826" y="114300"/>
                  <a:pt x="3314700" y="114300"/>
                </a:cubicBezTo>
                <a:lnTo>
                  <a:pt x="114300" y="114300"/>
                </a:lnTo>
                <a:cubicBezTo>
                  <a:pt x="51174" y="114300"/>
                  <a:pt x="0" y="88713"/>
                  <a:pt x="0" y="57150"/>
                </a:cubicBezTo>
                <a:lnTo>
                  <a:pt x="0" y="57150"/>
                </a:lnTo>
                <a:cubicBezTo>
                  <a:pt x="0" y="25587"/>
                  <a:pt x="51174" y="0"/>
                  <a:pt x="114300" y="0"/>
                </a:cubicBezTo>
                <a:close/>
              </a:path>
            </a:pathLst>
          </a:custGeom>
          <a:solidFill>
            <a:srgbClr val="D97757"/>
          </a:solidFill>
          <a:ln>
            <a:noFill/>
          </a:ln>
        </p:spPr>
      </p:sp>
      <p:sp>
        <p:nvSpPr>
          <p:cNvPr id="42" name="Ellipse 42"/>
          <p:cNvSpPr/>
          <p:nvPr/>
        </p:nvSpPr>
        <p:spPr>
          <a:xfrm>
            <a:off x="8524875" y="2047875"/>
            <a:ext cx="666750" cy="666750"/>
          </a:xfrm>
          <a:prstGeom prst="ellipse">
            <a:avLst/>
          </a:prstGeom>
          <a:solidFill>
            <a:srgbClr val="D97757">
              <a:alpha val="10000"/>
            </a:srgbClr>
          </a:solidFill>
          <a:ln>
            <a:noFill/>
          </a:ln>
        </p:spPr>
      </p:sp>
      <p:sp>
        <p:nvSpPr>
          <p:cNvPr id="43" name="Freeform 43"/>
          <p:cNvSpPr/>
          <p:nvPr/>
        </p:nvSpPr>
        <p:spPr>
          <a:xfrm>
            <a:off x="8693697" y="2209800"/>
            <a:ext cx="329107" cy="342900"/>
          </a:xfrm>
          <a:custGeom>
            <a:avLst/>
            <a:gdLst/>
            <a:ahLst/>
            <a:cxnLst/>
            <a:rect l="l" t="t" r="r" b="b"/>
            <a:pathLst>
              <a:path w="329107" h="342900">
                <a:moveTo>
                  <a:pt x="132407" y="0"/>
                </a:moveTo>
                <a:lnTo>
                  <a:pt x="196700" y="0"/>
                </a:lnTo>
                <a:lnTo>
                  <a:pt x="209428" y="50910"/>
                </a:lnTo>
                <a:cubicBezTo>
                  <a:pt x="223009" y="55968"/>
                  <a:pt x="235506" y="63255"/>
                  <a:pt x="246470" y="72328"/>
                </a:cubicBezTo>
                <a:lnTo>
                  <a:pt x="296960" y="57885"/>
                </a:lnTo>
                <a:lnTo>
                  <a:pt x="329107" y="113565"/>
                </a:lnTo>
                <a:lnTo>
                  <a:pt x="291368" y="150054"/>
                </a:lnTo>
                <a:cubicBezTo>
                  <a:pt x="292534" y="157013"/>
                  <a:pt x="293141" y="164161"/>
                  <a:pt x="293141" y="171450"/>
                </a:cubicBezTo>
                <a:cubicBezTo>
                  <a:pt x="293141" y="178739"/>
                  <a:pt x="292534" y="185887"/>
                  <a:pt x="291368" y="192846"/>
                </a:cubicBezTo>
                <a:lnTo>
                  <a:pt x="329107" y="229336"/>
                </a:lnTo>
                <a:lnTo>
                  <a:pt x="296960" y="285014"/>
                </a:lnTo>
                <a:lnTo>
                  <a:pt x="246470" y="270572"/>
                </a:lnTo>
                <a:cubicBezTo>
                  <a:pt x="235506" y="279644"/>
                  <a:pt x="223009" y="286932"/>
                  <a:pt x="209428" y="291990"/>
                </a:cubicBezTo>
                <a:lnTo>
                  <a:pt x="196700" y="342900"/>
                </a:lnTo>
                <a:lnTo>
                  <a:pt x="132407" y="342900"/>
                </a:lnTo>
                <a:lnTo>
                  <a:pt x="119679" y="291990"/>
                </a:lnTo>
                <a:cubicBezTo>
                  <a:pt x="106098" y="286932"/>
                  <a:pt x="93602" y="279644"/>
                  <a:pt x="82636" y="270572"/>
                </a:cubicBezTo>
                <a:lnTo>
                  <a:pt x="32147" y="285014"/>
                </a:lnTo>
                <a:lnTo>
                  <a:pt x="0" y="229336"/>
                </a:lnTo>
                <a:lnTo>
                  <a:pt x="37738" y="192846"/>
                </a:lnTo>
                <a:cubicBezTo>
                  <a:pt x="36572" y="185887"/>
                  <a:pt x="35966" y="178739"/>
                  <a:pt x="35966" y="171450"/>
                </a:cubicBezTo>
                <a:cubicBezTo>
                  <a:pt x="35966" y="164161"/>
                  <a:pt x="36572" y="157013"/>
                  <a:pt x="37738" y="150054"/>
                </a:cubicBezTo>
                <a:lnTo>
                  <a:pt x="0" y="113565"/>
                </a:lnTo>
                <a:lnTo>
                  <a:pt x="32147" y="57885"/>
                </a:lnTo>
                <a:lnTo>
                  <a:pt x="82636" y="72328"/>
                </a:lnTo>
                <a:cubicBezTo>
                  <a:pt x="93602" y="63255"/>
                  <a:pt x="106098" y="55968"/>
                  <a:pt x="119679" y="50910"/>
                </a:cubicBezTo>
                <a:lnTo>
                  <a:pt x="132407" y="0"/>
                </a:lnTo>
                <a:close/>
                <a:moveTo>
                  <a:pt x="164553" y="214312"/>
                </a:moveTo>
                <a:cubicBezTo>
                  <a:pt x="188226" y="214312"/>
                  <a:pt x="207416" y="195122"/>
                  <a:pt x="207416" y="171450"/>
                </a:cubicBezTo>
                <a:cubicBezTo>
                  <a:pt x="207416" y="147778"/>
                  <a:pt x="188226" y="128588"/>
                  <a:pt x="164553" y="128588"/>
                </a:cubicBezTo>
                <a:cubicBezTo>
                  <a:pt x="140881" y="128588"/>
                  <a:pt x="121691" y="147778"/>
                  <a:pt x="121691" y="171450"/>
                </a:cubicBezTo>
                <a:cubicBezTo>
                  <a:pt x="121691" y="195122"/>
                  <a:pt x="140881" y="214312"/>
                  <a:pt x="164553" y="214312"/>
                </a:cubicBezTo>
                <a:close/>
              </a:path>
            </a:pathLst>
          </a:custGeom>
          <a:solidFill>
            <a:srgbClr val="D97757"/>
          </a:solidFill>
          <a:ln>
            <a:noFill/>
          </a:ln>
        </p:spPr>
      </p:sp>
      <p:sp>
        <p:nvSpPr>
          <p:cNvPr id="44" name="TextBox 44"/>
          <p:cNvSpPr txBox="1"/>
          <p:nvPr/>
        </p:nvSpPr>
        <p:spPr>
          <a:xfrm>
            <a:off x="8456295" y="2869882"/>
            <a:ext cx="1560100" cy="3352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65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工具设计关键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8462010" y="3156585"/>
            <a:ext cx="2404377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b="1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Agent-Computer Interface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8462010" y="3585210"/>
            <a:ext cx="1949577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ACI（代理-计算机接口）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8462010" y="3851910"/>
            <a:ext cx="143256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与 HCI 同等重要。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8462962" y="4336256"/>
            <a:ext cx="1762006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"我们在工具优化上花的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8462962" y="4564856"/>
            <a:ext cx="1942743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时间比整体 prompt 更多"</a:t>
            </a:r>
          </a:p>
        </p:txBody>
      </p:sp>
      <p:sp>
        <p:nvSpPr>
          <p:cNvPr id="50" name="Freeform 50"/>
          <p:cNvSpPr/>
          <p:nvPr/>
        </p:nvSpPr>
        <p:spPr>
          <a:xfrm>
            <a:off x="8477250" y="5191125"/>
            <a:ext cx="762000" cy="266700"/>
          </a:xfrm>
          <a:custGeom>
            <a:avLst/>
            <a:gdLst/>
            <a:ahLst/>
            <a:cxnLst/>
            <a:rect l="l" t="t" r="r" b="b"/>
            <a:pathLst>
              <a:path w="762000" h="266700">
                <a:moveTo>
                  <a:pt x="133350" y="0"/>
                </a:moveTo>
                <a:lnTo>
                  <a:pt x="628650" y="0"/>
                </a:lnTo>
                <a:cubicBezTo>
                  <a:pt x="702297" y="0"/>
                  <a:pt x="762000" y="59703"/>
                  <a:pt x="762000" y="133350"/>
                </a:cubicBezTo>
                <a:lnTo>
                  <a:pt x="762000" y="133350"/>
                </a:lnTo>
                <a:cubicBezTo>
                  <a:pt x="762000" y="206997"/>
                  <a:pt x="702297" y="266700"/>
                  <a:pt x="628650" y="266700"/>
                </a:cubicBezTo>
                <a:lnTo>
                  <a:pt x="133350" y="266700"/>
                </a:lnTo>
                <a:cubicBezTo>
                  <a:pt x="59703" y="266700"/>
                  <a:pt x="0" y="206997"/>
                  <a:pt x="0" y="133350"/>
                </a:cubicBezTo>
                <a:lnTo>
                  <a:pt x="0" y="133350"/>
                </a:lnTo>
                <a:cubicBezTo>
                  <a:pt x="0" y="59703"/>
                  <a:pt x="59703" y="0"/>
                  <a:pt x="133350" y="0"/>
                </a:cubicBezTo>
                <a:close/>
              </a:path>
            </a:pathLst>
          </a:custGeom>
          <a:solidFill>
            <a:srgbClr val="D97757">
              <a:alpha val="10000"/>
            </a:srgbClr>
          </a:solidFill>
          <a:ln>
            <a:noFill/>
          </a:ln>
        </p:spPr>
      </p:sp>
      <p:sp>
        <p:nvSpPr>
          <p:cNvPr id="51" name="TextBox 51"/>
          <p:cNvSpPr txBox="1"/>
          <p:nvPr/>
        </p:nvSpPr>
        <p:spPr>
          <a:xfrm>
            <a:off x="8570786" y="5274945"/>
            <a:ext cx="574929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b="1" dirty="0">
                <a:solidFill>
                  <a:srgbClr val="D97757"/>
                </a:solidFill>
                <a:latin typeface="Arial"/>
                <a:ea typeface="Microsoft YaHei"/>
                <a:cs typeface="Arial"/>
              </a:rPr>
              <a:t>关键洞察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5887141" y="6363652"/>
            <a:ext cx="417719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2 / 15</a:t>
            </a:r>
          </a:p>
        </p:txBody>
      </p:sp>
    </p:spTree>
  </p:cSld>
  <p:clrMapOvr>
    <a:masterClrMapping/>
  </p:clrMapOvr>
  <p:transition dur="4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gradFill>
            <a:gsLst>
              <a:gs pos="0">
                <a:srgbClr val="D97757"/>
              </a:gs>
              <a:gs pos="100000">
                <a:srgbClr val="E8956F"/>
              </a:gs>
            </a:gsLst>
            <a:lin ang="5400000" scaled="1"/>
          </a:gra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58165" y="410528"/>
            <a:ext cx="532733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D97757"/>
                </a:solidFill>
                <a:latin typeface="Arial"/>
                <a:ea typeface="Microsoft YaHei"/>
                <a:cs typeface="Arial"/>
              </a:rPr>
              <a:t>AGENDA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37210" y="661035"/>
            <a:ext cx="1724787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内容导航</a:t>
            </a:r>
          </a:p>
        </p:txBody>
      </p:sp>
      <p:sp>
        <p:nvSpPr>
          <p:cNvPr id="6" name="Line 6"/>
          <p:cNvSpPr/>
          <p:nvPr/>
        </p:nvSpPr>
        <p:spPr>
          <a:xfrm>
            <a:off x="571500" y="1238250"/>
            <a:ext cx="2286000" cy="9525"/>
          </a:xfrm>
          <a:custGeom>
            <a:avLst/>
            <a:gdLst/>
            <a:ahLst/>
            <a:cxnLst/>
            <a:rect l="l" t="t" r="r" b="b"/>
            <a:pathLst>
              <a:path w="2286000" h="9525">
                <a:moveTo>
                  <a:pt x="0" y="0"/>
                </a:moveTo>
                <a:lnTo>
                  <a:pt x="2286000" y="0"/>
                </a:lnTo>
              </a:path>
            </a:pathLst>
          </a:custGeom>
          <a:noFill/>
          <a:ln w="19050">
            <a:solidFill>
              <a:srgbClr val="E2E8F0"/>
            </a:solidFill>
          </a:ln>
        </p:spPr>
      </p:sp>
      <p:grpSp>
        <p:nvGrpSpPr>
          <p:cNvPr id="37" name="Group 37"/>
          <p:cNvGrpSpPr/>
          <p:nvPr/>
        </p:nvGrpSpPr>
        <p:grpSpPr>
          <a:xfrm>
            <a:off x="628650" y="1676400"/>
            <a:ext cx="5777484" cy="4562475"/>
            <a:chOff x="628650" y="1676400"/>
            <a:chExt cx="5777484" cy="4562475"/>
          </a:xfrm>
        </p:grpSpPr>
        <p:grpSp>
          <p:nvGrpSpPr>
            <p:cNvPr id="11" name="Group 11"/>
            <p:cNvGrpSpPr/>
            <p:nvPr/>
          </p:nvGrpSpPr>
          <p:grpSpPr>
            <a:xfrm>
              <a:off x="628650" y="1676400"/>
              <a:ext cx="3446526" cy="514350"/>
              <a:chOff x="628650" y="1676400"/>
              <a:chExt cx="3446526" cy="514350"/>
            </a:xfrm>
          </p:grpSpPr>
          <p:sp>
            <p:nvSpPr>
              <p:cNvPr id="7" name="Ellipse 7"/>
              <p:cNvSpPr/>
              <p:nvPr/>
            </p:nvSpPr>
            <p:spPr>
              <a:xfrm>
                <a:off x="628650" y="1676400"/>
                <a:ext cx="457200" cy="457200"/>
              </a:xfrm>
              <a:prstGeom prst="ellipse">
                <a:avLst/>
              </a:prstGeom>
              <a:solidFill>
                <a:srgbClr val="D97757"/>
              </a:solidFill>
              <a:ln>
                <a:noFill/>
              </a:ln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809051" y="1825942"/>
                <a:ext cx="96398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1</a:t>
                </a:r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1219200" y="1695450"/>
                <a:ext cx="1659803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b="1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什么是 Agent？</a:t>
                </a:r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1223010" y="1946910"/>
                <a:ext cx="2852166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定义与分类：Workflows vs Agents</a:t>
                </a:r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>
              <a:off x="628650" y="2486025"/>
              <a:ext cx="3561517" cy="514350"/>
              <a:chOff x="628650" y="2486025"/>
              <a:chExt cx="3561517" cy="514350"/>
            </a:xfrm>
          </p:grpSpPr>
          <p:sp>
            <p:nvSpPr>
              <p:cNvPr id="12" name="Ellipse 12"/>
              <p:cNvSpPr/>
              <p:nvPr/>
            </p:nvSpPr>
            <p:spPr>
              <a:xfrm>
                <a:off x="628650" y="2486025"/>
                <a:ext cx="457200" cy="457200"/>
              </a:xfrm>
              <a:prstGeom prst="ellipse">
                <a:avLst/>
              </a:prstGeom>
              <a:solidFill>
                <a:srgbClr val="D97757"/>
              </a:solidFill>
              <a:ln>
                <a:noFill/>
              </a:ln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783173" y="2635568"/>
                <a:ext cx="148154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2</a:t>
                </a:r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1219200" y="2505075"/>
                <a:ext cx="2970967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b="1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何时使用（及不使用）Agent</a:t>
                </a:r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1223010" y="2756535"/>
                <a:ext cx="213360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复杂度决策矩阵与权衡考量</a:t>
                </a:r>
              </a:p>
            </p:txBody>
          </p:sp>
        </p:grpSp>
        <p:grpSp>
          <p:nvGrpSpPr>
            <p:cNvPr id="21" name="Group 21"/>
            <p:cNvGrpSpPr/>
            <p:nvPr/>
          </p:nvGrpSpPr>
          <p:grpSpPr>
            <a:xfrm>
              <a:off x="628650" y="3295650"/>
              <a:ext cx="2963442" cy="514350"/>
              <a:chOff x="628650" y="3295650"/>
              <a:chExt cx="2963442" cy="514350"/>
            </a:xfrm>
          </p:grpSpPr>
          <p:sp>
            <p:nvSpPr>
              <p:cNvPr id="17" name="Ellipse 17"/>
              <p:cNvSpPr/>
              <p:nvPr/>
            </p:nvSpPr>
            <p:spPr>
              <a:xfrm>
                <a:off x="628650" y="3295650"/>
                <a:ext cx="457200" cy="457200"/>
              </a:xfrm>
              <a:prstGeom prst="ellipse">
                <a:avLst/>
              </a:prstGeom>
              <a:solidFill>
                <a:srgbClr val="D97757"/>
              </a:solidFill>
              <a:ln>
                <a:noFill/>
              </a:ln>
            </p:spPr>
          </p:sp>
          <p:sp>
            <p:nvSpPr>
              <p:cNvPr id="18" name="TextBox 18"/>
              <p:cNvSpPr txBox="1"/>
              <p:nvPr/>
            </p:nvSpPr>
            <p:spPr>
              <a:xfrm>
                <a:off x="783173" y="3445192"/>
                <a:ext cx="148154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3</a:t>
                </a:r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1219200" y="3314700"/>
                <a:ext cx="2372892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b="1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构建模块：增强型 LLM</a:t>
                </a:r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1223010" y="3566160"/>
                <a:ext cx="2300097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Retrieval + Tools + Memory</a:t>
                </a:r>
              </a:p>
            </p:txBody>
          </p:sp>
        </p:grpSp>
        <p:grpSp>
          <p:nvGrpSpPr>
            <p:cNvPr id="26" name="Group 26"/>
            <p:cNvGrpSpPr/>
            <p:nvPr/>
          </p:nvGrpSpPr>
          <p:grpSpPr>
            <a:xfrm>
              <a:off x="628650" y="4105275"/>
              <a:ext cx="5777484" cy="514350"/>
              <a:chOff x="628650" y="4105275"/>
              <a:chExt cx="5777484" cy="514350"/>
            </a:xfrm>
          </p:grpSpPr>
          <p:sp>
            <p:nvSpPr>
              <p:cNvPr id="22" name="Ellipse 22"/>
              <p:cNvSpPr/>
              <p:nvPr/>
            </p:nvSpPr>
            <p:spPr>
              <a:xfrm>
                <a:off x="628650" y="4105275"/>
                <a:ext cx="457200" cy="457200"/>
              </a:xfrm>
              <a:prstGeom prst="ellipse">
                <a:avLst/>
              </a:prstGeom>
              <a:solidFill>
                <a:srgbClr val="D97757"/>
              </a:solidFill>
              <a:ln>
                <a:noFill/>
              </a:ln>
            </p:spPr>
          </p:sp>
          <p:sp>
            <p:nvSpPr>
              <p:cNvPr id="23" name="TextBox 23"/>
              <p:cNvSpPr txBox="1"/>
              <p:nvPr/>
            </p:nvSpPr>
            <p:spPr>
              <a:xfrm>
                <a:off x="783173" y="4254818"/>
                <a:ext cx="148154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4</a:t>
                </a:r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1219200" y="4124325"/>
                <a:ext cx="2142863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b="1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五种 Workflow 模式</a:t>
                </a:r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1223010" y="4375785"/>
                <a:ext cx="5183124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Chaining, Routing, Parallelization, Orchestrator, Evaluator</a:t>
                </a:r>
              </a:p>
            </p:txBody>
          </p:sp>
        </p:grpSp>
        <p:grpSp>
          <p:nvGrpSpPr>
            <p:cNvPr id="31" name="Group 31"/>
            <p:cNvGrpSpPr/>
            <p:nvPr/>
          </p:nvGrpSpPr>
          <p:grpSpPr>
            <a:xfrm>
              <a:off x="628650" y="4914900"/>
              <a:ext cx="3078480" cy="514350"/>
              <a:chOff x="628650" y="4914900"/>
              <a:chExt cx="3078480" cy="514350"/>
            </a:xfrm>
          </p:grpSpPr>
          <p:sp>
            <p:nvSpPr>
              <p:cNvPr id="27" name="Ellipse 27"/>
              <p:cNvSpPr/>
              <p:nvPr/>
            </p:nvSpPr>
            <p:spPr>
              <a:xfrm>
                <a:off x="628650" y="4914900"/>
                <a:ext cx="457200" cy="457200"/>
              </a:xfrm>
              <a:prstGeom prst="ellipse">
                <a:avLst/>
              </a:prstGeom>
              <a:solidFill>
                <a:srgbClr val="D97757"/>
              </a:solidFill>
              <a:ln>
                <a:noFill/>
              </a:ln>
            </p:spPr>
          </p:sp>
          <p:sp>
            <p:nvSpPr>
              <p:cNvPr id="28" name="TextBox 28"/>
              <p:cNvSpPr txBox="1"/>
              <p:nvPr/>
            </p:nvSpPr>
            <p:spPr>
              <a:xfrm>
                <a:off x="783173" y="5064442"/>
                <a:ext cx="148154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5</a:t>
                </a:r>
              </a:p>
            </p:txBody>
          </p:sp>
          <p:sp>
            <p:nvSpPr>
              <p:cNvPr id="29" name="TextBox 29"/>
              <p:cNvSpPr txBox="1"/>
              <p:nvPr/>
            </p:nvSpPr>
            <p:spPr>
              <a:xfrm>
                <a:off x="1219200" y="4933950"/>
                <a:ext cx="1728811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b="1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自主 Agent 架构</a:t>
                </a:r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1223010" y="5185410"/>
                <a:ext cx="248412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循环反馈、人类监督与适用场景</a:t>
                </a:r>
              </a:p>
            </p:txBody>
          </p:sp>
        </p:grpSp>
        <p:grpSp>
          <p:nvGrpSpPr>
            <p:cNvPr id="36" name="Group 36"/>
            <p:cNvGrpSpPr/>
            <p:nvPr/>
          </p:nvGrpSpPr>
          <p:grpSpPr>
            <a:xfrm>
              <a:off x="628650" y="5724525"/>
              <a:ext cx="3429000" cy="514350"/>
              <a:chOff x="628650" y="5724525"/>
              <a:chExt cx="3429000" cy="514350"/>
            </a:xfrm>
          </p:grpSpPr>
          <p:sp>
            <p:nvSpPr>
              <p:cNvPr id="32" name="Ellipse 32"/>
              <p:cNvSpPr/>
              <p:nvPr/>
            </p:nvSpPr>
            <p:spPr>
              <a:xfrm>
                <a:off x="628650" y="5724525"/>
                <a:ext cx="457200" cy="457200"/>
              </a:xfrm>
              <a:prstGeom prst="ellipse">
                <a:avLst/>
              </a:prstGeom>
              <a:solidFill>
                <a:srgbClr val="D97757"/>
              </a:solidFill>
              <a:ln>
                <a:noFill/>
              </a:ln>
            </p:spPr>
          </p:sp>
          <p:sp>
            <p:nvSpPr>
              <p:cNvPr id="33" name="TextBox 33"/>
              <p:cNvSpPr txBox="1"/>
              <p:nvPr/>
            </p:nvSpPr>
            <p:spPr>
              <a:xfrm>
                <a:off x="783173" y="5874068"/>
                <a:ext cx="148154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6</a:t>
                </a:r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1219200" y="5743575"/>
                <a:ext cx="2108359" cy="30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500" b="1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实践案例与工具设计</a:t>
                </a:r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1223010" y="5995035"/>
                <a:ext cx="2834640" cy="2438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200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客户支持、编程代理与 ACI 设计原则</a:t>
                </a:r>
              </a:p>
            </p:txBody>
          </p:sp>
        </p:grpSp>
      </p:grpSp>
      <p:grpSp>
        <p:nvGrpSpPr>
          <p:cNvPr id="53" name="Group 53"/>
          <p:cNvGrpSpPr/>
          <p:nvPr/>
        </p:nvGrpSpPr>
        <p:grpSpPr>
          <a:xfrm>
            <a:off x="8096250" y="1905000"/>
            <a:ext cx="3333750" cy="3810000"/>
            <a:chOff x="8096250" y="1905000"/>
            <a:chExt cx="3333750" cy="3810000"/>
          </a:xfrm>
        </p:grpSpPr>
        <p:sp>
          <p:nvSpPr>
            <p:cNvPr id="38" name="Freeform 38"/>
            <p:cNvSpPr/>
            <p:nvPr/>
          </p:nvSpPr>
          <p:spPr>
            <a:xfrm>
              <a:off x="8096250" y="1905000"/>
              <a:ext cx="3333750" cy="3810000"/>
            </a:xfrm>
            <a:custGeom>
              <a:avLst/>
              <a:gdLst/>
              <a:ahLst/>
              <a:cxnLst/>
              <a:rect l="l" t="t" r="r" b="b"/>
              <a:pathLst>
                <a:path w="3333750" h="3810000">
                  <a:moveTo>
                    <a:pt x="152400" y="0"/>
                  </a:moveTo>
                  <a:lnTo>
                    <a:pt x="3181350" y="0"/>
                  </a:lnTo>
                  <a:cubicBezTo>
                    <a:pt x="3265518" y="0"/>
                    <a:pt x="3333750" y="68232"/>
                    <a:pt x="3333750" y="152400"/>
                  </a:cubicBezTo>
                  <a:lnTo>
                    <a:pt x="3333750" y="3657600"/>
                  </a:lnTo>
                  <a:cubicBezTo>
                    <a:pt x="3333750" y="3741768"/>
                    <a:pt x="3265518" y="3810000"/>
                    <a:pt x="3181350" y="3810000"/>
                  </a:cubicBezTo>
                  <a:lnTo>
                    <a:pt x="152400" y="3810000"/>
                  </a:lnTo>
                  <a:cubicBezTo>
                    <a:pt x="68232" y="3810000"/>
                    <a:pt x="0" y="3741768"/>
                    <a:pt x="0" y="3657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8FAFC"/>
            </a:solidFill>
            <a:ln w="9525">
              <a:solidFill>
                <a:srgbClr val="E2E8F0"/>
              </a:solidFill>
            </a:ln>
          </p:spPr>
        </p:sp>
        <p:sp>
          <p:nvSpPr>
            <p:cNvPr id="39" name="Freeform 39"/>
            <p:cNvSpPr/>
            <p:nvPr/>
          </p:nvSpPr>
          <p:spPr>
            <a:xfrm>
              <a:off x="8477250" y="2286000"/>
              <a:ext cx="2571750" cy="476250"/>
            </a:xfrm>
            <a:custGeom>
              <a:avLst/>
              <a:gdLst/>
              <a:ahLst/>
              <a:cxnLst/>
              <a:rect l="l" t="t" r="r" b="b"/>
              <a:pathLst>
                <a:path w="2571750" h="476250">
                  <a:moveTo>
                    <a:pt x="76200" y="0"/>
                  </a:moveTo>
                  <a:lnTo>
                    <a:pt x="2495550" y="0"/>
                  </a:lnTo>
                  <a:cubicBezTo>
                    <a:pt x="2537634" y="0"/>
                    <a:pt x="2571750" y="34116"/>
                    <a:pt x="2571750" y="76200"/>
                  </a:cubicBezTo>
                  <a:lnTo>
                    <a:pt x="2571750" y="400050"/>
                  </a:lnTo>
                  <a:cubicBezTo>
                    <a:pt x="2571750" y="442134"/>
                    <a:pt x="2537634" y="476250"/>
                    <a:pt x="2495550" y="476250"/>
                  </a:cubicBezTo>
                  <a:lnTo>
                    <a:pt x="76200" y="476250"/>
                  </a:lnTo>
                  <a:cubicBezTo>
                    <a:pt x="34116" y="476250"/>
                    <a:pt x="0" y="442134"/>
                    <a:pt x="0" y="4000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4A90D9">
                <a:alpha val="10000"/>
              </a:srgbClr>
            </a:solidFill>
            <a:ln w="19050">
              <a:solidFill>
                <a:srgbClr val="4A90D9"/>
              </a:solidFill>
            </a:ln>
          </p:spPr>
        </p:sp>
        <p:sp>
          <p:nvSpPr>
            <p:cNvPr id="40" name="TextBox 40"/>
            <p:cNvSpPr txBox="1"/>
            <p:nvPr/>
          </p:nvSpPr>
          <p:spPr>
            <a:xfrm>
              <a:off x="9108405" y="2461260"/>
              <a:ext cx="130944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4A90D9"/>
                  </a:solidFill>
                  <a:latin typeface="Arial"/>
                  <a:ea typeface="Microsoft YaHei"/>
                  <a:cs typeface="Arial"/>
                </a:rPr>
                <a:t>Single LLM Call</a:t>
              </a:r>
            </a:p>
          </p:txBody>
        </p:sp>
        <p:sp>
          <p:nvSpPr>
            <p:cNvPr id="41" name="Freeform 41"/>
            <p:cNvSpPr/>
            <p:nvPr/>
          </p:nvSpPr>
          <p:spPr>
            <a:xfrm>
              <a:off x="9763125" y="2762250"/>
              <a:ext cx="9525" cy="285750"/>
            </a:xfrm>
            <a:custGeom>
              <a:avLst/>
              <a:gdLst/>
              <a:ahLst/>
              <a:cxnLst/>
              <a:rect l="l" t="t" r="r" b="b"/>
              <a:pathLst>
                <a:path w="9525" h="285750">
                  <a:moveTo>
                    <a:pt x="0" y="0"/>
                  </a:moveTo>
                  <a:lnTo>
                    <a:pt x="0" y="285750"/>
                  </a:lnTo>
                </a:path>
              </a:pathLst>
            </a:custGeom>
            <a:solidFill>
              <a:srgbClr val="000000"/>
            </a:solidFill>
            <a:ln w="19050">
              <a:solidFill>
                <a:srgbClr val="64748B"/>
              </a:solidFill>
              <a:custDash>
                <a:ds d="200000" sp="100000"/>
              </a:custDash>
            </a:ln>
          </p:spPr>
        </p:sp>
        <p:sp>
          <p:nvSpPr>
            <p:cNvPr id="42" name="Polygon 42"/>
            <p:cNvSpPr/>
            <p:nvPr/>
          </p:nvSpPr>
          <p:spPr>
            <a:xfrm>
              <a:off x="9715500" y="3048000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47625" y="95250"/>
                  </a:moveTo>
                  <a:lnTo>
                    <a:pt x="0" y="0"/>
                  </a:lnTo>
                  <a:lnTo>
                    <a:pt x="95250" y="0"/>
                  </a:lnTo>
                  <a:close/>
                </a:path>
              </a:pathLst>
            </a:custGeom>
            <a:solidFill>
              <a:srgbClr val="64748B"/>
            </a:solidFill>
            <a:ln>
              <a:noFill/>
            </a:ln>
          </p:spPr>
        </p:sp>
        <p:sp>
          <p:nvSpPr>
            <p:cNvPr id="43" name="Freeform 43"/>
            <p:cNvSpPr/>
            <p:nvPr/>
          </p:nvSpPr>
          <p:spPr>
            <a:xfrm>
              <a:off x="8477250" y="3190875"/>
              <a:ext cx="2571750" cy="476250"/>
            </a:xfrm>
            <a:custGeom>
              <a:avLst/>
              <a:gdLst/>
              <a:ahLst/>
              <a:cxnLst/>
              <a:rect l="l" t="t" r="r" b="b"/>
              <a:pathLst>
                <a:path w="2571750" h="476250">
                  <a:moveTo>
                    <a:pt x="76200" y="0"/>
                  </a:moveTo>
                  <a:lnTo>
                    <a:pt x="2495550" y="0"/>
                  </a:lnTo>
                  <a:cubicBezTo>
                    <a:pt x="2537634" y="0"/>
                    <a:pt x="2571750" y="34116"/>
                    <a:pt x="2571750" y="76200"/>
                  </a:cubicBezTo>
                  <a:lnTo>
                    <a:pt x="2571750" y="400050"/>
                  </a:lnTo>
                  <a:cubicBezTo>
                    <a:pt x="2571750" y="442134"/>
                    <a:pt x="2537634" y="476250"/>
                    <a:pt x="2495550" y="476250"/>
                  </a:cubicBezTo>
                  <a:lnTo>
                    <a:pt x="76200" y="476250"/>
                  </a:lnTo>
                  <a:cubicBezTo>
                    <a:pt x="34116" y="476250"/>
                    <a:pt x="0" y="442134"/>
                    <a:pt x="0" y="4000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4A90D9">
                <a:alpha val="20000"/>
              </a:srgbClr>
            </a:solidFill>
            <a:ln w="19050">
              <a:solidFill>
                <a:srgbClr val="4A90D9"/>
              </a:solidFill>
            </a:ln>
          </p:spPr>
        </p:sp>
        <p:sp>
          <p:nvSpPr>
            <p:cNvPr id="44" name="TextBox 44"/>
            <p:cNvSpPr txBox="1"/>
            <p:nvPr/>
          </p:nvSpPr>
          <p:spPr>
            <a:xfrm>
              <a:off x="9278626" y="3366135"/>
              <a:ext cx="968997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4A90D9"/>
                  </a:solidFill>
                  <a:latin typeface="Arial"/>
                  <a:ea typeface="Microsoft YaHei"/>
                  <a:cs typeface="Arial"/>
                </a:rPr>
                <a:t>Workflows</a:t>
              </a:r>
            </a:p>
          </p:txBody>
        </p:sp>
        <p:sp>
          <p:nvSpPr>
            <p:cNvPr id="45" name="Freeform 45"/>
            <p:cNvSpPr/>
            <p:nvPr/>
          </p:nvSpPr>
          <p:spPr>
            <a:xfrm>
              <a:off x="9763125" y="3667125"/>
              <a:ext cx="9525" cy="285750"/>
            </a:xfrm>
            <a:custGeom>
              <a:avLst/>
              <a:gdLst/>
              <a:ahLst/>
              <a:cxnLst/>
              <a:rect l="l" t="t" r="r" b="b"/>
              <a:pathLst>
                <a:path w="9525" h="285750">
                  <a:moveTo>
                    <a:pt x="0" y="0"/>
                  </a:moveTo>
                  <a:lnTo>
                    <a:pt x="0" y="285750"/>
                  </a:lnTo>
                </a:path>
              </a:pathLst>
            </a:custGeom>
            <a:solidFill>
              <a:srgbClr val="000000"/>
            </a:solidFill>
            <a:ln w="19050">
              <a:solidFill>
                <a:srgbClr val="64748B"/>
              </a:solidFill>
              <a:custDash>
                <a:ds d="200000" sp="100000"/>
              </a:custDash>
            </a:ln>
          </p:spPr>
        </p:sp>
        <p:sp>
          <p:nvSpPr>
            <p:cNvPr id="46" name="Polygon 46"/>
            <p:cNvSpPr/>
            <p:nvPr/>
          </p:nvSpPr>
          <p:spPr>
            <a:xfrm>
              <a:off x="9715500" y="3952875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47625" y="95250"/>
                  </a:moveTo>
                  <a:lnTo>
                    <a:pt x="0" y="0"/>
                  </a:lnTo>
                  <a:lnTo>
                    <a:pt x="95250" y="0"/>
                  </a:lnTo>
                  <a:close/>
                </a:path>
              </a:pathLst>
            </a:custGeom>
            <a:solidFill>
              <a:srgbClr val="64748B"/>
            </a:solidFill>
            <a:ln>
              <a:noFill/>
            </a:ln>
          </p:spPr>
        </p:sp>
        <p:sp>
          <p:nvSpPr>
            <p:cNvPr id="47" name="Freeform 47"/>
            <p:cNvSpPr/>
            <p:nvPr/>
          </p:nvSpPr>
          <p:spPr>
            <a:xfrm>
              <a:off x="8477250" y="4095750"/>
              <a:ext cx="2571750" cy="476250"/>
            </a:xfrm>
            <a:custGeom>
              <a:avLst/>
              <a:gdLst/>
              <a:ahLst/>
              <a:cxnLst/>
              <a:rect l="l" t="t" r="r" b="b"/>
              <a:pathLst>
                <a:path w="2571750" h="476250">
                  <a:moveTo>
                    <a:pt x="76200" y="0"/>
                  </a:moveTo>
                  <a:lnTo>
                    <a:pt x="2495550" y="0"/>
                  </a:lnTo>
                  <a:cubicBezTo>
                    <a:pt x="2537634" y="0"/>
                    <a:pt x="2571750" y="34116"/>
                    <a:pt x="2571750" y="76200"/>
                  </a:cubicBezTo>
                  <a:lnTo>
                    <a:pt x="2571750" y="400050"/>
                  </a:lnTo>
                  <a:cubicBezTo>
                    <a:pt x="2571750" y="442134"/>
                    <a:pt x="2537634" y="476250"/>
                    <a:pt x="2495550" y="476250"/>
                  </a:cubicBezTo>
                  <a:lnTo>
                    <a:pt x="76200" y="476250"/>
                  </a:lnTo>
                  <a:cubicBezTo>
                    <a:pt x="34116" y="476250"/>
                    <a:pt x="0" y="442134"/>
                    <a:pt x="0" y="4000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D97757">
                <a:alpha val="20000"/>
              </a:srgbClr>
            </a:solidFill>
            <a:ln w="19050">
              <a:solidFill>
                <a:srgbClr val="D97757"/>
              </a:solidFill>
            </a:ln>
          </p:spPr>
        </p:sp>
        <p:sp>
          <p:nvSpPr>
            <p:cNvPr id="48" name="TextBox 48"/>
            <p:cNvSpPr txBox="1"/>
            <p:nvPr/>
          </p:nvSpPr>
          <p:spPr>
            <a:xfrm>
              <a:off x="8892178" y="4271010"/>
              <a:ext cx="1741894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Autonomous Agents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9366409" y="4839652"/>
              <a:ext cx="79343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复杂度递增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9443085" y="5049202"/>
              <a:ext cx="6400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按需升级</a:t>
              </a:r>
            </a:p>
          </p:txBody>
        </p:sp>
        <p:sp>
          <p:nvSpPr>
            <p:cNvPr id="51" name="Freeform 51"/>
            <p:cNvSpPr/>
            <p:nvPr/>
          </p:nvSpPr>
          <p:spPr>
            <a:xfrm>
              <a:off x="11144250" y="3238500"/>
              <a:ext cx="190500" cy="571500"/>
            </a:xfrm>
            <a:custGeom>
              <a:avLst/>
              <a:gdLst/>
              <a:ahLst/>
              <a:cxnLst/>
              <a:rect l="l" t="t" r="r" b="b"/>
              <a:pathLst>
                <a:path w="190500" h="571500">
                  <a:moveTo>
                    <a:pt x="0" y="0"/>
                  </a:moveTo>
                  <a:lnTo>
                    <a:pt x="190500" y="285750"/>
                  </a:lnTo>
                  <a:lnTo>
                    <a:pt x="0" y="571500"/>
                  </a:lnTo>
                </a:path>
              </a:pathLst>
            </a:custGeom>
            <a:noFill/>
            <a:ln w="19050">
              <a:solidFill>
                <a:srgbClr val="E2E8F0"/>
              </a:solidFill>
            </a:ln>
          </p:spPr>
        </p:sp>
        <p:sp>
          <p:nvSpPr>
            <p:cNvPr id="52" name="Polygon 52"/>
            <p:cNvSpPr/>
            <p:nvPr/>
          </p:nvSpPr>
          <p:spPr>
            <a:xfrm>
              <a:off x="11296650" y="3524250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0" y="0"/>
                  </a:move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E2E8F0"/>
            </a:solidFill>
            <a:ln>
              <a:noFill/>
            </a:ln>
          </p:spPr>
        </p:sp>
      </p:grpSp>
      <p:sp>
        <p:nvSpPr>
          <p:cNvPr id="54" name="TextBox 54"/>
          <p:cNvSpPr txBox="1"/>
          <p:nvPr/>
        </p:nvSpPr>
        <p:spPr>
          <a:xfrm>
            <a:off x="5887141" y="6363652"/>
            <a:ext cx="417719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3 / 15</a:t>
            </a:r>
          </a:p>
        </p:txBody>
      </p:sp>
    </p:spTree>
  </p:cSld>
  <p:clrMapOvr>
    <a:masterClrMapping/>
  </p:clrMapOvr>
  <p:transition dur="4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57150"/>
          </a:xfrm>
          <a:prstGeom prst="rect">
            <a:avLst/>
          </a:prstGeom>
          <a:solidFill>
            <a:srgbClr val="D97757"/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58165" y="410528"/>
            <a:ext cx="870109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D97757"/>
                </a:solidFill>
                <a:latin typeface="Arial"/>
                <a:ea typeface="Microsoft YaHei"/>
                <a:cs typeface="Arial"/>
              </a:rPr>
              <a:t>DEFINITIONS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41020" y="693420"/>
            <a:ext cx="6925018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Agentic Systems = Workflows + Agents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54355" y="1140142"/>
            <a:ext cx="3386138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两种核心架构模式，根据任务特性选择</a:t>
            </a:r>
          </a:p>
        </p:txBody>
      </p:sp>
      <p:sp>
        <p:nvSpPr>
          <p:cNvPr id="7" name="Line 7"/>
          <p:cNvSpPr/>
          <p:nvPr/>
        </p:nvSpPr>
        <p:spPr>
          <a:xfrm>
            <a:off x="6096000" y="1714500"/>
            <a:ext cx="9525" cy="4191000"/>
          </a:xfrm>
          <a:custGeom>
            <a:avLst/>
            <a:gdLst/>
            <a:ahLst/>
            <a:cxnLst/>
            <a:rect l="l" t="t" r="r" b="b"/>
            <a:pathLst>
              <a:path w="9525" h="4191000">
                <a:moveTo>
                  <a:pt x="0" y="0"/>
                </a:moveTo>
                <a:lnTo>
                  <a:pt x="0" y="4191000"/>
                </a:lnTo>
              </a:path>
            </a:pathLst>
          </a:custGeom>
          <a:noFill/>
          <a:ln w="19050">
            <a:solidFill>
              <a:srgbClr val="E2E8F0"/>
            </a:solidFill>
            <a:prstDash val="lgDash"/>
          </a:ln>
        </p:spPr>
      </p:sp>
      <p:grpSp>
        <p:nvGrpSpPr>
          <p:cNvPr id="35" name="Group 35"/>
          <p:cNvGrpSpPr/>
          <p:nvPr/>
        </p:nvGrpSpPr>
        <p:grpSpPr>
          <a:xfrm>
            <a:off x="571500" y="1714500"/>
            <a:ext cx="5143500" cy="4000500"/>
            <a:chOff x="571500" y="1714500"/>
            <a:chExt cx="5143500" cy="4000500"/>
          </a:xfrm>
        </p:grpSpPr>
        <p:sp>
          <p:nvSpPr>
            <p:cNvPr id="8" name="Freeform 8"/>
            <p:cNvSpPr/>
            <p:nvPr/>
          </p:nvSpPr>
          <p:spPr>
            <a:xfrm>
              <a:off x="571500" y="1714500"/>
              <a:ext cx="5143500" cy="762000"/>
            </a:xfrm>
            <a:custGeom>
              <a:avLst/>
              <a:gdLst/>
              <a:ahLst/>
              <a:cxnLst/>
              <a:rect l="l" t="t" r="r" b="b"/>
              <a:pathLst>
                <a:path w="5143500" h="762000">
                  <a:moveTo>
                    <a:pt x="114300" y="0"/>
                  </a:moveTo>
                  <a:lnTo>
                    <a:pt x="5029200" y="0"/>
                  </a:lnTo>
                  <a:cubicBezTo>
                    <a:pt x="5092326" y="0"/>
                    <a:pt x="5143500" y="51174"/>
                    <a:pt x="5143500" y="114300"/>
                  </a:cubicBezTo>
                  <a:lnTo>
                    <a:pt x="5143500" y="647700"/>
                  </a:lnTo>
                  <a:cubicBezTo>
                    <a:pt x="5143500" y="710826"/>
                    <a:pt x="5092326" y="762000"/>
                    <a:pt x="5029200" y="762000"/>
                  </a:cubicBezTo>
                  <a:lnTo>
                    <a:pt x="114300" y="762000"/>
                  </a:lnTo>
                  <a:cubicBezTo>
                    <a:pt x="51174" y="762000"/>
                    <a:pt x="0" y="710826"/>
                    <a:pt x="0" y="647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4A90D9">
                <a:alpha val="10000"/>
              </a:srgbClr>
            </a:solidFill>
            <a:ln>
              <a:noFill/>
            </a:ln>
          </p:spPr>
        </p:sp>
        <p:sp>
          <p:nvSpPr>
            <p:cNvPr id="9" name="Ellipse 9"/>
            <p:cNvSpPr/>
            <p:nvPr/>
          </p:nvSpPr>
          <p:spPr>
            <a:xfrm>
              <a:off x="781050" y="1828800"/>
              <a:ext cx="533400" cy="533400"/>
            </a:xfrm>
            <a:prstGeom prst="ellipse">
              <a:avLst/>
            </a:prstGeom>
            <a:solidFill>
              <a:srgbClr val="4A90D9"/>
            </a:solidFill>
            <a:ln>
              <a:noFill/>
            </a:ln>
          </p:spPr>
        </p:sp>
        <p:sp>
          <p:nvSpPr>
            <p:cNvPr id="10" name="Freeform 10"/>
            <p:cNvSpPr/>
            <p:nvPr/>
          </p:nvSpPr>
          <p:spPr>
            <a:xfrm>
              <a:off x="908447" y="1924050"/>
              <a:ext cx="278606" cy="342900"/>
            </a:xfrm>
            <a:custGeom>
              <a:avLst/>
              <a:gdLst/>
              <a:ahLst/>
              <a:cxnLst/>
              <a:rect l="l" t="t" r="r" b="b"/>
              <a:pathLst>
                <a:path w="278606" h="342900">
                  <a:moveTo>
                    <a:pt x="75009" y="102698"/>
                  </a:moveTo>
                  <a:cubicBezTo>
                    <a:pt x="93932" y="94430"/>
                    <a:pt x="107156" y="75549"/>
                    <a:pt x="107156" y="53578"/>
                  </a:cubicBezTo>
                  <a:cubicBezTo>
                    <a:pt x="107156" y="23988"/>
                    <a:pt x="83168" y="0"/>
                    <a:pt x="53578" y="0"/>
                  </a:cubicBezTo>
                  <a:cubicBezTo>
                    <a:pt x="23988" y="0"/>
                    <a:pt x="0" y="23988"/>
                    <a:pt x="0" y="53578"/>
                  </a:cubicBezTo>
                  <a:cubicBezTo>
                    <a:pt x="0" y="75549"/>
                    <a:pt x="13224" y="94430"/>
                    <a:pt x="32147" y="102698"/>
                  </a:cubicBezTo>
                  <a:lnTo>
                    <a:pt x="32147" y="240201"/>
                  </a:lnTo>
                  <a:cubicBezTo>
                    <a:pt x="13224" y="248470"/>
                    <a:pt x="0" y="267351"/>
                    <a:pt x="0" y="289322"/>
                  </a:cubicBezTo>
                  <a:cubicBezTo>
                    <a:pt x="0" y="318912"/>
                    <a:pt x="23988" y="342900"/>
                    <a:pt x="53578" y="342900"/>
                  </a:cubicBezTo>
                  <a:cubicBezTo>
                    <a:pt x="83168" y="342900"/>
                    <a:pt x="107156" y="318912"/>
                    <a:pt x="107156" y="289322"/>
                  </a:cubicBezTo>
                  <a:cubicBezTo>
                    <a:pt x="107156" y="267351"/>
                    <a:pt x="93932" y="248470"/>
                    <a:pt x="75009" y="240201"/>
                  </a:cubicBezTo>
                  <a:lnTo>
                    <a:pt x="75009" y="192881"/>
                  </a:lnTo>
                  <a:lnTo>
                    <a:pt x="246459" y="192881"/>
                  </a:lnTo>
                  <a:lnTo>
                    <a:pt x="246459" y="102698"/>
                  </a:lnTo>
                  <a:cubicBezTo>
                    <a:pt x="265383" y="94430"/>
                    <a:pt x="278606" y="75549"/>
                    <a:pt x="278606" y="53578"/>
                  </a:cubicBezTo>
                  <a:cubicBezTo>
                    <a:pt x="278606" y="23988"/>
                    <a:pt x="254618" y="0"/>
                    <a:pt x="225028" y="0"/>
                  </a:cubicBezTo>
                  <a:cubicBezTo>
                    <a:pt x="195438" y="0"/>
                    <a:pt x="171450" y="23988"/>
                    <a:pt x="171450" y="53578"/>
                  </a:cubicBezTo>
                  <a:cubicBezTo>
                    <a:pt x="171450" y="75549"/>
                    <a:pt x="184673" y="94430"/>
                    <a:pt x="203597" y="102698"/>
                  </a:cubicBezTo>
                  <a:lnTo>
                    <a:pt x="203597" y="150019"/>
                  </a:lnTo>
                  <a:lnTo>
                    <a:pt x="75009" y="150019"/>
                  </a:lnTo>
                  <a:lnTo>
                    <a:pt x="75009" y="1026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11" name="TextBox 11"/>
            <p:cNvSpPr txBox="1"/>
            <p:nvPr/>
          </p:nvSpPr>
          <p:spPr>
            <a:xfrm>
              <a:off x="1451610" y="1837372"/>
              <a:ext cx="1574621" cy="3962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950" b="1" dirty="0">
                  <a:solidFill>
                    <a:srgbClr val="4A90D9"/>
                  </a:solidFill>
                  <a:latin typeface="Arial"/>
                  <a:ea typeface="Microsoft YaHei"/>
                  <a:cs typeface="Arial"/>
                </a:rPr>
                <a:t>Workflows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1463040" y="2153602"/>
              <a:ext cx="110013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预定义编排模式</a:t>
              </a:r>
            </a:p>
          </p:txBody>
        </p:sp>
        <p:grpSp>
          <p:nvGrpSpPr>
            <p:cNvPr id="31" name="Group 31"/>
            <p:cNvGrpSpPr/>
            <p:nvPr/>
          </p:nvGrpSpPr>
          <p:grpSpPr>
            <a:xfrm>
              <a:off x="571500" y="2762250"/>
              <a:ext cx="5143500" cy="2000250"/>
              <a:chOff x="571500" y="2762250"/>
              <a:chExt cx="5143500" cy="2000250"/>
            </a:xfrm>
          </p:grpSpPr>
          <p:grpSp>
            <p:nvGrpSpPr>
              <p:cNvPr id="18" name="Group 18"/>
              <p:cNvGrpSpPr/>
              <p:nvPr/>
            </p:nvGrpSpPr>
            <p:grpSpPr>
              <a:xfrm>
                <a:off x="571500" y="2762250"/>
                <a:ext cx="5143500" cy="571500"/>
                <a:chOff x="571500" y="2762250"/>
                <a:chExt cx="5143500" cy="571500"/>
              </a:xfrm>
            </p:grpSpPr>
            <p:sp>
              <p:nvSpPr>
                <p:cNvPr id="13" name="Freeform 13"/>
                <p:cNvSpPr/>
                <p:nvPr/>
              </p:nvSpPr>
              <p:spPr>
                <a:xfrm>
                  <a:off x="571500" y="2762250"/>
                  <a:ext cx="5143500" cy="571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43500" h="571500">
                      <a:moveTo>
                        <a:pt x="76200" y="0"/>
                      </a:moveTo>
                      <a:lnTo>
                        <a:pt x="5067300" y="0"/>
                      </a:lnTo>
                      <a:cubicBezTo>
                        <a:pt x="5109384" y="0"/>
                        <a:pt x="5143500" y="34116"/>
                        <a:pt x="5143500" y="76200"/>
                      </a:cubicBezTo>
                      <a:lnTo>
                        <a:pt x="5143500" y="495300"/>
                      </a:lnTo>
                      <a:cubicBezTo>
                        <a:pt x="5143500" y="537384"/>
                        <a:pt x="5109384" y="571500"/>
                        <a:pt x="5067300" y="571500"/>
                      </a:cubicBezTo>
                      <a:lnTo>
                        <a:pt x="76200" y="571500"/>
                      </a:lnTo>
                      <a:cubicBezTo>
                        <a:pt x="34116" y="571500"/>
                        <a:pt x="0" y="537384"/>
                        <a:pt x="0" y="49530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8FAFC"/>
                </a:solidFill>
                <a:ln>
                  <a:noFill/>
                </a:ln>
              </p:spPr>
            </p:sp>
            <p:sp>
              <p:nvSpPr>
                <p:cNvPr id="14" name="Ellipse 14"/>
                <p:cNvSpPr/>
                <p:nvPr/>
              </p:nvSpPr>
              <p:spPr>
                <a:xfrm>
                  <a:off x="742950" y="2933700"/>
                  <a:ext cx="228600" cy="228600"/>
                </a:xfrm>
                <a:prstGeom prst="ellipse">
                  <a:avLst/>
                </a:prstGeom>
                <a:solidFill>
                  <a:srgbClr val="4A90D9"/>
                </a:solidFill>
                <a:ln>
                  <a:noFill/>
                </a:ln>
              </p:spPr>
            </p:sp>
            <p:sp>
              <p:nvSpPr>
                <p:cNvPr id="15" name="TextBox 15"/>
                <p:cNvSpPr txBox="1"/>
                <p:nvPr/>
              </p:nvSpPr>
              <p:spPr>
                <a:xfrm>
                  <a:off x="819762" y="2982278"/>
                  <a:ext cx="74976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050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1</a:t>
                  </a:r>
                </a:p>
              </p:txBody>
            </p:sp>
            <p:sp>
              <p:nvSpPr>
                <p:cNvPr id="16" name="TextBox 16"/>
                <p:cNvSpPr txBox="1"/>
                <p:nvPr/>
              </p:nvSpPr>
              <p:spPr>
                <a:xfrm>
                  <a:off x="1079182" y="2872264"/>
                  <a:ext cx="1401056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预定义代码路径</a:t>
                  </a:r>
                </a:p>
              </p:txBody>
            </p:sp>
            <p:sp>
              <p:nvSpPr>
                <p:cNvPr id="17" name="TextBox 17"/>
                <p:cNvSpPr txBox="1"/>
                <p:nvPr/>
              </p:nvSpPr>
              <p:spPr>
                <a:xfrm>
                  <a:off x="1082040" y="3087052"/>
                  <a:ext cx="2043255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LLM 和工具通过固定流程编排</a:t>
                  </a:r>
                </a:p>
              </p:txBody>
            </p:sp>
          </p:grpSp>
          <p:grpSp>
            <p:nvGrpSpPr>
              <p:cNvPr id="24" name="Group 24"/>
              <p:cNvGrpSpPr/>
              <p:nvPr/>
            </p:nvGrpSpPr>
            <p:grpSpPr>
              <a:xfrm>
                <a:off x="571500" y="3476625"/>
                <a:ext cx="5143500" cy="571500"/>
                <a:chOff x="571500" y="3476625"/>
                <a:chExt cx="5143500" cy="571500"/>
              </a:xfrm>
            </p:grpSpPr>
            <p:sp>
              <p:nvSpPr>
                <p:cNvPr id="19" name="Freeform 19"/>
                <p:cNvSpPr/>
                <p:nvPr/>
              </p:nvSpPr>
              <p:spPr>
                <a:xfrm>
                  <a:off x="571500" y="3476625"/>
                  <a:ext cx="5143500" cy="571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43500" h="571500">
                      <a:moveTo>
                        <a:pt x="76200" y="0"/>
                      </a:moveTo>
                      <a:lnTo>
                        <a:pt x="5067300" y="0"/>
                      </a:lnTo>
                      <a:cubicBezTo>
                        <a:pt x="5109384" y="0"/>
                        <a:pt x="5143500" y="34116"/>
                        <a:pt x="5143500" y="76200"/>
                      </a:cubicBezTo>
                      <a:lnTo>
                        <a:pt x="5143500" y="495300"/>
                      </a:lnTo>
                      <a:cubicBezTo>
                        <a:pt x="5143500" y="537384"/>
                        <a:pt x="5109384" y="571500"/>
                        <a:pt x="5067300" y="571500"/>
                      </a:cubicBezTo>
                      <a:lnTo>
                        <a:pt x="76200" y="571500"/>
                      </a:lnTo>
                      <a:cubicBezTo>
                        <a:pt x="34116" y="571500"/>
                        <a:pt x="0" y="537384"/>
                        <a:pt x="0" y="49530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8FAFC"/>
                </a:solidFill>
                <a:ln>
                  <a:noFill/>
                </a:ln>
              </p:spPr>
            </p:sp>
            <p:sp>
              <p:nvSpPr>
                <p:cNvPr id="20" name="Ellipse 20"/>
                <p:cNvSpPr/>
                <p:nvPr/>
              </p:nvSpPr>
              <p:spPr>
                <a:xfrm>
                  <a:off x="742950" y="3648075"/>
                  <a:ext cx="228600" cy="228600"/>
                </a:xfrm>
                <a:prstGeom prst="ellipse">
                  <a:avLst/>
                </a:prstGeom>
                <a:solidFill>
                  <a:srgbClr val="4A90D9"/>
                </a:solidFill>
                <a:ln>
                  <a:noFill/>
                </a:ln>
              </p:spPr>
            </p:sp>
            <p:sp>
              <p:nvSpPr>
                <p:cNvPr id="21" name="TextBox 21"/>
                <p:cNvSpPr txBox="1"/>
                <p:nvPr/>
              </p:nvSpPr>
              <p:spPr>
                <a:xfrm>
                  <a:off x="799634" y="3696652"/>
                  <a:ext cx="115231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050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2</a:t>
                  </a:r>
                </a:p>
              </p:txBody>
            </p:sp>
            <p:sp>
              <p:nvSpPr>
                <p:cNvPr id="22" name="TextBox 22"/>
                <p:cNvSpPr txBox="1"/>
                <p:nvPr/>
              </p:nvSpPr>
              <p:spPr>
                <a:xfrm>
                  <a:off x="1079182" y="3586639"/>
                  <a:ext cx="1010007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可预测性强</a:t>
                  </a:r>
                </a:p>
              </p:txBody>
            </p:sp>
            <p:sp>
              <p:nvSpPr>
                <p:cNvPr id="23" name="TextBox 23"/>
                <p:cNvSpPr txBox="1"/>
                <p:nvPr/>
              </p:nvSpPr>
              <p:spPr>
                <a:xfrm>
                  <a:off x="1082040" y="3801428"/>
                  <a:ext cx="2020252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执行路径明确，结果一致性高</a:t>
                  </a:r>
                </a:p>
              </p:txBody>
            </p:sp>
          </p:grpSp>
          <p:grpSp>
            <p:nvGrpSpPr>
              <p:cNvPr id="30" name="Group 30"/>
              <p:cNvGrpSpPr/>
              <p:nvPr/>
            </p:nvGrpSpPr>
            <p:grpSpPr>
              <a:xfrm>
                <a:off x="571500" y="4191000"/>
                <a:ext cx="5143500" cy="571500"/>
                <a:chOff x="571500" y="4191000"/>
                <a:chExt cx="5143500" cy="571500"/>
              </a:xfrm>
            </p:grpSpPr>
            <p:sp>
              <p:nvSpPr>
                <p:cNvPr id="25" name="Freeform 25"/>
                <p:cNvSpPr/>
                <p:nvPr/>
              </p:nvSpPr>
              <p:spPr>
                <a:xfrm>
                  <a:off x="571500" y="4191000"/>
                  <a:ext cx="5143500" cy="571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43500" h="571500">
                      <a:moveTo>
                        <a:pt x="76200" y="0"/>
                      </a:moveTo>
                      <a:lnTo>
                        <a:pt x="5067300" y="0"/>
                      </a:lnTo>
                      <a:cubicBezTo>
                        <a:pt x="5109384" y="0"/>
                        <a:pt x="5143500" y="34116"/>
                        <a:pt x="5143500" y="76200"/>
                      </a:cubicBezTo>
                      <a:lnTo>
                        <a:pt x="5143500" y="495300"/>
                      </a:lnTo>
                      <a:cubicBezTo>
                        <a:pt x="5143500" y="537384"/>
                        <a:pt x="5109384" y="571500"/>
                        <a:pt x="5067300" y="571500"/>
                      </a:cubicBezTo>
                      <a:lnTo>
                        <a:pt x="76200" y="571500"/>
                      </a:lnTo>
                      <a:cubicBezTo>
                        <a:pt x="34116" y="571500"/>
                        <a:pt x="0" y="537384"/>
                        <a:pt x="0" y="49530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8FAFC"/>
                </a:solidFill>
                <a:ln>
                  <a:noFill/>
                </a:ln>
              </p:spPr>
            </p:sp>
            <p:sp>
              <p:nvSpPr>
                <p:cNvPr id="26" name="Ellipse 26"/>
                <p:cNvSpPr/>
                <p:nvPr/>
              </p:nvSpPr>
              <p:spPr>
                <a:xfrm>
                  <a:off x="742950" y="4362450"/>
                  <a:ext cx="228600" cy="228600"/>
                </a:xfrm>
                <a:prstGeom prst="ellipse">
                  <a:avLst/>
                </a:prstGeom>
                <a:solidFill>
                  <a:srgbClr val="4A90D9"/>
                </a:solidFill>
                <a:ln>
                  <a:noFill/>
                </a:ln>
              </p:spPr>
            </p:sp>
            <p:sp>
              <p:nvSpPr>
                <p:cNvPr id="27" name="TextBox 27"/>
                <p:cNvSpPr txBox="1"/>
                <p:nvPr/>
              </p:nvSpPr>
              <p:spPr>
                <a:xfrm>
                  <a:off x="799634" y="4411028"/>
                  <a:ext cx="115231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050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3</a:t>
                  </a:r>
                </a:p>
              </p:txBody>
            </p:sp>
            <p:sp>
              <p:nvSpPr>
                <p:cNvPr id="28" name="TextBox 28"/>
                <p:cNvSpPr txBox="1"/>
                <p:nvPr/>
              </p:nvSpPr>
              <p:spPr>
                <a:xfrm>
                  <a:off x="1079182" y="4301014"/>
                  <a:ext cx="1792105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适合明确定义的任务</a:t>
                  </a:r>
                </a:p>
              </p:txBody>
            </p:sp>
            <p:sp>
              <p:nvSpPr>
                <p:cNvPr id="29" name="TextBox 29"/>
                <p:cNvSpPr txBox="1"/>
                <p:nvPr/>
              </p:nvSpPr>
              <p:spPr>
                <a:xfrm>
                  <a:off x="1082040" y="4515802"/>
                  <a:ext cx="1866900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任务边界清晰，步骤可枚举</a:t>
                  </a:r>
                </a:p>
              </p:txBody>
            </p:sp>
          </p:grpSp>
        </p:grpSp>
        <p:sp>
          <p:nvSpPr>
            <p:cNvPr id="32" name="Freeform 32"/>
            <p:cNvSpPr/>
            <p:nvPr/>
          </p:nvSpPr>
          <p:spPr>
            <a:xfrm>
              <a:off x="571500" y="5048250"/>
              <a:ext cx="5143500" cy="666750"/>
            </a:xfrm>
            <a:custGeom>
              <a:avLst/>
              <a:gdLst/>
              <a:ahLst/>
              <a:cxnLst/>
              <a:rect l="l" t="t" r="r" b="b"/>
              <a:pathLst>
                <a:path w="5143500" h="66675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590550"/>
                  </a:lnTo>
                  <a:cubicBezTo>
                    <a:pt x="5143500" y="632634"/>
                    <a:pt x="5109384" y="666750"/>
                    <a:pt x="5067300" y="666750"/>
                  </a:cubicBezTo>
                  <a:lnTo>
                    <a:pt x="76200" y="666750"/>
                  </a:lnTo>
                  <a:cubicBezTo>
                    <a:pt x="34116" y="666750"/>
                    <a:pt x="0" y="632634"/>
                    <a:pt x="0" y="590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4A90D9">
                <a:alpha val="5000"/>
              </a:srgbClr>
            </a:solidFill>
            <a:ln w="9525">
              <a:solidFill>
                <a:srgbClr val="4A90D9"/>
              </a:solidFill>
              <a:custDash>
                <a:ds d="400000" sp="200000"/>
              </a:custDash>
            </a:ln>
          </p:spPr>
        </p:sp>
        <p:sp>
          <p:nvSpPr>
            <p:cNvPr id="33" name="TextBox 33"/>
            <p:cNvSpPr txBox="1"/>
            <p:nvPr/>
          </p:nvSpPr>
          <p:spPr>
            <a:xfrm>
              <a:off x="748665" y="5201602"/>
              <a:ext cx="67075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4A90D9"/>
                  </a:solidFill>
                  <a:latin typeface="Arial"/>
                  <a:ea typeface="Microsoft YaHei"/>
                  <a:cs typeface="Arial"/>
                </a:rPr>
                <a:t>适用场景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748665" y="5430202"/>
              <a:ext cx="278701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内容生成管道、分类路由、质量检查流程</a:t>
              </a:r>
            </a:p>
          </p:txBody>
        </p:sp>
      </p:grpSp>
      <p:grpSp>
        <p:nvGrpSpPr>
          <p:cNvPr id="63" name="Group 63"/>
          <p:cNvGrpSpPr/>
          <p:nvPr/>
        </p:nvGrpSpPr>
        <p:grpSpPr>
          <a:xfrm>
            <a:off x="6477000" y="1714500"/>
            <a:ext cx="5143500" cy="4000500"/>
            <a:chOff x="6477000" y="1714500"/>
            <a:chExt cx="5143500" cy="4000500"/>
          </a:xfrm>
        </p:grpSpPr>
        <p:sp>
          <p:nvSpPr>
            <p:cNvPr id="36" name="Freeform 36"/>
            <p:cNvSpPr/>
            <p:nvPr/>
          </p:nvSpPr>
          <p:spPr>
            <a:xfrm>
              <a:off x="6477000" y="1714500"/>
              <a:ext cx="5143500" cy="762000"/>
            </a:xfrm>
            <a:custGeom>
              <a:avLst/>
              <a:gdLst/>
              <a:ahLst/>
              <a:cxnLst/>
              <a:rect l="l" t="t" r="r" b="b"/>
              <a:pathLst>
                <a:path w="5143500" h="762000">
                  <a:moveTo>
                    <a:pt x="114300" y="0"/>
                  </a:moveTo>
                  <a:lnTo>
                    <a:pt x="5029200" y="0"/>
                  </a:lnTo>
                  <a:cubicBezTo>
                    <a:pt x="5092326" y="0"/>
                    <a:pt x="5143500" y="51174"/>
                    <a:pt x="5143500" y="114300"/>
                  </a:cubicBezTo>
                  <a:lnTo>
                    <a:pt x="5143500" y="647700"/>
                  </a:lnTo>
                  <a:cubicBezTo>
                    <a:pt x="5143500" y="710826"/>
                    <a:pt x="5092326" y="762000"/>
                    <a:pt x="5029200" y="762000"/>
                  </a:cubicBezTo>
                  <a:lnTo>
                    <a:pt x="114300" y="762000"/>
                  </a:lnTo>
                  <a:cubicBezTo>
                    <a:pt x="51174" y="762000"/>
                    <a:pt x="0" y="710826"/>
                    <a:pt x="0" y="647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D97757">
                <a:alpha val="10000"/>
              </a:srgbClr>
            </a:solidFill>
            <a:ln>
              <a:noFill/>
            </a:ln>
          </p:spPr>
        </p:sp>
        <p:sp>
          <p:nvSpPr>
            <p:cNvPr id="37" name="Ellipse 37"/>
            <p:cNvSpPr/>
            <p:nvPr/>
          </p:nvSpPr>
          <p:spPr>
            <a:xfrm>
              <a:off x="6686550" y="1828800"/>
              <a:ext cx="533400" cy="533400"/>
            </a:xfrm>
            <a:prstGeom prst="ellipse">
              <a:avLst/>
            </a:prstGeom>
            <a:solidFill>
              <a:srgbClr val="D97757"/>
            </a:solidFill>
            <a:ln>
              <a:noFill/>
            </a:ln>
          </p:spPr>
        </p:sp>
        <p:sp>
          <p:nvSpPr>
            <p:cNvPr id="38" name="Freeform 38"/>
            <p:cNvSpPr/>
            <p:nvPr/>
          </p:nvSpPr>
          <p:spPr>
            <a:xfrm>
              <a:off x="6781800" y="1924050"/>
              <a:ext cx="342900" cy="321469"/>
            </a:xfrm>
            <a:custGeom>
              <a:avLst/>
              <a:gdLst/>
              <a:ahLst/>
              <a:cxnLst/>
              <a:rect l="l" t="t" r="r" b="b"/>
              <a:pathLst>
                <a:path w="342900" h="321469">
                  <a:moveTo>
                    <a:pt x="192881" y="0"/>
                  </a:moveTo>
                  <a:lnTo>
                    <a:pt x="192881" y="42862"/>
                  </a:lnTo>
                  <a:lnTo>
                    <a:pt x="278606" y="42862"/>
                  </a:lnTo>
                  <a:lnTo>
                    <a:pt x="342900" y="182166"/>
                  </a:lnTo>
                  <a:lnTo>
                    <a:pt x="278606" y="321469"/>
                  </a:lnTo>
                  <a:lnTo>
                    <a:pt x="64294" y="321469"/>
                  </a:lnTo>
                  <a:lnTo>
                    <a:pt x="0" y="182166"/>
                  </a:lnTo>
                  <a:lnTo>
                    <a:pt x="64294" y="42862"/>
                  </a:lnTo>
                  <a:lnTo>
                    <a:pt x="150019" y="42862"/>
                  </a:lnTo>
                  <a:lnTo>
                    <a:pt x="150019" y="0"/>
                  </a:lnTo>
                  <a:lnTo>
                    <a:pt x="192881" y="0"/>
                  </a:lnTo>
                  <a:close/>
                  <a:moveTo>
                    <a:pt x="98540" y="251569"/>
                  </a:moveTo>
                  <a:lnTo>
                    <a:pt x="171450" y="262786"/>
                  </a:lnTo>
                  <a:lnTo>
                    <a:pt x="244361" y="251569"/>
                  </a:lnTo>
                  <a:lnTo>
                    <a:pt x="237842" y="209204"/>
                  </a:lnTo>
                  <a:lnTo>
                    <a:pt x="171450" y="219417"/>
                  </a:lnTo>
                  <a:lnTo>
                    <a:pt x="105057" y="209204"/>
                  </a:lnTo>
                  <a:lnTo>
                    <a:pt x="98540" y="251569"/>
                  </a:lnTo>
                  <a:close/>
                  <a:moveTo>
                    <a:pt x="150019" y="144661"/>
                  </a:moveTo>
                  <a:cubicBezTo>
                    <a:pt x="150019" y="159456"/>
                    <a:pt x="138025" y="171450"/>
                    <a:pt x="123230" y="171450"/>
                  </a:cubicBezTo>
                  <a:cubicBezTo>
                    <a:pt x="108434" y="171450"/>
                    <a:pt x="96441" y="159456"/>
                    <a:pt x="96441" y="144661"/>
                  </a:cubicBezTo>
                  <a:cubicBezTo>
                    <a:pt x="96441" y="129866"/>
                    <a:pt x="108434" y="117872"/>
                    <a:pt x="123230" y="117872"/>
                  </a:cubicBezTo>
                  <a:cubicBezTo>
                    <a:pt x="138025" y="117872"/>
                    <a:pt x="150019" y="129866"/>
                    <a:pt x="150019" y="144661"/>
                  </a:cubicBezTo>
                  <a:close/>
                  <a:moveTo>
                    <a:pt x="219670" y="171450"/>
                  </a:moveTo>
                  <a:cubicBezTo>
                    <a:pt x="234466" y="171450"/>
                    <a:pt x="246459" y="159456"/>
                    <a:pt x="246459" y="144661"/>
                  </a:cubicBezTo>
                  <a:cubicBezTo>
                    <a:pt x="246459" y="129866"/>
                    <a:pt x="234466" y="117872"/>
                    <a:pt x="219670" y="117872"/>
                  </a:cubicBezTo>
                  <a:cubicBezTo>
                    <a:pt x="204875" y="117872"/>
                    <a:pt x="192881" y="129866"/>
                    <a:pt x="192881" y="144661"/>
                  </a:cubicBezTo>
                  <a:cubicBezTo>
                    <a:pt x="192881" y="159456"/>
                    <a:pt x="204875" y="171450"/>
                    <a:pt x="219670" y="17145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39" name="TextBox 39"/>
            <p:cNvSpPr txBox="1"/>
            <p:nvPr/>
          </p:nvSpPr>
          <p:spPr>
            <a:xfrm>
              <a:off x="7357110" y="1837372"/>
              <a:ext cx="1036353" cy="3962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950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Agents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7368540" y="2153602"/>
              <a:ext cx="125349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动态自主决策模式</a:t>
              </a:r>
            </a:p>
          </p:txBody>
        </p:sp>
        <p:grpSp>
          <p:nvGrpSpPr>
            <p:cNvPr id="59" name="Group 59"/>
            <p:cNvGrpSpPr/>
            <p:nvPr/>
          </p:nvGrpSpPr>
          <p:grpSpPr>
            <a:xfrm>
              <a:off x="6477000" y="2762250"/>
              <a:ext cx="5143500" cy="2000250"/>
              <a:chOff x="6477000" y="2762250"/>
              <a:chExt cx="5143500" cy="2000250"/>
            </a:xfrm>
          </p:grpSpPr>
          <p:grpSp>
            <p:nvGrpSpPr>
              <p:cNvPr id="46" name="Group 46"/>
              <p:cNvGrpSpPr/>
              <p:nvPr/>
            </p:nvGrpSpPr>
            <p:grpSpPr>
              <a:xfrm>
                <a:off x="6477000" y="2762250"/>
                <a:ext cx="5143500" cy="571500"/>
                <a:chOff x="6477000" y="2762250"/>
                <a:chExt cx="5143500" cy="571500"/>
              </a:xfrm>
            </p:grpSpPr>
            <p:sp>
              <p:nvSpPr>
                <p:cNvPr id="41" name="Freeform 41"/>
                <p:cNvSpPr/>
                <p:nvPr/>
              </p:nvSpPr>
              <p:spPr>
                <a:xfrm>
                  <a:off x="6477000" y="2762250"/>
                  <a:ext cx="5143500" cy="571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43500" h="571500">
                      <a:moveTo>
                        <a:pt x="76200" y="0"/>
                      </a:moveTo>
                      <a:lnTo>
                        <a:pt x="5067300" y="0"/>
                      </a:lnTo>
                      <a:cubicBezTo>
                        <a:pt x="5109384" y="0"/>
                        <a:pt x="5143500" y="34116"/>
                        <a:pt x="5143500" y="76200"/>
                      </a:cubicBezTo>
                      <a:lnTo>
                        <a:pt x="5143500" y="495300"/>
                      </a:lnTo>
                      <a:cubicBezTo>
                        <a:pt x="5143500" y="537384"/>
                        <a:pt x="5109384" y="571500"/>
                        <a:pt x="5067300" y="571500"/>
                      </a:cubicBezTo>
                      <a:lnTo>
                        <a:pt x="76200" y="571500"/>
                      </a:lnTo>
                      <a:cubicBezTo>
                        <a:pt x="34116" y="571500"/>
                        <a:pt x="0" y="537384"/>
                        <a:pt x="0" y="49530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EF7F5"/>
                </a:solidFill>
                <a:ln>
                  <a:noFill/>
                </a:ln>
              </p:spPr>
            </p:sp>
            <p:sp>
              <p:nvSpPr>
                <p:cNvPr id="42" name="Ellipse 42"/>
                <p:cNvSpPr/>
                <p:nvPr/>
              </p:nvSpPr>
              <p:spPr>
                <a:xfrm>
                  <a:off x="6648450" y="2933700"/>
                  <a:ext cx="228600" cy="228600"/>
                </a:xfrm>
                <a:prstGeom prst="ellipse">
                  <a:avLst/>
                </a:prstGeom>
                <a:solidFill>
                  <a:srgbClr val="D97757"/>
                </a:solidFill>
                <a:ln>
                  <a:noFill/>
                </a:ln>
              </p:spPr>
            </p:sp>
            <p:sp>
              <p:nvSpPr>
                <p:cNvPr id="43" name="TextBox 43"/>
                <p:cNvSpPr txBox="1"/>
                <p:nvPr/>
              </p:nvSpPr>
              <p:spPr>
                <a:xfrm>
                  <a:off x="6725262" y="2982278"/>
                  <a:ext cx="74976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050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1</a:t>
                  </a:r>
                </a:p>
              </p:txBody>
            </p:sp>
            <p:sp>
              <p:nvSpPr>
                <p:cNvPr id="44" name="TextBox 44"/>
                <p:cNvSpPr txBox="1"/>
                <p:nvPr/>
              </p:nvSpPr>
              <p:spPr>
                <a:xfrm>
                  <a:off x="6984682" y="2872264"/>
                  <a:ext cx="1205532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动态指导流程</a:t>
                  </a:r>
                </a:p>
              </p:txBody>
            </p:sp>
            <p:sp>
              <p:nvSpPr>
                <p:cNvPr id="45" name="TextBox 45"/>
                <p:cNvSpPr txBox="1"/>
                <p:nvPr/>
              </p:nvSpPr>
              <p:spPr>
                <a:xfrm>
                  <a:off x="6987540" y="3087052"/>
                  <a:ext cx="2349960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LLM 自主决定执行步骤和工具使用</a:t>
                  </a:r>
                </a:p>
              </p:txBody>
            </p:sp>
          </p:grpSp>
          <p:grpSp>
            <p:nvGrpSpPr>
              <p:cNvPr id="52" name="Group 52"/>
              <p:cNvGrpSpPr/>
              <p:nvPr/>
            </p:nvGrpSpPr>
            <p:grpSpPr>
              <a:xfrm>
                <a:off x="6477000" y="3476625"/>
                <a:ext cx="5143500" cy="571500"/>
                <a:chOff x="6477000" y="3476625"/>
                <a:chExt cx="5143500" cy="571500"/>
              </a:xfrm>
            </p:grpSpPr>
            <p:sp>
              <p:nvSpPr>
                <p:cNvPr id="47" name="Freeform 47"/>
                <p:cNvSpPr/>
                <p:nvPr/>
              </p:nvSpPr>
              <p:spPr>
                <a:xfrm>
                  <a:off x="6477000" y="3476625"/>
                  <a:ext cx="5143500" cy="571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43500" h="571500">
                      <a:moveTo>
                        <a:pt x="76200" y="0"/>
                      </a:moveTo>
                      <a:lnTo>
                        <a:pt x="5067300" y="0"/>
                      </a:lnTo>
                      <a:cubicBezTo>
                        <a:pt x="5109384" y="0"/>
                        <a:pt x="5143500" y="34116"/>
                        <a:pt x="5143500" y="76200"/>
                      </a:cubicBezTo>
                      <a:lnTo>
                        <a:pt x="5143500" y="495300"/>
                      </a:lnTo>
                      <a:cubicBezTo>
                        <a:pt x="5143500" y="537384"/>
                        <a:pt x="5109384" y="571500"/>
                        <a:pt x="5067300" y="571500"/>
                      </a:cubicBezTo>
                      <a:lnTo>
                        <a:pt x="76200" y="571500"/>
                      </a:lnTo>
                      <a:cubicBezTo>
                        <a:pt x="34116" y="571500"/>
                        <a:pt x="0" y="537384"/>
                        <a:pt x="0" y="49530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EF7F5"/>
                </a:solidFill>
                <a:ln>
                  <a:noFill/>
                </a:ln>
              </p:spPr>
            </p:sp>
            <p:sp>
              <p:nvSpPr>
                <p:cNvPr id="48" name="Ellipse 48"/>
                <p:cNvSpPr/>
                <p:nvPr/>
              </p:nvSpPr>
              <p:spPr>
                <a:xfrm>
                  <a:off x="6648450" y="3648075"/>
                  <a:ext cx="228600" cy="228600"/>
                </a:xfrm>
                <a:prstGeom prst="ellipse">
                  <a:avLst/>
                </a:prstGeom>
                <a:solidFill>
                  <a:srgbClr val="D97757"/>
                </a:solidFill>
                <a:ln>
                  <a:noFill/>
                </a:ln>
              </p:spPr>
            </p:sp>
            <p:sp>
              <p:nvSpPr>
                <p:cNvPr id="49" name="TextBox 49"/>
                <p:cNvSpPr txBox="1"/>
                <p:nvPr/>
              </p:nvSpPr>
              <p:spPr>
                <a:xfrm>
                  <a:off x="6705134" y="3696652"/>
                  <a:ext cx="115231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050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2</a:t>
                  </a:r>
                </a:p>
              </p:txBody>
            </p:sp>
            <p:sp>
              <p:nvSpPr>
                <p:cNvPr id="50" name="TextBox 50"/>
                <p:cNvSpPr txBox="1"/>
                <p:nvPr/>
              </p:nvSpPr>
              <p:spPr>
                <a:xfrm>
                  <a:off x="6984682" y="3586639"/>
                  <a:ext cx="814483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高度灵活</a:t>
                  </a:r>
                </a:p>
              </p:txBody>
            </p:sp>
            <p:sp>
              <p:nvSpPr>
                <p:cNvPr id="51" name="TextBox 51"/>
                <p:cNvSpPr txBox="1"/>
                <p:nvPr/>
              </p:nvSpPr>
              <p:spPr>
                <a:xfrm>
                  <a:off x="6987540" y="3801428"/>
                  <a:ext cx="1713548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适应复杂多变的任务需求</a:t>
                  </a:r>
                </a:p>
              </p:txBody>
            </p:sp>
          </p:grpSp>
          <p:grpSp>
            <p:nvGrpSpPr>
              <p:cNvPr id="58" name="Group 58"/>
              <p:cNvGrpSpPr/>
              <p:nvPr/>
            </p:nvGrpSpPr>
            <p:grpSpPr>
              <a:xfrm>
                <a:off x="6477000" y="4191000"/>
                <a:ext cx="5143500" cy="571500"/>
                <a:chOff x="6477000" y="4191000"/>
                <a:chExt cx="5143500" cy="571500"/>
              </a:xfrm>
            </p:grpSpPr>
            <p:sp>
              <p:nvSpPr>
                <p:cNvPr id="53" name="Freeform 53"/>
                <p:cNvSpPr/>
                <p:nvPr/>
              </p:nvSpPr>
              <p:spPr>
                <a:xfrm>
                  <a:off x="6477000" y="4191000"/>
                  <a:ext cx="5143500" cy="571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43500" h="571500">
                      <a:moveTo>
                        <a:pt x="76200" y="0"/>
                      </a:moveTo>
                      <a:lnTo>
                        <a:pt x="5067300" y="0"/>
                      </a:lnTo>
                      <a:cubicBezTo>
                        <a:pt x="5109384" y="0"/>
                        <a:pt x="5143500" y="34116"/>
                        <a:pt x="5143500" y="76200"/>
                      </a:cubicBezTo>
                      <a:lnTo>
                        <a:pt x="5143500" y="495300"/>
                      </a:lnTo>
                      <a:cubicBezTo>
                        <a:pt x="5143500" y="537384"/>
                        <a:pt x="5109384" y="571500"/>
                        <a:pt x="5067300" y="571500"/>
                      </a:cubicBezTo>
                      <a:lnTo>
                        <a:pt x="76200" y="571500"/>
                      </a:lnTo>
                      <a:cubicBezTo>
                        <a:pt x="34116" y="571500"/>
                        <a:pt x="0" y="537384"/>
                        <a:pt x="0" y="495300"/>
                      </a:cubicBezTo>
                      <a:lnTo>
                        <a:pt x="0" y="76200"/>
                      </a:lnTo>
                      <a:cubicBezTo>
                        <a:pt x="0" y="34116"/>
                        <a:pt x="34116" y="0"/>
                        <a:pt x="76200" y="0"/>
                      </a:cubicBezTo>
                      <a:close/>
                    </a:path>
                  </a:pathLst>
                </a:custGeom>
                <a:solidFill>
                  <a:srgbClr val="FEF7F5"/>
                </a:solidFill>
                <a:ln>
                  <a:noFill/>
                </a:ln>
              </p:spPr>
            </p:sp>
            <p:sp>
              <p:nvSpPr>
                <p:cNvPr id="54" name="Ellipse 54"/>
                <p:cNvSpPr/>
                <p:nvPr/>
              </p:nvSpPr>
              <p:spPr>
                <a:xfrm>
                  <a:off x="6648450" y="4362450"/>
                  <a:ext cx="228600" cy="228600"/>
                </a:xfrm>
                <a:prstGeom prst="ellipse">
                  <a:avLst/>
                </a:prstGeom>
                <a:solidFill>
                  <a:srgbClr val="D97757"/>
                </a:solidFill>
                <a:ln>
                  <a:noFill/>
                </a:ln>
              </p:spPr>
            </p:sp>
            <p:sp>
              <p:nvSpPr>
                <p:cNvPr id="55" name="TextBox 55"/>
                <p:cNvSpPr txBox="1"/>
                <p:nvPr/>
              </p:nvSpPr>
              <p:spPr>
                <a:xfrm>
                  <a:off x="6705134" y="4411028"/>
                  <a:ext cx="115231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ctr"/>
                  <a:r>
                    <a:rPr lang="zh-CN" sz="1050" b="1" dirty="0">
                      <a:solidFill>
                        <a:srgbClr val="FFFFFF"/>
                      </a:solidFill>
                      <a:latin typeface="Arial"/>
                      <a:ea typeface="Microsoft YaHei"/>
                      <a:cs typeface="Arial"/>
                    </a:rPr>
                    <a:t>3</a:t>
                  </a:r>
                </a:p>
              </p:txBody>
            </p:sp>
            <p:sp>
              <p:nvSpPr>
                <p:cNvPr id="56" name="TextBox 56"/>
                <p:cNvSpPr txBox="1"/>
                <p:nvPr/>
              </p:nvSpPr>
              <p:spPr>
                <a:xfrm>
                  <a:off x="6984682" y="4301014"/>
                  <a:ext cx="1205532" cy="25908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275" b="1" dirty="0">
                      <a:solidFill>
                        <a:srgbClr val="1A1A2E"/>
                      </a:solidFill>
                      <a:latin typeface="Arial"/>
                      <a:ea typeface="Microsoft YaHei"/>
                      <a:cs typeface="Arial"/>
                    </a:rPr>
                    <a:t>模型驱动决策</a:t>
                  </a:r>
                </a:p>
              </p:txBody>
            </p:sp>
            <p:sp>
              <p:nvSpPr>
                <p:cNvPr id="57" name="TextBox 57"/>
                <p:cNvSpPr txBox="1"/>
                <p:nvPr/>
              </p:nvSpPr>
              <p:spPr>
                <a:xfrm>
                  <a:off x="6987540" y="4515802"/>
                  <a:ext cx="1782556" cy="2133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anchor="t" anchorCtr="0">
                  <a:spAutoFit/>
                </a:bodyPr>
                <a:lstStyle/>
                <a:p>
                  <a:pPr algn="l"/>
                  <a:r>
                    <a:rPr lang="zh-CN" sz="1050" dirty="0">
                      <a:solidFill>
                        <a:srgbClr val="64748B"/>
                      </a:solidFill>
                      <a:latin typeface="Arial"/>
                      <a:ea typeface="Microsoft YaHei"/>
                      <a:cs typeface="Arial"/>
                    </a:rPr>
                    <a:t>需要信任 LLM 的判断能力</a:t>
                  </a:r>
                </a:p>
              </p:txBody>
            </p:sp>
          </p:grpSp>
        </p:grpSp>
        <p:sp>
          <p:nvSpPr>
            <p:cNvPr id="60" name="Freeform 60"/>
            <p:cNvSpPr/>
            <p:nvPr/>
          </p:nvSpPr>
          <p:spPr>
            <a:xfrm>
              <a:off x="6477000" y="5048250"/>
              <a:ext cx="5143500" cy="666750"/>
            </a:xfrm>
            <a:custGeom>
              <a:avLst/>
              <a:gdLst/>
              <a:ahLst/>
              <a:cxnLst/>
              <a:rect l="l" t="t" r="r" b="b"/>
              <a:pathLst>
                <a:path w="5143500" h="66675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590550"/>
                  </a:lnTo>
                  <a:cubicBezTo>
                    <a:pt x="5143500" y="632634"/>
                    <a:pt x="5109384" y="666750"/>
                    <a:pt x="5067300" y="666750"/>
                  </a:cubicBezTo>
                  <a:lnTo>
                    <a:pt x="76200" y="666750"/>
                  </a:lnTo>
                  <a:cubicBezTo>
                    <a:pt x="34116" y="666750"/>
                    <a:pt x="0" y="632634"/>
                    <a:pt x="0" y="59055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D97757">
                <a:alpha val="5000"/>
              </a:srgbClr>
            </a:solidFill>
            <a:ln w="9525">
              <a:solidFill>
                <a:srgbClr val="D97757"/>
              </a:solidFill>
              <a:custDash>
                <a:ds d="400000" sp="200000"/>
              </a:custDash>
            </a:ln>
          </p:spPr>
        </p:sp>
        <p:sp>
          <p:nvSpPr>
            <p:cNvPr id="61" name="TextBox 61"/>
            <p:cNvSpPr txBox="1"/>
            <p:nvPr/>
          </p:nvSpPr>
          <p:spPr>
            <a:xfrm>
              <a:off x="6654165" y="5201602"/>
              <a:ext cx="67075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适用场景</a:t>
              </a:r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6654165" y="5430202"/>
              <a:ext cx="294036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开放式编程任务、复杂问题解决、自主探索</a:t>
              </a:r>
            </a:p>
          </p:txBody>
        </p:sp>
      </p:grpSp>
      <p:sp>
        <p:nvSpPr>
          <p:cNvPr id="64" name="Ellipse 64"/>
          <p:cNvSpPr/>
          <p:nvPr/>
        </p:nvSpPr>
        <p:spPr>
          <a:xfrm>
            <a:off x="5810250" y="3524250"/>
            <a:ext cx="571500" cy="571500"/>
          </a:xfrm>
          <a:prstGeom prst="ellipse">
            <a:avLst/>
          </a:prstGeom>
          <a:solidFill>
            <a:srgbClr val="1A1A2E"/>
          </a:solidFill>
          <a:ln>
            <a:noFill/>
          </a:ln>
        </p:spPr>
      </p:sp>
      <p:sp>
        <p:nvSpPr>
          <p:cNvPr id="65" name="TextBox 65"/>
          <p:cNvSpPr txBox="1"/>
          <p:nvPr/>
        </p:nvSpPr>
        <p:spPr>
          <a:xfrm>
            <a:off x="5964991" y="3740468"/>
            <a:ext cx="262018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dirty="0">
                <a:solidFill>
                  <a:srgbClr val="FFFFFF"/>
                </a:solidFill>
                <a:latin typeface="Arial"/>
                <a:ea typeface="Microsoft YaHei"/>
                <a:cs typeface="Arial"/>
              </a:rPr>
              <a:t>VS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5887141" y="6363652"/>
            <a:ext cx="417719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4 / 15</a:t>
            </a:r>
          </a:p>
        </p:txBody>
      </p:sp>
    </p:spTree>
  </p:cSld>
  <p:clrMapOvr>
    <a:masterClrMapping/>
  </p:clrMapOvr>
  <p:transition dur="40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57150"/>
          </a:xfrm>
          <a:prstGeom prst="rect">
            <a:avLst/>
          </a:prstGeom>
          <a:solidFill>
            <a:srgbClr val="D97757"/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58165" y="410528"/>
            <a:ext cx="1199817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D97757"/>
                </a:solidFill>
                <a:latin typeface="Arial"/>
                <a:ea typeface="Microsoft YaHei"/>
                <a:cs typeface="Arial"/>
              </a:rPr>
              <a:t>DECISION MATRIX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41020" y="693420"/>
            <a:ext cx="6685788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复杂度递增原则：从简单开始，按需升级</a:t>
            </a:r>
          </a:p>
        </p:txBody>
      </p:sp>
      <p:grpSp>
        <p:nvGrpSpPr>
          <p:cNvPr id="40" name="Group 40"/>
          <p:cNvGrpSpPr/>
          <p:nvPr/>
        </p:nvGrpSpPr>
        <p:grpSpPr>
          <a:xfrm>
            <a:off x="571500" y="1428750"/>
            <a:ext cx="5279826" cy="4000500"/>
            <a:chOff x="571500" y="1428750"/>
            <a:chExt cx="5279826" cy="4000500"/>
          </a:xfrm>
        </p:grpSpPr>
        <p:sp>
          <p:nvSpPr>
            <p:cNvPr id="6" name="Freeform 6"/>
            <p:cNvSpPr/>
            <p:nvPr/>
          </p:nvSpPr>
          <p:spPr>
            <a:xfrm>
              <a:off x="571500" y="1428750"/>
              <a:ext cx="4762500" cy="952500"/>
            </a:xfrm>
            <a:custGeom>
              <a:avLst/>
              <a:gdLst/>
              <a:ahLst/>
              <a:cxnLst/>
              <a:rect l="l" t="t" r="r" b="b"/>
              <a:pathLst>
                <a:path w="4762500" h="952500">
                  <a:moveTo>
                    <a:pt x="114300" y="0"/>
                  </a:moveTo>
                  <a:lnTo>
                    <a:pt x="4648200" y="0"/>
                  </a:lnTo>
                  <a:cubicBezTo>
                    <a:pt x="4711326" y="0"/>
                    <a:pt x="4762500" y="51174"/>
                    <a:pt x="4762500" y="114300"/>
                  </a:cubicBezTo>
                  <a:lnTo>
                    <a:pt x="4762500" y="838200"/>
                  </a:lnTo>
                  <a:cubicBezTo>
                    <a:pt x="4762500" y="901326"/>
                    <a:pt x="4711326" y="952500"/>
                    <a:pt x="4648200" y="952500"/>
                  </a:cubicBezTo>
                  <a:lnTo>
                    <a:pt x="114300" y="952500"/>
                  </a:lnTo>
                  <a:cubicBezTo>
                    <a:pt x="51174" y="952500"/>
                    <a:pt x="0" y="901326"/>
                    <a:pt x="0" y="838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gradFill>
              <a:gsLst>
                <a:gs pos="0">
                  <a:srgbClr val="10B981">
                    <a:alpha val="15000"/>
                  </a:srgbClr>
                </a:gs>
                <a:gs pos="100000">
                  <a:srgbClr val="34D399">
                    <a:alpha val="15000"/>
                  </a:srgbClr>
                </a:gs>
              </a:gsLst>
              <a:lin ang="0" scaled="1"/>
            </a:gradFill>
            <a:ln w="19050">
              <a:solidFill>
                <a:srgbClr val="10B981"/>
              </a:solidFill>
            </a:ln>
          </p:spPr>
        </p:sp>
        <p:sp>
          <p:nvSpPr>
            <p:cNvPr id="7" name="Ellipse 7"/>
            <p:cNvSpPr/>
            <p:nvPr/>
          </p:nvSpPr>
          <p:spPr>
            <a:xfrm>
              <a:off x="762000" y="1619250"/>
              <a:ext cx="571500" cy="571500"/>
            </a:xfrm>
            <a:prstGeom prst="ellipse">
              <a:avLst/>
            </a:prstGeom>
            <a:solidFill>
              <a:srgbClr val="10B981"/>
            </a:soli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988840" y="1793558"/>
              <a:ext cx="117819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65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1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1504950" y="1647825"/>
              <a:ext cx="2246376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单一 LLM 调用 + 优化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1509712" y="1926431"/>
              <a:ext cx="2197418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检索增强 (RAG) + 上下文示例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1511618" y="2161699"/>
              <a:ext cx="2417064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b="1" dirty="0">
                  <a:solidFill>
                    <a:srgbClr val="10B981"/>
                  </a:solidFill>
                  <a:latin typeface="Arial"/>
                  <a:ea typeface="Microsoft YaHei"/>
                  <a:cs typeface="Arial"/>
                </a:rPr>
                <a:t>✓ 推荐起点 — 许多应用足以满足需求</a:t>
              </a:r>
            </a:p>
          </p:txBody>
        </p:sp>
        <p:grpSp>
          <p:nvGrpSpPr>
            <p:cNvPr id="15" name="Group 15"/>
            <p:cNvGrpSpPr/>
            <p:nvPr/>
          </p:nvGrpSpPr>
          <p:grpSpPr>
            <a:xfrm>
              <a:off x="2895600" y="2428875"/>
              <a:ext cx="653415" cy="428625"/>
              <a:chOff x="2895600" y="2428875"/>
              <a:chExt cx="653415" cy="428625"/>
            </a:xfrm>
          </p:grpSpPr>
          <p:sp>
            <p:nvSpPr>
              <p:cNvPr id="12" name="Line 12"/>
              <p:cNvSpPr/>
              <p:nvPr/>
            </p:nvSpPr>
            <p:spPr>
              <a:xfrm>
                <a:off x="2952750" y="2428875"/>
                <a:ext cx="9525" cy="33337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333375">
                    <a:moveTo>
                      <a:pt x="0" y="0"/>
                    </a:moveTo>
                    <a:lnTo>
                      <a:pt x="0" y="333375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  <a:custDash>
                  <a:ds d="200000" sp="100000"/>
                </a:custDash>
              </a:ln>
            </p:spPr>
          </p:sp>
          <p:sp>
            <p:nvSpPr>
              <p:cNvPr id="13" name="Polygon 13"/>
              <p:cNvSpPr/>
              <p:nvPr/>
            </p:nvSpPr>
            <p:spPr>
              <a:xfrm>
                <a:off x="2895600" y="2762250"/>
                <a:ext cx="1143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114300" h="95250">
                    <a:moveTo>
                      <a:pt x="57150" y="95250"/>
                    </a:moveTo>
                    <a:lnTo>
                      <a:pt x="0" y="0"/>
                    </a:lnTo>
                    <a:lnTo>
                      <a:pt x="114300" y="0"/>
                    </a:lnTo>
                    <a:close/>
                  </a:path>
                </a:pathLst>
              </a:custGeom>
              <a:solidFill>
                <a:srgbClr val="64748B"/>
              </a:solidFill>
              <a:ln>
                <a:noFill/>
              </a:ln>
            </p:spPr>
          </p:sp>
          <p:sp>
            <p:nvSpPr>
              <p:cNvPr id="14" name="TextBox 14"/>
              <p:cNvSpPr txBox="1"/>
              <p:nvPr/>
            </p:nvSpPr>
            <p:spPr>
              <a:xfrm>
                <a:off x="3131820" y="2598420"/>
                <a:ext cx="417195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00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不足时</a:t>
                </a:r>
              </a:p>
            </p:txBody>
          </p:sp>
        </p:grpSp>
        <p:sp>
          <p:nvSpPr>
            <p:cNvPr id="16" name="Freeform 16"/>
            <p:cNvSpPr/>
            <p:nvPr/>
          </p:nvSpPr>
          <p:spPr>
            <a:xfrm>
              <a:off x="571500" y="2952750"/>
              <a:ext cx="4762500" cy="952500"/>
            </a:xfrm>
            <a:custGeom>
              <a:avLst/>
              <a:gdLst/>
              <a:ahLst/>
              <a:cxnLst/>
              <a:rect l="l" t="t" r="r" b="b"/>
              <a:pathLst>
                <a:path w="4762500" h="952500">
                  <a:moveTo>
                    <a:pt x="114300" y="0"/>
                  </a:moveTo>
                  <a:lnTo>
                    <a:pt x="4648200" y="0"/>
                  </a:lnTo>
                  <a:cubicBezTo>
                    <a:pt x="4711326" y="0"/>
                    <a:pt x="4762500" y="51174"/>
                    <a:pt x="4762500" y="114300"/>
                  </a:cubicBezTo>
                  <a:lnTo>
                    <a:pt x="4762500" y="838200"/>
                  </a:lnTo>
                  <a:cubicBezTo>
                    <a:pt x="4762500" y="901326"/>
                    <a:pt x="4711326" y="952500"/>
                    <a:pt x="4648200" y="952500"/>
                  </a:cubicBezTo>
                  <a:lnTo>
                    <a:pt x="114300" y="952500"/>
                  </a:lnTo>
                  <a:cubicBezTo>
                    <a:pt x="51174" y="952500"/>
                    <a:pt x="0" y="901326"/>
                    <a:pt x="0" y="838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gradFill>
              <a:gsLst>
                <a:gs pos="0">
                  <a:srgbClr val="4A90D9">
                    <a:alpha val="15000"/>
                  </a:srgbClr>
                </a:gs>
                <a:gs pos="100000">
                  <a:srgbClr val="60A5FA">
                    <a:alpha val="15000"/>
                  </a:srgbClr>
                </a:gs>
              </a:gsLst>
              <a:lin ang="0" scaled="1"/>
            </a:gradFill>
            <a:ln w="19050">
              <a:solidFill>
                <a:srgbClr val="4A90D9"/>
              </a:solidFill>
            </a:ln>
          </p:spPr>
        </p:sp>
        <p:sp>
          <p:nvSpPr>
            <p:cNvPr id="17" name="Ellipse 17"/>
            <p:cNvSpPr/>
            <p:nvPr/>
          </p:nvSpPr>
          <p:spPr>
            <a:xfrm>
              <a:off x="762000" y="1619250"/>
              <a:ext cx="571500" cy="571500"/>
            </a:xfrm>
            <a:prstGeom prst="ellipse">
              <a:avLst/>
            </a:prstGeom>
            <a:solidFill>
              <a:srgbClr val="4A90D9"/>
            </a:solidFill>
            <a:ln>
              <a:noFill/>
            </a:ln>
          </p:spPr>
        </p:sp>
        <p:sp>
          <p:nvSpPr>
            <p:cNvPr id="18" name="TextBox 18"/>
            <p:cNvSpPr txBox="1"/>
            <p:nvPr/>
          </p:nvSpPr>
          <p:spPr>
            <a:xfrm>
              <a:off x="957211" y="3317558"/>
              <a:ext cx="181077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65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2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1504950" y="3171825"/>
              <a:ext cx="1211247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Workflows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1509712" y="3450431"/>
              <a:ext cx="4341614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预定义路径编排 (Chaining, Routing, Parallelization...)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1511618" y="3685699"/>
              <a:ext cx="2394636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b="1" dirty="0">
                  <a:solidFill>
                    <a:srgbClr val="4A90D9"/>
                  </a:solidFill>
                  <a:latin typeface="Arial"/>
                  <a:ea typeface="Microsoft YaHei"/>
                  <a:cs typeface="Arial"/>
                </a:rPr>
                <a:t>◆ 可预测、一致性高、适合明确任务</a:t>
              </a:r>
            </a:p>
          </p:txBody>
        </p:sp>
        <p:grpSp>
          <p:nvGrpSpPr>
            <p:cNvPr id="25" name="Group 25"/>
            <p:cNvGrpSpPr/>
            <p:nvPr/>
          </p:nvGrpSpPr>
          <p:grpSpPr>
            <a:xfrm>
              <a:off x="2895600" y="3952875"/>
              <a:ext cx="653415" cy="428625"/>
              <a:chOff x="2895600" y="3952875"/>
              <a:chExt cx="653415" cy="428625"/>
            </a:xfrm>
          </p:grpSpPr>
          <p:sp>
            <p:nvSpPr>
              <p:cNvPr id="22" name="Line 22"/>
              <p:cNvSpPr/>
              <p:nvPr/>
            </p:nvSpPr>
            <p:spPr>
              <a:xfrm>
                <a:off x="2952750" y="3952875"/>
                <a:ext cx="9525" cy="33337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333375">
                    <a:moveTo>
                      <a:pt x="0" y="0"/>
                    </a:moveTo>
                    <a:lnTo>
                      <a:pt x="0" y="333375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  <a:custDash>
                  <a:ds d="200000" sp="100000"/>
                </a:custDash>
              </a:ln>
            </p:spPr>
          </p:sp>
          <p:sp>
            <p:nvSpPr>
              <p:cNvPr id="23" name="Polygon 23"/>
              <p:cNvSpPr/>
              <p:nvPr/>
            </p:nvSpPr>
            <p:spPr>
              <a:xfrm>
                <a:off x="2895600" y="4286250"/>
                <a:ext cx="11430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114300" h="95250">
                    <a:moveTo>
                      <a:pt x="57150" y="95250"/>
                    </a:moveTo>
                    <a:lnTo>
                      <a:pt x="0" y="0"/>
                    </a:lnTo>
                    <a:lnTo>
                      <a:pt x="114300" y="0"/>
                    </a:lnTo>
                    <a:close/>
                  </a:path>
                </a:pathLst>
              </a:custGeom>
              <a:solidFill>
                <a:srgbClr val="64748B"/>
              </a:solidFill>
              <a:ln>
                <a:noFill/>
              </a:ln>
            </p:spPr>
          </p:sp>
          <p:sp>
            <p:nvSpPr>
              <p:cNvPr id="24" name="TextBox 24"/>
              <p:cNvSpPr txBox="1"/>
              <p:nvPr/>
            </p:nvSpPr>
            <p:spPr>
              <a:xfrm>
                <a:off x="3131820" y="4122420"/>
                <a:ext cx="417195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900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不足时</a:t>
                </a:r>
              </a:p>
            </p:txBody>
          </p:sp>
        </p:grpSp>
        <p:sp>
          <p:nvSpPr>
            <p:cNvPr id="26" name="Freeform 26"/>
            <p:cNvSpPr/>
            <p:nvPr/>
          </p:nvSpPr>
          <p:spPr>
            <a:xfrm>
              <a:off x="571500" y="4476750"/>
              <a:ext cx="4762500" cy="952500"/>
            </a:xfrm>
            <a:custGeom>
              <a:avLst/>
              <a:gdLst/>
              <a:ahLst/>
              <a:cxnLst/>
              <a:rect l="l" t="t" r="r" b="b"/>
              <a:pathLst>
                <a:path w="4762500" h="952500">
                  <a:moveTo>
                    <a:pt x="114300" y="0"/>
                  </a:moveTo>
                  <a:lnTo>
                    <a:pt x="4648200" y="0"/>
                  </a:lnTo>
                  <a:cubicBezTo>
                    <a:pt x="4711326" y="0"/>
                    <a:pt x="4762500" y="51174"/>
                    <a:pt x="4762500" y="114300"/>
                  </a:cubicBezTo>
                  <a:lnTo>
                    <a:pt x="4762500" y="838200"/>
                  </a:lnTo>
                  <a:cubicBezTo>
                    <a:pt x="4762500" y="901326"/>
                    <a:pt x="4711326" y="952500"/>
                    <a:pt x="4648200" y="952500"/>
                  </a:cubicBezTo>
                  <a:lnTo>
                    <a:pt x="114300" y="952500"/>
                  </a:lnTo>
                  <a:cubicBezTo>
                    <a:pt x="51174" y="952500"/>
                    <a:pt x="0" y="901326"/>
                    <a:pt x="0" y="838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gradFill>
              <a:gsLst>
                <a:gs pos="0">
                  <a:srgbClr val="D97757">
                    <a:alpha val="15000"/>
                  </a:srgbClr>
                </a:gs>
                <a:gs pos="100000">
                  <a:srgbClr val="F59E0B">
                    <a:alpha val="15000"/>
                  </a:srgbClr>
                </a:gs>
              </a:gsLst>
              <a:lin ang="0" scaled="1"/>
            </a:gradFill>
            <a:ln w="19050">
              <a:solidFill>
                <a:srgbClr val="D97757"/>
              </a:solidFill>
            </a:ln>
          </p:spPr>
        </p:sp>
        <p:sp>
          <p:nvSpPr>
            <p:cNvPr id="27" name="Ellipse 27"/>
            <p:cNvSpPr/>
            <p:nvPr/>
          </p:nvSpPr>
          <p:spPr>
            <a:xfrm>
              <a:off x="762000" y="4667250"/>
              <a:ext cx="571500" cy="571500"/>
            </a:xfrm>
            <a:prstGeom prst="ellipse">
              <a:avLst/>
            </a:prstGeom>
            <a:solidFill>
              <a:srgbClr val="D97757"/>
            </a:solidFill>
            <a:ln>
              <a:noFill/>
            </a:ln>
          </p:spPr>
        </p:sp>
        <p:sp>
          <p:nvSpPr>
            <p:cNvPr id="28" name="TextBox 28"/>
            <p:cNvSpPr txBox="1"/>
            <p:nvPr/>
          </p:nvSpPr>
          <p:spPr>
            <a:xfrm>
              <a:off x="957211" y="4841558"/>
              <a:ext cx="181077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65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3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1504950" y="4695825"/>
              <a:ext cx="2177367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Autonomous Agents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1509712" y="4974431"/>
              <a:ext cx="2353508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LLM 动态决策、自主规划与执行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1511618" y="5209699"/>
              <a:ext cx="209559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⚡ 灵活强大，但成本高、需防护</a:t>
              </a:r>
            </a:p>
          </p:txBody>
        </p:sp>
        <p:grpSp>
          <p:nvGrpSpPr>
            <p:cNvPr id="39" name="Group 39"/>
            <p:cNvGrpSpPr/>
            <p:nvPr/>
          </p:nvGrpSpPr>
          <p:grpSpPr>
            <a:xfrm>
              <a:off x="5524500" y="1530191"/>
              <a:ext cx="285750" cy="3882390"/>
              <a:chOff x="5524500" y="1530191"/>
              <a:chExt cx="285750" cy="3882390"/>
            </a:xfrm>
          </p:grpSpPr>
          <p:sp>
            <p:nvSpPr>
              <p:cNvPr id="32" name="Freeform 32"/>
              <p:cNvSpPr/>
              <p:nvPr/>
            </p:nvSpPr>
            <p:spPr>
              <a:xfrm>
                <a:off x="5524500" y="1809750"/>
                <a:ext cx="285750" cy="3238500"/>
              </a:xfrm>
              <a:custGeom>
                <a:avLst/>
                <a:gdLst/>
                <a:ahLst/>
                <a:cxnLst/>
                <a:rect l="l" t="t" r="r" b="b"/>
                <a:pathLst>
                  <a:path w="285750" h="3238500">
                    <a:moveTo>
                      <a:pt x="142875" y="0"/>
                    </a:moveTo>
                    <a:lnTo>
                      <a:pt x="142875" y="0"/>
                    </a:lnTo>
                    <a:cubicBezTo>
                      <a:pt x="221783" y="0"/>
                      <a:pt x="285750" y="63967"/>
                      <a:pt x="285750" y="142875"/>
                    </a:cubicBezTo>
                    <a:lnTo>
                      <a:pt x="285750" y="3095625"/>
                    </a:lnTo>
                    <a:cubicBezTo>
                      <a:pt x="285750" y="3174533"/>
                      <a:pt x="221783" y="3238500"/>
                      <a:pt x="142875" y="3238500"/>
                    </a:cubicBezTo>
                    <a:lnTo>
                      <a:pt x="142875" y="3238500"/>
                    </a:lnTo>
                    <a:cubicBezTo>
                      <a:pt x="63967" y="3238500"/>
                      <a:pt x="0" y="3174533"/>
                      <a:pt x="0" y="3095625"/>
                    </a:cubicBezTo>
                    <a:lnTo>
                      <a:pt x="0" y="142875"/>
                    </a:lnTo>
                    <a:cubicBezTo>
                      <a:pt x="0" y="63967"/>
                      <a:pt x="63967" y="0"/>
                      <a:pt x="142875" y="0"/>
                    </a:cubicBezTo>
                    <a:close/>
                  </a:path>
                </a:pathLst>
              </a:custGeom>
              <a:solidFill>
                <a:srgbClr val="F1F5F9"/>
              </a:solidFill>
              <a:ln>
                <a:noFill/>
              </a:ln>
            </p:spPr>
          </p:sp>
          <p:sp>
            <p:nvSpPr>
              <p:cNvPr id="33" name="Freeform 33"/>
              <p:cNvSpPr/>
              <p:nvPr/>
            </p:nvSpPr>
            <p:spPr>
              <a:xfrm>
                <a:off x="5524500" y="4476750"/>
                <a:ext cx="285750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285750" h="571500">
                    <a:moveTo>
                      <a:pt x="142875" y="0"/>
                    </a:moveTo>
                    <a:lnTo>
                      <a:pt x="142875" y="0"/>
                    </a:lnTo>
                    <a:cubicBezTo>
                      <a:pt x="221783" y="0"/>
                      <a:pt x="285750" y="63967"/>
                      <a:pt x="285750" y="142875"/>
                    </a:cubicBezTo>
                    <a:lnTo>
                      <a:pt x="285750" y="428625"/>
                    </a:lnTo>
                    <a:cubicBezTo>
                      <a:pt x="285750" y="507533"/>
                      <a:pt x="221783" y="571500"/>
                      <a:pt x="142875" y="571500"/>
                    </a:cubicBezTo>
                    <a:lnTo>
                      <a:pt x="142875" y="571500"/>
                    </a:lnTo>
                    <a:cubicBezTo>
                      <a:pt x="63967" y="571500"/>
                      <a:pt x="0" y="507533"/>
                      <a:pt x="0" y="428625"/>
                    </a:cubicBezTo>
                    <a:lnTo>
                      <a:pt x="0" y="142875"/>
                    </a:lnTo>
                    <a:cubicBezTo>
                      <a:pt x="0" y="63967"/>
                      <a:pt x="63967" y="0"/>
                      <a:pt x="142875" y="0"/>
                    </a:cubicBezTo>
                    <a:close/>
                  </a:path>
                </a:pathLst>
              </a:custGeom>
              <a:solidFill>
                <a:srgbClr val="10B981"/>
              </a:solidFill>
              <a:ln>
                <a:noFill/>
              </a:ln>
            </p:spPr>
          </p:sp>
          <p:sp>
            <p:nvSpPr>
              <p:cNvPr id="34" name="Rectangle 34"/>
              <p:cNvSpPr/>
              <p:nvPr/>
            </p:nvSpPr>
            <p:spPr>
              <a:xfrm>
                <a:off x="5524500" y="3238500"/>
                <a:ext cx="285750" cy="1238250"/>
              </a:xfrm>
              <a:prstGeom prst="rect">
                <a:avLst/>
              </a:pr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35" name="Freeform 35"/>
              <p:cNvSpPr/>
              <p:nvPr/>
            </p:nvSpPr>
            <p:spPr>
              <a:xfrm>
                <a:off x="5524500" y="1809750"/>
                <a:ext cx="285750" cy="1428750"/>
              </a:xfrm>
              <a:custGeom>
                <a:avLst/>
                <a:gdLst/>
                <a:ahLst/>
                <a:cxnLst/>
                <a:rect l="l" t="t" r="r" b="b"/>
                <a:pathLst>
                  <a:path w="285750" h="1428750">
                    <a:moveTo>
                      <a:pt x="142875" y="0"/>
                    </a:moveTo>
                    <a:lnTo>
                      <a:pt x="142875" y="0"/>
                    </a:lnTo>
                    <a:cubicBezTo>
                      <a:pt x="221783" y="0"/>
                      <a:pt x="285750" y="63967"/>
                      <a:pt x="285750" y="142875"/>
                    </a:cubicBezTo>
                    <a:lnTo>
                      <a:pt x="285750" y="1285875"/>
                    </a:lnTo>
                    <a:cubicBezTo>
                      <a:pt x="285750" y="1364783"/>
                      <a:pt x="221783" y="1428750"/>
                      <a:pt x="142875" y="1428750"/>
                    </a:cubicBezTo>
                    <a:lnTo>
                      <a:pt x="142875" y="1428750"/>
                    </a:lnTo>
                    <a:cubicBezTo>
                      <a:pt x="63967" y="1428750"/>
                      <a:pt x="0" y="1364783"/>
                      <a:pt x="0" y="1285875"/>
                    </a:cubicBezTo>
                    <a:lnTo>
                      <a:pt x="0" y="142875"/>
                    </a:lnTo>
                    <a:cubicBezTo>
                      <a:pt x="0" y="63967"/>
                      <a:pt x="63967" y="0"/>
                      <a:pt x="142875" y="0"/>
                    </a:cubicBezTo>
                    <a:close/>
                  </a:path>
                </a:pathLst>
              </a:custGeom>
              <a:solidFill>
                <a:srgbClr val="D97757"/>
              </a:solidFill>
              <a:ln>
                <a:noFill/>
              </a:ln>
            </p:spPr>
          </p:sp>
          <p:sp>
            <p:nvSpPr>
              <p:cNvPr id="36" name="Rectangle 36"/>
              <p:cNvSpPr/>
              <p:nvPr/>
            </p:nvSpPr>
            <p:spPr>
              <a:xfrm>
                <a:off x="5524500" y="3238500"/>
                <a:ext cx="285750" cy="1238250"/>
              </a:xfrm>
              <a:prstGeom prst="rect">
                <a:avLst/>
              </a:pr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37" name="TextBox 37"/>
              <p:cNvSpPr txBox="1"/>
              <p:nvPr/>
            </p:nvSpPr>
            <p:spPr>
              <a:xfrm rot="-5400000">
                <a:off x="5536406" y="5244941"/>
                <a:ext cx="261937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简单</a:t>
                </a:r>
              </a:p>
            </p:txBody>
          </p:sp>
          <p:sp>
            <p:nvSpPr>
              <p:cNvPr id="38" name="TextBox 38"/>
              <p:cNvSpPr txBox="1"/>
              <p:nvPr/>
            </p:nvSpPr>
            <p:spPr>
              <a:xfrm rot="-5400000">
                <a:off x="5536406" y="1530191"/>
                <a:ext cx="261937" cy="16764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825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复杂</a:t>
                </a:r>
              </a:p>
            </p:txBody>
          </p:sp>
        </p:grpSp>
      </p:grpSp>
      <p:grpSp>
        <p:nvGrpSpPr>
          <p:cNvPr id="62" name="Group 62"/>
          <p:cNvGrpSpPr/>
          <p:nvPr/>
        </p:nvGrpSpPr>
        <p:grpSpPr>
          <a:xfrm>
            <a:off x="6477000" y="1428750"/>
            <a:ext cx="5143500" cy="4476750"/>
            <a:chOff x="6477000" y="1428750"/>
            <a:chExt cx="5143500" cy="4476750"/>
          </a:xfrm>
        </p:grpSpPr>
        <p:sp>
          <p:nvSpPr>
            <p:cNvPr id="41" name="Freeform 41"/>
            <p:cNvSpPr/>
            <p:nvPr/>
          </p:nvSpPr>
          <p:spPr>
            <a:xfrm>
              <a:off x="6477000" y="1428750"/>
              <a:ext cx="5143500" cy="1714500"/>
            </a:xfrm>
            <a:custGeom>
              <a:avLst/>
              <a:gdLst/>
              <a:ahLst/>
              <a:cxnLst/>
              <a:rect l="l" t="t" r="r" b="b"/>
              <a:pathLst>
                <a:path w="5143500" h="1714500">
                  <a:moveTo>
                    <a:pt x="114300" y="0"/>
                  </a:moveTo>
                  <a:lnTo>
                    <a:pt x="5029200" y="0"/>
                  </a:lnTo>
                  <a:cubicBezTo>
                    <a:pt x="5092326" y="0"/>
                    <a:pt x="5143500" y="51174"/>
                    <a:pt x="5143500" y="114300"/>
                  </a:cubicBezTo>
                  <a:lnTo>
                    <a:pt x="5143500" y="1600200"/>
                  </a:lnTo>
                  <a:cubicBezTo>
                    <a:pt x="5143500" y="1663326"/>
                    <a:pt x="5092326" y="1714500"/>
                    <a:pt x="5029200" y="1714500"/>
                  </a:cubicBezTo>
                  <a:lnTo>
                    <a:pt x="114300" y="1714500"/>
                  </a:lnTo>
                  <a:cubicBezTo>
                    <a:pt x="51174" y="1714500"/>
                    <a:pt x="0" y="1663326"/>
                    <a:pt x="0" y="16002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EF3C7"/>
            </a:solidFill>
            <a:ln w="9525">
              <a:solidFill>
                <a:srgbClr val="F59E0B"/>
              </a:solidFill>
            </a:ln>
          </p:spPr>
        </p:sp>
        <p:sp>
          <p:nvSpPr>
            <p:cNvPr id="42" name="Ellipse 42"/>
            <p:cNvSpPr/>
            <p:nvPr/>
          </p:nvSpPr>
          <p:spPr>
            <a:xfrm>
              <a:off x="6629400" y="1581150"/>
              <a:ext cx="457200" cy="457200"/>
            </a:xfrm>
            <a:prstGeom prst="ellipse">
              <a:avLst/>
            </a:prstGeom>
            <a:solidFill>
              <a:srgbClr val="F59E0B"/>
            </a:solidFill>
            <a:ln>
              <a:noFill/>
            </a:ln>
          </p:spPr>
        </p:sp>
        <p:sp>
          <p:nvSpPr>
            <p:cNvPr id="43" name="Freeform 43"/>
            <p:cNvSpPr/>
            <p:nvPr/>
          </p:nvSpPr>
          <p:spPr>
            <a:xfrm>
              <a:off x="6686550" y="1638300"/>
              <a:ext cx="342900" cy="321469"/>
            </a:xfrm>
            <a:custGeom>
              <a:avLst/>
              <a:gdLst/>
              <a:ahLst/>
              <a:cxnLst/>
              <a:rect l="l" t="t" r="r" b="b"/>
              <a:pathLst>
                <a:path w="342900" h="321469">
                  <a:moveTo>
                    <a:pt x="342900" y="321469"/>
                  </a:moveTo>
                  <a:lnTo>
                    <a:pt x="0" y="321469"/>
                  </a:lnTo>
                  <a:lnTo>
                    <a:pt x="0" y="257175"/>
                  </a:lnTo>
                  <a:lnTo>
                    <a:pt x="150019" y="0"/>
                  </a:lnTo>
                  <a:lnTo>
                    <a:pt x="192881" y="0"/>
                  </a:lnTo>
                  <a:lnTo>
                    <a:pt x="342900" y="257175"/>
                  </a:lnTo>
                  <a:lnTo>
                    <a:pt x="342900" y="321469"/>
                  </a:lnTo>
                  <a:close/>
                  <a:moveTo>
                    <a:pt x="150019" y="85725"/>
                  </a:moveTo>
                  <a:lnTo>
                    <a:pt x="192881" y="85725"/>
                  </a:lnTo>
                  <a:lnTo>
                    <a:pt x="192881" y="192881"/>
                  </a:lnTo>
                  <a:lnTo>
                    <a:pt x="150019" y="192881"/>
                  </a:lnTo>
                  <a:lnTo>
                    <a:pt x="150019" y="85725"/>
                  </a:lnTo>
                  <a:close/>
                  <a:moveTo>
                    <a:pt x="150019" y="235744"/>
                  </a:moveTo>
                  <a:lnTo>
                    <a:pt x="192881" y="235744"/>
                  </a:lnTo>
                  <a:lnTo>
                    <a:pt x="192881" y="278606"/>
                  </a:lnTo>
                  <a:lnTo>
                    <a:pt x="150019" y="278606"/>
                  </a:lnTo>
                  <a:lnTo>
                    <a:pt x="150019" y="2357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44" name="TextBox 44"/>
            <p:cNvSpPr txBox="1"/>
            <p:nvPr/>
          </p:nvSpPr>
          <p:spPr>
            <a:xfrm>
              <a:off x="7221855" y="1644968"/>
              <a:ext cx="8623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92400E"/>
                  </a:solidFill>
                  <a:latin typeface="Arial"/>
                  <a:ea typeface="Microsoft YaHei"/>
                  <a:cs typeface="Arial"/>
                </a:rPr>
                <a:t>关键权衡</a:t>
              </a:r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7225665" y="1867852"/>
              <a:ext cx="1767221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92400E"/>
                  </a:solidFill>
                  <a:latin typeface="Arial"/>
                  <a:ea typeface="Microsoft YaHei"/>
                  <a:cs typeface="Arial"/>
                </a:rPr>
                <a:t>Trade-offs to Consider</a:t>
              </a:r>
            </a:p>
          </p:txBody>
        </p:sp>
        <p:sp>
          <p:nvSpPr>
            <p:cNvPr id="46" name="Line 46"/>
            <p:cNvSpPr/>
            <p:nvPr/>
          </p:nvSpPr>
          <p:spPr>
            <a:xfrm>
              <a:off x="6667500" y="2190750"/>
              <a:ext cx="4762500" cy="9525"/>
            </a:xfrm>
            <a:custGeom>
              <a:avLst/>
              <a:gdLst/>
              <a:ahLst/>
              <a:cxnLst/>
              <a:rect l="l" t="t" r="r" b="b"/>
              <a:pathLst>
                <a:path w="4762500" h="9525">
                  <a:moveTo>
                    <a:pt x="0" y="0"/>
                  </a:moveTo>
                  <a:lnTo>
                    <a:pt x="4762500" y="0"/>
                  </a:lnTo>
                </a:path>
              </a:pathLst>
            </a:custGeom>
            <a:noFill/>
            <a:ln w="9525">
              <a:solidFill>
                <a:srgbClr val="F59E0B">
                  <a:alpha val="30000"/>
                </a:srgbClr>
              </a:solidFill>
            </a:ln>
          </p:spPr>
        </p:sp>
        <p:sp>
          <p:nvSpPr>
            <p:cNvPr id="47" name="TextBox 47"/>
            <p:cNvSpPr txBox="1"/>
            <p:nvPr/>
          </p:nvSpPr>
          <p:spPr>
            <a:xfrm>
              <a:off x="6747510" y="2346960"/>
              <a:ext cx="3693414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• Agent 系统以</a:t>
              </a:r>
              <a:r>
                <a:rPr lang="zh-CN" sz="1200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延迟</a:t>
              </a:r>
              <a:r>
                <a:rPr lang="zh-CN" sz="120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和</a:t>
              </a:r>
              <a:r>
                <a:rPr lang="zh-CN" sz="1200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成本</a:t>
              </a:r>
              <a:r>
                <a:rPr lang="zh-CN" sz="120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换取更好的任务表现</a:t>
              </a:r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6747510" y="2613660"/>
              <a:ext cx="333413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• 错误可能</a:t>
              </a:r>
              <a:r>
                <a:rPr lang="zh-CN" sz="1200" b="1" dirty="0">
                  <a:solidFill>
                    <a:srgbClr val="EF4444"/>
                  </a:solidFill>
                  <a:latin typeface="Arial"/>
                  <a:ea typeface="Microsoft YaHei"/>
                  <a:cs typeface="Arial"/>
                </a:rPr>
                <a:t>复合累积</a:t>
              </a:r>
              <a:r>
                <a:rPr lang="zh-CN" sz="120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，需要广泛测试与防护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6747510" y="2880360"/>
              <a:ext cx="210731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• 评估这种权衡何时有意义</a:t>
              </a:r>
            </a:p>
          </p:txBody>
        </p:sp>
        <p:sp>
          <p:nvSpPr>
            <p:cNvPr id="50" name="Freeform 50"/>
            <p:cNvSpPr/>
            <p:nvPr/>
          </p:nvSpPr>
          <p:spPr>
            <a:xfrm>
              <a:off x="6477000" y="3429000"/>
              <a:ext cx="5143500" cy="1524000"/>
            </a:xfrm>
            <a:custGeom>
              <a:avLst/>
              <a:gdLst/>
              <a:ahLst/>
              <a:cxnLst/>
              <a:rect l="l" t="t" r="r" b="b"/>
              <a:pathLst>
                <a:path w="5143500" h="1524000">
                  <a:moveTo>
                    <a:pt x="114300" y="0"/>
                  </a:moveTo>
                  <a:lnTo>
                    <a:pt x="5029200" y="0"/>
                  </a:lnTo>
                  <a:cubicBezTo>
                    <a:pt x="5092326" y="0"/>
                    <a:pt x="5143500" y="51174"/>
                    <a:pt x="5143500" y="114300"/>
                  </a:cubicBezTo>
                  <a:lnTo>
                    <a:pt x="5143500" y="1409700"/>
                  </a:lnTo>
                  <a:cubicBezTo>
                    <a:pt x="5143500" y="1472826"/>
                    <a:pt x="5092326" y="1524000"/>
                    <a:pt x="5029200" y="1524000"/>
                  </a:cubicBezTo>
                  <a:lnTo>
                    <a:pt x="114300" y="1524000"/>
                  </a:lnTo>
                  <a:cubicBezTo>
                    <a:pt x="51174" y="1524000"/>
                    <a:pt x="0" y="1472826"/>
                    <a:pt x="0" y="1409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D1FAE5"/>
            </a:solidFill>
            <a:ln w="9525">
              <a:solidFill>
                <a:srgbClr val="10B981"/>
              </a:solidFill>
            </a:ln>
          </p:spPr>
        </p:sp>
        <p:sp>
          <p:nvSpPr>
            <p:cNvPr id="51" name="Ellipse 51"/>
            <p:cNvSpPr/>
            <p:nvPr/>
          </p:nvSpPr>
          <p:spPr>
            <a:xfrm>
              <a:off x="6629400" y="1581150"/>
              <a:ext cx="457200" cy="457200"/>
            </a:xfrm>
            <a:prstGeom prst="ellipse">
              <a:avLst/>
            </a:prstGeom>
            <a:solidFill>
              <a:srgbClr val="10B981"/>
            </a:solidFill>
            <a:ln>
              <a:noFill/>
            </a:ln>
          </p:spPr>
        </p:sp>
        <p:sp>
          <p:nvSpPr>
            <p:cNvPr id="52" name="Freeform 52"/>
            <p:cNvSpPr/>
            <p:nvPr/>
          </p:nvSpPr>
          <p:spPr>
            <a:xfrm>
              <a:off x="6686550" y="3638550"/>
              <a:ext cx="342900" cy="342900"/>
            </a:xfrm>
            <a:custGeom>
              <a:avLst/>
              <a:gdLst/>
              <a:ahLst/>
              <a:cxnLst/>
              <a:rect l="l" t="t" r="r" b="b"/>
              <a:pathLst>
                <a:path w="342900" h="342900">
                  <a:moveTo>
                    <a:pt x="171450" y="342900"/>
                  </a:moveTo>
                  <a:cubicBezTo>
                    <a:pt x="266140" y="342900"/>
                    <a:pt x="342900" y="266140"/>
                    <a:pt x="342900" y="171450"/>
                  </a:cubicBezTo>
                  <a:cubicBezTo>
                    <a:pt x="342900" y="76761"/>
                    <a:pt x="266140" y="0"/>
                    <a:pt x="171450" y="0"/>
                  </a:cubicBezTo>
                  <a:cubicBezTo>
                    <a:pt x="76761" y="0"/>
                    <a:pt x="0" y="76761"/>
                    <a:pt x="0" y="171450"/>
                  </a:cubicBezTo>
                  <a:cubicBezTo>
                    <a:pt x="0" y="266140"/>
                    <a:pt x="76761" y="342900"/>
                    <a:pt x="171450" y="342900"/>
                  </a:cubicBezTo>
                  <a:close/>
                  <a:moveTo>
                    <a:pt x="272329" y="122311"/>
                  </a:moveTo>
                  <a:lnTo>
                    <a:pt x="242021" y="92002"/>
                  </a:lnTo>
                  <a:lnTo>
                    <a:pt x="139303" y="194720"/>
                  </a:lnTo>
                  <a:lnTo>
                    <a:pt x="100879" y="156296"/>
                  </a:lnTo>
                  <a:lnTo>
                    <a:pt x="70571" y="186604"/>
                  </a:lnTo>
                  <a:lnTo>
                    <a:pt x="139303" y="255336"/>
                  </a:lnTo>
                  <a:lnTo>
                    <a:pt x="272329" y="1223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53" name="TextBox 53"/>
            <p:cNvSpPr txBox="1"/>
            <p:nvPr/>
          </p:nvSpPr>
          <p:spPr>
            <a:xfrm>
              <a:off x="7221855" y="3645218"/>
              <a:ext cx="8623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065F46"/>
                  </a:solidFill>
                  <a:latin typeface="Arial"/>
                  <a:ea typeface="Microsoft YaHei"/>
                  <a:cs typeface="Arial"/>
                </a:rPr>
                <a:t>最佳实践</a:t>
              </a:r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7225665" y="3868102"/>
              <a:ext cx="104646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065F46"/>
                  </a:solidFill>
                  <a:latin typeface="Arial"/>
                  <a:ea typeface="Microsoft YaHei"/>
                  <a:cs typeface="Arial"/>
                </a:rPr>
                <a:t>Best Practice</a:t>
              </a:r>
            </a:p>
          </p:txBody>
        </p:sp>
        <p:sp>
          <p:nvSpPr>
            <p:cNvPr id="55" name="Line 55"/>
            <p:cNvSpPr/>
            <p:nvPr/>
          </p:nvSpPr>
          <p:spPr>
            <a:xfrm>
              <a:off x="6667500" y="4191000"/>
              <a:ext cx="4762500" cy="9525"/>
            </a:xfrm>
            <a:custGeom>
              <a:avLst/>
              <a:gdLst/>
              <a:ahLst/>
              <a:cxnLst/>
              <a:rect l="l" t="t" r="r" b="b"/>
              <a:pathLst>
                <a:path w="4762500" h="9525">
                  <a:moveTo>
                    <a:pt x="0" y="0"/>
                  </a:moveTo>
                  <a:lnTo>
                    <a:pt x="4762500" y="0"/>
                  </a:lnTo>
                </a:path>
              </a:pathLst>
            </a:custGeom>
            <a:noFill/>
            <a:ln w="9525">
              <a:solidFill>
                <a:srgbClr val="10B981">
                  <a:alpha val="30000"/>
                </a:srgbClr>
              </a:solidFill>
            </a:ln>
          </p:spPr>
        </p:sp>
        <p:sp>
          <p:nvSpPr>
            <p:cNvPr id="56" name="TextBox 56"/>
            <p:cNvSpPr txBox="1"/>
            <p:nvPr/>
          </p:nvSpPr>
          <p:spPr>
            <a:xfrm>
              <a:off x="6747510" y="4347210"/>
              <a:ext cx="1721739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✓ 从</a:t>
              </a:r>
              <a:r>
                <a:rPr lang="zh-CN" sz="1200" b="1" dirty="0">
                  <a:solidFill>
                    <a:srgbClr val="10B981"/>
                  </a:solidFill>
                  <a:latin typeface="Arial"/>
                  <a:ea typeface="Microsoft YaHei"/>
                  <a:cs typeface="Arial"/>
                </a:rPr>
                <a:t>简单 prompt</a:t>
              </a:r>
              <a:r>
                <a:rPr lang="zh-CN" sz="120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开始</a:t>
              </a:r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6747510" y="4613910"/>
              <a:ext cx="140627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✓ 用全面评估优化</a:t>
              </a:r>
            </a:p>
          </p:txBody>
        </p:sp>
        <p:sp>
          <p:nvSpPr>
            <p:cNvPr id="58" name="Freeform 58"/>
            <p:cNvSpPr/>
            <p:nvPr/>
          </p:nvSpPr>
          <p:spPr>
            <a:xfrm>
              <a:off x="6477000" y="5238750"/>
              <a:ext cx="5143500" cy="666750"/>
            </a:xfrm>
            <a:custGeom>
              <a:avLst/>
              <a:gdLst/>
              <a:ahLst/>
              <a:cxnLst/>
              <a:rect l="l" t="t" r="r" b="b"/>
              <a:pathLst>
                <a:path w="5143500" h="666750">
                  <a:moveTo>
                    <a:pt x="114300" y="0"/>
                  </a:moveTo>
                  <a:lnTo>
                    <a:pt x="5029200" y="0"/>
                  </a:lnTo>
                  <a:cubicBezTo>
                    <a:pt x="5092326" y="0"/>
                    <a:pt x="5143500" y="51174"/>
                    <a:pt x="5143500" y="114300"/>
                  </a:cubicBezTo>
                  <a:lnTo>
                    <a:pt x="5143500" y="552450"/>
                  </a:lnTo>
                  <a:cubicBezTo>
                    <a:pt x="5143500" y="615576"/>
                    <a:pt x="5092326" y="666750"/>
                    <a:pt x="5029200" y="666750"/>
                  </a:cubicBezTo>
                  <a:lnTo>
                    <a:pt x="114300" y="666750"/>
                  </a:lnTo>
                  <a:cubicBezTo>
                    <a:pt x="51174" y="666750"/>
                    <a:pt x="0" y="615576"/>
                    <a:pt x="0" y="5524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8FAFC"/>
            </a:solidFill>
            <a:ln w="9525">
              <a:solidFill>
                <a:srgbClr val="E2E8F0"/>
              </a:solidFill>
            </a:ln>
          </p:spPr>
        </p:sp>
        <p:sp>
          <p:nvSpPr>
            <p:cNvPr id="59" name="Freeform 59"/>
            <p:cNvSpPr/>
            <p:nvPr/>
          </p:nvSpPr>
          <p:spPr>
            <a:xfrm>
              <a:off x="6477000" y="5238750"/>
              <a:ext cx="57150" cy="666750"/>
            </a:xfrm>
            <a:custGeom>
              <a:avLst/>
              <a:gdLst/>
              <a:ahLst/>
              <a:cxnLst/>
              <a:rect l="l" t="t" r="r" b="b"/>
              <a:pathLst>
                <a:path w="57150" h="666750">
                  <a:moveTo>
                    <a:pt x="28575" y="0"/>
                  </a:moveTo>
                  <a:lnTo>
                    <a:pt x="28575" y="0"/>
                  </a:lnTo>
                  <a:cubicBezTo>
                    <a:pt x="44357" y="0"/>
                    <a:pt x="57150" y="12793"/>
                    <a:pt x="57150" y="28575"/>
                  </a:cubicBezTo>
                  <a:lnTo>
                    <a:pt x="57150" y="638175"/>
                  </a:lnTo>
                  <a:cubicBezTo>
                    <a:pt x="57150" y="653957"/>
                    <a:pt x="44357" y="666750"/>
                    <a:pt x="28575" y="666750"/>
                  </a:cubicBezTo>
                  <a:lnTo>
                    <a:pt x="28575" y="666750"/>
                  </a:lnTo>
                  <a:cubicBezTo>
                    <a:pt x="12793" y="666750"/>
                    <a:pt x="0" y="653957"/>
                    <a:pt x="0" y="638175"/>
                  </a:cubicBezTo>
                  <a:lnTo>
                    <a:pt x="0" y="28575"/>
                  </a:lnTo>
                  <a:cubicBezTo>
                    <a:pt x="0" y="12793"/>
                    <a:pt x="12793" y="0"/>
                    <a:pt x="28575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60" name="TextBox 60"/>
            <p:cNvSpPr txBox="1"/>
            <p:nvPr/>
          </p:nvSpPr>
          <p:spPr>
            <a:xfrm>
              <a:off x="6700838" y="5403056"/>
              <a:ext cx="3010733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i="1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"许多应用只需优化单一 LLM 调用 + 检索</a:t>
              </a:r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6700838" y="5641181"/>
              <a:ext cx="1269087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i="1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即可满足需求。"</a:t>
              </a:r>
            </a:p>
          </p:txBody>
        </p:sp>
      </p:grpSp>
      <p:sp>
        <p:nvSpPr>
          <p:cNvPr id="63" name="TextBox 63"/>
          <p:cNvSpPr txBox="1"/>
          <p:nvPr/>
        </p:nvSpPr>
        <p:spPr>
          <a:xfrm>
            <a:off x="5887141" y="6363652"/>
            <a:ext cx="417719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5 / 15</a:t>
            </a:r>
          </a:p>
        </p:txBody>
      </p:sp>
    </p:spTree>
  </p:cSld>
  <p:clrMapOvr>
    <a:masterClrMapping/>
  </p:clrMapOvr>
  <p:transition dur="4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57150"/>
          </a:xfrm>
          <a:prstGeom prst="rect">
            <a:avLst/>
          </a:prstGeom>
          <a:solidFill>
            <a:srgbClr val="D97757"/>
          </a:solidFill>
          <a:ln>
            <a:noFill/>
          </a:ln>
        </p:spPr>
      </p:sp>
      <p:sp>
        <p:nvSpPr>
          <p:cNvPr id="4" name="TextBox 4"/>
          <p:cNvSpPr txBox="1"/>
          <p:nvPr/>
        </p:nvSpPr>
        <p:spPr>
          <a:xfrm>
            <a:off x="558165" y="410528"/>
            <a:ext cx="112314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D97757"/>
                </a:solidFill>
                <a:latin typeface="Arial"/>
                <a:ea typeface="Microsoft YaHei"/>
                <a:cs typeface="Arial"/>
              </a:rPr>
              <a:t>BUILDING BLOCK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41020" y="693420"/>
            <a:ext cx="7734719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基础构建模块：增强型 LLM (Augmented LLM)</a:t>
            </a:r>
          </a:p>
        </p:txBody>
      </p:sp>
      <p:grpSp>
        <p:nvGrpSpPr>
          <p:cNvPr id="20" name="Group 20"/>
          <p:cNvGrpSpPr/>
          <p:nvPr/>
        </p:nvGrpSpPr>
        <p:grpSpPr>
          <a:xfrm>
            <a:off x="571500" y="1333500"/>
            <a:ext cx="2667000" cy="3048000"/>
            <a:chOff x="571500" y="1333500"/>
            <a:chExt cx="2667000" cy="3048000"/>
          </a:xfrm>
        </p:grpSpPr>
        <p:sp>
          <p:nvSpPr>
            <p:cNvPr id="6" name="Freeform 6"/>
            <p:cNvSpPr/>
            <p:nvPr/>
          </p:nvSpPr>
          <p:spPr>
            <a:xfrm>
              <a:off x="571500" y="1333500"/>
              <a:ext cx="2667000" cy="3048000"/>
            </a:xfrm>
            <a:custGeom>
              <a:avLst/>
              <a:gdLst/>
              <a:ahLst/>
              <a:cxnLst/>
              <a:rect l="l" t="t" r="r" b="b"/>
              <a:pathLst>
                <a:path w="2667000" h="304800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2933700"/>
                  </a:lnTo>
                  <a:cubicBezTo>
                    <a:pt x="2667000" y="2996826"/>
                    <a:pt x="2615826" y="3048000"/>
                    <a:pt x="2552700" y="3048000"/>
                  </a:cubicBezTo>
                  <a:lnTo>
                    <a:pt x="114300" y="3048000"/>
                  </a:lnTo>
                  <a:cubicBezTo>
                    <a:pt x="51174" y="3048000"/>
                    <a:pt x="0" y="2996826"/>
                    <a:pt x="0" y="2933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8FAFC"/>
            </a:solidFill>
            <a:ln w="9525">
              <a:solidFill>
                <a:srgbClr val="E2E8F0"/>
              </a:solidFill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746760" y="1537335"/>
              <a:ext cx="1429055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4A90D9"/>
                  </a:solidFill>
                  <a:latin typeface="Arial"/>
                  <a:ea typeface="Microsoft YaHei"/>
                  <a:cs typeface="Arial"/>
                </a:rPr>
                <a:t>🔍 Retrieval 检索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48665" y="1791652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生成搜索查询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748665" y="2001202"/>
              <a:ext cx="110013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获取相关上下文</a:t>
              </a:r>
            </a:p>
          </p:txBody>
        </p:sp>
        <p:sp>
          <p:nvSpPr>
            <p:cNvPr id="10" name="Line 10"/>
            <p:cNvSpPr/>
            <p:nvPr/>
          </p:nvSpPr>
          <p:spPr>
            <a:xfrm>
              <a:off x="762000" y="2286000"/>
              <a:ext cx="2286000" cy="9525"/>
            </a:xfrm>
            <a:custGeom>
              <a:avLst/>
              <a:gdLst/>
              <a:ahLst/>
              <a:cxnLst/>
              <a:rect l="l" t="t" r="r" b="b"/>
              <a:pathLst>
                <a:path w="2286000" h="9525">
                  <a:moveTo>
                    <a:pt x="0" y="0"/>
                  </a:moveTo>
                  <a:lnTo>
                    <a:pt x="228600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11" name="TextBox 11"/>
            <p:cNvSpPr txBox="1"/>
            <p:nvPr/>
          </p:nvSpPr>
          <p:spPr>
            <a:xfrm>
              <a:off x="746760" y="2442210"/>
              <a:ext cx="107021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10B981"/>
                  </a:solidFill>
                  <a:latin typeface="Arial"/>
                  <a:ea typeface="Microsoft YaHei"/>
                  <a:cs typeface="Arial"/>
                </a:rPr>
                <a:t>🔧 Tools 工具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48665" y="2696528"/>
              <a:ext cx="94678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选择适当工具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48665" y="2906078"/>
              <a:ext cx="124582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调用外部服务/API</a:t>
              </a:r>
            </a:p>
          </p:txBody>
        </p:sp>
        <p:sp>
          <p:nvSpPr>
            <p:cNvPr id="14" name="Line 14"/>
            <p:cNvSpPr/>
            <p:nvPr/>
          </p:nvSpPr>
          <p:spPr>
            <a:xfrm>
              <a:off x="762000" y="3190875"/>
              <a:ext cx="2286000" cy="9525"/>
            </a:xfrm>
            <a:custGeom>
              <a:avLst/>
              <a:gdLst/>
              <a:ahLst/>
              <a:cxnLst/>
              <a:rect l="l" t="t" r="r" b="b"/>
              <a:pathLst>
                <a:path w="2286000" h="9525">
                  <a:moveTo>
                    <a:pt x="0" y="0"/>
                  </a:moveTo>
                  <a:lnTo>
                    <a:pt x="2286000" y="0"/>
                  </a:lnTo>
                </a:path>
              </a:pathLst>
            </a:custGeom>
            <a:noFill/>
            <a:ln w="9525">
              <a:solidFill>
                <a:srgbClr val="E2E8F0"/>
              </a:solidFill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746760" y="3347085"/>
              <a:ext cx="1291038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💾 Memory 记忆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748665" y="3601402"/>
              <a:ext cx="125349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决定保留哪些信息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748665" y="3810952"/>
              <a:ext cx="110013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维持对话上下文</a:t>
              </a:r>
            </a:p>
          </p:txBody>
        </p:sp>
        <p:sp>
          <p:nvSpPr>
            <p:cNvPr id="18" name="Freeform 18"/>
            <p:cNvSpPr/>
            <p:nvPr/>
          </p:nvSpPr>
          <p:spPr>
            <a:xfrm>
              <a:off x="714375" y="4048125"/>
              <a:ext cx="2381250" cy="238125"/>
            </a:xfrm>
            <a:custGeom>
              <a:avLst/>
              <a:gdLst/>
              <a:ahLst/>
              <a:cxnLst/>
              <a:rect l="l" t="t" r="r" b="b"/>
              <a:pathLst>
                <a:path w="2381250" h="238125">
                  <a:moveTo>
                    <a:pt x="57150" y="0"/>
                  </a:moveTo>
                  <a:lnTo>
                    <a:pt x="2324100" y="0"/>
                  </a:lnTo>
                  <a:cubicBezTo>
                    <a:pt x="2355663" y="0"/>
                    <a:pt x="2381250" y="25587"/>
                    <a:pt x="2381250" y="57150"/>
                  </a:cubicBezTo>
                  <a:lnTo>
                    <a:pt x="2381250" y="180975"/>
                  </a:lnTo>
                  <a:cubicBezTo>
                    <a:pt x="2381250" y="212538"/>
                    <a:pt x="2355663" y="238125"/>
                    <a:pt x="2324100" y="238125"/>
                  </a:cubicBezTo>
                  <a:lnTo>
                    <a:pt x="57150" y="238125"/>
                  </a:lnTo>
                  <a:cubicBezTo>
                    <a:pt x="25587" y="238125"/>
                    <a:pt x="0" y="212538"/>
                    <a:pt x="0" y="180975"/>
                  </a:cubicBezTo>
                  <a:lnTo>
                    <a:pt x="0" y="57150"/>
                  </a:lnTo>
                  <a:cubicBezTo>
                    <a:pt x="0" y="25587"/>
                    <a:pt x="25587" y="0"/>
                    <a:pt x="57150" y="0"/>
                  </a:cubicBezTo>
                  <a:close/>
                </a:path>
              </a:pathLst>
            </a:custGeom>
            <a:solidFill>
              <a:srgbClr val="D97757">
                <a:alpha val="10000"/>
              </a:srgbClr>
            </a:solidFill>
            <a:ln>
              <a:noFill/>
            </a:ln>
          </p:spPr>
        </p:sp>
        <p:sp>
          <p:nvSpPr>
            <p:cNvPr id="19" name="TextBox 19"/>
            <p:cNvSpPr txBox="1"/>
            <p:nvPr/>
          </p:nvSpPr>
          <p:spPr>
            <a:xfrm>
              <a:off x="749999" y="4122420"/>
              <a:ext cx="2310003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推荐: Model Context Protocol (MCP)</a:t>
              </a:r>
            </a:p>
          </p:txBody>
        </p:sp>
      </p:grpSp>
      <p:grpSp>
        <p:nvGrpSpPr>
          <p:cNvPr id="48" name="Group 48"/>
          <p:cNvGrpSpPr/>
          <p:nvPr/>
        </p:nvGrpSpPr>
        <p:grpSpPr>
          <a:xfrm>
            <a:off x="3667125" y="2095500"/>
            <a:ext cx="4857750" cy="3407569"/>
            <a:chOff x="3667125" y="2095500"/>
            <a:chExt cx="4857750" cy="3407569"/>
          </a:xfrm>
        </p:grpSpPr>
        <p:sp>
          <p:nvSpPr>
            <p:cNvPr id="21" name="Ellipse 21"/>
            <p:cNvSpPr/>
            <p:nvPr/>
          </p:nvSpPr>
          <p:spPr>
            <a:xfrm>
              <a:off x="4667250" y="2095500"/>
              <a:ext cx="2857500" cy="2667000"/>
            </a:xfrm>
            <a:prstGeom prst="ellipse">
              <a:avLst/>
            </a:prstGeom>
            <a:gradFill>
              <a:gsLst>
                <a:gs pos="0">
                  <a:srgbClr val="D97757">
                    <a:alpha val="30000"/>
                  </a:srgbClr>
                </a:gs>
                <a:gs pos="70000">
                  <a:srgbClr val="D97757">
                    <a:alpha val="10000"/>
                  </a:srgbClr>
                </a:gs>
                <a:gs pos="100000">
                  <a:srgbClr val="D9775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</p:sp>
        <p:sp>
          <p:nvSpPr>
            <p:cNvPr id="22" name="Ellipse 22"/>
            <p:cNvSpPr/>
            <p:nvPr/>
          </p:nvSpPr>
          <p:spPr>
            <a:xfrm>
              <a:off x="5476875" y="2809875"/>
              <a:ext cx="1238250" cy="1238250"/>
            </a:xfrm>
            <a:prstGeom prst="ellipse">
              <a:avLst/>
            </a:prstGeom>
            <a:solidFill>
              <a:srgbClr val="1A1A2E"/>
            </a:solidFill>
            <a:ln>
              <a:noFill/>
            </a:ln>
            <a:effectLst>
              <a:outerShdw blurRad="152400" dist="38100" dir="10799140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3" name="Ellipse 23"/>
            <p:cNvSpPr/>
            <p:nvPr/>
          </p:nvSpPr>
          <p:spPr>
            <a:xfrm>
              <a:off x="5572125" y="2905125"/>
              <a:ext cx="1047750" cy="1047750"/>
            </a:xfrm>
            <a:prstGeom prst="ellipse">
              <a:avLst/>
            </a:prstGeom>
            <a:solidFill>
              <a:srgbClr val="2D2D44"/>
            </a:solidFill>
            <a:ln>
              <a:noFill/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5840991" y="3174682"/>
              <a:ext cx="510019" cy="335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65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LLM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5821680" y="3503295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核心模型</a:t>
              </a:r>
            </a:p>
          </p:txBody>
        </p:sp>
        <p:grpSp>
          <p:nvGrpSpPr>
            <p:cNvPr id="29" name="Group 29"/>
            <p:cNvGrpSpPr/>
            <p:nvPr/>
          </p:nvGrpSpPr>
          <p:grpSpPr>
            <a:xfrm>
              <a:off x="4762500" y="2667000"/>
              <a:ext cx="2667000" cy="2095500"/>
              <a:chOff x="4762500" y="2667000"/>
              <a:chExt cx="2667000" cy="2095500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4762500" y="2667000"/>
                <a:ext cx="857250" cy="428625"/>
              </a:xfrm>
              <a:custGeom>
                <a:avLst/>
                <a:gdLst/>
                <a:ahLst/>
                <a:cxnLst/>
                <a:rect l="l" t="t" r="r" b="b"/>
                <a:pathLst>
                  <a:path w="857250" h="428625">
                    <a:moveTo>
                      <a:pt x="857250" y="428625"/>
                    </a:moveTo>
                    <a:cubicBezTo>
                      <a:pt x="539750" y="142875"/>
                      <a:pt x="254000" y="0"/>
                      <a:pt x="0" y="0"/>
                    </a:cubicBezTo>
                  </a:path>
                </a:pathLst>
              </a:custGeom>
              <a:noFill/>
              <a:ln w="19050">
                <a:solidFill>
                  <a:srgbClr val="CBD5E1"/>
                </a:solidFill>
              </a:ln>
            </p:spPr>
          </p:sp>
          <p:sp>
            <p:nvSpPr>
              <p:cNvPr id="27" name="Freeform 27"/>
              <p:cNvSpPr/>
              <p:nvPr/>
            </p:nvSpPr>
            <p:spPr>
              <a:xfrm>
                <a:off x="6572250" y="2667000"/>
                <a:ext cx="857250" cy="428625"/>
              </a:xfrm>
              <a:custGeom>
                <a:avLst/>
                <a:gdLst/>
                <a:ahLst/>
                <a:cxnLst/>
                <a:rect l="l" t="t" r="r" b="b"/>
                <a:pathLst>
                  <a:path w="857250" h="428625">
                    <a:moveTo>
                      <a:pt x="0" y="428625"/>
                    </a:moveTo>
                    <a:cubicBezTo>
                      <a:pt x="317500" y="142875"/>
                      <a:pt x="603250" y="0"/>
                      <a:pt x="857250" y="0"/>
                    </a:cubicBezTo>
                  </a:path>
                </a:pathLst>
              </a:custGeom>
              <a:noFill/>
              <a:ln w="19050">
                <a:solidFill>
                  <a:srgbClr val="CBD5E1"/>
                </a:solidFill>
              </a:ln>
            </p:spPr>
          </p:sp>
          <p:sp>
            <p:nvSpPr>
              <p:cNvPr id="28" name="Freeform 28"/>
              <p:cNvSpPr/>
              <p:nvPr/>
            </p:nvSpPr>
            <p:spPr>
              <a:xfrm>
                <a:off x="6096000" y="4048125"/>
                <a:ext cx="9525" cy="71437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714375">
                    <a:moveTo>
                      <a:pt x="0" y="0"/>
                    </a:moveTo>
                    <a:cubicBezTo>
                      <a:pt x="0" y="285750"/>
                      <a:pt x="0" y="523875"/>
                      <a:pt x="0" y="714375"/>
                    </a:cubicBezTo>
                  </a:path>
                </a:pathLst>
              </a:custGeom>
              <a:noFill/>
              <a:ln w="19050">
                <a:solidFill>
                  <a:srgbClr val="CBD5E1"/>
                </a:solidFill>
              </a:ln>
            </p:spPr>
          </p:sp>
        </p:grpSp>
        <p:grpSp>
          <p:nvGrpSpPr>
            <p:cNvPr id="34" name="Group 34"/>
            <p:cNvGrpSpPr/>
            <p:nvPr/>
          </p:nvGrpSpPr>
          <p:grpSpPr>
            <a:xfrm>
              <a:off x="3667125" y="2143125"/>
              <a:ext cx="1047750" cy="692944"/>
              <a:chOff x="3667125" y="2143125"/>
              <a:chExt cx="1047750" cy="692944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3667125" y="2143125"/>
                <a:ext cx="1047750" cy="666750"/>
              </a:xfrm>
              <a:custGeom>
                <a:avLst/>
                <a:gdLst/>
                <a:ahLst/>
                <a:cxnLst/>
                <a:rect l="l" t="t" r="r" b="b"/>
                <a:pathLst>
                  <a:path w="1047750" h="666750">
                    <a:moveTo>
                      <a:pt x="95250" y="0"/>
                    </a:moveTo>
                    <a:lnTo>
                      <a:pt x="952500" y="0"/>
                    </a:lnTo>
                    <a:cubicBezTo>
                      <a:pt x="1005105" y="0"/>
                      <a:pt x="1047750" y="42645"/>
                      <a:pt x="1047750" y="95250"/>
                    </a:cubicBezTo>
                    <a:lnTo>
                      <a:pt x="1047750" y="571500"/>
                    </a:lnTo>
                    <a:cubicBezTo>
                      <a:pt x="1047750" y="624105"/>
                      <a:pt x="1005105" y="666750"/>
                      <a:pt x="952500" y="666750"/>
                    </a:cubicBezTo>
                    <a:lnTo>
                      <a:pt x="95250" y="666750"/>
                    </a:lnTo>
                    <a:cubicBezTo>
                      <a:pt x="42645" y="666750"/>
                      <a:pt x="0" y="624105"/>
                      <a:pt x="0" y="571500"/>
                    </a:cubicBezTo>
                    <a:lnTo>
                      <a:pt x="0" y="95250"/>
                    </a:lnTo>
                    <a:cubicBezTo>
                      <a:pt x="0" y="42645"/>
                      <a:pt x="42645" y="0"/>
                      <a:pt x="95250" y="0"/>
                    </a:cubicBezTo>
                    <a:close/>
                  </a:path>
                </a:pathLst>
              </a:custGeom>
              <a:solidFill>
                <a:srgbClr val="4A90D9">
                  <a:alpha val="15000"/>
                </a:srgbClr>
              </a:solidFill>
              <a:ln w="19050">
                <a:solidFill>
                  <a:srgbClr val="4A90D9"/>
                </a:solidFill>
              </a:ln>
            </p:spPr>
          </p:sp>
          <p:sp>
            <p:nvSpPr>
              <p:cNvPr id="31" name="Ellipse 31"/>
              <p:cNvSpPr/>
              <p:nvPr/>
            </p:nvSpPr>
            <p:spPr>
              <a:xfrm>
                <a:off x="4019550" y="2257425"/>
                <a:ext cx="342900" cy="342900"/>
              </a:xfrm>
              <a:prstGeom prst="ellipse">
                <a:avLst/>
              </a:pr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32" name="Freeform 32"/>
              <p:cNvSpPr/>
              <p:nvPr/>
            </p:nvSpPr>
            <p:spPr>
              <a:xfrm>
                <a:off x="4076700" y="2314575"/>
                <a:ext cx="224415" cy="224415"/>
              </a:xfrm>
              <a:custGeom>
                <a:avLst/>
                <a:gdLst/>
                <a:ahLst/>
                <a:cxnLst/>
                <a:rect l="l" t="t" r="r" b="b"/>
                <a:pathLst>
                  <a:path w="224415" h="224415">
                    <a:moveTo>
                      <a:pt x="159909" y="180114"/>
                    </a:moveTo>
                    <a:cubicBezTo>
                      <a:pt x="143212" y="192618"/>
                      <a:pt x="122477" y="200025"/>
                      <a:pt x="100012" y="200025"/>
                    </a:cubicBezTo>
                    <a:cubicBezTo>
                      <a:pt x="44777" y="200025"/>
                      <a:pt x="0" y="155248"/>
                      <a:pt x="0" y="100012"/>
                    </a:cubicBezTo>
                    <a:cubicBezTo>
                      <a:pt x="0" y="44777"/>
                      <a:pt x="44777" y="0"/>
                      <a:pt x="100012" y="0"/>
                    </a:cubicBezTo>
                    <a:cubicBezTo>
                      <a:pt x="155248" y="0"/>
                      <a:pt x="200025" y="44777"/>
                      <a:pt x="200025" y="100012"/>
                    </a:cubicBezTo>
                    <a:cubicBezTo>
                      <a:pt x="200025" y="122477"/>
                      <a:pt x="192618" y="143212"/>
                      <a:pt x="180114" y="159909"/>
                    </a:cubicBezTo>
                    <a:lnTo>
                      <a:pt x="224415" y="204210"/>
                    </a:lnTo>
                    <a:lnTo>
                      <a:pt x="204210" y="224415"/>
                    </a:lnTo>
                    <a:lnTo>
                      <a:pt x="159909" y="180114"/>
                    </a:lnTo>
                    <a:close/>
                    <a:moveTo>
                      <a:pt x="79807" y="120218"/>
                    </a:moveTo>
                    <a:lnTo>
                      <a:pt x="59601" y="140424"/>
                    </a:lnTo>
                    <a:cubicBezTo>
                      <a:pt x="37283" y="118105"/>
                      <a:pt x="37283" y="81920"/>
                      <a:pt x="59601" y="59601"/>
                    </a:cubicBezTo>
                    <a:cubicBezTo>
                      <a:pt x="81920" y="37283"/>
                      <a:pt x="118105" y="37283"/>
                      <a:pt x="140424" y="59601"/>
                    </a:cubicBezTo>
                    <a:lnTo>
                      <a:pt x="120218" y="79807"/>
                    </a:lnTo>
                    <a:cubicBezTo>
                      <a:pt x="109059" y="68648"/>
                      <a:pt x="90966" y="68648"/>
                      <a:pt x="79807" y="79807"/>
                    </a:cubicBezTo>
                    <a:cubicBezTo>
                      <a:pt x="68648" y="90966"/>
                      <a:pt x="68648" y="109059"/>
                      <a:pt x="79807" y="12021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</p:sp>
          <p:sp>
            <p:nvSpPr>
              <p:cNvPr id="33" name="TextBox 33"/>
              <p:cNvSpPr txBox="1"/>
              <p:nvPr/>
            </p:nvSpPr>
            <p:spPr>
              <a:xfrm>
                <a:off x="3845938" y="2637949"/>
                <a:ext cx="690123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75" b="1" dirty="0">
                    <a:solidFill>
                      <a:srgbClr val="4A90D9"/>
                    </a:solidFill>
                    <a:latin typeface="Arial"/>
                    <a:ea typeface="Microsoft YaHei"/>
                    <a:cs typeface="Arial"/>
                  </a:rPr>
                  <a:t>Retrieval</a:t>
                </a:r>
              </a:p>
            </p:txBody>
          </p:sp>
        </p:grpSp>
        <p:grpSp>
          <p:nvGrpSpPr>
            <p:cNvPr id="39" name="Group 39"/>
            <p:cNvGrpSpPr/>
            <p:nvPr/>
          </p:nvGrpSpPr>
          <p:grpSpPr>
            <a:xfrm>
              <a:off x="7477125" y="2143125"/>
              <a:ext cx="1047750" cy="692944"/>
              <a:chOff x="7477125" y="2143125"/>
              <a:chExt cx="1047750" cy="692944"/>
            </a:xfrm>
          </p:grpSpPr>
          <p:sp>
            <p:nvSpPr>
              <p:cNvPr id="35" name="Freeform 35"/>
              <p:cNvSpPr/>
              <p:nvPr/>
            </p:nvSpPr>
            <p:spPr>
              <a:xfrm>
                <a:off x="7477125" y="2143125"/>
                <a:ext cx="1047750" cy="666750"/>
              </a:xfrm>
              <a:custGeom>
                <a:avLst/>
                <a:gdLst/>
                <a:ahLst/>
                <a:cxnLst/>
                <a:rect l="l" t="t" r="r" b="b"/>
                <a:pathLst>
                  <a:path w="1047750" h="666750">
                    <a:moveTo>
                      <a:pt x="95250" y="0"/>
                    </a:moveTo>
                    <a:lnTo>
                      <a:pt x="952500" y="0"/>
                    </a:lnTo>
                    <a:cubicBezTo>
                      <a:pt x="1005105" y="0"/>
                      <a:pt x="1047750" y="42645"/>
                      <a:pt x="1047750" y="95250"/>
                    </a:cubicBezTo>
                    <a:lnTo>
                      <a:pt x="1047750" y="571500"/>
                    </a:lnTo>
                    <a:cubicBezTo>
                      <a:pt x="1047750" y="624105"/>
                      <a:pt x="1005105" y="666750"/>
                      <a:pt x="952500" y="666750"/>
                    </a:cubicBezTo>
                    <a:lnTo>
                      <a:pt x="95250" y="666750"/>
                    </a:lnTo>
                    <a:cubicBezTo>
                      <a:pt x="42645" y="666750"/>
                      <a:pt x="0" y="624105"/>
                      <a:pt x="0" y="571500"/>
                    </a:cubicBezTo>
                    <a:lnTo>
                      <a:pt x="0" y="95250"/>
                    </a:lnTo>
                    <a:cubicBezTo>
                      <a:pt x="0" y="42645"/>
                      <a:pt x="42645" y="0"/>
                      <a:pt x="95250" y="0"/>
                    </a:cubicBezTo>
                    <a:close/>
                  </a:path>
                </a:pathLst>
              </a:custGeom>
              <a:solidFill>
                <a:srgbClr val="10B981">
                  <a:alpha val="15000"/>
                </a:srgbClr>
              </a:solidFill>
              <a:ln w="19050">
                <a:solidFill>
                  <a:srgbClr val="10B981"/>
                </a:solidFill>
              </a:ln>
            </p:spPr>
          </p:sp>
          <p:sp>
            <p:nvSpPr>
              <p:cNvPr id="36" name="Ellipse 36"/>
              <p:cNvSpPr/>
              <p:nvPr/>
            </p:nvSpPr>
            <p:spPr>
              <a:xfrm>
                <a:off x="7829550" y="2257425"/>
                <a:ext cx="342900" cy="342900"/>
              </a:xfrm>
              <a:prstGeom prst="ellipse">
                <a:avLst/>
              </a:prstGeom>
              <a:solidFill>
                <a:srgbClr val="10B981"/>
              </a:solidFill>
              <a:ln>
                <a:noFill/>
              </a:ln>
            </p:spPr>
          </p:sp>
          <p:sp>
            <p:nvSpPr>
              <p:cNvPr id="37" name="Freeform 37"/>
              <p:cNvSpPr/>
              <p:nvPr/>
            </p:nvSpPr>
            <p:spPr>
              <a:xfrm>
                <a:off x="7891298" y="2314575"/>
                <a:ext cx="219404" cy="228600"/>
              </a:xfrm>
              <a:custGeom>
                <a:avLst/>
                <a:gdLst/>
                <a:ahLst/>
                <a:cxnLst/>
                <a:rect l="l" t="t" r="r" b="b"/>
                <a:pathLst>
                  <a:path w="219404" h="228600">
                    <a:moveTo>
                      <a:pt x="88271" y="0"/>
                    </a:moveTo>
                    <a:lnTo>
                      <a:pt x="131134" y="0"/>
                    </a:lnTo>
                    <a:lnTo>
                      <a:pt x="139619" y="33940"/>
                    </a:lnTo>
                    <a:cubicBezTo>
                      <a:pt x="148673" y="37312"/>
                      <a:pt x="157004" y="42170"/>
                      <a:pt x="164313" y="48219"/>
                    </a:cubicBezTo>
                    <a:lnTo>
                      <a:pt x="197973" y="38590"/>
                    </a:lnTo>
                    <a:lnTo>
                      <a:pt x="219404" y="75710"/>
                    </a:lnTo>
                    <a:lnTo>
                      <a:pt x="194246" y="100036"/>
                    </a:lnTo>
                    <a:cubicBezTo>
                      <a:pt x="195023" y="104675"/>
                      <a:pt x="195427" y="109440"/>
                      <a:pt x="195427" y="114300"/>
                    </a:cubicBezTo>
                    <a:cubicBezTo>
                      <a:pt x="195427" y="119160"/>
                      <a:pt x="195023" y="123925"/>
                      <a:pt x="194246" y="128564"/>
                    </a:cubicBezTo>
                    <a:lnTo>
                      <a:pt x="219404" y="152891"/>
                    </a:lnTo>
                    <a:lnTo>
                      <a:pt x="197973" y="190009"/>
                    </a:lnTo>
                    <a:lnTo>
                      <a:pt x="164313" y="180381"/>
                    </a:lnTo>
                    <a:cubicBezTo>
                      <a:pt x="157004" y="186429"/>
                      <a:pt x="148673" y="191288"/>
                      <a:pt x="139619" y="194660"/>
                    </a:cubicBezTo>
                    <a:lnTo>
                      <a:pt x="131134" y="228600"/>
                    </a:lnTo>
                    <a:lnTo>
                      <a:pt x="88271" y="228600"/>
                    </a:lnTo>
                    <a:lnTo>
                      <a:pt x="79786" y="194660"/>
                    </a:lnTo>
                    <a:cubicBezTo>
                      <a:pt x="70732" y="191288"/>
                      <a:pt x="62401" y="186429"/>
                      <a:pt x="55091" y="180381"/>
                    </a:cubicBezTo>
                    <a:lnTo>
                      <a:pt x="21431" y="190009"/>
                    </a:lnTo>
                    <a:lnTo>
                      <a:pt x="0" y="152891"/>
                    </a:lnTo>
                    <a:lnTo>
                      <a:pt x="25159" y="128564"/>
                    </a:lnTo>
                    <a:cubicBezTo>
                      <a:pt x="24382" y="123925"/>
                      <a:pt x="23977" y="119160"/>
                      <a:pt x="23977" y="114300"/>
                    </a:cubicBezTo>
                    <a:cubicBezTo>
                      <a:pt x="23977" y="109440"/>
                      <a:pt x="24382" y="104675"/>
                      <a:pt x="25159" y="100036"/>
                    </a:cubicBezTo>
                    <a:lnTo>
                      <a:pt x="0" y="75710"/>
                    </a:lnTo>
                    <a:lnTo>
                      <a:pt x="21431" y="38590"/>
                    </a:lnTo>
                    <a:lnTo>
                      <a:pt x="55091" y="48219"/>
                    </a:lnTo>
                    <a:cubicBezTo>
                      <a:pt x="62401" y="42170"/>
                      <a:pt x="70732" y="37312"/>
                      <a:pt x="79786" y="33940"/>
                    </a:cubicBezTo>
                    <a:lnTo>
                      <a:pt x="88271" y="0"/>
                    </a:lnTo>
                    <a:close/>
                    <a:moveTo>
                      <a:pt x="109702" y="142875"/>
                    </a:moveTo>
                    <a:cubicBezTo>
                      <a:pt x="125484" y="142875"/>
                      <a:pt x="138277" y="130082"/>
                      <a:pt x="138277" y="114300"/>
                    </a:cubicBezTo>
                    <a:cubicBezTo>
                      <a:pt x="138277" y="98518"/>
                      <a:pt x="125484" y="85725"/>
                      <a:pt x="109702" y="85725"/>
                    </a:cubicBezTo>
                    <a:cubicBezTo>
                      <a:pt x="93921" y="85725"/>
                      <a:pt x="81127" y="98518"/>
                      <a:pt x="81127" y="114300"/>
                    </a:cubicBezTo>
                    <a:cubicBezTo>
                      <a:pt x="81127" y="130082"/>
                      <a:pt x="93921" y="142875"/>
                      <a:pt x="109702" y="14287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</p:sp>
          <p:sp>
            <p:nvSpPr>
              <p:cNvPr id="38" name="TextBox 38"/>
              <p:cNvSpPr txBox="1"/>
              <p:nvPr/>
            </p:nvSpPr>
            <p:spPr>
              <a:xfrm>
                <a:off x="7801719" y="2637949"/>
                <a:ext cx="398562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75" b="1" dirty="0">
                    <a:solidFill>
                      <a:srgbClr val="10B981"/>
                    </a:solidFill>
                    <a:latin typeface="Arial"/>
                    <a:ea typeface="Microsoft YaHei"/>
                    <a:cs typeface="Arial"/>
                  </a:rPr>
                  <a:t>Tools</a:t>
                </a:r>
              </a:p>
            </p:txBody>
          </p:sp>
        </p:grpSp>
        <p:grpSp>
          <p:nvGrpSpPr>
            <p:cNvPr id="47" name="Group 47"/>
            <p:cNvGrpSpPr/>
            <p:nvPr/>
          </p:nvGrpSpPr>
          <p:grpSpPr>
            <a:xfrm>
              <a:off x="5572125" y="4810125"/>
              <a:ext cx="1047750" cy="692944"/>
              <a:chOff x="5572125" y="4810125"/>
              <a:chExt cx="1047750" cy="692944"/>
            </a:xfrm>
          </p:grpSpPr>
          <p:sp>
            <p:nvSpPr>
              <p:cNvPr id="40" name="Freeform 40"/>
              <p:cNvSpPr/>
              <p:nvPr/>
            </p:nvSpPr>
            <p:spPr>
              <a:xfrm>
                <a:off x="5572125" y="4810125"/>
                <a:ext cx="1047750" cy="666750"/>
              </a:xfrm>
              <a:custGeom>
                <a:avLst/>
                <a:gdLst/>
                <a:ahLst/>
                <a:cxnLst/>
                <a:rect l="l" t="t" r="r" b="b"/>
                <a:pathLst>
                  <a:path w="1047750" h="666750">
                    <a:moveTo>
                      <a:pt x="95250" y="0"/>
                    </a:moveTo>
                    <a:lnTo>
                      <a:pt x="952500" y="0"/>
                    </a:lnTo>
                    <a:cubicBezTo>
                      <a:pt x="1005105" y="0"/>
                      <a:pt x="1047750" y="42645"/>
                      <a:pt x="1047750" y="95250"/>
                    </a:cubicBezTo>
                    <a:lnTo>
                      <a:pt x="1047750" y="571500"/>
                    </a:lnTo>
                    <a:cubicBezTo>
                      <a:pt x="1047750" y="624105"/>
                      <a:pt x="1005105" y="666750"/>
                      <a:pt x="952500" y="666750"/>
                    </a:cubicBezTo>
                    <a:lnTo>
                      <a:pt x="95250" y="666750"/>
                    </a:lnTo>
                    <a:cubicBezTo>
                      <a:pt x="42645" y="666750"/>
                      <a:pt x="0" y="624105"/>
                      <a:pt x="0" y="571500"/>
                    </a:cubicBezTo>
                    <a:lnTo>
                      <a:pt x="0" y="95250"/>
                    </a:lnTo>
                    <a:cubicBezTo>
                      <a:pt x="0" y="42645"/>
                      <a:pt x="42645" y="0"/>
                      <a:pt x="95250" y="0"/>
                    </a:cubicBezTo>
                    <a:close/>
                  </a:path>
                </a:pathLst>
              </a:custGeom>
              <a:solidFill>
                <a:srgbClr val="D97757">
                  <a:alpha val="15000"/>
                </a:srgbClr>
              </a:solidFill>
              <a:ln w="19050">
                <a:solidFill>
                  <a:srgbClr val="D97757"/>
                </a:solidFill>
              </a:ln>
            </p:spPr>
          </p:sp>
          <p:sp>
            <p:nvSpPr>
              <p:cNvPr id="41" name="Ellipse 41"/>
              <p:cNvSpPr/>
              <p:nvPr/>
            </p:nvSpPr>
            <p:spPr>
              <a:xfrm>
                <a:off x="5924550" y="4924425"/>
                <a:ext cx="342900" cy="342900"/>
              </a:xfrm>
              <a:prstGeom prst="ellipse">
                <a:avLst/>
              </a:prstGeom>
              <a:solidFill>
                <a:srgbClr val="D97757"/>
              </a:solidFill>
              <a:ln>
                <a:noFill/>
              </a:ln>
            </p:spPr>
          </p:sp>
          <p:grpSp>
            <p:nvGrpSpPr>
              <p:cNvPr id="45" name="Group 45"/>
              <p:cNvGrpSpPr/>
              <p:nvPr/>
            </p:nvGrpSpPr>
            <p:grpSpPr>
              <a:xfrm>
                <a:off x="6010275" y="4981575"/>
                <a:ext cx="171450" cy="228599"/>
                <a:chOff x="6010275" y="4981575"/>
                <a:chExt cx="171450" cy="228599"/>
              </a:xfrm>
            </p:grpSpPr>
            <p:sp>
              <p:nvSpPr>
                <p:cNvPr id="42" name="Freeform 42"/>
                <p:cNvSpPr/>
                <p:nvPr/>
              </p:nvSpPr>
              <p:spPr>
                <a:xfrm>
                  <a:off x="6010275" y="5073015"/>
                  <a:ext cx="171450" cy="657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1450" h="65722">
                      <a:moveTo>
                        <a:pt x="159121" y="7289"/>
                      </a:moveTo>
                      <a:cubicBezTo>
                        <a:pt x="163140" y="5279"/>
                        <a:pt x="167339" y="2855"/>
                        <a:pt x="171450" y="0"/>
                      </a:cubicBezTo>
                      <a:lnTo>
                        <a:pt x="171450" y="22860"/>
                      </a:lnTo>
                      <a:cubicBezTo>
                        <a:pt x="171450" y="46532"/>
                        <a:pt x="133069" y="65722"/>
                        <a:pt x="85725" y="65722"/>
                      </a:cubicBezTo>
                      <a:cubicBezTo>
                        <a:pt x="38380" y="65722"/>
                        <a:pt x="0" y="46532"/>
                        <a:pt x="0" y="22860"/>
                      </a:cubicBezTo>
                      <a:lnTo>
                        <a:pt x="0" y="0"/>
                      </a:lnTo>
                      <a:cubicBezTo>
                        <a:pt x="4111" y="2855"/>
                        <a:pt x="8309" y="5279"/>
                        <a:pt x="12329" y="7289"/>
                      </a:cubicBezTo>
                      <a:cubicBezTo>
                        <a:pt x="32589" y="17419"/>
                        <a:pt x="58578" y="22860"/>
                        <a:pt x="85725" y="22860"/>
                      </a:cubicBezTo>
                      <a:cubicBezTo>
                        <a:pt x="112872" y="22860"/>
                        <a:pt x="138860" y="17419"/>
                        <a:pt x="159121" y="7289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</p:sp>
            <p:sp>
              <p:nvSpPr>
                <p:cNvPr id="43" name="Freeform 43"/>
                <p:cNvSpPr/>
                <p:nvPr/>
              </p:nvSpPr>
              <p:spPr>
                <a:xfrm>
                  <a:off x="6010275" y="5144452"/>
                  <a:ext cx="171450" cy="657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1450" h="65722">
                      <a:moveTo>
                        <a:pt x="0" y="0"/>
                      </a:moveTo>
                      <a:lnTo>
                        <a:pt x="0" y="22860"/>
                      </a:lnTo>
                      <a:cubicBezTo>
                        <a:pt x="0" y="46533"/>
                        <a:pt x="38380" y="65722"/>
                        <a:pt x="85725" y="65722"/>
                      </a:cubicBezTo>
                      <a:cubicBezTo>
                        <a:pt x="133069" y="65722"/>
                        <a:pt x="171450" y="46533"/>
                        <a:pt x="171450" y="22860"/>
                      </a:cubicBezTo>
                      <a:lnTo>
                        <a:pt x="171450" y="0"/>
                      </a:lnTo>
                      <a:cubicBezTo>
                        <a:pt x="167339" y="2855"/>
                        <a:pt x="163140" y="5279"/>
                        <a:pt x="159121" y="7289"/>
                      </a:cubicBezTo>
                      <a:cubicBezTo>
                        <a:pt x="138860" y="17419"/>
                        <a:pt x="112872" y="22860"/>
                        <a:pt x="85725" y="22860"/>
                      </a:cubicBezTo>
                      <a:cubicBezTo>
                        <a:pt x="58578" y="22860"/>
                        <a:pt x="32589" y="17419"/>
                        <a:pt x="12329" y="7289"/>
                      </a:cubicBezTo>
                      <a:cubicBezTo>
                        <a:pt x="8309" y="5279"/>
                        <a:pt x="4111" y="2855"/>
                        <a:pt x="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</p:sp>
            <p:sp>
              <p:nvSpPr>
                <p:cNvPr id="44" name="Freeform 44"/>
                <p:cNvSpPr/>
                <p:nvPr/>
              </p:nvSpPr>
              <p:spPr>
                <a:xfrm>
                  <a:off x="6010275" y="4981575"/>
                  <a:ext cx="171450" cy="8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1450" h="85725">
                      <a:moveTo>
                        <a:pt x="85725" y="0"/>
                      </a:moveTo>
                      <a:cubicBezTo>
                        <a:pt x="133069" y="0"/>
                        <a:pt x="171450" y="19190"/>
                        <a:pt x="171450" y="42862"/>
                      </a:cubicBezTo>
                      <a:cubicBezTo>
                        <a:pt x="171450" y="66535"/>
                        <a:pt x="133069" y="85725"/>
                        <a:pt x="85725" y="85725"/>
                      </a:cubicBezTo>
                      <a:cubicBezTo>
                        <a:pt x="38380" y="85725"/>
                        <a:pt x="0" y="66535"/>
                        <a:pt x="0" y="42862"/>
                      </a:cubicBezTo>
                      <a:cubicBezTo>
                        <a:pt x="0" y="19190"/>
                        <a:pt x="38380" y="0"/>
                        <a:pt x="8572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</p:sp>
          </p:grpSp>
          <p:sp>
            <p:nvSpPr>
              <p:cNvPr id="46" name="TextBox 46"/>
              <p:cNvSpPr txBox="1"/>
              <p:nvPr/>
            </p:nvSpPr>
            <p:spPr>
              <a:xfrm>
                <a:off x="5807008" y="5304949"/>
                <a:ext cx="577984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75" b="1" dirty="0">
                    <a:solidFill>
                      <a:srgbClr val="D97757"/>
                    </a:solidFill>
                    <a:latin typeface="Arial"/>
                    <a:ea typeface="Microsoft YaHei"/>
                    <a:cs typeface="Arial"/>
                  </a:rPr>
                  <a:t>Memory</a:t>
                </a:r>
              </a:p>
            </p:txBody>
          </p:sp>
        </p:grpSp>
      </p:grpSp>
      <p:grpSp>
        <p:nvGrpSpPr>
          <p:cNvPr id="58" name="Group 58"/>
          <p:cNvGrpSpPr/>
          <p:nvPr/>
        </p:nvGrpSpPr>
        <p:grpSpPr>
          <a:xfrm>
            <a:off x="8953500" y="1333500"/>
            <a:ext cx="2667000" cy="3048000"/>
            <a:chOff x="8953500" y="1333500"/>
            <a:chExt cx="2667000" cy="3048000"/>
          </a:xfrm>
        </p:grpSpPr>
        <p:sp>
          <p:nvSpPr>
            <p:cNvPr id="49" name="Freeform 49"/>
            <p:cNvSpPr/>
            <p:nvPr/>
          </p:nvSpPr>
          <p:spPr>
            <a:xfrm>
              <a:off x="8953500" y="1333500"/>
              <a:ext cx="2667000" cy="3048000"/>
            </a:xfrm>
            <a:custGeom>
              <a:avLst/>
              <a:gdLst/>
              <a:ahLst/>
              <a:cxnLst/>
              <a:rect l="l" t="t" r="r" b="b"/>
              <a:pathLst>
                <a:path w="2667000" h="3048000">
                  <a:moveTo>
                    <a:pt x="114300" y="0"/>
                  </a:moveTo>
                  <a:lnTo>
                    <a:pt x="2552700" y="0"/>
                  </a:lnTo>
                  <a:cubicBezTo>
                    <a:pt x="2615826" y="0"/>
                    <a:pt x="2667000" y="51174"/>
                    <a:pt x="2667000" y="114300"/>
                  </a:cubicBezTo>
                  <a:lnTo>
                    <a:pt x="2667000" y="2933700"/>
                  </a:lnTo>
                  <a:cubicBezTo>
                    <a:pt x="2667000" y="2996826"/>
                    <a:pt x="2615826" y="3048000"/>
                    <a:pt x="2552700" y="3048000"/>
                  </a:cubicBezTo>
                  <a:lnTo>
                    <a:pt x="114300" y="3048000"/>
                  </a:lnTo>
                  <a:cubicBezTo>
                    <a:pt x="51174" y="3048000"/>
                    <a:pt x="0" y="2996826"/>
                    <a:pt x="0" y="2933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1A1A2E"/>
            </a:solidFill>
            <a:ln>
              <a:noFill/>
            </a:ln>
          </p:spPr>
        </p:sp>
        <p:sp>
          <p:nvSpPr>
            <p:cNvPr id="50" name="TextBox 50"/>
            <p:cNvSpPr txBox="1"/>
            <p:nvPr/>
          </p:nvSpPr>
          <p:spPr>
            <a:xfrm>
              <a:off x="9130665" y="1553528"/>
              <a:ext cx="1757636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KEY RECOMMENDATIONS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9129712" y="1974056"/>
              <a:ext cx="1262104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1. 针对用例定制</a:t>
              </a:r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9129712" y="2221706"/>
              <a:ext cx="1671638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94A3B8"/>
                  </a:solidFill>
                  <a:latin typeface="Arial"/>
                  <a:ea typeface="Microsoft YaHei"/>
                  <a:cs typeface="Arial"/>
                </a:rPr>
                <a:t>根据特定场景调整能力</a:t>
              </a:r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9129712" y="2688431"/>
              <a:ext cx="960191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2. 易用接口</a:t>
              </a:r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9129712" y="2936081"/>
              <a:ext cx="1835944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94A3B8"/>
                  </a:solidFill>
                  <a:latin typeface="Arial"/>
                  <a:ea typeface="Microsoft YaHei"/>
                  <a:cs typeface="Arial"/>
                </a:rPr>
                <a:t>确保文档完善、易于调用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9129712" y="3402806"/>
              <a:ext cx="1080957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3. 推荐: MCP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9129712" y="3650456"/>
              <a:ext cx="1885236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94A3B8"/>
                  </a:solidFill>
                  <a:latin typeface="Arial"/>
                  <a:ea typeface="Microsoft YaHei"/>
                  <a:cs typeface="Arial"/>
                </a:rPr>
                <a:t>Model Context Protocol</a:t>
              </a:r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9129712" y="3879056"/>
              <a:ext cx="1507331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dirty="0">
                  <a:solidFill>
                    <a:srgbClr val="94A3B8"/>
                  </a:solidFill>
                  <a:latin typeface="Arial"/>
                  <a:ea typeface="Microsoft YaHei"/>
                  <a:cs typeface="Arial"/>
                </a:rPr>
                <a:t>简化第三方工具集成</a:t>
              </a:r>
            </a:p>
          </p:txBody>
        </p:sp>
      </p:grpSp>
      <p:sp>
        <p:nvSpPr>
          <p:cNvPr id="59" name="Freeform 59"/>
          <p:cNvSpPr/>
          <p:nvPr/>
        </p:nvSpPr>
        <p:spPr>
          <a:xfrm>
            <a:off x="571500" y="5810250"/>
            <a:ext cx="11049000" cy="476250"/>
          </a:xfrm>
          <a:custGeom>
            <a:avLst/>
            <a:gdLst/>
            <a:ahLst/>
            <a:cxnLst/>
            <a:rect l="l" t="t" r="r" b="b"/>
            <a:pathLst>
              <a:path w="11049000" h="476250">
                <a:moveTo>
                  <a:pt x="76200" y="0"/>
                </a:moveTo>
                <a:lnTo>
                  <a:pt x="10972800" y="0"/>
                </a:lnTo>
                <a:cubicBezTo>
                  <a:pt x="11014884" y="0"/>
                  <a:pt x="11049000" y="34116"/>
                  <a:pt x="11049000" y="76200"/>
                </a:cubicBezTo>
                <a:lnTo>
                  <a:pt x="11049000" y="400050"/>
                </a:lnTo>
                <a:cubicBezTo>
                  <a:pt x="11049000" y="442134"/>
                  <a:pt x="11014884" y="476250"/>
                  <a:pt x="10972800" y="476250"/>
                </a:cubicBezTo>
                <a:lnTo>
                  <a:pt x="76200" y="476250"/>
                </a:lnTo>
                <a:cubicBezTo>
                  <a:pt x="34116" y="476250"/>
                  <a:pt x="0" y="442134"/>
                  <a:pt x="0" y="40005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0FDF4"/>
          </a:solidFill>
          <a:ln w="9525">
            <a:solidFill>
              <a:srgbClr val="10B981"/>
            </a:solidFill>
          </a:ln>
        </p:spPr>
      </p:sp>
      <p:sp>
        <p:nvSpPr>
          <p:cNvPr id="60" name="Freeform 60"/>
          <p:cNvSpPr/>
          <p:nvPr/>
        </p:nvSpPr>
        <p:spPr>
          <a:xfrm>
            <a:off x="800100" y="5886450"/>
            <a:ext cx="228600" cy="304800"/>
          </a:xfrm>
          <a:custGeom>
            <a:avLst/>
            <a:gdLst/>
            <a:ahLst/>
            <a:cxnLst/>
            <a:rect l="l" t="t" r="r" b="b"/>
            <a:pathLst>
              <a:path w="228600" h="304800">
                <a:moveTo>
                  <a:pt x="57150" y="219075"/>
                </a:moveTo>
                <a:lnTo>
                  <a:pt x="57150" y="276225"/>
                </a:lnTo>
                <a:lnTo>
                  <a:pt x="85725" y="304800"/>
                </a:lnTo>
                <a:lnTo>
                  <a:pt x="142875" y="304800"/>
                </a:lnTo>
                <a:lnTo>
                  <a:pt x="171450" y="276225"/>
                </a:lnTo>
                <a:lnTo>
                  <a:pt x="171450" y="219075"/>
                </a:lnTo>
                <a:lnTo>
                  <a:pt x="195064" y="195461"/>
                </a:lnTo>
                <a:cubicBezTo>
                  <a:pt x="216538" y="173988"/>
                  <a:pt x="228600" y="144807"/>
                  <a:pt x="228600" y="114440"/>
                </a:cubicBezTo>
                <a:cubicBezTo>
                  <a:pt x="228600" y="51314"/>
                  <a:pt x="177426" y="0"/>
                  <a:pt x="114300" y="0"/>
                </a:cubicBezTo>
                <a:cubicBezTo>
                  <a:pt x="51174" y="0"/>
                  <a:pt x="0" y="51314"/>
                  <a:pt x="0" y="114440"/>
                </a:cubicBezTo>
                <a:cubicBezTo>
                  <a:pt x="0" y="144807"/>
                  <a:pt x="12063" y="173988"/>
                  <a:pt x="33536" y="195461"/>
                </a:cubicBezTo>
                <a:lnTo>
                  <a:pt x="57150" y="219075"/>
                </a:lnTo>
                <a:close/>
                <a:moveTo>
                  <a:pt x="95250" y="188099"/>
                </a:moveTo>
                <a:lnTo>
                  <a:pt x="95250" y="114300"/>
                </a:lnTo>
                <a:lnTo>
                  <a:pt x="133350" y="114300"/>
                </a:lnTo>
                <a:lnTo>
                  <a:pt x="133350" y="188099"/>
                </a:lnTo>
                <a:cubicBezTo>
                  <a:pt x="166215" y="179640"/>
                  <a:pt x="190500" y="149806"/>
                  <a:pt x="190500" y="114300"/>
                </a:cubicBezTo>
                <a:cubicBezTo>
                  <a:pt x="190500" y="72216"/>
                  <a:pt x="156383" y="38100"/>
                  <a:pt x="114300" y="38100"/>
                </a:cubicBezTo>
                <a:cubicBezTo>
                  <a:pt x="72216" y="38100"/>
                  <a:pt x="38100" y="72216"/>
                  <a:pt x="38100" y="114300"/>
                </a:cubicBezTo>
                <a:cubicBezTo>
                  <a:pt x="38100" y="149806"/>
                  <a:pt x="62384" y="179640"/>
                  <a:pt x="95250" y="188099"/>
                </a:cubicBezTo>
                <a:close/>
              </a:path>
            </a:pathLst>
          </a:custGeom>
          <a:solidFill>
            <a:srgbClr val="10B981"/>
          </a:solidFill>
          <a:ln>
            <a:noFill/>
          </a:ln>
        </p:spPr>
      </p:sp>
      <p:sp>
        <p:nvSpPr>
          <p:cNvPr id="61" name="TextBox 61"/>
          <p:cNvSpPr txBox="1"/>
          <p:nvPr/>
        </p:nvSpPr>
        <p:spPr>
          <a:xfrm>
            <a:off x="1223962" y="5993606"/>
            <a:ext cx="5146715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125" dirty="0">
                <a:solidFill>
                  <a:srgbClr val="065F46"/>
                </a:solidFill>
                <a:latin typeface="Arial"/>
                <a:ea typeface="Microsoft YaHei"/>
                <a:cs typeface="Arial"/>
              </a:rPr>
              <a:t>当前模型已能主动使用这些能力 — 生成查询、选择工具、决定保留信息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5887141" y="6458902"/>
            <a:ext cx="417719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6 / 15</a:t>
            </a:r>
          </a:p>
        </p:txBody>
      </p:sp>
    </p:spTree>
  </p:cSld>
  <p:clrMapOvr>
    <a:masterClrMapping/>
  </p:clrMapOvr>
  <p:transition dur="4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57150"/>
          </a:xfrm>
          <a:prstGeom prst="rect">
            <a:avLst/>
          </a:prstGeom>
          <a:solidFill>
            <a:srgbClr val="4A90D9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571500" y="381000"/>
            <a:ext cx="1238250" cy="266700"/>
          </a:xfrm>
          <a:custGeom>
            <a:avLst/>
            <a:gdLst/>
            <a:ahLst/>
            <a:cxnLst/>
            <a:rect l="l" t="t" r="r" b="b"/>
            <a:pathLst>
              <a:path w="1238250" h="266700">
                <a:moveTo>
                  <a:pt x="133350" y="0"/>
                </a:moveTo>
                <a:lnTo>
                  <a:pt x="1104900" y="0"/>
                </a:lnTo>
                <a:cubicBezTo>
                  <a:pt x="1178547" y="0"/>
                  <a:pt x="1238250" y="59703"/>
                  <a:pt x="1238250" y="133350"/>
                </a:cubicBezTo>
                <a:lnTo>
                  <a:pt x="1238250" y="133350"/>
                </a:lnTo>
                <a:cubicBezTo>
                  <a:pt x="1238250" y="206997"/>
                  <a:pt x="1178547" y="266700"/>
                  <a:pt x="1104900" y="266700"/>
                </a:cubicBezTo>
                <a:lnTo>
                  <a:pt x="133350" y="266700"/>
                </a:lnTo>
                <a:cubicBezTo>
                  <a:pt x="59703" y="266700"/>
                  <a:pt x="0" y="206997"/>
                  <a:pt x="0" y="133350"/>
                </a:cubicBezTo>
                <a:lnTo>
                  <a:pt x="0" y="133350"/>
                </a:lnTo>
                <a:cubicBezTo>
                  <a:pt x="0" y="59703"/>
                  <a:pt x="59703" y="0"/>
                  <a:pt x="133350" y="0"/>
                </a:cubicBezTo>
                <a:close/>
              </a:path>
            </a:pathLst>
          </a:custGeom>
          <a:solidFill>
            <a:srgbClr val="4A90D9">
              <a:alpha val="10000"/>
            </a:srgbClr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703035" y="464820"/>
            <a:ext cx="975179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b="1" dirty="0">
                <a:solidFill>
                  <a:srgbClr val="4A90D9"/>
                </a:solidFill>
                <a:latin typeface="Arial"/>
                <a:ea typeface="Microsoft YaHei"/>
                <a:cs typeface="Arial"/>
              </a:rPr>
              <a:t>WORKFLOW 1/5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41020" y="788670"/>
            <a:ext cx="4367098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Prompt Chaining：提示链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54355" y="1235392"/>
            <a:ext cx="5052203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将任务分解为序列步骤，每个 LLM 调用处理上一步的输出</a:t>
            </a:r>
          </a:p>
        </p:txBody>
      </p:sp>
      <p:grpSp>
        <p:nvGrpSpPr>
          <p:cNvPr id="32" name="Group 32"/>
          <p:cNvGrpSpPr/>
          <p:nvPr/>
        </p:nvGrpSpPr>
        <p:grpSpPr>
          <a:xfrm>
            <a:off x="952500" y="2381250"/>
            <a:ext cx="10382250" cy="990600"/>
            <a:chOff x="952500" y="2381250"/>
            <a:chExt cx="10382250" cy="990600"/>
          </a:xfrm>
        </p:grpSpPr>
        <p:sp>
          <p:nvSpPr>
            <p:cNvPr id="8" name="Freeform 8"/>
            <p:cNvSpPr/>
            <p:nvPr/>
          </p:nvSpPr>
          <p:spPr>
            <a:xfrm>
              <a:off x="952500" y="2381250"/>
              <a:ext cx="1714500" cy="762000"/>
            </a:xfrm>
            <a:custGeom>
              <a:avLst/>
              <a:gdLst/>
              <a:ahLst/>
              <a:cxnLst/>
              <a:rect l="l" t="t" r="r" b="b"/>
              <a:pathLst>
                <a:path w="1714500" h="762000">
                  <a:moveTo>
                    <a:pt x="114300" y="0"/>
                  </a:moveTo>
                  <a:lnTo>
                    <a:pt x="1600200" y="0"/>
                  </a:lnTo>
                  <a:cubicBezTo>
                    <a:pt x="1663326" y="0"/>
                    <a:pt x="1714500" y="51174"/>
                    <a:pt x="1714500" y="114300"/>
                  </a:cubicBezTo>
                  <a:lnTo>
                    <a:pt x="1714500" y="647700"/>
                  </a:lnTo>
                  <a:cubicBezTo>
                    <a:pt x="1714500" y="710826"/>
                    <a:pt x="1663326" y="762000"/>
                    <a:pt x="1600200" y="762000"/>
                  </a:cubicBezTo>
                  <a:lnTo>
                    <a:pt x="114300" y="762000"/>
                  </a:lnTo>
                  <a:cubicBezTo>
                    <a:pt x="51174" y="762000"/>
                    <a:pt x="0" y="710826"/>
                    <a:pt x="0" y="647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  <a:effectLst>
              <a:outerShdw blurRad="76200" dist="19050" dir="10798281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9" name="TextBox 9"/>
            <p:cNvSpPr txBox="1"/>
            <p:nvPr/>
          </p:nvSpPr>
          <p:spPr>
            <a:xfrm>
              <a:off x="1385059" y="2585085"/>
              <a:ext cx="849382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LLM Call 1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1512570" y="2828449"/>
              <a:ext cx="59436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FFFFFF">
                      <a:alpha val="80000"/>
                    </a:srgbClr>
                  </a:solidFill>
                  <a:latin typeface="Arial"/>
                  <a:ea typeface="Microsoft YaHei"/>
                  <a:cs typeface="Arial"/>
                </a:rPr>
                <a:t>生成内容</a:t>
              </a:r>
            </a:p>
          </p:txBody>
        </p:sp>
        <p:sp>
          <p:nvSpPr>
            <p:cNvPr id="11" name="Line 11"/>
            <p:cNvSpPr/>
            <p:nvPr/>
          </p:nvSpPr>
          <p:spPr>
            <a:xfrm>
              <a:off x="2667000" y="2762250"/>
              <a:ext cx="476250" cy="9525"/>
            </a:xfrm>
            <a:custGeom>
              <a:avLst/>
              <a:gdLst/>
              <a:ahLst/>
              <a:cxnLst/>
              <a:rect l="l" t="t" r="r" b="b"/>
              <a:pathLst>
                <a:path w="476250" h="9525">
                  <a:moveTo>
                    <a:pt x="0" y="0"/>
                  </a:moveTo>
                  <a:lnTo>
                    <a:pt x="476250" y="0"/>
                  </a:lnTo>
                </a:path>
              </a:pathLst>
            </a:custGeom>
            <a:noFill/>
            <a:ln w="28575">
              <a:solidFill>
                <a:srgbClr val="4A90D9"/>
              </a:solidFill>
            </a:ln>
          </p:spPr>
        </p:sp>
        <p:grpSp>
          <p:nvGrpSpPr>
            <p:cNvPr id="14" name="Group 14"/>
            <p:cNvGrpSpPr/>
            <p:nvPr/>
          </p:nvGrpSpPr>
          <p:grpSpPr>
            <a:xfrm>
              <a:off x="3095625" y="2428875"/>
              <a:ext cx="666750" cy="666750"/>
              <a:chOff x="3095625" y="2428875"/>
              <a:chExt cx="666750" cy="666750"/>
            </a:xfrm>
          </p:grpSpPr>
          <p:sp>
            <p:nvSpPr>
              <p:cNvPr id="12" name="Polygon 12"/>
              <p:cNvSpPr/>
              <p:nvPr/>
            </p:nvSpPr>
            <p:spPr>
              <a:xfrm>
                <a:off x="3095625" y="2428875"/>
                <a:ext cx="666750" cy="666750"/>
              </a:xfrm>
              <a:custGeom>
                <a:avLst/>
                <a:gdLst/>
                <a:ahLst/>
                <a:cxnLst/>
                <a:rect l="l" t="t" r="r" b="b"/>
                <a:pathLst>
                  <a:path w="666750" h="666750">
                    <a:moveTo>
                      <a:pt x="333375" y="0"/>
                    </a:moveTo>
                    <a:lnTo>
                      <a:pt x="666750" y="333375"/>
                    </a:lnTo>
                    <a:lnTo>
                      <a:pt x="333375" y="666750"/>
                    </a:lnTo>
                    <a:lnTo>
                      <a:pt x="0" y="333375"/>
                    </a:lnTo>
                    <a:close/>
                  </a:path>
                </a:pathLst>
              </a:custGeom>
              <a:solidFill>
                <a:srgbClr val="10B981"/>
              </a:solidFill>
              <a:ln w="19050">
                <a:solidFill>
                  <a:srgbClr val="10B981"/>
                </a:solidFill>
              </a:ln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3238543" y="2696528"/>
                <a:ext cx="380914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Gate</a:t>
                </a:r>
              </a:p>
            </p:txBody>
          </p:sp>
        </p:grpSp>
        <p:sp>
          <p:nvSpPr>
            <p:cNvPr id="15" name="TextBox 15"/>
            <p:cNvSpPr txBox="1"/>
            <p:nvPr/>
          </p:nvSpPr>
          <p:spPr>
            <a:xfrm>
              <a:off x="3230261" y="3188970"/>
              <a:ext cx="397478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10B981"/>
                  </a:solidFill>
                  <a:latin typeface="Arial"/>
                  <a:ea typeface="Microsoft YaHei"/>
                  <a:cs typeface="Arial"/>
                </a:rPr>
                <a:t>✓ 检查</a:t>
              </a:r>
            </a:p>
          </p:txBody>
        </p:sp>
        <p:sp>
          <p:nvSpPr>
            <p:cNvPr id="16" name="Line 16"/>
            <p:cNvSpPr/>
            <p:nvPr/>
          </p:nvSpPr>
          <p:spPr>
            <a:xfrm>
              <a:off x="3762375" y="2762250"/>
              <a:ext cx="476250" cy="9525"/>
            </a:xfrm>
            <a:custGeom>
              <a:avLst/>
              <a:gdLst/>
              <a:ahLst/>
              <a:cxnLst/>
              <a:rect l="l" t="t" r="r" b="b"/>
              <a:pathLst>
                <a:path w="476250" h="9525">
                  <a:moveTo>
                    <a:pt x="0" y="0"/>
                  </a:moveTo>
                  <a:lnTo>
                    <a:pt x="476250" y="0"/>
                  </a:lnTo>
                </a:path>
              </a:pathLst>
            </a:custGeom>
            <a:noFill/>
            <a:ln w="28575">
              <a:solidFill>
                <a:srgbClr val="4A90D9"/>
              </a:solidFill>
            </a:ln>
          </p:spPr>
        </p:sp>
        <p:sp>
          <p:nvSpPr>
            <p:cNvPr id="17" name="Freeform 17"/>
            <p:cNvSpPr/>
            <p:nvPr/>
          </p:nvSpPr>
          <p:spPr>
            <a:xfrm>
              <a:off x="4524375" y="2381250"/>
              <a:ext cx="1714500" cy="762000"/>
            </a:xfrm>
            <a:custGeom>
              <a:avLst/>
              <a:gdLst/>
              <a:ahLst/>
              <a:cxnLst/>
              <a:rect l="l" t="t" r="r" b="b"/>
              <a:pathLst>
                <a:path w="1714500" h="762000">
                  <a:moveTo>
                    <a:pt x="114300" y="0"/>
                  </a:moveTo>
                  <a:lnTo>
                    <a:pt x="1600200" y="0"/>
                  </a:lnTo>
                  <a:cubicBezTo>
                    <a:pt x="1663326" y="0"/>
                    <a:pt x="1714500" y="51174"/>
                    <a:pt x="1714500" y="114300"/>
                  </a:cubicBezTo>
                  <a:lnTo>
                    <a:pt x="1714500" y="647700"/>
                  </a:lnTo>
                  <a:cubicBezTo>
                    <a:pt x="1714500" y="710826"/>
                    <a:pt x="1663326" y="762000"/>
                    <a:pt x="1600200" y="762000"/>
                  </a:cubicBezTo>
                  <a:lnTo>
                    <a:pt x="114300" y="762000"/>
                  </a:lnTo>
                  <a:cubicBezTo>
                    <a:pt x="51174" y="762000"/>
                    <a:pt x="0" y="710826"/>
                    <a:pt x="0" y="647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  <a:effectLst>
              <a:outerShdw blurRad="76200" dist="19050" dir="10798281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8" name="TextBox 18"/>
            <p:cNvSpPr txBox="1"/>
            <p:nvPr/>
          </p:nvSpPr>
          <p:spPr>
            <a:xfrm>
              <a:off x="4933931" y="2585085"/>
              <a:ext cx="895388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LLM Call 2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5045285" y="2828449"/>
              <a:ext cx="672679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FFFFFF">
                      <a:alpha val="80000"/>
                    </a:srgbClr>
                  </a:solidFill>
                  <a:latin typeface="Arial"/>
                  <a:ea typeface="Microsoft YaHei"/>
                  <a:cs typeface="Arial"/>
                </a:rPr>
                <a:t>处理/转换</a:t>
              </a:r>
            </a:p>
          </p:txBody>
        </p:sp>
        <p:sp>
          <p:nvSpPr>
            <p:cNvPr id="20" name="Line 20"/>
            <p:cNvSpPr/>
            <p:nvPr/>
          </p:nvSpPr>
          <p:spPr>
            <a:xfrm>
              <a:off x="6238875" y="2762250"/>
              <a:ext cx="476250" cy="9525"/>
            </a:xfrm>
            <a:custGeom>
              <a:avLst/>
              <a:gdLst/>
              <a:ahLst/>
              <a:cxnLst/>
              <a:rect l="l" t="t" r="r" b="b"/>
              <a:pathLst>
                <a:path w="476250" h="9525">
                  <a:moveTo>
                    <a:pt x="0" y="0"/>
                  </a:moveTo>
                  <a:lnTo>
                    <a:pt x="476250" y="0"/>
                  </a:lnTo>
                </a:path>
              </a:pathLst>
            </a:custGeom>
            <a:noFill/>
            <a:ln w="28575">
              <a:solidFill>
                <a:srgbClr val="4A90D9"/>
              </a:solidFill>
            </a:ln>
          </p:spPr>
        </p:sp>
        <p:grpSp>
          <p:nvGrpSpPr>
            <p:cNvPr id="23" name="Group 23"/>
            <p:cNvGrpSpPr/>
            <p:nvPr/>
          </p:nvGrpSpPr>
          <p:grpSpPr>
            <a:xfrm>
              <a:off x="6667500" y="2428875"/>
              <a:ext cx="666750" cy="666750"/>
              <a:chOff x="6667500" y="2428875"/>
              <a:chExt cx="666750" cy="666750"/>
            </a:xfrm>
          </p:grpSpPr>
          <p:sp>
            <p:nvSpPr>
              <p:cNvPr id="21" name="Polygon 21"/>
              <p:cNvSpPr/>
              <p:nvPr/>
            </p:nvSpPr>
            <p:spPr>
              <a:xfrm>
                <a:off x="6667500" y="2428875"/>
                <a:ext cx="666750" cy="666750"/>
              </a:xfrm>
              <a:custGeom>
                <a:avLst/>
                <a:gdLst/>
                <a:ahLst/>
                <a:cxnLst/>
                <a:rect l="l" t="t" r="r" b="b"/>
                <a:pathLst>
                  <a:path w="666750" h="666750">
                    <a:moveTo>
                      <a:pt x="333375" y="0"/>
                    </a:moveTo>
                    <a:lnTo>
                      <a:pt x="666750" y="333375"/>
                    </a:lnTo>
                    <a:lnTo>
                      <a:pt x="333375" y="666750"/>
                    </a:lnTo>
                    <a:lnTo>
                      <a:pt x="0" y="333375"/>
                    </a:lnTo>
                    <a:close/>
                  </a:path>
                </a:pathLst>
              </a:custGeom>
              <a:solidFill>
                <a:srgbClr val="10B981"/>
              </a:solidFill>
              <a:ln w="19050">
                <a:solidFill>
                  <a:srgbClr val="10B981"/>
                </a:solidFill>
              </a:ln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6810418" y="2696528"/>
                <a:ext cx="380914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Gate</a:t>
                </a:r>
              </a:p>
            </p:txBody>
          </p:sp>
        </p:grpSp>
        <p:sp>
          <p:nvSpPr>
            <p:cNvPr id="24" name="TextBox 24"/>
            <p:cNvSpPr txBox="1"/>
            <p:nvPr/>
          </p:nvSpPr>
          <p:spPr>
            <a:xfrm>
              <a:off x="6802136" y="3188970"/>
              <a:ext cx="397478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10B981"/>
                  </a:solidFill>
                  <a:latin typeface="Arial"/>
                  <a:ea typeface="Microsoft YaHei"/>
                  <a:cs typeface="Arial"/>
                </a:rPr>
                <a:t>✓ 检查</a:t>
              </a:r>
            </a:p>
          </p:txBody>
        </p:sp>
        <p:sp>
          <p:nvSpPr>
            <p:cNvPr id="25" name="Line 25"/>
            <p:cNvSpPr/>
            <p:nvPr/>
          </p:nvSpPr>
          <p:spPr>
            <a:xfrm>
              <a:off x="7334250" y="2762250"/>
              <a:ext cx="476250" cy="9525"/>
            </a:xfrm>
            <a:custGeom>
              <a:avLst/>
              <a:gdLst/>
              <a:ahLst/>
              <a:cxnLst/>
              <a:rect l="l" t="t" r="r" b="b"/>
              <a:pathLst>
                <a:path w="476250" h="9525">
                  <a:moveTo>
                    <a:pt x="0" y="0"/>
                  </a:moveTo>
                  <a:lnTo>
                    <a:pt x="476250" y="0"/>
                  </a:lnTo>
                </a:path>
              </a:pathLst>
            </a:custGeom>
            <a:noFill/>
            <a:ln w="28575">
              <a:solidFill>
                <a:srgbClr val="4A90D9"/>
              </a:solidFill>
            </a:ln>
          </p:spPr>
        </p:sp>
        <p:sp>
          <p:nvSpPr>
            <p:cNvPr id="26" name="Freeform 26"/>
            <p:cNvSpPr/>
            <p:nvPr/>
          </p:nvSpPr>
          <p:spPr>
            <a:xfrm>
              <a:off x="8096250" y="2381250"/>
              <a:ext cx="1714500" cy="762000"/>
            </a:xfrm>
            <a:custGeom>
              <a:avLst/>
              <a:gdLst/>
              <a:ahLst/>
              <a:cxnLst/>
              <a:rect l="l" t="t" r="r" b="b"/>
              <a:pathLst>
                <a:path w="1714500" h="762000">
                  <a:moveTo>
                    <a:pt x="114300" y="0"/>
                  </a:moveTo>
                  <a:lnTo>
                    <a:pt x="1600200" y="0"/>
                  </a:lnTo>
                  <a:cubicBezTo>
                    <a:pt x="1663326" y="0"/>
                    <a:pt x="1714500" y="51174"/>
                    <a:pt x="1714500" y="114300"/>
                  </a:cubicBezTo>
                  <a:lnTo>
                    <a:pt x="1714500" y="647700"/>
                  </a:lnTo>
                  <a:cubicBezTo>
                    <a:pt x="1714500" y="710826"/>
                    <a:pt x="1663326" y="762000"/>
                    <a:pt x="1600200" y="762000"/>
                  </a:cubicBezTo>
                  <a:lnTo>
                    <a:pt x="114300" y="762000"/>
                  </a:lnTo>
                  <a:cubicBezTo>
                    <a:pt x="51174" y="762000"/>
                    <a:pt x="0" y="710826"/>
                    <a:pt x="0" y="647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  <a:effectLst>
              <a:outerShdw blurRad="76200" dist="19050" dir="10798281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7" name="TextBox 27"/>
            <p:cNvSpPr txBox="1"/>
            <p:nvPr/>
          </p:nvSpPr>
          <p:spPr>
            <a:xfrm>
              <a:off x="8505806" y="2585085"/>
              <a:ext cx="895388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LLM Call 3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8656320" y="2828449"/>
              <a:ext cx="594360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75" dirty="0">
                  <a:solidFill>
                    <a:srgbClr val="FFFFFF">
                      <a:alpha val="80000"/>
                    </a:srgbClr>
                  </a:solidFill>
                  <a:latin typeface="Arial"/>
                  <a:ea typeface="Microsoft YaHei"/>
                  <a:cs typeface="Arial"/>
                </a:rPr>
                <a:t>最终输出</a:t>
              </a:r>
            </a:p>
          </p:txBody>
        </p:sp>
        <p:sp>
          <p:nvSpPr>
            <p:cNvPr id="29" name="Line 29"/>
            <p:cNvSpPr/>
            <p:nvPr/>
          </p:nvSpPr>
          <p:spPr>
            <a:xfrm>
              <a:off x="9810750" y="2762250"/>
              <a:ext cx="666750" cy="9525"/>
            </a:xfrm>
            <a:custGeom>
              <a:avLst/>
              <a:gdLst/>
              <a:ahLst/>
              <a:cxnLst/>
              <a:rect l="l" t="t" r="r" b="b"/>
              <a:pathLst>
                <a:path w="666750" h="9525">
                  <a:moveTo>
                    <a:pt x="0" y="0"/>
                  </a:moveTo>
                  <a:lnTo>
                    <a:pt x="666750" y="0"/>
                  </a:lnTo>
                </a:path>
              </a:pathLst>
            </a:custGeom>
            <a:noFill/>
            <a:ln w="28575">
              <a:solidFill>
                <a:srgbClr val="D97757"/>
              </a:solidFill>
            </a:ln>
          </p:spPr>
        </p:sp>
        <p:sp>
          <p:nvSpPr>
            <p:cNvPr id="30" name="Freeform 30"/>
            <p:cNvSpPr/>
            <p:nvPr/>
          </p:nvSpPr>
          <p:spPr>
            <a:xfrm>
              <a:off x="10572750" y="2476500"/>
              <a:ext cx="762000" cy="571500"/>
            </a:xfrm>
            <a:custGeom>
              <a:avLst/>
              <a:gdLst/>
              <a:ahLst/>
              <a:cxnLst/>
              <a:rect l="l" t="t" r="r" b="b"/>
              <a:pathLst>
                <a:path w="762000" h="571500">
                  <a:moveTo>
                    <a:pt x="76200" y="0"/>
                  </a:moveTo>
                  <a:lnTo>
                    <a:pt x="685800" y="0"/>
                  </a:lnTo>
                  <a:cubicBezTo>
                    <a:pt x="727884" y="0"/>
                    <a:pt x="762000" y="34116"/>
                    <a:pt x="762000" y="76200"/>
                  </a:cubicBezTo>
                  <a:lnTo>
                    <a:pt x="762000" y="495300"/>
                  </a:lnTo>
                  <a:cubicBezTo>
                    <a:pt x="762000" y="537384"/>
                    <a:pt x="727884" y="571500"/>
                    <a:pt x="685800" y="571500"/>
                  </a:cubicBezTo>
                  <a:lnTo>
                    <a:pt x="76200" y="571500"/>
                  </a:lnTo>
                  <a:cubicBezTo>
                    <a:pt x="34116" y="571500"/>
                    <a:pt x="0" y="537384"/>
                    <a:pt x="0" y="495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D97757">
                <a:alpha val="10000"/>
              </a:srgbClr>
            </a:solidFill>
            <a:ln w="19050">
              <a:solidFill>
                <a:srgbClr val="D97757"/>
              </a:solidFill>
            </a:ln>
          </p:spPr>
        </p:sp>
        <p:sp>
          <p:nvSpPr>
            <p:cNvPr id="31" name="TextBox 31"/>
            <p:cNvSpPr txBox="1"/>
            <p:nvPr/>
          </p:nvSpPr>
          <p:spPr>
            <a:xfrm>
              <a:off x="10658630" y="2696528"/>
              <a:ext cx="59024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Output</a:t>
              </a:r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571500" y="4000500"/>
            <a:ext cx="5334000" cy="1905000"/>
            <a:chOff x="571500" y="4000500"/>
            <a:chExt cx="5334000" cy="1905000"/>
          </a:xfrm>
        </p:grpSpPr>
        <p:sp>
          <p:nvSpPr>
            <p:cNvPr id="33" name="Freeform 33"/>
            <p:cNvSpPr/>
            <p:nvPr/>
          </p:nvSpPr>
          <p:spPr>
            <a:xfrm>
              <a:off x="571500" y="4000500"/>
              <a:ext cx="5334000" cy="1905000"/>
            </a:xfrm>
            <a:custGeom>
              <a:avLst/>
              <a:gdLst/>
              <a:ahLst/>
              <a:cxnLst/>
              <a:rect l="l" t="t" r="r" b="b"/>
              <a:pathLst>
                <a:path w="5334000" h="1905000">
                  <a:moveTo>
                    <a:pt x="114300" y="0"/>
                  </a:moveTo>
                  <a:lnTo>
                    <a:pt x="5219700" y="0"/>
                  </a:lnTo>
                  <a:cubicBezTo>
                    <a:pt x="5282826" y="0"/>
                    <a:pt x="5334000" y="51174"/>
                    <a:pt x="5334000" y="114300"/>
                  </a:cubicBezTo>
                  <a:lnTo>
                    <a:pt x="5334000" y="1790700"/>
                  </a:lnTo>
                  <a:cubicBezTo>
                    <a:pt x="5334000" y="1853826"/>
                    <a:pt x="5282826" y="1905000"/>
                    <a:pt x="5219700" y="1905000"/>
                  </a:cubicBezTo>
                  <a:lnTo>
                    <a:pt x="114300" y="1905000"/>
                  </a:lnTo>
                  <a:cubicBezTo>
                    <a:pt x="51174" y="1905000"/>
                    <a:pt x="0" y="1853826"/>
                    <a:pt x="0" y="1790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8FAFC"/>
            </a:solidFill>
            <a:ln w="9525">
              <a:solidFill>
                <a:srgbClr val="E2E8F0"/>
              </a:solidFill>
            </a:ln>
          </p:spPr>
        </p:sp>
        <p:sp>
          <p:nvSpPr>
            <p:cNvPr id="34" name="Freeform 34"/>
            <p:cNvSpPr/>
            <p:nvPr/>
          </p:nvSpPr>
          <p:spPr>
            <a:xfrm>
              <a:off x="571500" y="4000500"/>
              <a:ext cx="5334000" cy="476250"/>
            </a:xfrm>
            <a:custGeom>
              <a:avLst/>
              <a:gdLst/>
              <a:ahLst/>
              <a:cxnLst/>
              <a:rect l="l" t="t" r="r" b="b"/>
              <a:pathLst>
                <a:path w="5334000" h="476250">
                  <a:moveTo>
                    <a:pt x="114300" y="0"/>
                  </a:moveTo>
                  <a:lnTo>
                    <a:pt x="5219700" y="0"/>
                  </a:lnTo>
                  <a:cubicBezTo>
                    <a:pt x="5282826" y="0"/>
                    <a:pt x="5334000" y="51174"/>
                    <a:pt x="5334000" y="114300"/>
                  </a:cubicBezTo>
                  <a:lnTo>
                    <a:pt x="5334000" y="361950"/>
                  </a:lnTo>
                  <a:cubicBezTo>
                    <a:pt x="5334000" y="425076"/>
                    <a:pt x="5282826" y="476250"/>
                    <a:pt x="5219700" y="476250"/>
                  </a:cubicBezTo>
                  <a:lnTo>
                    <a:pt x="114300" y="476250"/>
                  </a:lnTo>
                  <a:cubicBezTo>
                    <a:pt x="51174" y="476250"/>
                    <a:pt x="0" y="425076"/>
                    <a:pt x="0" y="361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4A90D9">
                <a:alpha val="10000"/>
              </a:srgbClr>
            </a:solidFill>
            <a:ln>
              <a:noFill/>
            </a:ln>
          </p:spPr>
        </p:sp>
        <p:sp>
          <p:nvSpPr>
            <p:cNvPr id="35" name="Rectangle 35"/>
            <p:cNvSpPr/>
            <p:nvPr/>
          </p:nvSpPr>
          <p:spPr>
            <a:xfrm>
              <a:off x="571500" y="4238625"/>
              <a:ext cx="5334000" cy="238125"/>
            </a:xfrm>
            <a:prstGeom prst="rect">
              <a:avLst/>
            </a:prstGeom>
            <a:solidFill>
              <a:srgbClr val="4A90D9">
                <a:alpha val="10000"/>
              </a:srgbClr>
            </a:solidFill>
            <a:ln>
              <a:noFill/>
            </a:ln>
          </p:spPr>
        </p:sp>
        <p:sp>
          <p:nvSpPr>
            <p:cNvPr id="36" name="Freeform 36"/>
            <p:cNvSpPr/>
            <p:nvPr/>
          </p:nvSpPr>
          <p:spPr>
            <a:xfrm>
              <a:off x="762000" y="4095750"/>
              <a:ext cx="285750" cy="285750"/>
            </a:xfrm>
            <a:custGeom>
              <a:avLst/>
              <a:gdLst/>
              <a:ahLst/>
              <a:cxnLst/>
              <a:rect l="l" t="t" r="r" b="b"/>
              <a:pathLst>
                <a:path w="285750" h="285750">
                  <a:moveTo>
                    <a:pt x="142875" y="285750"/>
                  </a:moveTo>
                  <a:cubicBezTo>
                    <a:pt x="221783" y="285750"/>
                    <a:pt x="285750" y="221783"/>
                    <a:pt x="285750" y="142875"/>
                  </a:cubicBezTo>
                  <a:cubicBezTo>
                    <a:pt x="285750" y="63967"/>
                    <a:pt x="221783" y="0"/>
                    <a:pt x="142875" y="0"/>
                  </a:cubicBezTo>
                  <a:cubicBezTo>
                    <a:pt x="63967" y="0"/>
                    <a:pt x="0" y="63967"/>
                    <a:pt x="0" y="142875"/>
                  </a:cubicBezTo>
                  <a:cubicBezTo>
                    <a:pt x="0" y="221783"/>
                    <a:pt x="63967" y="285750"/>
                    <a:pt x="142875" y="285750"/>
                  </a:cubicBezTo>
                  <a:close/>
                  <a:moveTo>
                    <a:pt x="226941" y="101925"/>
                  </a:moveTo>
                  <a:lnTo>
                    <a:pt x="201684" y="76668"/>
                  </a:lnTo>
                  <a:lnTo>
                    <a:pt x="116086" y="162267"/>
                  </a:lnTo>
                  <a:lnTo>
                    <a:pt x="84066" y="130246"/>
                  </a:lnTo>
                  <a:lnTo>
                    <a:pt x="58809" y="155504"/>
                  </a:lnTo>
                  <a:lnTo>
                    <a:pt x="116086" y="212780"/>
                  </a:lnTo>
                  <a:lnTo>
                    <a:pt x="226941" y="101925"/>
                  </a:ln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37" name="TextBox 37"/>
            <p:cNvSpPr txBox="1"/>
            <p:nvPr/>
          </p:nvSpPr>
          <p:spPr>
            <a:xfrm>
              <a:off x="1125855" y="4159568"/>
              <a:ext cx="2114900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4A90D9"/>
                  </a:solidFill>
                  <a:latin typeface="Arial"/>
                  <a:ea typeface="Microsoft YaHei"/>
                  <a:cs typeface="Arial"/>
                </a:rPr>
                <a:t>何时使用 When to Use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842010" y="4632960"/>
              <a:ext cx="245783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• 任务可</a:t>
              </a:r>
              <a:r>
                <a:rPr lang="zh-CN" sz="1200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清晰分解</a:t>
              </a:r>
              <a:r>
                <a:rPr lang="zh-CN" sz="120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为固定子任务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842010" y="4918710"/>
              <a:ext cx="228257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• 需要用延迟换取更高准确性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842010" y="5204460"/>
              <a:ext cx="210731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• 中间步骤需要程序化检查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843915" y="5554028"/>
              <a:ext cx="285602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目标：让每个 LLM 调用成为更简单的任务</a:t>
              </a:r>
            </a:p>
          </p:txBody>
        </p:sp>
      </p:grpSp>
      <p:grpSp>
        <p:nvGrpSpPr>
          <p:cNvPr id="53" name="Group 53"/>
          <p:cNvGrpSpPr/>
          <p:nvPr/>
        </p:nvGrpSpPr>
        <p:grpSpPr>
          <a:xfrm>
            <a:off x="6286500" y="4000500"/>
            <a:ext cx="5334000" cy="1905000"/>
            <a:chOff x="6286500" y="4000500"/>
            <a:chExt cx="5334000" cy="1905000"/>
          </a:xfrm>
        </p:grpSpPr>
        <p:sp>
          <p:nvSpPr>
            <p:cNvPr id="43" name="Freeform 43"/>
            <p:cNvSpPr/>
            <p:nvPr/>
          </p:nvSpPr>
          <p:spPr>
            <a:xfrm>
              <a:off x="6286500" y="4000500"/>
              <a:ext cx="5334000" cy="1905000"/>
            </a:xfrm>
            <a:custGeom>
              <a:avLst/>
              <a:gdLst/>
              <a:ahLst/>
              <a:cxnLst/>
              <a:rect l="l" t="t" r="r" b="b"/>
              <a:pathLst>
                <a:path w="5334000" h="1905000">
                  <a:moveTo>
                    <a:pt x="114300" y="0"/>
                  </a:moveTo>
                  <a:lnTo>
                    <a:pt x="5219700" y="0"/>
                  </a:lnTo>
                  <a:cubicBezTo>
                    <a:pt x="5282826" y="0"/>
                    <a:pt x="5334000" y="51174"/>
                    <a:pt x="5334000" y="114300"/>
                  </a:cubicBezTo>
                  <a:lnTo>
                    <a:pt x="5334000" y="1790700"/>
                  </a:lnTo>
                  <a:cubicBezTo>
                    <a:pt x="5334000" y="1853826"/>
                    <a:pt x="5282826" y="1905000"/>
                    <a:pt x="5219700" y="1905000"/>
                  </a:cubicBezTo>
                  <a:lnTo>
                    <a:pt x="114300" y="1905000"/>
                  </a:lnTo>
                  <a:cubicBezTo>
                    <a:pt x="51174" y="1905000"/>
                    <a:pt x="0" y="1853826"/>
                    <a:pt x="0" y="1790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EF7F5"/>
            </a:solidFill>
            <a:ln w="9525">
              <a:solidFill>
                <a:srgbClr val="D97757"/>
              </a:solidFill>
            </a:ln>
          </p:spPr>
        </p:sp>
        <p:sp>
          <p:nvSpPr>
            <p:cNvPr id="44" name="Freeform 44"/>
            <p:cNvSpPr/>
            <p:nvPr/>
          </p:nvSpPr>
          <p:spPr>
            <a:xfrm>
              <a:off x="6286500" y="4000500"/>
              <a:ext cx="5334000" cy="476250"/>
            </a:xfrm>
            <a:custGeom>
              <a:avLst/>
              <a:gdLst/>
              <a:ahLst/>
              <a:cxnLst/>
              <a:rect l="l" t="t" r="r" b="b"/>
              <a:pathLst>
                <a:path w="5334000" h="476250">
                  <a:moveTo>
                    <a:pt x="114300" y="0"/>
                  </a:moveTo>
                  <a:lnTo>
                    <a:pt x="5219700" y="0"/>
                  </a:lnTo>
                  <a:cubicBezTo>
                    <a:pt x="5282826" y="0"/>
                    <a:pt x="5334000" y="51174"/>
                    <a:pt x="5334000" y="114300"/>
                  </a:cubicBezTo>
                  <a:lnTo>
                    <a:pt x="5334000" y="361950"/>
                  </a:lnTo>
                  <a:cubicBezTo>
                    <a:pt x="5334000" y="425076"/>
                    <a:pt x="5282826" y="476250"/>
                    <a:pt x="5219700" y="476250"/>
                  </a:cubicBezTo>
                  <a:lnTo>
                    <a:pt x="114300" y="476250"/>
                  </a:lnTo>
                  <a:cubicBezTo>
                    <a:pt x="51174" y="476250"/>
                    <a:pt x="0" y="425076"/>
                    <a:pt x="0" y="36195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D97757">
                <a:alpha val="10000"/>
              </a:srgbClr>
            </a:solidFill>
            <a:ln>
              <a:noFill/>
            </a:ln>
          </p:spPr>
        </p:sp>
        <p:sp>
          <p:nvSpPr>
            <p:cNvPr id="45" name="Rectangle 45"/>
            <p:cNvSpPr/>
            <p:nvPr/>
          </p:nvSpPr>
          <p:spPr>
            <a:xfrm>
              <a:off x="6286500" y="4238625"/>
              <a:ext cx="5334000" cy="238125"/>
            </a:xfrm>
            <a:prstGeom prst="rect">
              <a:avLst/>
            </a:prstGeom>
            <a:solidFill>
              <a:srgbClr val="D97757">
                <a:alpha val="10000"/>
              </a:srgbClr>
            </a:solidFill>
            <a:ln>
              <a:noFill/>
            </a:ln>
          </p:spPr>
        </p:sp>
        <p:sp>
          <p:nvSpPr>
            <p:cNvPr id="46" name="Freeform 46"/>
            <p:cNvSpPr/>
            <p:nvPr/>
          </p:nvSpPr>
          <p:spPr>
            <a:xfrm>
              <a:off x="6512719" y="4095750"/>
              <a:ext cx="214312" cy="285750"/>
            </a:xfrm>
            <a:custGeom>
              <a:avLst/>
              <a:gdLst/>
              <a:ahLst/>
              <a:cxnLst/>
              <a:rect l="l" t="t" r="r" b="b"/>
              <a:pathLst>
                <a:path w="214312" h="285750">
                  <a:moveTo>
                    <a:pt x="53578" y="205383"/>
                  </a:moveTo>
                  <a:lnTo>
                    <a:pt x="53578" y="258961"/>
                  </a:lnTo>
                  <a:lnTo>
                    <a:pt x="80367" y="285750"/>
                  </a:lnTo>
                  <a:lnTo>
                    <a:pt x="133945" y="285750"/>
                  </a:lnTo>
                  <a:lnTo>
                    <a:pt x="160734" y="258961"/>
                  </a:lnTo>
                  <a:lnTo>
                    <a:pt x="160734" y="205383"/>
                  </a:lnTo>
                  <a:lnTo>
                    <a:pt x="182873" y="183244"/>
                  </a:lnTo>
                  <a:cubicBezTo>
                    <a:pt x="203004" y="163114"/>
                    <a:pt x="214312" y="135756"/>
                    <a:pt x="214312" y="107288"/>
                  </a:cubicBezTo>
                  <a:cubicBezTo>
                    <a:pt x="214312" y="48107"/>
                    <a:pt x="166337" y="0"/>
                    <a:pt x="107156" y="0"/>
                  </a:cubicBezTo>
                  <a:cubicBezTo>
                    <a:pt x="47975" y="0"/>
                    <a:pt x="0" y="48107"/>
                    <a:pt x="0" y="107288"/>
                  </a:cubicBezTo>
                  <a:cubicBezTo>
                    <a:pt x="0" y="135756"/>
                    <a:pt x="11309" y="163114"/>
                    <a:pt x="31440" y="183244"/>
                  </a:cubicBezTo>
                  <a:lnTo>
                    <a:pt x="53578" y="205383"/>
                  </a:lnTo>
                  <a:close/>
                  <a:moveTo>
                    <a:pt x="89297" y="176343"/>
                  </a:moveTo>
                  <a:lnTo>
                    <a:pt x="89297" y="107156"/>
                  </a:lnTo>
                  <a:lnTo>
                    <a:pt x="125016" y="107156"/>
                  </a:lnTo>
                  <a:lnTo>
                    <a:pt x="125016" y="176343"/>
                  </a:lnTo>
                  <a:cubicBezTo>
                    <a:pt x="155827" y="168413"/>
                    <a:pt x="178594" y="140443"/>
                    <a:pt x="178594" y="107156"/>
                  </a:cubicBezTo>
                  <a:cubicBezTo>
                    <a:pt x="178594" y="67702"/>
                    <a:pt x="146609" y="35719"/>
                    <a:pt x="107156" y="35719"/>
                  </a:cubicBezTo>
                  <a:cubicBezTo>
                    <a:pt x="67702" y="35719"/>
                    <a:pt x="35719" y="67702"/>
                    <a:pt x="35719" y="107156"/>
                  </a:cubicBezTo>
                  <a:cubicBezTo>
                    <a:pt x="35719" y="140443"/>
                    <a:pt x="58485" y="168413"/>
                    <a:pt x="89297" y="176343"/>
                  </a:cubicBezTo>
                  <a:close/>
                </a:path>
              </a:pathLst>
            </a:custGeom>
            <a:solidFill>
              <a:srgbClr val="D97757"/>
            </a:solidFill>
            <a:ln>
              <a:noFill/>
            </a:ln>
          </p:spPr>
        </p:sp>
        <p:sp>
          <p:nvSpPr>
            <p:cNvPr id="47" name="TextBox 47"/>
            <p:cNvSpPr txBox="1"/>
            <p:nvPr/>
          </p:nvSpPr>
          <p:spPr>
            <a:xfrm>
              <a:off x="6840855" y="4159568"/>
              <a:ext cx="1825064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典型示例 Examples</a:t>
              </a:r>
            </a:p>
          </p:txBody>
        </p:sp>
        <p:grpSp>
          <p:nvGrpSpPr>
            <p:cNvPr id="52" name="Group 52"/>
            <p:cNvGrpSpPr/>
            <p:nvPr/>
          </p:nvGrpSpPr>
          <p:grpSpPr>
            <a:xfrm>
              <a:off x="6557962" y="4641056"/>
              <a:ext cx="2680621" cy="1031082"/>
              <a:chOff x="6557962" y="4641056"/>
              <a:chExt cx="2680621" cy="1031082"/>
            </a:xfrm>
          </p:grpSpPr>
          <p:sp>
            <p:nvSpPr>
              <p:cNvPr id="48" name="TextBox 48"/>
              <p:cNvSpPr txBox="1"/>
              <p:nvPr/>
            </p:nvSpPr>
            <p:spPr>
              <a:xfrm>
                <a:off x="6557962" y="4641056"/>
                <a:ext cx="2098834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4A90D9"/>
                    </a:solidFill>
                    <a:latin typeface="Arial"/>
                    <a:ea typeface="Microsoft YaHei"/>
                    <a:cs typeface="Arial"/>
                  </a:rPr>
                  <a:t>示例 1：</a:t>
                </a:r>
                <a:r>
                  <a:rPr lang="zh-CN" sz="1125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营销文案多语言发布</a:t>
                </a:r>
              </a:p>
            </p:txBody>
          </p:sp>
          <p:sp>
            <p:nvSpPr>
              <p:cNvPr id="49" name="TextBox 49"/>
              <p:cNvSpPr txBox="1"/>
              <p:nvPr/>
            </p:nvSpPr>
            <p:spPr>
              <a:xfrm>
                <a:off x="6558915" y="4887278"/>
                <a:ext cx="2672001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生成英文文案 → 翻译为中文/日文/韩文</a:t>
                </a:r>
              </a:p>
            </p:txBody>
          </p:sp>
          <p:sp>
            <p:nvSpPr>
              <p:cNvPr id="50" name="TextBox 50"/>
              <p:cNvSpPr txBox="1"/>
              <p:nvPr/>
            </p:nvSpPr>
            <p:spPr>
              <a:xfrm>
                <a:off x="6557962" y="5212556"/>
                <a:ext cx="1811298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125" b="1" dirty="0">
                    <a:solidFill>
                      <a:srgbClr val="4A90D9"/>
                    </a:solidFill>
                    <a:latin typeface="Arial"/>
                    <a:ea typeface="Microsoft YaHei"/>
                    <a:cs typeface="Arial"/>
                  </a:rPr>
                  <a:t>示例 2：</a:t>
                </a:r>
                <a:r>
                  <a:rPr lang="zh-CN" sz="1125" dirty="0">
                    <a:solidFill>
                      <a:srgbClr val="1A1A2E"/>
                    </a:solidFill>
                    <a:latin typeface="Arial"/>
                    <a:ea typeface="Microsoft YaHei"/>
                    <a:cs typeface="Arial"/>
                  </a:rPr>
                  <a:t>文档结构化写作</a:t>
                </a:r>
              </a:p>
            </p:txBody>
          </p:sp>
          <p:sp>
            <p:nvSpPr>
              <p:cNvPr id="51" name="TextBox 51"/>
              <p:cNvSpPr txBox="1"/>
              <p:nvPr/>
            </p:nvSpPr>
            <p:spPr>
              <a:xfrm>
                <a:off x="6558915" y="5458778"/>
                <a:ext cx="2679668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050" dirty="0">
                    <a:solidFill>
                      <a:srgbClr val="64748B"/>
                    </a:solidFill>
                    <a:latin typeface="Arial"/>
                    <a:ea typeface="Microsoft YaHei"/>
                    <a:cs typeface="Arial"/>
                  </a:rPr>
                  <a:t>写大纲 → 检查标准 → 基于大纲扩写全文</a:t>
                </a:r>
              </a:p>
            </p:txBody>
          </p:sp>
        </p:grpSp>
      </p:grpSp>
      <p:sp>
        <p:nvSpPr>
          <p:cNvPr id="54" name="TextBox 54"/>
          <p:cNvSpPr txBox="1"/>
          <p:nvPr/>
        </p:nvSpPr>
        <p:spPr>
          <a:xfrm>
            <a:off x="5887141" y="6363652"/>
            <a:ext cx="417719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7 / 15</a:t>
            </a:r>
          </a:p>
        </p:txBody>
      </p:sp>
    </p:spTree>
  </p:cSld>
  <p:clrMapOvr>
    <a:masterClrMapping/>
  </p:clrMapOvr>
  <p:transition dur="4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57150"/>
          </a:xfrm>
          <a:prstGeom prst="rect">
            <a:avLst/>
          </a:prstGeom>
          <a:solidFill>
            <a:srgbClr val="10B981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571500" y="381000"/>
            <a:ext cx="1238250" cy="266700"/>
          </a:xfrm>
          <a:custGeom>
            <a:avLst/>
            <a:gdLst/>
            <a:ahLst/>
            <a:cxnLst/>
            <a:rect l="l" t="t" r="r" b="b"/>
            <a:pathLst>
              <a:path w="1238250" h="266700">
                <a:moveTo>
                  <a:pt x="133350" y="0"/>
                </a:moveTo>
                <a:lnTo>
                  <a:pt x="1104900" y="0"/>
                </a:lnTo>
                <a:cubicBezTo>
                  <a:pt x="1178547" y="0"/>
                  <a:pt x="1238250" y="59703"/>
                  <a:pt x="1238250" y="133350"/>
                </a:cubicBezTo>
                <a:lnTo>
                  <a:pt x="1238250" y="133350"/>
                </a:lnTo>
                <a:cubicBezTo>
                  <a:pt x="1238250" y="206997"/>
                  <a:pt x="1178547" y="266700"/>
                  <a:pt x="1104900" y="266700"/>
                </a:cubicBezTo>
                <a:lnTo>
                  <a:pt x="133350" y="266700"/>
                </a:lnTo>
                <a:cubicBezTo>
                  <a:pt x="59703" y="266700"/>
                  <a:pt x="0" y="206997"/>
                  <a:pt x="0" y="133350"/>
                </a:cubicBezTo>
                <a:lnTo>
                  <a:pt x="0" y="133350"/>
                </a:lnTo>
                <a:cubicBezTo>
                  <a:pt x="0" y="59703"/>
                  <a:pt x="59703" y="0"/>
                  <a:pt x="133350" y="0"/>
                </a:cubicBezTo>
                <a:close/>
              </a:path>
            </a:pathLst>
          </a:custGeom>
          <a:solidFill>
            <a:srgbClr val="10B981">
              <a:alpha val="10000"/>
            </a:srgbClr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685783" y="464820"/>
            <a:ext cx="1009683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b="1" dirty="0">
                <a:solidFill>
                  <a:srgbClr val="10B981"/>
                </a:solidFill>
                <a:latin typeface="Arial"/>
                <a:ea typeface="Microsoft YaHei"/>
                <a:cs typeface="Arial"/>
              </a:rPr>
              <a:t>WORKFLOW 2/5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41020" y="788670"/>
            <a:ext cx="3226156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Routing：路由分发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55308" y="1195864"/>
            <a:ext cx="3198019" cy="2590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75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对输入分类，导向专门的后续任务处理</a:t>
            </a:r>
          </a:p>
        </p:txBody>
      </p:sp>
      <p:grpSp>
        <p:nvGrpSpPr>
          <p:cNvPr id="34" name="Group 34"/>
          <p:cNvGrpSpPr/>
          <p:nvPr/>
        </p:nvGrpSpPr>
        <p:grpSpPr>
          <a:xfrm>
            <a:off x="3714750" y="1285875"/>
            <a:ext cx="4762500" cy="2543175"/>
            <a:chOff x="3714750" y="1285875"/>
            <a:chExt cx="4762500" cy="2543175"/>
          </a:xfrm>
        </p:grpSpPr>
        <p:sp>
          <p:nvSpPr>
            <p:cNvPr id="8" name="Freeform 8"/>
            <p:cNvSpPr/>
            <p:nvPr/>
          </p:nvSpPr>
          <p:spPr>
            <a:xfrm>
              <a:off x="5572125" y="1285875"/>
              <a:ext cx="1047750" cy="381000"/>
            </a:xfrm>
            <a:custGeom>
              <a:avLst/>
              <a:gdLst/>
              <a:ahLst/>
              <a:cxnLst/>
              <a:rect l="l" t="t" r="r" b="b"/>
              <a:pathLst>
                <a:path w="1047750" h="381000">
                  <a:moveTo>
                    <a:pt x="76200" y="0"/>
                  </a:moveTo>
                  <a:lnTo>
                    <a:pt x="971550" y="0"/>
                  </a:lnTo>
                  <a:cubicBezTo>
                    <a:pt x="1013634" y="0"/>
                    <a:pt x="1047750" y="34116"/>
                    <a:pt x="1047750" y="76200"/>
                  </a:cubicBezTo>
                  <a:lnTo>
                    <a:pt x="1047750" y="304800"/>
                  </a:lnTo>
                  <a:cubicBezTo>
                    <a:pt x="1047750" y="346884"/>
                    <a:pt x="1013634" y="381000"/>
                    <a:pt x="971550" y="381000"/>
                  </a:cubicBezTo>
                  <a:lnTo>
                    <a:pt x="76200" y="381000"/>
                  </a:lnTo>
                  <a:cubicBezTo>
                    <a:pt x="34116" y="381000"/>
                    <a:pt x="0" y="346884"/>
                    <a:pt x="0" y="304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64748B"/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5881390" y="1429702"/>
              <a:ext cx="42922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Input</a:t>
              </a:r>
            </a:p>
          </p:txBody>
        </p:sp>
        <p:sp>
          <p:nvSpPr>
            <p:cNvPr id="10" name="Line 10"/>
            <p:cNvSpPr/>
            <p:nvPr/>
          </p:nvSpPr>
          <p:spPr>
            <a:xfrm>
              <a:off x="6096000" y="1666875"/>
              <a:ext cx="9525" cy="238125"/>
            </a:xfrm>
            <a:custGeom>
              <a:avLst/>
              <a:gdLst/>
              <a:ahLst/>
              <a:cxnLst/>
              <a:rect l="l" t="t" r="r" b="b"/>
              <a:pathLst>
                <a:path w="9525" h="238125">
                  <a:moveTo>
                    <a:pt x="0" y="0"/>
                  </a:moveTo>
                  <a:lnTo>
                    <a:pt x="0" y="238125"/>
                  </a:lnTo>
                </a:path>
              </a:pathLst>
            </a:custGeom>
            <a:noFill/>
            <a:ln w="19050">
              <a:solidFill>
                <a:srgbClr val="64748B"/>
              </a:solidFill>
            </a:ln>
          </p:spPr>
        </p:sp>
        <p:sp>
          <p:nvSpPr>
            <p:cNvPr id="11" name="Polygon 11"/>
            <p:cNvSpPr/>
            <p:nvPr/>
          </p:nvSpPr>
          <p:spPr>
            <a:xfrm>
              <a:off x="6048375" y="1905000"/>
              <a:ext cx="95250" cy="76200"/>
            </a:xfrm>
            <a:custGeom>
              <a:avLst/>
              <a:gdLst/>
              <a:ahLst/>
              <a:cxnLst/>
              <a:rect l="l" t="t" r="r" b="b"/>
              <a:pathLst>
                <a:path w="95250" h="76200">
                  <a:moveTo>
                    <a:pt x="47625" y="76200"/>
                  </a:moveTo>
                  <a:lnTo>
                    <a:pt x="0" y="0"/>
                  </a:lnTo>
                  <a:lnTo>
                    <a:pt x="95250" y="0"/>
                  </a:lnTo>
                  <a:close/>
                </a:path>
              </a:pathLst>
            </a:custGeom>
            <a:solidFill>
              <a:srgbClr val="64748B"/>
            </a:solidFill>
            <a:ln>
              <a:noFill/>
            </a:ln>
          </p:spPr>
        </p:sp>
        <p:sp>
          <p:nvSpPr>
            <p:cNvPr id="12" name="Freeform 12"/>
            <p:cNvSpPr/>
            <p:nvPr/>
          </p:nvSpPr>
          <p:spPr>
            <a:xfrm>
              <a:off x="5429250" y="2019300"/>
              <a:ext cx="1333500" cy="476250"/>
            </a:xfrm>
            <a:custGeom>
              <a:avLst/>
              <a:gdLst/>
              <a:ahLst/>
              <a:cxnLst/>
              <a:rect l="l" t="t" r="r" b="b"/>
              <a:pathLst>
                <a:path w="1333500" h="476250">
                  <a:moveTo>
                    <a:pt x="95250" y="0"/>
                  </a:moveTo>
                  <a:lnTo>
                    <a:pt x="1238250" y="0"/>
                  </a:lnTo>
                  <a:cubicBezTo>
                    <a:pt x="1290855" y="0"/>
                    <a:pt x="1333500" y="42645"/>
                    <a:pt x="1333500" y="95250"/>
                  </a:cubicBezTo>
                  <a:lnTo>
                    <a:pt x="1333500" y="381000"/>
                  </a:lnTo>
                  <a:cubicBezTo>
                    <a:pt x="1333500" y="433605"/>
                    <a:pt x="1290855" y="476250"/>
                    <a:pt x="1238250" y="476250"/>
                  </a:cubicBezTo>
                  <a:lnTo>
                    <a:pt x="95250" y="476250"/>
                  </a:lnTo>
                  <a:cubicBezTo>
                    <a:pt x="42645" y="476250"/>
                    <a:pt x="0" y="433605"/>
                    <a:pt x="0" y="381000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10B981"/>
            </a:solidFill>
            <a:ln>
              <a:noFill/>
            </a:ln>
            <a:effectLst>
              <a:outerShdw blurRad="76200" dist="19050" dir="10798281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13" name="TextBox 13"/>
            <p:cNvSpPr txBox="1"/>
            <p:nvPr/>
          </p:nvSpPr>
          <p:spPr>
            <a:xfrm>
              <a:off x="5700242" y="2153602"/>
              <a:ext cx="791516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Classifier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5663803" y="2330291"/>
              <a:ext cx="864394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FFFFFF">
                      <a:alpha val="80000"/>
                    </a:srgbClr>
                  </a:solidFill>
                  <a:latin typeface="Arial"/>
                  <a:ea typeface="Microsoft YaHei"/>
                  <a:cs typeface="Arial"/>
                </a:rPr>
                <a:t>LLM / 传统模型</a:t>
              </a:r>
            </a:p>
          </p:txBody>
        </p:sp>
        <p:grpSp>
          <p:nvGrpSpPr>
            <p:cNvPr id="18" name="Group 18"/>
            <p:cNvGrpSpPr/>
            <p:nvPr/>
          </p:nvGrpSpPr>
          <p:grpSpPr>
            <a:xfrm>
              <a:off x="4381500" y="2495550"/>
              <a:ext cx="3429000" cy="457200"/>
              <a:chOff x="4381500" y="2495550"/>
              <a:chExt cx="3429000" cy="457200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4381500" y="2495550"/>
                <a:ext cx="1381125" cy="457200"/>
              </a:xfrm>
              <a:custGeom>
                <a:avLst/>
                <a:gdLst/>
                <a:ahLst/>
                <a:cxnLst/>
                <a:rect l="l" t="t" r="r" b="b"/>
                <a:pathLst>
                  <a:path w="1381125" h="457200">
                    <a:moveTo>
                      <a:pt x="1381125" y="0"/>
                    </a:moveTo>
                    <a:lnTo>
                      <a:pt x="1381125" y="219075"/>
                    </a:lnTo>
                    <a:lnTo>
                      <a:pt x="0" y="219075"/>
                    </a:lnTo>
                    <a:lnTo>
                      <a:pt x="0" y="4572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16" name="Freeform 16"/>
              <p:cNvSpPr/>
              <p:nvPr/>
            </p:nvSpPr>
            <p:spPr>
              <a:xfrm>
                <a:off x="6096000" y="2495550"/>
                <a:ext cx="9525" cy="4572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457200">
                    <a:moveTo>
                      <a:pt x="0" y="0"/>
                    </a:moveTo>
                    <a:lnTo>
                      <a:pt x="0" y="4572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17" name="Freeform 17"/>
              <p:cNvSpPr/>
              <p:nvPr/>
            </p:nvSpPr>
            <p:spPr>
              <a:xfrm>
                <a:off x="6429375" y="2495550"/>
                <a:ext cx="1381125" cy="457200"/>
              </a:xfrm>
              <a:custGeom>
                <a:avLst/>
                <a:gdLst/>
                <a:ahLst/>
                <a:cxnLst/>
                <a:rect l="l" t="t" r="r" b="b"/>
                <a:pathLst>
                  <a:path w="1381125" h="457200">
                    <a:moveTo>
                      <a:pt x="0" y="0"/>
                    </a:moveTo>
                    <a:lnTo>
                      <a:pt x="0" y="219075"/>
                    </a:lnTo>
                    <a:lnTo>
                      <a:pt x="1381125" y="219075"/>
                    </a:lnTo>
                    <a:lnTo>
                      <a:pt x="1381125" y="4572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</p:grpSp>
        <p:sp>
          <p:nvSpPr>
            <p:cNvPr id="19" name="Polygon 19"/>
            <p:cNvSpPr/>
            <p:nvPr/>
          </p:nvSpPr>
          <p:spPr>
            <a:xfrm>
              <a:off x="4333875" y="2952750"/>
              <a:ext cx="95250" cy="76200"/>
            </a:xfrm>
            <a:custGeom>
              <a:avLst/>
              <a:gdLst/>
              <a:ahLst/>
              <a:cxnLst/>
              <a:rect l="l" t="t" r="r" b="b"/>
              <a:pathLst>
                <a:path w="95250" h="76200">
                  <a:moveTo>
                    <a:pt x="47625" y="76200"/>
                  </a:moveTo>
                  <a:lnTo>
                    <a:pt x="0" y="0"/>
                  </a:lnTo>
                  <a:lnTo>
                    <a:pt x="95250" y="0"/>
                  </a:lnTo>
                  <a:close/>
                </a:path>
              </a:pathLst>
            </a:custGeom>
            <a:solidFill>
              <a:srgbClr val="64748B"/>
            </a:solidFill>
            <a:ln>
              <a:noFill/>
            </a:ln>
          </p:spPr>
        </p:sp>
        <p:sp>
          <p:nvSpPr>
            <p:cNvPr id="20" name="Polygon 20"/>
            <p:cNvSpPr/>
            <p:nvPr/>
          </p:nvSpPr>
          <p:spPr>
            <a:xfrm>
              <a:off x="6048375" y="2952750"/>
              <a:ext cx="95250" cy="76200"/>
            </a:xfrm>
            <a:custGeom>
              <a:avLst/>
              <a:gdLst/>
              <a:ahLst/>
              <a:cxnLst/>
              <a:rect l="l" t="t" r="r" b="b"/>
              <a:pathLst>
                <a:path w="95250" h="76200">
                  <a:moveTo>
                    <a:pt x="47625" y="76200"/>
                  </a:moveTo>
                  <a:lnTo>
                    <a:pt x="0" y="0"/>
                  </a:lnTo>
                  <a:lnTo>
                    <a:pt x="95250" y="0"/>
                  </a:lnTo>
                  <a:close/>
                </a:path>
              </a:pathLst>
            </a:custGeom>
            <a:solidFill>
              <a:srgbClr val="64748B"/>
            </a:solidFill>
            <a:ln>
              <a:noFill/>
            </a:ln>
          </p:spPr>
        </p:sp>
        <p:sp>
          <p:nvSpPr>
            <p:cNvPr id="21" name="Polygon 21"/>
            <p:cNvSpPr/>
            <p:nvPr/>
          </p:nvSpPr>
          <p:spPr>
            <a:xfrm>
              <a:off x="7762875" y="2952750"/>
              <a:ext cx="95250" cy="76200"/>
            </a:xfrm>
            <a:custGeom>
              <a:avLst/>
              <a:gdLst/>
              <a:ahLst/>
              <a:cxnLst/>
              <a:rect l="l" t="t" r="r" b="b"/>
              <a:pathLst>
                <a:path w="95250" h="76200">
                  <a:moveTo>
                    <a:pt x="47625" y="76200"/>
                  </a:moveTo>
                  <a:lnTo>
                    <a:pt x="0" y="0"/>
                  </a:lnTo>
                  <a:lnTo>
                    <a:pt x="95250" y="0"/>
                  </a:lnTo>
                  <a:close/>
                </a:path>
              </a:pathLst>
            </a:custGeom>
            <a:solidFill>
              <a:srgbClr val="64748B"/>
            </a:solidFill>
            <a:ln>
              <a:noFill/>
            </a:ln>
          </p:spPr>
        </p:sp>
        <p:sp>
          <p:nvSpPr>
            <p:cNvPr id="22" name="Freeform 22"/>
            <p:cNvSpPr/>
            <p:nvPr/>
          </p:nvSpPr>
          <p:spPr>
            <a:xfrm>
              <a:off x="3714750" y="3067050"/>
              <a:ext cx="1333500" cy="762000"/>
            </a:xfrm>
            <a:custGeom>
              <a:avLst/>
              <a:gdLst/>
              <a:ahLst/>
              <a:cxnLst/>
              <a:rect l="l" t="t" r="r" b="b"/>
              <a:pathLst>
                <a:path w="1333500" h="762000">
                  <a:moveTo>
                    <a:pt x="95250" y="0"/>
                  </a:moveTo>
                  <a:lnTo>
                    <a:pt x="1238250" y="0"/>
                  </a:lnTo>
                  <a:cubicBezTo>
                    <a:pt x="1290855" y="0"/>
                    <a:pt x="1333500" y="42645"/>
                    <a:pt x="1333500" y="95250"/>
                  </a:cubicBezTo>
                  <a:lnTo>
                    <a:pt x="1333500" y="666750"/>
                  </a:lnTo>
                  <a:cubicBezTo>
                    <a:pt x="1333500" y="719355"/>
                    <a:pt x="1290855" y="762000"/>
                    <a:pt x="1238250" y="762000"/>
                  </a:cubicBezTo>
                  <a:lnTo>
                    <a:pt x="95250" y="762000"/>
                  </a:lnTo>
                  <a:cubicBezTo>
                    <a:pt x="42645" y="762000"/>
                    <a:pt x="0" y="719355"/>
                    <a:pt x="0" y="666750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  <a:effectLst>
              <a:outerShdw blurRad="76200" dist="19050" dir="10798281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3" name="TextBox 23"/>
            <p:cNvSpPr txBox="1"/>
            <p:nvPr/>
          </p:nvSpPr>
          <p:spPr>
            <a:xfrm>
              <a:off x="3977691" y="3220402"/>
              <a:ext cx="80761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专业流程 A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4107180" y="3427095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FFFFF">
                      <a:alpha val="80000"/>
                    </a:srgbClr>
                  </a:solidFill>
                  <a:latin typeface="Arial"/>
                  <a:ea typeface="Microsoft YaHei"/>
                  <a:cs typeface="Arial"/>
                </a:rPr>
                <a:t>常规问题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3955328" y="3606641"/>
              <a:ext cx="852345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FFFFFF">
                      <a:alpha val="60000"/>
                    </a:srgbClr>
                  </a:solidFill>
                  <a:latin typeface="Arial"/>
                  <a:ea typeface="Microsoft YaHei"/>
                  <a:cs typeface="Arial"/>
                </a:rPr>
                <a:t>Haiku (成本低)</a:t>
              </a:r>
            </a:p>
          </p:txBody>
        </p:sp>
        <p:sp>
          <p:nvSpPr>
            <p:cNvPr id="26" name="Freeform 26"/>
            <p:cNvSpPr/>
            <p:nvPr/>
          </p:nvSpPr>
          <p:spPr>
            <a:xfrm>
              <a:off x="5429250" y="3067050"/>
              <a:ext cx="1333500" cy="762000"/>
            </a:xfrm>
            <a:custGeom>
              <a:avLst/>
              <a:gdLst/>
              <a:ahLst/>
              <a:cxnLst/>
              <a:rect l="l" t="t" r="r" b="b"/>
              <a:pathLst>
                <a:path w="1333500" h="762000">
                  <a:moveTo>
                    <a:pt x="95250" y="0"/>
                  </a:moveTo>
                  <a:lnTo>
                    <a:pt x="1238250" y="0"/>
                  </a:lnTo>
                  <a:cubicBezTo>
                    <a:pt x="1290855" y="0"/>
                    <a:pt x="1333500" y="42645"/>
                    <a:pt x="1333500" y="95250"/>
                  </a:cubicBezTo>
                  <a:lnTo>
                    <a:pt x="1333500" y="666750"/>
                  </a:lnTo>
                  <a:cubicBezTo>
                    <a:pt x="1333500" y="719355"/>
                    <a:pt x="1290855" y="762000"/>
                    <a:pt x="1238250" y="762000"/>
                  </a:cubicBezTo>
                  <a:lnTo>
                    <a:pt x="95250" y="762000"/>
                  </a:lnTo>
                  <a:cubicBezTo>
                    <a:pt x="42645" y="762000"/>
                    <a:pt x="0" y="719355"/>
                    <a:pt x="0" y="666750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D97757"/>
            </a:solidFill>
            <a:ln>
              <a:noFill/>
            </a:ln>
            <a:effectLst>
              <a:outerShdw blurRad="76200" dist="19050" dir="10798281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27" name="TextBox 27"/>
            <p:cNvSpPr txBox="1"/>
            <p:nvPr/>
          </p:nvSpPr>
          <p:spPr>
            <a:xfrm>
              <a:off x="5692191" y="3220402"/>
              <a:ext cx="80761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专业流程 B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5821680" y="3427095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FFFFF">
                      <a:alpha val="80000"/>
                    </a:srgbClr>
                  </a:solidFill>
                  <a:latin typeface="Arial"/>
                  <a:ea typeface="Microsoft YaHei"/>
                  <a:cs typeface="Arial"/>
                </a:rPr>
                <a:t>退款请求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5784294" y="3606641"/>
              <a:ext cx="623411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FFFFFF">
                      <a:alpha val="60000"/>
                    </a:srgbClr>
                  </a:solidFill>
                  <a:latin typeface="Arial"/>
                  <a:ea typeface="Microsoft YaHei"/>
                  <a:cs typeface="Arial"/>
                </a:rPr>
                <a:t>专用工具链</a:t>
              </a:r>
            </a:p>
          </p:txBody>
        </p:sp>
        <p:sp>
          <p:nvSpPr>
            <p:cNvPr id="30" name="Freeform 30"/>
            <p:cNvSpPr/>
            <p:nvPr/>
          </p:nvSpPr>
          <p:spPr>
            <a:xfrm>
              <a:off x="7143750" y="3067050"/>
              <a:ext cx="1333500" cy="762000"/>
            </a:xfrm>
            <a:custGeom>
              <a:avLst/>
              <a:gdLst/>
              <a:ahLst/>
              <a:cxnLst/>
              <a:rect l="l" t="t" r="r" b="b"/>
              <a:pathLst>
                <a:path w="1333500" h="762000">
                  <a:moveTo>
                    <a:pt x="95250" y="0"/>
                  </a:moveTo>
                  <a:lnTo>
                    <a:pt x="1238250" y="0"/>
                  </a:lnTo>
                  <a:cubicBezTo>
                    <a:pt x="1290855" y="0"/>
                    <a:pt x="1333500" y="42645"/>
                    <a:pt x="1333500" y="95250"/>
                  </a:cubicBezTo>
                  <a:lnTo>
                    <a:pt x="1333500" y="666750"/>
                  </a:lnTo>
                  <a:cubicBezTo>
                    <a:pt x="1333500" y="719355"/>
                    <a:pt x="1290855" y="762000"/>
                    <a:pt x="1238250" y="762000"/>
                  </a:cubicBezTo>
                  <a:lnTo>
                    <a:pt x="95250" y="762000"/>
                  </a:lnTo>
                  <a:cubicBezTo>
                    <a:pt x="42645" y="762000"/>
                    <a:pt x="0" y="719355"/>
                    <a:pt x="0" y="666750"/>
                  </a:cubicBezTo>
                  <a:lnTo>
                    <a:pt x="0" y="95250"/>
                  </a:lnTo>
                  <a:cubicBezTo>
                    <a:pt x="0" y="42645"/>
                    <a:pt x="42645" y="0"/>
                    <a:pt x="95250" y="0"/>
                  </a:cubicBezTo>
                  <a:close/>
                </a:path>
              </a:pathLst>
            </a:custGeom>
            <a:solidFill>
              <a:srgbClr val="8B5CF6"/>
            </a:solidFill>
            <a:ln>
              <a:noFill/>
            </a:ln>
            <a:effectLst>
              <a:outerShdw blurRad="76200" dist="19050" dir="10798281" algn="tl" rotWithShape="0">
                <a:srgbClr val="000000">
                  <a:alpha val="10000"/>
                </a:srgbClr>
              </a:outerShdw>
            </a:effectLst>
          </p:spPr>
        </p:sp>
        <p:sp>
          <p:nvSpPr>
            <p:cNvPr id="31" name="TextBox 31"/>
            <p:cNvSpPr txBox="1"/>
            <p:nvPr/>
          </p:nvSpPr>
          <p:spPr>
            <a:xfrm>
              <a:off x="7406691" y="3220402"/>
              <a:ext cx="80761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专业流程 C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7536180" y="3427095"/>
              <a:ext cx="548640" cy="1828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900" dirty="0">
                  <a:solidFill>
                    <a:srgbClr val="FFFFFF">
                      <a:alpha val="80000"/>
                    </a:srgbClr>
                  </a:solidFill>
                  <a:latin typeface="Arial"/>
                  <a:ea typeface="Microsoft YaHei"/>
                  <a:cs typeface="Arial"/>
                </a:rPr>
                <a:t>技术支持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7336131" y="3606641"/>
              <a:ext cx="948738" cy="1676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825" dirty="0">
                  <a:solidFill>
                    <a:srgbClr val="FFFFFF">
                      <a:alpha val="60000"/>
                    </a:srgbClr>
                  </a:solidFill>
                  <a:latin typeface="Arial"/>
                  <a:ea typeface="Microsoft YaHei"/>
                  <a:cs typeface="Arial"/>
                </a:rPr>
                <a:t>Sonnet (能力强)</a:t>
              </a:r>
            </a:p>
          </p:txBody>
        </p:sp>
      </p:grpSp>
      <p:grpSp>
        <p:nvGrpSpPr>
          <p:cNvPr id="40" name="Group 40"/>
          <p:cNvGrpSpPr/>
          <p:nvPr/>
        </p:nvGrpSpPr>
        <p:grpSpPr>
          <a:xfrm>
            <a:off x="571500" y="4286250"/>
            <a:ext cx="3524250" cy="1524000"/>
            <a:chOff x="571500" y="4286250"/>
            <a:chExt cx="3524250" cy="1524000"/>
          </a:xfrm>
        </p:grpSpPr>
        <p:sp>
          <p:nvSpPr>
            <p:cNvPr id="35" name="Freeform 35"/>
            <p:cNvSpPr/>
            <p:nvPr/>
          </p:nvSpPr>
          <p:spPr>
            <a:xfrm>
              <a:off x="571500" y="4286250"/>
              <a:ext cx="3524250" cy="1524000"/>
            </a:xfrm>
            <a:custGeom>
              <a:avLst/>
              <a:gdLst/>
              <a:ahLst/>
              <a:cxnLst/>
              <a:rect l="l" t="t" r="r" b="b"/>
              <a:pathLst>
                <a:path w="3524250" h="1524000">
                  <a:moveTo>
                    <a:pt x="114300" y="0"/>
                  </a:moveTo>
                  <a:lnTo>
                    <a:pt x="3409950" y="0"/>
                  </a:lnTo>
                  <a:cubicBezTo>
                    <a:pt x="3473076" y="0"/>
                    <a:pt x="3524250" y="51174"/>
                    <a:pt x="3524250" y="114300"/>
                  </a:cubicBezTo>
                  <a:lnTo>
                    <a:pt x="3524250" y="1409700"/>
                  </a:lnTo>
                  <a:cubicBezTo>
                    <a:pt x="3524250" y="1472826"/>
                    <a:pt x="3473076" y="1524000"/>
                    <a:pt x="3409950" y="1524000"/>
                  </a:cubicBezTo>
                  <a:lnTo>
                    <a:pt x="114300" y="1524000"/>
                  </a:lnTo>
                  <a:cubicBezTo>
                    <a:pt x="51174" y="1524000"/>
                    <a:pt x="0" y="1472826"/>
                    <a:pt x="0" y="1409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0FDF4"/>
            </a:solidFill>
            <a:ln w="9525">
              <a:solidFill>
                <a:srgbClr val="10B981"/>
              </a:solidFill>
            </a:ln>
          </p:spPr>
        </p:sp>
        <p:sp>
          <p:nvSpPr>
            <p:cNvPr id="36" name="TextBox 36"/>
            <p:cNvSpPr txBox="1"/>
            <p:nvPr/>
          </p:nvSpPr>
          <p:spPr>
            <a:xfrm>
              <a:off x="747712" y="4469606"/>
              <a:ext cx="865305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10B981"/>
                  </a:solidFill>
                  <a:latin typeface="Arial"/>
                  <a:ea typeface="Microsoft YaHei"/>
                  <a:cs typeface="Arial"/>
                </a:rPr>
                <a:t>✓ 核心优势</a:t>
              </a:r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748665" y="4763452"/>
              <a:ext cx="2879026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• 关注点分离 (Separation of Concerns)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748665" y="5011102"/>
              <a:ext cx="227328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• 针对不同类别优化专用 prompt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748665" y="5258752"/>
              <a:ext cx="216593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• 避免"一刀切"导致的性能损失</a:t>
              </a:r>
            </a:p>
          </p:txBody>
        </p:sp>
      </p:grpSp>
      <p:grpSp>
        <p:nvGrpSpPr>
          <p:cNvPr id="46" name="Group 46"/>
          <p:cNvGrpSpPr/>
          <p:nvPr/>
        </p:nvGrpSpPr>
        <p:grpSpPr>
          <a:xfrm>
            <a:off x="4333875" y="4286250"/>
            <a:ext cx="3524250" cy="1524000"/>
            <a:chOff x="4333875" y="4286250"/>
            <a:chExt cx="3524250" cy="1524000"/>
          </a:xfrm>
        </p:grpSpPr>
        <p:sp>
          <p:nvSpPr>
            <p:cNvPr id="41" name="Freeform 41"/>
            <p:cNvSpPr/>
            <p:nvPr/>
          </p:nvSpPr>
          <p:spPr>
            <a:xfrm>
              <a:off x="4333875" y="4286250"/>
              <a:ext cx="3524250" cy="1524000"/>
            </a:xfrm>
            <a:custGeom>
              <a:avLst/>
              <a:gdLst/>
              <a:ahLst/>
              <a:cxnLst/>
              <a:rect l="l" t="t" r="r" b="b"/>
              <a:pathLst>
                <a:path w="3524250" h="1524000">
                  <a:moveTo>
                    <a:pt x="114300" y="0"/>
                  </a:moveTo>
                  <a:lnTo>
                    <a:pt x="3409950" y="0"/>
                  </a:lnTo>
                  <a:cubicBezTo>
                    <a:pt x="3473076" y="0"/>
                    <a:pt x="3524250" y="51174"/>
                    <a:pt x="3524250" y="114300"/>
                  </a:cubicBezTo>
                  <a:lnTo>
                    <a:pt x="3524250" y="1409700"/>
                  </a:lnTo>
                  <a:cubicBezTo>
                    <a:pt x="3524250" y="1472826"/>
                    <a:pt x="3473076" y="1524000"/>
                    <a:pt x="3409950" y="1524000"/>
                  </a:cubicBezTo>
                  <a:lnTo>
                    <a:pt x="114300" y="1524000"/>
                  </a:lnTo>
                  <a:cubicBezTo>
                    <a:pt x="51174" y="1524000"/>
                    <a:pt x="0" y="1472826"/>
                    <a:pt x="0" y="1409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8FAFC"/>
            </a:solidFill>
            <a:ln w="9525">
              <a:solidFill>
                <a:srgbClr val="E2E8F0"/>
              </a:solidFill>
            </a:ln>
          </p:spPr>
        </p:sp>
        <p:sp>
          <p:nvSpPr>
            <p:cNvPr id="42" name="TextBox 42"/>
            <p:cNvSpPr txBox="1"/>
            <p:nvPr/>
          </p:nvSpPr>
          <p:spPr>
            <a:xfrm>
              <a:off x="4510088" y="4469606"/>
              <a:ext cx="865305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4A90D9"/>
                  </a:solidFill>
                  <a:latin typeface="Arial"/>
                  <a:ea typeface="Microsoft YaHei"/>
                  <a:cs typeface="Arial"/>
                </a:rPr>
                <a:t>📋 适用条件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4511040" y="4763452"/>
              <a:ext cx="169054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• 任务有明确的分类类别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4511040" y="5011102"/>
              <a:ext cx="169054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• 不同类别适合分别处理</a:t>
              </a:r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4511040" y="5258752"/>
              <a:ext cx="138384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• 分类可被准确执行</a:t>
              </a:r>
            </a:p>
          </p:txBody>
        </p:sp>
      </p:grpSp>
      <p:grpSp>
        <p:nvGrpSpPr>
          <p:cNvPr id="53" name="Group 53"/>
          <p:cNvGrpSpPr/>
          <p:nvPr/>
        </p:nvGrpSpPr>
        <p:grpSpPr>
          <a:xfrm>
            <a:off x="8096250" y="4286250"/>
            <a:ext cx="3524250" cy="1524000"/>
            <a:chOff x="8096250" y="4286250"/>
            <a:chExt cx="3524250" cy="1524000"/>
          </a:xfrm>
        </p:grpSpPr>
        <p:sp>
          <p:nvSpPr>
            <p:cNvPr id="47" name="Freeform 47"/>
            <p:cNvSpPr/>
            <p:nvPr/>
          </p:nvSpPr>
          <p:spPr>
            <a:xfrm>
              <a:off x="8096250" y="4286250"/>
              <a:ext cx="3524250" cy="1524000"/>
            </a:xfrm>
            <a:custGeom>
              <a:avLst/>
              <a:gdLst/>
              <a:ahLst/>
              <a:cxnLst/>
              <a:rect l="l" t="t" r="r" b="b"/>
              <a:pathLst>
                <a:path w="3524250" h="1524000">
                  <a:moveTo>
                    <a:pt x="114300" y="0"/>
                  </a:moveTo>
                  <a:lnTo>
                    <a:pt x="3409950" y="0"/>
                  </a:lnTo>
                  <a:cubicBezTo>
                    <a:pt x="3473076" y="0"/>
                    <a:pt x="3524250" y="51174"/>
                    <a:pt x="3524250" y="114300"/>
                  </a:cubicBezTo>
                  <a:lnTo>
                    <a:pt x="3524250" y="1409700"/>
                  </a:lnTo>
                  <a:cubicBezTo>
                    <a:pt x="3524250" y="1472826"/>
                    <a:pt x="3473076" y="1524000"/>
                    <a:pt x="3409950" y="1524000"/>
                  </a:cubicBezTo>
                  <a:lnTo>
                    <a:pt x="114300" y="1524000"/>
                  </a:lnTo>
                  <a:cubicBezTo>
                    <a:pt x="51174" y="1524000"/>
                    <a:pt x="0" y="1472826"/>
                    <a:pt x="0" y="1409700"/>
                  </a:cubicBezTo>
                  <a:lnTo>
                    <a:pt x="0" y="114300"/>
                  </a:lnTo>
                  <a:cubicBezTo>
                    <a:pt x="0" y="51174"/>
                    <a:pt x="51174" y="0"/>
                    <a:pt x="114300" y="0"/>
                  </a:cubicBezTo>
                  <a:close/>
                </a:path>
              </a:pathLst>
            </a:custGeom>
            <a:solidFill>
              <a:srgbClr val="FEF7F5"/>
            </a:solidFill>
            <a:ln w="9525">
              <a:solidFill>
                <a:srgbClr val="D97757"/>
              </a:solidFill>
            </a:ln>
          </p:spPr>
        </p:sp>
        <p:sp>
          <p:nvSpPr>
            <p:cNvPr id="48" name="TextBox 48"/>
            <p:cNvSpPr txBox="1"/>
            <p:nvPr/>
          </p:nvSpPr>
          <p:spPr>
            <a:xfrm>
              <a:off x="8272462" y="4469606"/>
              <a:ext cx="865305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💡 典型场景</a:t>
              </a:r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8273415" y="4763452"/>
              <a:ext cx="138384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• 客服工单自动分流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8273415" y="5011102"/>
              <a:ext cx="177488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• 模型分流：简单→小模型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8417242" y="5228749"/>
              <a:ext cx="1178195" cy="1981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975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复杂/罕见→大模型</a:t>
              </a:r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8273415" y="5468302"/>
              <a:ext cx="138384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• 多语言检测与处理</a:t>
              </a:r>
            </a:p>
          </p:txBody>
        </p:sp>
      </p:grpSp>
      <p:sp>
        <p:nvSpPr>
          <p:cNvPr id="54" name="TextBox 54"/>
          <p:cNvSpPr txBox="1"/>
          <p:nvPr/>
        </p:nvSpPr>
        <p:spPr>
          <a:xfrm>
            <a:off x="5887141" y="6363652"/>
            <a:ext cx="417719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8 / 15</a:t>
            </a:r>
          </a:p>
        </p:txBody>
      </p:sp>
    </p:spTree>
  </p:cSld>
  <p:clrMapOvr>
    <a:masterClrMapping/>
  </p:clrMapOvr>
  <p:transition dur="40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57150"/>
          </a:xfrm>
          <a:prstGeom prst="rect">
            <a:avLst/>
          </a:prstGeom>
          <a:solidFill>
            <a:srgbClr val="8B5CF6"/>
          </a:soli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571500" y="381000"/>
            <a:ext cx="1238250" cy="266700"/>
          </a:xfrm>
          <a:custGeom>
            <a:avLst/>
            <a:gdLst/>
            <a:ahLst/>
            <a:cxnLst/>
            <a:rect l="l" t="t" r="r" b="b"/>
            <a:pathLst>
              <a:path w="1238250" h="266700">
                <a:moveTo>
                  <a:pt x="133350" y="0"/>
                </a:moveTo>
                <a:lnTo>
                  <a:pt x="1104900" y="0"/>
                </a:lnTo>
                <a:cubicBezTo>
                  <a:pt x="1178547" y="0"/>
                  <a:pt x="1238250" y="59703"/>
                  <a:pt x="1238250" y="133350"/>
                </a:cubicBezTo>
                <a:lnTo>
                  <a:pt x="1238250" y="133350"/>
                </a:lnTo>
                <a:cubicBezTo>
                  <a:pt x="1238250" y="206997"/>
                  <a:pt x="1178547" y="266700"/>
                  <a:pt x="1104900" y="266700"/>
                </a:cubicBezTo>
                <a:lnTo>
                  <a:pt x="133350" y="266700"/>
                </a:lnTo>
                <a:cubicBezTo>
                  <a:pt x="59703" y="266700"/>
                  <a:pt x="0" y="206997"/>
                  <a:pt x="0" y="133350"/>
                </a:cubicBezTo>
                <a:lnTo>
                  <a:pt x="0" y="133350"/>
                </a:lnTo>
                <a:cubicBezTo>
                  <a:pt x="0" y="59703"/>
                  <a:pt x="59703" y="0"/>
                  <a:pt x="133350" y="0"/>
                </a:cubicBezTo>
                <a:close/>
              </a:path>
            </a:pathLst>
          </a:custGeom>
          <a:solidFill>
            <a:srgbClr val="8B5CF6">
              <a:alpha val="10000"/>
            </a:srgbClr>
          </a:solidFill>
          <a:ln>
            <a:noFill/>
          </a:ln>
        </p:spPr>
      </p:sp>
      <p:sp>
        <p:nvSpPr>
          <p:cNvPr id="5" name="TextBox 5"/>
          <p:cNvSpPr txBox="1"/>
          <p:nvPr/>
        </p:nvSpPr>
        <p:spPr>
          <a:xfrm>
            <a:off x="685783" y="464820"/>
            <a:ext cx="1009683" cy="1828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900" b="1" dirty="0">
                <a:solidFill>
                  <a:srgbClr val="8B5CF6"/>
                </a:solidFill>
                <a:latin typeface="Arial"/>
                <a:ea typeface="Microsoft YaHei"/>
                <a:cs typeface="Arial"/>
              </a:rPr>
              <a:t>WORKFLOW 3/5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41020" y="788670"/>
            <a:ext cx="4109466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A1A2E"/>
                </a:solidFill>
                <a:latin typeface="Arial"/>
                <a:ea typeface="Microsoft YaHei"/>
                <a:cs typeface="Arial"/>
              </a:rPr>
              <a:t>Parallelization：并行化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54355" y="1235392"/>
            <a:ext cx="3642455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LLM 同时处理任务，输出聚合 — 两种变体</a:t>
            </a:r>
          </a:p>
        </p:txBody>
      </p:sp>
      <p:grpSp>
        <p:nvGrpSpPr>
          <p:cNvPr id="36" name="Group 36"/>
          <p:cNvGrpSpPr/>
          <p:nvPr/>
        </p:nvGrpSpPr>
        <p:grpSpPr>
          <a:xfrm>
            <a:off x="571500" y="1714500"/>
            <a:ext cx="5334000" cy="3810000"/>
            <a:chOff x="571500" y="1714500"/>
            <a:chExt cx="5334000" cy="3810000"/>
          </a:xfrm>
        </p:grpSpPr>
        <p:sp>
          <p:nvSpPr>
            <p:cNvPr id="8" name="Freeform 8"/>
            <p:cNvSpPr/>
            <p:nvPr/>
          </p:nvSpPr>
          <p:spPr>
            <a:xfrm>
              <a:off x="571500" y="1714500"/>
              <a:ext cx="5334000" cy="3810000"/>
            </a:xfrm>
            <a:custGeom>
              <a:avLst/>
              <a:gdLst/>
              <a:ahLst/>
              <a:cxnLst/>
              <a:rect l="l" t="t" r="r" b="b"/>
              <a:pathLst>
                <a:path w="5334000" h="3810000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3657600"/>
                  </a:lnTo>
                  <a:cubicBezTo>
                    <a:pt x="5334000" y="3741768"/>
                    <a:pt x="5265768" y="3810000"/>
                    <a:pt x="5181600" y="3810000"/>
                  </a:cubicBezTo>
                  <a:lnTo>
                    <a:pt x="152400" y="3810000"/>
                  </a:lnTo>
                  <a:cubicBezTo>
                    <a:pt x="68232" y="3810000"/>
                    <a:pt x="0" y="3741768"/>
                    <a:pt x="0" y="3657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8FAFC"/>
            </a:solidFill>
            <a:ln w="9525">
              <a:solidFill>
                <a:srgbClr val="E2E8F0"/>
              </a:solidFill>
            </a:ln>
          </p:spPr>
        </p:sp>
        <p:sp>
          <p:nvSpPr>
            <p:cNvPr id="9" name="Freeform 9"/>
            <p:cNvSpPr/>
            <p:nvPr/>
          </p:nvSpPr>
          <p:spPr>
            <a:xfrm>
              <a:off x="571500" y="1714500"/>
              <a:ext cx="5334000" cy="571500"/>
            </a:xfrm>
            <a:custGeom>
              <a:avLst/>
              <a:gdLst/>
              <a:ahLst/>
              <a:cxnLst/>
              <a:rect l="l" t="t" r="r" b="b"/>
              <a:pathLst>
                <a:path w="5334000" h="571500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419100"/>
                  </a:lnTo>
                  <a:cubicBezTo>
                    <a:pt x="5334000" y="503268"/>
                    <a:pt x="5265768" y="571500"/>
                    <a:pt x="5181600" y="571500"/>
                  </a:cubicBezTo>
                  <a:lnTo>
                    <a:pt x="152400" y="571500"/>
                  </a:lnTo>
                  <a:cubicBezTo>
                    <a:pt x="68232" y="571500"/>
                    <a:pt x="0" y="503268"/>
                    <a:pt x="0" y="419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4A90D9"/>
            </a:solidFill>
            <a:ln>
              <a:noFill/>
            </a:ln>
          </p:spPr>
        </p:sp>
        <p:sp>
          <p:nvSpPr>
            <p:cNvPr id="10" name="Rectangle 10"/>
            <p:cNvSpPr/>
            <p:nvPr/>
          </p:nvSpPr>
          <p:spPr>
            <a:xfrm>
              <a:off x="571500" y="2000250"/>
              <a:ext cx="5334000" cy="285750"/>
            </a:xfrm>
            <a:prstGeom prst="rect">
              <a:avLst/>
            </a:prstGeom>
            <a:solidFill>
              <a:srgbClr val="4A90D9"/>
            </a:solidFill>
            <a:ln>
              <a:noFill/>
            </a:ln>
          </p:spPr>
        </p:sp>
        <p:sp>
          <p:nvSpPr>
            <p:cNvPr id="11" name="TextBox 11"/>
            <p:cNvSpPr txBox="1"/>
            <p:nvPr/>
          </p:nvSpPr>
          <p:spPr>
            <a:xfrm>
              <a:off x="838200" y="1914525"/>
              <a:ext cx="2177367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Sectioning 分区模式</a:t>
              </a:r>
            </a:p>
          </p:txBody>
        </p:sp>
        <p:grpSp>
          <p:nvGrpSpPr>
            <p:cNvPr id="32" name="Group 32"/>
            <p:cNvGrpSpPr/>
            <p:nvPr/>
          </p:nvGrpSpPr>
          <p:grpSpPr>
            <a:xfrm>
              <a:off x="1619250" y="2476500"/>
              <a:ext cx="3238500" cy="2095500"/>
              <a:chOff x="1619250" y="2476500"/>
              <a:chExt cx="3238500" cy="2095500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2762250" y="2476500"/>
                <a:ext cx="952500" cy="381000"/>
              </a:xfrm>
              <a:custGeom>
                <a:avLst/>
                <a:gdLst/>
                <a:ahLst/>
                <a:cxnLst/>
                <a:rect l="l" t="t" r="r" b="b"/>
                <a:pathLst>
                  <a:path w="952500" h="381000">
                    <a:moveTo>
                      <a:pt x="76200" y="0"/>
                    </a:moveTo>
                    <a:lnTo>
                      <a:pt x="876300" y="0"/>
                    </a:lnTo>
                    <a:cubicBezTo>
                      <a:pt x="918384" y="0"/>
                      <a:pt x="952500" y="34116"/>
                      <a:pt x="952500" y="76200"/>
                    </a:cubicBezTo>
                    <a:lnTo>
                      <a:pt x="952500" y="304800"/>
                    </a:lnTo>
                    <a:cubicBezTo>
                      <a:pt x="952500" y="346884"/>
                      <a:pt x="918384" y="381000"/>
                      <a:pt x="876300" y="381000"/>
                    </a:cubicBezTo>
                    <a:lnTo>
                      <a:pt x="76200" y="381000"/>
                    </a:lnTo>
                    <a:cubicBezTo>
                      <a:pt x="34116" y="381000"/>
                      <a:pt x="0" y="346884"/>
                      <a:pt x="0" y="3048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64748B"/>
              </a:solidFill>
              <a:ln>
                <a:noFill/>
              </a:ln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3048043" y="2620328"/>
                <a:ext cx="380914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Task</a:t>
                </a:r>
              </a:p>
            </p:txBody>
          </p:sp>
          <p:sp>
            <p:nvSpPr>
              <p:cNvPr id="14" name="Line 14"/>
              <p:cNvSpPr/>
              <p:nvPr/>
            </p:nvSpPr>
            <p:spPr>
              <a:xfrm>
                <a:off x="3238500" y="2857500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15" name="Line 15"/>
              <p:cNvSpPr/>
              <p:nvPr/>
            </p:nvSpPr>
            <p:spPr>
              <a:xfrm>
                <a:off x="2095500" y="3048000"/>
                <a:ext cx="22860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2286000" h="9525">
                    <a:moveTo>
                      <a:pt x="0" y="0"/>
                    </a:moveTo>
                    <a:lnTo>
                      <a:pt x="2286000" y="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16" name="Line 16"/>
              <p:cNvSpPr/>
              <p:nvPr/>
            </p:nvSpPr>
            <p:spPr>
              <a:xfrm>
                <a:off x="2095500" y="3048000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17" name="Line 17"/>
              <p:cNvSpPr/>
              <p:nvPr/>
            </p:nvSpPr>
            <p:spPr>
              <a:xfrm>
                <a:off x="3238500" y="3048000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18" name="Line 18"/>
              <p:cNvSpPr/>
              <p:nvPr/>
            </p:nvSpPr>
            <p:spPr>
              <a:xfrm>
                <a:off x="4381500" y="3048000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19" name="Freeform 19"/>
              <p:cNvSpPr/>
              <p:nvPr/>
            </p:nvSpPr>
            <p:spPr>
              <a:xfrm>
                <a:off x="1619250" y="3286125"/>
                <a:ext cx="95250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952500" h="476250">
                    <a:moveTo>
                      <a:pt x="76200" y="0"/>
                    </a:moveTo>
                    <a:lnTo>
                      <a:pt x="876300" y="0"/>
                    </a:lnTo>
                    <a:cubicBezTo>
                      <a:pt x="918384" y="0"/>
                      <a:pt x="952500" y="34116"/>
                      <a:pt x="952500" y="76200"/>
                    </a:cubicBezTo>
                    <a:lnTo>
                      <a:pt x="952500" y="400050"/>
                    </a:lnTo>
                    <a:cubicBezTo>
                      <a:pt x="952500" y="442134"/>
                      <a:pt x="918384" y="476250"/>
                      <a:pt x="876300" y="476250"/>
                    </a:cubicBezTo>
                    <a:lnTo>
                      <a:pt x="76200" y="476250"/>
                    </a:lnTo>
                    <a:cubicBezTo>
                      <a:pt x="34116" y="476250"/>
                      <a:pt x="0" y="442134"/>
                      <a:pt x="0" y="4000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20" name="TextBox 20"/>
              <p:cNvSpPr txBox="1"/>
              <p:nvPr/>
            </p:nvSpPr>
            <p:spPr>
              <a:xfrm>
                <a:off x="1750438" y="3466624"/>
                <a:ext cx="690123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75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Subtask 1</a:t>
                </a:r>
              </a:p>
            </p:txBody>
          </p:sp>
          <p:sp>
            <p:nvSpPr>
              <p:cNvPr id="21" name="Freeform 21"/>
              <p:cNvSpPr/>
              <p:nvPr/>
            </p:nvSpPr>
            <p:spPr>
              <a:xfrm>
                <a:off x="2762250" y="3286125"/>
                <a:ext cx="95250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952500" h="476250">
                    <a:moveTo>
                      <a:pt x="76200" y="0"/>
                    </a:moveTo>
                    <a:lnTo>
                      <a:pt x="876300" y="0"/>
                    </a:lnTo>
                    <a:cubicBezTo>
                      <a:pt x="918384" y="0"/>
                      <a:pt x="952500" y="34116"/>
                      <a:pt x="952500" y="76200"/>
                    </a:cubicBezTo>
                    <a:lnTo>
                      <a:pt x="952500" y="400050"/>
                    </a:lnTo>
                    <a:cubicBezTo>
                      <a:pt x="952500" y="442134"/>
                      <a:pt x="918384" y="476250"/>
                      <a:pt x="876300" y="476250"/>
                    </a:cubicBezTo>
                    <a:lnTo>
                      <a:pt x="76200" y="476250"/>
                    </a:lnTo>
                    <a:cubicBezTo>
                      <a:pt x="34116" y="476250"/>
                      <a:pt x="0" y="442134"/>
                      <a:pt x="0" y="4000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2874749" y="3466624"/>
                <a:ext cx="727503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75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Subtask 2</a:t>
                </a:r>
              </a:p>
            </p:txBody>
          </p:sp>
          <p:sp>
            <p:nvSpPr>
              <p:cNvPr id="23" name="Freeform 23"/>
              <p:cNvSpPr/>
              <p:nvPr/>
            </p:nvSpPr>
            <p:spPr>
              <a:xfrm>
                <a:off x="3905250" y="3286125"/>
                <a:ext cx="95250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952500" h="476250">
                    <a:moveTo>
                      <a:pt x="76200" y="0"/>
                    </a:moveTo>
                    <a:lnTo>
                      <a:pt x="876300" y="0"/>
                    </a:lnTo>
                    <a:cubicBezTo>
                      <a:pt x="918384" y="0"/>
                      <a:pt x="952500" y="34116"/>
                      <a:pt x="952500" y="76200"/>
                    </a:cubicBezTo>
                    <a:lnTo>
                      <a:pt x="952500" y="400050"/>
                    </a:lnTo>
                    <a:cubicBezTo>
                      <a:pt x="952500" y="442134"/>
                      <a:pt x="918384" y="476250"/>
                      <a:pt x="876300" y="476250"/>
                    </a:cubicBezTo>
                    <a:lnTo>
                      <a:pt x="76200" y="476250"/>
                    </a:lnTo>
                    <a:cubicBezTo>
                      <a:pt x="34116" y="476250"/>
                      <a:pt x="0" y="442134"/>
                      <a:pt x="0" y="4000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4A90D9"/>
              </a:solidFill>
              <a:ln>
                <a:noFill/>
              </a:ln>
            </p:spPr>
          </p:sp>
          <p:sp>
            <p:nvSpPr>
              <p:cNvPr id="24" name="TextBox 24"/>
              <p:cNvSpPr txBox="1"/>
              <p:nvPr/>
            </p:nvSpPr>
            <p:spPr>
              <a:xfrm>
                <a:off x="4017749" y="3466624"/>
                <a:ext cx="727503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75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Subtask 3</a:t>
                </a:r>
              </a:p>
            </p:txBody>
          </p:sp>
          <p:sp>
            <p:nvSpPr>
              <p:cNvPr id="25" name="Line 25"/>
              <p:cNvSpPr/>
              <p:nvPr/>
            </p:nvSpPr>
            <p:spPr>
              <a:xfrm>
                <a:off x="2095500" y="3762375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26" name="Line 26"/>
              <p:cNvSpPr/>
              <p:nvPr/>
            </p:nvSpPr>
            <p:spPr>
              <a:xfrm>
                <a:off x="3238500" y="3762375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27" name="Line 27"/>
              <p:cNvSpPr/>
              <p:nvPr/>
            </p:nvSpPr>
            <p:spPr>
              <a:xfrm>
                <a:off x="4381500" y="3762375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28" name="Line 28"/>
              <p:cNvSpPr/>
              <p:nvPr/>
            </p:nvSpPr>
            <p:spPr>
              <a:xfrm>
                <a:off x="2095500" y="3952875"/>
                <a:ext cx="22860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2286000" h="9525">
                    <a:moveTo>
                      <a:pt x="0" y="0"/>
                    </a:moveTo>
                    <a:lnTo>
                      <a:pt x="2286000" y="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29" name="Line 29"/>
              <p:cNvSpPr/>
              <p:nvPr/>
            </p:nvSpPr>
            <p:spPr>
              <a:xfrm>
                <a:off x="3238500" y="3952875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30" name="Freeform 30"/>
              <p:cNvSpPr/>
              <p:nvPr/>
            </p:nvSpPr>
            <p:spPr>
              <a:xfrm>
                <a:off x="2667000" y="4191000"/>
                <a:ext cx="1143000" cy="381000"/>
              </a:xfrm>
              <a:custGeom>
                <a:avLst/>
                <a:gdLst/>
                <a:ahLst/>
                <a:cxnLst/>
                <a:rect l="l" t="t" r="r" b="b"/>
                <a:pathLst>
                  <a:path w="1143000" h="381000">
                    <a:moveTo>
                      <a:pt x="76200" y="0"/>
                    </a:moveTo>
                    <a:lnTo>
                      <a:pt x="1066800" y="0"/>
                    </a:lnTo>
                    <a:cubicBezTo>
                      <a:pt x="1108884" y="0"/>
                      <a:pt x="1143000" y="34116"/>
                      <a:pt x="1143000" y="76200"/>
                    </a:cubicBezTo>
                    <a:lnTo>
                      <a:pt x="1143000" y="304800"/>
                    </a:lnTo>
                    <a:cubicBezTo>
                      <a:pt x="1143000" y="346884"/>
                      <a:pt x="1108884" y="381000"/>
                      <a:pt x="1066800" y="381000"/>
                    </a:cubicBezTo>
                    <a:lnTo>
                      <a:pt x="76200" y="381000"/>
                    </a:lnTo>
                    <a:cubicBezTo>
                      <a:pt x="34116" y="381000"/>
                      <a:pt x="0" y="346884"/>
                      <a:pt x="0" y="3048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10B981"/>
              </a:solidFill>
              <a:ln>
                <a:noFill/>
              </a:ln>
            </p:spPr>
          </p:sp>
          <p:sp>
            <p:nvSpPr>
              <p:cNvPr id="31" name="TextBox 31"/>
              <p:cNvSpPr txBox="1"/>
              <p:nvPr/>
            </p:nvSpPr>
            <p:spPr>
              <a:xfrm>
                <a:off x="2826640" y="4334828"/>
                <a:ext cx="823720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Aggregate</a:t>
                </a:r>
              </a:p>
            </p:txBody>
          </p:sp>
        </p:grpSp>
        <p:sp>
          <p:nvSpPr>
            <p:cNvPr id="33" name="TextBox 33"/>
            <p:cNvSpPr txBox="1"/>
            <p:nvPr/>
          </p:nvSpPr>
          <p:spPr>
            <a:xfrm>
              <a:off x="842962" y="4736306"/>
              <a:ext cx="891183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核心思路：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843915" y="4982528"/>
              <a:ext cx="294036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将任务拆分为独立子任务，并行执行后聚合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843915" y="5220652"/>
              <a:ext cx="2503313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4A90D9"/>
                  </a:solidFill>
                  <a:latin typeface="Arial"/>
                  <a:ea typeface="Microsoft YaHei"/>
                  <a:cs typeface="Arial"/>
                </a:rPr>
                <a:t>示例：护栏检测 + 核心响应分开处理</a:t>
              </a:r>
            </a:p>
          </p:txBody>
        </p:sp>
      </p:grpSp>
      <p:grpSp>
        <p:nvGrpSpPr>
          <p:cNvPr id="65" name="Group 65"/>
          <p:cNvGrpSpPr/>
          <p:nvPr/>
        </p:nvGrpSpPr>
        <p:grpSpPr>
          <a:xfrm>
            <a:off x="6286500" y="1714500"/>
            <a:ext cx="5334000" cy="3810000"/>
            <a:chOff x="6286500" y="1714500"/>
            <a:chExt cx="5334000" cy="3810000"/>
          </a:xfrm>
        </p:grpSpPr>
        <p:sp>
          <p:nvSpPr>
            <p:cNvPr id="37" name="Freeform 37"/>
            <p:cNvSpPr/>
            <p:nvPr/>
          </p:nvSpPr>
          <p:spPr>
            <a:xfrm>
              <a:off x="6286500" y="1714500"/>
              <a:ext cx="5334000" cy="3810000"/>
            </a:xfrm>
            <a:custGeom>
              <a:avLst/>
              <a:gdLst/>
              <a:ahLst/>
              <a:cxnLst/>
              <a:rect l="l" t="t" r="r" b="b"/>
              <a:pathLst>
                <a:path w="5334000" h="3810000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3657600"/>
                  </a:lnTo>
                  <a:cubicBezTo>
                    <a:pt x="5334000" y="3741768"/>
                    <a:pt x="5265768" y="3810000"/>
                    <a:pt x="5181600" y="3810000"/>
                  </a:cubicBezTo>
                  <a:lnTo>
                    <a:pt x="152400" y="3810000"/>
                  </a:lnTo>
                  <a:cubicBezTo>
                    <a:pt x="68232" y="3810000"/>
                    <a:pt x="0" y="3741768"/>
                    <a:pt x="0" y="36576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FEF7F5"/>
            </a:solidFill>
            <a:ln w="9525">
              <a:solidFill>
                <a:srgbClr val="D97757"/>
              </a:solidFill>
            </a:ln>
          </p:spPr>
        </p:sp>
        <p:sp>
          <p:nvSpPr>
            <p:cNvPr id="38" name="Freeform 38"/>
            <p:cNvSpPr/>
            <p:nvPr/>
          </p:nvSpPr>
          <p:spPr>
            <a:xfrm>
              <a:off x="6286500" y="1714500"/>
              <a:ext cx="5334000" cy="571500"/>
            </a:xfrm>
            <a:custGeom>
              <a:avLst/>
              <a:gdLst/>
              <a:ahLst/>
              <a:cxnLst/>
              <a:rect l="l" t="t" r="r" b="b"/>
              <a:pathLst>
                <a:path w="5334000" h="571500">
                  <a:moveTo>
                    <a:pt x="152400" y="0"/>
                  </a:moveTo>
                  <a:lnTo>
                    <a:pt x="5181600" y="0"/>
                  </a:lnTo>
                  <a:cubicBezTo>
                    <a:pt x="5265768" y="0"/>
                    <a:pt x="5334000" y="68232"/>
                    <a:pt x="5334000" y="152400"/>
                  </a:cubicBezTo>
                  <a:lnTo>
                    <a:pt x="5334000" y="419100"/>
                  </a:lnTo>
                  <a:cubicBezTo>
                    <a:pt x="5334000" y="503268"/>
                    <a:pt x="5265768" y="571500"/>
                    <a:pt x="5181600" y="571500"/>
                  </a:cubicBezTo>
                  <a:lnTo>
                    <a:pt x="152400" y="571500"/>
                  </a:lnTo>
                  <a:cubicBezTo>
                    <a:pt x="68232" y="571500"/>
                    <a:pt x="0" y="503268"/>
                    <a:pt x="0" y="419100"/>
                  </a:cubicBezTo>
                  <a:lnTo>
                    <a:pt x="0" y="152400"/>
                  </a:lnTo>
                  <a:cubicBezTo>
                    <a:pt x="0" y="68232"/>
                    <a:pt x="68232" y="0"/>
                    <a:pt x="152400" y="0"/>
                  </a:cubicBezTo>
                  <a:close/>
                </a:path>
              </a:pathLst>
            </a:custGeom>
            <a:solidFill>
              <a:srgbClr val="D97757"/>
            </a:solidFill>
            <a:ln>
              <a:noFill/>
            </a:ln>
          </p:spPr>
        </p:sp>
        <p:sp>
          <p:nvSpPr>
            <p:cNvPr id="39" name="Rectangle 39"/>
            <p:cNvSpPr/>
            <p:nvPr/>
          </p:nvSpPr>
          <p:spPr>
            <a:xfrm>
              <a:off x="6286500" y="2000250"/>
              <a:ext cx="5334000" cy="285750"/>
            </a:xfrm>
            <a:prstGeom prst="rect">
              <a:avLst/>
            </a:prstGeom>
            <a:solidFill>
              <a:srgbClr val="D97757"/>
            </a:solidFill>
            <a:ln>
              <a:noFill/>
            </a:ln>
          </p:spPr>
        </p:sp>
        <p:sp>
          <p:nvSpPr>
            <p:cNvPr id="40" name="TextBox 40"/>
            <p:cNvSpPr txBox="1"/>
            <p:nvPr/>
          </p:nvSpPr>
          <p:spPr>
            <a:xfrm>
              <a:off x="6553200" y="1914525"/>
              <a:ext cx="1728811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FFFFFF"/>
                  </a:solidFill>
                  <a:latin typeface="Arial"/>
                  <a:ea typeface="Microsoft YaHei"/>
                  <a:cs typeface="Arial"/>
                </a:rPr>
                <a:t>Voting 投票模式</a:t>
              </a:r>
            </a:p>
          </p:txBody>
        </p:sp>
        <p:grpSp>
          <p:nvGrpSpPr>
            <p:cNvPr id="61" name="Group 61"/>
            <p:cNvGrpSpPr/>
            <p:nvPr/>
          </p:nvGrpSpPr>
          <p:grpSpPr>
            <a:xfrm>
              <a:off x="7334250" y="2476500"/>
              <a:ext cx="3238500" cy="2095500"/>
              <a:chOff x="7334250" y="2476500"/>
              <a:chExt cx="3238500" cy="2095500"/>
            </a:xfrm>
          </p:grpSpPr>
          <p:sp>
            <p:nvSpPr>
              <p:cNvPr id="41" name="Freeform 41"/>
              <p:cNvSpPr/>
              <p:nvPr/>
            </p:nvSpPr>
            <p:spPr>
              <a:xfrm>
                <a:off x="8477250" y="2476500"/>
                <a:ext cx="952500" cy="381000"/>
              </a:xfrm>
              <a:custGeom>
                <a:avLst/>
                <a:gdLst/>
                <a:ahLst/>
                <a:cxnLst/>
                <a:rect l="l" t="t" r="r" b="b"/>
                <a:pathLst>
                  <a:path w="952500" h="381000">
                    <a:moveTo>
                      <a:pt x="76200" y="0"/>
                    </a:moveTo>
                    <a:lnTo>
                      <a:pt x="876300" y="0"/>
                    </a:lnTo>
                    <a:cubicBezTo>
                      <a:pt x="918384" y="0"/>
                      <a:pt x="952500" y="34116"/>
                      <a:pt x="952500" y="76200"/>
                    </a:cubicBezTo>
                    <a:lnTo>
                      <a:pt x="952500" y="304800"/>
                    </a:lnTo>
                    <a:cubicBezTo>
                      <a:pt x="952500" y="346884"/>
                      <a:pt x="918384" y="381000"/>
                      <a:pt x="876300" y="381000"/>
                    </a:cubicBezTo>
                    <a:lnTo>
                      <a:pt x="76200" y="381000"/>
                    </a:lnTo>
                    <a:cubicBezTo>
                      <a:pt x="34116" y="381000"/>
                      <a:pt x="0" y="346884"/>
                      <a:pt x="0" y="3048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64748B"/>
              </a:solidFill>
              <a:ln>
                <a:noFill/>
              </a:ln>
            </p:spPr>
          </p:sp>
          <p:sp>
            <p:nvSpPr>
              <p:cNvPr id="42" name="TextBox 42"/>
              <p:cNvSpPr txBox="1"/>
              <p:nvPr/>
            </p:nvSpPr>
            <p:spPr>
              <a:xfrm>
                <a:off x="8545666" y="2620328"/>
                <a:ext cx="815669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Same Task</a:t>
                </a:r>
              </a:p>
            </p:txBody>
          </p:sp>
          <p:sp>
            <p:nvSpPr>
              <p:cNvPr id="43" name="Line 43"/>
              <p:cNvSpPr/>
              <p:nvPr/>
            </p:nvSpPr>
            <p:spPr>
              <a:xfrm>
                <a:off x="8953500" y="2857500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44" name="Line 44"/>
              <p:cNvSpPr/>
              <p:nvPr/>
            </p:nvSpPr>
            <p:spPr>
              <a:xfrm>
                <a:off x="7810500" y="3048000"/>
                <a:ext cx="22860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2286000" h="9525">
                    <a:moveTo>
                      <a:pt x="0" y="0"/>
                    </a:moveTo>
                    <a:lnTo>
                      <a:pt x="2286000" y="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45" name="Line 45"/>
              <p:cNvSpPr/>
              <p:nvPr/>
            </p:nvSpPr>
            <p:spPr>
              <a:xfrm>
                <a:off x="7810500" y="3048000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46" name="Line 46"/>
              <p:cNvSpPr/>
              <p:nvPr/>
            </p:nvSpPr>
            <p:spPr>
              <a:xfrm>
                <a:off x="8953500" y="3048000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47" name="Line 47"/>
              <p:cNvSpPr/>
              <p:nvPr/>
            </p:nvSpPr>
            <p:spPr>
              <a:xfrm>
                <a:off x="10096500" y="3048000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48" name="Freeform 48"/>
              <p:cNvSpPr/>
              <p:nvPr/>
            </p:nvSpPr>
            <p:spPr>
              <a:xfrm>
                <a:off x="7334250" y="3286125"/>
                <a:ext cx="95250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952500" h="476250">
                    <a:moveTo>
                      <a:pt x="76200" y="0"/>
                    </a:moveTo>
                    <a:lnTo>
                      <a:pt x="876300" y="0"/>
                    </a:lnTo>
                    <a:cubicBezTo>
                      <a:pt x="918384" y="0"/>
                      <a:pt x="952500" y="34116"/>
                      <a:pt x="952500" y="76200"/>
                    </a:cubicBezTo>
                    <a:lnTo>
                      <a:pt x="952500" y="400050"/>
                    </a:lnTo>
                    <a:cubicBezTo>
                      <a:pt x="952500" y="442134"/>
                      <a:pt x="918384" y="476250"/>
                      <a:pt x="876300" y="476250"/>
                    </a:cubicBezTo>
                    <a:lnTo>
                      <a:pt x="76200" y="476250"/>
                    </a:lnTo>
                    <a:cubicBezTo>
                      <a:pt x="34116" y="476250"/>
                      <a:pt x="0" y="442134"/>
                      <a:pt x="0" y="4000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D97757"/>
              </a:solidFill>
              <a:ln>
                <a:noFill/>
              </a:ln>
            </p:spPr>
          </p:sp>
          <p:sp>
            <p:nvSpPr>
              <p:cNvPr id="49" name="TextBox 49"/>
              <p:cNvSpPr txBox="1"/>
              <p:nvPr/>
            </p:nvSpPr>
            <p:spPr>
              <a:xfrm>
                <a:off x="7629909" y="3466624"/>
                <a:ext cx="361182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75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Run 1</a:t>
                </a:r>
              </a:p>
            </p:txBody>
          </p:sp>
          <p:sp>
            <p:nvSpPr>
              <p:cNvPr id="50" name="Freeform 50"/>
              <p:cNvSpPr/>
              <p:nvPr/>
            </p:nvSpPr>
            <p:spPr>
              <a:xfrm>
                <a:off x="8477250" y="3286125"/>
                <a:ext cx="95250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952500" h="476250">
                    <a:moveTo>
                      <a:pt x="76200" y="0"/>
                    </a:moveTo>
                    <a:lnTo>
                      <a:pt x="876300" y="0"/>
                    </a:lnTo>
                    <a:cubicBezTo>
                      <a:pt x="918384" y="0"/>
                      <a:pt x="952500" y="34116"/>
                      <a:pt x="952500" y="76200"/>
                    </a:cubicBezTo>
                    <a:lnTo>
                      <a:pt x="952500" y="400050"/>
                    </a:lnTo>
                    <a:cubicBezTo>
                      <a:pt x="952500" y="442134"/>
                      <a:pt x="918384" y="476250"/>
                      <a:pt x="876300" y="476250"/>
                    </a:cubicBezTo>
                    <a:lnTo>
                      <a:pt x="76200" y="476250"/>
                    </a:lnTo>
                    <a:cubicBezTo>
                      <a:pt x="34116" y="476250"/>
                      <a:pt x="0" y="442134"/>
                      <a:pt x="0" y="4000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D97757"/>
              </a:solidFill>
              <a:ln>
                <a:noFill/>
              </a:ln>
            </p:spPr>
          </p:sp>
          <p:sp>
            <p:nvSpPr>
              <p:cNvPr id="51" name="TextBox 51"/>
              <p:cNvSpPr txBox="1"/>
              <p:nvPr/>
            </p:nvSpPr>
            <p:spPr>
              <a:xfrm>
                <a:off x="8754219" y="3466624"/>
                <a:ext cx="398562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75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Run 2</a:t>
                </a:r>
              </a:p>
            </p:txBody>
          </p:sp>
          <p:sp>
            <p:nvSpPr>
              <p:cNvPr id="52" name="Freeform 52"/>
              <p:cNvSpPr/>
              <p:nvPr/>
            </p:nvSpPr>
            <p:spPr>
              <a:xfrm>
                <a:off x="9620250" y="3286125"/>
                <a:ext cx="952500" cy="476250"/>
              </a:xfrm>
              <a:custGeom>
                <a:avLst/>
                <a:gdLst/>
                <a:ahLst/>
                <a:cxnLst/>
                <a:rect l="l" t="t" r="r" b="b"/>
                <a:pathLst>
                  <a:path w="952500" h="476250">
                    <a:moveTo>
                      <a:pt x="76200" y="0"/>
                    </a:moveTo>
                    <a:lnTo>
                      <a:pt x="876300" y="0"/>
                    </a:lnTo>
                    <a:cubicBezTo>
                      <a:pt x="918384" y="0"/>
                      <a:pt x="952500" y="34116"/>
                      <a:pt x="952500" y="76200"/>
                    </a:cubicBezTo>
                    <a:lnTo>
                      <a:pt x="952500" y="400050"/>
                    </a:lnTo>
                    <a:cubicBezTo>
                      <a:pt x="952500" y="442134"/>
                      <a:pt x="918384" y="476250"/>
                      <a:pt x="876300" y="476250"/>
                    </a:cubicBezTo>
                    <a:lnTo>
                      <a:pt x="76200" y="476250"/>
                    </a:lnTo>
                    <a:cubicBezTo>
                      <a:pt x="34116" y="476250"/>
                      <a:pt x="0" y="442134"/>
                      <a:pt x="0" y="40005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D97757"/>
              </a:solidFill>
              <a:ln>
                <a:noFill/>
              </a:ln>
            </p:spPr>
          </p:sp>
          <p:sp>
            <p:nvSpPr>
              <p:cNvPr id="53" name="TextBox 53"/>
              <p:cNvSpPr txBox="1"/>
              <p:nvPr/>
            </p:nvSpPr>
            <p:spPr>
              <a:xfrm>
                <a:off x="9897219" y="3466624"/>
                <a:ext cx="398562" cy="1981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75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Run 3</a:t>
                </a:r>
              </a:p>
            </p:txBody>
          </p:sp>
          <p:sp>
            <p:nvSpPr>
              <p:cNvPr id="54" name="Line 54"/>
              <p:cNvSpPr/>
              <p:nvPr/>
            </p:nvSpPr>
            <p:spPr>
              <a:xfrm>
                <a:off x="7810500" y="3762375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55" name="Line 55"/>
              <p:cNvSpPr/>
              <p:nvPr/>
            </p:nvSpPr>
            <p:spPr>
              <a:xfrm>
                <a:off x="8953500" y="3762375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56" name="Line 56"/>
              <p:cNvSpPr/>
              <p:nvPr/>
            </p:nvSpPr>
            <p:spPr>
              <a:xfrm>
                <a:off x="10096500" y="3762375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57" name="Line 57"/>
              <p:cNvSpPr/>
              <p:nvPr/>
            </p:nvSpPr>
            <p:spPr>
              <a:xfrm>
                <a:off x="7810500" y="3952875"/>
                <a:ext cx="22860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2286000" h="9525">
                    <a:moveTo>
                      <a:pt x="0" y="0"/>
                    </a:moveTo>
                    <a:lnTo>
                      <a:pt x="2286000" y="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58" name="Line 58"/>
              <p:cNvSpPr/>
              <p:nvPr/>
            </p:nvSpPr>
            <p:spPr>
              <a:xfrm>
                <a:off x="8953500" y="3952875"/>
                <a:ext cx="9525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190500">
                    <a:moveTo>
                      <a:pt x="0" y="0"/>
                    </a:moveTo>
                    <a:lnTo>
                      <a:pt x="0" y="190500"/>
                    </a:lnTo>
                  </a:path>
                </a:pathLst>
              </a:custGeom>
              <a:noFill/>
              <a:ln w="19050">
                <a:solidFill>
                  <a:srgbClr val="64748B"/>
                </a:solidFill>
              </a:ln>
            </p:spPr>
          </p:sp>
          <p:sp>
            <p:nvSpPr>
              <p:cNvPr id="59" name="Freeform 59"/>
              <p:cNvSpPr/>
              <p:nvPr/>
            </p:nvSpPr>
            <p:spPr>
              <a:xfrm>
                <a:off x="8382000" y="4191000"/>
                <a:ext cx="1143000" cy="381000"/>
              </a:xfrm>
              <a:custGeom>
                <a:avLst/>
                <a:gdLst/>
                <a:ahLst/>
                <a:cxnLst/>
                <a:rect l="l" t="t" r="r" b="b"/>
                <a:pathLst>
                  <a:path w="1143000" h="381000">
                    <a:moveTo>
                      <a:pt x="76200" y="0"/>
                    </a:moveTo>
                    <a:lnTo>
                      <a:pt x="1066800" y="0"/>
                    </a:lnTo>
                    <a:cubicBezTo>
                      <a:pt x="1108884" y="0"/>
                      <a:pt x="1143000" y="34116"/>
                      <a:pt x="1143000" y="76200"/>
                    </a:cubicBezTo>
                    <a:lnTo>
                      <a:pt x="1143000" y="304800"/>
                    </a:lnTo>
                    <a:cubicBezTo>
                      <a:pt x="1143000" y="346884"/>
                      <a:pt x="1108884" y="381000"/>
                      <a:pt x="1066800" y="381000"/>
                    </a:cubicBezTo>
                    <a:lnTo>
                      <a:pt x="76200" y="381000"/>
                    </a:lnTo>
                    <a:cubicBezTo>
                      <a:pt x="34116" y="381000"/>
                      <a:pt x="0" y="346884"/>
                      <a:pt x="0" y="304800"/>
                    </a:cubicBezTo>
                    <a:lnTo>
                      <a:pt x="0" y="76200"/>
                    </a:lnTo>
                    <a:cubicBezTo>
                      <a:pt x="0" y="34116"/>
                      <a:pt x="34116" y="0"/>
                      <a:pt x="76200" y="0"/>
                    </a:cubicBezTo>
                    <a:close/>
                  </a:path>
                </a:pathLst>
              </a:custGeom>
              <a:solidFill>
                <a:srgbClr val="8B5CF6"/>
              </a:solidFill>
              <a:ln>
                <a:noFill/>
              </a:ln>
            </p:spPr>
          </p:sp>
          <p:sp>
            <p:nvSpPr>
              <p:cNvPr id="60" name="TextBox 60"/>
              <p:cNvSpPr txBox="1"/>
              <p:nvPr/>
            </p:nvSpPr>
            <p:spPr>
              <a:xfrm>
                <a:off x="8424901" y="4334828"/>
                <a:ext cx="1057199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b="1" dirty="0">
                    <a:solidFill>
                      <a:srgbClr val="FFFFFF"/>
                    </a:solidFill>
                    <a:latin typeface="Arial"/>
                    <a:ea typeface="Microsoft YaHei"/>
                    <a:cs typeface="Arial"/>
                  </a:rPr>
                  <a:t>Vote / Select</a:t>
                </a:r>
              </a:p>
            </p:txBody>
          </p:sp>
        </p:grpSp>
        <p:sp>
          <p:nvSpPr>
            <p:cNvPr id="62" name="TextBox 62"/>
            <p:cNvSpPr txBox="1"/>
            <p:nvPr/>
          </p:nvSpPr>
          <p:spPr>
            <a:xfrm>
              <a:off x="6557962" y="4736306"/>
              <a:ext cx="891183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核心思路：</a:t>
              </a:r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6558915" y="4982528"/>
              <a:ext cx="278701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同一任务多次执行，获取多样输出后投票</a:t>
              </a:r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6558915" y="5220652"/>
              <a:ext cx="278701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示例：多角度代码漏洞审查，需多数通过</a:t>
              </a:r>
            </a:p>
          </p:txBody>
        </p:sp>
      </p:grpSp>
      <p:grpSp>
        <p:nvGrpSpPr>
          <p:cNvPr id="70" name="Group 70"/>
          <p:cNvGrpSpPr/>
          <p:nvPr/>
        </p:nvGrpSpPr>
        <p:grpSpPr>
          <a:xfrm>
            <a:off x="571500" y="5715000"/>
            <a:ext cx="11049000" cy="571500"/>
            <a:chOff x="571500" y="5715000"/>
            <a:chExt cx="11049000" cy="571500"/>
          </a:xfrm>
        </p:grpSpPr>
        <p:sp>
          <p:nvSpPr>
            <p:cNvPr id="66" name="Freeform 66"/>
            <p:cNvSpPr/>
            <p:nvPr/>
          </p:nvSpPr>
          <p:spPr>
            <a:xfrm>
              <a:off x="571500" y="5715000"/>
              <a:ext cx="11049000" cy="571500"/>
            </a:xfrm>
            <a:custGeom>
              <a:avLst/>
              <a:gdLst/>
              <a:ahLst/>
              <a:cxnLst/>
              <a:rect l="l" t="t" r="r" b="b"/>
              <a:pathLst>
                <a:path w="11049000" h="571500">
                  <a:moveTo>
                    <a:pt x="76200" y="0"/>
                  </a:moveTo>
                  <a:lnTo>
                    <a:pt x="10972800" y="0"/>
                  </a:lnTo>
                  <a:cubicBezTo>
                    <a:pt x="11014884" y="0"/>
                    <a:pt x="11049000" y="34116"/>
                    <a:pt x="11049000" y="76200"/>
                  </a:cubicBezTo>
                  <a:lnTo>
                    <a:pt x="11049000" y="495300"/>
                  </a:lnTo>
                  <a:cubicBezTo>
                    <a:pt x="11049000" y="537384"/>
                    <a:pt x="11014884" y="571500"/>
                    <a:pt x="10972800" y="571500"/>
                  </a:cubicBezTo>
                  <a:lnTo>
                    <a:pt x="76200" y="571500"/>
                  </a:lnTo>
                  <a:cubicBezTo>
                    <a:pt x="34116" y="571500"/>
                    <a:pt x="0" y="537384"/>
                    <a:pt x="0" y="495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1F5F9"/>
            </a:solidFill>
            <a:ln>
              <a:noFill/>
            </a:ln>
          </p:spPr>
        </p:sp>
        <p:sp>
          <p:nvSpPr>
            <p:cNvPr id="67" name="TextBox 67"/>
            <p:cNvSpPr txBox="1"/>
            <p:nvPr/>
          </p:nvSpPr>
          <p:spPr>
            <a:xfrm>
              <a:off x="842962" y="5955506"/>
              <a:ext cx="2657475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4A90D9"/>
                  </a:solidFill>
                  <a:latin typeface="Arial"/>
                  <a:ea typeface="Microsoft YaHei"/>
                  <a:cs typeface="Arial"/>
                </a:rPr>
                <a:t>Sectioning</a:t>
              </a:r>
              <a:r>
                <a:rPr lang="zh-CN" sz="1125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适合：子任务可并行加速</a:t>
              </a:r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4652962" y="5955506"/>
              <a:ext cx="3413284" cy="2286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125" b="1" dirty="0">
                  <a:solidFill>
                    <a:srgbClr val="D97757"/>
                  </a:solidFill>
                  <a:latin typeface="Arial"/>
                  <a:ea typeface="Microsoft YaHei"/>
                  <a:cs typeface="Arial"/>
                </a:rPr>
                <a:t>Voting</a:t>
              </a:r>
              <a:r>
                <a:rPr lang="zh-CN" sz="1125" dirty="0">
                  <a:solidFill>
                    <a:srgbClr val="1A1A2E"/>
                  </a:solidFill>
                  <a:latin typeface="Arial"/>
                  <a:ea typeface="Microsoft YaHei"/>
                  <a:cs typeface="Arial"/>
                </a:rPr>
                <a:t>适合：需要多视角/多次尝试提高置信度</a:t>
              </a:r>
            </a:p>
          </p:txBody>
        </p:sp>
        <p:sp>
          <p:nvSpPr>
            <p:cNvPr id="69" name="TextBox 69"/>
            <p:cNvSpPr txBox="1"/>
            <p:nvPr/>
          </p:nvSpPr>
          <p:spPr>
            <a:xfrm>
              <a:off x="9130665" y="5963602"/>
              <a:ext cx="204325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64748B"/>
                  </a:solidFill>
                  <a:latin typeface="Arial"/>
                  <a:ea typeface="Microsoft YaHei"/>
                  <a:cs typeface="Arial"/>
                </a:rPr>
                <a:t>LLM 专注单一方面时表现更好</a:t>
              </a:r>
            </a:p>
          </p:txBody>
        </p:sp>
      </p:grpSp>
      <p:sp>
        <p:nvSpPr>
          <p:cNvPr id="71" name="TextBox 71"/>
          <p:cNvSpPr txBox="1"/>
          <p:nvPr/>
        </p:nvSpPr>
        <p:spPr>
          <a:xfrm>
            <a:off x="5887141" y="6458902"/>
            <a:ext cx="417719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050" dirty="0">
                <a:solidFill>
                  <a:srgbClr val="64748B"/>
                </a:solidFill>
                <a:latin typeface="Arial"/>
                <a:ea typeface="Microsoft YaHei"/>
                <a:cs typeface="Arial"/>
              </a:rPr>
              <a:t>9 / 15</a:t>
            </a:r>
          </a:p>
        </p:txBody>
      </p:sp>
    </p:spTree>
  </p:cSld>
  <p:clrMapOvr>
    <a:masterClrMapping/>
  </p:clrMapOvr>
  <p:transition dur="400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