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jpg" ContentType="image/jpeg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E3A5F"/>
              </a:gs>
              <a:gs pos="50000">
                <a:srgbClr val="152A45"/>
              </a:gs>
              <a:gs pos="100000">
                <a:srgbClr val="0A1628"/>
              </a:gs>
            </a:gsLst>
            <a:lin ang="2700000" scaled="1"/>
          </a:gra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</p:sp>
      <p:sp>
        <p:nvSpPr>
          <p:cNvPr id="4" name="Ellipse 4"/>
          <p:cNvSpPr/>
          <p:nvPr/>
        </p:nvSpPr>
        <p:spPr>
          <a:xfrm>
            <a:off x="381000" y="-3810000"/>
            <a:ext cx="11430000" cy="5715000"/>
          </a:xfrm>
          <a:prstGeom prst="ellipse">
            <a:avLst/>
          </a:prstGeom>
          <a:gradFill>
            <a:gsLst>
              <a:gs pos="0">
                <a:srgbClr val="C41E3A">
                  <a:alpha val="12000"/>
                </a:srgbClr>
              </a:gs>
              <a:gs pos="100000">
                <a:srgbClr val="C41E3A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grpSp>
        <p:nvGrpSpPr>
          <p:cNvPr id="15" name="Group 15"/>
          <p:cNvGrpSpPr/>
          <p:nvPr/>
        </p:nvGrpSpPr>
        <p:grpSpPr>
          <a:xfrm>
            <a:off x="0" y="476250"/>
            <a:ext cx="12192000" cy="6096000"/>
            <a:chOff x="0" y="476250"/>
            <a:chExt cx="12192000" cy="6096000"/>
          </a:xfrm>
        </p:grpSpPr>
        <p:sp>
          <p:nvSpPr>
            <p:cNvPr id="5" name="Line 5"/>
            <p:cNvSpPr/>
            <p:nvPr/>
          </p:nvSpPr>
          <p:spPr>
            <a:xfrm>
              <a:off x="0" y="1143000"/>
              <a:ext cx="3048000" cy="9525"/>
            </a:xfrm>
            <a:custGeom>
              <a:avLst/>
              <a:gdLst/>
              <a:ahLst/>
              <a:cxnLst/>
              <a:rect l="l" t="t" r="r" b="b"/>
              <a:pathLst>
                <a:path w="3048000" h="9525">
                  <a:moveTo>
                    <a:pt x="0" y="0"/>
                  </a:moveTo>
                  <a:lnTo>
                    <a:pt x="304800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  <p:sp>
          <p:nvSpPr>
            <p:cNvPr id="6" name="Line 6"/>
            <p:cNvSpPr/>
            <p:nvPr/>
          </p:nvSpPr>
          <p:spPr>
            <a:xfrm>
              <a:off x="9144000" y="1143000"/>
              <a:ext cx="3048000" cy="9525"/>
            </a:xfrm>
            <a:custGeom>
              <a:avLst/>
              <a:gdLst/>
              <a:ahLst/>
              <a:cxnLst/>
              <a:rect l="l" t="t" r="r" b="b"/>
              <a:pathLst>
                <a:path w="3048000" h="9525">
                  <a:moveTo>
                    <a:pt x="0" y="0"/>
                  </a:moveTo>
                  <a:lnTo>
                    <a:pt x="304800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  <p:sp>
          <p:nvSpPr>
            <p:cNvPr id="7" name="Line 7"/>
            <p:cNvSpPr/>
            <p:nvPr/>
          </p:nvSpPr>
          <p:spPr>
            <a:xfrm>
              <a:off x="0" y="5715000"/>
              <a:ext cx="2381250" cy="9525"/>
            </a:xfrm>
            <a:custGeom>
              <a:avLst/>
              <a:gdLst/>
              <a:ahLst/>
              <a:cxnLst/>
              <a:rect l="l" t="t" r="r" b="b"/>
              <a:pathLst>
                <a:path w="2381250" h="9525">
                  <a:moveTo>
                    <a:pt x="0" y="0"/>
                  </a:moveTo>
                  <a:lnTo>
                    <a:pt x="238125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  <p:sp>
          <p:nvSpPr>
            <p:cNvPr id="8" name="Line 8"/>
            <p:cNvSpPr/>
            <p:nvPr/>
          </p:nvSpPr>
          <p:spPr>
            <a:xfrm>
              <a:off x="9810750" y="5715000"/>
              <a:ext cx="2381250" cy="9525"/>
            </a:xfrm>
            <a:custGeom>
              <a:avLst/>
              <a:gdLst/>
              <a:ahLst/>
              <a:cxnLst/>
              <a:rect l="l" t="t" r="r" b="b"/>
              <a:pathLst>
                <a:path w="2381250" h="9525">
                  <a:moveTo>
                    <a:pt x="0" y="0"/>
                  </a:moveTo>
                  <a:lnTo>
                    <a:pt x="238125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  <p:sp>
          <p:nvSpPr>
            <p:cNvPr id="9" name="Ellipse 9"/>
            <p:cNvSpPr/>
            <p:nvPr/>
          </p:nvSpPr>
          <p:spPr>
            <a:xfrm>
              <a:off x="762000" y="476250"/>
              <a:ext cx="1905000" cy="1905000"/>
            </a:xfrm>
            <a:prstGeom prst="ellipse">
              <a:avLst/>
            </a:prstGeom>
            <a:noFill/>
            <a:ln w="7620">
              <a:solidFill>
                <a:srgbClr val="FFFFFF"/>
              </a:solidFill>
            </a:ln>
          </p:spPr>
        </p:sp>
        <p:sp>
          <p:nvSpPr>
            <p:cNvPr id="10" name="Ellipse 10"/>
            <p:cNvSpPr/>
            <p:nvPr/>
          </p:nvSpPr>
          <p:spPr>
            <a:xfrm>
              <a:off x="1143000" y="857250"/>
              <a:ext cx="1143000" cy="1143000"/>
            </a:xfrm>
            <a:prstGeom prst="ellipse">
              <a:avLst/>
            </a:prstGeom>
            <a:noFill/>
            <a:ln w="4762">
              <a:solidFill>
                <a:srgbClr val="FFFFFF"/>
              </a:solidFill>
            </a:ln>
          </p:spPr>
        </p:sp>
        <p:sp>
          <p:nvSpPr>
            <p:cNvPr id="11" name="Ellipse 11"/>
            <p:cNvSpPr/>
            <p:nvPr/>
          </p:nvSpPr>
          <p:spPr>
            <a:xfrm>
              <a:off x="9334500" y="4286250"/>
              <a:ext cx="2286000" cy="2286000"/>
            </a:xfrm>
            <a:prstGeom prst="ellipse">
              <a:avLst/>
            </a:prstGeom>
            <a:noFill/>
            <a:ln w="7620">
              <a:solidFill>
                <a:srgbClr val="FFFFFF"/>
              </a:solidFill>
            </a:ln>
          </p:spPr>
        </p:sp>
        <p:sp>
          <p:nvSpPr>
            <p:cNvPr id="12" name="Ellipse 12"/>
            <p:cNvSpPr/>
            <p:nvPr/>
          </p:nvSpPr>
          <p:spPr>
            <a:xfrm>
              <a:off x="9715500" y="4667250"/>
              <a:ext cx="1524000" cy="1524000"/>
            </a:xfrm>
            <a:prstGeom prst="ellipse">
              <a:avLst/>
            </a:prstGeom>
            <a:noFill/>
            <a:ln w="4762">
              <a:solidFill>
                <a:srgbClr val="FFFFFF"/>
              </a:solidFill>
            </a:ln>
          </p:spPr>
        </p:sp>
        <p:sp>
          <p:nvSpPr>
            <p:cNvPr id="13" name="Polygon 13"/>
            <p:cNvSpPr/>
            <p:nvPr/>
          </p:nvSpPr>
          <p:spPr>
            <a:xfrm>
              <a:off x="476250" y="5524500"/>
              <a:ext cx="666750" cy="666750"/>
            </a:xfrm>
            <a:custGeom>
              <a:avLst/>
              <a:gdLst/>
              <a:ahLst/>
              <a:cxnLst/>
              <a:rect l="l" t="t" r="r" b="b"/>
              <a:pathLst>
                <a:path w="666750" h="666750">
                  <a:moveTo>
                    <a:pt x="0" y="666750"/>
                  </a:moveTo>
                  <a:lnTo>
                    <a:pt x="666750" y="0"/>
                  </a:lnTo>
                  <a:lnTo>
                    <a:pt x="666750" y="666750"/>
                  </a:lnTo>
                  <a:close/>
                </a:path>
              </a:pathLst>
            </a:custGeom>
            <a:noFill/>
            <a:ln w="7620">
              <a:solidFill>
                <a:srgbClr val="FFFFFF"/>
              </a:solidFill>
            </a:ln>
          </p:spPr>
        </p:sp>
        <p:sp>
          <p:nvSpPr>
            <p:cNvPr id="14" name="Polygon 14"/>
            <p:cNvSpPr/>
            <p:nvPr/>
          </p:nvSpPr>
          <p:spPr>
            <a:xfrm>
              <a:off x="11049000" y="666750"/>
              <a:ext cx="666750" cy="666750"/>
            </a:xfrm>
            <a:custGeom>
              <a:avLst/>
              <a:gdLst/>
              <a:ahLst/>
              <a:cxnLst/>
              <a:rect l="l" t="t" r="r" b="b"/>
              <a:pathLst>
                <a:path w="666750" h="666750">
                  <a:moveTo>
                    <a:pt x="0" y="0"/>
                  </a:moveTo>
                  <a:lnTo>
                    <a:pt x="666750" y="0"/>
                  </a:lnTo>
                  <a:lnTo>
                    <a:pt x="666750" y="666750"/>
                  </a:lnTo>
                  <a:close/>
                </a:path>
              </a:pathLst>
            </a:custGeom>
            <a:noFill/>
            <a:ln w="7620">
              <a:solidFill>
                <a:srgbClr val="FFFFFF"/>
              </a:solidFill>
            </a:ln>
          </p:spPr>
        </p:sp>
      </p:grpSp>
      <p:grpSp>
        <p:nvGrpSpPr>
          <p:cNvPr id="20" name="Group 20"/>
          <p:cNvGrpSpPr/>
          <p:nvPr/>
        </p:nvGrpSpPr>
        <p:grpSpPr>
          <a:xfrm>
            <a:off x="333375" y="1857375"/>
            <a:ext cx="95250" cy="3143250"/>
            <a:chOff x="333375" y="1857375"/>
            <a:chExt cx="95250" cy="3143250"/>
          </a:xfrm>
        </p:grpSpPr>
        <p:sp>
          <p:nvSpPr>
            <p:cNvPr id="16" name="Freeform 16"/>
            <p:cNvSpPr/>
            <p:nvPr/>
          </p:nvSpPr>
          <p:spPr>
            <a:xfrm>
              <a:off x="381000" y="1905000"/>
              <a:ext cx="9525" cy="3048000"/>
            </a:xfrm>
            <a:custGeom>
              <a:avLst/>
              <a:gdLst/>
              <a:ahLst/>
              <a:cxnLst/>
              <a:rect l="l" t="t" r="r" b="b"/>
              <a:pathLst>
                <a:path w="9525" h="3048000">
                  <a:moveTo>
                    <a:pt x="0" y="0"/>
                  </a:moveTo>
                  <a:lnTo>
                    <a:pt x="0" y="3048000"/>
                  </a:lnTo>
                </a:path>
              </a:pathLst>
            </a:custGeom>
            <a:solidFill>
              <a:srgbClr val="000000">
                <a:alpha val="15000"/>
              </a:srgbClr>
            </a:solidFill>
            <a:ln w="19050">
              <a:solidFill>
                <a:srgbClr val="D4AF37"/>
              </a:solidFill>
            </a:ln>
          </p:spPr>
        </p:sp>
        <p:sp>
          <p:nvSpPr>
            <p:cNvPr id="17" name="Ellipse 17"/>
            <p:cNvSpPr/>
            <p:nvPr/>
          </p:nvSpPr>
          <p:spPr>
            <a:xfrm>
              <a:off x="333375" y="1857375"/>
              <a:ext cx="95250" cy="95250"/>
            </a:xfrm>
            <a:prstGeom prst="ellipse">
              <a:avLst/>
            </a:prstGeom>
            <a:solidFill>
              <a:srgbClr val="D4AF37">
                <a:alpha val="15000"/>
              </a:srgbClr>
            </a:solidFill>
            <a:ln>
              <a:noFill/>
            </a:ln>
          </p:spPr>
        </p:sp>
        <p:sp>
          <p:nvSpPr>
            <p:cNvPr id="18" name="Ellipse 18"/>
            <p:cNvSpPr/>
            <p:nvPr/>
          </p:nvSpPr>
          <p:spPr>
            <a:xfrm>
              <a:off x="333375" y="4905375"/>
              <a:ext cx="95250" cy="95250"/>
            </a:xfrm>
            <a:prstGeom prst="ellipse">
              <a:avLst/>
            </a:prstGeom>
            <a:solidFill>
              <a:srgbClr val="D4AF37">
                <a:alpha val="15000"/>
              </a:srgbClr>
            </a:solidFill>
            <a:ln>
              <a:noFill/>
            </a:ln>
          </p:spPr>
        </p:sp>
        <p:sp>
          <p:nvSpPr>
            <p:cNvPr id="19" name="Freeform 19"/>
            <p:cNvSpPr/>
            <p:nvPr/>
          </p:nvSpPr>
          <p:spPr>
            <a:xfrm>
              <a:off x="333375" y="2667000"/>
              <a:ext cx="95250" cy="1524000"/>
            </a:xfrm>
            <a:custGeom>
              <a:avLst/>
              <a:gdLst/>
              <a:ahLst/>
              <a:cxnLst/>
              <a:rect l="l" t="t" r="r" b="b"/>
              <a:pathLst>
                <a:path w="95250" h="1524000">
                  <a:moveTo>
                    <a:pt x="0" y="0"/>
                  </a:moveTo>
                  <a:lnTo>
                    <a:pt x="95250" y="0"/>
                  </a:lnTo>
                  <a:moveTo>
                    <a:pt x="0" y="762000"/>
                  </a:moveTo>
                  <a:lnTo>
                    <a:pt x="95250" y="762000"/>
                  </a:lnTo>
                  <a:moveTo>
                    <a:pt x="0" y="1524000"/>
                  </a:moveTo>
                  <a:lnTo>
                    <a:pt x="95250" y="1524000"/>
                  </a:lnTo>
                </a:path>
              </a:pathLst>
            </a:custGeom>
            <a:solidFill>
              <a:srgbClr val="000000">
                <a:alpha val="15000"/>
              </a:srgbClr>
            </a:solidFill>
            <a:ln w="9525">
              <a:solidFill>
                <a:srgbClr val="D4AF37"/>
              </a:solidFill>
            </a:ln>
          </p:spPr>
        </p:sp>
      </p:grpSp>
      <p:grpSp>
        <p:nvGrpSpPr>
          <p:cNvPr id="25" name="Group 25"/>
          <p:cNvGrpSpPr/>
          <p:nvPr/>
        </p:nvGrpSpPr>
        <p:grpSpPr>
          <a:xfrm>
            <a:off x="11763375" y="1857375"/>
            <a:ext cx="95250" cy="3143250"/>
            <a:chOff x="11763375" y="1857375"/>
            <a:chExt cx="95250" cy="3143250"/>
          </a:xfrm>
        </p:grpSpPr>
        <p:sp>
          <p:nvSpPr>
            <p:cNvPr id="21" name="Freeform 21"/>
            <p:cNvSpPr/>
            <p:nvPr/>
          </p:nvSpPr>
          <p:spPr>
            <a:xfrm>
              <a:off x="11811000" y="1905000"/>
              <a:ext cx="9525" cy="3048000"/>
            </a:xfrm>
            <a:custGeom>
              <a:avLst/>
              <a:gdLst/>
              <a:ahLst/>
              <a:cxnLst/>
              <a:rect l="l" t="t" r="r" b="b"/>
              <a:pathLst>
                <a:path w="9525" h="3048000">
                  <a:moveTo>
                    <a:pt x="0" y="0"/>
                  </a:moveTo>
                  <a:lnTo>
                    <a:pt x="0" y="3048000"/>
                  </a:lnTo>
                </a:path>
              </a:pathLst>
            </a:custGeom>
            <a:solidFill>
              <a:srgbClr val="000000">
                <a:alpha val="15000"/>
              </a:srgbClr>
            </a:solidFill>
            <a:ln w="19050">
              <a:solidFill>
                <a:srgbClr val="D4AF37"/>
              </a:solidFill>
            </a:ln>
          </p:spPr>
        </p:sp>
        <p:sp>
          <p:nvSpPr>
            <p:cNvPr id="22" name="Ellipse 22"/>
            <p:cNvSpPr/>
            <p:nvPr/>
          </p:nvSpPr>
          <p:spPr>
            <a:xfrm>
              <a:off x="11763375" y="1857375"/>
              <a:ext cx="95250" cy="95250"/>
            </a:xfrm>
            <a:prstGeom prst="ellipse">
              <a:avLst/>
            </a:prstGeom>
            <a:solidFill>
              <a:srgbClr val="D4AF37">
                <a:alpha val="15000"/>
              </a:srgbClr>
            </a:solidFill>
            <a:ln>
              <a:noFill/>
            </a:ln>
          </p:spPr>
        </p:sp>
        <p:sp>
          <p:nvSpPr>
            <p:cNvPr id="23" name="Ellipse 23"/>
            <p:cNvSpPr/>
            <p:nvPr/>
          </p:nvSpPr>
          <p:spPr>
            <a:xfrm>
              <a:off x="11763375" y="4905375"/>
              <a:ext cx="95250" cy="95250"/>
            </a:xfrm>
            <a:prstGeom prst="ellipse">
              <a:avLst/>
            </a:prstGeom>
            <a:solidFill>
              <a:srgbClr val="D4AF37">
                <a:alpha val="15000"/>
              </a:srgbClr>
            </a:solidFill>
            <a:ln>
              <a:noFill/>
            </a:ln>
          </p:spPr>
        </p:sp>
        <p:sp>
          <p:nvSpPr>
            <p:cNvPr id="24" name="Freeform 24"/>
            <p:cNvSpPr/>
            <p:nvPr/>
          </p:nvSpPr>
          <p:spPr>
            <a:xfrm>
              <a:off x="11763375" y="2667000"/>
              <a:ext cx="95250" cy="1524000"/>
            </a:xfrm>
            <a:custGeom>
              <a:avLst/>
              <a:gdLst/>
              <a:ahLst/>
              <a:cxnLst/>
              <a:rect l="l" t="t" r="r" b="b"/>
              <a:pathLst>
                <a:path w="95250" h="1524000">
                  <a:moveTo>
                    <a:pt x="0" y="0"/>
                  </a:moveTo>
                  <a:lnTo>
                    <a:pt x="95250" y="0"/>
                  </a:lnTo>
                  <a:moveTo>
                    <a:pt x="0" y="762000"/>
                  </a:moveTo>
                  <a:lnTo>
                    <a:pt x="95250" y="762000"/>
                  </a:lnTo>
                  <a:moveTo>
                    <a:pt x="0" y="1524000"/>
                  </a:moveTo>
                  <a:lnTo>
                    <a:pt x="95250" y="1524000"/>
                  </a:lnTo>
                </a:path>
              </a:pathLst>
            </a:custGeom>
            <a:solidFill>
              <a:srgbClr val="000000">
                <a:alpha val="15000"/>
              </a:srgbClr>
            </a:solidFill>
            <a:ln w="9525">
              <a:solidFill>
                <a:srgbClr val="D4AF37"/>
              </a:solidFill>
            </a:ln>
          </p:spPr>
        </p:sp>
      </p:grpSp>
      <p:sp>
        <p:nvSpPr>
          <p:cNvPr id="26" name="Freeform 26"/>
          <p:cNvSpPr/>
          <p:nvPr/>
        </p:nvSpPr>
        <p:spPr>
          <a:xfrm>
            <a:off x="3619500" y="2476500"/>
            <a:ext cx="4953000" cy="38100"/>
          </a:xfrm>
          <a:custGeom>
            <a:avLst/>
            <a:gdLst/>
            <a:ahLst/>
            <a:cxnLst/>
            <a:rect l="l" t="t" r="r" b="b"/>
            <a:pathLst>
              <a:path w="4953000" h="38100">
                <a:moveTo>
                  <a:pt x="19050" y="0"/>
                </a:moveTo>
                <a:lnTo>
                  <a:pt x="4933950" y="0"/>
                </a:lnTo>
                <a:cubicBezTo>
                  <a:pt x="4944471" y="0"/>
                  <a:pt x="4953000" y="8529"/>
                  <a:pt x="4953000" y="19050"/>
                </a:cubicBezTo>
                <a:lnTo>
                  <a:pt x="4953000" y="19050"/>
                </a:lnTo>
                <a:cubicBezTo>
                  <a:pt x="4953000" y="29571"/>
                  <a:pt x="4944471" y="38100"/>
                  <a:pt x="4933950" y="38100"/>
                </a:cubicBezTo>
                <a:lnTo>
                  <a:pt x="19050" y="38100"/>
                </a:lnTo>
                <a:cubicBezTo>
                  <a:pt x="8529" y="38100"/>
                  <a:pt x="0" y="29571"/>
                  <a:pt x="0" y="19050"/>
                </a:cubicBezTo>
                <a:lnTo>
                  <a:pt x="0" y="19050"/>
                </a:lnTo>
                <a:cubicBezTo>
                  <a:pt x="0" y="8529"/>
                  <a:pt x="8529" y="0"/>
                  <a:pt x="19050" y="0"/>
                </a:cubicBezTo>
                <a:close/>
              </a:path>
            </a:pathLst>
          </a:custGeom>
          <a:gradFill>
            <a:gsLst>
              <a:gs pos="0">
                <a:srgbClr val="C41E3A">
                  <a:alpha val="0"/>
                </a:srgbClr>
              </a:gs>
              <a:gs pos="30000">
                <a:srgbClr val="C41E3A"/>
              </a:gs>
              <a:gs pos="70000">
                <a:srgbClr val="C41E3A"/>
              </a:gs>
              <a:gs pos="100000">
                <a:srgbClr val="C41E3A">
                  <a:alpha val="0"/>
                </a:srgbClr>
              </a:gs>
            </a:gsLst>
            <a:lin ang="0" scaled="1"/>
          </a:gradFill>
          <a:ln>
            <a:noFill/>
          </a:ln>
        </p:spPr>
      </p:sp>
      <p:sp>
        <p:nvSpPr>
          <p:cNvPr id="27" name="TextBox 27"/>
          <p:cNvSpPr txBox="1"/>
          <p:nvPr/>
        </p:nvSpPr>
        <p:spPr>
          <a:xfrm>
            <a:off x="3788378" y="2689860"/>
            <a:ext cx="4615244" cy="853440"/>
          </a:xfrm>
          <a:prstGeom prst="rect">
            <a:avLst/>
          </a:prstGeom>
          <a:noFill/>
          <a:ln>
            <a:noFill/>
          </a:ln>
          <a:effectLst>
            <a:glow rad="5715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42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甘孜藏族自治州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311586" y="3502342"/>
            <a:ext cx="3568827" cy="579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850" b="1" dirty="0">
                <a:solidFill>
                  <a:srgbClr val="FFFFFF">
                    <a:alpha val="95000"/>
                  </a:srgbClr>
                </a:solidFill>
                <a:latin typeface="Segoe UI"/>
                <a:ea typeface="Microsoft YaHei"/>
                <a:cs typeface="Segoe UI"/>
              </a:rPr>
              <a:t>经济财政分析报告</a:t>
            </a:r>
          </a:p>
        </p:txBody>
      </p:sp>
      <p:sp>
        <p:nvSpPr>
          <p:cNvPr id="29" name="Freeform 29"/>
          <p:cNvSpPr/>
          <p:nvPr/>
        </p:nvSpPr>
        <p:spPr>
          <a:xfrm>
            <a:off x="3619500" y="4095750"/>
            <a:ext cx="4953000" cy="38100"/>
          </a:xfrm>
          <a:custGeom>
            <a:avLst/>
            <a:gdLst/>
            <a:ahLst/>
            <a:cxnLst/>
            <a:rect l="l" t="t" r="r" b="b"/>
            <a:pathLst>
              <a:path w="4953000" h="38100">
                <a:moveTo>
                  <a:pt x="19050" y="0"/>
                </a:moveTo>
                <a:lnTo>
                  <a:pt x="4933950" y="0"/>
                </a:lnTo>
                <a:cubicBezTo>
                  <a:pt x="4944471" y="0"/>
                  <a:pt x="4953000" y="8529"/>
                  <a:pt x="4953000" y="19050"/>
                </a:cubicBezTo>
                <a:lnTo>
                  <a:pt x="4953000" y="19050"/>
                </a:lnTo>
                <a:cubicBezTo>
                  <a:pt x="4953000" y="29571"/>
                  <a:pt x="4944471" y="38100"/>
                  <a:pt x="4933950" y="38100"/>
                </a:cubicBezTo>
                <a:lnTo>
                  <a:pt x="19050" y="38100"/>
                </a:lnTo>
                <a:cubicBezTo>
                  <a:pt x="8529" y="38100"/>
                  <a:pt x="0" y="29571"/>
                  <a:pt x="0" y="19050"/>
                </a:cubicBezTo>
                <a:lnTo>
                  <a:pt x="0" y="19050"/>
                </a:lnTo>
                <a:cubicBezTo>
                  <a:pt x="0" y="8529"/>
                  <a:pt x="8529" y="0"/>
                  <a:pt x="19050" y="0"/>
                </a:cubicBezTo>
                <a:close/>
              </a:path>
            </a:pathLst>
          </a:custGeom>
          <a:gradFill>
            <a:gsLst>
              <a:gs pos="0">
                <a:srgbClr val="C41E3A">
                  <a:alpha val="0"/>
                </a:srgbClr>
              </a:gs>
              <a:gs pos="30000">
                <a:srgbClr val="C41E3A"/>
              </a:gs>
              <a:gs pos="70000">
                <a:srgbClr val="C41E3A"/>
              </a:gs>
              <a:gs pos="100000">
                <a:srgbClr val="C41E3A">
                  <a:alpha val="0"/>
                </a:srgbClr>
              </a:gs>
            </a:gsLst>
            <a:lin ang="0" scaled="1"/>
          </a:gradFill>
          <a:ln>
            <a:noFill/>
          </a:ln>
        </p:spPr>
      </p:sp>
      <p:grpSp>
        <p:nvGrpSpPr>
          <p:cNvPr id="33" name="Group 33"/>
          <p:cNvGrpSpPr/>
          <p:nvPr/>
        </p:nvGrpSpPr>
        <p:grpSpPr>
          <a:xfrm>
            <a:off x="5143500" y="4524375"/>
            <a:ext cx="1905000" cy="438150"/>
            <a:chOff x="5143500" y="4524375"/>
            <a:chExt cx="1905000" cy="438150"/>
          </a:xfrm>
        </p:grpSpPr>
        <p:sp>
          <p:nvSpPr>
            <p:cNvPr id="30" name="Freeform 30"/>
            <p:cNvSpPr/>
            <p:nvPr/>
          </p:nvSpPr>
          <p:spPr>
            <a:xfrm>
              <a:off x="5143500" y="4524375"/>
              <a:ext cx="1905000" cy="438150"/>
            </a:xfrm>
            <a:custGeom>
              <a:avLst/>
              <a:gdLst/>
              <a:ahLst/>
              <a:cxnLst/>
              <a:rect l="l" t="t" r="r" b="b"/>
              <a:pathLst>
                <a:path w="1905000" h="438150">
                  <a:moveTo>
                    <a:pt x="219075" y="0"/>
                  </a:moveTo>
                  <a:lnTo>
                    <a:pt x="1685925" y="0"/>
                  </a:lnTo>
                  <a:cubicBezTo>
                    <a:pt x="1806917" y="0"/>
                    <a:pt x="1905000" y="98083"/>
                    <a:pt x="1905000" y="219075"/>
                  </a:cubicBezTo>
                  <a:lnTo>
                    <a:pt x="1905000" y="219075"/>
                  </a:lnTo>
                  <a:cubicBezTo>
                    <a:pt x="1905000" y="340067"/>
                    <a:pt x="1806917" y="438150"/>
                    <a:pt x="1685925" y="438150"/>
                  </a:cubicBezTo>
                  <a:lnTo>
                    <a:pt x="219075" y="438150"/>
                  </a:lnTo>
                  <a:cubicBezTo>
                    <a:pt x="98083" y="438150"/>
                    <a:pt x="0" y="340067"/>
                    <a:pt x="0" y="219075"/>
                  </a:cubicBezTo>
                  <a:lnTo>
                    <a:pt x="0" y="219075"/>
                  </a:lnTo>
                  <a:cubicBezTo>
                    <a:pt x="0" y="98083"/>
                    <a:pt x="98083" y="0"/>
                    <a:pt x="219075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31" name="Freeform 31"/>
            <p:cNvSpPr/>
            <p:nvPr/>
          </p:nvSpPr>
          <p:spPr>
            <a:xfrm>
              <a:off x="5143500" y="4524375"/>
              <a:ext cx="1905000" cy="438150"/>
            </a:xfrm>
            <a:custGeom>
              <a:avLst/>
              <a:gdLst/>
              <a:ahLst/>
              <a:cxnLst/>
              <a:rect l="l" t="t" r="r" b="b"/>
              <a:pathLst>
                <a:path w="1905000" h="438150">
                  <a:moveTo>
                    <a:pt x="219075" y="0"/>
                  </a:moveTo>
                  <a:lnTo>
                    <a:pt x="1685925" y="0"/>
                  </a:lnTo>
                  <a:cubicBezTo>
                    <a:pt x="1806917" y="0"/>
                    <a:pt x="1905000" y="98083"/>
                    <a:pt x="1905000" y="219075"/>
                  </a:cubicBezTo>
                  <a:lnTo>
                    <a:pt x="1905000" y="219075"/>
                  </a:lnTo>
                  <a:cubicBezTo>
                    <a:pt x="1905000" y="340067"/>
                    <a:pt x="1806917" y="438150"/>
                    <a:pt x="1685925" y="438150"/>
                  </a:cubicBezTo>
                  <a:lnTo>
                    <a:pt x="219075" y="438150"/>
                  </a:lnTo>
                  <a:cubicBezTo>
                    <a:pt x="98083" y="438150"/>
                    <a:pt x="0" y="340067"/>
                    <a:pt x="0" y="219075"/>
                  </a:cubicBezTo>
                  <a:lnTo>
                    <a:pt x="0" y="219075"/>
                  </a:lnTo>
                  <a:cubicBezTo>
                    <a:pt x="0" y="98083"/>
                    <a:pt x="98083" y="0"/>
                    <a:pt x="219075" y="0"/>
                  </a:cubicBezTo>
                  <a:close/>
                </a:path>
              </a:pathLst>
            </a:custGeom>
            <a:gradFill>
              <a:gsLst>
                <a:gs pos="0">
                  <a:srgbClr val="D4AF37">
                    <a:alpha val="15000"/>
                  </a:srgbClr>
                </a:gs>
                <a:gs pos="50000">
                  <a:srgbClr val="F0D78C">
                    <a:alpha val="15000"/>
                  </a:srgbClr>
                </a:gs>
                <a:gs pos="100000">
                  <a:srgbClr val="D4AF37">
                    <a:alpha val="15000"/>
                  </a:srgbClr>
                </a:gs>
              </a:gsLst>
              <a:lin ang="2700000" scaled="1"/>
            </a:gradFill>
            <a:ln>
              <a:noFill/>
            </a:ln>
          </p:spPr>
        </p:sp>
        <p:sp>
          <p:nvSpPr>
            <p:cNvPr id="32" name="TextBox 32"/>
            <p:cNvSpPr txBox="1"/>
            <p:nvPr/>
          </p:nvSpPr>
          <p:spPr>
            <a:xfrm>
              <a:off x="5593890" y="4657725"/>
              <a:ext cx="1004221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2024年度</a:t>
              </a: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4191000" y="5286375"/>
            <a:ext cx="3810000" cy="95250"/>
            <a:chOff x="4191000" y="5286375"/>
            <a:chExt cx="3810000" cy="95250"/>
          </a:xfrm>
        </p:grpSpPr>
        <p:sp>
          <p:nvSpPr>
            <p:cNvPr id="34" name="Line 34"/>
            <p:cNvSpPr/>
            <p:nvPr/>
          </p:nvSpPr>
          <p:spPr>
            <a:xfrm>
              <a:off x="4191000" y="5334000"/>
              <a:ext cx="952500" cy="9525"/>
            </a:xfrm>
            <a:custGeom>
              <a:avLst/>
              <a:gdLst/>
              <a:ahLst/>
              <a:cxnLst/>
              <a:rect l="l" t="t" r="r" b="b"/>
              <a:pathLst>
                <a:path w="952500" h="9525">
                  <a:moveTo>
                    <a:pt x="0" y="0"/>
                  </a:moveTo>
                  <a:lnTo>
                    <a:pt x="95250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  <p:sp>
          <p:nvSpPr>
            <p:cNvPr id="35" name="Ellipse 35"/>
            <p:cNvSpPr/>
            <p:nvPr/>
          </p:nvSpPr>
          <p:spPr>
            <a:xfrm>
              <a:off x="5257800" y="5305425"/>
              <a:ext cx="57150" cy="57150"/>
            </a:xfrm>
            <a:prstGeom prst="ellipse">
              <a:avLst/>
            </a:prstGeom>
            <a:solidFill>
              <a:srgbClr val="D4AF37">
                <a:alpha val="50000"/>
              </a:srgbClr>
            </a:solidFill>
            <a:ln>
              <a:noFill/>
            </a:ln>
          </p:spPr>
        </p:sp>
        <p:sp>
          <p:nvSpPr>
            <p:cNvPr id="36" name="Line 36"/>
            <p:cNvSpPr/>
            <p:nvPr/>
          </p:nvSpPr>
          <p:spPr>
            <a:xfrm>
              <a:off x="5429250" y="5334000"/>
              <a:ext cx="666750" cy="9525"/>
            </a:xfrm>
            <a:custGeom>
              <a:avLst/>
              <a:gdLst/>
              <a:ahLst/>
              <a:cxnLst/>
              <a:rect l="l" t="t" r="r" b="b"/>
              <a:pathLst>
                <a:path w="666750" h="9525">
                  <a:moveTo>
                    <a:pt x="0" y="0"/>
                  </a:moveTo>
                  <a:lnTo>
                    <a:pt x="66675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  <p:sp>
          <p:nvSpPr>
            <p:cNvPr id="37" name="Ellipse 37"/>
            <p:cNvSpPr/>
            <p:nvPr/>
          </p:nvSpPr>
          <p:spPr>
            <a:xfrm>
              <a:off x="6048375" y="5286375"/>
              <a:ext cx="95250" cy="95250"/>
            </a:xfrm>
            <a:prstGeom prst="ellipse">
              <a:avLst/>
            </a:prstGeom>
            <a:solidFill>
              <a:srgbClr val="C41E3A">
                <a:alpha val="50000"/>
              </a:srgbClr>
            </a:solidFill>
            <a:ln>
              <a:noFill/>
            </a:ln>
          </p:spPr>
        </p:sp>
        <p:sp>
          <p:nvSpPr>
            <p:cNvPr id="38" name="Line 38"/>
            <p:cNvSpPr/>
            <p:nvPr/>
          </p:nvSpPr>
          <p:spPr>
            <a:xfrm>
              <a:off x="6096000" y="5334000"/>
              <a:ext cx="666750" cy="9525"/>
            </a:xfrm>
            <a:custGeom>
              <a:avLst/>
              <a:gdLst/>
              <a:ahLst/>
              <a:cxnLst/>
              <a:rect l="l" t="t" r="r" b="b"/>
              <a:pathLst>
                <a:path w="666750" h="9525">
                  <a:moveTo>
                    <a:pt x="0" y="0"/>
                  </a:moveTo>
                  <a:lnTo>
                    <a:pt x="66675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  <p:sp>
          <p:nvSpPr>
            <p:cNvPr id="39" name="Ellipse 39"/>
            <p:cNvSpPr/>
            <p:nvPr/>
          </p:nvSpPr>
          <p:spPr>
            <a:xfrm>
              <a:off x="6877050" y="5305425"/>
              <a:ext cx="57150" cy="57150"/>
            </a:xfrm>
            <a:prstGeom prst="ellipse">
              <a:avLst/>
            </a:prstGeom>
            <a:solidFill>
              <a:srgbClr val="D4AF37">
                <a:alpha val="50000"/>
              </a:srgbClr>
            </a:solidFill>
            <a:ln>
              <a:noFill/>
            </a:ln>
          </p:spPr>
        </p:sp>
        <p:sp>
          <p:nvSpPr>
            <p:cNvPr id="40" name="Line 40"/>
            <p:cNvSpPr/>
            <p:nvPr/>
          </p:nvSpPr>
          <p:spPr>
            <a:xfrm>
              <a:off x="7048500" y="5334000"/>
              <a:ext cx="952500" cy="9525"/>
            </a:xfrm>
            <a:custGeom>
              <a:avLst/>
              <a:gdLst/>
              <a:ahLst/>
              <a:cxnLst/>
              <a:rect l="l" t="t" r="r" b="b"/>
              <a:pathLst>
                <a:path w="952500" h="9525">
                  <a:moveTo>
                    <a:pt x="0" y="0"/>
                  </a:moveTo>
                  <a:lnTo>
                    <a:pt x="95250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</p:grpSp>
      <p:sp>
        <p:nvSpPr>
          <p:cNvPr id="42" name="TextBox 42"/>
          <p:cNvSpPr txBox="1"/>
          <p:nvPr/>
        </p:nvSpPr>
        <p:spPr>
          <a:xfrm>
            <a:off x="4303097" y="5784056"/>
            <a:ext cx="358580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FFFFFF">
                    <a:alpha val="60000"/>
                  </a:srgbClr>
                </a:solidFill>
                <a:latin typeface="Segoe UI"/>
                <a:ea typeface="Microsoft YaHei"/>
                <a:cs typeface="Segoe UI"/>
              </a:rPr>
              <a:t>基于 2024年度决算数据 · 四川省甘孜藏族自治州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4446032" y="6181249"/>
            <a:ext cx="3299936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FFFFFF">
                    <a:alpha val="45000"/>
                  </a:srgbClr>
                </a:solidFill>
                <a:latin typeface="Segoe UI"/>
                <a:ea typeface="Microsoft YaHei"/>
                <a:cs typeface="Segoe UI"/>
              </a:rPr>
              <a:t>数据来源：甘孜藏族自治州财政局、统计局公开数据</a:t>
            </a:r>
          </a:p>
        </p:txBody>
      </p:sp>
      <p:grpSp>
        <p:nvGrpSpPr>
          <p:cNvPr id="47" name="Group 47"/>
          <p:cNvGrpSpPr/>
          <p:nvPr/>
        </p:nvGrpSpPr>
        <p:grpSpPr>
          <a:xfrm>
            <a:off x="0" y="5715000"/>
            <a:ext cx="1190625" cy="1143000"/>
            <a:chOff x="0" y="5715000"/>
            <a:chExt cx="1190625" cy="1143000"/>
          </a:xfrm>
        </p:grpSpPr>
        <p:sp>
          <p:nvSpPr>
            <p:cNvPr id="44" name="Freeform 44"/>
            <p:cNvSpPr/>
            <p:nvPr/>
          </p:nvSpPr>
          <p:spPr>
            <a:xfrm>
              <a:off x="0" y="5715000"/>
              <a:ext cx="571500" cy="1143000"/>
            </a:xfrm>
            <a:custGeom>
              <a:avLst/>
              <a:gdLst/>
              <a:ahLst/>
              <a:cxnLst/>
              <a:rect l="l" t="t" r="r" b="b"/>
              <a:pathLst>
                <a:path w="571500" h="1143000">
                  <a:moveTo>
                    <a:pt x="0" y="1143000"/>
                  </a:moveTo>
                  <a:lnTo>
                    <a:pt x="0" y="0"/>
                  </a:lnTo>
                  <a:cubicBezTo>
                    <a:pt x="381000" y="0"/>
                    <a:pt x="571500" y="190500"/>
                    <a:pt x="571500" y="571500"/>
                  </a:cubicBezTo>
                  <a:lnTo>
                    <a:pt x="571500" y="1143000"/>
                  </a:lnTo>
                  <a:close/>
                </a:path>
              </a:pathLst>
            </a:custGeom>
            <a:solidFill>
              <a:srgbClr val="C41E3A">
                <a:alpha val="25000"/>
              </a:srgbClr>
            </a:solidFill>
            <a:ln>
              <a:noFill/>
            </a:ln>
          </p:spPr>
        </p:sp>
        <p:sp>
          <p:nvSpPr>
            <p:cNvPr id="45" name="Freeform 45"/>
            <p:cNvSpPr/>
            <p:nvPr/>
          </p:nvSpPr>
          <p:spPr>
            <a:xfrm>
              <a:off x="571500" y="6096000"/>
              <a:ext cx="381000" cy="762000"/>
            </a:xfrm>
            <a:custGeom>
              <a:avLst/>
              <a:gdLst/>
              <a:ahLst/>
              <a:cxnLst/>
              <a:rect l="l" t="t" r="r" b="b"/>
              <a:pathLst>
                <a:path w="381000" h="762000">
                  <a:moveTo>
                    <a:pt x="0" y="762000"/>
                  </a:moveTo>
                  <a:lnTo>
                    <a:pt x="0" y="0"/>
                  </a:lnTo>
                  <a:cubicBezTo>
                    <a:pt x="254000" y="0"/>
                    <a:pt x="381000" y="127000"/>
                    <a:pt x="381000" y="381000"/>
                  </a:cubicBezTo>
                  <a:lnTo>
                    <a:pt x="381000" y="762000"/>
                  </a:lnTo>
                  <a:close/>
                </a:path>
              </a:pathLst>
            </a:custGeom>
            <a:solidFill>
              <a:srgbClr val="D4AF37">
                <a:alpha val="25000"/>
              </a:srgbClr>
            </a:solidFill>
            <a:ln>
              <a:noFill/>
            </a:ln>
          </p:spPr>
        </p:sp>
        <p:sp>
          <p:nvSpPr>
            <p:cNvPr id="46" name="Freeform 46"/>
            <p:cNvSpPr/>
            <p:nvPr/>
          </p:nvSpPr>
          <p:spPr>
            <a:xfrm>
              <a:off x="952500" y="6381750"/>
              <a:ext cx="238125" cy="476250"/>
            </a:xfrm>
            <a:custGeom>
              <a:avLst/>
              <a:gdLst/>
              <a:ahLst/>
              <a:cxnLst/>
              <a:rect l="l" t="t" r="r" b="b"/>
              <a:pathLst>
                <a:path w="238125" h="476250">
                  <a:moveTo>
                    <a:pt x="0" y="476250"/>
                  </a:moveTo>
                  <a:lnTo>
                    <a:pt x="0" y="0"/>
                  </a:lnTo>
                  <a:cubicBezTo>
                    <a:pt x="158750" y="0"/>
                    <a:pt x="238125" y="79375"/>
                    <a:pt x="238125" y="238125"/>
                  </a:cubicBezTo>
                  <a:lnTo>
                    <a:pt x="238125" y="476250"/>
                  </a:lnTo>
                  <a:close/>
                </a:path>
              </a:pathLst>
            </a:custGeom>
            <a:solidFill>
              <a:srgbClr val="C41E3A">
                <a:alpha val="12500"/>
              </a:srgbClr>
            </a:solidFill>
            <a:ln>
              <a:noFill/>
            </a:ln>
          </p:spPr>
        </p:sp>
      </p:grpSp>
      <p:grpSp>
        <p:nvGrpSpPr>
          <p:cNvPr id="51" name="Group 51"/>
          <p:cNvGrpSpPr/>
          <p:nvPr/>
        </p:nvGrpSpPr>
        <p:grpSpPr>
          <a:xfrm>
            <a:off x="11001375" y="5715000"/>
            <a:ext cx="1190625" cy="1143000"/>
            <a:chOff x="11001375" y="5715000"/>
            <a:chExt cx="1190625" cy="1143000"/>
          </a:xfrm>
        </p:grpSpPr>
        <p:sp>
          <p:nvSpPr>
            <p:cNvPr id="48" name="Freeform 48"/>
            <p:cNvSpPr/>
            <p:nvPr/>
          </p:nvSpPr>
          <p:spPr>
            <a:xfrm>
              <a:off x="11620500" y="5715000"/>
              <a:ext cx="571500" cy="1143000"/>
            </a:xfrm>
            <a:custGeom>
              <a:avLst/>
              <a:gdLst/>
              <a:ahLst/>
              <a:cxnLst/>
              <a:rect l="l" t="t" r="r" b="b"/>
              <a:pathLst>
                <a:path w="571500" h="1143000">
                  <a:moveTo>
                    <a:pt x="571500" y="1143000"/>
                  </a:moveTo>
                  <a:lnTo>
                    <a:pt x="571500" y="0"/>
                  </a:lnTo>
                  <a:cubicBezTo>
                    <a:pt x="190500" y="0"/>
                    <a:pt x="0" y="190500"/>
                    <a:pt x="0" y="571500"/>
                  </a:cubicBezTo>
                  <a:lnTo>
                    <a:pt x="0" y="1143000"/>
                  </a:lnTo>
                  <a:close/>
                </a:path>
              </a:pathLst>
            </a:custGeom>
            <a:solidFill>
              <a:srgbClr val="C41E3A">
                <a:alpha val="25000"/>
              </a:srgbClr>
            </a:solidFill>
            <a:ln>
              <a:noFill/>
            </a:ln>
          </p:spPr>
        </p:sp>
        <p:sp>
          <p:nvSpPr>
            <p:cNvPr id="49" name="Freeform 49"/>
            <p:cNvSpPr/>
            <p:nvPr/>
          </p:nvSpPr>
          <p:spPr>
            <a:xfrm>
              <a:off x="11239500" y="6096000"/>
              <a:ext cx="381000" cy="762000"/>
            </a:xfrm>
            <a:custGeom>
              <a:avLst/>
              <a:gdLst/>
              <a:ahLst/>
              <a:cxnLst/>
              <a:rect l="l" t="t" r="r" b="b"/>
              <a:pathLst>
                <a:path w="381000" h="762000">
                  <a:moveTo>
                    <a:pt x="381000" y="762000"/>
                  </a:moveTo>
                  <a:lnTo>
                    <a:pt x="381000" y="0"/>
                  </a:lnTo>
                  <a:cubicBezTo>
                    <a:pt x="127000" y="0"/>
                    <a:pt x="0" y="127000"/>
                    <a:pt x="0" y="381000"/>
                  </a:cubicBezTo>
                  <a:lnTo>
                    <a:pt x="0" y="762000"/>
                  </a:lnTo>
                  <a:close/>
                </a:path>
              </a:pathLst>
            </a:custGeom>
            <a:solidFill>
              <a:srgbClr val="D4AF37">
                <a:alpha val="25000"/>
              </a:srgbClr>
            </a:solidFill>
            <a:ln>
              <a:noFill/>
            </a:ln>
          </p:spPr>
        </p:sp>
        <p:sp>
          <p:nvSpPr>
            <p:cNvPr id="50" name="Freeform 50"/>
            <p:cNvSpPr/>
            <p:nvPr/>
          </p:nvSpPr>
          <p:spPr>
            <a:xfrm>
              <a:off x="11001375" y="6381750"/>
              <a:ext cx="238125" cy="476250"/>
            </a:xfrm>
            <a:custGeom>
              <a:avLst/>
              <a:gdLst/>
              <a:ahLst/>
              <a:cxnLst/>
              <a:rect l="l" t="t" r="r" b="b"/>
              <a:pathLst>
                <a:path w="238125" h="476250">
                  <a:moveTo>
                    <a:pt x="238125" y="476250"/>
                  </a:moveTo>
                  <a:lnTo>
                    <a:pt x="238125" y="0"/>
                  </a:lnTo>
                  <a:cubicBezTo>
                    <a:pt x="79375" y="0"/>
                    <a:pt x="0" y="79375"/>
                    <a:pt x="0" y="238125"/>
                  </a:cubicBezTo>
                  <a:lnTo>
                    <a:pt x="0" y="476250"/>
                  </a:lnTo>
                  <a:close/>
                </a:path>
              </a:pathLst>
            </a:custGeom>
            <a:solidFill>
              <a:srgbClr val="C41E3A">
                <a:alpha val="12500"/>
              </a:srgbClr>
            </a:solidFill>
            <a:ln>
              <a:noFill/>
            </a:ln>
          </p:spPr>
        </p:sp>
      </p:grpSp>
      <p:sp>
        <p:nvSpPr>
          <p:cNvPr id="52" name="Ellipse 52"/>
          <p:cNvSpPr/>
          <p:nvPr/>
        </p:nvSpPr>
        <p:spPr>
          <a:xfrm>
            <a:off x="2286000" y="2000250"/>
            <a:ext cx="7620000" cy="2857500"/>
          </a:xfrm>
          <a:prstGeom prst="ellipse">
            <a:avLst/>
          </a:prstGeom>
          <a:gradFill>
            <a:gsLst>
              <a:gs pos="0">
                <a:srgbClr val="C41E3A">
                  <a:alpha val="4500"/>
                </a:srgbClr>
              </a:gs>
              <a:gs pos="100000">
                <a:srgbClr val="C41E3A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</p:spTree>
  </p:cSld>
  <p:clrMapOvr>
    <a:masterClrMapping/>
  </p:clrMapOvr>
  <p:transition dur="4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521360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五、政府性基金与国有资本经营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381000" y="1047750"/>
            <a:ext cx="3619500" cy="2857500"/>
            <a:chOff x="381000" y="1047750"/>
            <a:chExt cx="3619500" cy="2857500"/>
          </a:xfrm>
        </p:grpSpPr>
        <p:sp>
          <p:nvSpPr>
            <p:cNvPr id="6" name="Freeform 6"/>
            <p:cNvSpPr/>
            <p:nvPr/>
          </p:nvSpPr>
          <p:spPr>
            <a:xfrm>
              <a:off x="381000" y="1047750"/>
              <a:ext cx="3619500" cy="2857500"/>
            </a:xfrm>
            <a:custGeom>
              <a:avLst/>
              <a:gdLst/>
              <a:ahLst/>
              <a:cxnLst/>
              <a:rect l="l" t="t" r="r" b="b"/>
              <a:pathLst>
                <a:path w="3619500" h="28575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2743200"/>
                  </a:lnTo>
                  <a:cubicBezTo>
                    <a:pt x="3619500" y="2806326"/>
                    <a:pt x="3568326" y="2857500"/>
                    <a:pt x="35052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Freeform 7"/>
            <p:cNvSpPr/>
            <p:nvPr/>
          </p:nvSpPr>
          <p:spPr>
            <a:xfrm>
              <a:off x="381000" y="1047750"/>
              <a:ext cx="3619500" cy="57150"/>
            </a:xfrm>
            <a:custGeom>
              <a:avLst/>
              <a:gdLst/>
              <a:ahLst/>
              <a:cxnLst/>
              <a:rect l="l" t="t" r="r" b="b"/>
              <a:pathLst>
                <a:path w="3619500" h="57150">
                  <a:moveTo>
                    <a:pt x="28575" y="0"/>
                  </a:moveTo>
                  <a:lnTo>
                    <a:pt x="3590925" y="0"/>
                  </a:lnTo>
                  <a:cubicBezTo>
                    <a:pt x="3606707" y="0"/>
                    <a:pt x="3619500" y="12793"/>
                    <a:pt x="3619500" y="28575"/>
                  </a:cubicBezTo>
                  <a:lnTo>
                    <a:pt x="3619500" y="28575"/>
                  </a:lnTo>
                  <a:cubicBezTo>
                    <a:pt x="3619500" y="44357"/>
                    <a:pt x="3606707" y="57150"/>
                    <a:pt x="35909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FF6B35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54355" y="1330642"/>
              <a:ext cx="165944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📉 政府性基金收入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31495" y="1564958"/>
              <a:ext cx="1142743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6.72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649730" y="1759268"/>
              <a:ext cx="42862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362200" y="1743075"/>
              <a:ext cx="79719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↓28.6%</a:t>
              </a:r>
            </a:p>
          </p:txBody>
        </p:sp>
        <p:sp>
          <p:nvSpPr>
            <p:cNvPr id="12" name="Line 12"/>
            <p:cNvSpPr/>
            <p:nvPr/>
          </p:nvSpPr>
          <p:spPr>
            <a:xfrm>
              <a:off x="571500" y="2095500"/>
              <a:ext cx="3238500" cy="9525"/>
            </a:xfrm>
            <a:custGeom>
              <a:avLst/>
              <a:gdLst/>
              <a:ahLst/>
              <a:cxnLst/>
              <a:rect l="l" t="t" r="r" b="b"/>
              <a:pathLst>
                <a:path w="3238500" h="9525">
                  <a:moveTo>
                    <a:pt x="0" y="0"/>
                  </a:moveTo>
                  <a:lnTo>
                    <a:pt x="32385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558165" y="2315528"/>
              <a:ext cx="156786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全省同期降幅：-16.7%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558165" y="2601278"/>
              <a:ext cx="11768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全省占比：</a:t>
              </a:r>
              <a:r>
                <a:rPr lang="zh-CN" sz="105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0.18%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559118" y="2895124"/>
              <a:ext cx="129211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仅为GDP占比的1/5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559118" y="3133249"/>
              <a:ext cx="100019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基金收入极低</a:t>
              </a:r>
            </a:p>
          </p:txBody>
        </p:sp>
        <p:sp>
          <p:nvSpPr>
            <p:cNvPr id="17" name="Freeform 17"/>
            <p:cNvSpPr/>
            <p:nvPr/>
          </p:nvSpPr>
          <p:spPr>
            <a:xfrm>
              <a:off x="571500" y="3429000"/>
              <a:ext cx="3238500" cy="333375"/>
            </a:xfrm>
            <a:custGeom>
              <a:avLst/>
              <a:gdLst/>
              <a:ahLst/>
              <a:cxnLst/>
              <a:rect l="l" t="t" r="r" b="b"/>
              <a:pathLst>
                <a:path w="3238500" h="333375">
                  <a:moveTo>
                    <a:pt x="57150" y="0"/>
                  </a:moveTo>
                  <a:lnTo>
                    <a:pt x="3181350" y="0"/>
                  </a:lnTo>
                  <a:cubicBezTo>
                    <a:pt x="3212913" y="0"/>
                    <a:pt x="3238500" y="25587"/>
                    <a:pt x="3238500" y="57150"/>
                  </a:cubicBezTo>
                  <a:lnTo>
                    <a:pt x="3238500" y="276225"/>
                  </a:lnTo>
                  <a:cubicBezTo>
                    <a:pt x="3238500" y="307788"/>
                    <a:pt x="3212913" y="333375"/>
                    <a:pt x="3181350" y="333375"/>
                  </a:cubicBezTo>
                  <a:lnTo>
                    <a:pt x="57150" y="333375"/>
                  </a:lnTo>
                  <a:cubicBezTo>
                    <a:pt x="25587" y="333375"/>
                    <a:pt x="0" y="307788"/>
                    <a:pt x="0" y="276225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FF6B35">
                <a:alpha val="10000"/>
              </a:srgbClr>
            </a:solidFill>
            <a:ln>
              <a:noFill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1326111" y="3542824"/>
              <a:ext cx="172927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⚠️ 土地财政能力严重不足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4191000" y="1047750"/>
            <a:ext cx="3619500" cy="2857500"/>
            <a:chOff x="4191000" y="1047750"/>
            <a:chExt cx="3619500" cy="2857500"/>
          </a:xfrm>
        </p:grpSpPr>
        <p:sp>
          <p:nvSpPr>
            <p:cNvPr id="20" name="Freeform 20"/>
            <p:cNvSpPr/>
            <p:nvPr/>
          </p:nvSpPr>
          <p:spPr>
            <a:xfrm>
              <a:off x="4191000" y="1047750"/>
              <a:ext cx="3619500" cy="2857500"/>
            </a:xfrm>
            <a:custGeom>
              <a:avLst/>
              <a:gdLst/>
              <a:ahLst/>
              <a:cxnLst/>
              <a:rect l="l" t="t" r="r" b="b"/>
              <a:pathLst>
                <a:path w="3619500" h="28575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2743200"/>
                  </a:lnTo>
                  <a:cubicBezTo>
                    <a:pt x="3619500" y="2806326"/>
                    <a:pt x="3568326" y="2857500"/>
                    <a:pt x="35052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1" name="Freeform 21"/>
            <p:cNvSpPr/>
            <p:nvPr/>
          </p:nvSpPr>
          <p:spPr>
            <a:xfrm>
              <a:off x="4191000" y="1047750"/>
              <a:ext cx="3619500" cy="57150"/>
            </a:xfrm>
            <a:custGeom>
              <a:avLst/>
              <a:gdLst/>
              <a:ahLst/>
              <a:cxnLst/>
              <a:rect l="l" t="t" r="r" b="b"/>
              <a:pathLst>
                <a:path w="3619500" h="57150">
                  <a:moveTo>
                    <a:pt x="28575" y="0"/>
                  </a:moveTo>
                  <a:lnTo>
                    <a:pt x="3590925" y="0"/>
                  </a:lnTo>
                  <a:cubicBezTo>
                    <a:pt x="3606707" y="0"/>
                    <a:pt x="3619500" y="12793"/>
                    <a:pt x="3619500" y="28575"/>
                  </a:cubicBezTo>
                  <a:lnTo>
                    <a:pt x="3619500" y="28575"/>
                  </a:lnTo>
                  <a:cubicBezTo>
                    <a:pt x="3619500" y="44357"/>
                    <a:pt x="3606707" y="57150"/>
                    <a:pt x="35909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4364355" y="1330642"/>
              <a:ext cx="145241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🏠 土地出让收入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4341495" y="1564958"/>
              <a:ext cx="1142743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3.44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5364480" y="1759268"/>
              <a:ext cx="42862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25" name="Line 25"/>
            <p:cNvSpPr/>
            <p:nvPr/>
          </p:nvSpPr>
          <p:spPr>
            <a:xfrm>
              <a:off x="4381500" y="2095500"/>
              <a:ext cx="3238500" cy="9525"/>
            </a:xfrm>
            <a:custGeom>
              <a:avLst/>
              <a:gdLst/>
              <a:ahLst/>
              <a:cxnLst/>
              <a:rect l="l" t="t" r="r" b="b"/>
              <a:pathLst>
                <a:path w="3238500" h="9525">
                  <a:moveTo>
                    <a:pt x="0" y="0"/>
                  </a:moveTo>
                  <a:lnTo>
                    <a:pt x="32385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4368165" y="2315528"/>
              <a:ext cx="168287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占基金收入比重：</a:t>
              </a:r>
              <a:r>
                <a:rPr lang="zh-CN" sz="10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51.15%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4369118" y="2609374"/>
              <a:ext cx="100019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土地市场低迷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4369118" y="2847499"/>
              <a:ext cx="128499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土地财政贡献极小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4369118" y="3085624"/>
              <a:ext cx="71539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大幅下滑</a:t>
              </a:r>
            </a:p>
          </p:txBody>
        </p:sp>
        <p:sp>
          <p:nvSpPr>
            <p:cNvPr id="30" name="Freeform 30"/>
            <p:cNvSpPr/>
            <p:nvPr/>
          </p:nvSpPr>
          <p:spPr>
            <a:xfrm>
              <a:off x="4381500" y="3429000"/>
              <a:ext cx="3238500" cy="333375"/>
            </a:xfrm>
            <a:custGeom>
              <a:avLst/>
              <a:gdLst/>
              <a:ahLst/>
              <a:cxnLst/>
              <a:rect l="l" t="t" r="r" b="b"/>
              <a:pathLst>
                <a:path w="3238500" h="333375">
                  <a:moveTo>
                    <a:pt x="57150" y="0"/>
                  </a:moveTo>
                  <a:lnTo>
                    <a:pt x="3181350" y="0"/>
                  </a:lnTo>
                  <a:cubicBezTo>
                    <a:pt x="3212913" y="0"/>
                    <a:pt x="3238500" y="25587"/>
                    <a:pt x="3238500" y="57150"/>
                  </a:cubicBezTo>
                  <a:lnTo>
                    <a:pt x="3238500" y="276225"/>
                  </a:lnTo>
                  <a:cubicBezTo>
                    <a:pt x="3238500" y="307788"/>
                    <a:pt x="3212913" y="333375"/>
                    <a:pt x="3181350" y="333375"/>
                  </a:cubicBezTo>
                  <a:lnTo>
                    <a:pt x="57150" y="333375"/>
                  </a:lnTo>
                  <a:cubicBezTo>
                    <a:pt x="25587" y="333375"/>
                    <a:pt x="0" y="307788"/>
                    <a:pt x="0" y="276225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C41E3A">
                <a:alpha val="10000"/>
              </a:srgbClr>
            </a:solidFill>
            <a:ln>
              <a:noFill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5136111" y="3542824"/>
              <a:ext cx="172927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⚠️ 土地财政模式不可持续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8001000" y="1047750"/>
            <a:ext cx="3810000" cy="2857500"/>
            <a:chOff x="8001000" y="1047750"/>
            <a:chExt cx="3810000" cy="2857500"/>
          </a:xfrm>
        </p:grpSpPr>
        <p:sp>
          <p:nvSpPr>
            <p:cNvPr id="33" name="Freeform 33"/>
            <p:cNvSpPr/>
            <p:nvPr/>
          </p:nvSpPr>
          <p:spPr>
            <a:xfrm>
              <a:off x="8001000" y="1047750"/>
              <a:ext cx="3810000" cy="2857500"/>
            </a:xfrm>
            <a:custGeom>
              <a:avLst/>
              <a:gdLst/>
              <a:ahLst/>
              <a:cxnLst/>
              <a:rect l="l" t="t" r="r" b="b"/>
              <a:pathLst>
                <a:path w="3810000" h="2857500">
                  <a:moveTo>
                    <a:pt x="114300" y="0"/>
                  </a:moveTo>
                  <a:lnTo>
                    <a:pt x="3695700" y="0"/>
                  </a:lnTo>
                  <a:cubicBezTo>
                    <a:pt x="3758826" y="0"/>
                    <a:pt x="3810000" y="51174"/>
                    <a:pt x="3810000" y="114300"/>
                  </a:cubicBezTo>
                  <a:lnTo>
                    <a:pt x="3810000" y="2743200"/>
                  </a:lnTo>
                  <a:cubicBezTo>
                    <a:pt x="3810000" y="2806326"/>
                    <a:pt x="3758826" y="2857500"/>
                    <a:pt x="36957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4" name="Freeform 34"/>
            <p:cNvSpPr/>
            <p:nvPr/>
          </p:nvSpPr>
          <p:spPr>
            <a:xfrm>
              <a:off x="8001000" y="1047750"/>
              <a:ext cx="3810000" cy="57150"/>
            </a:xfrm>
            <a:custGeom>
              <a:avLst/>
              <a:gdLst/>
              <a:ahLst/>
              <a:cxnLst/>
              <a:rect l="l" t="t" r="r" b="b"/>
              <a:pathLst>
                <a:path w="3810000" h="57150">
                  <a:moveTo>
                    <a:pt x="28575" y="0"/>
                  </a:moveTo>
                  <a:lnTo>
                    <a:pt x="3781425" y="0"/>
                  </a:lnTo>
                  <a:cubicBezTo>
                    <a:pt x="3797207" y="0"/>
                    <a:pt x="3810000" y="12793"/>
                    <a:pt x="3810000" y="28575"/>
                  </a:cubicBezTo>
                  <a:lnTo>
                    <a:pt x="3810000" y="28575"/>
                  </a:lnTo>
                  <a:cubicBezTo>
                    <a:pt x="3810000" y="44357"/>
                    <a:pt x="3797207" y="57150"/>
                    <a:pt x="3781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8174355" y="1330642"/>
              <a:ext cx="156628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🏛️ 国有资本经营</a:t>
              </a:r>
            </a:p>
          </p:txBody>
        </p:sp>
        <p:sp>
          <p:nvSpPr>
            <p:cNvPr id="36" name="Freeform 36"/>
            <p:cNvSpPr/>
            <p:nvPr/>
          </p:nvSpPr>
          <p:spPr>
            <a:xfrm>
              <a:off x="8191500" y="1666875"/>
              <a:ext cx="3429000" cy="762000"/>
            </a:xfrm>
            <a:custGeom>
              <a:avLst/>
              <a:gdLst/>
              <a:ahLst/>
              <a:cxnLst/>
              <a:rect l="l" t="t" r="r" b="b"/>
              <a:pathLst>
                <a:path w="3429000" h="762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685800"/>
                  </a:lnTo>
                  <a:cubicBezTo>
                    <a:pt x="3429000" y="727884"/>
                    <a:pt x="3394884" y="762000"/>
                    <a:pt x="33528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7FA"/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8368665" y="1839278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国有资本经营收入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8355330" y="2059305"/>
              <a:ext cx="1325399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1.52亿元</a:t>
              </a:r>
            </a:p>
          </p:txBody>
        </p:sp>
        <p:sp>
          <p:nvSpPr>
            <p:cNvPr id="39" name="Freeform 39"/>
            <p:cNvSpPr/>
            <p:nvPr/>
          </p:nvSpPr>
          <p:spPr>
            <a:xfrm>
              <a:off x="8191500" y="2524125"/>
              <a:ext cx="3429000" cy="762000"/>
            </a:xfrm>
            <a:custGeom>
              <a:avLst/>
              <a:gdLst/>
              <a:ahLst/>
              <a:cxnLst/>
              <a:rect l="l" t="t" r="r" b="b"/>
              <a:pathLst>
                <a:path w="3429000" h="762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685800"/>
                  </a:lnTo>
                  <a:cubicBezTo>
                    <a:pt x="3429000" y="727884"/>
                    <a:pt x="3394884" y="762000"/>
                    <a:pt x="33528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7FA"/>
            </a:solidFill>
            <a:ln>
              <a:noFill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8368665" y="2696528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国有资本经营支出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8355330" y="2916555"/>
              <a:ext cx="1325399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1.23亿元</a:t>
              </a:r>
            </a:p>
          </p:txBody>
        </p:sp>
        <p:sp>
          <p:nvSpPr>
            <p:cNvPr id="42" name="Freeform 42"/>
            <p:cNvSpPr/>
            <p:nvPr/>
          </p:nvSpPr>
          <p:spPr>
            <a:xfrm>
              <a:off x="8191500" y="3429000"/>
              <a:ext cx="3429000" cy="333375"/>
            </a:xfrm>
            <a:custGeom>
              <a:avLst/>
              <a:gdLst/>
              <a:ahLst/>
              <a:cxnLst/>
              <a:rect l="l" t="t" r="r" b="b"/>
              <a:pathLst>
                <a:path w="3429000" h="333375">
                  <a:moveTo>
                    <a:pt x="57150" y="0"/>
                  </a:moveTo>
                  <a:lnTo>
                    <a:pt x="3371850" y="0"/>
                  </a:lnTo>
                  <a:cubicBezTo>
                    <a:pt x="3403413" y="0"/>
                    <a:pt x="3429000" y="25587"/>
                    <a:pt x="3429000" y="57150"/>
                  </a:cubicBezTo>
                  <a:lnTo>
                    <a:pt x="3429000" y="276225"/>
                  </a:lnTo>
                  <a:cubicBezTo>
                    <a:pt x="3429000" y="307788"/>
                    <a:pt x="3403413" y="333375"/>
                    <a:pt x="3371850" y="333375"/>
                  </a:cubicBezTo>
                  <a:lnTo>
                    <a:pt x="57150" y="333375"/>
                  </a:lnTo>
                  <a:cubicBezTo>
                    <a:pt x="25587" y="333375"/>
                    <a:pt x="0" y="307788"/>
                    <a:pt x="0" y="276225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1E3A5F">
                <a:alpha val="10000"/>
              </a:srgbClr>
            </a:solidFill>
            <a:ln>
              <a:noFill/>
            </a:ln>
          </p:spPr>
        </p:sp>
        <p:sp>
          <p:nvSpPr>
            <p:cNvPr id="43" name="TextBox 43"/>
            <p:cNvSpPr txBox="1"/>
            <p:nvPr/>
          </p:nvSpPr>
          <p:spPr>
            <a:xfrm>
              <a:off x="9071265" y="3542824"/>
              <a:ext cx="166947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规模较小，运营能力有限</a:t>
              </a:r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381000" y="4095750"/>
            <a:ext cx="11430000" cy="2190750"/>
            <a:chOff x="381000" y="4095750"/>
            <a:chExt cx="11430000" cy="2190750"/>
          </a:xfrm>
        </p:grpSpPr>
        <p:sp>
          <p:nvSpPr>
            <p:cNvPr id="45" name="Freeform 45"/>
            <p:cNvSpPr/>
            <p:nvPr/>
          </p:nvSpPr>
          <p:spPr>
            <a:xfrm>
              <a:off x="381000" y="4095750"/>
              <a:ext cx="11430000" cy="2190750"/>
            </a:xfrm>
            <a:custGeom>
              <a:avLst/>
              <a:gdLst/>
              <a:ahLst/>
              <a:cxnLst/>
              <a:rect l="l" t="t" r="r" b="b"/>
              <a:pathLst>
                <a:path w="11430000" h="219075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2076450"/>
                  </a:lnTo>
                  <a:cubicBezTo>
                    <a:pt x="11430000" y="2139576"/>
                    <a:pt x="11378826" y="2190750"/>
                    <a:pt x="11315700" y="2190750"/>
                  </a:cubicBezTo>
                  <a:lnTo>
                    <a:pt x="114300" y="2190750"/>
                  </a:lnTo>
                  <a:cubicBezTo>
                    <a:pt x="51174" y="2190750"/>
                    <a:pt x="0" y="2139576"/>
                    <a:pt x="0" y="20764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554355" y="4331018"/>
              <a:ext cx="3046516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政府性基金收入占比 vs 基准线</a:t>
              </a:r>
            </a:p>
          </p:txBody>
        </p:sp>
        <p:sp>
          <p:nvSpPr>
            <p:cNvPr id="47" name="Freeform 47"/>
            <p:cNvSpPr/>
            <p:nvPr/>
          </p:nvSpPr>
          <p:spPr>
            <a:xfrm>
              <a:off x="1428750" y="4857750"/>
              <a:ext cx="762000" cy="190500"/>
            </a:xfrm>
            <a:custGeom>
              <a:avLst/>
              <a:gdLst/>
              <a:ahLst/>
              <a:cxnLst/>
              <a:rect l="l" t="t" r="r" b="b"/>
              <a:pathLst>
                <a:path w="762000" h="190500">
                  <a:moveTo>
                    <a:pt x="38100" y="0"/>
                  </a:moveTo>
                  <a:lnTo>
                    <a:pt x="723900" y="0"/>
                  </a:lnTo>
                  <a:cubicBezTo>
                    <a:pt x="744942" y="0"/>
                    <a:pt x="762000" y="17058"/>
                    <a:pt x="762000" y="38100"/>
                  </a:cubicBezTo>
                  <a:lnTo>
                    <a:pt x="762000" y="152400"/>
                  </a:lnTo>
                  <a:cubicBezTo>
                    <a:pt x="762000" y="173442"/>
                    <a:pt x="744942" y="190500"/>
                    <a:pt x="7239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FF6B35"/>
            </a:solidFill>
            <a:ln>
              <a:noFill/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1415415" y="4696778"/>
              <a:ext cx="4292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0.18%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2273618" y="4895374"/>
              <a:ext cx="130635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政府性基金收入占比</a:t>
              </a:r>
            </a:p>
          </p:txBody>
        </p:sp>
        <p:sp>
          <p:nvSpPr>
            <p:cNvPr id="50" name="Freeform 50"/>
            <p:cNvSpPr/>
            <p:nvPr/>
          </p:nvSpPr>
          <p:spPr>
            <a:xfrm>
              <a:off x="1428750" y="5238750"/>
              <a:ext cx="3810000" cy="190500"/>
            </a:xfrm>
            <a:custGeom>
              <a:avLst/>
              <a:gdLst/>
              <a:ahLst/>
              <a:cxnLst/>
              <a:rect l="l" t="t" r="r" b="b"/>
              <a:pathLst>
                <a:path w="3810000" h="190500">
                  <a:moveTo>
                    <a:pt x="38100" y="0"/>
                  </a:moveTo>
                  <a:lnTo>
                    <a:pt x="3771900" y="0"/>
                  </a:lnTo>
                  <a:cubicBezTo>
                    <a:pt x="3792942" y="0"/>
                    <a:pt x="3810000" y="17058"/>
                    <a:pt x="3810000" y="38100"/>
                  </a:cubicBezTo>
                  <a:lnTo>
                    <a:pt x="3810000" y="152400"/>
                  </a:lnTo>
                  <a:cubicBezTo>
                    <a:pt x="3810000" y="173442"/>
                    <a:pt x="3792942" y="190500"/>
                    <a:pt x="37719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51" name="TextBox 51"/>
            <p:cNvSpPr txBox="1"/>
            <p:nvPr/>
          </p:nvSpPr>
          <p:spPr>
            <a:xfrm>
              <a:off x="1415415" y="5077778"/>
              <a:ext cx="4694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0.90%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5321618" y="5276374"/>
              <a:ext cx="54452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GDP占比</a:t>
              </a:r>
            </a:p>
          </p:txBody>
        </p:sp>
        <p:sp>
          <p:nvSpPr>
            <p:cNvPr id="53" name="Freeform 53"/>
            <p:cNvSpPr/>
            <p:nvPr/>
          </p:nvSpPr>
          <p:spPr>
            <a:xfrm>
              <a:off x="1428750" y="5619750"/>
              <a:ext cx="5619750" cy="190500"/>
            </a:xfrm>
            <a:custGeom>
              <a:avLst/>
              <a:gdLst/>
              <a:ahLst/>
              <a:cxnLst/>
              <a:rect l="l" t="t" r="r" b="b"/>
              <a:pathLst>
                <a:path w="5619750" h="190500">
                  <a:moveTo>
                    <a:pt x="38100" y="0"/>
                  </a:moveTo>
                  <a:lnTo>
                    <a:pt x="5581650" y="0"/>
                  </a:lnTo>
                  <a:cubicBezTo>
                    <a:pt x="5602692" y="0"/>
                    <a:pt x="5619750" y="17058"/>
                    <a:pt x="5619750" y="38100"/>
                  </a:cubicBezTo>
                  <a:lnTo>
                    <a:pt x="5619750" y="152400"/>
                  </a:lnTo>
                  <a:cubicBezTo>
                    <a:pt x="5619750" y="173442"/>
                    <a:pt x="5602692" y="190500"/>
                    <a:pt x="558165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54" name="TextBox 54"/>
            <p:cNvSpPr txBox="1"/>
            <p:nvPr/>
          </p:nvSpPr>
          <p:spPr>
            <a:xfrm>
              <a:off x="1415415" y="5458778"/>
              <a:ext cx="4292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1.33%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7131368" y="5657374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人口占比</a:t>
              </a:r>
            </a:p>
          </p:txBody>
        </p:sp>
        <p:sp>
          <p:nvSpPr>
            <p:cNvPr id="56" name="Freeform 56"/>
            <p:cNvSpPr/>
            <p:nvPr/>
          </p:nvSpPr>
          <p:spPr>
            <a:xfrm>
              <a:off x="8096250" y="4667250"/>
              <a:ext cx="3524250" cy="1428750"/>
            </a:xfrm>
            <a:custGeom>
              <a:avLst/>
              <a:gdLst/>
              <a:ahLst/>
              <a:cxnLst/>
              <a:rect l="l" t="t" r="r" b="b"/>
              <a:pathLst>
                <a:path w="3524250" h="1428750">
                  <a:moveTo>
                    <a:pt x="76200" y="0"/>
                  </a:moveTo>
                  <a:lnTo>
                    <a:pt x="3448050" y="0"/>
                  </a:lnTo>
                  <a:cubicBezTo>
                    <a:pt x="3490134" y="0"/>
                    <a:pt x="3524250" y="34116"/>
                    <a:pt x="3524250" y="76200"/>
                  </a:cubicBezTo>
                  <a:lnTo>
                    <a:pt x="3524250" y="1352550"/>
                  </a:lnTo>
                  <a:cubicBezTo>
                    <a:pt x="3524250" y="1394634"/>
                    <a:pt x="3490134" y="1428750"/>
                    <a:pt x="3448050" y="1428750"/>
                  </a:cubicBezTo>
                  <a:lnTo>
                    <a:pt x="76200" y="1428750"/>
                  </a:lnTo>
                  <a:cubicBezTo>
                    <a:pt x="34116" y="1428750"/>
                    <a:pt x="0" y="1394634"/>
                    <a:pt x="0" y="1352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F6B35">
                <a:alpha val="8000"/>
              </a:srgbClr>
            </a:solidFill>
            <a:ln>
              <a:noFill/>
            </a:ln>
          </p:spPr>
        </p:sp>
        <p:sp>
          <p:nvSpPr>
            <p:cNvPr id="57" name="TextBox 57"/>
            <p:cNvSpPr txBox="1"/>
            <p:nvPr/>
          </p:nvSpPr>
          <p:spPr>
            <a:xfrm>
              <a:off x="8271510" y="4871085"/>
              <a:ext cx="1107015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🔍 结构性分析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8274368" y="5181124"/>
              <a:ext cx="199698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基金收入占比严重低于基准线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8274368" y="5419249"/>
              <a:ext cx="132771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仅为GDP占比的</a:t>
              </a:r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20%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8274368" y="5657374"/>
              <a:ext cx="199698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土地财政模式在甘孜州不适用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8274368" y="5895499"/>
              <a:ext cx="171219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需探索其他财政收入渠道</a:t>
              </a:r>
            </a:p>
          </p:txBody>
        </p:sp>
      </p:grpSp>
      <p:sp>
        <p:nvSpPr>
          <p:cNvPr id="63" name="TextBox 63"/>
          <p:cNvSpPr txBox="1"/>
          <p:nvPr/>
        </p:nvSpPr>
        <p:spPr>
          <a:xfrm>
            <a:off x="113606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10 / 17</a:t>
            </a:r>
          </a:p>
        </p:txBody>
      </p:sp>
    </p:spTree>
  </p:cSld>
  <p:clrMapOvr>
    <a:masterClrMapping/>
  </p:clrMapOvr>
  <p:transition dur="40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410946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六、政府债务规模与结构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381000" y="952500"/>
            <a:ext cx="2762250" cy="1143000"/>
            <a:chOff x="381000" y="952500"/>
            <a:chExt cx="2762250" cy="11430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2762250" cy="1143000"/>
            </a:xfrm>
            <a:custGeom>
              <a:avLst/>
              <a:gdLst/>
              <a:ahLst/>
              <a:cxnLst/>
              <a:rect l="l" t="t" r="r" b="b"/>
              <a:pathLst>
                <a:path w="2762250" h="11430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028700"/>
                  </a:lnTo>
                  <a:cubicBezTo>
                    <a:pt x="2762250" y="1091826"/>
                    <a:pt x="2711076" y="1143000"/>
                    <a:pt x="2647950" y="1143000"/>
                  </a:cubicBezTo>
                  <a:lnTo>
                    <a:pt x="114300" y="1143000"/>
                  </a:lnTo>
                  <a:cubicBezTo>
                    <a:pt x="51174" y="1143000"/>
                    <a:pt x="0" y="1091826"/>
                    <a:pt x="0" y="1028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Freeform 7"/>
            <p:cNvSpPr/>
            <p:nvPr/>
          </p:nvSpPr>
          <p:spPr>
            <a:xfrm>
              <a:off x="381000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58165" y="1124902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债务余额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37210" y="1308735"/>
              <a:ext cx="1103709" cy="548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7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157.4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746885" y="1470660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560070" y="1807845"/>
              <a:ext cx="1869662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全省占比 0.65%（低于基准线）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3286125" y="952500"/>
            <a:ext cx="2762250" cy="1143000"/>
            <a:chOff x="3286125" y="952500"/>
            <a:chExt cx="2762250" cy="1143000"/>
          </a:xfrm>
        </p:grpSpPr>
        <p:sp>
          <p:nvSpPr>
            <p:cNvPr id="13" name="Freeform 13"/>
            <p:cNvSpPr/>
            <p:nvPr/>
          </p:nvSpPr>
          <p:spPr>
            <a:xfrm>
              <a:off x="3286125" y="952500"/>
              <a:ext cx="2762250" cy="1143000"/>
            </a:xfrm>
            <a:custGeom>
              <a:avLst/>
              <a:gdLst/>
              <a:ahLst/>
              <a:cxnLst/>
              <a:rect l="l" t="t" r="r" b="b"/>
              <a:pathLst>
                <a:path w="2762250" h="11430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028700"/>
                  </a:lnTo>
                  <a:cubicBezTo>
                    <a:pt x="2762250" y="1091826"/>
                    <a:pt x="2711076" y="1143000"/>
                    <a:pt x="2647950" y="1143000"/>
                  </a:cubicBezTo>
                  <a:lnTo>
                    <a:pt x="114300" y="1143000"/>
                  </a:lnTo>
                  <a:cubicBezTo>
                    <a:pt x="51174" y="1143000"/>
                    <a:pt x="0" y="1091826"/>
                    <a:pt x="0" y="1028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4" name="Freeform 14"/>
            <p:cNvSpPr/>
            <p:nvPr/>
          </p:nvSpPr>
          <p:spPr>
            <a:xfrm>
              <a:off x="3286125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3463290" y="1124902"/>
              <a:ext cx="79343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一般债余额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3442335" y="1308735"/>
              <a:ext cx="1103709" cy="548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700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109.2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699635" y="1470660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3465195" y="1807845"/>
              <a:ext cx="68665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占比 69.3%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191250" y="952500"/>
            <a:ext cx="2762250" cy="1143000"/>
            <a:chOff x="6191250" y="952500"/>
            <a:chExt cx="2762250" cy="1143000"/>
          </a:xfrm>
        </p:grpSpPr>
        <p:sp>
          <p:nvSpPr>
            <p:cNvPr id="20" name="Freeform 20"/>
            <p:cNvSpPr/>
            <p:nvPr/>
          </p:nvSpPr>
          <p:spPr>
            <a:xfrm>
              <a:off x="6191250" y="952500"/>
              <a:ext cx="2762250" cy="1143000"/>
            </a:xfrm>
            <a:custGeom>
              <a:avLst/>
              <a:gdLst/>
              <a:ahLst/>
              <a:cxnLst/>
              <a:rect l="l" t="t" r="r" b="b"/>
              <a:pathLst>
                <a:path w="2762250" h="11430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028700"/>
                  </a:lnTo>
                  <a:cubicBezTo>
                    <a:pt x="2762250" y="1091826"/>
                    <a:pt x="2711076" y="1143000"/>
                    <a:pt x="2647950" y="1143000"/>
                  </a:cubicBezTo>
                  <a:lnTo>
                    <a:pt x="114300" y="1143000"/>
                  </a:lnTo>
                  <a:cubicBezTo>
                    <a:pt x="51174" y="1143000"/>
                    <a:pt x="0" y="1091826"/>
                    <a:pt x="0" y="1028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1" name="Freeform 21"/>
            <p:cNvSpPr/>
            <p:nvPr/>
          </p:nvSpPr>
          <p:spPr>
            <a:xfrm>
              <a:off x="6191250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6368415" y="1124902"/>
              <a:ext cx="79343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专项债余额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6347460" y="1308735"/>
              <a:ext cx="979494" cy="548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7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48.3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7414260" y="1470660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6370320" y="1807845"/>
              <a:ext cx="68665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占比 30.7%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9096375" y="952500"/>
            <a:ext cx="2714625" cy="1143000"/>
            <a:chOff x="9096375" y="952500"/>
            <a:chExt cx="2714625" cy="1143000"/>
          </a:xfrm>
        </p:grpSpPr>
        <p:sp>
          <p:nvSpPr>
            <p:cNvPr id="27" name="Freeform 27"/>
            <p:cNvSpPr/>
            <p:nvPr/>
          </p:nvSpPr>
          <p:spPr>
            <a:xfrm>
              <a:off x="9096375" y="952500"/>
              <a:ext cx="2714625" cy="1143000"/>
            </a:xfrm>
            <a:custGeom>
              <a:avLst/>
              <a:gdLst/>
              <a:ahLst/>
              <a:cxnLst/>
              <a:rect l="l" t="t" r="r" b="b"/>
              <a:pathLst>
                <a:path w="2714625" h="1143000">
                  <a:moveTo>
                    <a:pt x="114300" y="0"/>
                  </a:moveTo>
                  <a:lnTo>
                    <a:pt x="2600325" y="0"/>
                  </a:lnTo>
                  <a:cubicBezTo>
                    <a:pt x="2663451" y="0"/>
                    <a:pt x="2714625" y="51174"/>
                    <a:pt x="2714625" y="114300"/>
                  </a:cubicBezTo>
                  <a:lnTo>
                    <a:pt x="2714625" y="1028700"/>
                  </a:lnTo>
                  <a:cubicBezTo>
                    <a:pt x="2714625" y="1091826"/>
                    <a:pt x="2663451" y="1143000"/>
                    <a:pt x="2600325" y="1143000"/>
                  </a:cubicBezTo>
                  <a:lnTo>
                    <a:pt x="114300" y="1143000"/>
                  </a:lnTo>
                  <a:cubicBezTo>
                    <a:pt x="51174" y="1143000"/>
                    <a:pt x="0" y="1091826"/>
                    <a:pt x="0" y="1028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8" name="Freeform 28"/>
            <p:cNvSpPr/>
            <p:nvPr/>
          </p:nvSpPr>
          <p:spPr>
            <a:xfrm>
              <a:off x="9096375" y="952500"/>
              <a:ext cx="2714625" cy="57150"/>
            </a:xfrm>
            <a:custGeom>
              <a:avLst/>
              <a:gdLst/>
              <a:ahLst/>
              <a:cxnLst/>
              <a:rect l="l" t="t" r="r" b="b"/>
              <a:pathLst>
                <a:path w="2714625" h="57150">
                  <a:moveTo>
                    <a:pt x="28575" y="0"/>
                  </a:moveTo>
                  <a:lnTo>
                    <a:pt x="2686050" y="0"/>
                  </a:lnTo>
                  <a:cubicBezTo>
                    <a:pt x="2701832" y="0"/>
                    <a:pt x="2714625" y="12793"/>
                    <a:pt x="2714625" y="28575"/>
                  </a:cubicBezTo>
                  <a:lnTo>
                    <a:pt x="2714625" y="28575"/>
                  </a:lnTo>
                  <a:cubicBezTo>
                    <a:pt x="2714625" y="44357"/>
                    <a:pt x="2701832" y="57150"/>
                    <a:pt x="2686050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D4AF37"/>
            </a:solidFill>
            <a:ln>
              <a:noFill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9273540" y="1124902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人均债务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9252585" y="1308735"/>
              <a:ext cx="1227925" cy="548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700" b="1" dirty="0">
                  <a:solidFill>
                    <a:srgbClr val="D4AF37"/>
                  </a:solidFill>
                  <a:latin typeface="Segoe UI"/>
                  <a:ea typeface="Microsoft YaHei"/>
                  <a:cs typeface="Segoe UI"/>
                </a:rPr>
                <a:t>14,167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0892790" y="1486852"/>
              <a:ext cx="41771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元/人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9275445" y="1807845"/>
              <a:ext cx="91011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仅为全省49.3%</a:t>
              </a:r>
            </a:p>
          </p:txBody>
        </p:sp>
      </p:grpSp>
      <p:grpSp>
        <p:nvGrpSpPr>
          <p:cNvPr id="57" name="Group 57"/>
          <p:cNvGrpSpPr/>
          <p:nvPr/>
        </p:nvGrpSpPr>
        <p:grpSpPr>
          <a:xfrm>
            <a:off x="381000" y="2286000"/>
            <a:ext cx="5524500" cy="3048000"/>
            <a:chOff x="381000" y="2286000"/>
            <a:chExt cx="5524500" cy="3048000"/>
          </a:xfrm>
        </p:grpSpPr>
        <p:sp>
          <p:nvSpPr>
            <p:cNvPr id="34" name="Freeform 34"/>
            <p:cNvSpPr/>
            <p:nvPr/>
          </p:nvSpPr>
          <p:spPr>
            <a:xfrm>
              <a:off x="381000" y="2286000"/>
              <a:ext cx="5524500" cy="3048000"/>
            </a:xfrm>
            <a:custGeom>
              <a:avLst/>
              <a:gdLst/>
              <a:ahLst/>
              <a:cxnLst/>
              <a:rect l="l" t="t" r="r" b="b"/>
              <a:pathLst>
                <a:path w="5524500" h="3048000">
                  <a:moveTo>
                    <a:pt x="114300" y="0"/>
                  </a:moveTo>
                  <a:lnTo>
                    <a:pt x="5410200" y="0"/>
                  </a:lnTo>
                  <a:cubicBezTo>
                    <a:pt x="5473326" y="0"/>
                    <a:pt x="5524500" y="51174"/>
                    <a:pt x="5524500" y="114300"/>
                  </a:cubicBezTo>
                  <a:lnTo>
                    <a:pt x="5524500" y="2933700"/>
                  </a:lnTo>
                  <a:cubicBezTo>
                    <a:pt x="5524500" y="2996826"/>
                    <a:pt x="5473326" y="3048000"/>
                    <a:pt x="5410200" y="3048000"/>
                  </a:cubicBezTo>
                  <a:lnTo>
                    <a:pt x="114300" y="3048000"/>
                  </a:lnTo>
                  <a:cubicBezTo>
                    <a:pt x="51174" y="3048000"/>
                    <a:pt x="0" y="2996826"/>
                    <a:pt x="0" y="2933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554355" y="2521268"/>
              <a:ext cx="145241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债务结构分布</a:t>
              </a:r>
            </a:p>
          </p:txBody>
        </p:sp>
        <p:grpSp>
          <p:nvGrpSpPr>
            <p:cNvPr id="43" name="Group 43"/>
            <p:cNvGrpSpPr/>
            <p:nvPr/>
          </p:nvGrpSpPr>
          <p:grpSpPr>
            <a:xfrm>
              <a:off x="1143000" y="2747010"/>
              <a:ext cx="955167" cy="1427321"/>
              <a:chOff x="1143000" y="2747010"/>
              <a:chExt cx="955167" cy="1427321"/>
            </a:xfrm>
          </p:grpSpPr>
          <p:sp>
            <p:nvSpPr>
              <p:cNvPr id="36" name="TextBox 36"/>
              <p:cNvSpPr txBox="1"/>
              <p:nvPr/>
            </p:nvSpPr>
            <p:spPr>
              <a:xfrm>
                <a:off x="1189958" y="2747010"/>
                <a:ext cx="858584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157.4亿元</a:t>
                </a:r>
              </a:p>
            </p:txBody>
          </p:sp>
          <p:sp>
            <p:nvSpPr>
              <p:cNvPr id="37" name="Freeform 37"/>
              <p:cNvSpPr/>
              <p:nvPr/>
            </p:nvSpPr>
            <p:spPr>
              <a:xfrm>
                <a:off x="1143000" y="3219450"/>
                <a:ext cx="952500" cy="660083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660083">
                    <a:moveTo>
                      <a:pt x="38100" y="0"/>
                    </a:moveTo>
                    <a:lnTo>
                      <a:pt x="914400" y="0"/>
                    </a:lnTo>
                    <a:cubicBezTo>
                      <a:pt x="935442" y="0"/>
                      <a:pt x="952500" y="17058"/>
                      <a:pt x="952500" y="38100"/>
                    </a:cubicBezTo>
                    <a:lnTo>
                      <a:pt x="952500" y="621983"/>
                    </a:lnTo>
                    <a:cubicBezTo>
                      <a:pt x="952500" y="643025"/>
                      <a:pt x="935442" y="660083"/>
                      <a:pt x="914400" y="660083"/>
                    </a:cubicBezTo>
                    <a:lnTo>
                      <a:pt x="38100" y="660083"/>
                    </a:lnTo>
                    <a:cubicBezTo>
                      <a:pt x="17058" y="660083"/>
                      <a:pt x="0" y="643025"/>
                      <a:pt x="0" y="621983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1350978" y="3470910"/>
                <a:ext cx="53654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69.3%</a:t>
                </a:r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1397913" y="4006691"/>
                <a:ext cx="442674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109.2亿</a:t>
                </a:r>
              </a:p>
            </p:txBody>
          </p:sp>
          <p:sp>
            <p:nvSpPr>
              <p:cNvPr id="40" name="Freeform 40"/>
              <p:cNvSpPr/>
              <p:nvPr/>
            </p:nvSpPr>
            <p:spPr>
              <a:xfrm>
                <a:off x="1145667" y="2922079"/>
                <a:ext cx="952500" cy="292418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292418">
                    <a:moveTo>
                      <a:pt x="38100" y="0"/>
                    </a:moveTo>
                    <a:lnTo>
                      <a:pt x="914400" y="0"/>
                    </a:lnTo>
                    <a:cubicBezTo>
                      <a:pt x="935442" y="0"/>
                      <a:pt x="952500" y="17058"/>
                      <a:pt x="952500" y="38100"/>
                    </a:cubicBezTo>
                    <a:lnTo>
                      <a:pt x="952500" y="254318"/>
                    </a:lnTo>
                    <a:cubicBezTo>
                      <a:pt x="952500" y="275360"/>
                      <a:pt x="935442" y="292418"/>
                      <a:pt x="914400" y="292418"/>
                    </a:cubicBezTo>
                    <a:lnTo>
                      <a:pt x="38100" y="292418"/>
                    </a:lnTo>
                    <a:cubicBezTo>
                      <a:pt x="17058" y="292418"/>
                      <a:pt x="0" y="275360"/>
                      <a:pt x="0" y="254318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00A651"/>
              </a:solidFill>
              <a:ln>
                <a:noFill/>
              </a:ln>
            </p:spPr>
          </p:sp>
          <p:sp>
            <p:nvSpPr>
              <p:cNvPr id="41" name="TextBox 41"/>
              <p:cNvSpPr txBox="1"/>
              <p:nvPr/>
            </p:nvSpPr>
            <p:spPr>
              <a:xfrm>
                <a:off x="1350978" y="3004185"/>
                <a:ext cx="53654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30.7%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1165860" y="3890010"/>
                <a:ext cx="90678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甘孜州债务</a:t>
                </a:r>
              </a:p>
            </p:txBody>
          </p:sp>
        </p:grpSp>
        <p:grpSp>
          <p:nvGrpSpPr>
            <p:cNvPr id="51" name="Group 51"/>
            <p:cNvGrpSpPr/>
            <p:nvPr/>
          </p:nvGrpSpPr>
          <p:grpSpPr>
            <a:xfrm>
              <a:off x="2667000" y="2952750"/>
              <a:ext cx="2667000" cy="952500"/>
              <a:chOff x="2667000" y="2952750"/>
              <a:chExt cx="2667000" cy="952500"/>
            </a:xfrm>
          </p:grpSpPr>
          <p:sp>
            <p:nvSpPr>
              <p:cNvPr id="44" name="Freeform 44"/>
              <p:cNvSpPr/>
              <p:nvPr/>
            </p:nvSpPr>
            <p:spPr>
              <a:xfrm>
                <a:off x="2667000" y="2952750"/>
                <a:ext cx="2667000" cy="952500"/>
              </a:xfrm>
              <a:custGeom>
                <a:avLst/>
                <a:gdLst/>
                <a:ahLst/>
                <a:cxnLst/>
                <a:rect l="l" t="t" r="r" b="b"/>
                <a:pathLst>
                  <a:path w="2667000" h="952500">
                    <a:moveTo>
                      <a:pt x="76200" y="0"/>
                    </a:moveTo>
                    <a:lnTo>
                      <a:pt x="2590800" y="0"/>
                    </a:lnTo>
                    <a:cubicBezTo>
                      <a:pt x="2632884" y="0"/>
                      <a:pt x="2667000" y="34116"/>
                      <a:pt x="2667000" y="76200"/>
                    </a:cubicBezTo>
                    <a:lnTo>
                      <a:pt x="2667000" y="876300"/>
                    </a:lnTo>
                    <a:cubicBezTo>
                      <a:pt x="2667000" y="918384"/>
                      <a:pt x="2632884" y="952500"/>
                      <a:pt x="2590800" y="952500"/>
                    </a:cubicBezTo>
                    <a:lnTo>
                      <a:pt x="76200" y="952500"/>
                    </a:lnTo>
                    <a:cubicBezTo>
                      <a:pt x="34116" y="952500"/>
                      <a:pt x="0" y="918384"/>
                      <a:pt x="0" y="876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7FA"/>
              </a:solidFill>
              <a:ln>
                <a:noFill/>
              </a:ln>
            </p:spPr>
          </p:sp>
          <p:sp>
            <p:nvSpPr>
              <p:cNvPr id="45" name="Freeform 45"/>
              <p:cNvSpPr/>
              <p:nvPr/>
            </p:nvSpPr>
            <p:spPr>
              <a:xfrm>
                <a:off x="2857500" y="3143250"/>
                <a:ext cx="190500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190500" h="190500">
                    <a:moveTo>
                      <a:pt x="38100" y="0"/>
                    </a:moveTo>
                    <a:lnTo>
                      <a:pt x="152400" y="0"/>
                    </a:lnTo>
                    <a:cubicBezTo>
                      <a:pt x="173442" y="0"/>
                      <a:pt x="190500" y="17058"/>
                      <a:pt x="190500" y="38100"/>
                    </a:cubicBezTo>
                    <a:lnTo>
                      <a:pt x="190500" y="152400"/>
                    </a:lnTo>
                    <a:cubicBezTo>
                      <a:pt x="190500" y="173442"/>
                      <a:pt x="173442" y="190500"/>
                      <a:pt x="152400" y="190500"/>
                    </a:cubicBezTo>
                    <a:lnTo>
                      <a:pt x="38100" y="190500"/>
                    </a:lnTo>
                    <a:cubicBezTo>
                      <a:pt x="17058" y="190500"/>
                      <a:pt x="0" y="173442"/>
                      <a:pt x="0" y="1524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46" name="TextBox 46"/>
              <p:cNvSpPr txBox="1"/>
              <p:nvPr/>
            </p:nvSpPr>
            <p:spPr>
              <a:xfrm>
                <a:off x="3129915" y="3182302"/>
                <a:ext cx="486727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1A1A2E"/>
                    </a:solidFill>
                    <a:latin typeface="Segoe UI"/>
                    <a:ea typeface="Microsoft YaHei"/>
                    <a:cs typeface="Segoe UI"/>
                  </a:rPr>
                  <a:t>一般债</a:t>
                </a:r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3796665" y="3182302"/>
                <a:ext cx="1258474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b="1" dirty="0">
                    <a:solidFill>
                      <a:srgbClr val="4A90D9"/>
                    </a:solidFill>
                    <a:latin typeface="Segoe UI"/>
                    <a:ea typeface="Microsoft YaHei"/>
                    <a:cs typeface="Segoe UI"/>
                  </a:rPr>
                  <a:t>109.2亿 (69.3%)</a:t>
                </a:r>
              </a:p>
            </p:txBody>
          </p:sp>
          <p:sp>
            <p:nvSpPr>
              <p:cNvPr id="48" name="Freeform 48"/>
              <p:cNvSpPr/>
              <p:nvPr/>
            </p:nvSpPr>
            <p:spPr>
              <a:xfrm>
                <a:off x="2857500" y="3476625"/>
                <a:ext cx="190500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190500" h="190500">
                    <a:moveTo>
                      <a:pt x="38100" y="0"/>
                    </a:moveTo>
                    <a:lnTo>
                      <a:pt x="152400" y="0"/>
                    </a:lnTo>
                    <a:cubicBezTo>
                      <a:pt x="173442" y="0"/>
                      <a:pt x="190500" y="17058"/>
                      <a:pt x="190500" y="38100"/>
                    </a:cubicBezTo>
                    <a:lnTo>
                      <a:pt x="190500" y="152400"/>
                    </a:lnTo>
                    <a:cubicBezTo>
                      <a:pt x="190500" y="173442"/>
                      <a:pt x="173442" y="190500"/>
                      <a:pt x="152400" y="190500"/>
                    </a:cubicBezTo>
                    <a:lnTo>
                      <a:pt x="38100" y="190500"/>
                    </a:lnTo>
                    <a:cubicBezTo>
                      <a:pt x="17058" y="190500"/>
                      <a:pt x="0" y="173442"/>
                      <a:pt x="0" y="1524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00A651"/>
              </a:solidFill>
              <a:ln>
                <a:noFill/>
              </a:ln>
            </p:spPr>
          </p:sp>
          <p:sp>
            <p:nvSpPr>
              <p:cNvPr id="49" name="TextBox 49"/>
              <p:cNvSpPr txBox="1"/>
              <p:nvPr/>
            </p:nvSpPr>
            <p:spPr>
              <a:xfrm>
                <a:off x="3129915" y="3515678"/>
                <a:ext cx="486727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1A1A2E"/>
                    </a:solidFill>
                    <a:latin typeface="Segoe UI"/>
                    <a:ea typeface="Microsoft YaHei"/>
                    <a:cs typeface="Segoe UI"/>
                  </a:rPr>
                  <a:t>专项债</a:t>
                </a:r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3796665" y="3515678"/>
                <a:ext cx="121016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b="1" dirty="0">
                    <a:solidFill>
                      <a:srgbClr val="00A651"/>
                    </a:solidFill>
                    <a:latin typeface="Segoe UI"/>
                    <a:ea typeface="Microsoft YaHei"/>
                    <a:cs typeface="Segoe UI"/>
                  </a:rPr>
                  <a:t>48.3亿 (30.7%)</a:t>
                </a:r>
              </a:p>
            </p:txBody>
          </p:sp>
        </p:grpSp>
        <p:sp>
          <p:nvSpPr>
            <p:cNvPr id="52" name="Line 52"/>
            <p:cNvSpPr/>
            <p:nvPr/>
          </p:nvSpPr>
          <p:spPr>
            <a:xfrm>
              <a:off x="571500" y="4095750"/>
              <a:ext cx="5143500" cy="9525"/>
            </a:xfrm>
            <a:custGeom>
              <a:avLst/>
              <a:gdLst/>
              <a:ahLst/>
              <a:cxnLst/>
              <a:rect l="l" t="t" r="r" b="b"/>
              <a:pathLst>
                <a:path w="5143500" h="9525">
                  <a:moveTo>
                    <a:pt x="0" y="0"/>
                  </a:moveTo>
                  <a:lnTo>
                    <a:pt x="51435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557212" y="4260056"/>
              <a:ext cx="71866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结构特点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559118" y="4542949"/>
              <a:ext cx="228178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一般债占比高，用于一般公共支出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559118" y="4790599"/>
              <a:ext cx="228178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专项债占比低，项目融资能力受限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559118" y="5038249"/>
              <a:ext cx="256658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• 债务效率高：以较低债务支撑经济运行</a:t>
              </a:r>
            </a:p>
          </p:txBody>
        </p:sp>
      </p:grpSp>
      <p:grpSp>
        <p:nvGrpSpPr>
          <p:cNvPr id="85" name="Group 85"/>
          <p:cNvGrpSpPr/>
          <p:nvPr/>
        </p:nvGrpSpPr>
        <p:grpSpPr>
          <a:xfrm>
            <a:off x="6096000" y="2286000"/>
            <a:ext cx="5715000" cy="3048000"/>
            <a:chOff x="6096000" y="2286000"/>
            <a:chExt cx="5715000" cy="3048000"/>
          </a:xfrm>
        </p:grpSpPr>
        <p:sp>
          <p:nvSpPr>
            <p:cNvPr id="58" name="Freeform 58"/>
            <p:cNvSpPr/>
            <p:nvPr/>
          </p:nvSpPr>
          <p:spPr>
            <a:xfrm>
              <a:off x="6096000" y="2286000"/>
              <a:ext cx="5715000" cy="3048000"/>
            </a:xfrm>
            <a:custGeom>
              <a:avLst/>
              <a:gdLst/>
              <a:ahLst/>
              <a:cxnLst/>
              <a:rect l="l" t="t" r="r" b="b"/>
              <a:pathLst>
                <a:path w="5715000" h="3048000">
                  <a:moveTo>
                    <a:pt x="114300" y="0"/>
                  </a:moveTo>
                  <a:lnTo>
                    <a:pt x="5600700" y="0"/>
                  </a:lnTo>
                  <a:cubicBezTo>
                    <a:pt x="5663826" y="0"/>
                    <a:pt x="5715000" y="51174"/>
                    <a:pt x="5715000" y="114300"/>
                  </a:cubicBezTo>
                  <a:lnTo>
                    <a:pt x="5715000" y="2933700"/>
                  </a:lnTo>
                  <a:cubicBezTo>
                    <a:pt x="5715000" y="2996826"/>
                    <a:pt x="5663826" y="3048000"/>
                    <a:pt x="5600700" y="3048000"/>
                  </a:cubicBezTo>
                  <a:lnTo>
                    <a:pt x="114300" y="3048000"/>
                  </a:lnTo>
                  <a:cubicBezTo>
                    <a:pt x="51174" y="3048000"/>
                    <a:pt x="0" y="2996826"/>
                    <a:pt x="0" y="2933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59" name="TextBox 59"/>
            <p:cNvSpPr txBox="1"/>
            <p:nvPr/>
          </p:nvSpPr>
          <p:spPr>
            <a:xfrm>
              <a:off x="6269355" y="2521268"/>
              <a:ext cx="201138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📈 债务占比 vs 基准线</a:t>
              </a:r>
            </a:p>
          </p:txBody>
        </p:sp>
        <p:sp>
          <p:nvSpPr>
            <p:cNvPr id="60" name="Line 60"/>
            <p:cNvSpPr/>
            <p:nvPr/>
          </p:nvSpPr>
          <p:spPr>
            <a:xfrm>
              <a:off x="6667500" y="4476750"/>
              <a:ext cx="2667000" cy="9525"/>
            </a:xfrm>
            <a:custGeom>
              <a:avLst/>
              <a:gdLst/>
              <a:ahLst/>
              <a:cxnLst/>
              <a:rect l="l" t="t" r="r" b="b"/>
              <a:pathLst>
                <a:path w="2667000" h="9525">
                  <a:moveTo>
                    <a:pt x="0" y="0"/>
                  </a:moveTo>
                  <a:lnTo>
                    <a:pt x="2667000" y="0"/>
                  </a:lnTo>
                </a:path>
              </a:pathLst>
            </a:custGeom>
            <a:noFill/>
            <a:ln w="19050">
              <a:solidFill>
                <a:srgbClr val="95A5A6"/>
              </a:solidFill>
            </a:ln>
          </p:spPr>
        </p:sp>
        <p:sp>
          <p:nvSpPr>
            <p:cNvPr id="61" name="Line 61"/>
            <p:cNvSpPr/>
            <p:nvPr/>
          </p:nvSpPr>
          <p:spPr>
            <a:xfrm>
              <a:off x="6667500" y="3048000"/>
              <a:ext cx="9525" cy="1428750"/>
            </a:xfrm>
            <a:custGeom>
              <a:avLst/>
              <a:gdLst/>
              <a:ahLst/>
              <a:cxnLst/>
              <a:rect l="l" t="t" r="r" b="b"/>
              <a:pathLst>
                <a:path w="9525" h="1428750">
                  <a:moveTo>
                    <a:pt x="0" y="0"/>
                  </a:moveTo>
                  <a:lnTo>
                    <a:pt x="0" y="1428750"/>
                  </a:lnTo>
                </a:path>
              </a:pathLst>
            </a:custGeom>
            <a:noFill/>
            <a:ln w="19050">
              <a:solidFill>
                <a:srgbClr val="95A5A6"/>
              </a:solidFill>
            </a:ln>
          </p:spPr>
        </p:sp>
        <p:sp>
          <p:nvSpPr>
            <p:cNvPr id="62" name="Line 62"/>
            <p:cNvSpPr/>
            <p:nvPr/>
          </p:nvSpPr>
          <p:spPr>
            <a:xfrm>
              <a:off x="6667500" y="4114800"/>
              <a:ext cx="2667000" cy="9525"/>
            </a:xfrm>
            <a:custGeom>
              <a:avLst/>
              <a:gdLst/>
              <a:ahLst/>
              <a:cxnLst/>
              <a:rect l="l" t="t" r="r" b="b"/>
              <a:pathLst>
                <a:path w="2667000" h="9525">
                  <a:moveTo>
                    <a:pt x="0" y="0"/>
                  </a:moveTo>
                  <a:lnTo>
                    <a:pt x="266700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63" name="Line 63"/>
            <p:cNvSpPr/>
            <p:nvPr/>
          </p:nvSpPr>
          <p:spPr>
            <a:xfrm>
              <a:off x="6667500" y="3762375"/>
              <a:ext cx="2667000" cy="9525"/>
            </a:xfrm>
            <a:custGeom>
              <a:avLst/>
              <a:gdLst/>
              <a:ahLst/>
              <a:cxnLst/>
              <a:rect l="l" t="t" r="r" b="b"/>
              <a:pathLst>
                <a:path w="2667000" h="9525">
                  <a:moveTo>
                    <a:pt x="0" y="0"/>
                  </a:moveTo>
                  <a:lnTo>
                    <a:pt x="266700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64" name="Line 64"/>
            <p:cNvSpPr/>
            <p:nvPr/>
          </p:nvSpPr>
          <p:spPr>
            <a:xfrm>
              <a:off x="6667500" y="3400425"/>
              <a:ext cx="2667000" cy="9525"/>
            </a:xfrm>
            <a:custGeom>
              <a:avLst/>
              <a:gdLst/>
              <a:ahLst/>
              <a:cxnLst/>
              <a:rect l="l" t="t" r="r" b="b"/>
              <a:pathLst>
                <a:path w="2667000" h="9525">
                  <a:moveTo>
                    <a:pt x="0" y="0"/>
                  </a:moveTo>
                  <a:lnTo>
                    <a:pt x="266700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65" name="Line 65"/>
            <p:cNvSpPr/>
            <p:nvPr/>
          </p:nvSpPr>
          <p:spPr>
            <a:xfrm>
              <a:off x="6667500" y="3048000"/>
              <a:ext cx="2667000" cy="9525"/>
            </a:xfrm>
            <a:custGeom>
              <a:avLst/>
              <a:gdLst/>
              <a:ahLst/>
              <a:cxnLst/>
              <a:rect l="l" t="t" r="r" b="b"/>
              <a:pathLst>
                <a:path w="2667000" h="9525">
                  <a:moveTo>
                    <a:pt x="0" y="0"/>
                  </a:moveTo>
                  <a:lnTo>
                    <a:pt x="266700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66" name="TextBox 66"/>
            <p:cNvSpPr txBox="1"/>
            <p:nvPr/>
          </p:nvSpPr>
          <p:spPr>
            <a:xfrm>
              <a:off x="6442234" y="4443412"/>
              <a:ext cx="139541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0%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6321742" y="4081462"/>
              <a:ext cx="260032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0.5%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6349127" y="3729038"/>
              <a:ext cx="232648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1.0%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6349127" y="3367088"/>
              <a:ext cx="232648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1.5%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6321742" y="3014662"/>
              <a:ext cx="260032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2.0%</a:t>
              </a:r>
            </a:p>
          </p:txBody>
        </p:sp>
        <p:sp>
          <p:nvSpPr>
            <p:cNvPr id="71" name="Freeform 71"/>
            <p:cNvSpPr/>
            <p:nvPr/>
          </p:nvSpPr>
          <p:spPr>
            <a:xfrm>
              <a:off x="6858000" y="4010025"/>
              <a:ext cx="571500" cy="466725"/>
            </a:xfrm>
            <a:custGeom>
              <a:avLst/>
              <a:gdLst/>
              <a:ahLst/>
              <a:cxnLst/>
              <a:rect l="l" t="t" r="r" b="b"/>
              <a:pathLst>
                <a:path w="571500" h="466725">
                  <a:moveTo>
                    <a:pt x="38100" y="0"/>
                  </a:moveTo>
                  <a:lnTo>
                    <a:pt x="533400" y="0"/>
                  </a:lnTo>
                  <a:cubicBezTo>
                    <a:pt x="554442" y="0"/>
                    <a:pt x="571500" y="17058"/>
                    <a:pt x="571500" y="38100"/>
                  </a:cubicBezTo>
                  <a:lnTo>
                    <a:pt x="571500" y="428625"/>
                  </a:lnTo>
                  <a:cubicBezTo>
                    <a:pt x="571500" y="449667"/>
                    <a:pt x="554442" y="466725"/>
                    <a:pt x="533400" y="466725"/>
                  </a:cubicBezTo>
                  <a:lnTo>
                    <a:pt x="38100" y="466725"/>
                  </a:lnTo>
                  <a:cubicBezTo>
                    <a:pt x="17058" y="466725"/>
                    <a:pt x="0" y="449667"/>
                    <a:pt x="0" y="42862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72" name="TextBox 72"/>
            <p:cNvSpPr txBox="1"/>
            <p:nvPr/>
          </p:nvSpPr>
          <p:spPr>
            <a:xfrm>
              <a:off x="6942546" y="4189095"/>
              <a:ext cx="40240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0.65%</a:t>
              </a: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6892290" y="4578191"/>
              <a:ext cx="502920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债务占比</a:t>
              </a:r>
            </a:p>
          </p:txBody>
        </p:sp>
        <p:sp>
          <p:nvSpPr>
            <p:cNvPr id="74" name="Freeform 74"/>
            <p:cNvSpPr/>
            <p:nvPr/>
          </p:nvSpPr>
          <p:spPr>
            <a:xfrm>
              <a:off x="7620000" y="3829050"/>
              <a:ext cx="571500" cy="647700"/>
            </a:xfrm>
            <a:custGeom>
              <a:avLst/>
              <a:gdLst/>
              <a:ahLst/>
              <a:cxnLst/>
              <a:rect l="l" t="t" r="r" b="b"/>
              <a:pathLst>
                <a:path w="571500" h="647700">
                  <a:moveTo>
                    <a:pt x="38100" y="0"/>
                  </a:moveTo>
                  <a:lnTo>
                    <a:pt x="533400" y="0"/>
                  </a:lnTo>
                  <a:cubicBezTo>
                    <a:pt x="554442" y="0"/>
                    <a:pt x="571500" y="17058"/>
                    <a:pt x="571500" y="38100"/>
                  </a:cubicBezTo>
                  <a:lnTo>
                    <a:pt x="571500" y="609600"/>
                  </a:lnTo>
                  <a:cubicBezTo>
                    <a:pt x="571500" y="630642"/>
                    <a:pt x="554442" y="647700"/>
                    <a:pt x="533400" y="647700"/>
                  </a:cubicBezTo>
                  <a:lnTo>
                    <a:pt x="38100" y="647700"/>
                  </a:lnTo>
                  <a:cubicBezTo>
                    <a:pt x="17058" y="647700"/>
                    <a:pt x="0" y="630642"/>
                    <a:pt x="0" y="6096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75" name="TextBox 75"/>
            <p:cNvSpPr txBox="1"/>
            <p:nvPr/>
          </p:nvSpPr>
          <p:spPr>
            <a:xfrm>
              <a:off x="7704546" y="4093845"/>
              <a:ext cx="40240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0.90%</a:t>
              </a:r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7795867" y="4578191"/>
              <a:ext cx="219766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</a:t>
              </a:r>
            </a:p>
          </p:txBody>
        </p:sp>
        <p:sp>
          <p:nvSpPr>
            <p:cNvPr id="77" name="Freeform 77"/>
            <p:cNvSpPr/>
            <p:nvPr/>
          </p:nvSpPr>
          <p:spPr>
            <a:xfrm>
              <a:off x="8382000" y="3524250"/>
              <a:ext cx="571500" cy="952500"/>
            </a:xfrm>
            <a:custGeom>
              <a:avLst/>
              <a:gdLst/>
              <a:ahLst/>
              <a:cxnLst/>
              <a:rect l="l" t="t" r="r" b="b"/>
              <a:pathLst>
                <a:path w="571500" h="952500">
                  <a:moveTo>
                    <a:pt x="38100" y="0"/>
                  </a:moveTo>
                  <a:lnTo>
                    <a:pt x="533400" y="0"/>
                  </a:lnTo>
                  <a:cubicBezTo>
                    <a:pt x="554442" y="0"/>
                    <a:pt x="571500" y="17058"/>
                    <a:pt x="571500" y="38100"/>
                  </a:cubicBezTo>
                  <a:lnTo>
                    <a:pt x="571500" y="914400"/>
                  </a:lnTo>
                  <a:cubicBezTo>
                    <a:pt x="571500" y="935442"/>
                    <a:pt x="554442" y="952500"/>
                    <a:pt x="533400" y="952500"/>
                  </a:cubicBezTo>
                  <a:lnTo>
                    <a:pt x="38100" y="952500"/>
                  </a:lnTo>
                  <a:cubicBezTo>
                    <a:pt x="17058" y="952500"/>
                    <a:pt x="0" y="935442"/>
                    <a:pt x="0" y="914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78" name="TextBox 78"/>
            <p:cNvSpPr txBox="1"/>
            <p:nvPr/>
          </p:nvSpPr>
          <p:spPr>
            <a:xfrm>
              <a:off x="8483798" y="3950970"/>
              <a:ext cx="36790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1.33%</a:t>
              </a:r>
            </a:p>
          </p:txBody>
        </p:sp>
        <p:sp>
          <p:nvSpPr>
            <p:cNvPr id="79" name="TextBox 79"/>
            <p:cNvSpPr txBox="1"/>
            <p:nvPr/>
          </p:nvSpPr>
          <p:spPr>
            <a:xfrm>
              <a:off x="8536781" y="4578191"/>
              <a:ext cx="261937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人口</a:t>
              </a:r>
            </a:p>
          </p:txBody>
        </p:sp>
        <p:sp>
          <p:nvSpPr>
            <p:cNvPr id="80" name="Freeform 80"/>
            <p:cNvSpPr/>
            <p:nvPr/>
          </p:nvSpPr>
          <p:spPr>
            <a:xfrm>
              <a:off x="9429750" y="3048000"/>
              <a:ext cx="2190750" cy="1333500"/>
            </a:xfrm>
            <a:custGeom>
              <a:avLst/>
              <a:gdLst/>
              <a:ahLst/>
              <a:cxnLst/>
              <a:rect l="l" t="t" r="r" b="b"/>
              <a:pathLst>
                <a:path w="2190750" h="1333500">
                  <a:moveTo>
                    <a:pt x="76200" y="0"/>
                  </a:moveTo>
                  <a:lnTo>
                    <a:pt x="2114550" y="0"/>
                  </a:lnTo>
                  <a:cubicBezTo>
                    <a:pt x="2156634" y="0"/>
                    <a:pt x="2190750" y="34116"/>
                    <a:pt x="2190750" y="76200"/>
                  </a:cubicBezTo>
                  <a:lnTo>
                    <a:pt x="2190750" y="1257300"/>
                  </a:lnTo>
                  <a:cubicBezTo>
                    <a:pt x="2190750" y="1299384"/>
                    <a:pt x="2156634" y="1333500"/>
                    <a:pt x="2114550" y="1333500"/>
                  </a:cubicBezTo>
                  <a:lnTo>
                    <a:pt x="76200" y="1333500"/>
                  </a:lnTo>
                  <a:cubicBezTo>
                    <a:pt x="34116" y="1333500"/>
                    <a:pt x="0" y="1299384"/>
                    <a:pt x="0" y="1257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81" name="TextBox 81"/>
            <p:cNvSpPr txBox="1"/>
            <p:nvPr/>
          </p:nvSpPr>
          <p:spPr>
            <a:xfrm>
              <a:off x="9605010" y="3204210"/>
              <a:ext cx="1107015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债务效率高</a:t>
              </a:r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9607868" y="3514249"/>
              <a:ext cx="182610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债务占比低于GDP和人口占比</a:t>
              </a:r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9607868" y="3799999"/>
              <a:ext cx="87915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人均债务仅为</a:t>
              </a:r>
            </a:p>
          </p:txBody>
        </p:sp>
        <p:sp>
          <p:nvSpPr>
            <p:cNvPr id="84" name="TextBox 84"/>
            <p:cNvSpPr txBox="1"/>
            <p:nvPr/>
          </p:nvSpPr>
          <p:spPr>
            <a:xfrm>
              <a:off x="9603105" y="4045268"/>
              <a:ext cx="101766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全省49.3%</a:t>
              </a:r>
            </a:p>
          </p:txBody>
        </p:sp>
      </p:grpSp>
      <p:grpSp>
        <p:nvGrpSpPr>
          <p:cNvPr id="88" name="Group 88"/>
          <p:cNvGrpSpPr/>
          <p:nvPr/>
        </p:nvGrpSpPr>
        <p:grpSpPr>
          <a:xfrm>
            <a:off x="381000" y="5524500"/>
            <a:ext cx="11430000" cy="762000"/>
            <a:chOff x="381000" y="5524500"/>
            <a:chExt cx="11430000" cy="762000"/>
          </a:xfrm>
        </p:grpSpPr>
        <p:sp>
          <p:nvSpPr>
            <p:cNvPr id="86" name="Freeform 86"/>
            <p:cNvSpPr/>
            <p:nvPr/>
          </p:nvSpPr>
          <p:spPr>
            <a:xfrm>
              <a:off x="381000" y="5524500"/>
              <a:ext cx="11430000" cy="762000"/>
            </a:xfrm>
            <a:custGeom>
              <a:avLst/>
              <a:gdLst/>
              <a:ahLst/>
              <a:cxnLst/>
              <a:rect l="l" t="t" r="r" b="b"/>
              <a:pathLst>
                <a:path w="11430000" h="7620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647700"/>
                  </a:lnTo>
                  <a:cubicBezTo>
                    <a:pt x="11430000" y="710826"/>
                    <a:pt x="11378826" y="762000"/>
                    <a:pt x="113157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87" name="TextBox 87"/>
            <p:cNvSpPr txBox="1"/>
            <p:nvPr/>
          </p:nvSpPr>
          <p:spPr>
            <a:xfrm>
              <a:off x="2885481" y="5855018"/>
              <a:ext cx="642103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📌 债务规模结论：债务负担轻，以较低债务支撑经济运行，债务效率高</a:t>
              </a:r>
            </a:p>
          </p:txBody>
        </p:sp>
      </p:grpSp>
      <p:sp>
        <p:nvSpPr>
          <p:cNvPr id="89" name="TextBox 89"/>
          <p:cNvSpPr txBox="1"/>
          <p:nvPr/>
        </p:nvSpPr>
        <p:spPr>
          <a:xfrm>
            <a:off x="11398948" y="6458902"/>
            <a:ext cx="42538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11 / 17</a:t>
            </a:r>
          </a:p>
        </p:txBody>
      </p:sp>
    </p:spTree>
  </p:cSld>
  <p:clrMapOvr>
    <a:masterClrMapping/>
  </p:clrMapOvr>
  <p:transition dur="40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300532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六、举债能力分析</a:t>
            </a:r>
          </a:p>
        </p:txBody>
      </p:sp>
      <p:grpSp>
        <p:nvGrpSpPr>
          <p:cNvPr id="24" name="Group 24"/>
          <p:cNvGrpSpPr/>
          <p:nvPr/>
        </p:nvGrpSpPr>
        <p:grpSpPr>
          <a:xfrm>
            <a:off x="381000" y="952500"/>
            <a:ext cx="5619750" cy="2667000"/>
            <a:chOff x="381000" y="952500"/>
            <a:chExt cx="5619750" cy="26670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5619750" cy="2667000"/>
            </a:xfrm>
            <a:custGeom>
              <a:avLst/>
              <a:gdLst/>
              <a:ahLst/>
              <a:cxnLst/>
              <a:rect l="l" t="t" r="r" b="b"/>
              <a:pathLst>
                <a:path w="5619750" h="2667000">
                  <a:moveTo>
                    <a:pt x="114300" y="0"/>
                  </a:moveTo>
                  <a:lnTo>
                    <a:pt x="5505450" y="0"/>
                  </a:lnTo>
                  <a:cubicBezTo>
                    <a:pt x="5568576" y="0"/>
                    <a:pt x="5619750" y="51174"/>
                    <a:pt x="5619750" y="114300"/>
                  </a:cubicBezTo>
                  <a:lnTo>
                    <a:pt x="5619750" y="2552700"/>
                  </a:lnTo>
                  <a:cubicBezTo>
                    <a:pt x="5619750" y="2615826"/>
                    <a:pt x="5568576" y="2667000"/>
                    <a:pt x="550545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554355" y="1187768"/>
              <a:ext cx="207349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债务限额与使用情况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571500" y="1571625"/>
              <a:ext cx="2381250" cy="857250"/>
            </a:xfrm>
            <a:custGeom>
              <a:avLst/>
              <a:gdLst/>
              <a:ahLst/>
              <a:cxnLst/>
              <a:rect l="l" t="t" r="r" b="b"/>
              <a:pathLst>
                <a:path w="2381250" h="857250">
                  <a:moveTo>
                    <a:pt x="76200" y="0"/>
                  </a:moveTo>
                  <a:lnTo>
                    <a:pt x="2305050" y="0"/>
                  </a:lnTo>
                  <a:cubicBezTo>
                    <a:pt x="2347134" y="0"/>
                    <a:pt x="2381250" y="34116"/>
                    <a:pt x="2381250" y="76200"/>
                  </a:cubicBezTo>
                  <a:lnTo>
                    <a:pt x="2381250" y="781050"/>
                  </a:lnTo>
                  <a:cubicBezTo>
                    <a:pt x="2381250" y="823134"/>
                    <a:pt x="2347134" y="857250"/>
                    <a:pt x="2305050" y="857250"/>
                  </a:cubicBezTo>
                  <a:lnTo>
                    <a:pt x="76200" y="857250"/>
                  </a:lnTo>
                  <a:cubicBezTo>
                    <a:pt x="34116" y="857250"/>
                    <a:pt x="0" y="823134"/>
                    <a:pt x="0" y="781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748665" y="1744028"/>
              <a:ext cx="50973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一般债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49618" y="2037874"/>
              <a:ext cx="91475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限额：</a:t>
              </a:r>
              <a:r>
                <a:rPr lang="zh-CN" sz="975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112.5亿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49618" y="2228374"/>
              <a:ext cx="95035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余额：</a:t>
              </a:r>
              <a:r>
                <a:rPr lang="zh-CN" sz="975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109.2亿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892618" y="1752124"/>
              <a:ext cx="70827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占比 1.35%</a:t>
              </a:r>
            </a:p>
          </p:txBody>
        </p:sp>
        <p:sp>
          <p:nvSpPr>
            <p:cNvPr id="13" name="Freeform 13"/>
            <p:cNvSpPr/>
            <p:nvPr/>
          </p:nvSpPr>
          <p:spPr>
            <a:xfrm>
              <a:off x="3143250" y="1571625"/>
              <a:ext cx="2667000" cy="857250"/>
            </a:xfrm>
            <a:custGeom>
              <a:avLst/>
              <a:gdLst/>
              <a:ahLst/>
              <a:cxnLst/>
              <a:rect l="l" t="t" r="r" b="b"/>
              <a:pathLst>
                <a:path w="2667000" h="857250">
                  <a:moveTo>
                    <a:pt x="76200" y="0"/>
                  </a:moveTo>
                  <a:lnTo>
                    <a:pt x="2590800" y="0"/>
                  </a:lnTo>
                  <a:cubicBezTo>
                    <a:pt x="2632884" y="0"/>
                    <a:pt x="2667000" y="34116"/>
                    <a:pt x="2667000" y="76200"/>
                  </a:cubicBezTo>
                  <a:lnTo>
                    <a:pt x="2667000" y="781050"/>
                  </a:lnTo>
                  <a:cubicBezTo>
                    <a:pt x="2667000" y="823134"/>
                    <a:pt x="2632884" y="857250"/>
                    <a:pt x="2590800" y="857250"/>
                  </a:cubicBezTo>
                  <a:lnTo>
                    <a:pt x="76200" y="857250"/>
                  </a:lnTo>
                  <a:cubicBezTo>
                    <a:pt x="34116" y="857250"/>
                    <a:pt x="0" y="823134"/>
                    <a:pt x="0" y="781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F6B35">
                <a:alpha val="10000"/>
              </a:srgbClr>
            </a:solidFill>
            <a:ln>
              <a:noFill/>
            </a:ln>
          </p:spPr>
        </p:sp>
        <p:sp>
          <p:nvSpPr>
            <p:cNvPr id="14" name="TextBox 14"/>
            <p:cNvSpPr txBox="1"/>
            <p:nvPr/>
          </p:nvSpPr>
          <p:spPr>
            <a:xfrm>
              <a:off x="3320415" y="1744028"/>
              <a:ext cx="50973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专项债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3321368" y="2037874"/>
              <a:ext cx="87203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限额：</a:t>
              </a:r>
              <a:r>
                <a:rPr lang="zh-CN" sz="975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51.5亿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3321368" y="2228374"/>
              <a:ext cx="90763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余额：</a:t>
              </a:r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48.3亿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750118" y="1752124"/>
              <a:ext cx="88627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占比仅 0.28%</a:t>
              </a:r>
            </a:p>
          </p:txBody>
        </p:sp>
        <p:sp>
          <p:nvSpPr>
            <p:cNvPr id="18" name="Line 18"/>
            <p:cNvSpPr/>
            <p:nvPr/>
          </p:nvSpPr>
          <p:spPr>
            <a:xfrm>
              <a:off x="571500" y="2571750"/>
              <a:ext cx="5238750" cy="9525"/>
            </a:xfrm>
            <a:custGeom>
              <a:avLst/>
              <a:gdLst/>
              <a:ahLst/>
              <a:cxnLst/>
              <a:rect l="l" t="t" r="r" b="b"/>
              <a:pathLst>
                <a:path w="5238750" h="9525">
                  <a:moveTo>
                    <a:pt x="0" y="0"/>
                  </a:moveTo>
                  <a:lnTo>
                    <a:pt x="523875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558165" y="2791778"/>
              <a:ext cx="131483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债务空间使用情况</a:t>
              </a:r>
            </a:p>
          </p:txBody>
        </p:sp>
        <p:sp>
          <p:nvSpPr>
            <p:cNvPr id="20" name="Freeform 20"/>
            <p:cNvSpPr/>
            <p:nvPr/>
          </p:nvSpPr>
          <p:spPr>
            <a:xfrm>
              <a:off x="571500" y="3048000"/>
              <a:ext cx="4762500" cy="190500"/>
            </a:xfrm>
            <a:custGeom>
              <a:avLst/>
              <a:gdLst/>
              <a:ahLst/>
              <a:cxnLst/>
              <a:rect l="l" t="t" r="r" b="b"/>
              <a:pathLst>
                <a:path w="4762500" h="190500">
                  <a:moveTo>
                    <a:pt x="38100" y="0"/>
                  </a:moveTo>
                  <a:lnTo>
                    <a:pt x="4724400" y="0"/>
                  </a:lnTo>
                  <a:cubicBezTo>
                    <a:pt x="4745442" y="0"/>
                    <a:pt x="4762500" y="17058"/>
                    <a:pt x="4762500" y="38100"/>
                  </a:cubicBezTo>
                  <a:lnTo>
                    <a:pt x="4762500" y="152400"/>
                  </a:lnTo>
                  <a:cubicBezTo>
                    <a:pt x="4762500" y="173442"/>
                    <a:pt x="4745442" y="190500"/>
                    <a:pt x="4724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E8E8F0"/>
            </a:solidFill>
            <a:ln>
              <a:noFill/>
            </a:ln>
          </p:spPr>
        </p:sp>
        <p:sp>
          <p:nvSpPr>
            <p:cNvPr id="21" name="Freeform 21"/>
            <p:cNvSpPr/>
            <p:nvPr/>
          </p:nvSpPr>
          <p:spPr>
            <a:xfrm>
              <a:off x="571500" y="3048000"/>
              <a:ext cx="4572000" cy="190500"/>
            </a:xfrm>
            <a:custGeom>
              <a:avLst/>
              <a:gdLst/>
              <a:ahLst/>
              <a:cxnLst/>
              <a:rect l="l" t="t" r="r" b="b"/>
              <a:pathLst>
                <a:path w="4572000" h="190500">
                  <a:moveTo>
                    <a:pt x="38100" y="0"/>
                  </a:moveTo>
                  <a:lnTo>
                    <a:pt x="4533900" y="0"/>
                  </a:lnTo>
                  <a:cubicBezTo>
                    <a:pt x="4554942" y="0"/>
                    <a:pt x="4572000" y="17058"/>
                    <a:pt x="4572000" y="38100"/>
                  </a:cubicBezTo>
                  <a:lnTo>
                    <a:pt x="4572000" y="152400"/>
                  </a:lnTo>
                  <a:cubicBezTo>
                    <a:pt x="4572000" y="173442"/>
                    <a:pt x="4554942" y="190500"/>
                    <a:pt x="45339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FF6B35"/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5415915" y="3087052"/>
              <a:ext cx="55803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96.03%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559118" y="3371374"/>
              <a:ext cx="351353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⚠️ 新增空间仅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6.5亿元</a:t>
              </a:r>
              <a:r>
                <a:rPr lang="zh-CN" sz="975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（一般债3.3亿 + 专项债3.2亿）</a:t>
              </a:r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6191250" y="952500"/>
            <a:ext cx="5619750" cy="2667000"/>
            <a:chOff x="6191250" y="952500"/>
            <a:chExt cx="5619750" cy="2667000"/>
          </a:xfrm>
        </p:grpSpPr>
        <p:sp>
          <p:nvSpPr>
            <p:cNvPr id="25" name="Freeform 25"/>
            <p:cNvSpPr/>
            <p:nvPr/>
          </p:nvSpPr>
          <p:spPr>
            <a:xfrm>
              <a:off x="6191250" y="952500"/>
              <a:ext cx="5619750" cy="2667000"/>
            </a:xfrm>
            <a:custGeom>
              <a:avLst/>
              <a:gdLst/>
              <a:ahLst/>
              <a:cxnLst/>
              <a:rect l="l" t="t" r="r" b="b"/>
              <a:pathLst>
                <a:path w="5619750" h="2667000">
                  <a:moveTo>
                    <a:pt x="114300" y="0"/>
                  </a:moveTo>
                  <a:lnTo>
                    <a:pt x="5505450" y="0"/>
                  </a:lnTo>
                  <a:cubicBezTo>
                    <a:pt x="5568576" y="0"/>
                    <a:pt x="5619750" y="51174"/>
                    <a:pt x="5619750" y="114300"/>
                  </a:cubicBezTo>
                  <a:lnTo>
                    <a:pt x="5619750" y="2552700"/>
                  </a:lnTo>
                  <a:cubicBezTo>
                    <a:pt x="5619750" y="2615826"/>
                    <a:pt x="5568576" y="2667000"/>
                    <a:pt x="550545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6364605" y="1187768"/>
              <a:ext cx="357443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⚠️ 专项债限额 vs 基准线（核心问题）</a:t>
              </a:r>
            </a:p>
          </p:txBody>
        </p:sp>
        <p:sp>
          <p:nvSpPr>
            <p:cNvPr id="27" name="Line 27"/>
            <p:cNvSpPr/>
            <p:nvPr/>
          </p:nvSpPr>
          <p:spPr>
            <a:xfrm>
              <a:off x="6667500" y="3143250"/>
              <a:ext cx="3333750" cy="9525"/>
            </a:xfrm>
            <a:custGeom>
              <a:avLst/>
              <a:gdLst/>
              <a:ahLst/>
              <a:cxnLst/>
              <a:rect l="l" t="t" r="r" b="b"/>
              <a:pathLst>
                <a:path w="3333750" h="9525">
                  <a:moveTo>
                    <a:pt x="0" y="0"/>
                  </a:moveTo>
                  <a:lnTo>
                    <a:pt x="3333750" y="0"/>
                  </a:lnTo>
                </a:path>
              </a:pathLst>
            </a:custGeom>
            <a:noFill/>
            <a:ln w="19050">
              <a:solidFill>
                <a:srgbClr val="95A5A6"/>
              </a:solidFill>
            </a:ln>
          </p:spPr>
        </p:sp>
        <p:sp>
          <p:nvSpPr>
            <p:cNvPr id="28" name="Line 28"/>
            <p:cNvSpPr/>
            <p:nvPr/>
          </p:nvSpPr>
          <p:spPr>
            <a:xfrm>
              <a:off x="6667500" y="1524000"/>
              <a:ext cx="9525" cy="1619250"/>
            </a:xfrm>
            <a:custGeom>
              <a:avLst/>
              <a:gdLst/>
              <a:ahLst/>
              <a:cxnLst/>
              <a:rect l="l" t="t" r="r" b="b"/>
              <a:pathLst>
                <a:path w="9525" h="1619250">
                  <a:moveTo>
                    <a:pt x="0" y="0"/>
                  </a:moveTo>
                  <a:lnTo>
                    <a:pt x="0" y="1619250"/>
                  </a:lnTo>
                </a:path>
              </a:pathLst>
            </a:custGeom>
            <a:noFill/>
            <a:ln w="19050">
              <a:solidFill>
                <a:srgbClr val="95A5A6"/>
              </a:solidFill>
            </a:ln>
          </p:spPr>
        </p:sp>
        <p:sp>
          <p:nvSpPr>
            <p:cNvPr id="29" name="Line 29"/>
            <p:cNvSpPr/>
            <p:nvPr/>
          </p:nvSpPr>
          <p:spPr>
            <a:xfrm>
              <a:off x="6667500" y="2619375"/>
              <a:ext cx="3333750" cy="9525"/>
            </a:xfrm>
            <a:custGeom>
              <a:avLst/>
              <a:gdLst/>
              <a:ahLst/>
              <a:cxnLst/>
              <a:rect l="l" t="t" r="r" b="b"/>
              <a:pathLst>
                <a:path w="3333750" h="9525">
                  <a:moveTo>
                    <a:pt x="0" y="0"/>
                  </a:moveTo>
                  <a:lnTo>
                    <a:pt x="333375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30" name="Line 30"/>
            <p:cNvSpPr/>
            <p:nvPr/>
          </p:nvSpPr>
          <p:spPr>
            <a:xfrm>
              <a:off x="6667500" y="2095500"/>
              <a:ext cx="3333750" cy="9525"/>
            </a:xfrm>
            <a:custGeom>
              <a:avLst/>
              <a:gdLst/>
              <a:ahLst/>
              <a:cxnLst/>
              <a:rect l="l" t="t" r="r" b="b"/>
              <a:pathLst>
                <a:path w="3333750" h="9525">
                  <a:moveTo>
                    <a:pt x="0" y="0"/>
                  </a:moveTo>
                  <a:lnTo>
                    <a:pt x="333375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31" name="Line 31"/>
            <p:cNvSpPr/>
            <p:nvPr/>
          </p:nvSpPr>
          <p:spPr>
            <a:xfrm>
              <a:off x="6667500" y="1571625"/>
              <a:ext cx="3333750" cy="9525"/>
            </a:xfrm>
            <a:custGeom>
              <a:avLst/>
              <a:gdLst/>
              <a:ahLst/>
              <a:cxnLst/>
              <a:rect l="l" t="t" r="r" b="b"/>
              <a:pathLst>
                <a:path w="3333750" h="9525">
                  <a:moveTo>
                    <a:pt x="0" y="0"/>
                  </a:moveTo>
                  <a:lnTo>
                    <a:pt x="333375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32" name="TextBox 32"/>
            <p:cNvSpPr txBox="1"/>
            <p:nvPr/>
          </p:nvSpPr>
          <p:spPr>
            <a:xfrm>
              <a:off x="6442234" y="3109912"/>
              <a:ext cx="139541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0%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6321742" y="2586038"/>
              <a:ext cx="260032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0.5%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6349127" y="2062162"/>
              <a:ext cx="232648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1.0%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6349127" y="1538288"/>
              <a:ext cx="232648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7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1.5%</a:t>
              </a:r>
            </a:p>
          </p:txBody>
        </p:sp>
        <p:sp>
          <p:nvSpPr>
            <p:cNvPr id="36" name="Freeform 36"/>
            <p:cNvSpPr/>
            <p:nvPr/>
          </p:nvSpPr>
          <p:spPr>
            <a:xfrm>
              <a:off x="7048500" y="2847975"/>
              <a:ext cx="666750" cy="295275"/>
            </a:xfrm>
            <a:custGeom>
              <a:avLst/>
              <a:gdLst/>
              <a:ahLst/>
              <a:cxnLst/>
              <a:rect l="l" t="t" r="r" b="b"/>
              <a:pathLst>
                <a:path w="666750" h="295275">
                  <a:moveTo>
                    <a:pt x="38100" y="0"/>
                  </a:moveTo>
                  <a:lnTo>
                    <a:pt x="628650" y="0"/>
                  </a:lnTo>
                  <a:cubicBezTo>
                    <a:pt x="649692" y="0"/>
                    <a:pt x="666750" y="17058"/>
                    <a:pt x="666750" y="38100"/>
                  </a:cubicBezTo>
                  <a:lnTo>
                    <a:pt x="666750" y="257175"/>
                  </a:lnTo>
                  <a:cubicBezTo>
                    <a:pt x="666750" y="278217"/>
                    <a:pt x="649692" y="295275"/>
                    <a:pt x="628650" y="295275"/>
                  </a:cubicBezTo>
                  <a:lnTo>
                    <a:pt x="38100" y="295275"/>
                  </a:lnTo>
                  <a:cubicBezTo>
                    <a:pt x="17058" y="295275"/>
                    <a:pt x="0" y="278217"/>
                    <a:pt x="0" y="25717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7147137" y="2677478"/>
              <a:ext cx="4694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0.28%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7070169" y="3244691"/>
              <a:ext cx="623411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专项债限额</a:t>
              </a:r>
            </a:p>
          </p:txBody>
        </p:sp>
        <p:sp>
          <p:nvSpPr>
            <p:cNvPr id="39" name="Freeform 39"/>
            <p:cNvSpPr/>
            <p:nvPr/>
          </p:nvSpPr>
          <p:spPr>
            <a:xfrm>
              <a:off x="8096250" y="2200275"/>
              <a:ext cx="666750" cy="942975"/>
            </a:xfrm>
            <a:custGeom>
              <a:avLst/>
              <a:gdLst/>
              <a:ahLst/>
              <a:cxnLst/>
              <a:rect l="l" t="t" r="r" b="b"/>
              <a:pathLst>
                <a:path w="666750" h="942975">
                  <a:moveTo>
                    <a:pt x="38100" y="0"/>
                  </a:moveTo>
                  <a:lnTo>
                    <a:pt x="628650" y="0"/>
                  </a:lnTo>
                  <a:cubicBezTo>
                    <a:pt x="649692" y="0"/>
                    <a:pt x="666750" y="17058"/>
                    <a:pt x="666750" y="38100"/>
                  </a:cubicBezTo>
                  <a:lnTo>
                    <a:pt x="666750" y="904875"/>
                  </a:lnTo>
                  <a:cubicBezTo>
                    <a:pt x="666750" y="925917"/>
                    <a:pt x="649692" y="942975"/>
                    <a:pt x="628650" y="942975"/>
                  </a:cubicBezTo>
                  <a:lnTo>
                    <a:pt x="38100" y="942975"/>
                  </a:lnTo>
                  <a:cubicBezTo>
                    <a:pt x="17058" y="942975"/>
                    <a:pt x="0" y="925917"/>
                    <a:pt x="0" y="90487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8194887" y="2601278"/>
              <a:ext cx="4694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0.90%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8199251" y="3244691"/>
              <a:ext cx="460748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GDP占比</a:t>
              </a:r>
            </a:p>
          </p:txBody>
        </p:sp>
        <p:sp>
          <p:nvSpPr>
            <p:cNvPr id="42" name="Freeform 42"/>
            <p:cNvSpPr/>
            <p:nvPr/>
          </p:nvSpPr>
          <p:spPr>
            <a:xfrm>
              <a:off x="9144000" y="1752600"/>
              <a:ext cx="666750" cy="1390650"/>
            </a:xfrm>
            <a:custGeom>
              <a:avLst/>
              <a:gdLst/>
              <a:ahLst/>
              <a:cxnLst/>
              <a:rect l="l" t="t" r="r" b="b"/>
              <a:pathLst>
                <a:path w="666750" h="1390650">
                  <a:moveTo>
                    <a:pt x="38100" y="0"/>
                  </a:moveTo>
                  <a:lnTo>
                    <a:pt x="628650" y="0"/>
                  </a:lnTo>
                  <a:cubicBezTo>
                    <a:pt x="649692" y="0"/>
                    <a:pt x="666750" y="17058"/>
                    <a:pt x="666750" y="38100"/>
                  </a:cubicBezTo>
                  <a:lnTo>
                    <a:pt x="666750" y="1352550"/>
                  </a:lnTo>
                  <a:cubicBezTo>
                    <a:pt x="666750" y="1373592"/>
                    <a:pt x="649692" y="1390650"/>
                    <a:pt x="628650" y="1390650"/>
                  </a:cubicBezTo>
                  <a:lnTo>
                    <a:pt x="38100" y="1390650"/>
                  </a:lnTo>
                  <a:cubicBezTo>
                    <a:pt x="17058" y="1390650"/>
                    <a:pt x="0" y="1373592"/>
                    <a:pt x="0" y="13525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2E5A8B"/>
            </a:solidFill>
            <a:ln>
              <a:noFill/>
            </a:ln>
          </p:spPr>
        </p:sp>
        <p:sp>
          <p:nvSpPr>
            <p:cNvPr id="43" name="TextBox 43"/>
            <p:cNvSpPr txBox="1"/>
            <p:nvPr/>
          </p:nvSpPr>
          <p:spPr>
            <a:xfrm>
              <a:off x="9262765" y="2363152"/>
              <a:ext cx="4292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1.33%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9225915" y="3244691"/>
              <a:ext cx="502920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人口占比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10191750" y="1619250"/>
              <a:ext cx="1428750" cy="1381125"/>
            </a:xfrm>
            <a:custGeom>
              <a:avLst/>
              <a:gdLst/>
              <a:ahLst/>
              <a:cxnLst/>
              <a:rect l="l" t="t" r="r" b="b"/>
              <a:pathLst>
                <a:path w="1428750" h="1381125">
                  <a:moveTo>
                    <a:pt x="76200" y="0"/>
                  </a:moveTo>
                  <a:lnTo>
                    <a:pt x="1352550" y="0"/>
                  </a:lnTo>
                  <a:cubicBezTo>
                    <a:pt x="1394634" y="0"/>
                    <a:pt x="1428750" y="34116"/>
                    <a:pt x="1428750" y="76200"/>
                  </a:cubicBezTo>
                  <a:lnTo>
                    <a:pt x="1428750" y="1304925"/>
                  </a:lnTo>
                  <a:cubicBezTo>
                    <a:pt x="1428750" y="1347009"/>
                    <a:pt x="1394634" y="1381125"/>
                    <a:pt x="1352550" y="1381125"/>
                  </a:cubicBezTo>
                  <a:lnTo>
                    <a:pt x="76200" y="1381125"/>
                  </a:lnTo>
                  <a:cubicBezTo>
                    <a:pt x="34116" y="1381125"/>
                    <a:pt x="0" y="1347009"/>
                    <a:pt x="0" y="130492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C41E3A">
                <a:alpha val="10000"/>
              </a:srgbClr>
            </a:solidFill>
            <a:ln>
              <a:noFill/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10369868" y="1780699"/>
              <a:ext cx="62284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结构失衡</a:t>
              </a:r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10370820" y="2045970"/>
              <a:ext cx="88382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专项债:一般债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10363200" y="2266950"/>
              <a:ext cx="739688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0.46:1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10370820" y="2617470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全省平均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10367010" y="2775585"/>
              <a:ext cx="59175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2.24:1</a:t>
              </a:r>
            </a:p>
          </p:txBody>
        </p:sp>
      </p:grpSp>
      <p:grpSp>
        <p:nvGrpSpPr>
          <p:cNvPr id="72" name="Group 72"/>
          <p:cNvGrpSpPr/>
          <p:nvPr/>
        </p:nvGrpSpPr>
        <p:grpSpPr>
          <a:xfrm>
            <a:off x="381000" y="3810000"/>
            <a:ext cx="11430000" cy="2476500"/>
            <a:chOff x="381000" y="3810000"/>
            <a:chExt cx="11430000" cy="2476500"/>
          </a:xfrm>
        </p:grpSpPr>
        <p:sp>
          <p:nvSpPr>
            <p:cNvPr id="52" name="Freeform 52"/>
            <p:cNvSpPr/>
            <p:nvPr/>
          </p:nvSpPr>
          <p:spPr>
            <a:xfrm>
              <a:off x="381000" y="3810000"/>
              <a:ext cx="11430000" cy="2476500"/>
            </a:xfrm>
            <a:custGeom>
              <a:avLst/>
              <a:gdLst/>
              <a:ahLst/>
              <a:cxnLst/>
              <a:rect l="l" t="t" r="r" b="b"/>
              <a:pathLst>
                <a:path w="11430000" h="24765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2362200"/>
                  </a:lnTo>
                  <a:cubicBezTo>
                    <a:pt x="11430000" y="2425326"/>
                    <a:pt x="11378826" y="2476500"/>
                    <a:pt x="11315700" y="2476500"/>
                  </a:cubicBezTo>
                  <a:lnTo>
                    <a:pt x="114300" y="2476500"/>
                  </a:lnTo>
                  <a:cubicBezTo>
                    <a:pt x="51174" y="2476500"/>
                    <a:pt x="0" y="2425326"/>
                    <a:pt x="0" y="2362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554355" y="4045268"/>
              <a:ext cx="145241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💡 融资策略建议</a:t>
              </a:r>
            </a:p>
          </p:txBody>
        </p:sp>
        <p:sp>
          <p:nvSpPr>
            <p:cNvPr id="54" name="Freeform 54"/>
            <p:cNvSpPr/>
            <p:nvPr/>
          </p:nvSpPr>
          <p:spPr>
            <a:xfrm>
              <a:off x="571500" y="4429125"/>
              <a:ext cx="3524250" cy="1666875"/>
            </a:xfrm>
            <a:custGeom>
              <a:avLst/>
              <a:gdLst/>
              <a:ahLst/>
              <a:cxnLst/>
              <a:rect l="l" t="t" r="r" b="b"/>
              <a:pathLst>
                <a:path w="3524250" h="1666875">
                  <a:moveTo>
                    <a:pt x="76200" y="0"/>
                  </a:moveTo>
                  <a:lnTo>
                    <a:pt x="3448050" y="0"/>
                  </a:lnTo>
                  <a:cubicBezTo>
                    <a:pt x="3490134" y="0"/>
                    <a:pt x="3524250" y="34116"/>
                    <a:pt x="3524250" y="76200"/>
                  </a:cubicBezTo>
                  <a:lnTo>
                    <a:pt x="3524250" y="1590675"/>
                  </a:lnTo>
                  <a:cubicBezTo>
                    <a:pt x="3524250" y="1632759"/>
                    <a:pt x="3490134" y="1666875"/>
                    <a:pt x="3448050" y="1666875"/>
                  </a:cubicBezTo>
                  <a:lnTo>
                    <a:pt x="76200" y="1666875"/>
                  </a:lnTo>
                  <a:cubicBezTo>
                    <a:pt x="34116" y="1666875"/>
                    <a:pt x="0" y="1632759"/>
                    <a:pt x="0" y="159067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0A651">
                <a:alpha val="8000"/>
              </a:srgbClr>
            </a:solidFill>
            <a:ln>
              <a:noFill/>
            </a:ln>
          </p:spPr>
        </p:sp>
        <p:sp>
          <p:nvSpPr>
            <p:cNvPr id="55" name="TextBox 55"/>
            <p:cNvSpPr txBox="1"/>
            <p:nvPr/>
          </p:nvSpPr>
          <p:spPr>
            <a:xfrm>
              <a:off x="747712" y="4593431"/>
              <a:ext cx="152951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1️⃣ 争取专项债限额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749618" y="4895374"/>
              <a:ext cx="185458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向省级和中央争取更多额度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749618" y="5133499"/>
              <a:ext cx="213938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重点申报交通、生态、旅游项目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749618" y="5371624"/>
              <a:ext cx="156979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利用民族地区政策优势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749618" y="5609749"/>
              <a:ext cx="156979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对接国家重大战略项目</a:t>
              </a:r>
            </a:p>
          </p:txBody>
        </p:sp>
        <p:sp>
          <p:nvSpPr>
            <p:cNvPr id="60" name="Freeform 60"/>
            <p:cNvSpPr/>
            <p:nvPr/>
          </p:nvSpPr>
          <p:spPr>
            <a:xfrm>
              <a:off x="4286250" y="4429125"/>
              <a:ext cx="3524250" cy="1666875"/>
            </a:xfrm>
            <a:custGeom>
              <a:avLst/>
              <a:gdLst/>
              <a:ahLst/>
              <a:cxnLst/>
              <a:rect l="l" t="t" r="r" b="b"/>
              <a:pathLst>
                <a:path w="3524250" h="1666875">
                  <a:moveTo>
                    <a:pt x="76200" y="0"/>
                  </a:moveTo>
                  <a:lnTo>
                    <a:pt x="3448050" y="0"/>
                  </a:lnTo>
                  <a:cubicBezTo>
                    <a:pt x="3490134" y="0"/>
                    <a:pt x="3524250" y="34116"/>
                    <a:pt x="3524250" y="76200"/>
                  </a:cubicBezTo>
                  <a:lnTo>
                    <a:pt x="3524250" y="1590675"/>
                  </a:lnTo>
                  <a:cubicBezTo>
                    <a:pt x="3524250" y="1632759"/>
                    <a:pt x="3490134" y="1666875"/>
                    <a:pt x="3448050" y="1666875"/>
                  </a:cubicBezTo>
                  <a:lnTo>
                    <a:pt x="76200" y="1666875"/>
                  </a:lnTo>
                  <a:cubicBezTo>
                    <a:pt x="34116" y="1666875"/>
                    <a:pt x="0" y="1632759"/>
                    <a:pt x="0" y="159067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8000"/>
              </a:srgbClr>
            </a:solidFill>
            <a:ln>
              <a:noFill/>
            </a:ln>
          </p:spPr>
        </p:sp>
        <p:sp>
          <p:nvSpPr>
            <p:cNvPr id="61" name="TextBox 61"/>
            <p:cNvSpPr txBox="1"/>
            <p:nvPr/>
          </p:nvSpPr>
          <p:spPr>
            <a:xfrm>
              <a:off x="4462462" y="4593431"/>
              <a:ext cx="140012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2️⃣ 优化债务结构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4464368" y="4895374"/>
              <a:ext cx="213938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优先使用专项债支持有收益项目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4464368" y="5133499"/>
              <a:ext cx="142739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加强项目储备和包装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4464368" y="5371624"/>
              <a:ext cx="128499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提高资金使用效率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4464368" y="5609749"/>
              <a:ext cx="185458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及时偿还到期债务释放空间</a:t>
              </a:r>
            </a:p>
          </p:txBody>
        </p:sp>
        <p:sp>
          <p:nvSpPr>
            <p:cNvPr id="66" name="Freeform 66"/>
            <p:cNvSpPr/>
            <p:nvPr/>
          </p:nvSpPr>
          <p:spPr>
            <a:xfrm>
              <a:off x="8001000" y="4429125"/>
              <a:ext cx="3619500" cy="1666875"/>
            </a:xfrm>
            <a:custGeom>
              <a:avLst/>
              <a:gdLst/>
              <a:ahLst/>
              <a:cxnLst/>
              <a:rect l="l" t="t" r="r" b="b"/>
              <a:pathLst>
                <a:path w="3619500" h="1666875">
                  <a:moveTo>
                    <a:pt x="76200" y="0"/>
                  </a:moveTo>
                  <a:lnTo>
                    <a:pt x="3543300" y="0"/>
                  </a:lnTo>
                  <a:cubicBezTo>
                    <a:pt x="3585384" y="0"/>
                    <a:pt x="3619500" y="34116"/>
                    <a:pt x="3619500" y="76200"/>
                  </a:cubicBezTo>
                  <a:lnTo>
                    <a:pt x="3619500" y="1590675"/>
                  </a:lnTo>
                  <a:cubicBezTo>
                    <a:pt x="3619500" y="1632759"/>
                    <a:pt x="3585384" y="1666875"/>
                    <a:pt x="3543300" y="1666875"/>
                  </a:cubicBezTo>
                  <a:lnTo>
                    <a:pt x="76200" y="1666875"/>
                  </a:lnTo>
                  <a:cubicBezTo>
                    <a:pt x="34116" y="1666875"/>
                    <a:pt x="0" y="1632759"/>
                    <a:pt x="0" y="159067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D4AF37">
                <a:alpha val="8000"/>
              </a:srgbClr>
            </a:solidFill>
            <a:ln>
              <a:noFill/>
            </a:ln>
          </p:spPr>
        </p:sp>
        <p:sp>
          <p:nvSpPr>
            <p:cNvPr id="67" name="TextBox 67"/>
            <p:cNvSpPr txBox="1"/>
            <p:nvPr/>
          </p:nvSpPr>
          <p:spPr>
            <a:xfrm>
              <a:off x="8177212" y="4593431"/>
              <a:ext cx="140012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D4AF37"/>
                  </a:solidFill>
                  <a:latin typeface="Segoe UI"/>
                  <a:ea typeface="Microsoft YaHei"/>
                  <a:cs typeface="Segoe UI"/>
                </a:rPr>
                <a:t>3️⃣ 依托政策支持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8179118" y="4895374"/>
              <a:ext cx="242418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充分利用民族地区、生态功能区政策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8179118" y="5133499"/>
              <a:ext cx="213938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争取专项转移支付替代债务融资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8179118" y="5371624"/>
              <a:ext cx="142739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对接超长期特别国债</a:t>
              </a:r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8179118" y="5609749"/>
              <a:ext cx="199698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探索生态补偿等创新资金来源</a:t>
              </a:r>
            </a:p>
          </p:txBody>
        </p:sp>
      </p:grpSp>
      <p:sp>
        <p:nvSpPr>
          <p:cNvPr id="73" name="TextBox 73"/>
          <p:cNvSpPr txBox="1"/>
          <p:nvPr/>
        </p:nvSpPr>
        <p:spPr>
          <a:xfrm>
            <a:off x="113606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12 / 17</a:t>
            </a:r>
          </a:p>
        </p:txBody>
      </p:sp>
    </p:spTree>
  </p:cSld>
  <p:clrMapOvr>
    <a:masterClrMapping/>
  </p:clrMapOvr>
  <p:transition dur="40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300532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六、债务风险评估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381000" y="952500"/>
            <a:ext cx="3619500" cy="2857500"/>
            <a:chOff x="381000" y="952500"/>
            <a:chExt cx="3619500" cy="28575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3619500" cy="2857500"/>
            </a:xfrm>
            <a:custGeom>
              <a:avLst/>
              <a:gdLst/>
              <a:ahLst/>
              <a:cxnLst/>
              <a:rect l="l" t="t" r="r" b="b"/>
              <a:pathLst>
                <a:path w="3619500" h="28575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2743200"/>
                  </a:lnTo>
                  <a:cubicBezTo>
                    <a:pt x="3619500" y="2806326"/>
                    <a:pt x="3568326" y="2857500"/>
                    <a:pt x="35052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1863066" y="1235392"/>
              <a:ext cx="65536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债务率</a:t>
              </a:r>
            </a:p>
          </p:txBody>
        </p:sp>
        <p:sp>
          <p:nvSpPr>
            <p:cNvPr id="8" name="Ellipse 8"/>
            <p:cNvSpPr/>
            <p:nvPr/>
          </p:nvSpPr>
          <p:spPr>
            <a:xfrm>
              <a:off x="1333500" y="1619250"/>
              <a:ext cx="1714500" cy="1714500"/>
            </a:xfrm>
            <a:prstGeom prst="ellipse">
              <a:avLst/>
            </a:prstGeom>
            <a:noFill/>
            <a:ln w="190500">
              <a:solidFill>
                <a:srgbClr val="E8E8F0"/>
              </a:solidFill>
            </a:ln>
          </p:spPr>
        </p:sp>
        <p:sp>
          <p:nvSpPr>
            <p:cNvPr id="9" name="Freeform 9"/>
            <p:cNvSpPr/>
            <p:nvPr/>
          </p:nvSpPr>
          <p:spPr>
            <a:xfrm>
              <a:off x="2190750" y="1619250"/>
              <a:ext cx="912537" cy="1376362"/>
            </a:xfrm>
            <a:custGeom>
              <a:avLst/>
              <a:gdLst/>
              <a:ahLst/>
              <a:cxnLst/>
              <a:rect l="l" t="t" r="r" b="b"/>
              <a:pathLst>
                <a:path w="912537" h="1376362">
                  <a:moveTo>
                    <a:pt x="0" y="0"/>
                  </a:moveTo>
                  <a:cubicBezTo>
                    <a:pt x="325739" y="81"/>
                    <a:pt x="623289" y="184769"/>
                    <a:pt x="767913" y="476643"/>
                  </a:cubicBezTo>
                  <a:cubicBezTo>
                    <a:pt x="912537" y="768516"/>
                    <a:pt x="879243" y="1117138"/>
                    <a:pt x="681990" y="1376362"/>
                  </a:cubicBezTo>
                </a:path>
              </a:pathLst>
            </a:custGeom>
            <a:noFill/>
            <a:ln w="190500" cap="rnd">
              <a:solidFill>
                <a:srgbClr val="00A651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1353695" y="2088832"/>
              <a:ext cx="1674109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15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35.35%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774865" y="2601278"/>
              <a:ext cx="83177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警戒线 100%</a:t>
              </a:r>
            </a:p>
          </p:txBody>
        </p:sp>
        <p:sp>
          <p:nvSpPr>
            <p:cNvPr id="12" name="Freeform 12"/>
            <p:cNvSpPr/>
            <p:nvPr/>
          </p:nvSpPr>
          <p:spPr>
            <a:xfrm>
              <a:off x="952500" y="3429000"/>
              <a:ext cx="2476500" cy="285750"/>
            </a:xfrm>
            <a:custGeom>
              <a:avLst/>
              <a:gdLst/>
              <a:ahLst/>
              <a:cxnLst/>
              <a:rect l="l" t="t" r="r" b="b"/>
              <a:pathLst>
                <a:path w="2476500" h="285750">
                  <a:moveTo>
                    <a:pt x="57150" y="0"/>
                  </a:moveTo>
                  <a:lnTo>
                    <a:pt x="2419350" y="0"/>
                  </a:lnTo>
                  <a:cubicBezTo>
                    <a:pt x="2450913" y="0"/>
                    <a:pt x="2476500" y="25587"/>
                    <a:pt x="2476500" y="57150"/>
                  </a:cubicBezTo>
                  <a:lnTo>
                    <a:pt x="2476500" y="228600"/>
                  </a:lnTo>
                  <a:cubicBezTo>
                    <a:pt x="2476500" y="260163"/>
                    <a:pt x="2450913" y="285750"/>
                    <a:pt x="2419350" y="285750"/>
                  </a:cubicBezTo>
                  <a:lnTo>
                    <a:pt x="57150" y="285750"/>
                  </a:lnTo>
                  <a:cubicBezTo>
                    <a:pt x="25587" y="285750"/>
                    <a:pt x="0" y="260163"/>
                    <a:pt x="0" y="228600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00A651">
                <a:alpha val="15000"/>
              </a:srgbClr>
            </a:solidFill>
            <a:ln>
              <a:noFill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1545231" y="3509010"/>
              <a:ext cx="129103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风险等级：低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4191000" y="952500"/>
            <a:ext cx="3619500" cy="2857500"/>
            <a:chOff x="4191000" y="952500"/>
            <a:chExt cx="3619500" cy="2857500"/>
          </a:xfrm>
        </p:grpSpPr>
        <p:sp>
          <p:nvSpPr>
            <p:cNvPr id="15" name="Freeform 15"/>
            <p:cNvSpPr/>
            <p:nvPr/>
          </p:nvSpPr>
          <p:spPr>
            <a:xfrm>
              <a:off x="4191000" y="952500"/>
              <a:ext cx="3619500" cy="2857500"/>
            </a:xfrm>
            <a:custGeom>
              <a:avLst/>
              <a:gdLst/>
              <a:ahLst/>
              <a:cxnLst/>
              <a:rect l="l" t="t" r="r" b="b"/>
              <a:pathLst>
                <a:path w="3619500" h="28575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2743200"/>
                  </a:lnTo>
                  <a:cubicBezTo>
                    <a:pt x="3619500" y="2806326"/>
                    <a:pt x="3568326" y="2857500"/>
                    <a:pt x="35052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5673066" y="1235392"/>
              <a:ext cx="65536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负债率</a:t>
              </a:r>
            </a:p>
          </p:txBody>
        </p:sp>
        <p:sp>
          <p:nvSpPr>
            <p:cNvPr id="17" name="Ellipse 17"/>
            <p:cNvSpPr/>
            <p:nvPr/>
          </p:nvSpPr>
          <p:spPr>
            <a:xfrm>
              <a:off x="5143500" y="1619250"/>
              <a:ext cx="1714500" cy="1714500"/>
            </a:xfrm>
            <a:prstGeom prst="ellipse">
              <a:avLst/>
            </a:prstGeom>
            <a:noFill/>
            <a:ln w="190500">
              <a:solidFill>
                <a:srgbClr val="E8E8F0"/>
              </a:solidFill>
            </a:ln>
          </p:spPr>
        </p:sp>
        <p:sp>
          <p:nvSpPr>
            <p:cNvPr id="18" name="Freeform 18"/>
            <p:cNvSpPr/>
            <p:nvPr/>
          </p:nvSpPr>
          <p:spPr>
            <a:xfrm>
              <a:off x="6000750" y="1619250"/>
              <a:ext cx="882303" cy="970597"/>
            </a:xfrm>
            <a:custGeom>
              <a:avLst/>
              <a:gdLst/>
              <a:ahLst/>
              <a:cxnLst/>
              <a:rect l="l" t="t" r="r" b="b"/>
              <a:pathLst>
                <a:path w="882303" h="970597">
                  <a:moveTo>
                    <a:pt x="0" y="0"/>
                  </a:moveTo>
                  <a:cubicBezTo>
                    <a:pt x="247104" y="27"/>
                    <a:pt x="482177" y="106682"/>
                    <a:pt x="644935" y="292612"/>
                  </a:cubicBezTo>
                  <a:cubicBezTo>
                    <a:pt x="807693" y="478543"/>
                    <a:pt x="882303" y="725663"/>
                    <a:pt x="849630" y="970597"/>
                  </a:cubicBezTo>
                </a:path>
              </a:pathLst>
            </a:custGeom>
            <a:noFill/>
            <a:ln w="190500" cap="rnd">
              <a:solidFill>
                <a:srgbClr val="00A651"/>
              </a:solidFill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5284460" y="2088832"/>
              <a:ext cx="1432579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15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27.11%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5512022" y="2601278"/>
              <a:ext cx="97745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债务余额/GDP</a:t>
              </a:r>
            </a:p>
          </p:txBody>
        </p:sp>
        <p:sp>
          <p:nvSpPr>
            <p:cNvPr id="21" name="Freeform 21"/>
            <p:cNvSpPr/>
            <p:nvPr/>
          </p:nvSpPr>
          <p:spPr>
            <a:xfrm>
              <a:off x="4762500" y="3429000"/>
              <a:ext cx="2476500" cy="285750"/>
            </a:xfrm>
            <a:custGeom>
              <a:avLst/>
              <a:gdLst/>
              <a:ahLst/>
              <a:cxnLst/>
              <a:rect l="l" t="t" r="r" b="b"/>
              <a:pathLst>
                <a:path w="2476500" h="285750">
                  <a:moveTo>
                    <a:pt x="57150" y="0"/>
                  </a:moveTo>
                  <a:lnTo>
                    <a:pt x="2419350" y="0"/>
                  </a:lnTo>
                  <a:cubicBezTo>
                    <a:pt x="2450913" y="0"/>
                    <a:pt x="2476500" y="25587"/>
                    <a:pt x="2476500" y="57150"/>
                  </a:cubicBezTo>
                  <a:lnTo>
                    <a:pt x="2476500" y="228600"/>
                  </a:lnTo>
                  <a:cubicBezTo>
                    <a:pt x="2476500" y="260163"/>
                    <a:pt x="2450913" y="285750"/>
                    <a:pt x="2419350" y="285750"/>
                  </a:cubicBezTo>
                  <a:lnTo>
                    <a:pt x="57150" y="285750"/>
                  </a:lnTo>
                  <a:cubicBezTo>
                    <a:pt x="25587" y="285750"/>
                    <a:pt x="0" y="260163"/>
                    <a:pt x="0" y="228600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00A651">
                <a:alpha val="15000"/>
              </a:srgbClr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5355231" y="3509010"/>
              <a:ext cx="129103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风险等级：低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8001000" y="952500"/>
            <a:ext cx="3810000" cy="2857500"/>
            <a:chOff x="8001000" y="952500"/>
            <a:chExt cx="3810000" cy="2857500"/>
          </a:xfrm>
        </p:grpSpPr>
        <p:sp>
          <p:nvSpPr>
            <p:cNvPr id="24" name="Freeform 24"/>
            <p:cNvSpPr/>
            <p:nvPr/>
          </p:nvSpPr>
          <p:spPr>
            <a:xfrm>
              <a:off x="8001000" y="952500"/>
              <a:ext cx="3810000" cy="2857500"/>
            </a:xfrm>
            <a:custGeom>
              <a:avLst/>
              <a:gdLst/>
              <a:ahLst/>
              <a:cxnLst/>
              <a:rect l="l" t="t" r="r" b="b"/>
              <a:pathLst>
                <a:path w="3810000" h="2857500">
                  <a:moveTo>
                    <a:pt x="114300" y="0"/>
                  </a:moveTo>
                  <a:lnTo>
                    <a:pt x="3695700" y="0"/>
                  </a:lnTo>
                  <a:cubicBezTo>
                    <a:pt x="3758826" y="0"/>
                    <a:pt x="3810000" y="51174"/>
                    <a:pt x="3810000" y="114300"/>
                  </a:cubicBezTo>
                  <a:lnTo>
                    <a:pt x="3810000" y="2743200"/>
                  </a:lnTo>
                  <a:cubicBezTo>
                    <a:pt x="3810000" y="2806326"/>
                    <a:pt x="3758826" y="2857500"/>
                    <a:pt x="36957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9371290" y="1235392"/>
              <a:ext cx="106941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限额使用率</a:t>
              </a:r>
            </a:p>
          </p:txBody>
        </p:sp>
        <p:sp>
          <p:nvSpPr>
            <p:cNvPr id="26" name="Ellipse 26"/>
            <p:cNvSpPr/>
            <p:nvPr/>
          </p:nvSpPr>
          <p:spPr>
            <a:xfrm>
              <a:off x="9048750" y="1619250"/>
              <a:ext cx="1714500" cy="1714500"/>
            </a:xfrm>
            <a:prstGeom prst="ellipse">
              <a:avLst/>
            </a:prstGeom>
            <a:noFill/>
            <a:ln w="190500">
              <a:solidFill>
                <a:srgbClr val="E8E8F0"/>
              </a:solidFill>
            </a:ln>
          </p:spPr>
        </p:sp>
        <p:sp>
          <p:nvSpPr>
            <p:cNvPr id="27" name="Freeform 27"/>
            <p:cNvSpPr/>
            <p:nvPr/>
          </p:nvSpPr>
          <p:spPr>
            <a:xfrm>
              <a:off x="8979162" y="1619250"/>
              <a:ext cx="1810368" cy="1764210"/>
            </a:xfrm>
            <a:custGeom>
              <a:avLst/>
              <a:gdLst/>
              <a:ahLst/>
              <a:cxnLst/>
              <a:rect l="l" t="t" r="r" b="b"/>
              <a:pathLst>
                <a:path w="1810368" h="1764210">
                  <a:moveTo>
                    <a:pt x="926838" y="0"/>
                  </a:moveTo>
                  <a:cubicBezTo>
                    <a:pt x="1379462" y="127"/>
                    <a:pt x="1753996" y="352121"/>
                    <a:pt x="1782182" y="803867"/>
                  </a:cubicBezTo>
                  <a:cubicBezTo>
                    <a:pt x="1810368" y="1255613"/>
                    <a:pt x="1482492" y="1651432"/>
                    <a:pt x="1033394" y="1707821"/>
                  </a:cubicBezTo>
                  <a:cubicBezTo>
                    <a:pt x="584296" y="1764210"/>
                    <a:pt x="168742" y="1461736"/>
                    <a:pt x="84371" y="1017045"/>
                  </a:cubicBezTo>
                  <a:cubicBezTo>
                    <a:pt x="0" y="572354"/>
                    <a:pt x="275887" y="138693"/>
                    <a:pt x="714430" y="26670"/>
                  </a:cubicBezTo>
                </a:path>
              </a:pathLst>
            </a:custGeom>
            <a:noFill/>
            <a:ln w="190500" cap="rnd">
              <a:solidFill>
                <a:srgbClr val="FF6B35"/>
              </a:solidFill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9068945" y="2088832"/>
              <a:ext cx="1674109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15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96.03%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9543788" y="2601278"/>
              <a:ext cx="72442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余额/限额</a:t>
              </a:r>
            </a:p>
          </p:txBody>
        </p:sp>
        <p:sp>
          <p:nvSpPr>
            <p:cNvPr id="30" name="Freeform 30"/>
            <p:cNvSpPr/>
            <p:nvPr/>
          </p:nvSpPr>
          <p:spPr>
            <a:xfrm>
              <a:off x="8572500" y="3429000"/>
              <a:ext cx="2667000" cy="285750"/>
            </a:xfrm>
            <a:custGeom>
              <a:avLst/>
              <a:gdLst/>
              <a:ahLst/>
              <a:cxnLst/>
              <a:rect l="l" t="t" r="r" b="b"/>
              <a:pathLst>
                <a:path w="2667000" h="285750">
                  <a:moveTo>
                    <a:pt x="57150" y="0"/>
                  </a:moveTo>
                  <a:lnTo>
                    <a:pt x="2609850" y="0"/>
                  </a:lnTo>
                  <a:cubicBezTo>
                    <a:pt x="2641413" y="0"/>
                    <a:pt x="2667000" y="25587"/>
                    <a:pt x="2667000" y="57150"/>
                  </a:cubicBezTo>
                  <a:lnTo>
                    <a:pt x="2667000" y="228600"/>
                  </a:lnTo>
                  <a:cubicBezTo>
                    <a:pt x="2667000" y="260163"/>
                    <a:pt x="2641413" y="285750"/>
                    <a:pt x="2609850" y="285750"/>
                  </a:cubicBezTo>
                  <a:lnTo>
                    <a:pt x="57150" y="285750"/>
                  </a:lnTo>
                  <a:cubicBezTo>
                    <a:pt x="25587" y="285750"/>
                    <a:pt x="0" y="260163"/>
                    <a:pt x="0" y="228600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FF6B35">
                <a:alpha val="15000"/>
              </a:srgbClr>
            </a:solidFill>
            <a:ln>
              <a:noFill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9209875" y="3509010"/>
              <a:ext cx="139225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⚠️ 融资空间不足</a:t>
              </a:r>
            </a:p>
          </p:txBody>
        </p:sp>
      </p:grpSp>
      <p:grpSp>
        <p:nvGrpSpPr>
          <p:cNvPr id="61" name="Group 61"/>
          <p:cNvGrpSpPr/>
          <p:nvPr/>
        </p:nvGrpSpPr>
        <p:grpSpPr>
          <a:xfrm>
            <a:off x="381000" y="4000500"/>
            <a:ext cx="11430000" cy="2286000"/>
            <a:chOff x="381000" y="4000500"/>
            <a:chExt cx="11430000" cy="2286000"/>
          </a:xfrm>
        </p:grpSpPr>
        <p:sp>
          <p:nvSpPr>
            <p:cNvPr id="33" name="Freeform 33"/>
            <p:cNvSpPr/>
            <p:nvPr/>
          </p:nvSpPr>
          <p:spPr>
            <a:xfrm>
              <a:off x="381000" y="4000500"/>
              <a:ext cx="11430000" cy="2286000"/>
            </a:xfrm>
            <a:custGeom>
              <a:avLst/>
              <a:gdLst/>
              <a:ahLst/>
              <a:cxnLst/>
              <a:rect l="l" t="t" r="r" b="b"/>
              <a:pathLst>
                <a:path w="11430000" h="22860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2171700"/>
                  </a:lnTo>
                  <a:cubicBezTo>
                    <a:pt x="11430000" y="2234826"/>
                    <a:pt x="11378826" y="2286000"/>
                    <a:pt x="11315700" y="2286000"/>
                  </a:cubicBezTo>
                  <a:lnTo>
                    <a:pt x="114300" y="2286000"/>
                  </a:lnTo>
                  <a:cubicBezTo>
                    <a:pt x="51174" y="2286000"/>
                    <a:pt x="0" y="2234826"/>
                    <a:pt x="0" y="2171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4" name="TextBox 34"/>
            <p:cNvSpPr txBox="1"/>
            <p:nvPr/>
          </p:nvSpPr>
          <p:spPr>
            <a:xfrm>
              <a:off x="554355" y="4235768"/>
              <a:ext cx="186646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债务风险综合评价</a:t>
              </a:r>
            </a:p>
          </p:txBody>
        </p:sp>
        <p:sp>
          <p:nvSpPr>
            <p:cNvPr id="35" name="Freeform 35"/>
            <p:cNvSpPr/>
            <p:nvPr/>
          </p:nvSpPr>
          <p:spPr>
            <a:xfrm>
              <a:off x="571500" y="4572000"/>
              <a:ext cx="11049000" cy="333375"/>
            </a:xfrm>
            <a:custGeom>
              <a:avLst/>
              <a:gdLst/>
              <a:ahLst/>
              <a:cxnLst/>
              <a:rect l="l" t="t" r="r" b="b"/>
              <a:pathLst>
                <a:path w="11049000" h="333375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295275"/>
                  </a:lnTo>
                  <a:cubicBezTo>
                    <a:pt x="11049000" y="316317"/>
                    <a:pt x="11031942" y="333375"/>
                    <a:pt x="11010900" y="333375"/>
                  </a:cubicBezTo>
                  <a:lnTo>
                    <a:pt x="38100" y="333375"/>
                  </a:lnTo>
                  <a:cubicBezTo>
                    <a:pt x="17058" y="333375"/>
                    <a:pt x="0" y="316317"/>
                    <a:pt x="0" y="29527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36" name="TextBox 36"/>
            <p:cNvSpPr txBox="1"/>
            <p:nvPr/>
          </p:nvSpPr>
          <p:spPr>
            <a:xfrm>
              <a:off x="1540145" y="4677728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指标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3635645" y="4677728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数值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5379625" y="4677728"/>
              <a:ext cx="67075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警戒标准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7284625" y="4677728"/>
              <a:ext cx="67075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风险评级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9826895" y="4677728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说明</a:t>
              </a:r>
            </a:p>
          </p:txBody>
        </p:sp>
        <p:sp>
          <p:nvSpPr>
            <p:cNvPr id="41" name="Rectangle 41"/>
            <p:cNvSpPr/>
            <p:nvPr/>
          </p:nvSpPr>
          <p:spPr>
            <a:xfrm>
              <a:off x="571500" y="4905375"/>
              <a:ext cx="11049000" cy="333375"/>
            </a:xfrm>
            <a:prstGeom prst="rect">
              <a:avLst/>
            </a:prstGeom>
            <a:solidFill>
              <a:srgbClr val="F5F7FA"/>
            </a:solidFill>
            <a:ln>
              <a:noFill/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1488519" y="5019199"/>
              <a:ext cx="45196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债务率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3550912" y="5019199"/>
              <a:ext cx="51817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35.35%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5563779" y="5019199"/>
              <a:ext cx="30244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100%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7383339" y="5019199"/>
              <a:ext cx="47332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低风险</a:t>
              </a:r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9561671" y="5019199"/>
              <a:ext cx="87915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远低于警戒线</a:t>
              </a:r>
            </a:p>
          </p:txBody>
        </p:sp>
        <p:sp>
          <p:nvSpPr>
            <p:cNvPr id="47" name="Rectangle 47"/>
            <p:cNvSpPr/>
            <p:nvPr/>
          </p:nvSpPr>
          <p:spPr>
            <a:xfrm>
              <a:off x="571500" y="5238750"/>
              <a:ext cx="11049000" cy="3333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1488519" y="5352574"/>
              <a:ext cx="45196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负债率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3588291" y="5352574"/>
              <a:ext cx="44341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27.11%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5585139" y="5352574"/>
              <a:ext cx="25972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60%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7383339" y="5352574"/>
              <a:ext cx="47332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低风险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9632871" y="5352574"/>
              <a:ext cx="73675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债务负担轻</a:t>
              </a:r>
            </a:p>
          </p:txBody>
        </p:sp>
        <p:sp>
          <p:nvSpPr>
            <p:cNvPr id="53" name="Rectangle 53"/>
            <p:cNvSpPr/>
            <p:nvPr/>
          </p:nvSpPr>
          <p:spPr>
            <a:xfrm>
              <a:off x="571500" y="5572125"/>
              <a:ext cx="11049000" cy="333375"/>
            </a:xfrm>
            <a:prstGeom prst="rect">
              <a:avLst/>
            </a:prstGeom>
            <a:solidFill>
              <a:srgbClr val="F5F7FA"/>
            </a:solidFill>
            <a:ln>
              <a:noFill/>
            </a:ln>
          </p:spPr>
        </p:sp>
        <p:sp>
          <p:nvSpPr>
            <p:cNvPr id="54" name="TextBox 54"/>
            <p:cNvSpPr txBox="1"/>
            <p:nvPr/>
          </p:nvSpPr>
          <p:spPr>
            <a:xfrm>
              <a:off x="1346121" y="5685949"/>
              <a:ext cx="73675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限额使用率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3550912" y="5685949"/>
              <a:ext cx="51817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96.03%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5663458" y="5685949"/>
              <a:ext cx="10308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-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7308580" y="5685949"/>
              <a:ext cx="62284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空间紧张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9561671" y="5685949"/>
              <a:ext cx="87915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新增融资受限</a:t>
              </a:r>
            </a:p>
          </p:txBody>
        </p:sp>
        <p:sp>
          <p:nvSpPr>
            <p:cNvPr id="59" name="Freeform 59"/>
            <p:cNvSpPr/>
            <p:nvPr/>
          </p:nvSpPr>
          <p:spPr>
            <a:xfrm>
              <a:off x="571500" y="5953125"/>
              <a:ext cx="11049000" cy="285750"/>
            </a:xfrm>
            <a:custGeom>
              <a:avLst/>
              <a:gdLst/>
              <a:ahLst/>
              <a:cxnLst/>
              <a:rect l="l" t="t" r="r" b="b"/>
              <a:pathLst>
                <a:path w="11049000" h="285750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247650"/>
                  </a:lnTo>
                  <a:cubicBezTo>
                    <a:pt x="11049000" y="268692"/>
                    <a:pt x="11031942" y="285750"/>
                    <a:pt x="11010900" y="285750"/>
                  </a:cubicBezTo>
                  <a:lnTo>
                    <a:pt x="38100" y="285750"/>
                  </a:lnTo>
                  <a:cubicBezTo>
                    <a:pt x="17058" y="285750"/>
                    <a:pt x="0" y="268692"/>
                    <a:pt x="0" y="2476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>
                <a:alpha val="10000"/>
              </a:srgbClr>
            </a:solidFill>
            <a:ln>
              <a:noFill/>
            </a:ln>
          </p:spPr>
        </p:sp>
        <p:sp>
          <p:nvSpPr>
            <p:cNvPr id="60" name="TextBox 60"/>
            <p:cNvSpPr txBox="1"/>
            <p:nvPr/>
          </p:nvSpPr>
          <p:spPr>
            <a:xfrm>
              <a:off x="3196379" y="6030278"/>
              <a:ext cx="579924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📌 综合结论：债务风险总体可控，但新增融资能力严重不足，需争取更多限额支持</a:t>
              </a:r>
            </a:p>
          </p:txBody>
        </p:sp>
      </p:grpSp>
      <p:sp>
        <p:nvSpPr>
          <p:cNvPr id="62" name="TextBox 62"/>
          <p:cNvSpPr txBox="1"/>
          <p:nvPr/>
        </p:nvSpPr>
        <p:spPr>
          <a:xfrm>
            <a:off x="113606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13 / 17</a:t>
            </a:r>
          </a:p>
        </p:txBody>
      </p:sp>
    </p:spTree>
  </p:cSld>
  <p:clrMapOvr>
    <a:masterClrMapping/>
  </p:clrMapOvr>
  <p:transition dur="400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4477512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七、综合评价：优势与挑战</a:t>
            </a:r>
          </a:p>
        </p:txBody>
      </p:sp>
      <p:grpSp>
        <p:nvGrpSpPr>
          <p:cNvPr id="38" name="Group 38"/>
          <p:cNvGrpSpPr/>
          <p:nvPr/>
        </p:nvGrpSpPr>
        <p:grpSpPr>
          <a:xfrm>
            <a:off x="381000" y="952500"/>
            <a:ext cx="5619750" cy="5334000"/>
            <a:chOff x="381000" y="952500"/>
            <a:chExt cx="5619750" cy="53340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5619750" cy="5334000"/>
            </a:xfrm>
            <a:custGeom>
              <a:avLst/>
              <a:gdLst/>
              <a:ahLst/>
              <a:cxnLst/>
              <a:rect l="l" t="t" r="r" b="b"/>
              <a:pathLst>
                <a:path w="5619750" h="5334000">
                  <a:moveTo>
                    <a:pt x="114300" y="0"/>
                  </a:moveTo>
                  <a:lnTo>
                    <a:pt x="5505450" y="0"/>
                  </a:lnTo>
                  <a:cubicBezTo>
                    <a:pt x="5568576" y="0"/>
                    <a:pt x="5619750" y="51174"/>
                    <a:pt x="5619750" y="114300"/>
                  </a:cubicBezTo>
                  <a:lnTo>
                    <a:pt x="5619750" y="5219700"/>
                  </a:lnTo>
                  <a:cubicBezTo>
                    <a:pt x="5619750" y="5282826"/>
                    <a:pt x="5568576" y="5334000"/>
                    <a:pt x="5505450" y="5334000"/>
                  </a:cubicBezTo>
                  <a:lnTo>
                    <a:pt x="114300" y="5334000"/>
                  </a:lnTo>
                  <a:cubicBezTo>
                    <a:pt x="51174" y="5334000"/>
                    <a:pt x="0" y="5282826"/>
                    <a:pt x="0" y="521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Freeform 7"/>
            <p:cNvSpPr/>
            <p:nvPr/>
          </p:nvSpPr>
          <p:spPr>
            <a:xfrm>
              <a:off x="381000" y="952500"/>
              <a:ext cx="5619750" cy="571500"/>
            </a:xfrm>
            <a:custGeom>
              <a:avLst/>
              <a:gdLst/>
              <a:ahLst/>
              <a:cxnLst/>
              <a:rect l="l" t="t" r="r" b="b"/>
              <a:pathLst>
                <a:path w="5619750" h="571500">
                  <a:moveTo>
                    <a:pt x="114300" y="0"/>
                  </a:moveTo>
                  <a:lnTo>
                    <a:pt x="5505450" y="0"/>
                  </a:lnTo>
                  <a:cubicBezTo>
                    <a:pt x="5568576" y="0"/>
                    <a:pt x="5619750" y="51174"/>
                    <a:pt x="5619750" y="114300"/>
                  </a:cubicBezTo>
                  <a:lnTo>
                    <a:pt x="5619750" y="457200"/>
                  </a:lnTo>
                  <a:cubicBezTo>
                    <a:pt x="5619750" y="520326"/>
                    <a:pt x="5568576" y="571500"/>
                    <a:pt x="5505450" y="571500"/>
                  </a:cubicBezTo>
                  <a:lnTo>
                    <a:pt x="114300" y="571500"/>
                  </a:lnTo>
                  <a:cubicBezTo>
                    <a:pt x="51174" y="571500"/>
                    <a:pt x="0" y="520326"/>
                    <a:pt x="0" y="457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8" name="Rectangle 8"/>
            <p:cNvSpPr/>
            <p:nvPr/>
          </p:nvSpPr>
          <p:spPr>
            <a:xfrm>
              <a:off x="381000" y="1409700"/>
              <a:ext cx="5619750" cy="114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2090690" y="1171575"/>
              <a:ext cx="2200370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✓ 优势与亮点（7条）</a:t>
              </a:r>
            </a:p>
          </p:txBody>
        </p:sp>
        <p:grpSp>
          <p:nvGrpSpPr>
            <p:cNvPr id="13" name="Group 13"/>
            <p:cNvGrpSpPr/>
            <p:nvPr/>
          </p:nvGrpSpPr>
          <p:grpSpPr>
            <a:xfrm>
              <a:off x="571500" y="1666875"/>
              <a:ext cx="5238750" cy="571500"/>
              <a:chOff x="571500" y="1666875"/>
              <a:chExt cx="5238750" cy="57150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571500" y="1666875"/>
                <a:ext cx="52387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5715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495300"/>
                    </a:lnTo>
                    <a:cubicBezTo>
                      <a:pt x="5238750" y="537384"/>
                      <a:pt x="5204634" y="571500"/>
                      <a:pt x="516255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00A651">
                  <a:alpha val="8000"/>
                </a:srgbClr>
              </a:solidFill>
              <a:ln>
                <a:noFill/>
              </a:ln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747712" y="1783556"/>
                <a:ext cx="1607147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00A651"/>
                    </a:solidFill>
                    <a:latin typeface="Segoe UI"/>
                    <a:ea typeface="Microsoft YaHei"/>
                    <a:cs typeface="Segoe UI"/>
                  </a:rPr>
                  <a:t>1. 财政收入增长强劲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749618" y="2037874"/>
                <a:ext cx="3171777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收入增速10.67%，税收增速17.44%，远超全省平均</a:t>
                </a:r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571500" y="2333625"/>
              <a:ext cx="5238750" cy="571500"/>
              <a:chOff x="571500" y="2333625"/>
              <a:chExt cx="5238750" cy="57150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571500" y="2333625"/>
                <a:ext cx="52387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5715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495300"/>
                    </a:lnTo>
                    <a:cubicBezTo>
                      <a:pt x="5238750" y="537384"/>
                      <a:pt x="5204634" y="571500"/>
                      <a:pt x="516255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00A651">
                  <a:alpha val="8000"/>
                </a:srgbClr>
              </a:solidFill>
              <a:ln>
                <a:noFill/>
              </a:ln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747712" y="2450306"/>
                <a:ext cx="1650278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00A651"/>
                    </a:solidFill>
                    <a:latin typeface="Segoe UI"/>
                    <a:ea typeface="Microsoft YaHei"/>
                    <a:cs typeface="Segoe UI"/>
                  </a:rPr>
                  <a:t>2. 债务风险总体可控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749618" y="2704624"/>
                <a:ext cx="3193137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债务率35.35%，远低于100%警戒线，债务负担较轻</a:t>
                </a:r>
              </a:p>
            </p:txBody>
          </p:sp>
        </p:grpSp>
        <p:grpSp>
          <p:nvGrpSpPr>
            <p:cNvPr id="21" name="Group 21"/>
            <p:cNvGrpSpPr/>
            <p:nvPr/>
          </p:nvGrpSpPr>
          <p:grpSpPr>
            <a:xfrm>
              <a:off x="571500" y="3000375"/>
              <a:ext cx="5238750" cy="571500"/>
              <a:chOff x="571500" y="3000375"/>
              <a:chExt cx="5238750" cy="571500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571500" y="3000375"/>
                <a:ext cx="52387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5715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495300"/>
                    </a:lnTo>
                    <a:cubicBezTo>
                      <a:pt x="5238750" y="537384"/>
                      <a:pt x="5204634" y="571500"/>
                      <a:pt x="516255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00A651">
                  <a:alpha val="8000"/>
                </a:srgbClr>
              </a:solidFill>
              <a:ln>
                <a:noFill/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747712" y="3117056"/>
                <a:ext cx="1650278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00A651"/>
                    </a:solidFill>
                    <a:latin typeface="Segoe UI"/>
                    <a:ea typeface="Microsoft YaHei"/>
                    <a:cs typeface="Segoe UI"/>
                  </a:rPr>
                  <a:t>3. 收入质量优于全省</a:t>
                </a: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749618" y="3371374"/>
                <a:ext cx="3591854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税收占比66.45%，高于全省63.9%，财政收入可持续性好</a:t>
                </a:r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571500" y="3667125"/>
              <a:ext cx="5238750" cy="571500"/>
              <a:chOff x="571500" y="3667125"/>
              <a:chExt cx="5238750" cy="571500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571500" y="3667125"/>
                <a:ext cx="52387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5715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495300"/>
                    </a:lnTo>
                    <a:cubicBezTo>
                      <a:pt x="5238750" y="537384"/>
                      <a:pt x="5204634" y="571500"/>
                      <a:pt x="516255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00A651">
                  <a:alpha val="8000"/>
                </a:srgbClr>
              </a:solidFill>
              <a:ln>
                <a:noFill/>
              </a:ln>
            </p:spPr>
          </p:sp>
          <p:sp>
            <p:nvSpPr>
              <p:cNvPr id="23" name="TextBox 23"/>
              <p:cNvSpPr txBox="1"/>
              <p:nvPr/>
            </p:nvSpPr>
            <p:spPr>
              <a:xfrm>
                <a:off x="747712" y="3783806"/>
                <a:ext cx="1650278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00A651"/>
                    </a:solidFill>
                    <a:latin typeface="Segoe UI"/>
                    <a:ea typeface="Microsoft YaHei"/>
                    <a:cs typeface="Segoe UI"/>
                  </a:rPr>
                  <a:t>4. 享受特殊财政政策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749618" y="4038124"/>
                <a:ext cx="3485055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转移支付376.56亿元，民族地区和生态功能区政策红利</a:t>
                </a:r>
              </a:p>
            </p:txBody>
          </p:sp>
        </p:grpSp>
        <p:grpSp>
          <p:nvGrpSpPr>
            <p:cNvPr id="29" name="Group 29"/>
            <p:cNvGrpSpPr/>
            <p:nvPr/>
          </p:nvGrpSpPr>
          <p:grpSpPr>
            <a:xfrm>
              <a:off x="571500" y="4333875"/>
              <a:ext cx="5238750" cy="571500"/>
              <a:chOff x="571500" y="4333875"/>
              <a:chExt cx="5238750" cy="571500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571500" y="4333875"/>
                <a:ext cx="52387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5715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495300"/>
                    </a:lnTo>
                    <a:cubicBezTo>
                      <a:pt x="5238750" y="537384"/>
                      <a:pt x="5204634" y="571500"/>
                      <a:pt x="516255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00A651">
                  <a:alpha val="8000"/>
                </a:srgbClr>
              </a:solidFill>
              <a:ln>
                <a:noFill/>
              </a:ln>
            </p:spPr>
          </p:sp>
          <p:sp>
            <p:nvSpPr>
              <p:cNvPr id="27" name="TextBox 27"/>
              <p:cNvSpPr txBox="1"/>
              <p:nvPr/>
            </p:nvSpPr>
            <p:spPr>
              <a:xfrm>
                <a:off x="747712" y="4450556"/>
                <a:ext cx="1822799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00A651"/>
                    </a:solidFill>
                    <a:latin typeface="Segoe UI"/>
                    <a:ea typeface="Microsoft YaHei"/>
                    <a:cs typeface="Segoe UI"/>
                  </a:rPr>
                  <a:t>5. 人均公共服务投入高</a:t>
                </a: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749618" y="4704874"/>
                <a:ext cx="2943939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人均财政支出40,908元，是全省平均的2.54倍</a:t>
                </a:r>
              </a:p>
            </p:txBody>
          </p:sp>
        </p:grpSp>
        <p:grpSp>
          <p:nvGrpSpPr>
            <p:cNvPr id="33" name="Group 33"/>
            <p:cNvGrpSpPr/>
            <p:nvPr/>
          </p:nvGrpSpPr>
          <p:grpSpPr>
            <a:xfrm>
              <a:off x="571500" y="5000625"/>
              <a:ext cx="5238750" cy="571500"/>
              <a:chOff x="571500" y="5000625"/>
              <a:chExt cx="5238750" cy="571500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571500" y="5000625"/>
                <a:ext cx="52387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5715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495300"/>
                    </a:lnTo>
                    <a:cubicBezTo>
                      <a:pt x="5238750" y="537384"/>
                      <a:pt x="5204634" y="571500"/>
                      <a:pt x="516255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00A651">
                  <a:alpha val="8000"/>
                </a:srgbClr>
              </a:solidFill>
              <a:ln>
                <a:noFill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747712" y="5117306"/>
                <a:ext cx="1650278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00A651"/>
                    </a:solidFill>
                    <a:latin typeface="Segoe UI"/>
                    <a:ea typeface="Microsoft YaHei"/>
                    <a:cs typeface="Segoe UI"/>
                  </a:rPr>
                  <a:t>6. 第三产业增速领先</a:t>
                </a:r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749618" y="5371624"/>
                <a:ext cx="3072098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三产增速6.6%高于全省6.3%，旅游业发展潜力大</a:t>
                </a:r>
              </a:p>
            </p:txBody>
          </p:sp>
        </p:grpSp>
        <p:grpSp>
          <p:nvGrpSpPr>
            <p:cNvPr id="37" name="Group 37"/>
            <p:cNvGrpSpPr/>
            <p:nvPr/>
          </p:nvGrpSpPr>
          <p:grpSpPr>
            <a:xfrm>
              <a:off x="571500" y="5667375"/>
              <a:ext cx="5238750" cy="540544"/>
              <a:chOff x="571500" y="5667375"/>
              <a:chExt cx="5238750" cy="540544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571500" y="5667375"/>
                <a:ext cx="523875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523875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447675"/>
                    </a:lnTo>
                    <a:cubicBezTo>
                      <a:pt x="5238750" y="489759"/>
                      <a:pt x="5204634" y="523875"/>
                      <a:pt x="5162550" y="523875"/>
                    </a:cubicBezTo>
                    <a:lnTo>
                      <a:pt x="76200" y="523875"/>
                    </a:lnTo>
                    <a:cubicBezTo>
                      <a:pt x="34116" y="523875"/>
                      <a:pt x="0" y="489759"/>
                      <a:pt x="0" y="447675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00A651">
                  <a:alpha val="8000"/>
                </a:srgbClr>
              </a:solidFill>
              <a:ln>
                <a:noFill/>
              </a:ln>
            </p:spPr>
          </p:sp>
          <p:sp>
            <p:nvSpPr>
              <p:cNvPr id="35" name="TextBox 35"/>
              <p:cNvSpPr txBox="1"/>
              <p:nvPr/>
            </p:nvSpPr>
            <p:spPr>
              <a:xfrm>
                <a:off x="747712" y="5784056"/>
                <a:ext cx="1650278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00A651"/>
                    </a:solidFill>
                    <a:latin typeface="Segoe UI"/>
                    <a:ea typeface="Microsoft YaHei"/>
                    <a:cs typeface="Segoe UI"/>
                  </a:rPr>
                  <a:t>7. 生态资源优势显著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749618" y="6009799"/>
                <a:ext cx="2018347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丰富的自然景观和文化旅游资源</a:t>
                </a:r>
              </a:p>
            </p:txBody>
          </p:sp>
        </p:grpSp>
      </p:grpSp>
      <p:grpSp>
        <p:nvGrpSpPr>
          <p:cNvPr id="68" name="Group 68"/>
          <p:cNvGrpSpPr/>
          <p:nvPr/>
        </p:nvGrpSpPr>
        <p:grpSpPr>
          <a:xfrm>
            <a:off x="6191250" y="952500"/>
            <a:ext cx="5619750" cy="5334000"/>
            <a:chOff x="6191250" y="952500"/>
            <a:chExt cx="5619750" cy="5334000"/>
          </a:xfrm>
        </p:grpSpPr>
        <p:sp>
          <p:nvSpPr>
            <p:cNvPr id="39" name="Freeform 39"/>
            <p:cNvSpPr/>
            <p:nvPr/>
          </p:nvSpPr>
          <p:spPr>
            <a:xfrm>
              <a:off x="6191250" y="952500"/>
              <a:ext cx="5619750" cy="5334000"/>
            </a:xfrm>
            <a:custGeom>
              <a:avLst/>
              <a:gdLst/>
              <a:ahLst/>
              <a:cxnLst/>
              <a:rect l="l" t="t" r="r" b="b"/>
              <a:pathLst>
                <a:path w="5619750" h="5334000">
                  <a:moveTo>
                    <a:pt x="114300" y="0"/>
                  </a:moveTo>
                  <a:lnTo>
                    <a:pt x="5505450" y="0"/>
                  </a:lnTo>
                  <a:cubicBezTo>
                    <a:pt x="5568576" y="0"/>
                    <a:pt x="5619750" y="51174"/>
                    <a:pt x="5619750" y="114300"/>
                  </a:cubicBezTo>
                  <a:lnTo>
                    <a:pt x="5619750" y="5219700"/>
                  </a:lnTo>
                  <a:cubicBezTo>
                    <a:pt x="5619750" y="5282826"/>
                    <a:pt x="5568576" y="5334000"/>
                    <a:pt x="5505450" y="5334000"/>
                  </a:cubicBezTo>
                  <a:lnTo>
                    <a:pt x="114300" y="5334000"/>
                  </a:lnTo>
                  <a:cubicBezTo>
                    <a:pt x="51174" y="5334000"/>
                    <a:pt x="0" y="5282826"/>
                    <a:pt x="0" y="521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0" name="Freeform 40"/>
            <p:cNvSpPr/>
            <p:nvPr/>
          </p:nvSpPr>
          <p:spPr>
            <a:xfrm>
              <a:off x="6191250" y="952500"/>
              <a:ext cx="5619750" cy="571500"/>
            </a:xfrm>
            <a:custGeom>
              <a:avLst/>
              <a:gdLst/>
              <a:ahLst/>
              <a:cxnLst/>
              <a:rect l="l" t="t" r="r" b="b"/>
              <a:pathLst>
                <a:path w="5619750" h="571500">
                  <a:moveTo>
                    <a:pt x="114300" y="0"/>
                  </a:moveTo>
                  <a:lnTo>
                    <a:pt x="5505450" y="0"/>
                  </a:lnTo>
                  <a:cubicBezTo>
                    <a:pt x="5568576" y="0"/>
                    <a:pt x="5619750" y="51174"/>
                    <a:pt x="5619750" y="114300"/>
                  </a:cubicBezTo>
                  <a:lnTo>
                    <a:pt x="5619750" y="457200"/>
                  </a:lnTo>
                  <a:cubicBezTo>
                    <a:pt x="5619750" y="520326"/>
                    <a:pt x="5568576" y="571500"/>
                    <a:pt x="5505450" y="571500"/>
                  </a:cubicBezTo>
                  <a:lnTo>
                    <a:pt x="114300" y="571500"/>
                  </a:lnTo>
                  <a:cubicBezTo>
                    <a:pt x="51174" y="571500"/>
                    <a:pt x="0" y="520326"/>
                    <a:pt x="0" y="457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41" name="Rectangle 41"/>
            <p:cNvSpPr/>
            <p:nvPr/>
          </p:nvSpPr>
          <p:spPr>
            <a:xfrm>
              <a:off x="6191250" y="1409700"/>
              <a:ext cx="5619750" cy="114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7492639" y="1171575"/>
              <a:ext cx="301697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⚠️ 挑战与结构性矛盾（5条）</a:t>
              </a:r>
            </a:p>
          </p:txBody>
        </p:sp>
        <p:grpSp>
          <p:nvGrpSpPr>
            <p:cNvPr id="47" name="Group 47"/>
            <p:cNvGrpSpPr/>
            <p:nvPr/>
          </p:nvGrpSpPr>
          <p:grpSpPr>
            <a:xfrm>
              <a:off x="6381750" y="1666875"/>
              <a:ext cx="5238750" cy="788194"/>
              <a:chOff x="6381750" y="1666875"/>
              <a:chExt cx="5238750" cy="788194"/>
            </a:xfrm>
          </p:grpSpPr>
          <p:sp>
            <p:nvSpPr>
              <p:cNvPr id="43" name="Freeform 43"/>
              <p:cNvSpPr/>
              <p:nvPr/>
            </p:nvSpPr>
            <p:spPr>
              <a:xfrm>
                <a:off x="6381750" y="1666875"/>
                <a:ext cx="523875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7620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685800"/>
                    </a:lnTo>
                    <a:cubicBezTo>
                      <a:pt x="5238750" y="727884"/>
                      <a:pt x="5204634" y="762000"/>
                      <a:pt x="5162550" y="762000"/>
                    </a:cubicBezTo>
                    <a:lnTo>
                      <a:pt x="76200" y="762000"/>
                    </a:lnTo>
                    <a:cubicBezTo>
                      <a:pt x="34116" y="762000"/>
                      <a:pt x="0" y="727884"/>
                      <a:pt x="0" y="685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C41E3A">
                  <a:alpha val="8000"/>
                </a:srgbClr>
              </a:solidFill>
              <a:ln>
                <a:noFill/>
              </a:ln>
            </p:spPr>
          </p:sp>
          <p:sp>
            <p:nvSpPr>
              <p:cNvPr id="44" name="TextBox 44"/>
              <p:cNvSpPr txBox="1"/>
              <p:nvPr/>
            </p:nvSpPr>
            <p:spPr>
              <a:xfrm>
                <a:off x="6557962" y="1783556"/>
                <a:ext cx="1434626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C41E3A"/>
                    </a:solidFill>
                    <a:latin typeface="Segoe UI"/>
                    <a:ea typeface="Microsoft YaHei"/>
                    <a:cs typeface="Segoe UI"/>
                  </a:rPr>
                  <a:t>1. 经济产出效率低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6559868" y="2037874"/>
                <a:ext cx="2431304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GDP占比0.90%显著低于人口占比1.33%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6559868" y="2256949"/>
                <a:ext cx="150571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人均GDP仅为全省67.7%</a:t>
                </a:r>
              </a:p>
            </p:txBody>
          </p:sp>
        </p:grpSp>
        <p:grpSp>
          <p:nvGrpSpPr>
            <p:cNvPr id="52" name="Group 52"/>
            <p:cNvGrpSpPr/>
            <p:nvPr/>
          </p:nvGrpSpPr>
          <p:grpSpPr>
            <a:xfrm>
              <a:off x="6381750" y="2524125"/>
              <a:ext cx="5238750" cy="788194"/>
              <a:chOff x="6381750" y="2524125"/>
              <a:chExt cx="5238750" cy="788194"/>
            </a:xfrm>
          </p:grpSpPr>
          <p:sp>
            <p:nvSpPr>
              <p:cNvPr id="48" name="Freeform 48"/>
              <p:cNvSpPr/>
              <p:nvPr/>
            </p:nvSpPr>
            <p:spPr>
              <a:xfrm>
                <a:off x="6381750" y="2524125"/>
                <a:ext cx="523875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7620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685800"/>
                    </a:lnTo>
                    <a:cubicBezTo>
                      <a:pt x="5238750" y="727884"/>
                      <a:pt x="5204634" y="762000"/>
                      <a:pt x="5162550" y="762000"/>
                    </a:cubicBezTo>
                    <a:lnTo>
                      <a:pt x="76200" y="762000"/>
                    </a:lnTo>
                    <a:cubicBezTo>
                      <a:pt x="34116" y="762000"/>
                      <a:pt x="0" y="727884"/>
                      <a:pt x="0" y="685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C41E3A">
                  <a:alpha val="8000"/>
                </a:srgbClr>
              </a:solidFill>
              <a:ln>
                <a:noFill/>
              </a:ln>
            </p:spPr>
          </p:sp>
          <p:sp>
            <p:nvSpPr>
              <p:cNvPr id="49" name="TextBox 49"/>
              <p:cNvSpPr txBox="1"/>
              <p:nvPr/>
            </p:nvSpPr>
            <p:spPr>
              <a:xfrm>
                <a:off x="6557962" y="2640806"/>
                <a:ext cx="2167842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C41E3A"/>
                    </a:solidFill>
                    <a:latin typeface="Segoe UI"/>
                    <a:ea typeface="Microsoft YaHei"/>
                    <a:cs typeface="Segoe UI"/>
                  </a:rPr>
                  <a:t>2. 专项债融资能力严重不足</a:t>
                </a:r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6559868" y="2895124"/>
                <a:ext cx="2552343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专项债限额占比仅0.28%，制约基建投资</a:t>
                </a:r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6559868" y="3114199"/>
                <a:ext cx="2474024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专项债:一般债=0.46:1（全省2.24:1）</a:t>
                </a:r>
              </a:p>
            </p:txBody>
          </p:sp>
        </p:grpSp>
        <p:grpSp>
          <p:nvGrpSpPr>
            <p:cNvPr id="57" name="Group 57"/>
            <p:cNvGrpSpPr/>
            <p:nvPr/>
          </p:nvGrpSpPr>
          <p:grpSpPr>
            <a:xfrm>
              <a:off x="6381750" y="3381375"/>
              <a:ext cx="5238750" cy="788194"/>
              <a:chOff x="6381750" y="3381375"/>
              <a:chExt cx="5238750" cy="788194"/>
            </a:xfrm>
          </p:grpSpPr>
          <p:sp>
            <p:nvSpPr>
              <p:cNvPr id="53" name="Freeform 53"/>
              <p:cNvSpPr/>
              <p:nvPr/>
            </p:nvSpPr>
            <p:spPr>
              <a:xfrm>
                <a:off x="6381750" y="3381375"/>
                <a:ext cx="523875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7620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685800"/>
                    </a:lnTo>
                    <a:cubicBezTo>
                      <a:pt x="5238750" y="727884"/>
                      <a:pt x="5204634" y="762000"/>
                      <a:pt x="5162550" y="762000"/>
                    </a:cubicBezTo>
                    <a:lnTo>
                      <a:pt x="76200" y="762000"/>
                    </a:lnTo>
                    <a:cubicBezTo>
                      <a:pt x="34116" y="762000"/>
                      <a:pt x="0" y="727884"/>
                      <a:pt x="0" y="685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C41E3A">
                  <a:alpha val="8000"/>
                </a:srgbClr>
              </a:solidFill>
              <a:ln>
                <a:noFill/>
              </a:ln>
            </p:spPr>
          </p:sp>
          <p:sp>
            <p:nvSpPr>
              <p:cNvPr id="54" name="TextBox 54"/>
              <p:cNvSpPr txBox="1"/>
              <p:nvPr/>
            </p:nvSpPr>
            <p:spPr>
              <a:xfrm>
                <a:off x="6557962" y="3498056"/>
                <a:ext cx="1650278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C41E3A"/>
                    </a:solidFill>
                    <a:latin typeface="Segoe UI"/>
                    <a:ea typeface="Microsoft YaHei"/>
                    <a:cs typeface="Segoe UI"/>
                  </a:rPr>
                  <a:t>3. 债务空间几乎用尽</a:t>
                </a:r>
              </a:p>
            </p:txBody>
          </p:sp>
          <p:sp>
            <p:nvSpPr>
              <p:cNvPr id="55" name="TextBox 55"/>
              <p:cNvSpPr txBox="1"/>
              <p:nvPr/>
            </p:nvSpPr>
            <p:spPr>
              <a:xfrm>
                <a:off x="6559868" y="3752374"/>
                <a:ext cx="149147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债务余额占限额96.03%</a:t>
                </a:r>
              </a:p>
            </p:txBody>
          </p:sp>
          <p:sp>
            <p:nvSpPr>
              <p:cNvPr id="56" name="TextBox 56"/>
              <p:cNvSpPr txBox="1"/>
              <p:nvPr/>
            </p:nvSpPr>
            <p:spPr>
              <a:xfrm>
                <a:off x="6559868" y="3971449"/>
                <a:ext cx="154131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新增融资空间仅6.5亿元</a:t>
                </a:r>
              </a:p>
            </p:txBody>
          </p:sp>
        </p:grpSp>
        <p:grpSp>
          <p:nvGrpSpPr>
            <p:cNvPr id="62" name="Group 62"/>
            <p:cNvGrpSpPr/>
            <p:nvPr/>
          </p:nvGrpSpPr>
          <p:grpSpPr>
            <a:xfrm>
              <a:off x="6381750" y="4238625"/>
              <a:ext cx="5238750" cy="788194"/>
              <a:chOff x="6381750" y="4238625"/>
              <a:chExt cx="5238750" cy="788194"/>
            </a:xfrm>
          </p:grpSpPr>
          <p:sp>
            <p:nvSpPr>
              <p:cNvPr id="58" name="Freeform 58"/>
              <p:cNvSpPr/>
              <p:nvPr/>
            </p:nvSpPr>
            <p:spPr>
              <a:xfrm>
                <a:off x="6381750" y="4238625"/>
                <a:ext cx="523875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7620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685800"/>
                    </a:lnTo>
                    <a:cubicBezTo>
                      <a:pt x="5238750" y="727884"/>
                      <a:pt x="5204634" y="762000"/>
                      <a:pt x="5162550" y="762000"/>
                    </a:cubicBezTo>
                    <a:lnTo>
                      <a:pt x="76200" y="762000"/>
                    </a:lnTo>
                    <a:cubicBezTo>
                      <a:pt x="34116" y="762000"/>
                      <a:pt x="0" y="727884"/>
                      <a:pt x="0" y="685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F6B35">
                  <a:alpha val="8000"/>
                </a:srgbClr>
              </a:solidFill>
              <a:ln>
                <a:noFill/>
              </a:ln>
            </p:spPr>
          </p:sp>
          <p:sp>
            <p:nvSpPr>
              <p:cNvPr id="59" name="TextBox 59"/>
              <p:cNvSpPr txBox="1"/>
              <p:nvPr/>
            </p:nvSpPr>
            <p:spPr>
              <a:xfrm>
                <a:off x="6557962" y="4355306"/>
                <a:ext cx="1650278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FF6B35"/>
                    </a:solidFill>
                    <a:latin typeface="Segoe UI"/>
                    <a:ea typeface="Microsoft YaHei"/>
                    <a:cs typeface="Segoe UI"/>
                  </a:rPr>
                  <a:t>4. 土地财政能力极弱</a:t>
                </a:r>
              </a:p>
            </p:txBody>
          </p:sp>
          <p:sp>
            <p:nvSpPr>
              <p:cNvPr id="60" name="TextBox 60"/>
              <p:cNvSpPr txBox="1"/>
              <p:nvPr/>
            </p:nvSpPr>
            <p:spPr>
              <a:xfrm>
                <a:off x="6559868" y="4609624"/>
                <a:ext cx="1762030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政府性基金收入仅6.72亿元</a:t>
                </a:r>
              </a:p>
            </p:txBody>
          </p:sp>
          <p:sp>
            <p:nvSpPr>
              <p:cNvPr id="61" name="TextBox 61"/>
              <p:cNvSpPr txBox="1"/>
              <p:nvPr/>
            </p:nvSpPr>
            <p:spPr>
              <a:xfrm>
                <a:off x="6559868" y="4828699"/>
                <a:ext cx="2189226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土地出让收入3.44亿元，大幅下滑</a:t>
                </a:r>
              </a:p>
            </p:txBody>
          </p:sp>
        </p:grpSp>
        <p:grpSp>
          <p:nvGrpSpPr>
            <p:cNvPr id="67" name="Group 67"/>
            <p:cNvGrpSpPr/>
            <p:nvPr/>
          </p:nvGrpSpPr>
          <p:grpSpPr>
            <a:xfrm>
              <a:off x="6381750" y="5095875"/>
              <a:ext cx="5238750" cy="788194"/>
              <a:chOff x="6381750" y="5095875"/>
              <a:chExt cx="5238750" cy="788194"/>
            </a:xfrm>
          </p:grpSpPr>
          <p:sp>
            <p:nvSpPr>
              <p:cNvPr id="63" name="Freeform 63"/>
              <p:cNvSpPr/>
              <p:nvPr/>
            </p:nvSpPr>
            <p:spPr>
              <a:xfrm>
                <a:off x="6381750" y="5095875"/>
                <a:ext cx="523875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5238750" h="762000">
                    <a:moveTo>
                      <a:pt x="76200" y="0"/>
                    </a:moveTo>
                    <a:lnTo>
                      <a:pt x="5162550" y="0"/>
                    </a:lnTo>
                    <a:cubicBezTo>
                      <a:pt x="5204634" y="0"/>
                      <a:pt x="5238750" y="34116"/>
                      <a:pt x="5238750" y="76200"/>
                    </a:cubicBezTo>
                    <a:lnTo>
                      <a:pt x="5238750" y="685800"/>
                    </a:lnTo>
                    <a:cubicBezTo>
                      <a:pt x="5238750" y="727884"/>
                      <a:pt x="5204634" y="762000"/>
                      <a:pt x="5162550" y="762000"/>
                    </a:cubicBezTo>
                    <a:lnTo>
                      <a:pt x="76200" y="762000"/>
                    </a:lnTo>
                    <a:cubicBezTo>
                      <a:pt x="34116" y="762000"/>
                      <a:pt x="0" y="727884"/>
                      <a:pt x="0" y="685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F6B35">
                  <a:alpha val="8000"/>
                </a:srgbClr>
              </a:solidFill>
              <a:ln>
                <a:noFill/>
              </a:ln>
            </p:spPr>
          </p:sp>
          <p:sp>
            <p:nvSpPr>
              <p:cNvPr id="64" name="TextBox 64"/>
              <p:cNvSpPr txBox="1"/>
              <p:nvPr/>
            </p:nvSpPr>
            <p:spPr>
              <a:xfrm>
                <a:off x="6557962" y="5212556"/>
                <a:ext cx="1477756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FF6B35"/>
                    </a:solidFill>
                    <a:latin typeface="Segoe UI"/>
                    <a:ea typeface="Microsoft YaHei"/>
                    <a:cs typeface="Segoe UI"/>
                  </a:rPr>
                  <a:t>5. 产业结构层次低</a:t>
                </a:r>
              </a:p>
            </p:txBody>
          </p:sp>
          <p:sp>
            <p:nvSpPr>
              <p:cNvPr id="65" name="TextBox 65"/>
              <p:cNvSpPr txBox="1"/>
              <p:nvPr/>
            </p:nvSpPr>
            <p:spPr>
              <a:xfrm>
                <a:off x="6559868" y="5466874"/>
                <a:ext cx="263066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工业化水平严重不足，二产占比仅28.58%</a:t>
                </a:r>
              </a:p>
            </p:txBody>
          </p:sp>
          <p:sp>
            <p:nvSpPr>
              <p:cNvPr id="66" name="TextBox 66"/>
              <p:cNvSpPr txBox="1"/>
              <p:nvPr/>
            </p:nvSpPr>
            <p:spPr>
              <a:xfrm>
                <a:off x="6559868" y="5685949"/>
                <a:ext cx="144875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经济增长质量有待提升</a:t>
                </a:r>
              </a:p>
            </p:txBody>
          </p:sp>
        </p:grpSp>
      </p:grpSp>
      <p:sp>
        <p:nvSpPr>
          <p:cNvPr id="69" name="TextBox 69"/>
          <p:cNvSpPr txBox="1"/>
          <p:nvPr/>
        </p:nvSpPr>
        <p:spPr>
          <a:xfrm>
            <a:off x="113606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14 / 17</a:t>
            </a:r>
          </a:p>
        </p:txBody>
      </p:sp>
    </p:spTree>
  </p:cSld>
  <p:clrMapOvr>
    <a:masterClrMapping/>
  </p:clrMapOvr>
  <p:transition dur="400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410946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八、甘孜州获取资金情况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381000" y="952500"/>
            <a:ext cx="5619750" cy="2667000"/>
            <a:chOff x="381000" y="952500"/>
            <a:chExt cx="5619750" cy="26670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5619750" cy="2667000"/>
            </a:xfrm>
            <a:custGeom>
              <a:avLst/>
              <a:gdLst/>
              <a:ahLst/>
              <a:cxnLst/>
              <a:rect l="l" t="t" r="r" b="b"/>
              <a:pathLst>
                <a:path w="5619750" h="2667000">
                  <a:moveTo>
                    <a:pt x="114300" y="0"/>
                  </a:moveTo>
                  <a:lnTo>
                    <a:pt x="5505450" y="0"/>
                  </a:lnTo>
                  <a:cubicBezTo>
                    <a:pt x="5568576" y="0"/>
                    <a:pt x="5619750" y="51174"/>
                    <a:pt x="5619750" y="114300"/>
                  </a:cubicBezTo>
                  <a:lnTo>
                    <a:pt x="5619750" y="2552700"/>
                  </a:lnTo>
                  <a:cubicBezTo>
                    <a:pt x="5619750" y="2615826"/>
                    <a:pt x="5568576" y="2667000"/>
                    <a:pt x="550545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Freeform 7"/>
            <p:cNvSpPr/>
            <p:nvPr/>
          </p:nvSpPr>
          <p:spPr>
            <a:xfrm>
              <a:off x="381000" y="952500"/>
              <a:ext cx="5619750" cy="57150"/>
            </a:xfrm>
            <a:custGeom>
              <a:avLst/>
              <a:gdLst/>
              <a:ahLst/>
              <a:cxnLst/>
              <a:rect l="l" t="t" r="r" b="b"/>
              <a:pathLst>
                <a:path w="5619750" h="57150">
                  <a:moveTo>
                    <a:pt x="28575" y="0"/>
                  </a:moveTo>
                  <a:lnTo>
                    <a:pt x="5591175" y="0"/>
                  </a:lnTo>
                  <a:cubicBezTo>
                    <a:pt x="5606957" y="0"/>
                    <a:pt x="5619750" y="12793"/>
                    <a:pt x="5619750" y="28575"/>
                  </a:cubicBezTo>
                  <a:lnTo>
                    <a:pt x="5619750" y="28575"/>
                  </a:lnTo>
                  <a:cubicBezTo>
                    <a:pt x="5619750" y="44357"/>
                    <a:pt x="5606957" y="57150"/>
                    <a:pt x="55911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D4AF37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52450" y="1219200"/>
              <a:ext cx="2763941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💰 超长期特别国债转移支付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58165" y="1553528"/>
              <a:ext cx="327774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2024年中央、省级对甘孜州政府性基金转移支付</a:t>
              </a:r>
            </a:p>
          </p:txBody>
        </p:sp>
        <p:sp>
          <p:nvSpPr>
            <p:cNvPr id="10" name="Freeform 10"/>
            <p:cNvSpPr/>
            <p:nvPr/>
          </p:nvSpPr>
          <p:spPr>
            <a:xfrm>
              <a:off x="571500" y="1857375"/>
              <a:ext cx="2381250" cy="952500"/>
            </a:xfrm>
            <a:custGeom>
              <a:avLst/>
              <a:gdLst/>
              <a:ahLst/>
              <a:cxnLst/>
              <a:rect l="l" t="t" r="r" b="b"/>
              <a:pathLst>
                <a:path w="2381250" h="952500">
                  <a:moveTo>
                    <a:pt x="76200" y="0"/>
                  </a:moveTo>
                  <a:lnTo>
                    <a:pt x="2305050" y="0"/>
                  </a:lnTo>
                  <a:cubicBezTo>
                    <a:pt x="2347134" y="0"/>
                    <a:pt x="2381250" y="34116"/>
                    <a:pt x="2381250" y="76200"/>
                  </a:cubicBezTo>
                  <a:lnTo>
                    <a:pt x="2381250" y="876300"/>
                  </a:lnTo>
                  <a:cubicBezTo>
                    <a:pt x="2381250" y="918384"/>
                    <a:pt x="2347134" y="952500"/>
                    <a:pt x="2305050" y="952500"/>
                  </a:cubicBezTo>
                  <a:lnTo>
                    <a:pt x="76200" y="952500"/>
                  </a:lnTo>
                  <a:cubicBezTo>
                    <a:pt x="34116" y="952500"/>
                    <a:pt x="0" y="918384"/>
                    <a:pt x="0" y="876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D4AF37">
                <a:alpha val="10000"/>
              </a:srgbClr>
            </a:solidFill>
            <a:ln>
              <a:noFill/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748665" y="2077402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转移支付收入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31520" y="2312670"/>
              <a:ext cx="118350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D4AF37"/>
                  </a:solidFill>
                  <a:latin typeface="Segoe UI"/>
                  <a:ea typeface="Microsoft YaHei"/>
                  <a:cs typeface="Segoe UI"/>
                </a:rPr>
                <a:t>21,773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2080260" y="2442210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万元</a:t>
              </a:r>
            </a:p>
          </p:txBody>
        </p:sp>
        <p:sp>
          <p:nvSpPr>
            <p:cNvPr id="14" name="Freeform 14"/>
            <p:cNvSpPr/>
            <p:nvPr/>
          </p:nvSpPr>
          <p:spPr>
            <a:xfrm>
              <a:off x="3143250" y="1857375"/>
              <a:ext cx="2667000" cy="952500"/>
            </a:xfrm>
            <a:custGeom>
              <a:avLst/>
              <a:gdLst/>
              <a:ahLst/>
              <a:cxnLst/>
              <a:rect l="l" t="t" r="r" b="b"/>
              <a:pathLst>
                <a:path w="2667000" h="952500">
                  <a:moveTo>
                    <a:pt x="76200" y="0"/>
                  </a:moveTo>
                  <a:lnTo>
                    <a:pt x="2590800" y="0"/>
                  </a:lnTo>
                  <a:cubicBezTo>
                    <a:pt x="2632884" y="0"/>
                    <a:pt x="2667000" y="34116"/>
                    <a:pt x="2667000" y="76200"/>
                  </a:cubicBezTo>
                  <a:lnTo>
                    <a:pt x="2667000" y="876300"/>
                  </a:lnTo>
                  <a:cubicBezTo>
                    <a:pt x="2667000" y="918384"/>
                    <a:pt x="2632884" y="952500"/>
                    <a:pt x="2590800" y="952500"/>
                  </a:cubicBezTo>
                  <a:lnTo>
                    <a:pt x="76200" y="952500"/>
                  </a:lnTo>
                  <a:cubicBezTo>
                    <a:pt x="34116" y="952500"/>
                    <a:pt x="0" y="918384"/>
                    <a:pt x="0" y="876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3320415" y="2077402"/>
              <a:ext cx="186690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转移支付支出（州对市县）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3303270" y="2312670"/>
              <a:ext cx="118350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21,626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652010" y="2442210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万元</a:t>
              </a:r>
            </a:p>
          </p:txBody>
        </p:sp>
        <p:sp>
          <p:nvSpPr>
            <p:cNvPr id="18" name="Line 18"/>
            <p:cNvSpPr/>
            <p:nvPr/>
          </p:nvSpPr>
          <p:spPr>
            <a:xfrm>
              <a:off x="571500" y="2952750"/>
              <a:ext cx="5238750" cy="9525"/>
            </a:xfrm>
            <a:custGeom>
              <a:avLst/>
              <a:gdLst/>
              <a:ahLst/>
              <a:cxnLst/>
              <a:rect l="l" t="t" r="r" b="b"/>
              <a:pathLst>
                <a:path w="5238750" h="9525">
                  <a:moveTo>
                    <a:pt x="0" y="0"/>
                  </a:moveTo>
                  <a:lnTo>
                    <a:pt x="523875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558165" y="3172778"/>
              <a:ext cx="11296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📌 资金性质说明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559118" y="3418999"/>
              <a:ext cx="370577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超长期特别国债是中央支持地方重大项目的重要资金来源</a:t>
              </a:r>
            </a:p>
          </p:txBody>
        </p:sp>
      </p:grpSp>
      <p:grpSp>
        <p:nvGrpSpPr>
          <p:cNvPr id="39" name="Group 39"/>
          <p:cNvGrpSpPr/>
          <p:nvPr/>
        </p:nvGrpSpPr>
        <p:grpSpPr>
          <a:xfrm>
            <a:off x="6191250" y="952500"/>
            <a:ext cx="5619750" cy="2712244"/>
            <a:chOff x="6191250" y="952500"/>
            <a:chExt cx="5619750" cy="2712244"/>
          </a:xfrm>
        </p:grpSpPr>
        <p:sp>
          <p:nvSpPr>
            <p:cNvPr id="22" name="Freeform 22"/>
            <p:cNvSpPr/>
            <p:nvPr/>
          </p:nvSpPr>
          <p:spPr>
            <a:xfrm>
              <a:off x="6191250" y="952500"/>
              <a:ext cx="5619750" cy="2667000"/>
            </a:xfrm>
            <a:custGeom>
              <a:avLst/>
              <a:gdLst/>
              <a:ahLst/>
              <a:cxnLst/>
              <a:rect l="l" t="t" r="r" b="b"/>
              <a:pathLst>
                <a:path w="5619750" h="2667000">
                  <a:moveTo>
                    <a:pt x="114300" y="0"/>
                  </a:moveTo>
                  <a:lnTo>
                    <a:pt x="5505450" y="0"/>
                  </a:lnTo>
                  <a:cubicBezTo>
                    <a:pt x="5568576" y="0"/>
                    <a:pt x="5619750" y="51174"/>
                    <a:pt x="5619750" y="114300"/>
                  </a:cubicBezTo>
                  <a:lnTo>
                    <a:pt x="5619750" y="2552700"/>
                  </a:lnTo>
                  <a:cubicBezTo>
                    <a:pt x="5619750" y="2615826"/>
                    <a:pt x="5568576" y="2667000"/>
                    <a:pt x="550545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3" name="Freeform 23"/>
            <p:cNvSpPr/>
            <p:nvPr/>
          </p:nvSpPr>
          <p:spPr>
            <a:xfrm>
              <a:off x="6191250" y="952500"/>
              <a:ext cx="5619750" cy="57150"/>
            </a:xfrm>
            <a:custGeom>
              <a:avLst/>
              <a:gdLst/>
              <a:ahLst/>
              <a:cxnLst/>
              <a:rect l="l" t="t" r="r" b="b"/>
              <a:pathLst>
                <a:path w="5619750" h="57150">
                  <a:moveTo>
                    <a:pt x="28575" y="0"/>
                  </a:moveTo>
                  <a:lnTo>
                    <a:pt x="5591175" y="0"/>
                  </a:lnTo>
                  <a:cubicBezTo>
                    <a:pt x="5606957" y="0"/>
                    <a:pt x="5619750" y="12793"/>
                    <a:pt x="5619750" y="28575"/>
                  </a:cubicBezTo>
                  <a:lnTo>
                    <a:pt x="5619750" y="28575"/>
                  </a:lnTo>
                  <a:cubicBezTo>
                    <a:pt x="5619750" y="44357"/>
                    <a:pt x="5606957" y="57150"/>
                    <a:pt x="55911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6362700" y="1219200"/>
              <a:ext cx="1740313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🏘️ 城乡社区支出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6368415" y="1553528"/>
              <a:ext cx="220427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2024年甘孜州一般公共预算支出</a:t>
              </a:r>
            </a:p>
          </p:txBody>
        </p:sp>
        <p:sp>
          <p:nvSpPr>
            <p:cNvPr id="26" name="Freeform 26"/>
            <p:cNvSpPr/>
            <p:nvPr/>
          </p:nvSpPr>
          <p:spPr>
            <a:xfrm>
              <a:off x="6381750" y="1857375"/>
              <a:ext cx="5238750" cy="762000"/>
            </a:xfrm>
            <a:custGeom>
              <a:avLst/>
              <a:gdLst/>
              <a:ahLst/>
              <a:cxnLst/>
              <a:rect l="l" t="t" r="r" b="b"/>
              <a:pathLst>
                <a:path w="5238750" h="762000">
                  <a:moveTo>
                    <a:pt x="76200" y="0"/>
                  </a:moveTo>
                  <a:lnTo>
                    <a:pt x="5162550" y="0"/>
                  </a:lnTo>
                  <a:cubicBezTo>
                    <a:pt x="5204634" y="0"/>
                    <a:pt x="5238750" y="34116"/>
                    <a:pt x="5238750" y="76200"/>
                  </a:cubicBezTo>
                  <a:lnTo>
                    <a:pt x="5238750" y="685800"/>
                  </a:lnTo>
                  <a:cubicBezTo>
                    <a:pt x="5238750" y="727884"/>
                    <a:pt x="5204634" y="762000"/>
                    <a:pt x="516255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7FA"/>
            </a:solidFill>
            <a:ln>
              <a:noFill/>
            </a:ln>
          </p:spPr>
        </p:sp>
        <p:sp>
          <p:nvSpPr>
            <p:cNvPr id="27" name="TextBox 27"/>
            <p:cNvSpPr txBox="1"/>
            <p:nvPr/>
          </p:nvSpPr>
          <p:spPr>
            <a:xfrm>
              <a:off x="6559868" y="2037874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年初预算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6549390" y="2234565"/>
              <a:ext cx="123266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68,732万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8274368" y="2037874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调整预算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8263890" y="2234565"/>
              <a:ext cx="124647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210,126万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0084118" y="2037874"/>
              <a:ext cx="45196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决算数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0073640" y="2234565"/>
              <a:ext cx="124647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184,102万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6368415" y="2791778"/>
              <a:ext cx="171354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执行进度（占调整预算）</a:t>
              </a:r>
            </a:p>
          </p:txBody>
        </p:sp>
        <p:sp>
          <p:nvSpPr>
            <p:cNvPr id="34" name="Freeform 34"/>
            <p:cNvSpPr/>
            <p:nvPr/>
          </p:nvSpPr>
          <p:spPr>
            <a:xfrm>
              <a:off x="6381750" y="3000375"/>
              <a:ext cx="4286250" cy="190500"/>
            </a:xfrm>
            <a:custGeom>
              <a:avLst/>
              <a:gdLst/>
              <a:ahLst/>
              <a:cxnLst/>
              <a:rect l="l" t="t" r="r" b="b"/>
              <a:pathLst>
                <a:path w="4286250" h="190500">
                  <a:moveTo>
                    <a:pt x="38100" y="0"/>
                  </a:moveTo>
                  <a:lnTo>
                    <a:pt x="4248150" y="0"/>
                  </a:lnTo>
                  <a:cubicBezTo>
                    <a:pt x="4269192" y="0"/>
                    <a:pt x="4286250" y="17058"/>
                    <a:pt x="4286250" y="38100"/>
                  </a:cubicBezTo>
                  <a:lnTo>
                    <a:pt x="4286250" y="152400"/>
                  </a:lnTo>
                  <a:cubicBezTo>
                    <a:pt x="4286250" y="173442"/>
                    <a:pt x="4269192" y="190500"/>
                    <a:pt x="424815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E8E8F0"/>
            </a:solidFill>
            <a:ln>
              <a:noFill/>
            </a:ln>
          </p:spPr>
        </p:sp>
        <p:sp>
          <p:nvSpPr>
            <p:cNvPr id="35" name="Freeform 35"/>
            <p:cNvSpPr/>
            <p:nvPr/>
          </p:nvSpPr>
          <p:spPr>
            <a:xfrm>
              <a:off x="6381750" y="3000375"/>
              <a:ext cx="3752850" cy="190500"/>
            </a:xfrm>
            <a:custGeom>
              <a:avLst/>
              <a:gdLst/>
              <a:ahLst/>
              <a:cxnLst/>
              <a:rect l="l" t="t" r="r" b="b"/>
              <a:pathLst>
                <a:path w="3752850" h="190500">
                  <a:moveTo>
                    <a:pt x="38100" y="0"/>
                  </a:moveTo>
                  <a:lnTo>
                    <a:pt x="3714750" y="0"/>
                  </a:lnTo>
                  <a:cubicBezTo>
                    <a:pt x="3735792" y="0"/>
                    <a:pt x="3752850" y="17058"/>
                    <a:pt x="3752850" y="38100"/>
                  </a:cubicBezTo>
                  <a:lnTo>
                    <a:pt x="3752850" y="152400"/>
                  </a:lnTo>
                  <a:cubicBezTo>
                    <a:pt x="3752850" y="173442"/>
                    <a:pt x="3735792" y="190500"/>
                    <a:pt x="371475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36" name="TextBox 36"/>
            <p:cNvSpPr txBox="1"/>
            <p:nvPr/>
          </p:nvSpPr>
          <p:spPr>
            <a:xfrm>
              <a:off x="10749915" y="3029902"/>
              <a:ext cx="55803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87.62%</a:t>
              </a:r>
            </a:p>
          </p:txBody>
        </p:sp>
        <p:sp>
          <p:nvSpPr>
            <p:cNvPr id="37" name="Line 37"/>
            <p:cNvSpPr/>
            <p:nvPr/>
          </p:nvSpPr>
          <p:spPr>
            <a:xfrm>
              <a:off x="6381750" y="3333750"/>
              <a:ext cx="5238750" cy="9525"/>
            </a:xfrm>
            <a:custGeom>
              <a:avLst/>
              <a:gdLst/>
              <a:ahLst/>
              <a:cxnLst/>
              <a:rect l="l" t="t" r="r" b="b"/>
              <a:pathLst>
                <a:path w="5238750" h="9525">
                  <a:moveTo>
                    <a:pt x="0" y="0"/>
                  </a:moveTo>
                  <a:lnTo>
                    <a:pt x="523875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38" name="TextBox 38"/>
            <p:cNvSpPr txBox="1"/>
            <p:nvPr/>
          </p:nvSpPr>
          <p:spPr>
            <a:xfrm>
              <a:off x="6369368" y="3466624"/>
              <a:ext cx="259506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城乡社区专项转移支付收入：</a:t>
              </a:r>
              <a:r>
                <a:rPr lang="zh-CN" sz="975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16,239万元</a:t>
              </a:r>
            </a:p>
          </p:txBody>
        </p:sp>
      </p:grpSp>
      <p:grpSp>
        <p:nvGrpSpPr>
          <p:cNvPr id="64" name="Group 64"/>
          <p:cNvGrpSpPr/>
          <p:nvPr/>
        </p:nvGrpSpPr>
        <p:grpSpPr>
          <a:xfrm>
            <a:off x="381000" y="3810000"/>
            <a:ext cx="11430000" cy="2476500"/>
            <a:chOff x="381000" y="3810000"/>
            <a:chExt cx="11430000" cy="2476500"/>
          </a:xfrm>
        </p:grpSpPr>
        <p:sp>
          <p:nvSpPr>
            <p:cNvPr id="40" name="Freeform 40"/>
            <p:cNvSpPr/>
            <p:nvPr/>
          </p:nvSpPr>
          <p:spPr>
            <a:xfrm>
              <a:off x="381000" y="3810000"/>
              <a:ext cx="11430000" cy="2476500"/>
            </a:xfrm>
            <a:custGeom>
              <a:avLst/>
              <a:gdLst/>
              <a:ahLst/>
              <a:cxnLst/>
              <a:rect l="l" t="t" r="r" b="b"/>
              <a:pathLst>
                <a:path w="11430000" h="24765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2362200"/>
                  </a:lnTo>
                  <a:cubicBezTo>
                    <a:pt x="11430000" y="2425326"/>
                    <a:pt x="11378826" y="2476500"/>
                    <a:pt x="11315700" y="2476500"/>
                  </a:cubicBezTo>
                  <a:lnTo>
                    <a:pt x="114300" y="2476500"/>
                  </a:lnTo>
                  <a:cubicBezTo>
                    <a:pt x="51174" y="2476500"/>
                    <a:pt x="0" y="2425326"/>
                    <a:pt x="0" y="2362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554355" y="4045268"/>
              <a:ext cx="252895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2024年重要资金来源汇总</a:t>
              </a:r>
            </a:p>
          </p:txBody>
        </p:sp>
        <p:sp>
          <p:nvSpPr>
            <p:cNvPr id="42" name="Freeform 42"/>
            <p:cNvSpPr/>
            <p:nvPr/>
          </p:nvSpPr>
          <p:spPr>
            <a:xfrm>
              <a:off x="571500" y="4429125"/>
              <a:ext cx="11049000" cy="333375"/>
            </a:xfrm>
            <a:custGeom>
              <a:avLst/>
              <a:gdLst/>
              <a:ahLst/>
              <a:cxnLst/>
              <a:rect l="l" t="t" r="r" b="b"/>
              <a:pathLst>
                <a:path w="11049000" h="333375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295275"/>
                  </a:lnTo>
                  <a:cubicBezTo>
                    <a:pt x="11049000" y="316317"/>
                    <a:pt x="11031942" y="333375"/>
                    <a:pt x="11010900" y="333375"/>
                  </a:cubicBezTo>
                  <a:lnTo>
                    <a:pt x="38100" y="333375"/>
                  </a:lnTo>
                  <a:cubicBezTo>
                    <a:pt x="17058" y="333375"/>
                    <a:pt x="0" y="316317"/>
                    <a:pt x="0" y="29527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43" name="TextBox 43"/>
            <p:cNvSpPr txBox="1"/>
            <p:nvPr/>
          </p:nvSpPr>
          <p:spPr>
            <a:xfrm>
              <a:off x="1569625" y="4534852"/>
              <a:ext cx="67075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资金类别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3789855" y="4534852"/>
              <a:ext cx="99279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金额（万元）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6493145" y="453485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来源</a:t>
              </a:r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9350645" y="453485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备注</a:t>
              </a:r>
            </a:p>
          </p:txBody>
        </p:sp>
        <p:sp>
          <p:nvSpPr>
            <p:cNvPr id="47" name="Rectangle 47"/>
            <p:cNvSpPr/>
            <p:nvPr/>
          </p:nvSpPr>
          <p:spPr>
            <a:xfrm>
              <a:off x="571500" y="4762500"/>
              <a:ext cx="11049000" cy="381000"/>
            </a:xfrm>
            <a:prstGeom prst="rect">
              <a:avLst/>
            </a:prstGeom>
            <a:solidFill>
              <a:srgbClr val="F5F7FA"/>
            </a:solidFill>
            <a:ln>
              <a:noFill/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967026" y="4895374"/>
              <a:ext cx="187594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超长期特别国债转移支付收入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4045852" y="4895374"/>
              <a:ext cx="48079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D4AF37"/>
                  </a:solidFill>
                  <a:latin typeface="Segoe UI"/>
                  <a:ea typeface="Microsoft YaHei"/>
                  <a:cs typeface="Segoe UI"/>
                </a:rPr>
                <a:t>21,773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6299121" y="4895374"/>
              <a:ext cx="73675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中央、省级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8871823" y="4895374"/>
              <a:ext cx="130635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政府性基金转移支付</a:t>
              </a:r>
            </a:p>
          </p:txBody>
        </p:sp>
        <p:sp>
          <p:nvSpPr>
            <p:cNvPr id="52" name="Rectangle 52"/>
            <p:cNvSpPr/>
            <p:nvPr/>
          </p:nvSpPr>
          <p:spPr>
            <a:xfrm>
              <a:off x="571500" y="5143500"/>
              <a:ext cx="11049000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1038225" y="5276374"/>
              <a:ext cx="173355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城乡社区专项转移支付收入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4045852" y="5276374"/>
              <a:ext cx="48079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16,239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6299121" y="5276374"/>
              <a:ext cx="73675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中央、省级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8871823" y="5276374"/>
              <a:ext cx="130635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税收返还和转移支付</a:t>
              </a:r>
            </a:p>
          </p:txBody>
        </p:sp>
        <p:sp>
          <p:nvSpPr>
            <p:cNvPr id="57" name="Rectangle 57"/>
            <p:cNvSpPr/>
            <p:nvPr/>
          </p:nvSpPr>
          <p:spPr>
            <a:xfrm>
              <a:off x="571500" y="5524500"/>
              <a:ext cx="11049000" cy="381000"/>
            </a:xfrm>
            <a:prstGeom prst="rect">
              <a:avLst/>
            </a:prstGeom>
            <a:solidFill>
              <a:srgbClr val="F5F7FA"/>
            </a:solidFill>
            <a:ln>
              <a:noFill/>
            </a:ln>
          </p:spPr>
        </p:sp>
        <p:sp>
          <p:nvSpPr>
            <p:cNvPr id="58" name="TextBox 58"/>
            <p:cNvSpPr txBox="1"/>
            <p:nvPr/>
          </p:nvSpPr>
          <p:spPr>
            <a:xfrm>
              <a:off x="1323022" y="5657374"/>
              <a:ext cx="116395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城乡社区支出决算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4023424" y="5657374"/>
              <a:ext cx="52565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184,102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6227921" y="5657374"/>
              <a:ext cx="87915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一般公共预算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9064061" y="5657374"/>
              <a:ext cx="92187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完成率87.62%</a:t>
              </a:r>
            </a:p>
          </p:txBody>
        </p:sp>
        <p:sp>
          <p:nvSpPr>
            <p:cNvPr id="62" name="Freeform 62"/>
            <p:cNvSpPr/>
            <p:nvPr/>
          </p:nvSpPr>
          <p:spPr>
            <a:xfrm>
              <a:off x="571500" y="5953125"/>
              <a:ext cx="11049000" cy="285750"/>
            </a:xfrm>
            <a:custGeom>
              <a:avLst/>
              <a:gdLst/>
              <a:ahLst/>
              <a:cxnLst/>
              <a:rect l="l" t="t" r="r" b="b"/>
              <a:pathLst>
                <a:path w="11049000" h="285750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247650"/>
                  </a:lnTo>
                  <a:cubicBezTo>
                    <a:pt x="11049000" y="268692"/>
                    <a:pt x="11031942" y="285750"/>
                    <a:pt x="11010900" y="285750"/>
                  </a:cubicBezTo>
                  <a:lnTo>
                    <a:pt x="38100" y="285750"/>
                  </a:lnTo>
                  <a:cubicBezTo>
                    <a:pt x="17058" y="285750"/>
                    <a:pt x="0" y="268692"/>
                    <a:pt x="0" y="2476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>
                <a:alpha val="10000"/>
              </a:srgbClr>
            </a:solidFill>
            <a:ln>
              <a:noFill/>
            </a:ln>
          </p:spPr>
        </p:sp>
        <p:sp>
          <p:nvSpPr>
            <p:cNvPr id="63" name="TextBox 63"/>
            <p:cNvSpPr txBox="1"/>
            <p:nvPr/>
          </p:nvSpPr>
          <p:spPr>
            <a:xfrm>
              <a:off x="4061377" y="6038374"/>
              <a:ext cx="406924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📌 说明：以上数据来源于甘孜藏族自治州2024年决算相关表格</a:t>
              </a:r>
            </a:p>
          </p:txBody>
        </p:sp>
      </p:grpSp>
      <p:sp>
        <p:nvSpPr>
          <p:cNvPr id="65" name="TextBox 65"/>
          <p:cNvSpPr txBox="1"/>
          <p:nvPr/>
        </p:nvSpPr>
        <p:spPr>
          <a:xfrm>
            <a:off x="113606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15 / 17</a:t>
            </a:r>
          </a:p>
        </p:txBody>
      </p:sp>
    </p:spTree>
  </p:cSld>
  <p:clrMapOvr>
    <a:masterClrMapping/>
  </p:clrMapOvr>
  <p:transition dur="400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2637282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关键指标汇总表</a:t>
            </a:r>
          </a:p>
        </p:txBody>
      </p:sp>
      <p:grpSp>
        <p:nvGrpSpPr>
          <p:cNvPr id="92" name="Group 92"/>
          <p:cNvGrpSpPr/>
          <p:nvPr/>
        </p:nvGrpSpPr>
        <p:grpSpPr>
          <a:xfrm>
            <a:off x="381000" y="952500"/>
            <a:ext cx="11430000" cy="5334000"/>
            <a:chOff x="381000" y="952500"/>
            <a:chExt cx="11430000" cy="53340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11430000" cy="5334000"/>
            </a:xfrm>
            <a:custGeom>
              <a:avLst/>
              <a:gdLst/>
              <a:ahLst/>
              <a:cxnLst/>
              <a:rect l="l" t="t" r="r" b="b"/>
              <a:pathLst>
                <a:path w="11430000" h="53340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5219700"/>
                  </a:lnTo>
                  <a:cubicBezTo>
                    <a:pt x="11430000" y="5282826"/>
                    <a:pt x="11378826" y="5334000"/>
                    <a:pt x="11315700" y="5334000"/>
                  </a:cubicBezTo>
                  <a:lnTo>
                    <a:pt x="114300" y="5334000"/>
                  </a:lnTo>
                  <a:cubicBezTo>
                    <a:pt x="51174" y="5334000"/>
                    <a:pt x="0" y="5282826"/>
                    <a:pt x="0" y="521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Freeform 7"/>
            <p:cNvSpPr/>
            <p:nvPr/>
          </p:nvSpPr>
          <p:spPr>
            <a:xfrm>
              <a:off x="571500" y="1143000"/>
              <a:ext cx="11049000" cy="428625"/>
            </a:xfrm>
            <a:custGeom>
              <a:avLst/>
              <a:gdLst/>
              <a:ahLst/>
              <a:cxnLst/>
              <a:rect l="l" t="t" r="r" b="b"/>
              <a:pathLst>
                <a:path w="11049000" h="428625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390525"/>
                  </a:lnTo>
                  <a:cubicBezTo>
                    <a:pt x="11049000" y="411567"/>
                    <a:pt x="11031942" y="428625"/>
                    <a:pt x="11010900" y="428625"/>
                  </a:cubicBezTo>
                  <a:lnTo>
                    <a:pt x="38100" y="428625"/>
                  </a:lnTo>
                  <a:cubicBezTo>
                    <a:pt x="17058" y="428625"/>
                    <a:pt x="0" y="411567"/>
                    <a:pt x="0" y="39052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1254395" y="131540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类别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3159395" y="131540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指标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4983885" y="1315402"/>
              <a:ext cx="50973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甘孜州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6764094" y="1315402"/>
              <a:ext cx="75931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全省/基准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8874395" y="131540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差距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0493645" y="131540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评价</a:t>
              </a:r>
            </a:p>
          </p:txBody>
        </p:sp>
        <p:sp>
          <p:nvSpPr>
            <p:cNvPr id="14" name="Rectangle 14"/>
            <p:cNvSpPr/>
            <p:nvPr/>
          </p:nvSpPr>
          <p:spPr>
            <a:xfrm>
              <a:off x="571500" y="1571625"/>
              <a:ext cx="11049000" cy="304800"/>
            </a:xfrm>
            <a:prstGeom prst="rect">
              <a:avLst/>
            </a:pr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1279303" y="1674495"/>
              <a:ext cx="29889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经济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3082433" y="1674495"/>
              <a:ext cx="5026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GDP总量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861574" y="1674495"/>
              <a:ext cx="754351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580.52亿元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6797135" y="1674495"/>
              <a:ext cx="69323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全省第20位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804005" y="1674495"/>
              <a:ext cx="48949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倒数第2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10459402" y="1674495"/>
              <a:ext cx="41719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规模小</a:t>
              </a:r>
            </a:p>
          </p:txBody>
        </p:sp>
        <p:sp>
          <p:nvSpPr>
            <p:cNvPr id="21" name="Rectangle 21"/>
            <p:cNvSpPr/>
            <p:nvPr/>
          </p:nvSpPr>
          <p:spPr>
            <a:xfrm>
              <a:off x="571500" y="1876425"/>
              <a:ext cx="110490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3082433" y="1979295"/>
              <a:ext cx="5026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人均GDP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4930583" y="1979295"/>
              <a:ext cx="6163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52,370元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6849713" y="1979295"/>
              <a:ext cx="58807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77,333元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8820436" y="1979295"/>
              <a:ext cx="45662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-32.3%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10525125" y="1979295"/>
              <a:ext cx="28575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偏低</a:t>
              </a:r>
            </a:p>
          </p:txBody>
        </p:sp>
        <p:sp>
          <p:nvSpPr>
            <p:cNvPr id="27" name="Rectangle 27"/>
            <p:cNvSpPr/>
            <p:nvPr/>
          </p:nvSpPr>
          <p:spPr>
            <a:xfrm>
              <a:off x="571500" y="2181225"/>
              <a:ext cx="11049000" cy="304800"/>
            </a:xfrm>
            <a:prstGeom prst="rect">
              <a:avLst/>
            </a:pr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3082433" y="2284095"/>
              <a:ext cx="5026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GDP增速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5075501" y="2284095"/>
              <a:ext cx="32649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5.4%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6987730" y="2284095"/>
              <a:ext cx="312039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5.7%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8820436" y="2284095"/>
              <a:ext cx="45662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-0.3pp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0525125" y="2284095"/>
              <a:ext cx="28575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略低</a:t>
              </a:r>
            </a:p>
          </p:txBody>
        </p:sp>
        <p:sp>
          <p:nvSpPr>
            <p:cNvPr id="33" name="Rectangle 33"/>
            <p:cNvSpPr/>
            <p:nvPr/>
          </p:nvSpPr>
          <p:spPr>
            <a:xfrm>
              <a:off x="571500" y="2486025"/>
              <a:ext cx="11049000" cy="304800"/>
            </a:xfrm>
            <a:prstGeom prst="rect">
              <a:avLst/>
            </a:pr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34" name="TextBox 34"/>
            <p:cNvSpPr txBox="1"/>
            <p:nvPr/>
          </p:nvSpPr>
          <p:spPr>
            <a:xfrm>
              <a:off x="1279303" y="2588895"/>
              <a:ext cx="29889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财政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2927985" y="2588895"/>
              <a:ext cx="81153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财政收入增速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5016844" y="2588895"/>
              <a:ext cx="44381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10.67%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7004161" y="2588895"/>
              <a:ext cx="27917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1.9%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8784288" y="2588895"/>
              <a:ext cx="52892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+8.77pp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10525125" y="2588895"/>
              <a:ext cx="28575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强劲</a:t>
              </a:r>
            </a:p>
          </p:txBody>
        </p:sp>
        <p:sp>
          <p:nvSpPr>
            <p:cNvPr id="40" name="Rectangle 40"/>
            <p:cNvSpPr/>
            <p:nvPr/>
          </p:nvSpPr>
          <p:spPr>
            <a:xfrm>
              <a:off x="571500" y="2790825"/>
              <a:ext cx="110490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3059430" y="28936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税收占比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4999592" y="2893695"/>
              <a:ext cx="47831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66.45%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6951583" y="2893695"/>
              <a:ext cx="3843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63.9%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8784288" y="2893695"/>
              <a:ext cx="52892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+2.55pp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10525125" y="2893695"/>
              <a:ext cx="28575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优良</a:t>
              </a:r>
            </a:p>
          </p:txBody>
        </p:sp>
        <p:sp>
          <p:nvSpPr>
            <p:cNvPr id="46" name="Rectangle 46"/>
            <p:cNvSpPr/>
            <p:nvPr/>
          </p:nvSpPr>
          <p:spPr>
            <a:xfrm>
              <a:off x="571500" y="3095625"/>
              <a:ext cx="11049000" cy="304800"/>
            </a:xfrm>
            <a:prstGeom prst="rect">
              <a:avLst/>
            </a:pr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47" name="TextBox 47"/>
            <p:cNvSpPr txBox="1"/>
            <p:nvPr/>
          </p:nvSpPr>
          <p:spPr>
            <a:xfrm>
              <a:off x="2993708" y="3198495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财政自给率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5016844" y="3198495"/>
              <a:ext cx="44381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13.32%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6948297" y="3198495"/>
              <a:ext cx="390906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41.91%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8748141" y="3198495"/>
              <a:ext cx="60121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-28.59pp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10423255" y="3198495"/>
              <a:ext cx="48949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倒数第2</a:t>
              </a:r>
            </a:p>
          </p:txBody>
        </p:sp>
        <p:sp>
          <p:nvSpPr>
            <p:cNvPr id="52" name="Rectangle 52"/>
            <p:cNvSpPr/>
            <p:nvPr/>
          </p:nvSpPr>
          <p:spPr>
            <a:xfrm>
              <a:off x="571500" y="3400425"/>
              <a:ext cx="110490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2927985" y="3503295"/>
              <a:ext cx="81153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人均财政支出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4930583" y="3503295"/>
              <a:ext cx="6163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40,908元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6866144" y="3503295"/>
              <a:ext cx="555212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16,078元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8873014" y="3503295"/>
              <a:ext cx="351472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+154%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10393680" y="35032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全省最高</a:t>
              </a:r>
            </a:p>
          </p:txBody>
        </p:sp>
        <p:sp>
          <p:nvSpPr>
            <p:cNvPr id="58" name="Rectangle 58"/>
            <p:cNvSpPr/>
            <p:nvPr/>
          </p:nvSpPr>
          <p:spPr>
            <a:xfrm>
              <a:off x="571500" y="3705225"/>
              <a:ext cx="11049000" cy="304800"/>
            </a:xfrm>
            <a:prstGeom prst="rect">
              <a:avLst/>
            </a:prstGeom>
            <a:solidFill>
              <a:srgbClr val="D4AF37">
                <a:alpha val="10000"/>
              </a:srgbClr>
            </a:solidFill>
            <a:ln>
              <a:noFill/>
            </a:ln>
          </p:spPr>
        </p:sp>
        <p:sp>
          <p:nvSpPr>
            <p:cNvPr id="59" name="TextBox 59"/>
            <p:cNvSpPr txBox="1"/>
            <p:nvPr/>
          </p:nvSpPr>
          <p:spPr>
            <a:xfrm>
              <a:off x="1279303" y="3808095"/>
              <a:ext cx="29889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D4AF37"/>
                  </a:solidFill>
                  <a:latin typeface="Segoe UI"/>
                  <a:ea typeface="Microsoft YaHei"/>
                  <a:cs typeface="Segoe UI"/>
                </a:rPr>
                <a:t>债务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3125152" y="3808095"/>
              <a:ext cx="41719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债务率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4999592" y="3808095"/>
              <a:ext cx="47831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35.35%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6806994" y="3808095"/>
              <a:ext cx="67351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警戒线100%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8840152" y="3808095"/>
              <a:ext cx="41719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远低于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10459402" y="3808095"/>
              <a:ext cx="41719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低风险</a:t>
              </a:r>
            </a:p>
          </p:txBody>
        </p:sp>
        <p:sp>
          <p:nvSpPr>
            <p:cNvPr id="65" name="Rectangle 65"/>
            <p:cNvSpPr/>
            <p:nvPr/>
          </p:nvSpPr>
          <p:spPr>
            <a:xfrm>
              <a:off x="571500" y="4010025"/>
              <a:ext cx="110490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66" name="TextBox 66"/>
            <p:cNvSpPr txBox="1"/>
            <p:nvPr/>
          </p:nvSpPr>
          <p:spPr>
            <a:xfrm>
              <a:off x="3059430" y="41128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人均债务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4965087" y="4112895"/>
              <a:ext cx="547326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14,167元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6849713" y="4112895"/>
              <a:ext cx="58807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28,736元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8820436" y="4112895"/>
              <a:ext cx="45662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-50.7%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10459402" y="4112895"/>
              <a:ext cx="41719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负担轻</a:t>
              </a:r>
            </a:p>
          </p:txBody>
        </p:sp>
        <p:sp>
          <p:nvSpPr>
            <p:cNvPr id="71" name="Rectangle 71"/>
            <p:cNvSpPr/>
            <p:nvPr/>
          </p:nvSpPr>
          <p:spPr>
            <a:xfrm>
              <a:off x="571500" y="4314825"/>
              <a:ext cx="11049000" cy="304800"/>
            </a:xfrm>
            <a:prstGeom prst="rect">
              <a:avLst/>
            </a:prstGeom>
            <a:solidFill>
              <a:srgbClr val="D4AF37">
                <a:alpha val="10000"/>
              </a:srgbClr>
            </a:solidFill>
            <a:ln>
              <a:noFill/>
            </a:ln>
          </p:spPr>
        </p:sp>
        <p:sp>
          <p:nvSpPr>
            <p:cNvPr id="72" name="TextBox 72"/>
            <p:cNvSpPr txBox="1"/>
            <p:nvPr/>
          </p:nvSpPr>
          <p:spPr>
            <a:xfrm>
              <a:off x="2862262" y="4417695"/>
              <a:ext cx="94297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专项债限额占比</a:t>
              </a: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5037546" y="4417695"/>
              <a:ext cx="40240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0.28%</a:t>
              </a:r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6823424" y="4417695"/>
              <a:ext cx="640652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 0.90%</a:t>
              </a:r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8774430" y="44176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严重低于</a:t>
              </a:r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10459402" y="4417695"/>
              <a:ext cx="41719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需争取</a:t>
              </a:r>
            </a:p>
          </p:txBody>
        </p:sp>
        <p:sp>
          <p:nvSpPr>
            <p:cNvPr id="77" name="Rectangle 77"/>
            <p:cNvSpPr/>
            <p:nvPr/>
          </p:nvSpPr>
          <p:spPr>
            <a:xfrm>
              <a:off x="571500" y="4619625"/>
              <a:ext cx="110490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78" name="TextBox 78"/>
            <p:cNvSpPr txBox="1"/>
            <p:nvPr/>
          </p:nvSpPr>
          <p:spPr>
            <a:xfrm>
              <a:off x="2993708" y="4722495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限额使用率</a:t>
              </a:r>
            </a:p>
          </p:txBody>
        </p:sp>
        <p:sp>
          <p:nvSpPr>
            <p:cNvPr id="79" name="TextBox 79"/>
            <p:cNvSpPr txBox="1"/>
            <p:nvPr/>
          </p:nvSpPr>
          <p:spPr>
            <a:xfrm>
              <a:off x="4999592" y="4722495"/>
              <a:ext cx="47831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96.03%</a:t>
              </a:r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7096173" y="4722495"/>
              <a:ext cx="9515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-</a:t>
              </a:r>
            </a:p>
          </p:txBody>
        </p:sp>
        <p:sp>
          <p:nvSpPr>
            <p:cNvPr id="81" name="TextBox 81"/>
            <p:cNvSpPr txBox="1"/>
            <p:nvPr/>
          </p:nvSpPr>
          <p:spPr>
            <a:xfrm>
              <a:off x="8774430" y="47224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几乎用尽</a:t>
              </a:r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10393680" y="47224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空间紧张</a:t>
              </a:r>
            </a:p>
          </p:txBody>
        </p:sp>
        <p:sp>
          <p:nvSpPr>
            <p:cNvPr id="83" name="Rectangle 83"/>
            <p:cNvSpPr/>
            <p:nvPr/>
          </p:nvSpPr>
          <p:spPr>
            <a:xfrm>
              <a:off x="571500" y="4924425"/>
              <a:ext cx="11049000" cy="304800"/>
            </a:xfrm>
            <a:prstGeom prst="rect">
              <a:avLst/>
            </a:prstGeom>
            <a:solidFill>
              <a:srgbClr val="FF6B35">
                <a:alpha val="10000"/>
              </a:srgbClr>
            </a:solidFill>
            <a:ln>
              <a:noFill/>
            </a:ln>
          </p:spPr>
        </p:sp>
        <p:sp>
          <p:nvSpPr>
            <p:cNvPr id="84" name="TextBox 84"/>
            <p:cNvSpPr txBox="1"/>
            <p:nvPr/>
          </p:nvSpPr>
          <p:spPr>
            <a:xfrm>
              <a:off x="1279303" y="5027295"/>
              <a:ext cx="29889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基金</a:t>
              </a:r>
            </a:p>
          </p:txBody>
        </p:sp>
        <p:sp>
          <p:nvSpPr>
            <p:cNvPr id="85" name="TextBox 85"/>
            <p:cNvSpPr txBox="1"/>
            <p:nvPr/>
          </p:nvSpPr>
          <p:spPr>
            <a:xfrm>
              <a:off x="2862262" y="5027295"/>
              <a:ext cx="94297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政府性基金占比</a:t>
              </a:r>
            </a:p>
          </p:txBody>
        </p:sp>
        <p:sp>
          <p:nvSpPr>
            <p:cNvPr id="86" name="TextBox 86"/>
            <p:cNvSpPr txBox="1"/>
            <p:nvPr/>
          </p:nvSpPr>
          <p:spPr>
            <a:xfrm>
              <a:off x="5054798" y="5027295"/>
              <a:ext cx="36790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0.18%</a:t>
              </a:r>
            </a:p>
          </p:txBody>
        </p:sp>
        <p:sp>
          <p:nvSpPr>
            <p:cNvPr id="87" name="TextBox 87"/>
            <p:cNvSpPr txBox="1"/>
            <p:nvPr/>
          </p:nvSpPr>
          <p:spPr>
            <a:xfrm>
              <a:off x="6823424" y="5027295"/>
              <a:ext cx="640652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 0.90%</a:t>
              </a:r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8863155" y="5027295"/>
              <a:ext cx="371189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仅20%</a:t>
              </a:r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10262235" y="5027295"/>
              <a:ext cx="81153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土地财政缺失</a:t>
              </a:r>
            </a:p>
          </p:txBody>
        </p:sp>
        <p:sp>
          <p:nvSpPr>
            <p:cNvPr id="90" name="Freeform 90"/>
            <p:cNvSpPr/>
            <p:nvPr/>
          </p:nvSpPr>
          <p:spPr>
            <a:xfrm>
              <a:off x="571500" y="5334000"/>
              <a:ext cx="11049000" cy="428625"/>
            </a:xfrm>
            <a:custGeom>
              <a:avLst/>
              <a:gdLst/>
              <a:ahLst/>
              <a:cxnLst/>
              <a:rect l="l" t="t" r="r" b="b"/>
              <a:pathLst>
                <a:path w="11049000" h="428625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390525"/>
                  </a:lnTo>
                  <a:cubicBezTo>
                    <a:pt x="11049000" y="411567"/>
                    <a:pt x="11031942" y="428625"/>
                    <a:pt x="11010900" y="428625"/>
                  </a:cubicBezTo>
                  <a:lnTo>
                    <a:pt x="38100" y="428625"/>
                  </a:lnTo>
                  <a:cubicBezTo>
                    <a:pt x="17058" y="428625"/>
                    <a:pt x="0" y="411567"/>
                    <a:pt x="0" y="39052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>
                <a:alpha val="10000"/>
              </a:srgbClr>
            </a:solidFill>
            <a:ln>
              <a:noFill/>
            </a:ln>
          </p:spPr>
        </p:sp>
        <p:sp>
          <p:nvSpPr>
            <p:cNvPr id="91" name="TextBox 91"/>
            <p:cNvSpPr txBox="1"/>
            <p:nvPr/>
          </p:nvSpPr>
          <p:spPr>
            <a:xfrm>
              <a:off x="2495942" y="5506402"/>
              <a:ext cx="720011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📌 核心定位：高转移支付依赖型民族地区 | 债务风险可控 | 融资空间受限 | 人均公共服务投入全省最高</a:t>
              </a:r>
            </a:p>
          </p:txBody>
        </p:sp>
      </p:grpSp>
      <p:sp>
        <p:nvSpPr>
          <p:cNvPr id="93" name="TextBox 93"/>
          <p:cNvSpPr txBox="1"/>
          <p:nvPr/>
        </p:nvSpPr>
        <p:spPr>
          <a:xfrm>
            <a:off x="113606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16 / 17</a:t>
            </a:r>
          </a:p>
        </p:txBody>
      </p:sp>
    </p:spTree>
  </p:cSld>
  <p:clrMapOvr>
    <a:masterClrMapping/>
  </p:clrMapOvr>
  <p:transition dur="400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E3A5F"/>
              </a:gs>
              <a:gs pos="50000">
                <a:srgbClr val="152A45"/>
              </a:gs>
              <a:gs pos="100000">
                <a:srgbClr val="0A1628"/>
              </a:gs>
            </a:gsLst>
            <a:lin ang="2700000" scaled="1"/>
          </a:gra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</p:sp>
      <p:sp>
        <p:nvSpPr>
          <p:cNvPr id="4" name="Ellipse 4"/>
          <p:cNvSpPr/>
          <p:nvPr/>
        </p:nvSpPr>
        <p:spPr>
          <a:xfrm>
            <a:off x="1333500" y="476250"/>
            <a:ext cx="9525000" cy="4762500"/>
          </a:xfrm>
          <a:prstGeom prst="ellipse">
            <a:avLst/>
          </a:prstGeom>
          <a:gradFill>
            <a:gsLst>
              <a:gs pos="0">
                <a:srgbClr val="C41E3A">
                  <a:alpha val="6000"/>
                </a:srgbClr>
              </a:gs>
              <a:gs pos="100000">
                <a:srgbClr val="C41E3A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grpSp>
        <p:nvGrpSpPr>
          <p:cNvPr id="11" name="Group 11"/>
          <p:cNvGrpSpPr/>
          <p:nvPr/>
        </p:nvGrpSpPr>
        <p:grpSpPr>
          <a:xfrm>
            <a:off x="-381000" y="-381000"/>
            <a:ext cx="13239750" cy="7905750"/>
            <a:chOff x="-381000" y="-381000"/>
            <a:chExt cx="13239750" cy="7905750"/>
          </a:xfrm>
        </p:grpSpPr>
        <p:sp>
          <p:nvSpPr>
            <p:cNvPr id="5" name="Ellipse 5"/>
            <p:cNvSpPr/>
            <p:nvPr/>
          </p:nvSpPr>
          <p:spPr>
            <a:xfrm>
              <a:off x="-381000" y="-381000"/>
              <a:ext cx="2286000" cy="2286000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</a:ln>
          </p:spPr>
        </p:sp>
        <p:sp>
          <p:nvSpPr>
            <p:cNvPr id="6" name="Ellipse 6"/>
            <p:cNvSpPr/>
            <p:nvPr/>
          </p:nvSpPr>
          <p:spPr>
            <a:xfrm>
              <a:off x="0" y="0"/>
              <a:ext cx="1524000" cy="1524000"/>
            </a:xfrm>
            <a:prstGeom prst="ellipse">
              <a:avLst/>
            </a:prstGeom>
            <a:noFill/>
            <a:ln w="4762">
              <a:solidFill>
                <a:srgbClr val="FFFFFF"/>
              </a:solidFill>
            </a:ln>
          </p:spPr>
        </p:sp>
        <p:sp>
          <p:nvSpPr>
            <p:cNvPr id="7" name="Ellipse 7"/>
            <p:cNvSpPr/>
            <p:nvPr/>
          </p:nvSpPr>
          <p:spPr>
            <a:xfrm>
              <a:off x="10001250" y="4667250"/>
              <a:ext cx="2857500" cy="2857500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</a:ln>
          </p:spPr>
        </p:sp>
        <p:sp>
          <p:nvSpPr>
            <p:cNvPr id="8" name="Ellipse 8"/>
            <p:cNvSpPr/>
            <p:nvPr/>
          </p:nvSpPr>
          <p:spPr>
            <a:xfrm>
              <a:off x="10477500" y="5143500"/>
              <a:ext cx="1905000" cy="1905000"/>
            </a:xfrm>
            <a:prstGeom prst="ellipse">
              <a:avLst/>
            </a:prstGeom>
            <a:noFill/>
            <a:ln w="4762">
              <a:solidFill>
                <a:srgbClr val="FFFFFF"/>
              </a:solidFill>
            </a:ln>
          </p:spPr>
        </p:sp>
        <p:sp>
          <p:nvSpPr>
            <p:cNvPr id="9" name="Line 9"/>
            <p:cNvSpPr/>
            <p:nvPr/>
          </p:nvSpPr>
          <p:spPr>
            <a:xfrm>
              <a:off x="0" y="1905000"/>
              <a:ext cx="1428750" cy="9525"/>
            </a:xfrm>
            <a:custGeom>
              <a:avLst/>
              <a:gdLst/>
              <a:ahLst/>
              <a:cxnLst/>
              <a:rect l="l" t="t" r="r" b="b"/>
              <a:pathLst>
                <a:path w="1428750" h="9525">
                  <a:moveTo>
                    <a:pt x="0" y="0"/>
                  </a:moveTo>
                  <a:lnTo>
                    <a:pt x="142875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  <p:sp>
          <p:nvSpPr>
            <p:cNvPr id="10" name="Line 10"/>
            <p:cNvSpPr/>
            <p:nvPr/>
          </p:nvSpPr>
          <p:spPr>
            <a:xfrm>
              <a:off x="10763250" y="4953000"/>
              <a:ext cx="1428750" cy="9525"/>
            </a:xfrm>
            <a:custGeom>
              <a:avLst/>
              <a:gdLst/>
              <a:ahLst/>
              <a:cxnLst/>
              <a:rect l="l" t="t" r="r" b="b"/>
              <a:pathLst>
                <a:path w="1428750" h="9525">
                  <a:moveTo>
                    <a:pt x="0" y="0"/>
                  </a:moveTo>
                  <a:lnTo>
                    <a:pt x="1428750" y="0"/>
                  </a:lnTo>
                </a:path>
              </a:pathLst>
            </a:custGeom>
            <a:noFill/>
            <a:ln w="9525">
              <a:solidFill>
                <a:srgbClr val="FFFFFF"/>
              </a:solidFill>
            </a:ln>
          </p:spPr>
        </p:sp>
      </p:grpSp>
      <p:sp>
        <p:nvSpPr>
          <p:cNvPr id="12" name="TextBox 12"/>
          <p:cNvSpPr txBox="1"/>
          <p:nvPr/>
        </p:nvSpPr>
        <p:spPr>
          <a:xfrm>
            <a:off x="4683895" y="806768"/>
            <a:ext cx="2824210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FFFFFF">
                    <a:alpha val="60000"/>
                  </a:srgbClr>
                </a:solidFill>
                <a:latin typeface="Segoe UI"/>
                <a:ea typeface="Microsoft YaHei"/>
                <a:cs typeface="Segoe UI"/>
              </a:rPr>
              <a:t>甘孜藏族自治州 · 经济财政分析</a:t>
            </a:r>
          </a:p>
        </p:txBody>
      </p:sp>
      <p:sp>
        <p:nvSpPr>
          <p:cNvPr id="13" name="Freeform 13"/>
          <p:cNvSpPr/>
          <p:nvPr/>
        </p:nvSpPr>
        <p:spPr>
          <a:xfrm>
            <a:off x="3810000" y="1143000"/>
            <a:ext cx="4572000" cy="19050"/>
          </a:xfrm>
          <a:custGeom>
            <a:avLst/>
            <a:gdLst/>
            <a:ahLst/>
            <a:cxnLst/>
            <a:rect l="l" t="t" r="r" b="b"/>
            <a:pathLst>
              <a:path w="4572000" h="19050">
                <a:moveTo>
                  <a:pt x="9525" y="0"/>
                </a:moveTo>
                <a:lnTo>
                  <a:pt x="4562475" y="0"/>
                </a:lnTo>
                <a:cubicBezTo>
                  <a:pt x="4567736" y="0"/>
                  <a:pt x="4572000" y="4264"/>
                  <a:pt x="4572000" y="9525"/>
                </a:cubicBezTo>
                <a:lnTo>
                  <a:pt x="4572000" y="9525"/>
                </a:lnTo>
                <a:cubicBezTo>
                  <a:pt x="4572000" y="14786"/>
                  <a:pt x="4567736" y="19050"/>
                  <a:pt x="4562475" y="19050"/>
                </a:cubicBezTo>
                <a:lnTo>
                  <a:pt x="9525" y="19050"/>
                </a:lnTo>
                <a:cubicBezTo>
                  <a:pt x="4264" y="19050"/>
                  <a:pt x="0" y="14786"/>
                  <a:pt x="0" y="9525"/>
                </a:cubicBezTo>
                <a:lnTo>
                  <a:pt x="0" y="9525"/>
                </a:lnTo>
                <a:cubicBezTo>
                  <a:pt x="0" y="4264"/>
                  <a:pt x="4264" y="0"/>
                  <a:pt x="9525" y="0"/>
                </a:cubicBezTo>
                <a:close/>
              </a:path>
            </a:pathLst>
          </a:custGeom>
          <a:gradFill>
            <a:gsLst>
              <a:gs pos="0">
                <a:srgbClr val="C41E3A">
                  <a:alpha val="0"/>
                </a:srgbClr>
              </a:gs>
              <a:gs pos="30000">
                <a:srgbClr val="C41E3A"/>
              </a:gs>
              <a:gs pos="70000">
                <a:srgbClr val="C41E3A"/>
              </a:gs>
              <a:gs pos="100000">
                <a:srgbClr val="C41E3A">
                  <a:alpha val="0"/>
                </a:srgbClr>
              </a:gs>
            </a:gsLst>
            <a:lin ang="0" scaled="1"/>
          </a:gradFill>
          <a:ln>
            <a:noFill/>
          </a:ln>
        </p:spPr>
      </p:sp>
      <p:sp>
        <p:nvSpPr>
          <p:cNvPr id="14" name="TextBox 14"/>
          <p:cNvSpPr txBox="1"/>
          <p:nvPr/>
        </p:nvSpPr>
        <p:spPr>
          <a:xfrm>
            <a:off x="5137785" y="1343025"/>
            <a:ext cx="1916430" cy="609600"/>
          </a:xfrm>
          <a:prstGeom prst="rect">
            <a:avLst/>
          </a:prstGeom>
          <a:noFill/>
          <a:ln>
            <a:noFill/>
          </a:ln>
          <a:effectLst>
            <a:glow rad="38100">
              <a:srgbClr val="000000">
                <a:alpha val="30000"/>
              </a:srgbClr>
            </a:glow>
          </a:effectLst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0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核心定位</a:t>
            </a:r>
          </a:p>
        </p:txBody>
      </p:sp>
      <p:grpSp>
        <p:nvGrpSpPr>
          <p:cNvPr id="24" name="Group 24"/>
          <p:cNvGrpSpPr/>
          <p:nvPr/>
        </p:nvGrpSpPr>
        <p:grpSpPr>
          <a:xfrm>
            <a:off x="1333500" y="1952625"/>
            <a:ext cx="9525000" cy="1238250"/>
            <a:chOff x="1333500" y="1952625"/>
            <a:chExt cx="9525000" cy="1238250"/>
          </a:xfrm>
        </p:grpSpPr>
        <p:sp>
          <p:nvSpPr>
            <p:cNvPr id="15" name="Freeform 15"/>
            <p:cNvSpPr/>
            <p:nvPr/>
          </p:nvSpPr>
          <p:spPr>
            <a:xfrm>
              <a:off x="1333500" y="1952625"/>
              <a:ext cx="9525000" cy="1238250"/>
            </a:xfrm>
            <a:custGeom>
              <a:avLst/>
              <a:gdLst/>
              <a:ahLst/>
              <a:cxnLst/>
              <a:rect l="l" t="t" r="r" b="b"/>
              <a:pathLst>
                <a:path w="9525000" h="1238250">
                  <a:moveTo>
                    <a:pt x="152400" y="0"/>
                  </a:moveTo>
                  <a:lnTo>
                    <a:pt x="9372600" y="0"/>
                  </a:lnTo>
                  <a:cubicBezTo>
                    <a:pt x="9456768" y="0"/>
                    <a:pt x="9525000" y="68232"/>
                    <a:pt x="9525000" y="152400"/>
                  </a:cubicBezTo>
                  <a:lnTo>
                    <a:pt x="9525000" y="1085850"/>
                  </a:lnTo>
                  <a:cubicBezTo>
                    <a:pt x="9525000" y="1170018"/>
                    <a:pt x="9456768" y="1238250"/>
                    <a:pt x="9372600" y="1238250"/>
                  </a:cubicBezTo>
                  <a:lnTo>
                    <a:pt x="152400" y="1238250"/>
                  </a:lnTo>
                  <a:cubicBezTo>
                    <a:pt x="68232" y="1238250"/>
                    <a:pt x="0" y="1170018"/>
                    <a:pt x="0" y="108585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>
                <a:alpha val="8000"/>
              </a:srgbClr>
            </a:solidFill>
            <a:ln>
              <a:noFill/>
            </a:ln>
          </p:spPr>
        </p:sp>
        <p:sp>
          <p:nvSpPr>
            <p:cNvPr id="16" name="Freeform 16"/>
            <p:cNvSpPr/>
            <p:nvPr/>
          </p:nvSpPr>
          <p:spPr>
            <a:xfrm>
              <a:off x="1333500" y="1952625"/>
              <a:ext cx="38100" cy="1238250"/>
            </a:xfrm>
            <a:custGeom>
              <a:avLst/>
              <a:gdLst/>
              <a:ahLst/>
              <a:cxnLst/>
              <a:rect l="l" t="t" r="r" b="b"/>
              <a:pathLst>
                <a:path w="38100" h="1238250">
                  <a:moveTo>
                    <a:pt x="19050" y="0"/>
                  </a:moveTo>
                  <a:lnTo>
                    <a:pt x="19050" y="0"/>
                  </a:lnTo>
                  <a:cubicBezTo>
                    <a:pt x="29571" y="0"/>
                    <a:pt x="38100" y="8529"/>
                    <a:pt x="38100" y="19050"/>
                  </a:cubicBezTo>
                  <a:lnTo>
                    <a:pt x="38100" y="1219200"/>
                  </a:lnTo>
                  <a:cubicBezTo>
                    <a:pt x="38100" y="1229721"/>
                    <a:pt x="29571" y="1238250"/>
                    <a:pt x="19050" y="1238250"/>
                  </a:cubicBezTo>
                  <a:lnTo>
                    <a:pt x="19050" y="1238250"/>
                  </a:lnTo>
                  <a:cubicBezTo>
                    <a:pt x="8529" y="1238250"/>
                    <a:pt x="0" y="1229721"/>
                    <a:pt x="0" y="1219200"/>
                  </a:cubicBezTo>
                  <a:lnTo>
                    <a:pt x="0" y="19050"/>
                  </a:lnTo>
                  <a:cubicBezTo>
                    <a:pt x="0" y="8529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3654028" y="2249805"/>
              <a:ext cx="4883944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1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典型的高转移支付依赖型民族地区</a:t>
              </a:r>
            </a:p>
          </p:txBody>
        </p:sp>
        <p:grpSp>
          <p:nvGrpSpPr>
            <p:cNvPr id="23" name="Group 23"/>
            <p:cNvGrpSpPr/>
            <p:nvPr/>
          </p:nvGrpSpPr>
          <p:grpSpPr>
            <a:xfrm>
              <a:off x="4533900" y="2768918"/>
              <a:ext cx="3048000" cy="274320"/>
              <a:chOff x="4533900" y="2768918"/>
              <a:chExt cx="3048000" cy="274320"/>
            </a:xfrm>
          </p:grpSpPr>
          <p:sp>
            <p:nvSpPr>
              <p:cNvPr id="18" name="Ellipse 18"/>
              <p:cNvSpPr/>
              <p:nvPr/>
            </p:nvSpPr>
            <p:spPr>
              <a:xfrm>
                <a:off x="4533900" y="2819400"/>
                <a:ext cx="76200" cy="76200"/>
              </a:xfrm>
              <a:prstGeom prst="ellipse">
                <a:avLst/>
              </a:prstGeom>
              <a:solidFill>
                <a:srgbClr val="D4AF37">
                  <a:alpha val="70000"/>
                </a:srgbClr>
              </a:solidFill>
              <a:ln>
                <a:noFill/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4745355" y="2768918"/>
                <a:ext cx="121729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FFFFFF">
                        <a:alpha val="70000"/>
                      </a:srgbClr>
                    </a:solidFill>
                    <a:latin typeface="Segoe UI"/>
                    <a:ea typeface="Microsoft YaHei"/>
                    <a:cs typeface="Segoe UI"/>
                  </a:rPr>
                  <a:t>债务风险可控</a:t>
                </a:r>
              </a:p>
            </p:txBody>
          </p:sp>
          <p:sp>
            <p:nvSpPr>
              <p:cNvPr id="20" name="Line 20"/>
              <p:cNvSpPr/>
              <p:nvPr/>
            </p:nvSpPr>
            <p:spPr>
              <a:xfrm>
                <a:off x="5905500" y="2809875"/>
                <a:ext cx="9525" cy="1428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42875">
                    <a:moveTo>
                      <a:pt x="0" y="0"/>
                    </a:moveTo>
                    <a:lnTo>
                      <a:pt x="0" y="142875"/>
                    </a:lnTo>
                  </a:path>
                </a:pathLst>
              </a:custGeom>
              <a:noFill/>
              <a:ln w="9525">
                <a:solidFill>
                  <a:srgbClr val="FFFFFF">
                    <a:alpha val="40000"/>
                  </a:srgbClr>
                </a:solidFill>
              </a:ln>
            </p:spPr>
          </p:sp>
          <p:sp>
            <p:nvSpPr>
              <p:cNvPr id="21" name="Ellipse 21"/>
              <p:cNvSpPr/>
              <p:nvPr/>
            </p:nvSpPr>
            <p:spPr>
              <a:xfrm>
                <a:off x="6153150" y="2819400"/>
                <a:ext cx="76200" cy="76200"/>
              </a:xfrm>
              <a:prstGeom prst="ellipse">
                <a:avLst/>
              </a:prstGeom>
              <a:solidFill>
                <a:srgbClr val="C41E3A">
                  <a:alpha val="70000"/>
                </a:srgbClr>
              </a:solidFill>
              <a:ln>
                <a:noFill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6364605" y="2768918"/>
                <a:ext cx="121729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FFFFFF">
                        <a:alpha val="70000"/>
                      </a:srgbClr>
                    </a:solidFill>
                    <a:latin typeface="Segoe UI"/>
                    <a:ea typeface="Microsoft YaHei"/>
                    <a:cs typeface="Segoe UI"/>
                  </a:rPr>
                  <a:t>融资空间有限</a:t>
                </a:r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5554980" y="3537585"/>
            <a:ext cx="108204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FFFFFF">
                    <a:alpha val="50000"/>
                  </a:srgbClr>
                </a:solidFill>
                <a:latin typeface="Segoe UI"/>
                <a:ea typeface="Microsoft YaHei"/>
                <a:cs typeface="Segoe UI"/>
              </a:rPr>
              <a:t>三大关键特征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762000" y="3905250"/>
            <a:ext cx="3429000" cy="1571625"/>
            <a:chOff x="762000" y="3905250"/>
            <a:chExt cx="3429000" cy="1571625"/>
          </a:xfrm>
        </p:grpSpPr>
        <p:sp>
          <p:nvSpPr>
            <p:cNvPr id="26" name="Freeform 26"/>
            <p:cNvSpPr/>
            <p:nvPr/>
          </p:nvSpPr>
          <p:spPr>
            <a:xfrm>
              <a:off x="762000" y="3905250"/>
              <a:ext cx="3429000" cy="1571625"/>
            </a:xfrm>
            <a:custGeom>
              <a:avLst/>
              <a:gdLst/>
              <a:ahLst/>
              <a:cxnLst/>
              <a:rect l="l" t="t" r="r" b="b"/>
              <a:pathLst>
                <a:path w="3429000" h="1571625">
                  <a:moveTo>
                    <a:pt x="133350" y="0"/>
                  </a:moveTo>
                  <a:lnTo>
                    <a:pt x="3295650" y="0"/>
                  </a:lnTo>
                  <a:cubicBezTo>
                    <a:pt x="3369297" y="0"/>
                    <a:pt x="3429000" y="59703"/>
                    <a:pt x="3429000" y="133350"/>
                  </a:cubicBezTo>
                  <a:lnTo>
                    <a:pt x="3429000" y="1438275"/>
                  </a:lnTo>
                  <a:cubicBezTo>
                    <a:pt x="3429000" y="1511922"/>
                    <a:pt x="3369297" y="1571625"/>
                    <a:pt x="3295650" y="1571625"/>
                  </a:cubicBezTo>
                  <a:lnTo>
                    <a:pt x="133350" y="1571625"/>
                  </a:lnTo>
                  <a:cubicBezTo>
                    <a:pt x="59703" y="1571625"/>
                    <a:pt x="0" y="1511922"/>
                    <a:pt x="0" y="1438275"/>
                  </a:cubicBezTo>
                  <a:lnTo>
                    <a:pt x="0" y="133350"/>
                  </a:lnTo>
                  <a:cubicBezTo>
                    <a:pt x="0" y="59703"/>
                    <a:pt x="59703" y="0"/>
                    <a:pt x="133350" y="0"/>
                  </a:cubicBezTo>
                  <a:close/>
                </a:path>
              </a:pathLst>
            </a:custGeom>
            <a:gradFill>
              <a:gsLst>
                <a:gs pos="0">
                  <a:srgbClr val="D82848"/>
                </a:gs>
                <a:gs pos="100000">
                  <a:srgbClr val="A01830"/>
                </a:gs>
              </a:gsLst>
              <a:lin ang="2700000" scaled="1"/>
            </a:gradFill>
            <a:ln>
              <a:noFill/>
            </a:ln>
            <a:effectLst>
              <a:glow rad="152400">
                <a:srgbClr val="000000">
                  <a:alpha val="30000"/>
                </a:srgbClr>
              </a:glow>
            </a:effectLst>
          </p:spPr>
        </p:sp>
        <p:sp>
          <p:nvSpPr>
            <p:cNvPr id="27" name="Freeform 27"/>
            <p:cNvSpPr/>
            <p:nvPr/>
          </p:nvSpPr>
          <p:spPr>
            <a:xfrm>
              <a:off x="762000" y="3905250"/>
              <a:ext cx="3429000" cy="1571625"/>
            </a:xfrm>
            <a:custGeom>
              <a:avLst/>
              <a:gdLst/>
              <a:ahLst/>
              <a:cxnLst/>
              <a:rect l="l" t="t" r="r" b="b"/>
              <a:pathLst>
                <a:path w="3429000" h="1571625">
                  <a:moveTo>
                    <a:pt x="133350" y="0"/>
                  </a:moveTo>
                  <a:lnTo>
                    <a:pt x="3295650" y="0"/>
                  </a:lnTo>
                  <a:cubicBezTo>
                    <a:pt x="3369297" y="0"/>
                    <a:pt x="3429000" y="59703"/>
                    <a:pt x="3429000" y="133350"/>
                  </a:cubicBezTo>
                  <a:lnTo>
                    <a:pt x="3429000" y="1438275"/>
                  </a:lnTo>
                  <a:cubicBezTo>
                    <a:pt x="3429000" y="1511922"/>
                    <a:pt x="3369297" y="1571625"/>
                    <a:pt x="3295650" y="1571625"/>
                  </a:cubicBezTo>
                  <a:lnTo>
                    <a:pt x="133350" y="1571625"/>
                  </a:lnTo>
                  <a:cubicBezTo>
                    <a:pt x="59703" y="1571625"/>
                    <a:pt x="0" y="1511922"/>
                    <a:pt x="0" y="1438275"/>
                  </a:cubicBezTo>
                  <a:lnTo>
                    <a:pt x="0" y="133350"/>
                  </a:lnTo>
                  <a:cubicBezTo>
                    <a:pt x="0" y="59703"/>
                    <a:pt x="59703" y="0"/>
                    <a:pt x="13335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</p:spPr>
        </p:sp>
        <p:sp>
          <p:nvSpPr>
            <p:cNvPr id="28" name="Ellipse 28"/>
            <p:cNvSpPr/>
            <p:nvPr/>
          </p:nvSpPr>
          <p:spPr>
            <a:xfrm>
              <a:off x="1028700" y="4171950"/>
              <a:ext cx="419100" cy="419100"/>
            </a:xfrm>
            <a:prstGeom prst="ellipse">
              <a:avLst/>
            </a:prstGeom>
            <a:solidFill>
              <a:srgbClr val="FFFFFF">
                <a:alpha val="15000"/>
              </a:srgbClr>
            </a:solidFill>
            <a:ln>
              <a:noFill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1158954" y="4295775"/>
              <a:ext cx="158591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📊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1544955" y="4231005"/>
              <a:ext cx="1019461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高依赖</a:t>
              </a:r>
            </a:p>
          </p:txBody>
        </p:sp>
        <p:sp>
          <p:nvSpPr>
            <p:cNvPr id="31" name="Line 31"/>
            <p:cNvSpPr/>
            <p:nvPr/>
          </p:nvSpPr>
          <p:spPr>
            <a:xfrm>
              <a:off x="952500" y="4667250"/>
              <a:ext cx="3048000" cy="9525"/>
            </a:xfrm>
            <a:custGeom>
              <a:avLst/>
              <a:gdLst/>
              <a:ahLst/>
              <a:cxnLst/>
              <a:rect l="l" t="t" r="r" b="b"/>
              <a:pathLst>
                <a:path w="3048000" h="9525">
                  <a:moveTo>
                    <a:pt x="0" y="0"/>
                  </a:moveTo>
                  <a:lnTo>
                    <a:pt x="3048000" y="0"/>
                  </a:lnTo>
                </a:path>
              </a:pathLst>
            </a:custGeom>
            <a:noFill/>
            <a:ln w="9525">
              <a:solidFill>
                <a:srgbClr val="FFFFFF">
                  <a:alpha val="20000"/>
                </a:srgbClr>
              </a:solidFill>
            </a:ln>
          </p:spPr>
        </p:sp>
        <p:grpSp>
          <p:nvGrpSpPr>
            <p:cNvPr id="36" name="Group 36"/>
            <p:cNvGrpSpPr/>
            <p:nvPr/>
          </p:nvGrpSpPr>
          <p:grpSpPr>
            <a:xfrm>
              <a:off x="1033462" y="4807268"/>
              <a:ext cx="2603183" cy="560070"/>
              <a:chOff x="1033462" y="4807268"/>
              <a:chExt cx="2603183" cy="560070"/>
            </a:xfrm>
          </p:grpSpPr>
          <p:sp>
            <p:nvSpPr>
              <p:cNvPr id="32" name="TextBox 32"/>
              <p:cNvSpPr txBox="1"/>
              <p:nvPr/>
            </p:nvSpPr>
            <p:spPr>
              <a:xfrm>
                <a:off x="1033462" y="4831556"/>
                <a:ext cx="1178719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FFFFFF">
                        <a:alpha val="85000"/>
                      </a:srgbClr>
                    </a:solidFill>
                    <a:latin typeface="Segoe UI"/>
                    <a:ea typeface="Microsoft YaHei"/>
                    <a:cs typeface="Segoe UI"/>
                  </a:rPr>
                  <a:t>财政支出占全省</a:t>
                </a:r>
              </a:p>
            </p:txBody>
          </p:sp>
          <p:sp>
            <p:nvSpPr>
              <p:cNvPr id="33" name="TextBox 33"/>
              <p:cNvSpPr txBox="1"/>
              <p:nvPr/>
            </p:nvSpPr>
            <p:spPr>
              <a:xfrm>
                <a:off x="3033034" y="4807268"/>
                <a:ext cx="603611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3.38%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1033462" y="5117306"/>
                <a:ext cx="1014412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FFFFFF">
                        <a:alpha val="85000"/>
                      </a:srgbClr>
                    </a:solidFill>
                    <a:latin typeface="Segoe UI"/>
                    <a:ea typeface="Microsoft YaHei"/>
                    <a:cs typeface="Segoe UI"/>
                  </a:rPr>
                  <a:t>财政自给率仅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2970926" y="5093018"/>
                <a:ext cx="665719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13.32%</a:t>
                </a:r>
              </a:p>
            </p:txBody>
          </p:sp>
        </p:grpSp>
      </p:grpSp>
      <p:grpSp>
        <p:nvGrpSpPr>
          <p:cNvPr id="49" name="Group 49"/>
          <p:cNvGrpSpPr/>
          <p:nvPr/>
        </p:nvGrpSpPr>
        <p:grpSpPr>
          <a:xfrm>
            <a:off x="4381500" y="3905250"/>
            <a:ext cx="3429000" cy="1571625"/>
            <a:chOff x="4381500" y="3905250"/>
            <a:chExt cx="3429000" cy="1571625"/>
          </a:xfrm>
        </p:grpSpPr>
        <p:sp>
          <p:nvSpPr>
            <p:cNvPr id="38" name="Freeform 38"/>
            <p:cNvSpPr/>
            <p:nvPr/>
          </p:nvSpPr>
          <p:spPr>
            <a:xfrm>
              <a:off x="4381500" y="3905250"/>
              <a:ext cx="3429000" cy="1571625"/>
            </a:xfrm>
            <a:custGeom>
              <a:avLst/>
              <a:gdLst/>
              <a:ahLst/>
              <a:cxnLst/>
              <a:rect l="l" t="t" r="r" b="b"/>
              <a:pathLst>
                <a:path w="3429000" h="1571625">
                  <a:moveTo>
                    <a:pt x="133350" y="0"/>
                  </a:moveTo>
                  <a:lnTo>
                    <a:pt x="3295650" y="0"/>
                  </a:lnTo>
                  <a:cubicBezTo>
                    <a:pt x="3369297" y="0"/>
                    <a:pt x="3429000" y="59703"/>
                    <a:pt x="3429000" y="133350"/>
                  </a:cubicBezTo>
                  <a:lnTo>
                    <a:pt x="3429000" y="1438275"/>
                  </a:lnTo>
                  <a:cubicBezTo>
                    <a:pt x="3429000" y="1511922"/>
                    <a:pt x="3369297" y="1571625"/>
                    <a:pt x="3295650" y="1571625"/>
                  </a:cubicBezTo>
                  <a:lnTo>
                    <a:pt x="133350" y="1571625"/>
                  </a:lnTo>
                  <a:cubicBezTo>
                    <a:pt x="59703" y="1571625"/>
                    <a:pt x="0" y="1511922"/>
                    <a:pt x="0" y="1438275"/>
                  </a:cubicBezTo>
                  <a:lnTo>
                    <a:pt x="0" y="133350"/>
                  </a:lnTo>
                  <a:cubicBezTo>
                    <a:pt x="0" y="59703"/>
                    <a:pt x="59703" y="0"/>
                    <a:pt x="133350" y="0"/>
                  </a:cubicBezTo>
                  <a:close/>
                </a:path>
              </a:pathLst>
            </a:custGeom>
            <a:gradFill>
              <a:gsLst>
                <a:gs pos="0">
                  <a:srgbClr val="E5C44A"/>
                </a:gs>
                <a:gs pos="100000">
                  <a:srgbClr val="B8962A"/>
                </a:gs>
              </a:gsLst>
              <a:lin ang="2700000" scaled="1"/>
            </a:gradFill>
            <a:ln>
              <a:noFill/>
            </a:ln>
            <a:effectLst>
              <a:glow rad="152400">
                <a:srgbClr val="000000">
                  <a:alpha val="30000"/>
                </a:srgbClr>
              </a:glow>
            </a:effectLst>
          </p:spPr>
        </p:sp>
        <p:sp>
          <p:nvSpPr>
            <p:cNvPr id="39" name="Freeform 39"/>
            <p:cNvSpPr/>
            <p:nvPr/>
          </p:nvSpPr>
          <p:spPr>
            <a:xfrm>
              <a:off x="4381500" y="3905250"/>
              <a:ext cx="3429000" cy="1571625"/>
            </a:xfrm>
            <a:custGeom>
              <a:avLst/>
              <a:gdLst/>
              <a:ahLst/>
              <a:cxnLst/>
              <a:rect l="l" t="t" r="r" b="b"/>
              <a:pathLst>
                <a:path w="3429000" h="1571625">
                  <a:moveTo>
                    <a:pt x="133350" y="0"/>
                  </a:moveTo>
                  <a:lnTo>
                    <a:pt x="3295650" y="0"/>
                  </a:lnTo>
                  <a:cubicBezTo>
                    <a:pt x="3369297" y="0"/>
                    <a:pt x="3429000" y="59703"/>
                    <a:pt x="3429000" y="133350"/>
                  </a:cubicBezTo>
                  <a:lnTo>
                    <a:pt x="3429000" y="1438275"/>
                  </a:lnTo>
                  <a:cubicBezTo>
                    <a:pt x="3429000" y="1511922"/>
                    <a:pt x="3369297" y="1571625"/>
                    <a:pt x="3295650" y="1571625"/>
                  </a:cubicBezTo>
                  <a:lnTo>
                    <a:pt x="133350" y="1571625"/>
                  </a:lnTo>
                  <a:cubicBezTo>
                    <a:pt x="59703" y="1571625"/>
                    <a:pt x="0" y="1511922"/>
                    <a:pt x="0" y="1438275"/>
                  </a:cubicBezTo>
                  <a:lnTo>
                    <a:pt x="0" y="133350"/>
                  </a:lnTo>
                  <a:cubicBezTo>
                    <a:pt x="0" y="59703"/>
                    <a:pt x="59703" y="0"/>
                    <a:pt x="13335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</p:spPr>
        </p:sp>
        <p:sp>
          <p:nvSpPr>
            <p:cNvPr id="40" name="Ellipse 40"/>
            <p:cNvSpPr/>
            <p:nvPr/>
          </p:nvSpPr>
          <p:spPr>
            <a:xfrm>
              <a:off x="4648200" y="4171950"/>
              <a:ext cx="419100" cy="419100"/>
            </a:xfrm>
            <a:prstGeom prst="ellipse">
              <a:avLst/>
            </a:prstGeom>
            <a:solidFill>
              <a:srgbClr val="FFFFFF">
                <a:alpha val="15000"/>
              </a:srgbClr>
            </a:solidFill>
            <a:ln>
              <a:noFill/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4778454" y="4295775"/>
              <a:ext cx="158591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📉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5164455" y="4231005"/>
              <a:ext cx="1019461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低效率</a:t>
              </a:r>
            </a:p>
          </p:txBody>
        </p:sp>
        <p:sp>
          <p:nvSpPr>
            <p:cNvPr id="43" name="Line 43"/>
            <p:cNvSpPr/>
            <p:nvPr/>
          </p:nvSpPr>
          <p:spPr>
            <a:xfrm>
              <a:off x="4572000" y="4667250"/>
              <a:ext cx="3048000" cy="9525"/>
            </a:xfrm>
            <a:custGeom>
              <a:avLst/>
              <a:gdLst/>
              <a:ahLst/>
              <a:cxnLst/>
              <a:rect l="l" t="t" r="r" b="b"/>
              <a:pathLst>
                <a:path w="3048000" h="9525">
                  <a:moveTo>
                    <a:pt x="0" y="0"/>
                  </a:moveTo>
                  <a:lnTo>
                    <a:pt x="3048000" y="0"/>
                  </a:lnTo>
                </a:path>
              </a:pathLst>
            </a:custGeom>
            <a:noFill/>
            <a:ln w="9525">
              <a:solidFill>
                <a:srgbClr val="FFFFFF">
                  <a:alpha val="20000"/>
                </a:srgbClr>
              </a:solidFill>
            </a:ln>
          </p:spPr>
        </p:sp>
        <p:grpSp>
          <p:nvGrpSpPr>
            <p:cNvPr id="48" name="Group 48"/>
            <p:cNvGrpSpPr/>
            <p:nvPr/>
          </p:nvGrpSpPr>
          <p:grpSpPr>
            <a:xfrm>
              <a:off x="4652962" y="4807268"/>
              <a:ext cx="2603183" cy="560070"/>
              <a:chOff x="4652962" y="4807268"/>
              <a:chExt cx="2603183" cy="560070"/>
            </a:xfrm>
          </p:grpSpPr>
          <p:sp>
            <p:nvSpPr>
              <p:cNvPr id="44" name="TextBox 44"/>
              <p:cNvSpPr txBox="1"/>
              <p:nvPr/>
            </p:nvSpPr>
            <p:spPr>
              <a:xfrm>
                <a:off x="4652962" y="4831556"/>
                <a:ext cx="1121212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FFFFFF">
                        <a:alpha val="85000"/>
                      </a:srgbClr>
                    </a:solidFill>
                    <a:latin typeface="Segoe UI"/>
                    <a:ea typeface="Microsoft YaHei"/>
                    <a:cs typeface="Segoe UI"/>
                  </a:rPr>
                  <a:t>GDP占全省比重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6652534" y="4807268"/>
                <a:ext cx="603611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0.90%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4652962" y="5117306"/>
                <a:ext cx="1178719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FFFFFF">
                        <a:alpha val="85000"/>
                      </a:srgbClr>
                    </a:solidFill>
                    <a:latin typeface="Segoe UI"/>
                    <a:ea typeface="Microsoft YaHei"/>
                    <a:cs typeface="Segoe UI"/>
                  </a:rPr>
                  <a:t>人口占全省比重</a:t>
                </a:r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6704290" y="5093018"/>
                <a:ext cx="55185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1.33%</a:t>
                </a:r>
              </a:p>
            </p:txBody>
          </p:sp>
        </p:grpSp>
      </p:grpSp>
      <p:grpSp>
        <p:nvGrpSpPr>
          <p:cNvPr id="61" name="Group 61"/>
          <p:cNvGrpSpPr/>
          <p:nvPr/>
        </p:nvGrpSpPr>
        <p:grpSpPr>
          <a:xfrm>
            <a:off x="8001000" y="3905250"/>
            <a:ext cx="3429000" cy="1571625"/>
            <a:chOff x="8001000" y="3905250"/>
            <a:chExt cx="3429000" cy="1571625"/>
          </a:xfrm>
        </p:grpSpPr>
        <p:sp>
          <p:nvSpPr>
            <p:cNvPr id="50" name="Freeform 50"/>
            <p:cNvSpPr/>
            <p:nvPr/>
          </p:nvSpPr>
          <p:spPr>
            <a:xfrm>
              <a:off x="8001000" y="3905250"/>
              <a:ext cx="3429000" cy="1571625"/>
            </a:xfrm>
            <a:custGeom>
              <a:avLst/>
              <a:gdLst/>
              <a:ahLst/>
              <a:cxnLst/>
              <a:rect l="l" t="t" r="r" b="b"/>
              <a:pathLst>
                <a:path w="3429000" h="1571625">
                  <a:moveTo>
                    <a:pt x="133350" y="0"/>
                  </a:moveTo>
                  <a:lnTo>
                    <a:pt x="3295650" y="0"/>
                  </a:lnTo>
                  <a:cubicBezTo>
                    <a:pt x="3369297" y="0"/>
                    <a:pt x="3429000" y="59703"/>
                    <a:pt x="3429000" y="133350"/>
                  </a:cubicBezTo>
                  <a:lnTo>
                    <a:pt x="3429000" y="1438275"/>
                  </a:lnTo>
                  <a:cubicBezTo>
                    <a:pt x="3429000" y="1511922"/>
                    <a:pt x="3369297" y="1571625"/>
                    <a:pt x="3295650" y="1571625"/>
                  </a:cubicBezTo>
                  <a:lnTo>
                    <a:pt x="133350" y="1571625"/>
                  </a:lnTo>
                  <a:cubicBezTo>
                    <a:pt x="59703" y="1571625"/>
                    <a:pt x="0" y="1511922"/>
                    <a:pt x="0" y="1438275"/>
                  </a:cubicBezTo>
                  <a:lnTo>
                    <a:pt x="0" y="133350"/>
                  </a:lnTo>
                  <a:cubicBezTo>
                    <a:pt x="0" y="59703"/>
                    <a:pt x="59703" y="0"/>
                    <a:pt x="133350" y="0"/>
                  </a:cubicBezTo>
                  <a:close/>
                </a:path>
              </a:pathLst>
            </a:custGeom>
            <a:gradFill>
              <a:gsLst>
                <a:gs pos="0">
                  <a:srgbClr val="00C465"/>
                </a:gs>
                <a:gs pos="100000">
                  <a:srgbClr val="008840"/>
                </a:gs>
              </a:gsLst>
              <a:lin ang="2700000" scaled="1"/>
            </a:gradFill>
            <a:ln>
              <a:noFill/>
            </a:ln>
            <a:effectLst>
              <a:glow rad="152400">
                <a:srgbClr val="000000">
                  <a:alpha val="30000"/>
                </a:srgbClr>
              </a:glow>
            </a:effectLst>
          </p:spPr>
        </p:sp>
        <p:sp>
          <p:nvSpPr>
            <p:cNvPr id="51" name="Freeform 51"/>
            <p:cNvSpPr/>
            <p:nvPr/>
          </p:nvSpPr>
          <p:spPr>
            <a:xfrm>
              <a:off x="8001000" y="3905250"/>
              <a:ext cx="3429000" cy="1571625"/>
            </a:xfrm>
            <a:custGeom>
              <a:avLst/>
              <a:gdLst/>
              <a:ahLst/>
              <a:cxnLst/>
              <a:rect l="l" t="t" r="r" b="b"/>
              <a:pathLst>
                <a:path w="3429000" h="1571625">
                  <a:moveTo>
                    <a:pt x="133350" y="0"/>
                  </a:moveTo>
                  <a:lnTo>
                    <a:pt x="3295650" y="0"/>
                  </a:lnTo>
                  <a:cubicBezTo>
                    <a:pt x="3369297" y="0"/>
                    <a:pt x="3429000" y="59703"/>
                    <a:pt x="3429000" y="133350"/>
                  </a:cubicBezTo>
                  <a:lnTo>
                    <a:pt x="3429000" y="1438275"/>
                  </a:lnTo>
                  <a:cubicBezTo>
                    <a:pt x="3429000" y="1511922"/>
                    <a:pt x="3369297" y="1571625"/>
                    <a:pt x="3295650" y="1571625"/>
                  </a:cubicBezTo>
                  <a:lnTo>
                    <a:pt x="133350" y="1571625"/>
                  </a:lnTo>
                  <a:cubicBezTo>
                    <a:pt x="59703" y="1571625"/>
                    <a:pt x="0" y="1511922"/>
                    <a:pt x="0" y="1438275"/>
                  </a:cubicBezTo>
                  <a:lnTo>
                    <a:pt x="0" y="133350"/>
                  </a:lnTo>
                  <a:cubicBezTo>
                    <a:pt x="0" y="59703"/>
                    <a:pt x="59703" y="0"/>
                    <a:pt x="13335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</p:spPr>
        </p:sp>
        <p:sp>
          <p:nvSpPr>
            <p:cNvPr id="52" name="Ellipse 52"/>
            <p:cNvSpPr/>
            <p:nvPr/>
          </p:nvSpPr>
          <p:spPr>
            <a:xfrm>
              <a:off x="8267700" y="4171950"/>
              <a:ext cx="419100" cy="419100"/>
            </a:xfrm>
            <a:prstGeom prst="ellipse">
              <a:avLst/>
            </a:prstGeom>
            <a:solidFill>
              <a:srgbClr val="FFFFFF">
                <a:alpha val="15000"/>
              </a:srgbClr>
            </a:solidFill>
            <a:ln>
              <a:noFill/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8397954" y="4295775"/>
              <a:ext cx="158591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🎯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8783955" y="4231005"/>
              <a:ext cx="1019461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强支持</a:t>
              </a:r>
            </a:p>
          </p:txBody>
        </p:sp>
        <p:sp>
          <p:nvSpPr>
            <p:cNvPr id="55" name="Line 55"/>
            <p:cNvSpPr/>
            <p:nvPr/>
          </p:nvSpPr>
          <p:spPr>
            <a:xfrm>
              <a:off x="8191500" y="4667250"/>
              <a:ext cx="3048000" cy="9525"/>
            </a:xfrm>
            <a:custGeom>
              <a:avLst/>
              <a:gdLst/>
              <a:ahLst/>
              <a:cxnLst/>
              <a:rect l="l" t="t" r="r" b="b"/>
              <a:pathLst>
                <a:path w="3048000" h="9525">
                  <a:moveTo>
                    <a:pt x="0" y="0"/>
                  </a:moveTo>
                  <a:lnTo>
                    <a:pt x="3048000" y="0"/>
                  </a:lnTo>
                </a:path>
              </a:pathLst>
            </a:custGeom>
            <a:noFill/>
            <a:ln w="9525">
              <a:solidFill>
                <a:srgbClr val="FFFFFF">
                  <a:alpha val="20000"/>
                </a:srgbClr>
              </a:solidFill>
            </a:ln>
          </p:spPr>
        </p:sp>
        <p:grpSp>
          <p:nvGrpSpPr>
            <p:cNvPr id="60" name="Group 60"/>
            <p:cNvGrpSpPr/>
            <p:nvPr/>
          </p:nvGrpSpPr>
          <p:grpSpPr>
            <a:xfrm>
              <a:off x="8272462" y="4807268"/>
              <a:ext cx="2603183" cy="560070"/>
              <a:chOff x="8272462" y="4807268"/>
              <a:chExt cx="2603183" cy="560070"/>
            </a:xfrm>
          </p:grpSpPr>
          <p:sp>
            <p:nvSpPr>
              <p:cNvPr id="56" name="TextBox 56"/>
              <p:cNvSpPr txBox="1"/>
              <p:nvPr/>
            </p:nvSpPr>
            <p:spPr>
              <a:xfrm>
                <a:off x="8272462" y="4831556"/>
                <a:ext cx="1178719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FFFFFF">
                        <a:alpha val="85000"/>
                      </a:srgbClr>
                    </a:solidFill>
                    <a:latin typeface="Segoe UI"/>
                    <a:ea typeface="Microsoft YaHei"/>
                    <a:cs typeface="Segoe UI"/>
                  </a:rPr>
                  <a:t>人均财政支出为</a:t>
                </a:r>
              </a:p>
            </p:txBody>
          </p:sp>
          <p:sp>
            <p:nvSpPr>
              <p:cNvPr id="57" name="TextBox 57"/>
              <p:cNvSpPr txBox="1"/>
              <p:nvPr/>
            </p:nvSpPr>
            <p:spPr>
              <a:xfrm>
                <a:off x="9640605" y="4807268"/>
                <a:ext cx="123504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全省 2.54 倍</a:t>
                </a:r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8272462" y="5117306"/>
                <a:ext cx="1014412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dirty="0">
                    <a:solidFill>
                      <a:srgbClr val="FFFFFF">
                        <a:alpha val="85000"/>
                      </a:srgbClr>
                    </a:solidFill>
                    <a:latin typeface="Segoe UI"/>
                    <a:ea typeface="Microsoft YaHei"/>
                    <a:cs typeface="Segoe UI"/>
                  </a:rPr>
                  <a:t>享受民族地区</a:t>
                </a:r>
              </a:p>
            </p:txBody>
          </p:sp>
          <p:sp>
            <p:nvSpPr>
              <p:cNvPr id="59" name="TextBox 59"/>
              <p:cNvSpPr txBox="1"/>
              <p:nvPr/>
            </p:nvSpPr>
            <p:spPr>
              <a:xfrm>
                <a:off x="10013252" y="5093018"/>
                <a:ext cx="86239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政策倾斜</a:t>
                </a:r>
              </a:p>
            </p:txBody>
          </p:sp>
        </p:grpSp>
      </p:grpSp>
      <p:sp>
        <p:nvSpPr>
          <p:cNvPr id="62" name="Freeform 62"/>
          <p:cNvSpPr/>
          <p:nvPr/>
        </p:nvSpPr>
        <p:spPr>
          <a:xfrm>
            <a:off x="3810000" y="5715000"/>
            <a:ext cx="4572000" cy="19050"/>
          </a:xfrm>
          <a:custGeom>
            <a:avLst/>
            <a:gdLst/>
            <a:ahLst/>
            <a:cxnLst/>
            <a:rect l="l" t="t" r="r" b="b"/>
            <a:pathLst>
              <a:path w="4572000" h="19050">
                <a:moveTo>
                  <a:pt x="9525" y="0"/>
                </a:moveTo>
                <a:lnTo>
                  <a:pt x="4562475" y="0"/>
                </a:lnTo>
                <a:cubicBezTo>
                  <a:pt x="4567736" y="0"/>
                  <a:pt x="4572000" y="4264"/>
                  <a:pt x="4572000" y="9525"/>
                </a:cubicBezTo>
                <a:lnTo>
                  <a:pt x="4572000" y="9525"/>
                </a:lnTo>
                <a:cubicBezTo>
                  <a:pt x="4572000" y="14786"/>
                  <a:pt x="4567736" y="19050"/>
                  <a:pt x="4562475" y="19050"/>
                </a:cubicBezTo>
                <a:lnTo>
                  <a:pt x="9525" y="19050"/>
                </a:lnTo>
                <a:cubicBezTo>
                  <a:pt x="4264" y="19050"/>
                  <a:pt x="0" y="14786"/>
                  <a:pt x="0" y="9525"/>
                </a:cubicBezTo>
                <a:lnTo>
                  <a:pt x="0" y="9525"/>
                </a:lnTo>
                <a:cubicBezTo>
                  <a:pt x="0" y="4264"/>
                  <a:pt x="4264" y="0"/>
                  <a:pt x="9525" y="0"/>
                </a:cubicBezTo>
                <a:close/>
              </a:path>
            </a:pathLst>
          </a:custGeom>
          <a:gradFill>
            <a:gsLst>
              <a:gs pos="0">
                <a:srgbClr val="C41E3A">
                  <a:alpha val="0"/>
                </a:srgbClr>
              </a:gs>
              <a:gs pos="30000">
                <a:srgbClr val="C41E3A"/>
              </a:gs>
              <a:gs pos="70000">
                <a:srgbClr val="C41E3A"/>
              </a:gs>
              <a:gs pos="100000">
                <a:srgbClr val="C41E3A">
                  <a:alpha val="0"/>
                </a:srgbClr>
              </a:gs>
            </a:gsLst>
            <a:lin ang="0" scaled="1"/>
          </a:gradFill>
          <a:ln>
            <a:noFill/>
          </a:ln>
        </p:spPr>
      </p:sp>
      <p:sp>
        <p:nvSpPr>
          <p:cNvPr id="63" name="TextBox 63"/>
          <p:cNvSpPr txBox="1"/>
          <p:nvPr/>
        </p:nvSpPr>
        <p:spPr>
          <a:xfrm>
            <a:off x="5593080" y="5965508"/>
            <a:ext cx="100584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FFFFFF">
                    <a:alpha val="90000"/>
                  </a:srgbClr>
                </a:solidFill>
                <a:latin typeface="Segoe UI"/>
                <a:ea typeface="Microsoft YaHei"/>
                <a:cs typeface="Segoe UI"/>
              </a:rPr>
              <a:t>感谢阅读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4494086" y="6427470"/>
            <a:ext cx="320382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dirty="0">
                <a:solidFill>
                  <a:srgbClr val="FFFFFF">
                    <a:alpha val="45000"/>
                  </a:srgbClr>
                </a:solidFill>
                <a:latin typeface="Segoe UI"/>
                <a:ea typeface="Microsoft YaHei"/>
                <a:cs typeface="Segoe UI"/>
              </a:rPr>
              <a:t>数据来源：甘孜藏族自治州2024年决算及相关统计公报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1360610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FFFFFF">
                    <a:alpha val="50000"/>
                  </a:srgbClr>
                </a:solidFill>
                <a:latin typeface="Segoe UI"/>
                <a:ea typeface="Microsoft YaHei"/>
                <a:cs typeface="Segoe UI"/>
              </a:rPr>
              <a:t>17 / 17</a:t>
            </a:r>
          </a:p>
        </p:txBody>
      </p:sp>
      <p:grpSp>
        <p:nvGrpSpPr>
          <p:cNvPr id="69" name="Group 69"/>
          <p:cNvGrpSpPr/>
          <p:nvPr/>
        </p:nvGrpSpPr>
        <p:grpSpPr>
          <a:xfrm>
            <a:off x="0" y="5715000"/>
            <a:ext cx="1190625" cy="1143000"/>
            <a:chOff x="0" y="5715000"/>
            <a:chExt cx="1190625" cy="1143000"/>
          </a:xfrm>
        </p:grpSpPr>
        <p:sp>
          <p:nvSpPr>
            <p:cNvPr id="66" name="Freeform 66"/>
            <p:cNvSpPr/>
            <p:nvPr/>
          </p:nvSpPr>
          <p:spPr>
            <a:xfrm>
              <a:off x="0" y="5715000"/>
              <a:ext cx="571500" cy="1143000"/>
            </a:xfrm>
            <a:custGeom>
              <a:avLst/>
              <a:gdLst/>
              <a:ahLst/>
              <a:cxnLst/>
              <a:rect l="l" t="t" r="r" b="b"/>
              <a:pathLst>
                <a:path w="571500" h="1143000">
                  <a:moveTo>
                    <a:pt x="0" y="1143000"/>
                  </a:moveTo>
                  <a:lnTo>
                    <a:pt x="0" y="0"/>
                  </a:lnTo>
                  <a:cubicBezTo>
                    <a:pt x="381000" y="0"/>
                    <a:pt x="571500" y="190500"/>
                    <a:pt x="571500" y="571500"/>
                  </a:cubicBezTo>
                  <a:lnTo>
                    <a:pt x="571500" y="1143000"/>
                  </a:lnTo>
                  <a:close/>
                </a:path>
              </a:pathLst>
            </a:custGeom>
            <a:solidFill>
              <a:srgbClr val="C41E3A">
                <a:alpha val="20000"/>
              </a:srgbClr>
            </a:solidFill>
            <a:ln>
              <a:noFill/>
            </a:ln>
          </p:spPr>
        </p:sp>
        <p:sp>
          <p:nvSpPr>
            <p:cNvPr id="67" name="Freeform 67"/>
            <p:cNvSpPr/>
            <p:nvPr/>
          </p:nvSpPr>
          <p:spPr>
            <a:xfrm>
              <a:off x="571500" y="6096000"/>
              <a:ext cx="381000" cy="762000"/>
            </a:xfrm>
            <a:custGeom>
              <a:avLst/>
              <a:gdLst/>
              <a:ahLst/>
              <a:cxnLst/>
              <a:rect l="l" t="t" r="r" b="b"/>
              <a:pathLst>
                <a:path w="381000" h="762000">
                  <a:moveTo>
                    <a:pt x="0" y="762000"/>
                  </a:moveTo>
                  <a:lnTo>
                    <a:pt x="0" y="0"/>
                  </a:lnTo>
                  <a:cubicBezTo>
                    <a:pt x="254000" y="0"/>
                    <a:pt x="381000" y="127000"/>
                    <a:pt x="381000" y="381000"/>
                  </a:cubicBezTo>
                  <a:lnTo>
                    <a:pt x="381000" y="762000"/>
                  </a:lnTo>
                  <a:close/>
                </a:path>
              </a:pathLst>
            </a:custGeom>
            <a:solidFill>
              <a:srgbClr val="D4AF37">
                <a:alpha val="20000"/>
              </a:srgbClr>
            </a:solidFill>
            <a:ln>
              <a:noFill/>
            </a:ln>
          </p:spPr>
        </p:sp>
        <p:sp>
          <p:nvSpPr>
            <p:cNvPr id="68" name="Freeform 68"/>
            <p:cNvSpPr/>
            <p:nvPr/>
          </p:nvSpPr>
          <p:spPr>
            <a:xfrm>
              <a:off x="952500" y="6381750"/>
              <a:ext cx="238125" cy="476250"/>
            </a:xfrm>
            <a:custGeom>
              <a:avLst/>
              <a:gdLst/>
              <a:ahLst/>
              <a:cxnLst/>
              <a:rect l="l" t="t" r="r" b="b"/>
              <a:pathLst>
                <a:path w="238125" h="476250">
                  <a:moveTo>
                    <a:pt x="0" y="476250"/>
                  </a:moveTo>
                  <a:lnTo>
                    <a:pt x="0" y="0"/>
                  </a:lnTo>
                  <a:cubicBezTo>
                    <a:pt x="158750" y="0"/>
                    <a:pt x="238125" y="79375"/>
                    <a:pt x="238125" y="238125"/>
                  </a:cubicBezTo>
                  <a:lnTo>
                    <a:pt x="238125" y="476250"/>
                  </a:lnTo>
                  <a:close/>
                </a:path>
              </a:pathLst>
            </a:custGeom>
            <a:solidFill>
              <a:srgbClr val="C41E3A">
                <a:alpha val="10000"/>
              </a:srgbClr>
            </a:solidFill>
            <a:ln>
              <a:noFill/>
            </a:ln>
          </p:spPr>
        </p:sp>
      </p:grpSp>
      <p:grpSp>
        <p:nvGrpSpPr>
          <p:cNvPr id="73" name="Group 73"/>
          <p:cNvGrpSpPr/>
          <p:nvPr/>
        </p:nvGrpSpPr>
        <p:grpSpPr>
          <a:xfrm>
            <a:off x="11001375" y="5715000"/>
            <a:ext cx="1190625" cy="1143000"/>
            <a:chOff x="11001375" y="5715000"/>
            <a:chExt cx="1190625" cy="1143000"/>
          </a:xfrm>
        </p:grpSpPr>
        <p:sp>
          <p:nvSpPr>
            <p:cNvPr id="70" name="Freeform 70"/>
            <p:cNvSpPr/>
            <p:nvPr/>
          </p:nvSpPr>
          <p:spPr>
            <a:xfrm>
              <a:off x="11620500" y="5715000"/>
              <a:ext cx="571500" cy="1143000"/>
            </a:xfrm>
            <a:custGeom>
              <a:avLst/>
              <a:gdLst/>
              <a:ahLst/>
              <a:cxnLst/>
              <a:rect l="l" t="t" r="r" b="b"/>
              <a:pathLst>
                <a:path w="571500" h="1143000">
                  <a:moveTo>
                    <a:pt x="571500" y="1143000"/>
                  </a:moveTo>
                  <a:lnTo>
                    <a:pt x="571500" y="0"/>
                  </a:lnTo>
                  <a:cubicBezTo>
                    <a:pt x="190500" y="0"/>
                    <a:pt x="0" y="190500"/>
                    <a:pt x="0" y="571500"/>
                  </a:cubicBezTo>
                  <a:lnTo>
                    <a:pt x="0" y="1143000"/>
                  </a:lnTo>
                  <a:close/>
                </a:path>
              </a:pathLst>
            </a:custGeom>
            <a:solidFill>
              <a:srgbClr val="C41E3A">
                <a:alpha val="20000"/>
              </a:srgbClr>
            </a:solidFill>
            <a:ln>
              <a:noFill/>
            </a:ln>
          </p:spPr>
        </p:sp>
        <p:sp>
          <p:nvSpPr>
            <p:cNvPr id="71" name="Freeform 71"/>
            <p:cNvSpPr/>
            <p:nvPr/>
          </p:nvSpPr>
          <p:spPr>
            <a:xfrm>
              <a:off x="11239500" y="6096000"/>
              <a:ext cx="381000" cy="762000"/>
            </a:xfrm>
            <a:custGeom>
              <a:avLst/>
              <a:gdLst/>
              <a:ahLst/>
              <a:cxnLst/>
              <a:rect l="l" t="t" r="r" b="b"/>
              <a:pathLst>
                <a:path w="381000" h="762000">
                  <a:moveTo>
                    <a:pt x="381000" y="762000"/>
                  </a:moveTo>
                  <a:lnTo>
                    <a:pt x="381000" y="0"/>
                  </a:lnTo>
                  <a:cubicBezTo>
                    <a:pt x="127000" y="0"/>
                    <a:pt x="0" y="127000"/>
                    <a:pt x="0" y="381000"/>
                  </a:cubicBezTo>
                  <a:lnTo>
                    <a:pt x="0" y="762000"/>
                  </a:lnTo>
                  <a:close/>
                </a:path>
              </a:pathLst>
            </a:custGeom>
            <a:solidFill>
              <a:srgbClr val="D4AF37">
                <a:alpha val="20000"/>
              </a:srgbClr>
            </a:solidFill>
            <a:ln>
              <a:noFill/>
            </a:ln>
          </p:spPr>
        </p:sp>
        <p:sp>
          <p:nvSpPr>
            <p:cNvPr id="72" name="Freeform 72"/>
            <p:cNvSpPr/>
            <p:nvPr/>
          </p:nvSpPr>
          <p:spPr>
            <a:xfrm>
              <a:off x="11001375" y="6381750"/>
              <a:ext cx="238125" cy="476250"/>
            </a:xfrm>
            <a:custGeom>
              <a:avLst/>
              <a:gdLst/>
              <a:ahLst/>
              <a:cxnLst/>
              <a:rect l="l" t="t" r="r" b="b"/>
              <a:pathLst>
                <a:path w="238125" h="476250">
                  <a:moveTo>
                    <a:pt x="238125" y="476250"/>
                  </a:moveTo>
                  <a:lnTo>
                    <a:pt x="238125" y="0"/>
                  </a:lnTo>
                  <a:cubicBezTo>
                    <a:pt x="79375" y="0"/>
                    <a:pt x="0" y="79375"/>
                    <a:pt x="0" y="238125"/>
                  </a:cubicBezTo>
                  <a:lnTo>
                    <a:pt x="0" y="476250"/>
                  </a:lnTo>
                  <a:close/>
                </a:path>
              </a:pathLst>
            </a:custGeom>
            <a:solidFill>
              <a:srgbClr val="C41E3A">
                <a:alpha val="10000"/>
              </a:srgbClr>
            </a:solidFill>
            <a:ln>
              <a:noFill/>
            </a:ln>
          </p:spPr>
        </p:sp>
      </p:grpSp>
    </p:spTree>
  </p:cSld>
  <p:clrMapOvr>
    <a:masterClrMapping/>
  </p:clrMapOvr>
  <p:transition 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797052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目录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11605" y="521018"/>
            <a:ext cx="941260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CONTENTS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381000" y="1143000"/>
            <a:ext cx="2667000" cy="2381250"/>
            <a:chOff x="381000" y="1143000"/>
            <a:chExt cx="2667000" cy="2381250"/>
          </a:xfrm>
        </p:grpSpPr>
        <p:sp>
          <p:nvSpPr>
            <p:cNvPr id="7" name="Freeform 7"/>
            <p:cNvSpPr/>
            <p:nvPr/>
          </p:nvSpPr>
          <p:spPr>
            <a:xfrm>
              <a:off x="381000" y="1143000"/>
              <a:ext cx="2667000" cy="2381250"/>
            </a:xfrm>
            <a:custGeom>
              <a:avLst/>
              <a:gdLst/>
              <a:ahLst/>
              <a:cxnLst/>
              <a:rect l="l" t="t" r="r" b="b"/>
              <a:pathLst>
                <a:path w="2667000" h="238125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266950"/>
                  </a:lnTo>
                  <a:cubicBezTo>
                    <a:pt x="2667000" y="2330076"/>
                    <a:pt x="2615826" y="2381250"/>
                    <a:pt x="2552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8" name="Freeform 8"/>
            <p:cNvSpPr/>
            <p:nvPr/>
          </p:nvSpPr>
          <p:spPr>
            <a:xfrm>
              <a:off x="381000" y="114300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525780" y="1183005"/>
              <a:ext cx="560699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E3A5F">
                      <a:alpha val="20000"/>
                    </a:srgbClr>
                  </a:solidFill>
                  <a:latin typeface="Segoe UI"/>
                  <a:ea typeface="Microsoft YaHei"/>
                  <a:cs typeface="Segoe UI"/>
                </a:rPr>
                <a:t>01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52450" y="1838325"/>
              <a:ext cx="141827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经济总体概况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558165" y="2220278"/>
              <a:ext cx="104646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GDP总量与增速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558165" y="242982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产业结构分析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558165" y="2639378"/>
              <a:ext cx="140684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人口规模与人均指标</a:t>
              </a:r>
            </a:p>
          </p:txBody>
        </p:sp>
        <p:sp>
          <p:nvSpPr>
            <p:cNvPr id="14" name="Ellipse 14"/>
            <p:cNvSpPr/>
            <p:nvPr/>
          </p:nvSpPr>
          <p:spPr>
            <a:xfrm>
              <a:off x="2190750" y="2667000"/>
              <a:ext cx="571500" cy="571500"/>
            </a:xfrm>
            <a:prstGeom prst="ellipse">
              <a:avLst/>
            </a:prstGeom>
            <a:solidFill>
              <a:srgbClr val="1E3A5F">
                <a:alpha val="10000"/>
              </a:srgbClr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2381345" y="283464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📊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3238500" y="1143000"/>
            <a:ext cx="2667000" cy="2381250"/>
            <a:chOff x="3238500" y="1143000"/>
            <a:chExt cx="2667000" cy="2381250"/>
          </a:xfrm>
        </p:grpSpPr>
        <p:sp>
          <p:nvSpPr>
            <p:cNvPr id="17" name="Freeform 17"/>
            <p:cNvSpPr/>
            <p:nvPr/>
          </p:nvSpPr>
          <p:spPr>
            <a:xfrm>
              <a:off x="3238500" y="1143000"/>
              <a:ext cx="2667000" cy="2381250"/>
            </a:xfrm>
            <a:custGeom>
              <a:avLst/>
              <a:gdLst/>
              <a:ahLst/>
              <a:cxnLst/>
              <a:rect l="l" t="t" r="r" b="b"/>
              <a:pathLst>
                <a:path w="2667000" h="238125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266950"/>
                  </a:lnTo>
                  <a:cubicBezTo>
                    <a:pt x="2667000" y="2330076"/>
                    <a:pt x="2615826" y="2381250"/>
                    <a:pt x="2552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8" name="Freeform 18"/>
            <p:cNvSpPr/>
            <p:nvPr/>
          </p:nvSpPr>
          <p:spPr>
            <a:xfrm>
              <a:off x="3238500" y="114300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2E5A8B"/>
            </a:solidFill>
            <a:ln>
              <a:noFill/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3383280" y="1183005"/>
              <a:ext cx="6987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2E5A8B">
                      <a:alpha val="20000"/>
                    </a:srgbClr>
                  </a:solidFill>
                  <a:latin typeface="Segoe UI"/>
                  <a:ea typeface="Microsoft YaHei"/>
                  <a:cs typeface="Segoe UI"/>
                </a:rPr>
                <a:t>02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3409950" y="1838325"/>
              <a:ext cx="1567791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GDP与产业结构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3415665" y="2220278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全省排名与对比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3415665" y="2429828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三次产业深度分析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3415665" y="263937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产业结构评价</a:t>
              </a:r>
            </a:p>
          </p:txBody>
        </p:sp>
        <p:sp>
          <p:nvSpPr>
            <p:cNvPr id="24" name="Ellipse 24"/>
            <p:cNvSpPr/>
            <p:nvPr/>
          </p:nvSpPr>
          <p:spPr>
            <a:xfrm>
              <a:off x="5048250" y="2667000"/>
              <a:ext cx="571500" cy="571500"/>
            </a:xfrm>
            <a:prstGeom prst="ellipse">
              <a:avLst/>
            </a:prstGeom>
            <a:solidFill>
              <a:srgbClr val="2E5A8B">
                <a:alpha val="10000"/>
              </a:srgbClr>
            </a:solidFill>
            <a:ln>
              <a:noFill/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5238845" y="283464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🏭</a:t>
              </a:r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6096000" y="1143000"/>
            <a:ext cx="2667000" cy="2381250"/>
            <a:chOff x="6096000" y="1143000"/>
            <a:chExt cx="2667000" cy="2381250"/>
          </a:xfrm>
        </p:grpSpPr>
        <p:sp>
          <p:nvSpPr>
            <p:cNvPr id="27" name="Freeform 27"/>
            <p:cNvSpPr/>
            <p:nvPr/>
          </p:nvSpPr>
          <p:spPr>
            <a:xfrm>
              <a:off x="6096000" y="1143000"/>
              <a:ext cx="2667000" cy="2381250"/>
            </a:xfrm>
            <a:custGeom>
              <a:avLst/>
              <a:gdLst/>
              <a:ahLst/>
              <a:cxnLst/>
              <a:rect l="l" t="t" r="r" b="b"/>
              <a:pathLst>
                <a:path w="2667000" h="238125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266950"/>
                  </a:lnTo>
                  <a:cubicBezTo>
                    <a:pt x="2667000" y="2330076"/>
                    <a:pt x="2615826" y="2381250"/>
                    <a:pt x="2552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8" name="Freeform 28"/>
            <p:cNvSpPr/>
            <p:nvPr/>
          </p:nvSpPr>
          <p:spPr>
            <a:xfrm>
              <a:off x="6096000" y="114300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6240780" y="1183005"/>
              <a:ext cx="6987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00A651">
                      <a:alpha val="20000"/>
                    </a:srgbClr>
                  </a:solidFill>
                  <a:latin typeface="Segoe UI"/>
                  <a:ea typeface="Microsoft YaHei"/>
                  <a:cs typeface="Segoe UI"/>
                </a:rPr>
                <a:t>03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6267450" y="1838325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人口分析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6273165" y="2220278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人口总量与结构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6273165" y="2429828"/>
              <a:ext cx="89311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人均GDP分析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6273165" y="263937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居民收入水平</a:t>
              </a:r>
            </a:p>
          </p:txBody>
        </p:sp>
        <p:sp>
          <p:nvSpPr>
            <p:cNvPr id="34" name="Ellipse 34"/>
            <p:cNvSpPr/>
            <p:nvPr/>
          </p:nvSpPr>
          <p:spPr>
            <a:xfrm>
              <a:off x="7905750" y="2667000"/>
              <a:ext cx="571500" cy="571500"/>
            </a:xfrm>
            <a:prstGeom prst="ellipse">
              <a:avLst/>
            </a:pr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8096345" y="283464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👥</a:t>
              </a:r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8953500" y="1143000"/>
            <a:ext cx="2667000" cy="2381250"/>
            <a:chOff x="8953500" y="1143000"/>
            <a:chExt cx="2667000" cy="2381250"/>
          </a:xfrm>
        </p:grpSpPr>
        <p:sp>
          <p:nvSpPr>
            <p:cNvPr id="37" name="Freeform 37"/>
            <p:cNvSpPr/>
            <p:nvPr/>
          </p:nvSpPr>
          <p:spPr>
            <a:xfrm>
              <a:off x="8953500" y="1143000"/>
              <a:ext cx="2667000" cy="2381250"/>
            </a:xfrm>
            <a:custGeom>
              <a:avLst/>
              <a:gdLst/>
              <a:ahLst/>
              <a:cxnLst/>
              <a:rect l="l" t="t" r="r" b="b"/>
              <a:pathLst>
                <a:path w="2667000" h="238125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266950"/>
                  </a:lnTo>
                  <a:cubicBezTo>
                    <a:pt x="2667000" y="2330076"/>
                    <a:pt x="2615826" y="2381250"/>
                    <a:pt x="2552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8" name="Freeform 38"/>
            <p:cNvSpPr/>
            <p:nvPr/>
          </p:nvSpPr>
          <p:spPr>
            <a:xfrm>
              <a:off x="8953500" y="114300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D4AF37"/>
            </a:solidFill>
            <a:ln>
              <a:noFill/>
            </a:ln>
          </p:spPr>
        </p:sp>
        <p:sp>
          <p:nvSpPr>
            <p:cNvPr id="39" name="TextBox 39"/>
            <p:cNvSpPr txBox="1"/>
            <p:nvPr/>
          </p:nvSpPr>
          <p:spPr>
            <a:xfrm>
              <a:off x="9098280" y="1183005"/>
              <a:ext cx="6987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D4AF37">
                      <a:alpha val="20000"/>
                    </a:srgbClr>
                  </a:solidFill>
                  <a:latin typeface="Segoe UI"/>
                  <a:ea typeface="Microsoft YaHei"/>
                  <a:cs typeface="Segoe UI"/>
                </a:rPr>
                <a:t>04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9124950" y="1838325"/>
              <a:ext cx="141827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财政收支分析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9130665" y="2220278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收入规模与增速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9130665" y="2429828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支出结构与占比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9130665" y="2639378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财政平衡与依赖度</a:t>
              </a:r>
            </a:p>
          </p:txBody>
        </p:sp>
        <p:sp>
          <p:nvSpPr>
            <p:cNvPr id="44" name="Ellipse 44"/>
            <p:cNvSpPr/>
            <p:nvPr/>
          </p:nvSpPr>
          <p:spPr>
            <a:xfrm>
              <a:off x="10763250" y="2667000"/>
              <a:ext cx="571500" cy="571500"/>
            </a:xfrm>
            <a:prstGeom prst="ellipse">
              <a:avLst/>
            </a:prstGeom>
            <a:solidFill>
              <a:srgbClr val="D4AF37">
                <a:alpha val="10000"/>
              </a:srgbClr>
            </a:solidFill>
            <a:ln>
              <a:noFill/>
            </a:ln>
          </p:spPr>
        </p:sp>
        <p:sp>
          <p:nvSpPr>
            <p:cNvPr id="45" name="TextBox 45"/>
            <p:cNvSpPr txBox="1"/>
            <p:nvPr/>
          </p:nvSpPr>
          <p:spPr>
            <a:xfrm>
              <a:off x="10953845" y="283464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💰</a:t>
              </a:r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381000" y="3714750"/>
            <a:ext cx="2667000" cy="2381250"/>
            <a:chOff x="381000" y="3714750"/>
            <a:chExt cx="2667000" cy="2381250"/>
          </a:xfrm>
        </p:grpSpPr>
        <p:sp>
          <p:nvSpPr>
            <p:cNvPr id="47" name="Freeform 47"/>
            <p:cNvSpPr/>
            <p:nvPr/>
          </p:nvSpPr>
          <p:spPr>
            <a:xfrm>
              <a:off x="381000" y="3714750"/>
              <a:ext cx="2667000" cy="2381250"/>
            </a:xfrm>
            <a:custGeom>
              <a:avLst/>
              <a:gdLst/>
              <a:ahLst/>
              <a:cxnLst/>
              <a:rect l="l" t="t" r="r" b="b"/>
              <a:pathLst>
                <a:path w="2667000" h="238125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266950"/>
                  </a:lnTo>
                  <a:cubicBezTo>
                    <a:pt x="2667000" y="2330076"/>
                    <a:pt x="2615826" y="2381250"/>
                    <a:pt x="2552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8" name="Freeform 48"/>
            <p:cNvSpPr/>
            <p:nvPr/>
          </p:nvSpPr>
          <p:spPr>
            <a:xfrm>
              <a:off x="381000" y="371475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525780" y="3754755"/>
              <a:ext cx="6987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C41E3A">
                      <a:alpha val="20000"/>
                    </a:srgbClr>
                  </a:solidFill>
                  <a:latin typeface="Segoe UI"/>
                  <a:ea typeface="Microsoft YaHei"/>
                  <a:cs typeface="Segoe UI"/>
                </a:rPr>
                <a:t>05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552450" y="4410075"/>
              <a:ext cx="1188244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政府性基金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558165" y="479202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基金收入规模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558165" y="500157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土地出让收入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558165" y="521112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国有资本经营</a:t>
              </a:r>
            </a:p>
          </p:txBody>
        </p:sp>
        <p:sp>
          <p:nvSpPr>
            <p:cNvPr id="54" name="Ellipse 54"/>
            <p:cNvSpPr/>
            <p:nvPr/>
          </p:nvSpPr>
          <p:spPr>
            <a:xfrm>
              <a:off x="2190750" y="5238750"/>
              <a:ext cx="571500" cy="571500"/>
            </a:xfrm>
            <a:prstGeom prst="ellipse">
              <a:avLst/>
            </a:prstGeom>
            <a:solidFill>
              <a:srgbClr val="C41E3A">
                <a:alpha val="10000"/>
              </a:srgbClr>
            </a:solidFill>
            <a:ln>
              <a:noFill/>
            </a:ln>
          </p:spPr>
        </p:sp>
        <p:sp>
          <p:nvSpPr>
            <p:cNvPr id="55" name="TextBox 55"/>
            <p:cNvSpPr txBox="1"/>
            <p:nvPr/>
          </p:nvSpPr>
          <p:spPr>
            <a:xfrm>
              <a:off x="2309050" y="5406390"/>
              <a:ext cx="33489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🏛️</a:t>
              </a:r>
            </a:p>
          </p:txBody>
        </p:sp>
      </p:grpSp>
      <p:grpSp>
        <p:nvGrpSpPr>
          <p:cNvPr id="66" name="Group 66"/>
          <p:cNvGrpSpPr/>
          <p:nvPr/>
        </p:nvGrpSpPr>
        <p:grpSpPr>
          <a:xfrm>
            <a:off x="3238500" y="3714750"/>
            <a:ext cx="2667000" cy="2381250"/>
            <a:chOff x="3238500" y="3714750"/>
            <a:chExt cx="2667000" cy="2381250"/>
          </a:xfrm>
        </p:grpSpPr>
        <p:sp>
          <p:nvSpPr>
            <p:cNvPr id="57" name="Freeform 57"/>
            <p:cNvSpPr/>
            <p:nvPr/>
          </p:nvSpPr>
          <p:spPr>
            <a:xfrm>
              <a:off x="3238500" y="3714750"/>
              <a:ext cx="2667000" cy="2381250"/>
            </a:xfrm>
            <a:custGeom>
              <a:avLst/>
              <a:gdLst/>
              <a:ahLst/>
              <a:cxnLst/>
              <a:rect l="l" t="t" r="r" b="b"/>
              <a:pathLst>
                <a:path w="2667000" h="238125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266950"/>
                  </a:lnTo>
                  <a:cubicBezTo>
                    <a:pt x="2667000" y="2330076"/>
                    <a:pt x="2615826" y="2381250"/>
                    <a:pt x="2552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58" name="Freeform 58"/>
            <p:cNvSpPr/>
            <p:nvPr/>
          </p:nvSpPr>
          <p:spPr>
            <a:xfrm>
              <a:off x="3238500" y="371475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FF6B35"/>
            </a:solidFill>
            <a:ln>
              <a:noFill/>
            </a:ln>
          </p:spPr>
        </p:sp>
        <p:sp>
          <p:nvSpPr>
            <p:cNvPr id="59" name="TextBox 59"/>
            <p:cNvSpPr txBox="1"/>
            <p:nvPr/>
          </p:nvSpPr>
          <p:spPr>
            <a:xfrm>
              <a:off x="3383280" y="3754755"/>
              <a:ext cx="6987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FF6B35">
                      <a:alpha val="20000"/>
                    </a:srgbClr>
                  </a:solidFill>
                  <a:latin typeface="Segoe UI"/>
                  <a:ea typeface="Microsoft YaHei"/>
                  <a:cs typeface="Segoe UI"/>
                </a:rPr>
                <a:t>06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3409950" y="4410075"/>
              <a:ext cx="141827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政府债务分析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3415665" y="4792028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债务规模与结构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3415665" y="500157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举债能力分析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3415665" y="521112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风险指标评估</a:t>
              </a:r>
            </a:p>
          </p:txBody>
        </p:sp>
        <p:sp>
          <p:nvSpPr>
            <p:cNvPr id="64" name="Ellipse 64"/>
            <p:cNvSpPr/>
            <p:nvPr/>
          </p:nvSpPr>
          <p:spPr>
            <a:xfrm>
              <a:off x="5048250" y="5238750"/>
              <a:ext cx="571500" cy="571500"/>
            </a:xfrm>
            <a:prstGeom prst="ellipse">
              <a:avLst/>
            </a:prstGeom>
            <a:solidFill>
              <a:srgbClr val="FF6B35">
                <a:alpha val="10000"/>
              </a:srgbClr>
            </a:solidFill>
            <a:ln>
              <a:noFill/>
            </a:ln>
          </p:spPr>
        </p:sp>
        <p:sp>
          <p:nvSpPr>
            <p:cNvPr id="65" name="TextBox 65"/>
            <p:cNvSpPr txBox="1"/>
            <p:nvPr/>
          </p:nvSpPr>
          <p:spPr>
            <a:xfrm>
              <a:off x="5238845" y="540639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📈</a:t>
              </a:r>
            </a:p>
          </p:txBody>
        </p:sp>
      </p:grpSp>
      <p:grpSp>
        <p:nvGrpSpPr>
          <p:cNvPr id="76" name="Group 76"/>
          <p:cNvGrpSpPr/>
          <p:nvPr/>
        </p:nvGrpSpPr>
        <p:grpSpPr>
          <a:xfrm>
            <a:off x="6096000" y="3714750"/>
            <a:ext cx="2667000" cy="2381250"/>
            <a:chOff x="6096000" y="3714750"/>
            <a:chExt cx="2667000" cy="2381250"/>
          </a:xfrm>
        </p:grpSpPr>
        <p:sp>
          <p:nvSpPr>
            <p:cNvPr id="67" name="Freeform 67"/>
            <p:cNvSpPr/>
            <p:nvPr/>
          </p:nvSpPr>
          <p:spPr>
            <a:xfrm>
              <a:off x="6096000" y="3714750"/>
              <a:ext cx="2667000" cy="2381250"/>
            </a:xfrm>
            <a:custGeom>
              <a:avLst/>
              <a:gdLst/>
              <a:ahLst/>
              <a:cxnLst/>
              <a:rect l="l" t="t" r="r" b="b"/>
              <a:pathLst>
                <a:path w="2667000" h="238125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266950"/>
                  </a:lnTo>
                  <a:cubicBezTo>
                    <a:pt x="2667000" y="2330076"/>
                    <a:pt x="2615826" y="2381250"/>
                    <a:pt x="2552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68" name="Freeform 68"/>
            <p:cNvSpPr/>
            <p:nvPr/>
          </p:nvSpPr>
          <p:spPr>
            <a:xfrm>
              <a:off x="6096000" y="371475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69" name="TextBox 69"/>
            <p:cNvSpPr txBox="1"/>
            <p:nvPr/>
          </p:nvSpPr>
          <p:spPr>
            <a:xfrm>
              <a:off x="6240780" y="3754755"/>
              <a:ext cx="6987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4A90D9">
                      <a:alpha val="20000"/>
                    </a:srgbClr>
                  </a:solidFill>
                  <a:latin typeface="Segoe UI"/>
                  <a:ea typeface="Microsoft YaHei"/>
                  <a:cs typeface="Segoe UI"/>
                </a:rPr>
                <a:t>07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6267450" y="4410075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综合评价</a:t>
              </a:r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6273165" y="479202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核心发现汇总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6273165" y="5001578"/>
              <a:ext cx="79343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优势与亮点</a:t>
              </a: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6273165" y="5211128"/>
              <a:ext cx="79343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挑战与矛盾</a:t>
              </a:r>
            </a:p>
          </p:txBody>
        </p:sp>
        <p:sp>
          <p:nvSpPr>
            <p:cNvPr id="74" name="Ellipse 74"/>
            <p:cNvSpPr/>
            <p:nvPr/>
          </p:nvSpPr>
          <p:spPr>
            <a:xfrm>
              <a:off x="7905750" y="5238750"/>
              <a:ext cx="571500" cy="571500"/>
            </a:xfrm>
            <a:prstGeom prst="ellipse">
              <a:avLst/>
            </a:pr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75" name="TextBox 75"/>
            <p:cNvSpPr txBox="1"/>
            <p:nvPr/>
          </p:nvSpPr>
          <p:spPr>
            <a:xfrm>
              <a:off x="8096345" y="540639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🎯</a:t>
              </a:r>
            </a:p>
          </p:txBody>
        </p:sp>
      </p:grpSp>
      <p:grpSp>
        <p:nvGrpSpPr>
          <p:cNvPr id="86" name="Group 86"/>
          <p:cNvGrpSpPr/>
          <p:nvPr/>
        </p:nvGrpSpPr>
        <p:grpSpPr>
          <a:xfrm>
            <a:off x="8953500" y="3714750"/>
            <a:ext cx="2667000" cy="2381250"/>
            <a:chOff x="8953500" y="3714750"/>
            <a:chExt cx="2667000" cy="2381250"/>
          </a:xfrm>
        </p:grpSpPr>
        <p:sp>
          <p:nvSpPr>
            <p:cNvPr id="77" name="Freeform 77"/>
            <p:cNvSpPr/>
            <p:nvPr/>
          </p:nvSpPr>
          <p:spPr>
            <a:xfrm>
              <a:off x="8953500" y="3714750"/>
              <a:ext cx="2667000" cy="2381250"/>
            </a:xfrm>
            <a:custGeom>
              <a:avLst/>
              <a:gdLst/>
              <a:ahLst/>
              <a:cxnLst/>
              <a:rect l="l" t="t" r="r" b="b"/>
              <a:pathLst>
                <a:path w="2667000" h="238125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266950"/>
                  </a:lnTo>
                  <a:cubicBezTo>
                    <a:pt x="2667000" y="2330076"/>
                    <a:pt x="2615826" y="2381250"/>
                    <a:pt x="2552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8" name="Freeform 78"/>
            <p:cNvSpPr/>
            <p:nvPr/>
          </p:nvSpPr>
          <p:spPr>
            <a:xfrm>
              <a:off x="8953500" y="371475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79" name="TextBox 79"/>
            <p:cNvSpPr txBox="1"/>
            <p:nvPr/>
          </p:nvSpPr>
          <p:spPr>
            <a:xfrm>
              <a:off x="9098280" y="3754755"/>
              <a:ext cx="6987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E3A5F">
                      <a:alpha val="20000"/>
                    </a:srgbClr>
                  </a:solidFill>
                  <a:latin typeface="Segoe UI"/>
                  <a:ea typeface="Microsoft YaHei"/>
                  <a:cs typeface="Segoe UI"/>
                </a:rPr>
                <a:t>08</a:t>
              </a:r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9124950" y="4410075"/>
              <a:ext cx="141827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资金获取情况</a:t>
              </a:r>
            </a:p>
          </p:txBody>
        </p:sp>
        <p:sp>
          <p:nvSpPr>
            <p:cNvPr id="81" name="TextBox 81"/>
            <p:cNvSpPr txBox="1"/>
            <p:nvPr/>
          </p:nvSpPr>
          <p:spPr>
            <a:xfrm>
              <a:off x="9130665" y="4792028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超长期特别国债</a:t>
              </a:r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9130665" y="500157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城乡社区支出</a:t>
              </a:r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9130665" y="521112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专项转移支付</a:t>
              </a:r>
            </a:p>
          </p:txBody>
        </p:sp>
        <p:sp>
          <p:nvSpPr>
            <p:cNvPr id="84" name="Ellipse 84"/>
            <p:cNvSpPr/>
            <p:nvPr/>
          </p:nvSpPr>
          <p:spPr>
            <a:xfrm>
              <a:off x="10763250" y="5238750"/>
              <a:ext cx="571500" cy="571500"/>
            </a:xfrm>
            <a:prstGeom prst="ellipse">
              <a:avLst/>
            </a:prstGeom>
            <a:solidFill>
              <a:srgbClr val="1E3A5F">
                <a:alpha val="10000"/>
              </a:srgbClr>
            </a:solidFill>
            <a:ln>
              <a:noFill/>
            </a:ln>
          </p:spPr>
        </p:sp>
        <p:sp>
          <p:nvSpPr>
            <p:cNvPr id="85" name="TextBox 85"/>
            <p:cNvSpPr txBox="1"/>
            <p:nvPr/>
          </p:nvSpPr>
          <p:spPr>
            <a:xfrm>
              <a:off x="10953845" y="540639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dirty="0">
                  <a:solidFill>
                    <a:srgbClr val="000000"/>
                  </a:solidFill>
                  <a:latin typeface="Segoe UI"/>
                  <a:ea typeface="Microsoft YaHei"/>
                  <a:cs typeface="Segoe UI"/>
                </a:rPr>
                <a:t>💵</a:t>
              </a:r>
            </a:p>
          </p:txBody>
        </p:sp>
      </p:grpSp>
      <p:sp>
        <p:nvSpPr>
          <p:cNvPr id="87" name="TextBox 87"/>
          <p:cNvSpPr txBox="1"/>
          <p:nvPr/>
        </p:nvSpPr>
        <p:spPr>
          <a:xfrm>
            <a:off x="113222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02 / 17</a:t>
            </a:r>
          </a:p>
        </p:txBody>
      </p:sp>
    </p:spTree>
  </p:cSld>
  <p:clrMapOvr>
    <a:masterClrMapping/>
  </p:clrMapOvr>
  <p:transition 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484555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核心发现：双基准线分析框架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381000" y="952500"/>
            <a:ext cx="11430000" cy="952500"/>
            <a:chOff x="381000" y="952500"/>
            <a:chExt cx="11430000" cy="9525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11430000" cy="952500"/>
            </a:xfrm>
            <a:custGeom>
              <a:avLst/>
              <a:gdLst/>
              <a:ahLst/>
              <a:cxnLst/>
              <a:rect l="l" t="t" r="r" b="b"/>
              <a:pathLst>
                <a:path w="11430000" h="9525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838200"/>
                  </a:lnTo>
                  <a:cubicBezTo>
                    <a:pt x="11430000" y="901326"/>
                    <a:pt x="11378826" y="952500"/>
                    <a:pt x="11315700" y="952500"/>
                  </a:cubicBezTo>
                  <a:lnTo>
                    <a:pt x="114300" y="952500"/>
                  </a:lnTo>
                  <a:cubicBezTo>
                    <a:pt x="51174" y="952500"/>
                    <a:pt x="0" y="901326"/>
                    <a:pt x="0" y="838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557212" y="1164431"/>
              <a:ext cx="1210348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📐 双基准线分析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1905000" y="1095375"/>
              <a:ext cx="1333500" cy="666750"/>
            </a:xfrm>
            <a:custGeom>
              <a:avLst/>
              <a:gdLst/>
              <a:ahLst/>
              <a:cxnLst/>
              <a:rect l="l" t="t" r="r" b="b"/>
              <a:pathLst>
                <a:path w="1333500" h="666750">
                  <a:moveTo>
                    <a:pt x="76200" y="0"/>
                  </a:moveTo>
                  <a:lnTo>
                    <a:pt x="1257300" y="0"/>
                  </a:lnTo>
                  <a:cubicBezTo>
                    <a:pt x="1299384" y="0"/>
                    <a:pt x="1333500" y="34116"/>
                    <a:pt x="1333500" y="76200"/>
                  </a:cubicBezTo>
                  <a:lnTo>
                    <a:pt x="1333500" y="590550"/>
                  </a:lnTo>
                  <a:cubicBezTo>
                    <a:pt x="1333500" y="632634"/>
                    <a:pt x="1299384" y="666750"/>
                    <a:pt x="1257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E3A5F">
                <a:alpha val="8000"/>
              </a:srgbClr>
            </a:solidFill>
            <a:ln>
              <a:noFill/>
            </a:ln>
          </p:spPr>
        </p:sp>
        <p:sp>
          <p:nvSpPr>
            <p:cNvPr id="9" name="Ellipse 9"/>
            <p:cNvSpPr/>
            <p:nvPr/>
          </p:nvSpPr>
          <p:spPr>
            <a:xfrm>
              <a:off x="2000250" y="1238250"/>
              <a:ext cx="381000" cy="3810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2044573" y="1372552"/>
              <a:ext cx="29235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GDP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594610" y="1203960"/>
              <a:ext cx="55626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占全省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2575560" y="1442085"/>
              <a:ext cx="53654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0.90%</a:t>
              </a:r>
            </a:p>
          </p:txBody>
        </p:sp>
        <p:sp>
          <p:nvSpPr>
            <p:cNvPr id="13" name="Freeform 13"/>
            <p:cNvSpPr/>
            <p:nvPr/>
          </p:nvSpPr>
          <p:spPr>
            <a:xfrm>
              <a:off x="3619500" y="1095375"/>
              <a:ext cx="1333500" cy="666750"/>
            </a:xfrm>
            <a:custGeom>
              <a:avLst/>
              <a:gdLst/>
              <a:ahLst/>
              <a:cxnLst/>
              <a:rect l="l" t="t" r="r" b="b"/>
              <a:pathLst>
                <a:path w="1333500" h="666750">
                  <a:moveTo>
                    <a:pt x="76200" y="0"/>
                  </a:moveTo>
                  <a:lnTo>
                    <a:pt x="1257300" y="0"/>
                  </a:lnTo>
                  <a:cubicBezTo>
                    <a:pt x="1299384" y="0"/>
                    <a:pt x="1333500" y="34116"/>
                    <a:pt x="1333500" y="76200"/>
                  </a:cubicBezTo>
                  <a:lnTo>
                    <a:pt x="1333500" y="590550"/>
                  </a:lnTo>
                  <a:cubicBezTo>
                    <a:pt x="1333500" y="632634"/>
                    <a:pt x="1299384" y="666750"/>
                    <a:pt x="1257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C41E3A">
                <a:alpha val="8000"/>
              </a:srgbClr>
            </a:solidFill>
            <a:ln>
              <a:noFill/>
            </a:ln>
          </p:spPr>
        </p:sp>
        <p:sp>
          <p:nvSpPr>
            <p:cNvPr id="14" name="Ellipse 14"/>
            <p:cNvSpPr/>
            <p:nvPr/>
          </p:nvSpPr>
          <p:spPr>
            <a:xfrm>
              <a:off x="3714750" y="1238250"/>
              <a:ext cx="381000" cy="381000"/>
            </a:xfrm>
            <a:prstGeom prst="ellipse">
              <a:avLst/>
            </a:prstGeom>
            <a:solidFill>
              <a:srgbClr val="C41E3A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3730895" y="137255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人口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4309110" y="1203960"/>
              <a:ext cx="55626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占全省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271010" y="1442085"/>
              <a:ext cx="49053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1.33%</a:t>
              </a:r>
            </a:p>
          </p:txBody>
        </p:sp>
        <p:sp>
          <p:nvSpPr>
            <p:cNvPr id="18" name="Line 18"/>
            <p:cNvSpPr/>
            <p:nvPr/>
          </p:nvSpPr>
          <p:spPr>
            <a:xfrm>
              <a:off x="5143500" y="142875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19050">
              <a:solidFill>
                <a:srgbClr val="8888A0"/>
              </a:solidFill>
            </a:ln>
          </p:spPr>
        </p:sp>
        <p:sp>
          <p:nvSpPr>
            <p:cNvPr id="19" name="Polygon 19"/>
            <p:cNvSpPr/>
            <p:nvPr/>
          </p:nvSpPr>
          <p:spPr>
            <a:xfrm>
              <a:off x="5715000" y="1381125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0" y="0"/>
                  </a:moveTo>
                  <a:lnTo>
                    <a:pt x="95250" y="47625"/>
                  </a:lnTo>
                  <a:lnTo>
                    <a:pt x="0" y="95250"/>
                  </a:lnTo>
                  <a:close/>
                </a:path>
              </a:pathLst>
            </a:custGeom>
            <a:solidFill>
              <a:srgbClr val="8888A0"/>
            </a:solidFill>
            <a:ln>
              <a:noFill/>
            </a:ln>
          </p:spPr>
        </p:sp>
        <p:sp>
          <p:nvSpPr>
            <p:cNvPr id="20" name="Freeform 20"/>
            <p:cNvSpPr/>
            <p:nvPr/>
          </p:nvSpPr>
          <p:spPr>
            <a:xfrm>
              <a:off x="6000750" y="1095375"/>
              <a:ext cx="1714500" cy="666750"/>
            </a:xfrm>
            <a:custGeom>
              <a:avLst/>
              <a:gdLst/>
              <a:ahLst/>
              <a:cxnLst/>
              <a:rect l="l" t="t" r="r" b="b"/>
              <a:pathLst>
                <a:path w="1714500" h="666750">
                  <a:moveTo>
                    <a:pt x="76200" y="0"/>
                  </a:moveTo>
                  <a:lnTo>
                    <a:pt x="1638300" y="0"/>
                  </a:lnTo>
                  <a:cubicBezTo>
                    <a:pt x="1680384" y="0"/>
                    <a:pt x="1714500" y="34116"/>
                    <a:pt x="1714500" y="76200"/>
                  </a:cubicBezTo>
                  <a:lnTo>
                    <a:pt x="1714500" y="590550"/>
                  </a:lnTo>
                  <a:cubicBezTo>
                    <a:pt x="1714500" y="632634"/>
                    <a:pt x="1680384" y="666750"/>
                    <a:pt x="1638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F6B35">
                <a:alpha val="10000"/>
              </a:srgbClr>
            </a:solidFill>
            <a:ln>
              <a:noFill/>
            </a:ln>
          </p:spPr>
        </p:sp>
        <p:sp>
          <p:nvSpPr>
            <p:cNvPr id="21" name="TextBox 21"/>
            <p:cNvSpPr txBox="1"/>
            <p:nvPr/>
          </p:nvSpPr>
          <p:spPr>
            <a:xfrm>
              <a:off x="6162104" y="1228249"/>
              <a:ext cx="139179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效率比值 (GDP/人口)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6589728" y="1537335"/>
              <a:ext cx="53654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0.68%</a:t>
              </a:r>
            </a:p>
          </p:txBody>
        </p:sp>
        <p:sp>
          <p:nvSpPr>
            <p:cNvPr id="23" name="Line 23"/>
            <p:cNvSpPr/>
            <p:nvPr/>
          </p:nvSpPr>
          <p:spPr>
            <a:xfrm>
              <a:off x="7905750" y="142875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19050">
              <a:solidFill>
                <a:srgbClr val="8888A0"/>
              </a:solidFill>
            </a:ln>
          </p:spPr>
        </p:sp>
        <p:sp>
          <p:nvSpPr>
            <p:cNvPr id="24" name="Polygon 24"/>
            <p:cNvSpPr/>
            <p:nvPr/>
          </p:nvSpPr>
          <p:spPr>
            <a:xfrm>
              <a:off x="8477250" y="1381125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0" y="0"/>
                  </a:moveTo>
                  <a:lnTo>
                    <a:pt x="95250" y="47625"/>
                  </a:lnTo>
                  <a:lnTo>
                    <a:pt x="0" y="95250"/>
                  </a:lnTo>
                  <a:close/>
                </a:path>
              </a:pathLst>
            </a:custGeom>
            <a:solidFill>
              <a:srgbClr val="8888A0"/>
            </a:solidFill>
            <a:ln>
              <a:noFill/>
            </a:ln>
          </p:spPr>
        </p:sp>
        <p:sp>
          <p:nvSpPr>
            <p:cNvPr id="25" name="Freeform 25"/>
            <p:cNvSpPr/>
            <p:nvPr/>
          </p:nvSpPr>
          <p:spPr>
            <a:xfrm>
              <a:off x="8763000" y="1095375"/>
              <a:ext cx="2857500" cy="666750"/>
            </a:xfrm>
            <a:custGeom>
              <a:avLst/>
              <a:gdLst/>
              <a:ahLst/>
              <a:cxnLst/>
              <a:rect l="l" t="t" r="r" b="b"/>
              <a:pathLst>
                <a:path w="2857500" h="666750">
                  <a:moveTo>
                    <a:pt x="76200" y="0"/>
                  </a:moveTo>
                  <a:lnTo>
                    <a:pt x="2781300" y="0"/>
                  </a:lnTo>
                  <a:cubicBezTo>
                    <a:pt x="2823384" y="0"/>
                    <a:pt x="2857500" y="34116"/>
                    <a:pt x="2857500" y="76200"/>
                  </a:cubicBezTo>
                  <a:lnTo>
                    <a:pt x="2857500" y="590550"/>
                  </a:lnTo>
                  <a:cubicBezTo>
                    <a:pt x="2857500" y="632634"/>
                    <a:pt x="2823384" y="666750"/>
                    <a:pt x="2781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C41E3A">
                <a:alpha val="8000"/>
              </a:srgbClr>
            </a:solidFill>
            <a:ln>
              <a:noFill/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9775667" y="1228249"/>
              <a:ext cx="83216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⚠️ 核心结论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9047440" y="1486852"/>
              <a:ext cx="228861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经济产出效率低于全省平均</a:t>
              </a:r>
              <a:r>
                <a:rPr lang="zh-CN" sz="10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32.3%</a:t>
              </a:r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381000" y="2095500"/>
            <a:ext cx="2667000" cy="1905000"/>
            <a:chOff x="381000" y="2095500"/>
            <a:chExt cx="2667000" cy="1905000"/>
          </a:xfrm>
        </p:grpSpPr>
        <p:sp>
          <p:nvSpPr>
            <p:cNvPr id="29" name="Freeform 29"/>
            <p:cNvSpPr/>
            <p:nvPr/>
          </p:nvSpPr>
          <p:spPr>
            <a:xfrm>
              <a:off x="381000" y="2095500"/>
              <a:ext cx="2667000" cy="1905000"/>
            </a:xfrm>
            <a:custGeom>
              <a:avLst/>
              <a:gdLst/>
              <a:ahLst/>
              <a:cxnLst/>
              <a:rect l="l" t="t" r="r" b="b"/>
              <a:pathLst>
                <a:path w="2667000" h="19050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790700"/>
                  </a:lnTo>
                  <a:cubicBezTo>
                    <a:pt x="2667000" y="1853826"/>
                    <a:pt x="2615826" y="1905000"/>
                    <a:pt x="2552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0" name="Freeform 30"/>
            <p:cNvSpPr/>
            <p:nvPr/>
          </p:nvSpPr>
          <p:spPr>
            <a:xfrm>
              <a:off x="381000" y="209550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556260" y="2346960"/>
              <a:ext cx="147506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💡 高转移支付依赖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559118" y="2704624"/>
              <a:ext cx="127075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财政支出占比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3.38%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559118" y="2942749"/>
              <a:ext cx="128499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是GDP占比的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3.76倍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559118" y="3180874"/>
              <a:ext cx="131347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财政自给率仅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13.32%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559118" y="3418999"/>
              <a:ext cx="133483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人均支出全省</a:t>
              </a:r>
              <a:r>
                <a:rPr lang="zh-CN" sz="97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2.54倍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3238500" y="2095500"/>
            <a:ext cx="2667000" cy="1905000"/>
            <a:chOff x="3238500" y="2095500"/>
            <a:chExt cx="2667000" cy="1905000"/>
          </a:xfrm>
        </p:grpSpPr>
        <p:sp>
          <p:nvSpPr>
            <p:cNvPr id="37" name="Freeform 37"/>
            <p:cNvSpPr/>
            <p:nvPr/>
          </p:nvSpPr>
          <p:spPr>
            <a:xfrm>
              <a:off x="3238500" y="2095500"/>
              <a:ext cx="2667000" cy="1905000"/>
            </a:xfrm>
            <a:custGeom>
              <a:avLst/>
              <a:gdLst/>
              <a:ahLst/>
              <a:cxnLst/>
              <a:rect l="l" t="t" r="r" b="b"/>
              <a:pathLst>
                <a:path w="2667000" h="19050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790700"/>
                  </a:lnTo>
                  <a:cubicBezTo>
                    <a:pt x="2667000" y="1853826"/>
                    <a:pt x="2615826" y="1905000"/>
                    <a:pt x="2552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8" name="Freeform 38"/>
            <p:cNvSpPr/>
            <p:nvPr/>
          </p:nvSpPr>
          <p:spPr>
            <a:xfrm>
              <a:off x="3238500" y="209550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FF6B35"/>
            </a:solidFill>
            <a:ln>
              <a:noFill/>
            </a:ln>
          </p:spPr>
        </p:sp>
        <p:sp>
          <p:nvSpPr>
            <p:cNvPr id="39" name="TextBox 39"/>
            <p:cNvSpPr txBox="1"/>
            <p:nvPr/>
          </p:nvSpPr>
          <p:spPr>
            <a:xfrm>
              <a:off x="3413760" y="2346960"/>
              <a:ext cx="129103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💡 土地财政缺失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3416618" y="2704624"/>
              <a:ext cx="137755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基金收入占比仅</a:t>
              </a:r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0.18%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3416618" y="2942749"/>
              <a:ext cx="147723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土地出让收入</a:t>
              </a:r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3.44亿元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3416618" y="3180874"/>
              <a:ext cx="106427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同比下降</a:t>
              </a:r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-28.6%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3416618" y="3418999"/>
              <a:ext cx="130635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依赖税收和转移支付</a:t>
              </a:r>
            </a:p>
          </p:txBody>
        </p:sp>
      </p:grpSp>
      <p:grpSp>
        <p:nvGrpSpPr>
          <p:cNvPr id="52" name="Group 52"/>
          <p:cNvGrpSpPr/>
          <p:nvPr/>
        </p:nvGrpSpPr>
        <p:grpSpPr>
          <a:xfrm>
            <a:off x="6096000" y="2095500"/>
            <a:ext cx="2667000" cy="1905000"/>
            <a:chOff x="6096000" y="2095500"/>
            <a:chExt cx="2667000" cy="1905000"/>
          </a:xfrm>
        </p:grpSpPr>
        <p:sp>
          <p:nvSpPr>
            <p:cNvPr id="45" name="Freeform 45"/>
            <p:cNvSpPr/>
            <p:nvPr/>
          </p:nvSpPr>
          <p:spPr>
            <a:xfrm>
              <a:off x="6096000" y="2095500"/>
              <a:ext cx="2667000" cy="1905000"/>
            </a:xfrm>
            <a:custGeom>
              <a:avLst/>
              <a:gdLst/>
              <a:ahLst/>
              <a:cxnLst/>
              <a:rect l="l" t="t" r="r" b="b"/>
              <a:pathLst>
                <a:path w="2667000" h="19050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790700"/>
                  </a:lnTo>
                  <a:cubicBezTo>
                    <a:pt x="2667000" y="1853826"/>
                    <a:pt x="2615826" y="1905000"/>
                    <a:pt x="2552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6" name="Freeform 46"/>
            <p:cNvSpPr/>
            <p:nvPr/>
          </p:nvSpPr>
          <p:spPr>
            <a:xfrm>
              <a:off x="6096000" y="209550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47" name="TextBox 47"/>
            <p:cNvSpPr txBox="1"/>
            <p:nvPr/>
          </p:nvSpPr>
          <p:spPr>
            <a:xfrm>
              <a:off x="6271260" y="2346960"/>
              <a:ext cx="1843107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💡 债务效率高空间不足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6274118" y="2704624"/>
              <a:ext cx="106427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债务率仅</a:t>
              </a:r>
              <a:r>
                <a:rPr lang="zh-CN" sz="97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35.35%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6274118" y="2942749"/>
              <a:ext cx="120667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余额占限额</a:t>
              </a:r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96.03%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6274118" y="3180874"/>
              <a:ext cx="125651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新增空间仅</a:t>
              </a:r>
              <a:r>
                <a:rPr lang="zh-CN" sz="97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6.5亿元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6274118" y="3418999"/>
              <a:ext cx="130635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风险可控，融资受限</a:t>
              </a:r>
            </a:p>
          </p:txBody>
        </p:sp>
      </p:grpSp>
      <p:grpSp>
        <p:nvGrpSpPr>
          <p:cNvPr id="60" name="Group 60"/>
          <p:cNvGrpSpPr/>
          <p:nvPr/>
        </p:nvGrpSpPr>
        <p:grpSpPr>
          <a:xfrm>
            <a:off x="8953500" y="2095500"/>
            <a:ext cx="2667000" cy="1905000"/>
            <a:chOff x="8953500" y="2095500"/>
            <a:chExt cx="2667000" cy="1905000"/>
          </a:xfrm>
        </p:grpSpPr>
        <p:sp>
          <p:nvSpPr>
            <p:cNvPr id="53" name="Freeform 53"/>
            <p:cNvSpPr/>
            <p:nvPr/>
          </p:nvSpPr>
          <p:spPr>
            <a:xfrm>
              <a:off x="8953500" y="2095500"/>
              <a:ext cx="2667000" cy="1905000"/>
            </a:xfrm>
            <a:custGeom>
              <a:avLst/>
              <a:gdLst/>
              <a:ahLst/>
              <a:cxnLst/>
              <a:rect l="l" t="t" r="r" b="b"/>
              <a:pathLst>
                <a:path w="2667000" h="19050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790700"/>
                  </a:lnTo>
                  <a:cubicBezTo>
                    <a:pt x="2667000" y="1853826"/>
                    <a:pt x="2615826" y="1905000"/>
                    <a:pt x="2552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54" name="Freeform 54"/>
            <p:cNvSpPr/>
            <p:nvPr/>
          </p:nvSpPr>
          <p:spPr>
            <a:xfrm>
              <a:off x="8953500" y="209550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55" name="TextBox 55"/>
            <p:cNvSpPr txBox="1"/>
            <p:nvPr/>
          </p:nvSpPr>
          <p:spPr>
            <a:xfrm>
              <a:off x="9128760" y="2346960"/>
              <a:ext cx="147506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💡 专项债融资不足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9131618" y="2704624"/>
              <a:ext cx="141315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专项债限额占比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0.28%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9131618" y="2942749"/>
              <a:ext cx="136331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远低于GDP占比0.90%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9131618" y="3180874"/>
              <a:ext cx="139179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专项债:一般债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0.46:1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9131618" y="3418999"/>
              <a:ext cx="107139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全省平均 2.24:1</a:t>
              </a:r>
            </a:p>
          </p:txBody>
        </p:sp>
      </p:grpSp>
      <p:grpSp>
        <p:nvGrpSpPr>
          <p:cNvPr id="88" name="Group 88"/>
          <p:cNvGrpSpPr/>
          <p:nvPr/>
        </p:nvGrpSpPr>
        <p:grpSpPr>
          <a:xfrm>
            <a:off x="381000" y="4191000"/>
            <a:ext cx="11430000" cy="2095500"/>
            <a:chOff x="381000" y="4191000"/>
            <a:chExt cx="11430000" cy="2095500"/>
          </a:xfrm>
        </p:grpSpPr>
        <p:sp>
          <p:nvSpPr>
            <p:cNvPr id="61" name="Freeform 61"/>
            <p:cNvSpPr/>
            <p:nvPr/>
          </p:nvSpPr>
          <p:spPr>
            <a:xfrm>
              <a:off x="381000" y="4191000"/>
              <a:ext cx="11430000" cy="2095500"/>
            </a:xfrm>
            <a:custGeom>
              <a:avLst/>
              <a:gdLst/>
              <a:ahLst/>
              <a:cxnLst/>
              <a:rect l="l" t="t" r="r" b="b"/>
              <a:pathLst>
                <a:path w="11430000" h="20955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1981200"/>
                  </a:lnTo>
                  <a:cubicBezTo>
                    <a:pt x="11430000" y="2044326"/>
                    <a:pt x="11378826" y="2095500"/>
                    <a:pt x="11315700" y="2095500"/>
                  </a:cubicBezTo>
                  <a:lnTo>
                    <a:pt x="114300" y="2095500"/>
                  </a:lnTo>
                  <a:cubicBezTo>
                    <a:pt x="51174" y="2095500"/>
                    <a:pt x="0" y="2044326"/>
                    <a:pt x="0" y="1981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62" name="TextBox 62"/>
            <p:cNvSpPr txBox="1"/>
            <p:nvPr/>
          </p:nvSpPr>
          <p:spPr>
            <a:xfrm>
              <a:off x="556260" y="4394835"/>
              <a:ext cx="147506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关键指标对比表</a:t>
              </a:r>
            </a:p>
          </p:txBody>
        </p:sp>
        <p:sp>
          <p:nvSpPr>
            <p:cNvPr id="63" name="Freeform 63"/>
            <p:cNvSpPr/>
            <p:nvPr/>
          </p:nvSpPr>
          <p:spPr>
            <a:xfrm>
              <a:off x="571500" y="4714875"/>
              <a:ext cx="11049000" cy="333375"/>
            </a:xfrm>
            <a:custGeom>
              <a:avLst/>
              <a:gdLst/>
              <a:ahLst/>
              <a:cxnLst/>
              <a:rect l="l" t="t" r="r" b="b"/>
              <a:pathLst>
                <a:path w="11049000" h="333375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295275"/>
                  </a:lnTo>
                  <a:cubicBezTo>
                    <a:pt x="11049000" y="316317"/>
                    <a:pt x="11031942" y="333375"/>
                    <a:pt x="11010900" y="333375"/>
                  </a:cubicBezTo>
                  <a:lnTo>
                    <a:pt x="38100" y="333375"/>
                  </a:lnTo>
                  <a:cubicBezTo>
                    <a:pt x="17058" y="333375"/>
                    <a:pt x="0" y="316317"/>
                    <a:pt x="0" y="29527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64" name="TextBox 64"/>
            <p:cNvSpPr txBox="1"/>
            <p:nvPr/>
          </p:nvSpPr>
          <p:spPr>
            <a:xfrm>
              <a:off x="1552599" y="4828699"/>
              <a:ext cx="32380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指标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3498580" y="4828699"/>
              <a:ext cx="62284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全省占比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5849926" y="4828699"/>
              <a:ext cx="68264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vs 基准线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8886849" y="4828699"/>
              <a:ext cx="32380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评价</a:t>
              </a:r>
            </a:p>
          </p:txBody>
        </p:sp>
        <p:sp>
          <p:nvSpPr>
            <p:cNvPr id="68" name="Rectangle 68"/>
            <p:cNvSpPr/>
            <p:nvPr/>
          </p:nvSpPr>
          <p:spPr>
            <a:xfrm>
              <a:off x="571500" y="5048250"/>
              <a:ext cx="11049000" cy="285750"/>
            </a:xfrm>
            <a:prstGeom prst="rect">
              <a:avLst/>
            </a:prstGeom>
            <a:solidFill>
              <a:srgbClr val="F5F7FA"/>
            </a:solidFill>
            <a:ln>
              <a:noFill/>
            </a:ln>
          </p:spPr>
        </p:sp>
        <p:sp>
          <p:nvSpPr>
            <p:cNvPr id="69" name="TextBox 69"/>
            <p:cNvSpPr txBox="1"/>
            <p:nvPr/>
          </p:nvSpPr>
          <p:spPr>
            <a:xfrm>
              <a:off x="1440180" y="51415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财政支出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3608796" y="5141595"/>
              <a:ext cx="40240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3.38%</a:t>
              </a:r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5453586" y="5141595"/>
              <a:ext cx="147532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▲ 显著高于GDP/人口占比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8577262" y="5141595"/>
              <a:ext cx="94297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政策支持力度大</a:t>
              </a:r>
            </a:p>
          </p:txBody>
        </p:sp>
        <p:sp>
          <p:nvSpPr>
            <p:cNvPr id="73" name="Rectangle 73"/>
            <p:cNvSpPr/>
            <p:nvPr/>
          </p:nvSpPr>
          <p:spPr>
            <a:xfrm>
              <a:off x="571500" y="5334000"/>
              <a:ext cx="11049000" cy="285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74" name="TextBox 74"/>
            <p:cNvSpPr txBox="1"/>
            <p:nvPr/>
          </p:nvSpPr>
          <p:spPr>
            <a:xfrm>
              <a:off x="1374458" y="5427345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政府性基金</a:t>
              </a:r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3626048" y="5427345"/>
              <a:ext cx="36790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0.18%</a:t>
              </a:r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5663898" y="5427345"/>
              <a:ext cx="105470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▼ 严重低于基准线</a:t>
              </a:r>
            </a:p>
          </p:txBody>
        </p:sp>
        <p:sp>
          <p:nvSpPr>
            <p:cNvPr id="77" name="TextBox 77"/>
            <p:cNvSpPr txBox="1"/>
            <p:nvPr/>
          </p:nvSpPr>
          <p:spPr>
            <a:xfrm>
              <a:off x="8708708" y="5427345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结构性弱点</a:t>
              </a:r>
            </a:p>
          </p:txBody>
        </p:sp>
        <p:sp>
          <p:nvSpPr>
            <p:cNvPr id="78" name="Rectangle 78"/>
            <p:cNvSpPr/>
            <p:nvPr/>
          </p:nvSpPr>
          <p:spPr>
            <a:xfrm>
              <a:off x="571500" y="5619750"/>
              <a:ext cx="11049000" cy="285750"/>
            </a:xfrm>
            <a:prstGeom prst="rect">
              <a:avLst/>
            </a:prstGeom>
            <a:solidFill>
              <a:srgbClr val="F5F7FA"/>
            </a:solidFill>
            <a:ln>
              <a:noFill/>
            </a:ln>
          </p:spPr>
        </p:sp>
        <p:sp>
          <p:nvSpPr>
            <p:cNvPr id="79" name="TextBox 79"/>
            <p:cNvSpPr txBox="1"/>
            <p:nvPr/>
          </p:nvSpPr>
          <p:spPr>
            <a:xfrm>
              <a:off x="1440180" y="57130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债务余额</a:t>
              </a:r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3608796" y="5713095"/>
              <a:ext cx="40240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0.65%</a:t>
              </a:r>
            </a:p>
          </p:txBody>
        </p:sp>
        <p:sp>
          <p:nvSpPr>
            <p:cNvPr id="81" name="TextBox 81"/>
            <p:cNvSpPr txBox="1"/>
            <p:nvPr/>
          </p:nvSpPr>
          <p:spPr>
            <a:xfrm>
              <a:off x="5795343" y="5713095"/>
              <a:ext cx="79181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▼ 低于基准线</a:t>
              </a:r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8708708" y="5713095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债务效率高</a:t>
              </a:r>
            </a:p>
          </p:txBody>
        </p:sp>
        <p:sp>
          <p:nvSpPr>
            <p:cNvPr id="83" name="Rectangle 83"/>
            <p:cNvSpPr/>
            <p:nvPr/>
          </p:nvSpPr>
          <p:spPr>
            <a:xfrm>
              <a:off x="571500" y="5905500"/>
              <a:ext cx="11049000" cy="285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84" name="TextBox 84"/>
            <p:cNvSpPr txBox="1"/>
            <p:nvPr/>
          </p:nvSpPr>
          <p:spPr>
            <a:xfrm>
              <a:off x="1374458" y="5998845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专项债限额</a:t>
              </a:r>
            </a:p>
          </p:txBody>
        </p:sp>
        <p:sp>
          <p:nvSpPr>
            <p:cNvPr id="85" name="TextBox 85"/>
            <p:cNvSpPr txBox="1"/>
            <p:nvPr/>
          </p:nvSpPr>
          <p:spPr>
            <a:xfrm>
              <a:off x="3608796" y="5998845"/>
              <a:ext cx="40240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0.28%</a:t>
              </a:r>
            </a:p>
          </p:txBody>
        </p:sp>
        <p:sp>
          <p:nvSpPr>
            <p:cNvPr id="86" name="TextBox 86"/>
            <p:cNvSpPr txBox="1"/>
            <p:nvPr/>
          </p:nvSpPr>
          <p:spPr>
            <a:xfrm>
              <a:off x="5663898" y="5998845"/>
              <a:ext cx="105470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▼ 严重低于基准线</a:t>
              </a:r>
            </a:p>
          </p:txBody>
        </p:sp>
        <p:sp>
          <p:nvSpPr>
            <p:cNvPr id="87" name="TextBox 87"/>
            <p:cNvSpPr txBox="1"/>
            <p:nvPr/>
          </p:nvSpPr>
          <p:spPr>
            <a:xfrm>
              <a:off x="8708708" y="5998845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需争取额度</a:t>
              </a:r>
            </a:p>
          </p:txBody>
        </p:sp>
      </p:grpSp>
      <p:sp>
        <p:nvSpPr>
          <p:cNvPr id="89" name="TextBox 89"/>
          <p:cNvSpPr txBox="1"/>
          <p:nvPr/>
        </p:nvSpPr>
        <p:spPr>
          <a:xfrm>
            <a:off x="113222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03 / 17</a:t>
            </a:r>
          </a:p>
        </p:txBody>
      </p:sp>
    </p:spTree>
  </p:cSld>
  <p:clrMapOvr>
    <a:masterClrMapping/>
  </p:clrMapOvr>
  <p:transition 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300532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一、经济总体概况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794760" y="537210"/>
            <a:ext cx="143256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核心经济指标一览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381000" y="1047750"/>
            <a:ext cx="2667000" cy="1714500"/>
            <a:chOff x="381000" y="1047750"/>
            <a:chExt cx="2667000" cy="1714500"/>
          </a:xfrm>
        </p:grpSpPr>
        <p:sp>
          <p:nvSpPr>
            <p:cNvPr id="7" name="Freeform 7"/>
            <p:cNvSpPr/>
            <p:nvPr/>
          </p:nvSpPr>
          <p:spPr>
            <a:xfrm>
              <a:off x="381000" y="1047750"/>
              <a:ext cx="2667000" cy="1714500"/>
            </a:xfrm>
            <a:custGeom>
              <a:avLst/>
              <a:gdLst/>
              <a:ahLst/>
              <a:cxnLst/>
              <a:rect l="l" t="t" r="r" b="b"/>
              <a:pathLst>
                <a:path w="2667000" h="17145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600200"/>
                  </a:lnTo>
                  <a:cubicBezTo>
                    <a:pt x="2667000" y="1663326"/>
                    <a:pt x="2615826" y="1714500"/>
                    <a:pt x="25527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8" name="Freeform 8"/>
            <p:cNvSpPr/>
            <p:nvPr/>
          </p:nvSpPr>
          <p:spPr>
            <a:xfrm>
              <a:off x="381000" y="104775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558165" y="1315402"/>
              <a:ext cx="58640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GDP总量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31495" y="1564958"/>
              <a:ext cx="1674109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580.52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173605" y="1759268"/>
              <a:ext cx="42862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12" name="Line 12"/>
            <p:cNvSpPr/>
            <p:nvPr/>
          </p:nvSpPr>
          <p:spPr>
            <a:xfrm>
              <a:off x="571500" y="2095500"/>
              <a:ext cx="2286000" cy="9525"/>
            </a:xfrm>
            <a:custGeom>
              <a:avLst/>
              <a:gdLst/>
              <a:ahLst/>
              <a:cxnLst/>
              <a:rect l="l" t="t" r="r" b="b"/>
              <a:pathLst>
                <a:path w="2286000" h="9525">
                  <a:moveTo>
                    <a:pt x="0" y="0"/>
                  </a:moveTo>
                  <a:lnTo>
                    <a:pt x="22860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559118" y="2228374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全省排名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556260" y="2442210"/>
              <a:ext cx="162227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第20位（倒数第2）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3238500" y="1047750"/>
            <a:ext cx="2667000" cy="1714500"/>
            <a:chOff x="3238500" y="1047750"/>
            <a:chExt cx="2667000" cy="1714500"/>
          </a:xfrm>
        </p:grpSpPr>
        <p:sp>
          <p:nvSpPr>
            <p:cNvPr id="16" name="Freeform 16"/>
            <p:cNvSpPr/>
            <p:nvPr/>
          </p:nvSpPr>
          <p:spPr>
            <a:xfrm>
              <a:off x="3238500" y="1047750"/>
              <a:ext cx="2667000" cy="1714500"/>
            </a:xfrm>
            <a:custGeom>
              <a:avLst/>
              <a:gdLst/>
              <a:ahLst/>
              <a:cxnLst/>
              <a:rect l="l" t="t" r="r" b="b"/>
              <a:pathLst>
                <a:path w="2667000" h="17145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600200"/>
                  </a:lnTo>
                  <a:cubicBezTo>
                    <a:pt x="2667000" y="1663326"/>
                    <a:pt x="2615826" y="1714500"/>
                    <a:pt x="25527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7" name="Freeform 17"/>
            <p:cNvSpPr/>
            <p:nvPr/>
          </p:nvSpPr>
          <p:spPr>
            <a:xfrm>
              <a:off x="3238500" y="104775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3415665" y="1315402"/>
              <a:ext cx="58640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GDP增速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3388995" y="1564958"/>
              <a:ext cx="877060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5.4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4221480" y="1759268"/>
              <a:ext cx="14273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%</a:t>
              </a:r>
            </a:p>
          </p:txBody>
        </p:sp>
        <p:sp>
          <p:nvSpPr>
            <p:cNvPr id="21" name="Line 21"/>
            <p:cNvSpPr/>
            <p:nvPr/>
          </p:nvSpPr>
          <p:spPr>
            <a:xfrm>
              <a:off x="3429000" y="2095500"/>
              <a:ext cx="2286000" cy="9525"/>
            </a:xfrm>
            <a:custGeom>
              <a:avLst/>
              <a:gdLst/>
              <a:ahLst/>
              <a:cxnLst/>
              <a:rect l="l" t="t" r="r" b="b"/>
              <a:pathLst>
                <a:path w="2286000" h="9525">
                  <a:moveTo>
                    <a:pt x="0" y="0"/>
                  </a:moveTo>
                  <a:lnTo>
                    <a:pt x="22860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3416618" y="2228374"/>
              <a:ext cx="79371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vs 全省平均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3413760" y="2442210"/>
              <a:ext cx="202713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低0.3个百分点（5.7%）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6096000" y="1047750"/>
            <a:ext cx="2667000" cy="1714500"/>
            <a:chOff x="6096000" y="1047750"/>
            <a:chExt cx="2667000" cy="1714500"/>
          </a:xfrm>
        </p:grpSpPr>
        <p:sp>
          <p:nvSpPr>
            <p:cNvPr id="25" name="Freeform 25"/>
            <p:cNvSpPr/>
            <p:nvPr/>
          </p:nvSpPr>
          <p:spPr>
            <a:xfrm>
              <a:off x="6096000" y="1047750"/>
              <a:ext cx="2667000" cy="1714500"/>
            </a:xfrm>
            <a:custGeom>
              <a:avLst/>
              <a:gdLst/>
              <a:ahLst/>
              <a:cxnLst/>
              <a:rect l="l" t="t" r="r" b="b"/>
              <a:pathLst>
                <a:path w="2667000" h="17145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600200"/>
                  </a:lnTo>
                  <a:cubicBezTo>
                    <a:pt x="2667000" y="1663326"/>
                    <a:pt x="2615826" y="1714500"/>
                    <a:pt x="25527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6" name="Freeform 26"/>
            <p:cNvSpPr/>
            <p:nvPr/>
          </p:nvSpPr>
          <p:spPr>
            <a:xfrm>
              <a:off x="6096000" y="104775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27" name="TextBox 27"/>
            <p:cNvSpPr txBox="1"/>
            <p:nvPr/>
          </p:nvSpPr>
          <p:spPr>
            <a:xfrm>
              <a:off x="6273165" y="1315402"/>
              <a:ext cx="58640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人均GDP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6246495" y="1564958"/>
              <a:ext cx="1674109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52,370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8126730" y="1759268"/>
              <a:ext cx="23145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元</a:t>
              </a:r>
            </a:p>
          </p:txBody>
        </p:sp>
        <p:sp>
          <p:nvSpPr>
            <p:cNvPr id="30" name="Line 30"/>
            <p:cNvSpPr/>
            <p:nvPr/>
          </p:nvSpPr>
          <p:spPr>
            <a:xfrm>
              <a:off x="6286500" y="2095500"/>
              <a:ext cx="2286000" cy="9525"/>
            </a:xfrm>
            <a:custGeom>
              <a:avLst/>
              <a:gdLst/>
              <a:ahLst/>
              <a:cxnLst/>
              <a:rect l="l" t="t" r="r" b="b"/>
              <a:pathLst>
                <a:path w="2286000" h="9525">
                  <a:moveTo>
                    <a:pt x="0" y="0"/>
                  </a:moveTo>
                  <a:lnTo>
                    <a:pt x="22860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6274118" y="2228374"/>
              <a:ext cx="87915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仅为全省平均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6271260" y="2442210"/>
              <a:ext cx="169588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67.7%（77,333元）</a:t>
              </a:r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8953500" y="1047750"/>
            <a:ext cx="2667000" cy="1714500"/>
            <a:chOff x="8953500" y="1047750"/>
            <a:chExt cx="2667000" cy="1714500"/>
          </a:xfrm>
        </p:grpSpPr>
        <p:sp>
          <p:nvSpPr>
            <p:cNvPr id="34" name="Freeform 34"/>
            <p:cNvSpPr/>
            <p:nvPr/>
          </p:nvSpPr>
          <p:spPr>
            <a:xfrm>
              <a:off x="8953500" y="1047750"/>
              <a:ext cx="2667000" cy="1714500"/>
            </a:xfrm>
            <a:custGeom>
              <a:avLst/>
              <a:gdLst/>
              <a:ahLst/>
              <a:cxnLst/>
              <a:rect l="l" t="t" r="r" b="b"/>
              <a:pathLst>
                <a:path w="2667000" h="17145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600200"/>
                  </a:lnTo>
                  <a:cubicBezTo>
                    <a:pt x="2667000" y="1663326"/>
                    <a:pt x="2615826" y="1714500"/>
                    <a:pt x="25527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5" name="Freeform 35"/>
            <p:cNvSpPr/>
            <p:nvPr/>
          </p:nvSpPr>
          <p:spPr>
            <a:xfrm>
              <a:off x="8953500" y="1047750"/>
              <a:ext cx="2667000" cy="57150"/>
            </a:xfrm>
            <a:custGeom>
              <a:avLst/>
              <a:gdLst/>
              <a:ahLst/>
              <a:cxnLst/>
              <a:rect l="l" t="t" r="r" b="b"/>
              <a:pathLst>
                <a:path w="2667000" h="57150">
                  <a:moveTo>
                    <a:pt x="28575" y="0"/>
                  </a:moveTo>
                  <a:lnTo>
                    <a:pt x="2638425" y="0"/>
                  </a:lnTo>
                  <a:cubicBezTo>
                    <a:pt x="2654207" y="0"/>
                    <a:pt x="2667000" y="12793"/>
                    <a:pt x="2667000" y="28575"/>
                  </a:cubicBezTo>
                  <a:lnTo>
                    <a:pt x="2667000" y="28575"/>
                  </a:lnTo>
                  <a:cubicBezTo>
                    <a:pt x="2667000" y="44357"/>
                    <a:pt x="2654207" y="57150"/>
                    <a:pt x="263842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D4AF37"/>
            </a:solidFill>
            <a:ln>
              <a:noFill/>
            </a:ln>
          </p:spPr>
        </p:sp>
        <p:sp>
          <p:nvSpPr>
            <p:cNvPr id="36" name="TextBox 36"/>
            <p:cNvSpPr txBox="1"/>
            <p:nvPr/>
          </p:nvSpPr>
          <p:spPr>
            <a:xfrm>
              <a:off x="9130665" y="1315402"/>
              <a:ext cx="89311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全省GDP占比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9103995" y="1564958"/>
              <a:ext cx="1142743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D4AF37"/>
                  </a:solidFill>
                  <a:latin typeface="Segoe UI"/>
                  <a:ea typeface="Microsoft YaHei"/>
                  <a:cs typeface="Segoe UI"/>
                </a:rPr>
                <a:t>0.90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10174605" y="1759268"/>
              <a:ext cx="14273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%</a:t>
              </a:r>
            </a:p>
          </p:txBody>
        </p:sp>
        <p:sp>
          <p:nvSpPr>
            <p:cNvPr id="39" name="Line 39"/>
            <p:cNvSpPr/>
            <p:nvPr/>
          </p:nvSpPr>
          <p:spPr>
            <a:xfrm>
              <a:off x="9144000" y="2095500"/>
              <a:ext cx="2286000" cy="9525"/>
            </a:xfrm>
            <a:custGeom>
              <a:avLst/>
              <a:gdLst/>
              <a:ahLst/>
              <a:cxnLst/>
              <a:rect l="l" t="t" r="r" b="b"/>
              <a:pathLst>
                <a:path w="2286000" h="9525">
                  <a:moveTo>
                    <a:pt x="0" y="0"/>
                  </a:moveTo>
                  <a:lnTo>
                    <a:pt x="22860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9131618" y="2228374"/>
              <a:ext cx="114971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vs 人口占比1.33%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9128760" y="2442210"/>
              <a:ext cx="137384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负向差距0.43pp</a:t>
              </a:r>
            </a:p>
          </p:txBody>
        </p:sp>
      </p:grpSp>
      <p:grpSp>
        <p:nvGrpSpPr>
          <p:cNvPr id="57" name="Group 57"/>
          <p:cNvGrpSpPr/>
          <p:nvPr/>
        </p:nvGrpSpPr>
        <p:grpSpPr>
          <a:xfrm>
            <a:off x="381000" y="2952750"/>
            <a:ext cx="5572125" cy="3333750"/>
            <a:chOff x="381000" y="2952750"/>
            <a:chExt cx="5572125" cy="3333750"/>
          </a:xfrm>
        </p:grpSpPr>
        <p:sp>
          <p:nvSpPr>
            <p:cNvPr id="43" name="Freeform 43"/>
            <p:cNvSpPr/>
            <p:nvPr/>
          </p:nvSpPr>
          <p:spPr>
            <a:xfrm>
              <a:off x="381000" y="2952750"/>
              <a:ext cx="5572125" cy="3333750"/>
            </a:xfrm>
            <a:custGeom>
              <a:avLst/>
              <a:gdLst/>
              <a:ahLst/>
              <a:cxnLst/>
              <a:rect l="l" t="t" r="r" b="b"/>
              <a:pathLst>
                <a:path w="5572125" h="3333750">
                  <a:moveTo>
                    <a:pt x="114300" y="0"/>
                  </a:moveTo>
                  <a:lnTo>
                    <a:pt x="5457825" y="0"/>
                  </a:lnTo>
                  <a:cubicBezTo>
                    <a:pt x="5520951" y="0"/>
                    <a:pt x="5572125" y="51174"/>
                    <a:pt x="5572125" y="114300"/>
                  </a:cubicBezTo>
                  <a:lnTo>
                    <a:pt x="5572125" y="3219450"/>
                  </a:lnTo>
                  <a:cubicBezTo>
                    <a:pt x="5572125" y="3282576"/>
                    <a:pt x="5520951" y="3333750"/>
                    <a:pt x="5457825" y="3333750"/>
                  </a:cubicBezTo>
                  <a:lnTo>
                    <a:pt x="114300" y="3333750"/>
                  </a:lnTo>
                  <a:cubicBezTo>
                    <a:pt x="51174" y="3333750"/>
                    <a:pt x="0" y="3282576"/>
                    <a:pt x="0" y="32194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4" name="TextBox 44"/>
            <p:cNvSpPr txBox="1"/>
            <p:nvPr/>
          </p:nvSpPr>
          <p:spPr>
            <a:xfrm>
              <a:off x="554355" y="3188018"/>
              <a:ext cx="337775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产业结构：15.68 : 28.58 : 55.74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1567815" y="3809753"/>
              <a:ext cx="1363742" cy="1978754"/>
            </a:xfrm>
            <a:custGeom>
              <a:avLst/>
              <a:gdLst/>
              <a:ahLst/>
              <a:cxnLst/>
              <a:rect l="l" t="t" r="r" b="b"/>
              <a:pathLst>
                <a:path w="1363742" h="1978754">
                  <a:moveTo>
                    <a:pt x="337185" y="952747"/>
                  </a:moveTo>
                  <a:lnTo>
                    <a:pt x="337185" y="247"/>
                  </a:lnTo>
                  <a:cubicBezTo>
                    <a:pt x="719027" y="0"/>
                    <a:pt x="1064111" y="227810"/>
                    <a:pt x="1213926" y="579034"/>
                  </a:cubicBezTo>
                  <a:cubicBezTo>
                    <a:pt x="1363742" y="930258"/>
                    <a:pt x="1289329" y="1337005"/>
                    <a:pt x="1024869" y="1612439"/>
                  </a:cubicBezTo>
                  <a:cubicBezTo>
                    <a:pt x="760409" y="1887874"/>
                    <a:pt x="357022" y="1978754"/>
                    <a:pt x="0" y="1843335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46" name="Freeform 46"/>
            <p:cNvSpPr/>
            <p:nvPr/>
          </p:nvSpPr>
          <p:spPr>
            <a:xfrm>
              <a:off x="909020" y="4235768"/>
              <a:ext cx="995980" cy="1417320"/>
            </a:xfrm>
            <a:custGeom>
              <a:avLst/>
              <a:gdLst/>
              <a:ahLst/>
              <a:cxnLst/>
              <a:rect l="l" t="t" r="r" b="b"/>
              <a:pathLst>
                <a:path w="995980" h="1417320">
                  <a:moveTo>
                    <a:pt x="995980" y="526733"/>
                  </a:moveTo>
                  <a:lnTo>
                    <a:pt x="658795" y="1417320"/>
                  </a:lnTo>
                  <a:cubicBezTo>
                    <a:pt x="387678" y="1314873"/>
                    <a:pt x="177955" y="1094560"/>
                    <a:pt x="88978" y="818730"/>
                  </a:cubicBezTo>
                  <a:cubicBezTo>
                    <a:pt x="0" y="542900"/>
                    <a:pt x="41449" y="241563"/>
                    <a:pt x="20159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47" name="Freeform 47"/>
            <p:cNvSpPr/>
            <p:nvPr/>
          </p:nvSpPr>
          <p:spPr>
            <a:xfrm>
              <a:off x="1110615" y="3809739"/>
              <a:ext cx="794385" cy="952761"/>
            </a:xfrm>
            <a:custGeom>
              <a:avLst/>
              <a:gdLst/>
              <a:ahLst/>
              <a:cxnLst/>
              <a:rect l="l" t="t" r="r" b="b"/>
              <a:pathLst>
                <a:path w="794385" h="952761">
                  <a:moveTo>
                    <a:pt x="794385" y="952761"/>
                  </a:moveTo>
                  <a:lnTo>
                    <a:pt x="0" y="426029"/>
                  </a:lnTo>
                  <a:cubicBezTo>
                    <a:pt x="176649" y="159880"/>
                    <a:pt x="474948" y="0"/>
                    <a:pt x="794385" y="261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48" name="Freeform 48"/>
            <p:cNvSpPr/>
            <p:nvPr/>
          </p:nvSpPr>
          <p:spPr>
            <a:xfrm>
              <a:off x="3048000" y="4000500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>
                  <a:moveTo>
                    <a:pt x="38100" y="0"/>
                  </a:moveTo>
                  <a:lnTo>
                    <a:pt x="152400" y="0"/>
                  </a:lnTo>
                  <a:cubicBezTo>
                    <a:pt x="173442" y="0"/>
                    <a:pt x="190500" y="17058"/>
                    <a:pt x="190500" y="38100"/>
                  </a:cubicBezTo>
                  <a:lnTo>
                    <a:pt x="190500" y="152400"/>
                  </a:lnTo>
                  <a:cubicBezTo>
                    <a:pt x="190500" y="173442"/>
                    <a:pt x="173442" y="190500"/>
                    <a:pt x="152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3320415" y="4039552"/>
              <a:ext cx="20662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第三产业 55.74% (323.57亿)</a:t>
              </a:r>
            </a:p>
          </p:txBody>
        </p:sp>
        <p:sp>
          <p:nvSpPr>
            <p:cNvPr id="50" name="Freeform 50"/>
            <p:cNvSpPr/>
            <p:nvPr/>
          </p:nvSpPr>
          <p:spPr>
            <a:xfrm>
              <a:off x="3048000" y="4286250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>
                  <a:moveTo>
                    <a:pt x="38100" y="0"/>
                  </a:moveTo>
                  <a:lnTo>
                    <a:pt x="152400" y="0"/>
                  </a:lnTo>
                  <a:cubicBezTo>
                    <a:pt x="173442" y="0"/>
                    <a:pt x="190500" y="17058"/>
                    <a:pt x="190500" y="38100"/>
                  </a:cubicBezTo>
                  <a:lnTo>
                    <a:pt x="190500" y="152400"/>
                  </a:lnTo>
                  <a:cubicBezTo>
                    <a:pt x="190500" y="173442"/>
                    <a:pt x="173442" y="190500"/>
                    <a:pt x="152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51" name="TextBox 51"/>
            <p:cNvSpPr txBox="1"/>
            <p:nvPr/>
          </p:nvSpPr>
          <p:spPr>
            <a:xfrm>
              <a:off x="3320415" y="4325302"/>
              <a:ext cx="198958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第二产业 28.58% (165.91亿)</a:t>
              </a:r>
            </a:p>
          </p:txBody>
        </p:sp>
        <p:sp>
          <p:nvSpPr>
            <p:cNvPr id="52" name="Freeform 52"/>
            <p:cNvSpPr/>
            <p:nvPr/>
          </p:nvSpPr>
          <p:spPr>
            <a:xfrm>
              <a:off x="3048000" y="4572000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>
                  <a:moveTo>
                    <a:pt x="38100" y="0"/>
                  </a:moveTo>
                  <a:lnTo>
                    <a:pt x="152400" y="0"/>
                  </a:lnTo>
                  <a:cubicBezTo>
                    <a:pt x="173442" y="0"/>
                    <a:pt x="190500" y="17058"/>
                    <a:pt x="190500" y="38100"/>
                  </a:cubicBezTo>
                  <a:lnTo>
                    <a:pt x="190500" y="152400"/>
                  </a:lnTo>
                  <a:cubicBezTo>
                    <a:pt x="190500" y="173442"/>
                    <a:pt x="173442" y="190500"/>
                    <a:pt x="152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3320415" y="4611052"/>
              <a:ext cx="190523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第一产业 15.68% (91.04亿)</a:t>
              </a:r>
            </a:p>
          </p:txBody>
        </p:sp>
        <p:sp>
          <p:nvSpPr>
            <p:cNvPr id="54" name="Line 54"/>
            <p:cNvSpPr/>
            <p:nvPr/>
          </p:nvSpPr>
          <p:spPr>
            <a:xfrm>
              <a:off x="571500" y="5810250"/>
              <a:ext cx="5191125" cy="9525"/>
            </a:xfrm>
            <a:custGeom>
              <a:avLst/>
              <a:gdLst/>
              <a:ahLst/>
              <a:cxnLst/>
              <a:rect l="l" t="t" r="r" b="b"/>
              <a:pathLst>
                <a:path w="5191125" h="9525">
                  <a:moveTo>
                    <a:pt x="0" y="0"/>
                  </a:moveTo>
                  <a:lnTo>
                    <a:pt x="5191125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55" name="TextBox 55"/>
            <p:cNvSpPr txBox="1"/>
            <p:nvPr/>
          </p:nvSpPr>
          <p:spPr>
            <a:xfrm>
              <a:off x="556260" y="5833110"/>
              <a:ext cx="478002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⚠️ 一产占比高（农牧业基础） ⚠️ 二产占比低（工业化滞后）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556260" y="6014085"/>
              <a:ext cx="2554224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✓ 三产主导（旅游业+公共服务）</a:t>
              </a:r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6143625" y="2952750"/>
            <a:ext cx="5476875" cy="3333750"/>
            <a:chOff x="6143625" y="2952750"/>
            <a:chExt cx="5476875" cy="3333750"/>
          </a:xfrm>
        </p:grpSpPr>
        <p:sp>
          <p:nvSpPr>
            <p:cNvPr id="58" name="Freeform 58"/>
            <p:cNvSpPr/>
            <p:nvPr/>
          </p:nvSpPr>
          <p:spPr>
            <a:xfrm>
              <a:off x="6143625" y="2952750"/>
              <a:ext cx="5476875" cy="3333750"/>
            </a:xfrm>
            <a:custGeom>
              <a:avLst/>
              <a:gdLst/>
              <a:ahLst/>
              <a:cxnLst/>
              <a:rect l="l" t="t" r="r" b="b"/>
              <a:pathLst>
                <a:path w="5476875" h="3333750">
                  <a:moveTo>
                    <a:pt x="114300" y="0"/>
                  </a:moveTo>
                  <a:lnTo>
                    <a:pt x="5362575" y="0"/>
                  </a:lnTo>
                  <a:cubicBezTo>
                    <a:pt x="5425701" y="0"/>
                    <a:pt x="5476875" y="51174"/>
                    <a:pt x="5476875" y="114300"/>
                  </a:cubicBezTo>
                  <a:lnTo>
                    <a:pt x="5476875" y="3219450"/>
                  </a:lnTo>
                  <a:cubicBezTo>
                    <a:pt x="5476875" y="3282576"/>
                    <a:pt x="5425701" y="3333750"/>
                    <a:pt x="5362575" y="3333750"/>
                  </a:cubicBezTo>
                  <a:lnTo>
                    <a:pt x="114300" y="3333750"/>
                  </a:lnTo>
                  <a:cubicBezTo>
                    <a:pt x="51174" y="3333750"/>
                    <a:pt x="0" y="3282576"/>
                    <a:pt x="0" y="32194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59" name="TextBox 59"/>
            <p:cNvSpPr txBox="1"/>
            <p:nvPr/>
          </p:nvSpPr>
          <p:spPr>
            <a:xfrm>
              <a:off x="6316980" y="3188018"/>
              <a:ext cx="165944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👥 人口规模与结构</a:t>
              </a:r>
            </a:p>
          </p:txBody>
        </p:sp>
        <p:sp>
          <p:nvSpPr>
            <p:cNvPr id="60" name="Freeform 60"/>
            <p:cNvSpPr/>
            <p:nvPr/>
          </p:nvSpPr>
          <p:spPr>
            <a:xfrm>
              <a:off x="6334125" y="3571875"/>
              <a:ext cx="5095875" cy="762000"/>
            </a:xfrm>
            <a:custGeom>
              <a:avLst/>
              <a:gdLst/>
              <a:ahLst/>
              <a:cxnLst/>
              <a:rect l="l" t="t" r="r" b="b"/>
              <a:pathLst>
                <a:path w="5095875" h="762000">
                  <a:moveTo>
                    <a:pt x="76200" y="0"/>
                  </a:moveTo>
                  <a:lnTo>
                    <a:pt x="5019675" y="0"/>
                  </a:lnTo>
                  <a:cubicBezTo>
                    <a:pt x="5061759" y="0"/>
                    <a:pt x="5095875" y="34116"/>
                    <a:pt x="5095875" y="76200"/>
                  </a:cubicBezTo>
                  <a:lnTo>
                    <a:pt x="5095875" y="685800"/>
                  </a:lnTo>
                  <a:cubicBezTo>
                    <a:pt x="5095875" y="727884"/>
                    <a:pt x="5061759" y="762000"/>
                    <a:pt x="5019675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E3A5F">
                <a:alpha val="5000"/>
              </a:srgbClr>
            </a:solidFill>
            <a:ln>
              <a:noFill/>
            </a:ln>
          </p:spPr>
        </p:sp>
        <p:sp>
          <p:nvSpPr>
            <p:cNvPr id="61" name="TextBox 61"/>
            <p:cNvSpPr txBox="1"/>
            <p:nvPr/>
          </p:nvSpPr>
          <p:spPr>
            <a:xfrm>
              <a:off x="6511290" y="374427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常住人口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6494145" y="3884295"/>
              <a:ext cx="1441132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111.1万人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8559165" y="374427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户籍人口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8542020" y="3884295"/>
              <a:ext cx="1827581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2E5A8B"/>
                  </a:solidFill>
                  <a:latin typeface="Segoe UI"/>
                  <a:ea typeface="Microsoft YaHei"/>
                  <a:cs typeface="Segoe UI"/>
                </a:rPr>
                <a:t>110.64万人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6320790" y="4553902"/>
              <a:ext cx="115381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居民可支配收入</a:t>
              </a:r>
            </a:p>
          </p:txBody>
        </p:sp>
        <p:sp>
          <p:nvSpPr>
            <p:cNvPr id="66" name="Freeform 66"/>
            <p:cNvSpPr/>
            <p:nvPr/>
          </p:nvSpPr>
          <p:spPr>
            <a:xfrm>
              <a:off x="6334125" y="4810125"/>
              <a:ext cx="2428875" cy="666750"/>
            </a:xfrm>
            <a:custGeom>
              <a:avLst/>
              <a:gdLst/>
              <a:ahLst/>
              <a:cxnLst/>
              <a:rect l="l" t="t" r="r" b="b"/>
              <a:pathLst>
                <a:path w="2428875" h="666750">
                  <a:moveTo>
                    <a:pt x="76200" y="0"/>
                  </a:moveTo>
                  <a:lnTo>
                    <a:pt x="2352675" y="0"/>
                  </a:lnTo>
                  <a:cubicBezTo>
                    <a:pt x="2394759" y="0"/>
                    <a:pt x="2428875" y="34116"/>
                    <a:pt x="2428875" y="76200"/>
                  </a:cubicBezTo>
                  <a:lnTo>
                    <a:pt x="2428875" y="590550"/>
                  </a:lnTo>
                  <a:cubicBezTo>
                    <a:pt x="2428875" y="632634"/>
                    <a:pt x="2394759" y="666750"/>
                    <a:pt x="2352675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7FA"/>
            </a:solidFill>
            <a:ln>
              <a:noFill/>
            </a:ln>
          </p:spPr>
        </p:sp>
        <p:sp>
          <p:nvSpPr>
            <p:cNvPr id="67" name="TextBox 67"/>
            <p:cNvSpPr txBox="1"/>
            <p:nvPr/>
          </p:nvSpPr>
          <p:spPr>
            <a:xfrm>
              <a:off x="6512242" y="4942999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城镇居民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6505575" y="5124450"/>
              <a:ext cx="96971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41,959元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7894320" y="5189220"/>
              <a:ext cx="390906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↓11.4%</a:t>
              </a:r>
            </a:p>
          </p:txBody>
        </p:sp>
        <p:sp>
          <p:nvSpPr>
            <p:cNvPr id="70" name="Freeform 70"/>
            <p:cNvSpPr/>
            <p:nvPr/>
          </p:nvSpPr>
          <p:spPr>
            <a:xfrm>
              <a:off x="8905875" y="4810125"/>
              <a:ext cx="2428875" cy="666750"/>
            </a:xfrm>
            <a:custGeom>
              <a:avLst/>
              <a:gdLst/>
              <a:ahLst/>
              <a:cxnLst/>
              <a:rect l="l" t="t" r="r" b="b"/>
              <a:pathLst>
                <a:path w="2428875" h="666750">
                  <a:moveTo>
                    <a:pt x="76200" y="0"/>
                  </a:moveTo>
                  <a:lnTo>
                    <a:pt x="2352675" y="0"/>
                  </a:lnTo>
                  <a:cubicBezTo>
                    <a:pt x="2394759" y="0"/>
                    <a:pt x="2428875" y="34116"/>
                    <a:pt x="2428875" y="76200"/>
                  </a:cubicBezTo>
                  <a:lnTo>
                    <a:pt x="2428875" y="590550"/>
                  </a:lnTo>
                  <a:cubicBezTo>
                    <a:pt x="2428875" y="632634"/>
                    <a:pt x="2394759" y="666750"/>
                    <a:pt x="2352675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7FA"/>
            </a:solidFill>
            <a:ln>
              <a:noFill/>
            </a:ln>
          </p:spPr>
        </p:sp>
        <p:sp>
          <p:nvSpPr>
            <p:cNvPr id="71" name="TextBox 71"/>
            <p:cNvSpPr txBox="1"/>
            <p:nvPr/>
          </p:nvSpPr>
          <p:spPr>
            <a:xfrm>
              <a:off x="9083992" y="4942999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农村居民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9077325" y="5124450"/>
              <a:ext cx="96971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18,044元</a:t>
              </a: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10466070" y="5189220"/>
              <a:ext cx="42376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↓15.3%</a:t>
              </a:r>
            </a:p>
          </p:txBody>
        </p:sp>
        <p:sp>
          <p:nvSpPr>
            <p:cNvPr id="74" name="Line 74"/>
            <p:cNvSpPr/>
            <p:nvPr/>
          </p:nvSpPr>
          <p:spPr>
            <a:xfrm>
              <a:off x="6334125" y="5667375"/>
              <a:ext cx="4905375" cy="9525"/>
            </a:xfrm>
            <a:custGeom>
              <a:avLst/>
              <a:gdLst/>
              <a:ahLst/>
              <a:cxnLst/>
              <a:rect l="l" t="t" r="r" b="b"/>
              <a:pathLst>
                <a:path w="4905375" h="9525">
                  <a:moveTo>
                    <a:pt x="0" y="0"/>
                  </a:moveTo>
                  <a:lnTo>
                    <a:pt x="4905375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75" name="TextBox 75"/>
            <p:cNvSpPr txBox="1"/>
            <p:nvPr/>
          </p:nvSpPr>
          <p:spPr>
            <a:xfrm>
              <a:off x="6321742" y="5847874"/>
              <a:ext cx="278730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城乡收入差距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2.33倍</a:t>
              </a:r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（略高于全省2.22倍）</a:t>
              </a:r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6321742" y="6085999"/>
              <a:ext cx="208954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全省占比1.33%，人口流动性较低</a:t>
              </a:r>
            </a:p>
          </p:txBody>
        </p:sp>
      </p:grpSp>
      <p:sp>
        <p:nvSpPr>
          <p:cNvPr id="78" name="TextBox 78"/>
          <p:cNvSpPr txBox="1"/>
          <p:nvPr/>
        </p:nvSpPr>
        <p:spPr>
          <a:xfrm>
            <a:off x="113222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04 / 17</a:t>
            </a:r>
          </a:p>
        </p:txBody>
      </p:sp>
    </p:spTree>
  </p:cSld>
  <p:clrMapOvr>
    <a:masterClrMapping/>
  </p:clrMapOvr>
  <p:transition 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4716742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二、GDP与产业结构深度分析</a:t>
            </a:r>
          </a:p>
        </p:txBody>
      </p:sp>
      <p:grpSp>
        <p:nvGrpSpPr>
          <p:cNvPr id="49" name="Group 49"/>
          <p:cNvGrpSpPr/>
          <p:nvPr/>
        </p:nvGrpSpPr>
        <p:grpSpPr>
          <a:xfrm>
            <a:off x="381000" y="1047750"/>
            <a:ext cx="5524500" cy="5238750"/>
            <a:chOff x="381000" y="1047750"/>
            <a:chExt cx="5524500" cy="5238750"/>
          </a:xfrm>
        </p:grpSpPr>
        <p:sp>
          <p:nvSpPr>
            <p:cNvPr id="6" name="Freeform 6"/>
            <p:cNvSpPr/>
            <p:nvPr/>
          </p:nvSpPr>
          <p:spPr>
            <a:xfrm>
              <a:off x="381000" y="1047750"/>
              <a:ext cx="5524500" cy="5238750"/>
            </a:xfrm>
            <a:custGeom>
              <a:avLst/>
              <a:gdLst/>
              <a:ahLst/>
              <a:cxnLst/>
              <a:rect l="l" t="t" r="r" b="b"/>
              <a:pathLst>
                <a:path w="5524500" h="5238750">
                  <a:moveTo>
                    <a:pt x="114300" y="0"/>
                  </a:moveTo>
                  <a:lnTo>
                    <a:pt x="5410200" y="0"/>
                  </a:lnTo>
                  <a:cubicBezTo>
                    <a:pt x="5473326" y="0"/>
                    <a:pt x="5524500" y="51174"/>
                    <a:pt x="5524500" y="114300"/>
                  </a:cubicBezTo>
                  <a:lnTo>
                    <a:pt x="5524500" y="5124450"/>
                  </a:lnTo>
                  <a:cubicBezTo>
                    <a:pt x="5524500" y="5187576"/>
                    <a:pt x="5473326" y="5238750"/>
                    <a:pt x="5410200" y="5238750"/>
                  </a:cubicBezTo>
                  <a:lnTo>
                    <a:pt x="114300" y="5238750"/>
                  </a:lnTo>
                  <a:cubicBezTo>
                    <a:pt x="51174" y="5238750"/>
                    <a:pt x="0" y="5187576"/>
                    <a:pt x="0" y="51244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554355" y="1283018"/>
              <a:ext cx="2001036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GDP总量与全省排名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49618" y="1799749"/>
              <a:ext cx="45196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巴中市</a:t>
              </a:r>
            </a:p>
          </p:txBody>
        </p:sp>
        <p:sp>
          <p:nvSpPr>
            <p:cNvPr id="9" name="Freeform 9"/>
            <p:cNvSpPr/>
            <p:nvPr/>
          </p:nvSpPr>
          <p:spPr>
            <a:xfrm>
              <a:off x="1524000" y="1762125"/>
              <a:ext cx="2667000" cy="238125"/>
            </a:xfrm>
            <a:custGeom>
              <a:avLst/>
              <a:gdLst/>
              <a:ahLst/>
              <a:cxnLst/>
              <a:rect l="l" t="t" r="r" b="b"/>
              <a:pathLst>
                <a:path w="2667000" h="238125">
                  <a:moveTo>
                    <a:pt x="38100" y="0"/>
                  </a:moveTo>
                  <a:lnTo>
                    <a:pt x="2628900" y="0"/>
                  </a:lnTo>
                  <a:cubicBezTo>
                    <a:pt x="2649942" y="0"/>
                    <a:pt x="2667000" y="17058"/>
                    <a:pt x="2667000" y="38100"/>
                  </a:cubicBezTo>
                  <a:lnTo>
                    <a:pt x="2667000" y="200025"/>
                  </a:lnTo>
                  <a:cubicBezTo>
                    <a:pt x="2667000" y="221067"/>
                    <a:pt x="2649942" y="238125"/>
                    <a:pt x="2628900" y="238125"/>
                  </a:cubicBezTo>
                  <a:lnTo>
                    <a:pt x="38100" y="238125"/>
                  </a:lnTo>
                  <a:cubicBezTo>
                    <a:pt x="17058" y="238125"/>
                    <a:pt x="0" y="221067"/>
                    <a:pt x="0" y="20002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4273868" y="1828324"/>
              <a:ext cx="60148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870.51亿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49618" y="2228374"/>
              <a:ext cx="47332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甘孜州</a:t>
              </a:r>
            </a:p>
          </p:txBody>
        </p:sp>
        <p:sp>
          <p:nvSpPr>
            <p:cNvPr id="12" name="Freeform 12"/>
            <p:cNvSpPr/>
            <p:nvPr/>
          </p:nvSpPr>
          <p:spPr>
            <a:xfrm>
              <a:off x="1524000" y="2190750"/>
              <a:ext cx="1771650" cy="238125"/>
            </a:xfrm>
            <a:custGeom>
              <a:avLst/>
              <a:gdLst/>
              <a:ahLst/>
              <a:cxnLst/>
              <a:rect l="l" t="t" r="r" b="b"/>
              <a:pathLst>
                <a:path w="1771650" h="238125">
                  <a:moveTo>
                    <a:pt x="38100" y="0"/>
                  </a:moveTo>
                  <a:lnTo>
                    <a:pt x="1733550" y="0"/>
                  </a:lnTo>
                  <a:cubicBezTo>
                    <a:pt x="1754592" y="0"/>
                    <a:pt x="1771650" y="17058"/>
                    <a:pt x="1771650" y="38100"/>
                  </a:cubicBezTo>
                  <a:lnTo>
                    <a:pt x="1771650" y="200025"/>
                  </a:lnTo>
                  <a:cubicBezTo>
                    <a:pt x="1771650" y="221067"/>
                    <a:pt x="1754592" y="238125"/>
                    <a:pt x="1733550" y="238125"/>
                  </a:cubicBezTo>
                  <a:lnTo>
                    <a:pt x="38100" y="238125"/>
                  </a:lnTo>
                  <a:cubicBezTo>
                    <a:pt x="17058" y="238125"/>
                    <a:pt x="0" y="221067"/>
                    <a:pt x="0" y="20002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3368992" y="2256949"/>
              <a:ext cx="66769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580.52亿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49618" y="2656999"/>
              <a:ext cx="45196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阿坝州</a:t>
              </a:r>
            </a:p>
          </p:txBody>
        </p:sp>
        <p:sp>
          <p:nvSpPr>
            <p:cNvPr id="15" name="Freeform 15"/>
            <p:cNvSpPr/>
            <p:nvPr/>
          </p:nvSpPr>
          <p:spPr>
            <a:xfrm>
              <a:off x="1524000" y="2619375"/>
              <a:ext cx="1743075" cy="238125"/>
            </a:xfrm>
            <a:custGeom>
              <a:avLst/>
              <a:gdLst/>
              <a:ahLst/>
              <a:cxnLst/>
              <a:rect l="l" t="t" r="r" b="b"/>
              <a:pathLst>
                <a:path w="1743075" h="238125">
                  <a:moveTo>
                    <a:pt x="38100" y="0"/>
                  </a:moveTo>
                  <a:lnTo>
                    <a:pt x="1704975" y="0"/>
                  </a:lnTo>
                  <a:cubicBezTo>
                    <a:pt x="1726017" y="0"/>
                    <a:pt x="1743075" y="17058"/>
                    <a:pt x="1743075" y="38100"/>
                  </a:cubicBezTo>
                  <a:lnTo>
                    <a:pt x="1743075" y="200025"/>
                  </a:lnTo>
                  <a:cubicBezTo>
                    <a:pt x="1743075" y="221067"/>
                    <a:pt x="1726017" y="238125"/>
                    <a:pt x="1704975" y="238125"/>
                  </a:cubicBezTo>
                  <a:lnTo>
                    <a:pt x="38100" y="238125"/>
                  </a:lnTo>
                  <a:cubicBezTo>
                    <a:pt x="17058" y="238125"/>
                    <a:pt x="0" y="221067"/>
                    <a:pt x="0" y="20002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3340418" y="2685574"/>
              <a:ext cx="56588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570.11亿</a:t>
              </a:r>
            </a:p>
          </p:txBody>
        </p:sp>
        <p:sp>
          <p:nvSpPr>
            <p:cNvPr id="17" name="Line 17"/>
            <p:cNvSpPr/>
            <p:nvPr/>
          </p:nvSpPr>
          <p:spPr>
            <a:xfrm>
              <a:off x="571500" y="3048000"/>
              <a:ext cx="5143500" cy="9525"/>
            </a:xfrm>
            <a:custGeom>
              <a:avLst/>
              <a:gdLst/>
              <a:ahLst/>
              <a:cxnLst/>
              <a:rect l="l" t="t" r="r" b="b"/>
              <a:pathLst>
                <a:path w="5143500" h="9525">
                  <a:moveTo>
                    <a:pt x="0" y="0"/>
                  </a:moveTo>
                  <a:lnTo>
                    <a:pt x="51435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556260" y="3251835"/>
              <a:ext cx="131864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基准线对比分析</a:t>
              </a:r>
            </a:p>
          </p:txBody>
        </p:sp>
        <p:sp>
          <p:nvSpPr>
            <p:cNvPr id="19" name="Freeform 19"/>
            <p:cNvSpPr/>
            <p:nvPr/>
          </p:nvSpPr>
          <p:spPr>
            <a:xfrm>
              <a:off x="571500" y="3571875"/>
              <a:ext cx="5143500" cy="952500"/>
            </a:xfrm>
            <a:custGeom>
              <a:avLst/>
              <a:gdLst/>
              <a:ahLst/>
              <a:cxnLst/>
              <a:rect l="l" t="t" r="r" b="b"/>
              <a:pathLst>
                <a:path w="5143500" h="952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876300"/>
                  </a:lnTo>
                  <a:cubicBezTo>
                    <a:pt x="5143500" y="918384"/>
                    <a:pt x="5109384" y="952500"/>
                    <a:pt x="5067300" y="952500"/>
                  </a:cubicBezTo>
                  <a:lnTo>
                    <a:pt x="76200" y="952500"/>
                  </a:lnTo>
                  <a:cubicBezTo>
                    <a:pt x="34116" y="952500"/>
                    <a:pt x="0" y="918384"/>
                    <a:pt x="0" y="876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7FA"/>
            </a:solidFill>
            <a:ln>
              <a:noFill/>
            </a:ln>
          </p:spPr>
        </p:sp>
        <p:sp>
          <p:nvSpPr>
            <p:cNvPr id="20" name="Line 20"/>
            <p:cNvSpPr/>
            <p:nvPr/>
          </p:nvSpPr>
          <p:spPr>
            <a:xfrm>
              <a:off x="952500" y="4095750"/>
              <a:ext cx="4381500" cy="9525"/>
            </a:xfrm>
            <a:custGeom>
              <a:avLst/>
              <a:gdLst/>
              <a:ahLst/>
              <a:cxnLst/>
              <a:rect l="l" t="t" r="r" b="b"/>
              <a:pathLst>
                <a:path w="4381500" h="9525">
                  <a:moveTo>
                    <a:pt x="0" y="0"/>
                  </a:moveTo>
                  <a:lnTo>
                    <a:pt x="4381500" y="0"/>
                  </a:lnTo>
                </a:path>
              </a:pathLst>
            </a:custGeom>
            <a:noFill/>
            <a:ln w="19050">
              <a:solidFill>
                <a:srgbClr val="B0B0C0"/>
              </a:solidFill>
            </a:ln>
          </p:spPr>
        </p:sp>
        <p:sp>
          <p:nvSpPr>
            <p:cNvPr id="21" name="Line 21"/>
            <p:cNvSpPr/>
            <p:nvPr/>
          </p:nvSpPr>
          <p:spPr>
            <a:xfrm>
              <a:off x="952500" y="4048125"/>
              <a:ext cx="9525" cy="95250"/>
            </a:xfrm>
            <a:custGeom>
              <a:avLst/>
              <a:gdLst/>
              <a:ahLst/>
              <a:cxnLst/>
              <a:rect l="l" t="t" r="r" b="b"/>
              <a:pathLst>
                <a:path w="9525" h="95250">
                  <a:moveTo>
                    <a:pt x="0" y="0"/>
                  </a:moveTo>
                  <a:lnTo>
                    <a:pt x="0" y="95250"/>
                  </a:lnTo>
                </a:path>
              </a:pathLst>
            </a:custGeom>
            <a:noFill/>
            <a:ln w="19050">
              <a:solidFill>
                <a:srgbClr val="B0B0C0"/>
              </a:solidFill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875752" y="4197191"/>
              <a:ext cx="153495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0%</a:t>
              </a:r>
            </a:p>
          </p:txBody>
        </p:sp>
        <p:sp>
          <p:nvSpPr>
            <p:cNvPr id="23" name="Line 23"/>
            <p:cNvSpPr/>
            <p:nvPr/>
          </p:nvSpPr>
          <p:spPr>
            <a:xfrm>
              <a:off x="2047875" y="4048125"/>
              <a:ext cx="9525" cy="95250"/>
            </a:xfrm>
            <a:custGeom>
              <a:avLst/>
              <a:gdLst/>
              <a:ahLst/>
              <a:cxnLst/>
              <a:rect l="l" t="t" r="r" b="b"/>
              <a:pathLst>
                <a:path w="9525" h="95250">
                  <a:moveTo>
                    <a:pt x="0" y="0"/>
                  </a:moveTo>
                  <a:lnTo>
                    <a:pt x="0" y="95250"/>
                  </a:lnTo>
                </a:path>
              </a:pathLst>
            </a:custGeom>
            <a:noFill/>
            <a:ln w="19050">
              <a:solidFill>
                <a:srgbClr val="B0B0C0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1904857" y="4197191"/>
              <a:ext cx="286036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0.5%</a:t>
              </a:r>
            </a:p>
          </p:txBody>
        </p:sp>
        <p:sp>
          <p:nvSpPr>
            <p:cNvPr id="25" name="Line 25"/>
            <p:cNvSpPr/>
            <p:nvPr/>
          </p:nvSpPr>
          <p:spPr>
            <a:xfrm>
              <a:off x="3143250" y="4048125"/>
              <a:ext cx="9525" cy="95250"/>
            </a:xfrm>
            <a:custGeom>
              <a:avLst/>
              <a:gdLst/>
              <a:ahLst/>
              <a:cxnLst/>
              <a:rect l="l" t="t" r="r" b="b"/>
              <a:pathLst>
                <a:path w="9525" h="95250">
                  <a:moveTo>
                    <a:pt x="0" y="0"/>
                  </a:moveTo>
                  <a:lnTo>
                    <a:pt x="0" y="95250"/>
                  </a:lnTo>
                </a:path>
              </a:pathLst>
            </a:custGeom>
            <a:noFill/>
            <a:ln w="19050">
              <a:solidFill>
                <a:srgbClr val="B0B0C0"/>
              </a:solidFill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3015294" y="4197191"/>
              <a:ext cx="255913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1.0%</a:t>
              </a:r>
            </a:p>
          </p:txBody>
        </p:sp>
        <p:sp>
          <p:nvSpPr>
            <p:cNvPr id="27" name="Line 27"/>
            <p:cNvSpPr/>
            <p:nvPr/>
          </p:nvSpPr>
          <p:spPr>
            <a:xfrm>
              <a:off x="4238625" y="4048125"/>
              <a:ext cx="9525" cy="95250"/>
            </a:xfrm>
            <a:custGeom>
              <a:avLst/>
              <a:gdLst/>
              <a:ahLst/>
              <a:cxnLst/>
              <a:rect l="l" t="t" r="r" b="b"/>
              <a:pathLst>
                <a:path w="9525" h="95250">
                  <a:moveTo>
                    <a:pt x="0" y="0"/>
                  </a:moveTo>
                  <a:lnTo>
                    <a:pt x="0" y="95250"/>
                  </a:lnTo>
                </a:path>
              </a:pathLst>
            </a:custGeom>
            <a:noFill/>
            <a:ln w="19050">
              <a:solidFill>
                <a:srgbClr val="B0B0C0"/>
              </a:solidFill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4110669" y="4197191"/>
              <a:ext cx="255913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1.5%</a:t>
              </a:r>
            </a:p>
          </p:txBody>
        </p:sp>
        <p:sp>
          <p:nvSpPr>
            <p:cNvPr id="29" name="Line 29"/>
            <p:cNvSpPr/>
            <p:nvPr/>
          </p:nvSpPr>
          <p:spPr>
            <a:xfrm>
              <a:off x="5334000" y="4048125"/>
              <a:ext cx="9525" cy="95250"/>
            </a:xfrm>
            <a:custGeom>
              <a:avLst/>
              <a:gdLst/>
              <a:ahLst/>
              <a:cxnLst/>
              <a:rect l="l" t="t" r="r" b="b"/>
              <a:pathLst>
                <a:path w="9525" h="95250">
                  <a:moveTo>
                    <a:pt x="0" y="0"/>
                  </a:moveTo>
                  <a:lnTo>
                    <a:pt x="0" y="95250"/>
                  </a:lnTo>
                </a:path>
              </a:pathLst>
            </a:custGeom>
            <a:noFill/>
            <a:ln w="19050">
              <a:solidFill>
                <a:srgbClr val="B0B0C0"/>
              </a:solidFill>
            </a:ln>
          </p:spPr>
        </p:sp>
        <p:sp>
          <p:nvSpPr>
            <p:cNvPr id="30" name="TextBox 30"/>
            <p:cNvSpPr txBox="1"/>
            <p:nvPr/>
          </p:nvSpPr>
          <p:spPr>
            <a:xfrm>
              <a:off x="5190982" y="4197191"/>
              <a:ext cx="286036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2.0%</a:t>
              </a:r>
            </a:p>
          </p:txBody>
        </p:sp>
        <p:sp>
          <p:nvSpPr>
            <p:cNvPr id="31" name="Ellipse 31"/>
            <p:cNvSpPr/>
            <p:nvPr/>
          </p:nvSpPr>
          <p:spPr>
            <a:xfrm>
              <a:off x="2828925" y="4000500"/>
              <a:ext cx="190500" cy="1905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32" name="Line 32"/>
            <p:cNvSpPr/>
            <p:nvPr/>
          </p:nvSpPr>
          <p:spPr>
            <a:xfrm>
              <a:off x="2924175" y="3714750"/>
              <a:ext cx="9525" cy="266700"/>
            </a:xfrm>
            <a:custGeom>
              <a:avLst/>
              <a:gdLst/>
              <a:ahLst/>
              <a:cxnLst/>
              <a:rect l="l" t="t" r="r" b="b"/>
              <a:pathLst>
                <a:path w="9525" h="266700">
                  <a:moveTo>
                    <a:pt x="0" y="0"/>
                  </a:moveTo>
                  <a:lnTo>
                    <a:pt x="0" y="266700"/>
                  </a:lnTo>
                </a:path>
              </a:pathLst>
            </a:custGeom>
            <a:noFill/>
            <a:ln w="19050">
              <a:solidFill>
                <a:srgbClr val="1E3A5F"/>
              </a:solidFill>
            </a:ln>
          </p:spPr>
        </p:sp>
        <p:sp>
          <p:nvSpPr>
            <p:cNvPr id="33" name="Freeform 33"/>
            <p:cNvSpPr/>
            <p:nvPr/>
          </p:nvSpPr>
          <p:spPr>
            <a:xfrm>
              <a:off x="2447925" y="3600450"/>
              <a:ext cx="952500" cy="190500"/>
            </a:xfrm>
            <a:custGeom>
              <a:avLst/>
              <a:gdLst/>
              <a:ahLst/>
              <a:cxnLst/>
              <a:rect l="l" t="t" r="r" b="b"/>
              <a:pathLst>
                <a:path w="952500" h="190500">
                  <a:moveTo>
                    <a:pt x="38100" y="0"/>
                  </a:moveTo>
                  <a:lnTo>
                    <a:pt x="914400" y="0"/>
                  </a:lnTo>
                  <a:cubicBezTo>
                    <a:pt x="935442" y="0"/>
                    <a:pt x="952500" y="17058"/>
                    <a:pt x="952500" y="38100"/>
                  </a:cubicBezTo>
                  <a:lnTo>
                    <a:pt x="952500" y="152400"/>
                  </a:lnTo>
                  <a:cubicBezTo>
                    <a:pt x="952500" y="173442"/>
                    <a:pt x="935442" y="190500"/>
                    <a:pt x="914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34" name="TextBox 34"/>
            <p:cNvSpPr txBox="1"/>
            <p:nvPr/>
          </p:nvSpPr>
          <p:spPr>
            <a:xfrm>
              <a:off x="2588404" y="3636645"/>
              <a:ext cx="671541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GDP 0.90%</a:t>
              </a:r>
            </a:p>
          </p:txBody>
        </p:sp>
        <p:sp>
          <p:nvSpPr>
            <p:cNvPr id="35" name="Ellipse 35"/>
            <p:cNvSpPr/>
            <p:nvPr/>
          </p:nvSpPr>
          <p:spPr>
            <a:xfrm>
              <a:off x="3771900" y="4000500"/>
              <a:ext cx="190500" cy="190500"/>
            </a:xfrm>
            <a:prstGeom prst="ellipse">
              <a:avLst/>
            </a:prstGeom>
            <a:solidFill>
              <a:srgbClr val="C41E3A"/>
            </a:solidFill>
            <a:ln>
              <a:noFill/>
            </a:ln>
          </p:spPr>
        </p:sp>
        <p:sp>
          <p:nvSpPr>
            <p:cNvPr id="36" name="Line 36"/>
            <p:cNvSpPr/>
            <p:nvPr/>
          </p:nvSpPr>
          <p:spPr>
            <a:xfrm>
              <a:off x="3867150" y="3714750"/>
              <a:ext cx="9525" cy="266700"/>
            </a:xfrm>
            <a:custGeom>
              <a:avLst/>
              <a:gdLst/>
              <a:ahLst/>
              <a:cxnLst/>
              <a:rect l="l" t="t" r="r" b="b"/>
              <a:pathLst>
                <a:path w="9525" h="266700">
                  <a:moveTo>
                    <a:pt x="0" y="0"/>
                  </a:moveTo>
                  <a:lnTo>
                    <a:pt x="0" y="266700"/>
                  </a:lnTo>
                </a:path>
              </a:pathLst>
            </a:custGeom>
            <a:noFill/>
            <a:ln w="19050">
              <a:solidFill>
                <a:srgbClr val="C41E3A"/>
              </a:solidFill>
            </a:ln>
          </p:spPr>
        </p:sp>
        <p:sp>
          <p:nvSpPr>
            <p:cNvPr id="37" name="Freeform 37"/>
            <p:cNvSpPr/>
            <p:nvPr/>
          </p:nvSpPr>
          <p:spPr>
            <a:xfrm>
              <a:off x="3390900" y="3600450"/>
              <a:ext cx="952500" cy="190500"/>
            </a:xfrm>
            <a:custGeom>
              <a:avLst/>
              <a:gdLst/>
              <a:ahLst/>
              <a:cxnLst/>
              <a:rect l="l" t="t" r="r" b="b"/>
              <a:pathLst>
                <a:path w="952500" h="190500">
                  <a:moveTo>
                    <a:pt x="38100" y="0"/>
                  </a:moveTo>
                  <a:lnTo>
                    <a:pt x="914400" y="0"/>
                  </a:lnTo>
                  <a:cubicBezTo>
                    <a:pt x="935442" y="0"/>
                    <a:pt x="952500" y="17058"/>
                    <a:pt x="952500" y="38100"/>
                  </a:cubicBezTo>
                  <a:lnTo>
                    <a:pt x="952500" y="152400"/>
                  </a:lnTo>
                  <a:cubicBezTo>
                    <a:pt x="952500" y="173442"/>
                    <a:pt x="935442" y="190500"/>
                    <a:pt x="914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38" name="TextBox 38"/>
            <p:cNvSpPr txBox="1"/>
            <p:nvPr/>
          </p:nvSpPr>
          <p:spPr>
            <a:xfrm>
              <a:off x="3524479" y="3636645"/>
              <a:ext cx="68534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人口 1.33%</a:t>
              </a:r>
            </a:p>
          </p:txBody>
        </p:sp>
        <p:sp>
          <p:nvSpPr>
            <p:cNvPr id="39" name="Line 39"/>
            <p:cNvSpPr/>
            <p:nvPr/>
          </p:nvSpPr>
          <p:spPr>
            <a:xfrm>
              <a:off x="3019425" y="4095750"/>
              <a:ext cx="752475" cy="9525"/>
            </a:xfrm>
            <a:custGeom>
              <a:avLst/>
              <a:gdLst/>
              <a:ahLst/>
              <a:cxnLst/>
              <a:rect l="l" t="t" r="r" b="b"/>
              <a:pathLst>
                <a:path w="752475" h="9525">
                  <a:moveTo>
                    <a:pt x="0" y="0"/>
                  </a:moveTo>
                  <a:lnTo>
                    <a:pt x="752475" y="0"/>
                  </a:lnTo>
                </a:path>
              </a:pathLst>
            </a:custGeom>
            <a:noFill/>
            <a:ln w="28575">
              <a:solidFill>
                <a:srgbClr val="FF6B35"/>
              </a:solidFill>
            </a:ln>
          </p:spPr>
        </p:sp>
        <p:sp>
          <p:nvSpPr>
            <p:cNvPr id="40" name="Polygon 40"/>
            <p:cNvSpPr/>
            <p:nvPr/>
          </p:nvSpPr>
          <p:spPr>
            <a:xfrm>
              <a:off x="3752850" y="4048125"/>
              <a:ext cx="114300" cy="95250"/>
            </a:xfrm>
            <a:custGeom>
              <a:avLst/>
              <a:gdLst/>
              <a:ahLst/>
              <a:cxnLst/>
              <a:rect l="l" t="t" r="r" b="b"/>
              <a:pathLst>
                <a:path w="114300" h="95250">
                  <a:moveTo>
                    <a:pt x="0" y="0"/>
                  </a:moveTo>
                  <a:lnTo>
                    <a:pt x="114300" y="47625"/>
                  </a:lnTo>
                  <a:lnTo>
                    <a:pt x="0" y="95250"/>
                  </a:lnTo>
                  <a:close/>
                </a:path>
              </a:pathLst>
            </a:custGeom>
            <a:solidFill>
              <a:srgbClr val="FF6B35"/>
            </a:solidFill>
            <a:ln>
              <a:noFill/>
            </a:ln>
          </p:spPr>
        </p:sp>
        <p:sp>
          <p:nvSpPr>
            <p:cNvPr id="41" name="Freeform 41"/>
            <p:cNvSpPr/>
            <p:nvPr/>
          </p:nvSpPr>
          <p:spPr>
            <a:xfrm>
              <a:off x="3048000" y="4324350"/>
              <a:ext cx="723900" cy="209550"/>
            </a:xfrm>
            <a:custGeom>
              <a:avLst/>
              <a:gdLst/>
              <a:ahLst/>
              <a:cxnLst/>
              <a:rect l="l" t="t" r="r" b="b"/>
              <a:pathLst>
                <a:path w="723900" h="209550">
                  <a:moveTo>
                    <a:pt x="38100" y="0"/>
                  </a:moveTo>
                  <a:lnTo>
                    <a:pt x="685800" y="0"/>
                  </a:lnTo>
                  <a:cubicBezTo>
                    <a:pt x="706842" y="0"/>
                    <a:pt x="723900" y="17058"/>
                    <a:pt x="723900" y="38100"/>
                  </a:cubicBezTo>
                  <a:lnTo>
                    <a:pt x="723900" y="171450"/>
                  </a:lnTo>
                  <a:cubicBezTo>
                    <a:pt x="723900" y="192492"/>
                    <a:pt x="706842" y="209550"/>
                    <a:pt x="685800" y="209550"/>
                  </a:cubicBezTo>
                  <a:lnTo>
                    <a:pt x="38100" y="209550"/>
                  </a:lnTo>
                  <a:cubicBezTo>
                    <a:pt x="17058" y="209550"/>
                    <a:pt x="0" y="192492"/>
                    <a:pt x="0" y="1714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FF6B35"/>
            </a:solidFill>
            <a:ln>
              <a:noFill/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3132837" y="4370070"/>
              <a:ext cx="554226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-0.43pp</a:t>
              </a:r>
            </a:p>
          </p:txBody>
        </p:sp>
        <p:sp>
          <p:nvSpPr>
            <p:cNvPr id="43" name="Line 43"/>
            <p:cNvSpPr/>
            <p:nvPr/>
          </p:nvSpPr>
          <p:spPr>
            <a:xfrm>
              <a:off x="571500" y="4667250"/>
              <a:ext cx="5143500" cy="9525"/>
            </a:xfrm>
            <a:custGeom>
              <a:avLst/>
              <a:gdLst/>
              <a:ahLst/>
              <a:cxnLst/>
              <a:rect l="l" t="t" r="r" b="b"/>
              <a:pathLst>
                <a:path w="5143500" h="9525">
                  <a:moveTo>
                    <a:pt x="0" y="0"/>
                  </a:moveTo>
                  <a:lnTo>
                    <a:pt x="51435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44" name="TextBox 44"/>
            <p:cNvSpPr txBox="1"/>
            <p:nvPr/>
          </p:nvSpPr>
          <p:spPr>
            <a:xfrm>
              <a:off x="556260" y="4871085"/>
              <a:ext cx="55494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🔍 结论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558165" y="5173028"/>
              <a:ext cx="238829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全省排名倒数第2，仅高于阿坝州</a:t>
              </a:r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558165" y="5411152"/>
              <a:ext cx="241896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经济产出效率低于全省平均</a:t>
              </a:r>
              <a:r>
                <a:rPr lang="zh-CN" sz="10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32.3%</a:t>
              </a:r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558165" y="5649278"/>
              <a:ext cx="291736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作为资源丰富的藏区，经济与人口不匹配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558165" y="5887402"/>
              <a:ext cx="228095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增速5.4%低于全省0.3个百分点</a:t>
              </a:r>
            </a:p>
          </p:txBody>
        </p:sp>
      </p:grpSp>
      <p:grpSp>
        <p:nvGrpSpPr>
          <p:cNvPr id="76" name="Group 76"/>
          <p:cNvGrpSpPr/>
          <p:nvPr/>
        </p:nvGrpSpPr>
        <p:grpSpPr>
          <a:xfrm>
            <a:off x="6096000" y="1047750"/>
            <a:ext cx="5715000" cy="5238750"/>
            <a:chOff x="6096000" y="1047750"/>
            <a:chExt cx="5715000" cy="5238750"/>
          </a:xfrm>
        </p:grpSpPr>
        <p:sp>
          <p:nvSpPr>
            <p:cNvPr id="50" name="Freeform 50"/>
            <p:cNvSpPr/>
            <p:nvPr/>
          </p:nvSpPr>
          <p:spPr>
            <a:xfrm>
              <a:off x="6096000" y="1047750"/>
              <a:ext cx="5715000" cy="5238750"/>
            </a:xfrm>
            <a:custGeom>
              <a:avLst/>
              <a:gdLst/>
              <a:ahLst/>
              <a:cxnLst/>
              <a:rect l="l" t="t" r="r" b="b"/>
              <a:pathLst>
                <a:path w="5715000" h="5238750">
                  <a:moveTo>
                    <a:pt x="114300" y="0"/>
                  </a:moveTo>
                  <a:lnTo>
                    <a:pt x="5600700" y="0"/>
                  </a:lnTo>
                  <a:cubicBezTo>
                    <a:pt x="5663826" y="0"/>
                    <a:pt x="5715000" y="51174"/>
                    <a:pt x="5715000" y="114300"/>
                  </a:cubicBezTo>
                  <a:lnTo>
                    <a:pt x="5715000" y="5124450"/>
                  </a:lnTo>
                  <a:cubicBezTo>
                    <a:pt x="5715000" y="5187576"/>
                    <a:pt x="5663826" y="5238750"/>
                    <a:pt x="5600700" y="5238750"/>
                  </a:cubicBezTo>
                  <a:lnTo>
                    <a:pt x="114300" y="5238750"/>
                  </a:lnTo>
                  <a:cubicBezTo>
                    <a:pt x="51174" y="5238750"/>
                    <a:pt x="0" y="5187576"/>
                    <a:pt x="0" y="51244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51" name="TextBox 51"/>
            <p:cNvSpPr txBox="1"/>
            <p:nvPr/>
          </p:nvSpPr>
          <p:spPr>
            <a:xfrm>
              <a:off x="6269355" y="1283018"/>
              <a:ext cx="186646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🏭 产业结构深度分析</a:t>
              </a:r>
            </a:p>
          </p:txBody>
        </p:sp>
        <p:sp>
          <p:nvSpPr>
            <p:cNvPr id="52" name="Freeform 52"/>
            <p:cNvSpPr/>
            <p:nvPr/>
          </p:nvSpPr>
          <p:spPr>
            <a:xfrm>
              <a:off x="6286500" y="1619250"/>
              <a:ext cx="5334000" cy="1047750"/>
            </a:xfrm>
            <a:custGeom>
              <a:avLst/>
              <a:gdLst/>
              <a:ahLst/>
              <a:cxnLst/>
              <a:rect l="l" t="t" r="r" b="b"/>
              <a:pathLst>
                <a:path w="5334000" h="104775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971550"/>
                  </a:lnTo>
                  <a:cubicBezTo>
                    <a:pt x="5334000" y="1013634"/>
                    <a:pt x="5299884" y="1047750"/>
                    <a:pt x="5257800" y="1047750"/>
                  </a:cubicBezTo>
                  <a:lnTo>
                    <a:pt x="76200" y="1047750"/>
                  </a:lnTo>
                  <a:cubicBezTo>
                    <a:pt x="34116" y="1047750"/>
                    <a:pt x="0" y="1013634"/>
                    <a:pt x="0" y="971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C41E3A">
                <a:alpha val="8000"/>
              </a:srgbClr>
            </a:solidFill>
            <a:ln>
              <a:noFill/>
            </a:ln>
          </p:spPr>
        </p:sp>
        <p:sp>
          <p:nvSpPr>
            <p:cNvPr id="53" name="Freeform 53"/>
            <p:cNvSpPr/>
            <p:nvPr/>
          </p:nvSpPr>
          <p:spPr>
            <a:xfrm>
              <a:off x="6286500" y="1619250"/>
              <a:ext cx="57150" cy="1047750"/>
            </a:xfrm>
            <a:custGeom>
              <a:avLst/>
              <a:gdLst/>
              <a:ahLst/>
              <a:cxnLst/>
              <a:rect l="l" t="t" r="r" b="b"/>
              <a:pathLst>
                <a:path w="57150" h="1047750">
                  <a:moveTo>
                    <a:pt x="28575" y="0"/>
                  </a:moveTo>
                  <a:lnTo>
                    <a:pt x="28575" y="0"/>
                  </a:lnTo>
                  <a:cubicBezTo>
                    <a:pt x="44357" y="0"/>
                    <a:pt x="57150" y="12793"/>
                    <a:pt x="57150" y="28575"/>
                  </a:cubicBezTo>
                  <a:lnTo>
                    <a:pt x="57150" y="1019175"/>
                  </a:lnTo>
                  <a:cubicBezTo>
                    <a:pt x="57150" y="1034957"/>
                    <a:pt x="44357" y="1047750"/>
                    <a:pt x="28575" y="1047750"/>
                  </a:cubicBezTo>
                  <a:lnTo>
                    <a:pt x="28575" y="1047750"/>
                  </a:lnTo>
                  <a:cubicBezTo>
                    <a:pt x="12793" y="1047750"/>
                    <a:pt x="0" y="1034957"/>
                    <a:pt x="0" y="10191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54" name="TextBox 54"/>
            <p:cNvSpPr txBox="1"/>
            <p:nvPr/>
          </p:nvSpPr>
          <p:spPr>
            <a:xfrm>
              <a:off x="6461760" y="1727835"/>
              <a:ext cx="766572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第一产业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7606665" y="1744028"/>
              <a:ext cx="205092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增加值 91.04亿元 | 增速 2.6%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6464618" y="2037874"/>
              <a:ext cx="212514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占GDP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15.68%</a:t>
              </a:r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，远高于全省8.7%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6464618" y="2275999"/>
              <a:ext cx="213938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农牧业是基础产业，但附加值低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6464618" y="2514124"/>
              <a:ext cx="193290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⚠️ 结构性问题：一产占比偏高</a:t>
              </a:r>
            </a:p>
          </p:txBody>
        </p:sp>
        <p:sp>
          <p:nvSpPr>
            <p:cNvPr id="59" name="Freeform 59"/>
            <p:cNvSpPr/>
            <p:nvPr/>
          </p:nvSpPr>
          <p:spPr>
            <a:xfrm>
              <a:off x="6286500" y="2762250"/>
              <a:ext cx="5334000" cy="1238250"/>
            </a:xfrm>
            <a:custGeom>
              <a:avLst/>
              <a:gdLst/>
              <a:ahLst/>
              <a:cxnLst/>
              <a:rect l="l" t="t" r="r" b="b"/>
              <a:pathLst>
                <a:path w="5334000" h="123825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1162050"/>
                  </a:lnTo>
                  <a:cubicBezTo>
                    <a:pt x="5334000" y="1204134"/>
                    <a:pt x="5299884" y="1238250"/>
                    <a:pt x="5257800" y="1238250"/>
                  </a:cubicBezTo>
                  <a:lnTo>
                    <a:pt x="76200" y="1238250"/>
                  </a:lnTo>
                  <a:cubicBezTo>
                    <a:pt x="34116" y="1238250"/>
                    <a:pt x="0" y="1204134"/>
                    <a:pt x="0" y="1162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0A651">
                <a:alpha val="8000"/>
              </a:srgbClr>
            </a:solidFill>
            <a:ln>
              <a:noFill/>
            </a:ln>
          </p:spPr>
        </p:sp>
        <p:sp>
          <p:nvSpPr>
            <p:cNvPr id="60" name="Freeform 60"/>
            <p:cNvSpPr/>
            <p:nvPr/>
          </p:nvSpPr>
          <p:spPr>
            <a:xfrm>
              <a:off x="6286500" y="2762250"/>
              <a:ext cx="57150" cy="1238250"/>
            </a:xfrm>
            <a:custGeom>
              <a:avLst/>
              <a:gdLst/>
              <a:ahLst/>
              <a:cxnLst/>
              <a:rect l="l" t="t" r="r" b="b"/>
              <a:pathLst>
                <a:path w="57150" h="1238250">
                  <a:moveTo>
                    <a:pt x="28575" y="0"/>
                  </a:moveTo>
                  <a:lnTo>
                    <a:pt x="28575" y="0"/>
                  </a:lnTo>
                  <a:cubicBezTo>
                    <a:pt x="44357" y="0"/>
                    <a:pt x="57150" y="12793"/>
                    <a:pt x="57150" y="28575"/>
                  </a:cubicBezTo>
                  <a:lnTo>
                    <a:pt x="57150" y="1209675"/>
                  </a:lnTo>
                  <a:cubicBezTo>
                    <a:pt x="57150" y="1225457"/>
                    <a:pt x="44357" y="1238250"/>
                    <a:pt x="28575" y="1238250"/>
                  </a:cubicBezTo>
                  <a:lnTo>
                    <a:pt x="28575" y="1238250"/>
                  </a:lnTo>
                  <a:cubicBezTo>
                    <a:pt x="12793" y="1238250"/>
                    <a:pt x="0" y="1225457"/>
                    <a:pt x="0" y="12096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61" name="TextBox 61"/>
            <p:cNvSpPr txBox="1"/>
            <p:nvPr/>
          </p:nvSpPr>
          <p:spPr>
            <a:xfrm>
              <a:off x="6461760" y="2870835"/>
              <a:ext cx="766572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第二产业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7606665" y="2887028"/>
              <a:ext cx="209692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增加值 165.91亿元 | 增速 4.8%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6464618" y="3180874"/>
              <a:ext cx="209666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占GDP</a:t>
              </a:r>
              <a:r>
                <a:rPr lang="zh-CN" sz="97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28.58%</a:t>
              </a:r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，低于全省35.3%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6464618" y="3418999"/>
              <a:ext cx="157691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工业增加值152.25亿元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6464618" y="3657124"/>
              <a:ext cx="200410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规上工业总产值仅253.01亿元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6464618" y="3847624"/>
              <a:ext cx="236010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⚠️ 工业化水平严重不足，制造业薄弱</a:t>
              </a:r>
            </a:p>
          </p:txBody>
        </p:sp>
        <p:sp>
          <p:nvSpPr>
            <p:cNvPr id="67" name="Freeform 67"/>
            <p:cNvSpPr/>
            <p:nvPr/>
          </p:nvSpPr>
          <p:spPr>
            <a:xfrm>
              <a:off x="6286500" y="4095750"/>
              <a:ext cx="5334000" cy="1047750"/>
            </a:xfrm>
            <a:custGeom>
              <a:avLst/>
              <a:gdLst/>
              <a:ahLst/>
              <a:cxnLst/>
              <a:rect l="l" t="t" r="r" b="b"/>
              <a:pathLst>
                <a:path w="5334000" h="104775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971550"/>
                  </a:lnTo>
                  <a:cubicBezTo>
                    <a:pt x="5334000" y="1013634"/>
                    <a:pt x="5299884" y="1047750"/>
                    <a:pt x="5257800" y="1047750"/>
                  </a:cubicBezTo>
                  <a:lnTo>
                    <a:pt x="76200" y="1047750"/>
                  </a:lnTo>
                  <a:cubicBezTo>
                    <a:pt x="34116" y="1047750"/>
                    <a:pt x="0" y="1013634"/>
                    <a:pt x="0" y="971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8000"/>
              </a:srgbClr>
            </a:solidFill>
            <a:ln>
              <a:noFill/>
            </a:ln>
          </p:spPr>
        </p:sp>
        <p:sp>
          <p:nvSpPr>
            <p:cNvPr id="68" name="Freeform 68"/>
            <p:cNvSpPr/>
            <p:nvPr/>
          </p:nvSpPr>
          <p:spPr>
            <a:xfrm>
              <a:off x="6286500" y="4095750"/>
              <a:ext cx="57150" cy="1047750"/>
            </a:xfrm>
            <a:custGeom>
              <a:avLst/>
              <a:gdLst/>
              <a:ahLst/>
              <a:cxnLst/>
              <a:rect l="l" t="t" r="r" b="b"/>
              <a:pathLst>
                <a:path w="57150" h="1047750">
                  <a:moveTo>
                    <a:pt x="28575" y="0"/>
                  </a:moveTo>
                  <a:lnTo>
                    <a:pt x="28575" y="0"/>
                  </a:lnTo>
                  <a:cubicBezTo>
                    <a:pt x="44357" y="0"/>
                    <a:pt x="57150" y="12793"/>
                    <a:pt x="57150" y="28575"/>
                  </a:cubicBezTo>
                  <a:lnTo>
                    <a:pt x="57150" y="1019175"/>
                  </a:lnTo>
                  <a:cubicBezTo>
                    <a:pt x="57150" y="1034957"/>
                    <a:pt x="44357" y="1047750"/>
                    <a:pt x="28575" y="1047750"/>
                  </a:cubicBezTo>
                  <a:lnTo>
                    <a:pt x="28575" y="1047750"/>
                  </a:lnTo>
                  <a:cubicBezTo>
                    <a:pt x="12793" y="1047750"/>
                    <a:pt x="0" y="1034957"/>
                    <a:pt x="0" y="10191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69" name="TextBox 69"/>
            <p:cNvSpPr txBox="1"/>
            <p:nvPr/>
          </p:nvSpPr>
          <p:spPr>
            <a:xfrm>
              <a:off x="6461760" y="4204335"/>
              <a:ext cx="766572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第三产业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7606665" y="4220528"/>
              <a:ext cx="217360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增加值 323.57亿元 | 增速 6.6%</a:t>
              </a:r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6464618" y="4514374"/>
              <a:ext cx="208242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占GDP</a:t>
              </a:r>
              <a:r>
                <a:rPr lang="zh-CN" sz="975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55.74%</a:t>
              </a:r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，略低于全省56%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6464618" y="4752499"/>
              <a:ext cx="228178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主要依托旅游业、交通、公共服务</a:t>
              </a: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6464618" y="4990624"/>
              <a:ext cx="248114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增速6.6%高于全省6.3%，有发展潜力</a:t>
              </a:r>
            </a:p>
          </p:txBody>
        </p:sp>
        <p:sp>
          <p:nvSpPr>
            <p:cNvPr id="74" name="Freeform 74"/>
            <p:cNvSpPr/>
            <p:nvPr/>
          </p:nvSpPr>
          <p:spPr>
            <a:xfrm>
              <a:off x="6286500" y="5238750"/>
              <a:ext cx="5334000" cy="476250"/>
            </a:xfrm>
            <a:custGeom>
              <a:avLst/>
              <a:gdLst/>
              <a:ahLst/>
              <a:cxnLst/>
              <a:rect l="l" t="t" r="r" b="b"/>
              <a:pathLst>
                <a:path w="5334000" h="47625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400050"/>
                  </a:lnTo>
                  <a:cubicBezTo>
                    <a:pt x="5334000" y="442134"/>
                    <a:pt x="5299884" y="476250"/>
                    <a:pt x="5257800" y="476250"/>
                  </a:cubicBezTo>
                  <a:lnTo>
                    <a:pt x="76200" y="476250"/>
                  </a:lnTo>
                  <a:cubicBezTo>
                    <a:pt x="34116" y="476250"/>
                    <a:pt x="0" y="442134"/>
                    <a:pt x="0" y="400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75" name="TextBox 75"/>
            <p:cNvSpPr txBox="1"/>
            <p:nvPr/>
          </p:nvSpPr>
          <p:spPr>
            <a:xfrm>
              <a:off x="6625501" y="5430202"/>
              <a:ext cx="465599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📌 产业定位：一产偏高、二产不足、三产主导 | 需加快工业化进程</a:t>
              </a:r>
            </a:p>
          </p:txBody>
        </p:sp>
      </p:grpSp>
      <p:sp>
        <p:nvSpPr>
          <p:cNvPr id="77" name="TextBox 77"/>
          <p:cNvSpPr txBox="1"/>
          <p:nvPr/>
        </p:nvSpPr>
        <p:spPr>
          <a:xfrm>
            <a:off x="113222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05 / 17</a:t>
            </a:r>
          </a:p>
        </p:txBody>
      </p:sp>
    </p:spTree>
  </p:cSld>
  <p:clrMapOvr>
    <a:masterClrMapping/>
  </p:clrMapOvr>
  <p:transition 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410946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三、人口与人均指标分析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381000" y="1047750"/>
            <a:ext cx="3810000" cy="2667000"/>
            <a:chOff x="381000" y="1047750"/>
            <a:chExt cx="3810000" cy="2667000"/>
          </a:xfrm>
        </p:grpSpPr>
        <p:sp>
          <p:nvSpPr>
            <p:cNvPr id="6" name="Freeform 6"/>
            <p:cNvSpPr/>
            <p:nvPr/>
          </p:nvSpPr>
          <p:spPr>
            <a:xfrm>
              <a:off x="381000" y="1047750"/>
              <a:ext cx="3810000" cy="2667000"/>
            </a:xfrm>
            <a:custGeom>
              <a:avLst/>
              <a:gdLst/>
              <a:ahLst/>
              <a:cxnLst/>
              <a:rect l="l" t="t" r="r" b="b"/>
              <a:pathLst>
                <a:path w="3810000" h="2667000">
                  <a:moveTo>
                    <a:pt x="114300" y="0"/>
                  </a:moveTo>
                  <a:lnTo>
                    <a:pt x="3695700" y="0"/>
                  </a:lnTo>
                  <a:cubicBezTo>
                    <a:pt x="3758826" y="0"/>
                    <a:pt x="3810000" y="51174"/>
                    <a:pt x="3810000" y="114300"/>
                  </a:cubicBezTo>
                  <a:lnTo>
                    <a:pt x="3810000" y="2552700"/>
                  </a:lnTo>
                  <a:cubicBezTo>
                    <a:pt x="3810000" y="2615826"/>
                    <a:pt x="3758826" y="2667000"/>
                    <a:pt x="369570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554355" y="1283018"/>
              <a:ext cx="165944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👥 人口总量与结构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571500" y="1619250"/>
              <a:ext cx="3429000" cy="762000"/>
            </a:xfrm>
            <a:custGeom>
              <a:avLst/>
              <a:gdLst/>
              <a:ahLst/>
              <a:cxnLst/>
              <a:rect l="l" t="t" r="r" b="b"/>
              <a:pathLst>
                <a:path w="3429000" h="762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685800"/>
                  </a:lnTo>
                  <a:cubicBezTo>
                    <a:pt x="3429000" y="727884"/>
                    <a:pt x="3394884" y="762000"/>
                    <a:pt x="33528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E3A5F">
                <a:alpha val="5000"/>
              </a:srgbClr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748665" y="1791652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常住人口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27710" y="1946910"/>
              <a:ext cx="1621274" cy="548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7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111.1万人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748915" y="2125028"/>
              <a:ext cx="87010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占全省</a:t>
              </a:r>
              <a:r>
                <a:rPr lang="zh-CN" sz="10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1.33%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558165" y="2553652"/>
              <a:ext cx="165987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户籍人口：110.64万人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558165" y="2791778"/>
              <a:ext cx="187456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常住略高于户籍0.46万人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558165" y="3029902"/>
              <a:ext cx="123048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人口流动性较低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558165" y="3268028"/>
              <a:ext cx="227328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全州面积15.3万km²，密度极低</a:t>
              </a: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4381500" y="1047750"/>
            <a:ext cx="3619500" cy="2667000"/>
            <a:chOff x="4381500" y="1047750"/>
            <a:chExt cx="3619500" cy="2667000"/>
          </a:xfrm>
        </p:grpSpPr>
        <p:sp>
          <p:nvSpPr>
            <p:cNvPr id="17" name="Freeform 17"/>
            <p:cNvSpPr/>
            <p:nvPr/>
          </p:nvSpPr>
          <p:spPr>
            <a:xfrm>
              <a:off x="4381500" y="1047750"/>
              <a:ext cx="3619500" cy="2667000"/>
            </a:xfrm>
            <a:custGeom>
              <a:avLst/>
              <a:gdLst/>
              <a:ahLst/>
              <a:cxnLst/>
              <a:rect l="l" t="t" r="r" b="b"/>
              <a:pathLst>
                <a:path w="3619500" h="26670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2552700"/>
                  </a:lnTo>
                  <a:cubicBezTo>
                    <a:pt x="3619500" y="2615826"/>
                    <a:pt x="3568326" y="2667000"/>
                    <a:pt x="350520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4554855" y="1283018"/>
              <a:ext cx="137995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人均GDP对比</a:t>
              </a:r>
            </a:p>
          </p:txBody>
        </p:sp>
        <p:sp>
          <p:nvSpPr>
            <p:cNvPr id="19" name="Freeform 19"/>
            <p:cNvSpPr/>
            <p:nvPr/>
          </p:nvSpPr>
          <p:spPr>
            <a:xfrm>
              <a:off x="4762500" y="2095500"/>
              <a:ext cx="952500" cy="1143000"/>
            </a:xfrm>
            <a:custGeom>
              <a:avLst/>
              <a:gdLst/>
              <a:ahLst/>
              <a:cxnLst/>
              <a:rect l="l" t="t" r="r" b="b"/>
              <a:pathLst>
                <a:path w="952500" h="1143000">
                  <a:moveTo>
                    <a:pt x="38100" y="0"/>
                  </a:moveTo>
                  <a:lnTo>
                    <a:pt x="914400" y="0"/>
                  </a:lnTo>
                  <a:cubicBezTo>
                    <a:pt x="935442" y="0"/>
                    <a:pt x="952500" y="17058"/>
                    <a:pt x="952500" y="38100"/>
                  </a:cubicBezTo>
                  <a:lnTo>
                    <a:pt x="952500" y="1104900"/>
                  </a:lnTo>
                  <a:cubicBezTo>
                    <a:pt x="952500" y="1125942"/>
                    <a:pt x="935442" y="1143000"/>
                    <a:pt x="914400" y="1143000"/>
                  </a:cubicBezTo>
                  <a:lnTo>
                    <a:pt x="38100" y="1143000"/>
                  </a:lnTo>
                  <a:cubicBezTo>
                    <a:pt x="17058" y="1143000"/>
                    <a:pt x="0" y="1125942"/>
                    <a:pt x="0" y="11049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5012769" y="3228499"/>
              <a:ext cx="45196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甘孜州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4919872" y="2489835"/>
              <a:ext cx="63775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52,370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161598" y="2693670"/>
              <a:ext cx="15430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元</a:t>
              </a:r>
            </a:p>
          </p:txBody>
        </p:sp>
        <p:sp>
          <p:nvSpPr>
            <p:cNvPr id="23" name="Freeform 23"/>
            <p:cNvSpPr/>
            <p:nvPr/>
          </p:nvSpPr>
          <p:spPr>
            <a:xfrm>
              <a:off x="6286500" y="1571625"/>
              <a:ext cx="952500" cy="1666875"/>
            </a:xfrm>
            <a:custGeom>
              <a:avLst/>
              <a:gdLst/>
              <a:ahLst/>
              <a:cxnLst/>
              <a:rect l="l" t="t" r="r" b="b"/>
              <a:pathLst>
                <a:path w="952500" h="1666875">
                  <a:moveTo>
                    <a:pt x="38100" y="0"/>
                  </a:moveTo>
                  <a:lnTo>
                    <a:pt x="914400" y="0"/>
                  </a:lnTo>
                  <a:cubicBezTo>
                    <a:pt x="935442" y="0"/>
                    <a:pt x="952500" y="17058"/>
                    <a:pt x="952500" y="38100"/>
                  </a:cubicBezTo>
                  <a:lnTo>
                    <a:pt x="952500" y="1628775"/>
                  </a:lnTo>
                  <a:cubicBezTo>
                    <a:pt x="952500" y="1649817"/>
                    <a:pt x="935442" y="1666875"/>
                    <a:pt x="914400" y="1666875"/>
                  </a:cubicBezTo>
                  <a:lnTo>
                    <a:pt x="38100" y="1666875"/>
                  </a:lnTo>
                  <a:cubicBezTo>
                    <a:pt x="17058" y="1666875"/>
                    <a:pt x="0" y="1649817"/>
                    <a:pt x="0" y="162877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6465570" y="3228499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全省平均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6443872" y="2204085"/>
              <a:ext cx="63775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77,333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6685598" y="2407920"/>
              <a:ext cx="15430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元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5053876" y="3495199"/>
              <a:ext cx="189374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仅为全省67.7%，差距32.3%</a:t>
              </a:r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8191500" y="1047750"/>
            <a:ext cx="3619500" cy="2667000"/>
            <a:chOff x="8191500" y="1047750"/>
            <a:chExt cx="3619500" cy="2667000"/>
          </a:xfrm>
        </p:grpSpPr>
        <p:sp>
          <p:nvSpPr>
            <p:cNvPr id="29" name="Freeform 29"/>
            <p:cNvSpPr/>
            <p:nvPr/>
          </p:nvSpPr>
          <p:spPr>
            <a:xfrm>
              <a:off x="8191500" y="1047750"/>
              <a:ext cx="3619500" cy="2667000"/>
            </a:xfrm>
            <a:custGeom>
              <a:avLst/>
              <a:gdLst/>
              <a:ahLst/>
              <a:cxnLst/>
              <a:rect l="l" t="t" r="r" b="b"/>
              <a:pathLst>
                <a:path w="3619500" h="26670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2552700"/>
                  </a:lnTo>
                  <a:cubicBezTo>
                    <a:pt x="3619500" y="2615826"/>
                    <a:pt x="3568326" y="2667000"/>
                    <a:pt x="350520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0" name="TextBox 30"/>
            <p:cNvSpPr txBox="1"/>
            <p:nvPr/>
          </p:nvSpPr>
          <p:spPr>
            <a:xfrm>
              <a:off x="8364855" y="1283018"/>
              <a:ext cx="165944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💰 居民可支配收入</a:t>
              </a:r>
            </a:p>
          </p:txBody>
        </p:sp>
        <p:sp>
          <p:nvSpPr>
            <p:cNvPr id="31" name="Freeform 31"/>
            <p:cNvSpPr/>
            <p:nvPr/>
          </p:nvSpPr>
          <p:spPr>
            <a:xfrm>
              <a:off x="8382000" y="1619250"/>
              <a:ext cx="3238500" cy="809625"/>
            </a:xfrm>
            <a:custGeom>
              <a:avLst/>
              <a:gdLst/>
              <a:ahLst/>
              <a:cxnLst/>
              <a:rect l="l" t="t" r="r" b="b"/>
              <a:pathLst>
                <a:path w="3238500" h="809625">
                  <a:moveTo>
                    <a:pt x="76200" y="0"/>
                  </a:moveTo>
                  <a:lnTo>
                    <a:pt x="3162300" y="0"/>
                  </a:lnTo>
                  <a:cubicBezTo>
                    <a:pt x="3204384" y="0"/>
                    <a:pt x="3238500" y="34116"/>
                    <a:pt x="3238500" y="76200"/>
                  </a:cubicBezTo>
                  <a:lnTo>
                    <a:pt x="3238500" y="733425"/>
                  </a:lnTo>
                  <a:cubicBezTo>
                    <a:pt x="3238500" y="775509"/>
                    <a:pt x="3204384" y="809625"/>
                    <a:pt x="3162300" y="809625"/>
                  </a:cubicBezTo>
                  <a:lnTo>
                    <a:pt x="76200" y="809625"/>
                  </a:lnTo>
                  <a:cubicBezTo>
                    <a:pt x="34116" y="809625"/>
                    <a:pt x="0" y="775509"/>
                    <a:pt x="0" y="73342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32" name="TextBox 32"/>
            <p:cNvSpPr txBox="1"/>
            <p:nvPr/>
          </p:nvSpPr>
          <p:spPr>
            <a:xfrm>
              <a:off x="8559165" y="174402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城镇居民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8545830" y="1964055"/>
              <a:ext cx="1357603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41,959元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10465118" y="1752124"/>
              <a:ext cx="92187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全省47,336元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10462260" y="2061210"/>
              <a:ext cx="545744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↓11.4%</a:t>
              </a:r>
            </a:p>
          </p:txBody>
        </p:sp>
        <p:sp>
          <p:nvSpPr>
            <p:cNvPr id="36" name="Freeform 36"/>
            <p:cNvSpPr/>
            <p:nvPr/>
          </p:nvSpPr>
          <p:spPr>
            <a:xfrm>
              <a:off x="8382000" y="2524125"/>
              <a:ext cx="3238500" cy="809625"/>
            </a:xfrm>
            <a:custGeom>
              <a:avLst/>
              <a:gdLst/>
              <a:ahLst/>
              <a:cxnLst/>
              <a:rect l="l" t="t" r="r" b="b"/>
              <a:pathLst>
                <a:path w="3238500" h="809625">
                  <a:moveTo>
                    <a:pt x="76200" y="0"/>
                  </a:moveTo>
                  <a:lnTo>
                    <a:pt x="3162300" y="0"/>
                  </a:lnTo>
                  <a:cubicBezTo>
                    <a:pt x="3204384" y="0"/>
                    <a:pt x="3238500" y="34116"/>
                    <a:pt x="3238500" y="76200"/>
                  </a:cubicBezTo>
                  <a:lnTo>
                    <a:pt x="3238500" y="733425"/>
                  </a:lnTo>
                  <a:cubicBezTo>
                    <a:pt x="3238500" y="775509"/>
                    <a:pt x="3204384" y="809625"/>
                    <a:pt x="3162300" y="809625"/>
                  </a:cubicBezTo>
                  <a:lnTo>
                    <a:pt x="76200" y="809625"/>
                  </a:lnTo>
                  <a:cubicBezTo>
                    <a:pt x="34116" y="809625"/>
                    <a:pt x="0" y="775509"/>
                    <a:pt x="0" y="73342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8559165" y="2648902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农村居民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8545830" y="2868930"/>
              <a:ext cx="1357603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18,044元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10465118" y="2656999"/>
              <a:ext cx="88627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全省21,303元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10462260" y="2966085"/>
              <a:ext cx="59175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↓15.3%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8369618" y="3466624"/>
              <a:ext cx="207530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城乡差距</a:t>
              </a:r>
              <a:r>
                <a:rPr lang="zh-CN" sz="975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2.33倍</a:t>
              </a:r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（全省2.22倍）</a:t>
              </a:r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381000" y="3905250"/>
            <a:ext cx="11430000" cy="2381250"/>
            <a:chOff x="381000" y="3905250"/>
            <a:chExt cx="11430000" cy="2381250"/>
          </a:xfrm>
        </p:grpSpPr>
        <p:sp>
          <p:nvSpPr>
            <p:cNvPr id="43" name="Freeform 43"/>
            <p:cNvSpPr/>
            <p:nvPr/>
          </p:nvSpPr>
          <p:spPr>
            <a:xfrm>
              <a:off x="381000" y="3905250"/>
              <a:ext cx="11430000" cy="2381250"/>
            </a:xfrm>
            <a:custGeom>
              <a:avLst/>
              <a:gdLst/>
              <a:ahLst/>
              <a:cxnLst/>
              <a:rect l="l" t="t" r="r" b="b"/>
              <a:pathLst>
                <a:path w="11430000" h="238125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2266950"/>
                  </a:lnTo>
                  <a:cubicBezTo>
                    <a:pt x="11430000" y="2330076"/>
                    <a:pt x="11378826" y="2381250"/>
                    <a:pt x="11315700" y="2381250"/>
                  </a:cubicBezTo>
                  <a:lnTo>
                    <a:pt x="114300" y="2381250"/>
                  </a:lnTo>
                  <a:cubicBezTo>
                    <a:pt x="51174" y="2381250"/>
                    <a:pt x="0" y="2330076"/>
                    <a:pt x="0" y="2266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4" name="TextBox 44"/>
            <p:cNvSpPr txBox="1"/>
            <p:nvPr/>
          </p:nvSpPr>
          <p:spPr>
            <a:xfrm>
              <a:off x="554355" y="4140518"/>
              <a:ext cx="207349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🔍 人口与收入综合评价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571500" y="4476750"/>
              <a:ext cx="11049000" cy="333375"/>
            </a:xfrm>
            <a:custGeom>
              <a:avLst/>
              <a:gdLst/>
              <a:ahLst/>
              <a:cxnLst/>
              <a:rect l="l" t="t" r="r" b="b"/>
              <a:pathLst>
                <a:path w="11049000" h="333375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295275"/>
                  </a:lnTo>
                  <a:cubicBezTo>
                    <a:pt x="11049000" y="316317"/>
                    <a:pt x="11031942" y="333375"/>
                    <a:pt x="11010900" y="333375"/>
                  </a:cubicBezTo>
                  <a:lnTo>
                    <a:pt x="38100" y="333375"/>
                  </a:lnTo>
                  <a:cubicBezTo>
                    <a:pt x="17058" y="333375"/>
                    <a:pt x="0" y="316317"/>
                    <a:pt x="0" y="29527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1743099" y="4590574"/>
              <a:ext cx="32380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指标</a:t>
              </a:r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3573339" y="4590574"/>
              <a:ext cx="47332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甘孜州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5403580" y="4590574"/>
              <a:ext cx="62284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全省平均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7458099" y="4590574"/>
              <a:ext cx="32380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差距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9839349" y="4590574"/>
              <a:ext cx="32380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评价</a:t>
              </a:r>
            </a:p>
          </p:txBody>
        </p:sp>
        <p:sp>
          <p:nvSpPr>
            <p:cNvPr id="51" name="Rectangle 51"/>
            <p:cNvSpPr/>
            <p:nvPr/>
          </p:nvSpPr>
          <p:spPr>
            <a:xfrm>
              <a:off x="571500" y="4810125"/>
              <a:ext cx="11049000" cy="285750"/>
            </a:xfrm>
            <a:prstGeom prst="rect">
              <a:avLst/>
            </a:prstGeom>
            <a:solidFill>
              <a:srgbClr val="F5F7FA"/>
            </a:solidFill>
            <a:ln>
              <a:noFill/>
            </a:ln>
          </p:spPr>
        </p:sp>
        <p:sp>
          <p:nvSpPr>
            <p:cNvPr id="52" name="TextBox 52"/>
            <p:cNvSpPr txBox="1"/>
            <p:nvPr/>
          </p:nvSpPr>
          <p:spPr>
            <a:xfrm>
              <a:off x="1653683" y="4903470"/>
              <a:ext cx="5026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人均GDP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3501833" y="4903470"/>
              <a:ext cx="6163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52,370元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5420963" y="4903470"/>
              <a:ext cx="58807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77,333元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7380842" y="4903470"/>
              <a:ext cx="47831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-32.3%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9661208" y="4903470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产出效率低</a:t>
              </a:r>
            </a:p>
          </p:txBody>
        </p:sp>
        <p:sp>
          <p:nvSpPr>
            <p:cNvPr id="57" name="Rectangle 57"/>
            <p:cNvSpPr/>
            <p:nvPr/>
          </p:nvSpPr>
          <p:spPr>
            <a:xfrm>
              <a:off x="571500" y="5095875"/>
              <a:ext cx="11049000" cy="285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58" name="TextBox 58"/>
            <p:cNvSpPr txBox="1"/>
            <p:nvPr/>
          </p:nvSpPr>
          <p:spPr>
            <a:xfrm>
              <a:off x="1499235" y="5189220"/>
              <a:ext cx="81153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人均财政收入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3539788" y="5189220"/>
              <a:ext cx="54042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5,449元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5457111" y="5189220"/>
              <a:ext cx="515779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6,738元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7415346" y="5189220"/>
              <a:ext cx="40930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-19.1%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9726930" y="5189220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财力偏弱</a:t>
              </a:r>
            </a:p>
          </p:txBody>
        </p:sp>
        <p:sp>
          <p:nvSpPr>
            <p:cNvPr id="63" name="Rectangle 63"/>
            <p:cNvSpPr/>
            <p:nvPr/>
          </p:nvSpPr>
          <p:spPr>
            <a:xfrm>
              <a:off x="571500" y="5381625"/>
              <a:ext cx="11049000" cy="285750"/>
            </a:xfrm>
            <a:prstGeom prst="rect">
              <a:avLst/>
            </a:prstGeom>
            <a:solidFill>
              <a:srgbClr val="F5F7FA"/>
            </a:solidFill>
            <a:ln>
              <a:noFill/>
            </a:ln>
          </p:spPr>
        </p:sp>
        <p:sp>
          <p:nvSpPr>
            <p:cNvPr id="64" name="TextBox 64"/>
            <p:cNvSpPr txBox="1"/>
            <p:nvPr/>
          </p:nvSpPr>
          <p:spPr>
            <a:xfrm>
              <a:off x="1499235" y="5474970"/>
              <a:ext cx="81153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人均财政支出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3501833" y="5474970"/>
              <a:ext cx="6163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40,908元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5437394" y="5474970"/>
              <a:ext cx="555212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16,078元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7436048" y="5474970"/>
              <a:ext cx="36790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+154%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9726930" y="5474970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全省最高</a:t>
              </a:r>
            </a:p>
          </p:txBody>
        </p:sp>
        <p:sp>
          <p:nvSpPr>
            <p:cNvPr id="69" name="Rectangle 69"/>
            <p:cNvSpPr/>
            <p:nvPr/>
          </p:nvSpPr>
          <p:spPr>
            <a:xfrm>
              <a:off x="571500" y="5667375"/>
              <a:ext cx="11049000" cy="285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70" name="TextBox 70"/>
            <p:cNvSpPr txBox="1"/>
            <p:nvPr/>
          </p:nvSpPr>
          <p:spPr>
            <a:xfrm>
              <a:off x="1630680" y="5760720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人均债务</a:t>
              </a:r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3536337" y="5760720"/>
              <a:ext cx="547326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14,167元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5420963" y="5760720"/>
              <a:ext cx="58807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28,736元</a:t>
              </a: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7380842" y="5760720"/>
              <a:ext cx="478317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-50.7%</a:t>
              </a:r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9661208" y="5760720"/>
              <a:ext cx="68008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债务负担轻</a:t>
              </a:r>
            </a:p>
          </p:txBody>
        </p:sp>
        <p:sp>
          <p:nvSpPr>
            <p:cNvPr id="75" name="Freeform 75"/>
            <p:cNvSpPr/>
            <p:nvPr/>
          </p:nvSpPr>
          <p:spPr>
            <a:xfrm>
              <a:off x="571500" y="6000750"/>
              <a:ext cx="11049000" cy="238125"/>
            </a:xfrm>
            <a:custGeom>
              <a:avLst/>
              <a:gdLst/>
              <a:ahLst/>
              <a:cxnLst/>
              <a:rect l="l" t="t" r="r" b="b"/>
              <a:pathLst>
                <a:path w="11049000" h="238125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200025"/>
                  </a:lnTo>
                  <a:cubicBezTo>
                    <a:pt x="11049000" y="221067"/>
                    <a:pt x="11031942" y="238125"/>
                    <a:pt x="11010900" y="238125"/>
                  </a:cubicBezTo>
                  <a:lnTo>
                    <a:pt x="38100" y="238125"/>
                  </a:lnTo>
                  <a:cubicBezTo>
                    <a:pt x="17058" y="238125"/>
                    <a:pt x="0" y="221067"/>
                    <a:pt x="0" y="20002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>
                <a:alpha val="10000"/>
              </a:srgbClr>
            </a:solidFill>
            <a:ln>
              <a:noFill/>
            </a:ln>
          </p:spPr>
        </p:sp>
        <p:sp>
          <p:nvSpPr>
            <p:cNvPr id="76" name="TextBox 76"/>
            <p:cNvSpPr txBox="1"/>
            <p:nvPr/>
          </p:nvSpPr>
          <p:spPr>
            <a:xfrm>
              <a:off x="3179217" y="6066949"/>
              <a:ext cx="583356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📌 核心特征：人均产出低、居民收入低、但人均公共服务投入全省最高（体现政策倾斜）</a:t>
              </a:r>
            </a:p>
          </p:txBody>
        </p:sp>
      </p:grpSp>
      <p:sp>
        <p:nvSpPr>
          <p:cNvPr id="78" name="TextBox 78"/>
          <p:cNvSpPr txBox="1"/>
          <p:nvPr/>
        </p:nvSpPr>
        <p:spPr>
          <a:xfrm>
            <a:off x="113222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06 / 17</a:t>
            </a:r>
          </a:p>
        </p:txBody>
      </p:sp>
    </p:spTree>
  </p:cSld>
  <p:clrMapOvr>
    <a:masterClrMapping/>
  </p:clrMapOvr>
  <p:transition 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300532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四、财政收入分析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381000" y="952500"/>
            <a:ext cx="2762250" cy="1333500"/>
            <a:chOff x="381000" y="952500"/>
            <a:chExt cx="2762250" cy="13335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2762250" cy="1333500"/>
            </a:xfrm>
            <a:custGeom>
              <a:avLst/>
              <a:gdLst/>
              <a:ahLst/>
              <a:cxnLst/>
              <a:rect l="l" t="t" r="r" b="b"/>
              <a:pathLst>
                <a:path w="2762250" h="13335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219200"/>
                  </a:lnTo>
                  <a:cubicBezTo>
                    <a:pt x="2762250" y="1282326"/>
                    <a:pt x="2711076" y="1333500"/>
                    <a:pt x="2647950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Freeform 7"/>
            <p:cNvSpPr/>
            <p:nvPr/>
          </p:nvSpPr>
          <p:spPr>
            <a:xfrm>
              <a:off x="381000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58165" y="1172528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一般公共预算收入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35305" y="1406842"/>
              <a:ext cx="1274290" cy="579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8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60.53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889760" y="1584960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559118" y="1942624"/>
              <a:ext cx="223194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▲ 增速 10.67%（高于全省8.77pp）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3286125" y="952500"/>
            <a:ext cx="2762250" cy="1333500"/>
            <a:chOff x="3286125" y="952500"/>
            <a:chExt cx="2762250" cy="1333500"/>
          </a:xfrm>
        </p:grpSpPr>
        <p:sp>
          <p:nvSpPr>
            <p:cNvPr id="13" name="Freeform 13"/>
            <p:cNvSpPr/>
            <p:nvPr/>
          </p:nvSpPr>
          <p:spPr>
            <a:xfrm>
              <a:off x="3286125" y="952500"/>
              <a:ext cx="2762250" cy="1333500"/>
            </a:xfrm>
            <a:custGeom>
              <a:avLst/>
              <a:gdLst/>
              <a:ahLst/>
              <a:cxnLst/>
              <a:rect l="l" t="t" r="r" b="b"/>
              <a:pathLst>
                <a:path w="2762250" h="13335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219200"/>
                  </a:lnTo>
                  <a:cubicBezTo>
                    <a:pt x="2762250" y="1282326"/>
                    <a:pt x="2711076" y="1333500"/>
                    <a:pt x="2647950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4" name="Freeform 14"/>
            <p:cNvSpPr/>
            <p:nvPr/>
          </p:nvSpPr>
          <p:spPr>
            <a:xfrm>
              <a:off x="3286125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3463290" y="117252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税收收入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3440430" y="1406842"/>
              <a:ext cx="1274290" cy="579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85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40.22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794885" y="1584960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3464242" y="1942624"/>
              <a:ext cx="191154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▲ 增速 17.44%（全省 -2.7%）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191250" y="952500"/>
            <a:ext cx="2762250" cy="1333500"/>
            <a:chOff x="6191250" y="952500"/>
            <a:chExt cx="2762250" cy="1333500"/>
          </a:xfrm>
        </p:grpSpPr>
        <p:sp>
          <p:nvSpPr>
            <p:cNvPr id="20" name="Freeform 20"/>
            <p:cNvSpPr/>
            <p:nvPr/>
          </p:nvSpPr>
          <p:spPr>
            <a:xfrm>
              <a:off x="6191250" y="952500"/>
              <a:ext cx="2762250" cy="1333500"/>
            </a:xfrm>
            <a:custGeom>
              <a:avLst/>
              <a:gdLst/>
              <a:ahLst/>
              <a:cxnLst/>
              <a:rect l="l" t="t" r="r" b="b"/>
              <a:pathLst>
                <a:path w="2762250" h="13335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219200"/>
                  </a:lnTo>
                  <a:cubicBezTo>
                    <a:pt x="2762250" y="1282326"/>
                    <a:pt x="2711076" y="1333500"/>
                    <a:pt x="2647950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1" name="Freeform 21"/>
            <p:cNvSpPr/>
            <p:nvPr/>
          </p:nvSpPr>
          <p:spPr>
            <a:xfrm>
              <a:off x="6191250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D4AF37"/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6368415" y="117252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税收占比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6345555" y="1406842"/>
              <a:ext cx="1274290" cy="579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850" b="1" dirty="0">
                  <a:solidFill>
                    <a:srgbClr val="D4AF37"/>
                  </a:solidFill>
                  <a:latin typeface="Segoe UI"/>
                  <a:ea typeface="Microsoft YaHei"/>
                  <a:cs typeface="Segoe UI"/>
                </a:rPr>
                <a:t>66.45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7700010" y="1584960"/>
              <a:ext cx="12687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%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6369368" y="1942624"/>
              <a:ext cx="131347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高于全省平均 63.9%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9096375" y="952500"/>
            <a:ext cx="2714625" cy="1333500"/>
            <a:chOff x="9096375" y="952500"/>
            <a:chExt cx="2714625" cy="1333500"/>
          </a:xfrm>
        </p:grpSpPr>
        <p:sp>
          <p:nvSpPr>
            <p:cNvPr id="27" name="Freeform 27"/>
            <p:cNvSpPr/>
            <p:nvPr/>
          </p:nvSpPr>
          <p:spPr>
            <a:xfrm>
              <a:off x="9096375" y="952500"/>
              <a:ext cx="2714625" cy="1333500"/>
            </a:xfrm>
            <a:custGeom>
              <a:avLst/>
              <a:gdLst/>
              <a:ahLst/>
              <a:cxnLst/>
              <a:rect l="l" t="t" r="r" b="b"/>
              <a:pathLst>
                <a:path w="2714625" h="1333500">
                  <a:moveTo>
                    <a:pt x="114300" y="0"/>
                  </a:moveTo>
                  <a:lnTo>
                    <a:pt x="2600325" y="0"/>
                  </a:lnTo>
                  <a:cubicBezTo>
                    <a:pt x="2663451" y="0"/>
                    <a:pt x="2714625" y="51174"/>
                    <a:pt x="2714625" y="114300"/>
                  </a:cubicBezTo>
                  <a:lnTo>
                    <a:pt x="2714625" y="1219200"/>
                  </a:lnTo>
                  <a:cubicBezTo>
                    <a:pt x="2714625" y="1282326"/>
                    <a:pt x="2663451" y="1333500"/>
                    <a:pt x="2600325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8" name="Freeform 28"/>
            <p:cNvSpPr/>
            <p:nvPr/>
          </p:nvSpPr>
          <p:spPr>
            <a:xfrm>
              <a:off x="9096375" y="952500"/>
              <a:ext cx="2714625" cy="57150"/>
            </a:xfrm>
            <a:custGeom>
              <a:avLst/>
              <a:gdLst/>
              <a:ahLst/>
              <a:cxnLst/>
              <a:rect l="l" t="t" r="r" b="b"/>
              <a:pathLst>
                <a:path w="2714625" h="57150">
                  <a:moveTo>
                    <a:pt x="28575" y="0"/>
                  </a:moveTo>
                  <a:lnTo>
                    <a:pt x="2686050" y="0"/>
                  </a:lnTo>
                  <a:cubicBezTo>
                    <a:pt x="2701832" y="0"/>
                    <a:pt x="2714625" y="12793"/>
                    <a:pt x="2714625" y="28575"/>
                  </a:cubicBezTo>
                  <a:lnTo>
                    <a:pt x="2714625" y="28575"/>
                  </a:lnTo>
                  <a:cubicBezTo>
                    <a:pt x="2714625" y="44357"/>
                    <a:pt x="2701832" y="57150"/>
                    <a:pt x="2686050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9273540" y="117252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全省占比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9250680" y="1406842"/>
              <a:ext cx="924647" cy="579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850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1.03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0271760" y="1584960"/>
              <a:ext cx="12687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%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9274492" y="1942624"/>
              <a:ext cx="122091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接近GDP占比0.90%</a:t>
              </a:r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381000" y="2476500"/>
            <a:ext cx="5715000" cy="2857500"/>
            <a:chOff x="381000" y="2476500"/>
            <a:chExt cx="5715000" cy="2857500"/>
          </a:xfrm>
        </p:grpSpPr>
        <p:sp>
          <p:nvSpPr>
            <p:cNvPr id="34" name="Freeform 34"/>
            <p:cNvSpPr/>
            <p:nvPr/>
          </p:nvSpPr>
          <p:spPr>
            <a:xfrm>
              <a:off x="381000" y="2476500"/>
              <a:ext cx="5715000" cy="2857500"/>
            </a:xfrm>
            <a:custGeom>
              <a:avLst/>
              <a:gdLst/>
              <a:ahLst/>
              <a:cxnLst/>
              <a:rect l="l" t="t" r="r" b="b"/>
              <a:pathLst>
                <a:path w="5715000" h="2857500">
                  <a:moveTo>
                    <a:pt x="114300" y="0"/>
                  </a:moveTo>
                  <a:lnTo>
                    <a:pt x="5600700" y="0"/>
                  </a:lnTo>
                  <a:cubicBezTo>
                    <a:pt x="5663826" y="0"/>
                    <a:pt x="5715000" y="51174"/>
                    <a:pt x="5715000" y="114300"/>
                  </a:cubicBezTo>
                  <a:lnTo>
                    <a:pt x="5715000" y="2743200"/>
                  </a:lnTo>
                  <a:cubicBezTo>
                    <a:pt x="5715000" y="2806326"/>
                    <a:pt x="5663826" y="2857500"/>
                    <a:pt x="56007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554355" y="2711768"/>
              <a:ext cx="242543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财政收入占比 vs 基准线</a:t>
              </a:r>
            </a:p>
          </p:txBody>
        </p:sp>
        <p:sp>
          <p:nvSpPr>
            <p:cNvPr id="36" name="Line 36"/>
            <p:cNvSpPr/>
            <p:nvPr/>
          </p:nvSpPr>
          <p:spPr>
            <a:xfrm>
              <a:off x="952500" y="4667250"/>
              <a:ext cx="4191000" cy="9525"/>
            </a:xfrm>
            <a:custGeom>
              <a:avLst/>
              <a:gdLst/>
              <a:ahLst/>
              <a:cxnLst/>
              <a:rect l="l" t="t" r="r" b="b"/>
              <a:pathLst>
                <a:path w="4191000" h="9525">
                  <a:moveTo>
                    <a:pt x="0" y="0"/>
                  </a:moveTo>
                  <a:lnTo>
                    <a:pt x="4191000" y="0"/>
                  </a:lnTo>
                </a:path>
              </a:pathLst>
            </a:custGeom>
            <a:noFill/>
            <a:ln w="19050">
              <a:solidFill>
                <a:srgbClr val="95A5A6"/>
              </a:solidFill>
            </a:ln>
          </p:spPr>
        </p:sp>
        <p:sp>
          <p:nvSpPr>
            <p:cNvPr id="37" name="Line 37"/>
            <p:cNvSpPr/>
            <p:nvPr/>
          </p:nvSpPr>
          <p:spPr>
            <a:xfrm>
              <a:off x="952500" y="3238500"/>
              <a:ext cx="9525" cy="1428750"/>
            </a:xfrm>
            <a:custGeom>
              <a:avLst/>
              <a:gdLst/>
              <a:ahLst/>
              <a:cxnLst/>
              <a:rect l="l" t="t" r="r" b="b"/>
              <a:pathLst>
                <a:path w="9525" h="1428750">
                  <a:moveTo>
                    <a:pt x="0" y="0"/>
                  </a:moveTo>
                  <a:lnTo>
                    <a:pt x="0" y="1428750"/>
                  </a:lnTo>
                </a:path>
              </a:pathLst>
            </a:custGeom>
            <a:noFill/>
            <a:ln w="19050">
              <a:solidFill>
                <a:srgbClr val="95A5A6"/>
              </a:solidFill>
            </a:ln>
          </p:spPr>
        </p:sp>
        <p:sp>
          <p:nvSpPr>
            <p:cNvPr id="38" name="Line 38"/>
            <p:cNvSpPr/>
            <p:nvPr/>
          </p:nvSpPr>
          <p:spPr>
            <a:xfrm>
              <a:off x="952500" y="4000500"/>
              <a:ext cx="4191000" cy="9525"/>
            </a:xfrm>
            <a:custGeom>
              <a:avLst/>
              <a:gdLst/>
              <a:ahLst/>
              <a:cxnLst/>
              <a:rect l="l" t="t" r="r" b="b"/>
              <a:pathLst>
                <a:path w="4191000" h="9525">
                  <a:moveTo>
                    <a:pt x="0" y="0"/>
                  </a:moveTo>
                  <a:lnTo>
                    <a:pt x="419100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39" name="Line 39"/>
            <p:cNvSpPr/>
            <p:nvPr/>
          </p:nvSpPr>
          <p:spPr>
            <a:xfrm>
              <a:off x="952500" y="3619500"/>
              <a:ext cx="4191000" cy="9525"/>
            </a:xfrm>
            <a:custGeom>
              <a:avLst/>
              <a:gdLst/>
              <a:ahLst/>
              <a:cxnLst/>
              <a:rect l="l" t="t" r="r" b="b"/>
              <a:pathLst>
                <a:path w="4191000" h="9525">
                  <a:moveTo>
                    <a:pt x="0" y="0"/>
                  </a:moveTo>
                  <a:lnTo>
                    <a:pt x="419100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40" name="Line 40"/>
            <p:cNvSpPr/>
            <p:nvPr/>
          </p:nvSpPr>
          <p:spPr>
            <a:xfrm>
              <a:off x="952500" y="3238500"/>
              <a:ext cx="4191000" cy="9525"/>
            </a:xfrm>
            <a:custGeom>
              <a:avLst/>
              <a:gdLst/>
              <a:ahLst/>
              <a:cxnLst/>
              <a:rect l="l" t="t" r="r" b="b"/>
              <a:pathLst>
                <a:path w="4191000" h="9525">
                  <a:moveTo>
                    <a:pt x="0" y="0"/>
                  </a:moveTo>
                  <a:lnTo>
                    <a:pt x="4191000" y="0"/>
                  </a:lnTo>
                </a:path>
              </a:pathLst>
            </a:custGeom>
            <a:noFill/>
            <a:ln w="9525">
              <a:solidFill>
                <a:srgbClr val="E0E0E0"/>
              </a:solidFill>
              <a:prstDash val="dash"/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714232" y="4625816"/>
              <a:ext cx="153495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0%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581692" y="3959066"/>
              <a:ext cx="286036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0.5%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611815" y="3578066"/>
              <a:ext cx="255913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1.0%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611815" y="3197066"/>
              <a:ext cx="255913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1.5%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1333500" y="3686175"/>
              <a:ext cx="666750" cy="981075"/>
            </a:xfrm>
            <a:custGeom>
              <a:avLst/>
              <a:gdLst/>
              <a:ahLst/>
              <a:cxnLst/>
              <a:rect l="l" t="t" r="r" b="b"/>
              <a:pathLst>
                <a:path w="666750" h="981075">
                  <a:moveTo>
                    <a:pt x="38100" y="0"/>
                  </a:moveTo>
                  <a:lnTo>
                    <a:pt x="628650" y="0"/>
                  </a:lnTo>
                  <a:cubicBezTo>
                    <a:pt x="649692" y="0"/>
                    <a:pt x="666750" y="17058"/>
                    <a:pt x="666750" y="38100"/>
                  </a:cubicBezTo>
                  <a:lnTo>
                    <a:pt x="666750" y="942975"/>
                  </a:lnTo>
                  <a:cubicBezTo>
                    <a:pt x="666750" y="964017"/>
                    <a:pt x="649692" y="981075"/>
                    <a:pt x="628650" y="981075"/>
                  </a:cubicBezTo>
                  <a:lnTo>
                    <a:pt x="38100" y="981075"/>
                  </a:lnTo>
                  <a:cubicBezTo>
                    <a:pt x="17058" y="981075"/>
                    <a:pt x="0" y="964017"/>
                    <a:pt x="0" y="94297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1452265" y="4030028"/>
              <a:ext cx="4292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1.03%</a:t>
              </a:r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1392555" y="47605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财政收入</a:t>
              </a:r>
            </a:p>
          </p:txBody>
        </p:sp>
        <p:sp>
          <p:nvSpPr>
            <p:cNvPr id="48" name="Freeform 48"/>
            <p:cNvSpPr/>
            <p:nvPr/>
          </p:nvSpPr>
          <p:spPr>
            <a:xfrm>
              <a:off x="2476500" y="3810000"/>
              <a:ext cx="666750" cy="857250"/>
            </a:xfrm>
            <a:custGeom>
              <a:avLst/>
              <a:gdLst/>
              <a:ahLst/>
              <a:cxnLst/>
              <a:rect l="l" t="t" r="r" b="b"/>
              <a:pathLst>
                <a:path w="666750" h="857250">
                  <a:moveTo>
                    <a:pt x="38100" y="0"/>
                  </a:moveTo>
                  <a:lnTo>
                    <a:pt x="628650" y="0"/>
                  </a:lnTo>
                  <a:cubicBezTo>
                    <a:pt x="649692" y="0"/>
                    <a:pt x="666750" y="17058"/>
                    <a:pt x="666750" y="38100"/>
                  </a:cubicBezTo>
                  <a:lnTo>
                    <a:pt x="666750" y="819150"/>
                  </a:lnTo>
                  <a:cubicBezTo>
                    <a:pt x="666750" y="840192"/>
                    <a:pt x="649692" y="857250"/>
                    <a:pt x="628650" y="857250"/>
                  </a:cubicBezTo>
                  <a:lnTo>
                    <a:pt x="38100" y="857250"/>
                  </a:lnTo>
                  <a:cubicBezTo>
                    <a:pt x="17058" y="857250"/>
                    <a:pt x="0" y="840192"/>
                    <a:pt x="0" y="8191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2575137" y="4125278"/>
              <a:ext cx="4694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0.90%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2558558" y="4760595"/>
              <a:ext cx="50263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GDP占比</a:t>
              </a:r>
            </a:p>
          </p:txBody>
        </p:sp>
        <p:sp>
          <p:nvSpPr>
            <p:cNvPr id="51" name="Freeform 51"/>
            <p:cNvSpPr/>
            <p:nvPr/>
          </p:nvSpPr>
          <p:spPr>
            <a:xfrm>
              <a:off x="3619500" y="3400425"/>
              <a:ext cx="666750" cy="1266825"/>
            </a:xfrm>
            <a:custGeom>
              <a:avLst/>
              <a:gdLst/>
              <a:ahLst/>
              <a:cxnLst/>
              <a:rect l="l" t="t" r="r" b="b"/>
              <a:pathLst>
                <a:path w="666750" h="1266825">
                  <a:moveTo>
                    <a:pt x="38100" y="0"/>
                  </a:moveTo>
                  <a:lnTo>
                    <a:pt x="628650" y="0"/>
                  </a:lnTo>
                  <a:cubicBezTo>
                    <a:pt x="649692" y="0"/>
                    <a:pt x="666750" y="17058"/>
                    <a:pt x="666750" y="38100"/>
                  </a:cubicBezTo>
                  <a:lnTo>
                    <a:pt x="666750" y="1228725"/>
                  </a:lnTo>
                  <a:cubicBezTo>
                    <a:pt x="666750" y="1249767"/>
                    <a:pt x="649692" y="1266825"/>
                    <a:pt x="628650" y="1266825"/>
                  </a:cubicBezTo>
                  <a:lnTo>
                    <a:pt x="38100" y="1266825"/>
                  </a:lnTo>
                  <a:cubicBezTo>
                    <a:pt x="17058" y="1266825"/>
                    <a:pt x="0" y="1249767"/>
                    <a:pt x="0" y="1228725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52" name="TextBox 52"/>
            <p:cNvSpPr txBox="1"/>
            <p:nvPr/>
          </p:nvSpPr>
          <p:spPr>
            <a:xfrm>
              <a:off x="3738265" y="3791902"/>
              <a:ext cx="4292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1.33%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3678555" y="47605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人口占比</a:t>
              </a:r>
            </a:p>
          </p:txBody>
        </p:sp>
        <p:sp>
          <p:nvSpPr>
            <p:cNvPr id="54" name="Line 54"/>
            <p:cNvSpPr/>
            <p:nvPr/>
          </p:nvSpPr>
          <p:spPr>
            <a:xfrm>
              <a:off x="4572000" y="381000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19050">
              <a:solidFill>
                <a:srgbClr val="1E3A5F"/>
              </a:solidFill>
              <a:prstDash val="dash"/>
            </a:ln>
          </p:spPr>
        </p:sp>
        <p:sp>
          <p:nvSpPr>
            <p:cNvPr id="55" name="TextBox 55"/>
            <p:cNvSpPr txBox="1"/>
            <p:nvPr/>
          </p:nvSpPr>
          <p:spPr>
            <a:xfrm>
              <a:off x="5229225" y="3776662"/>
              <a:ext cx="418862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750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GDP基准</a:t>
              </a:r>
            </a:p>
          </p:txBody>
        </p:sp>
        <p:sp>
          <p:nvSpPr>
            <p:cNvPr id="56" name="Line 56"/>
            <p:cNvSpPr/>
            <p:nvPr/>
          </p:nvSpPr>
          <p:spPr>
            <a:xfrm>
              <a:off x="4572000" y="3400425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19050">
              <a:solidFill>
                <a:srgbClr val="C41E3A"/>
              </a:solidFill>
              <a:prstDash val="dash"/>
            </a:ln>
          </p:spPr>
        </p:sp>
        <p:sp>
          <p:nvSpPr>
            <p:cNvPr id="57" name="TextBox 57"/>
            <p:cNvSpPr txBox="1"/>
            <p:nvPr/>
          </p:nvSpPr>
          <p:spPr>
            <a:xfrm>
              <a:off x="5229225" y="3367088"/>
              <a:ext cx="457200" cy="152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75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人口基准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559118" y="5085874"/>
              <a:ext cx="287274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✓ 收入占比1.03%高于GDP占比，</a:t>
              </a:r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转化效率合理</a:t>
              </a:r>
            </a:p>
          </p:txBody>
        </p:sp>
      </p:grpSp>
      <p:grpSp>
        <p:nvGrpSpPr>
          <p:cNvPr id="73" name="Group 73"/>
          <p:cNvGrpSpPr/>
          <p:nvPr/>
        </p:nvGrpSpPr>
        <p:grpSpPr>
          <a:xfrm>
            <a:off x="6286500" y="2476500"/>
            <a:ext cx="5524500" cy="2857500"/>
            <a:chOff x="6286500" y="2476500"/>
            <a:chExt cx="5524500" cy="2857500"/>
          </a:xfrm>
        </p:grpSpPr>
        <p:sp>
          <p:nvSpPr>
            <p:cNvPr id="60" name="Freeform 60"/>
            <p:cNvSpPr/>
            <p:nvPr/>
          </p:nvSpPr>
          <p:spPr>
            <a:xfrm>
              <a:off x="6286500" y="2476500"/>
              <a:ext cx="5524500" cy="2857500"/>
            </a:xfrm>
            <a:custGeom>
              <a:avLst/>
              <a:gdLst/>
              <a:ahLst/>
              <a:cxnLst/>
              <a:rect l="l" t="t" r="r" b="b"/>
              <a:pathLst>
                <a:path w="5524500" h="2857500">
                  <a:moveTo>
                    <a:pt x="114300" y="0"/>
                  </a:moveTo>
                  <a:lnTo>
                    <a:pt x="5410200" y="0"/>
                  </a:lnTo>
                  <a:cubicBezTo>
                    <a:pt x="5473326" y="0"/>
                    <a:pt x="5524500" y="51174"/>
                    <a:pt x="5524500" y="114300"/>
                  </a:cubicBezTo>
                  <a:lnTo>
                    <a:pt x="5524500" y="2743200"/>
                  </a:lnTo>
                  <a:cubicBezTo>
                    <a:pt x="5524500" y="2806326"/>
                    <a:pt x="5473326" y="2857500"/>
                    <a:pt x="5410200" y="2857500"/>
                  </a:cubicBezTo>
                  <a:lnTo>
                    <a:pt x="114300" y="2857500"/>
                  </a:lnTo>
                  <a:cubicBezTo>
                    <a:pt x="51174" y="2857500"/>
                    <a:pt x="0" y="2806326"/>
                    <a:pt x="0" y="2743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61" name="TextBox 61"/>
            <p:cNvSpPr txBox="1"/>
            <p:nvPr/>
          </p:nvSpPr>
          <p:spPr>
            <a:xfrm>
              <a:off x="6459855" y="2711768"/>
              <a:ext cx="145241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💎 收入质量评价</a:t>
              </a:r>
            </a:p>
          </p:txBody>
        </p:sp>
        <p:sp>
          <p:nvSpPr>
            <p:cNvPr id="62" name="Freeform 62"/>
            <p:cNvSpPr/>
            <p:nvPr/>
          </p:nvSpPr>
          <p:spPr>
            <a:xfrm>
              <a:off x="6477000" y="3048000"/>
              <a:ext cx="5143500" cy="762000"/>
            </a:xfrm>
            <a:custGeom>
              <a:avLst/>
              <a:gdLst/>
              <a:ahLst/>
              <a:cxnLst/>
              <a:rect l="l" t="t" r="r" b="b"/>
              <a:pathLst>
                <a:path w="5143500" h="7620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685800"/>
                  </a:lnTo>
                  <a:cubicBezTo>
                    <a:pt x="5143500" y="727884"/>
                    <a:pt x="5109384" y="762000"/>
                    <a:pt x="50673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63" name="TextBox 63"/>
            <p:cNvSpPr txBox="1"/>
            <p:nvPr/>
          </p:nvSpPr>
          <p:spPr>
            <a:xfrm>
              <a:off x="6652260" y="3204210"/>
              <a:ext cx="1843107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亮点：收入增长强劲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6655118" y="3466624"/>
              <a:ext cx="242418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收入增速10.67%，显著高于全省1.9%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6655118" y="3657124"/>
              <a:ext cx="296529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税收增速17.44%，全省同期-2.7%，逆势增长</a:t>
              </a:r>
            </a:p>
          </p:txBody>
        </p:sp>
        <p:sp>
          <p:nvSpPr>
            <p:cNvPr id="66" name="Freeform 66"/>
            <p:cNvSpPr/>
            <p:nvPr/>
          </p:nvSpPr>
          <p:spPr>
            <a:xfrm>
              <a:off x="6477000" y="3905250"/>
              <a:ext cx="5143500" cy="762000"/>
            </a:xfrm>
            <a:custGeom>
              <a:avLst/>
              <a:gdLst/>
              <a:ahLst/>
              <a:cxnLst/>
              <a:rect l="l" t="t" r="r" b="b"/>
              <a:pathLst>
                <a:path w="5143500" h="7620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685800"/>
                  </a:lnTo>
                  <a:cubicBezTo>
                    <a:pt x="5143500" y="727884"/>
                    <a:pt x="5109384" y="762000"/>
                    <a:pt x="50673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67" name="TextBox 67"/>
            <p:cNvSpPr txBox="1"/>
            <p:nvPr/>
          </p:nvSpPr>
          <p:spPr>
            <a:xfrm>
              <a:off x="6652260" y="4061460"/>
              <a:ext cx="221115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亮点：收入质量优于全省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6655118" y="4323874"/>
              <a:ext cx="228890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税收占比66.45%，高于全省63.9%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6655118" y="4514374"/>
              <a:ext cx="156979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财政收入可持续性较好</a:t>
              </a:r>
            </a:p>
          </p:txBody>
        </p:sp>
        <p:sp>
          <p:nvSpPr>
            <p:cNvPr id="70" name="Freeform 70"/>
            <p:cNvSpPr/>
            <p:nvPr/>
          </p:nvSpPr>
          <p:spPr>
            <a:xfrm>
              <a:off x="6477000" y="4762500"/>
              <a:ext cx="5143500" cy="476250"/>
            </a:xfrm>
            <a:custGeom>
              <a:avLst/>
              <a:gdLst/>
              <a:ahLst/>
              <a:cxnLst/>
              <a:rect l="l" t="t" r="r" b="b"/>
              <a:pathLst>
                <a:path w="5143500" h="47625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400050"/>
                  </a:lnTo>
                  <a:cubicBezTo>
                    <a:pt x="5143500" y="442134"/>
                    <a:pt x="5109384" y="476250"/>
                    <a:pt x="5067300" y="476250"/>
                  </a:cubicBezTo>
                  <a:lnTo>
                    <a:pt x="76200" y="476250"/>
                  </a:lnTo>
                  <a:cubicBezTo>
                    <a:pt x="34116" y="476250"/>
                    <a:pt x="0" y="442134"/>
                    <a:pt x="0" y="400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F6B35">
                <a:alpha val="10000"/>
              </a:srgbClr>
            </a:solidFill>
            <a:ln>
              <a:noFill/>
            </a:ln>
          </p:spPr>
        </p:sp>
        <p:sp>
          <p:nvSpPr>
            <p:cNvPr id="71" name="TextBox 71"/>
            <p:cNvSpPr txBox="1"/>
            <p:nvPr/>
          </p:nvSpPr>
          <p:spPr>
            <a:xfrm>
              <a:off x="6652260" y="4918710"/>
              <a:ext cx="2312365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⚠️ 不足：人均财政收入偏低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9131618" y="4942999"/>
              <a:ext cx="248826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5,449元/人（全省6,738元），低19.1%</a:t>
              </a:r>
            </a:p>
          </p:txBody>
        </p:sp>
      </p:grpSp>
      <p:grpSp>
        <p:nvGrpSpPr>
          <p:cNvPr id="76" name="Group 76"/>
          <p:cNvGrpSpPr/>
          <p:nvPr/>
        </p:nvGrpSpPr>
        <p:grpSpPr>
          <a:xfrm>
            <a:off x="381000" y="5524500"/>
            <a:ext cx="11430000" cy="762000"/>
            <a:chOff x="381000" y="5524500"/>
            <a:chExt cx="11430000" cy="762000"/>
          </a:xfrm>
        </p:grpSpPr>
        <p:sp>
          <p:nvSpPr>
            <p:cNvPr id="74" name="Freeform 74"/>
            <p:cNvSpPr/>
            <p:nvPr/>
          </p:nvSpPr>
          <p:spPr>
            <a:xfrm>
              <a:off x="381000" y="5524500"/>
              <a:ext cx="11430000" cy="762000"/>
            </a:xfrm>
            <a:custGeom>
              <a:avLst/>
              <a:gdLst/>
              <a:ahLst/>
              <a:cxnLst/>
              <a:rect l="l" t="t" r="r" b="b"/>
              <a:pathLst>
                <a:path w="11430000" h="7620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647700"/>
                  </a:lnTo>
                  <a:cubicBezTo>
                    <a:pt x="11430000" y="710826"/>
                    <a:pt x="11378826" y="762000"/>
                    <a:pt x="113157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75" name="TextBox 75"/>
            <p:cNvSpPr txBox="1"/>
            <p:nvPr/>
          </p:nvSpPr>
          <p:spPr>
            <a:xfrm>
              <a:off x="2988994" y="5855018"/>
              <a:ext cx="621401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📌 财政收入结论：增长强劲、质量优良、但总量规模受限于经济体量</a:t>
              </a:r>
            </a:p>
          </p:txBody>
        </p:sp>
      </p:grpSp>
      <p:sp>
        <p:nvSpPr>
          <p:cNvPr id="77" name="TextBox 77"/>
          <p:cNvSpPr txBox="1"/>
          <p:nvPr/>
        </p:nvSpPr>
        <p:spPr>
          <a:xfrm>
            <a:off x="113222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07 / 17</a:t>
            </a:r>
          </a:p>
        </p:txBody>
      </p:sp>
    </p:spTree>
  </p:cSld>
  <p:clrMapOvr>
    <a:masterClrMapping/>
  </p:clrMapOvr>
  <p:transition 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300532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四、财政支出分析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381000" y="952500"/>
            <a:ext cx="2762250" cy="1333500"/>
            <a:chOff x="381000" y="952500"/>
            <a:chExt cx="2762250" cy="1333500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2762250" cy="1333500"/>
            </a:xfrm>
            <a:custGeom>
              <a:avLst/>
              <a:gdLst/>
              <a:ahLst/>
              <a:cxnLst/>
              <a:rect l="l" t="t" r="r" b="b"/>
              <a:pathLst>
                <a:path w="2762250" h="13335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219200"/>
                  </a:lnTo>
                  <a:cubicBezTo>
                    <a:pt x="2762250" y="1282326"/>
                    <a:pt x="2711076" y="1333500"/>
                    <a:pt x="2647950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Freeform 7"/>
            <p:cNvSpPr/>
            <p:nvPr/>
          </p:nvSpPr>
          <p:spPr>
            <a:xfrm>
              <a:off x="381000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58165" y="1172528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一般公共预算支出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35305" y="1406842"/>
              <a:ext cx="1514670" cy="579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8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454.49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2175510" y="1584960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559118" y="1942624"/>
              <a:ext cx="191154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增速 2.32%（低于全省5.6%）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3286125" y="952500"/>
            <a:ext cx="2762250" cy="1333500"/>
            <a:chOff x="3286125" y="952500"/>
            <a:chExt cx="2762250" cy="1333500"/>
          </a:xfrm>
        </p:grpSpPr>
        <p:sp>
          <p:nvSpPr>
            <p:cNvPr id="13" name="Freeform 13"/>
            <p:cNvSpPr/>
            <p:nvPr/>
          </p:nvSpPr>
          <p:spPr>
            <a:xfrm>
              <a:off x="3286125" y="952500"/>
              <a:ext cx="2762250" cy="1333500"/>
            </a:xfrm>
            <a:custGeom>
              <a:avLst/>
              <a:gdLst/>
              <a:ahLst/>
              <a:cxnLst/>
              <a:rect l="l" t="t" r="r" b="b"/>
              <a:pathLst>
                <a:path w="2762250" h="13335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219200"/>
                  </a:lnTo>
                  <a:cubicBezTo>
                    <a:pt x="2762250" y="1282326"/>
                    <a:pt x="2711076" y="1333500"/>
                    <a:pt x="2647950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4" name="Freeform 14"/>
            <p:cNvSpPr/>
            <p:nvPr/>
          </p:nvSpPr>
          <p:spPr>
            <a:xfrm>
              <a:off x="3286125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D4AF37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3463290" y="117252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全省占比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3440430" y="1406842"/>
              <a:ext cx="1033910" cy="579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850" b="1" dirty="0">
                  <a:solidFill>
                    <a:srgbClr val="D4AF37"/>
                  </a:solidFill>
                  <a:latin typeface="Segoe UI"/>
                  <a:ea typeface="Microsoft YaHei"/>
                  <a:cs typeface="Segoe UI"/>
                </a:rPr>
                <a:t>3.38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556760" y="1584960"/>
              <a:ext cx="12687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%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3464242" y="1942624"/>
              <a:ext cx="171931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远超GDP0.90%和人口1.33%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191250" y="952500"/>
            <a:ext cx="2762250" cy="1333500"/>
            <a:chOff x="6191250" y="952500"/>
            <a:chExt cx="2762250" cy="1333500"/>
          </a:xfrm>
        </p:grpSpPr>
        <p:sp>
          <p:nvSpPr>
            <p:cNvPr id="20" name="Freeform 20"/>
            <p:cNvSpPr/>
            <p:nvPr/>
          </p:nvSpPr>
          <p:spPr>
            <a:xfrm>
              <a:off x="6191250" y="952500"/>
              <a:ext cx="2762250" cy="1333500"/>
            </a:xfrm>
            <a:custGeom>
              <a:avLst/>
              <a:gdLst/>
              <a:ahLst/>
              <a:cxnLst/>
              <a:rect l="l" t="t" r="r" b="b"/>
              <a:pathLst>
                <a:path w="2762250" h="1333500">
                  <a:moveTo>
                    <a:pt x="114300" y="0"/>
                  </a:moveTo>
                  <a:lnTo>
                    <a:pt x="2647950" y="0"/>
                  </a:lnTo>
                  <a:cubicBezTo>
                    <a:pt x="2711076" y="0"/>
                    <a:pt x="2762250" y="51174"/>
                    <a:pt x="2762250" y="114300"/>
                  </a:cubicBezTo>
                  <a:lnTo>
                    <a:pt x="2762250" y="1219200"/>
                  </a:lnTo>
                  <a:cubicBezTo>
                    <a:pt x="2762250" y="1282326"/>
                    <a:pt x="2711076" y="1333500"/>
                    <a:pt x="2647950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1" name="Freeform 21"/>
            <p:cNvSpPr/>
            <p:nvPr/>
          </p:nvSpPr>
          <p:spPr>
            <a:xfrm>
              <a:off x="6191250" y="952500"/>
              <a:ext cx="2762250" cy="57150"/>
            </a:xfrm>
            <a:custGeom>
              <a:avLst/>
              <a:gdLst/>
              <a:ahLst/>
              <a:cxnLst/>
              <a:rect l="l" t="t" r="r" b="b"/>
              <a:pathLst>
                <a:path w="2762250" h="57150">
                  <a:moveTo>
                    <a:pt x="28575" y="0"/>
                  </a:moveTo>
                  <a:lnTo>
                    <a:pt x="2733675" y="0"/>
                  </a:lnTo>
                  <a:cubicBezTo>
                    <a:pt x="2749457" y="0"/>
                    <a:pt x="2762250" y="12793"/>
                    <a:pt x="2762250" y="28575"/>
                  </a:cubicBezTo>
                  <a:lnTo>
                    <a:pt x="2762250" y="28575"/>
                  </a:lnTo>
                  <a:cubicBezTo>
                    <a:pt x="2762250" y="44357"/>
                    <a:pt x="2749457" y="57150"/>
                    <a:pt x="2733675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6368415" y="117252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人均财政支出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6345555" y="1406842"/>
              <a:ext cx="1514670" cy="579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850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40,908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8271510" y="1584960"/>
              <a:ext cx="20574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元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6369368" y="1942624"/>
              <a:ext cx="123515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全省平均的 2.54倍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9096375" y="952500"/>
            <a:ext cx="2714625" cy="1333500"/>
            <a:chOff x="9096375" y="952500"/>
            <a:chExt cx="2714625" cy="1333500"/>
          </a:xfrm>
        </p:grpSpPr>
        <p:sp>
          <p:nvSpPr>
            <p:cNvPr id="27" name="Freeform 27"/>
            <p:cNvSpPr/>
            <p:nvPr/>
          </p:nvSpPr>
          <p:spPr>
            <a:xfrm>
              <a:off x="9096375" y="952500"/>
              <a:ext cx="2714625" cy="1333500"/>
            </a:xfrm>
            <a:custGeom>
              <a:avLst/>
              <a:gdLst/>
              <a:ahLst/>
              <a:cxnLst/>
              <a:rect l="l" t="t" r="r" b="b"/>
              <a:pathLst>
                <a:path w="2714625" h="1333500">
                  <a:moveTo>
                    <a:pt x="114300" y="0"/>
                  </a:moveTo>
                  <a:lnTo>
                    <a:pt x="2600325" y="0"/>
                  </a:lnTo>
                  <a:cubicBezTo>
                    <a:pt x="2663451" y="0"/>
                    <a:pt x="2714625" y="51174"/>
                    <a:pt x="2714625" y="114300"/>
                  </a:cubicBezTo>
                  <a:lnTo>
                    <a:pt x="2714625" y="1219200"/>
                  </a:lnTo>
                  <a:cubicBezTo>
                    <a:pt x="2714625" y="1282326"/>
                    <a:pt x="2663451" y="1333500"/>
                    <a:pt x="2600325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8" name="Freeform 28"/>
            <p:cNvSpPr/>
            <p:nvPr/>
          </p:nvSpPr>
          <p:spPr>
            <a:xfrm>
              <a:off x="9096375" y="952500"/>
              <a:ext cx="2714625" cy="57150"/>
            </a:xfrm>
            <a:custGeom>
              <a:avLst/>
              <a:gdLst/>
              <a:ahLst/>
              <a:cxnLst/>
              <a:rect l="l" t="t" r="r" b="b"/>
              <a:pathLst>
                <a:path w="2714625" h="57150">
                  <a:moveTo>
                    <a:pt x="28575" y="0"/>
                  </a:moveTo>
                  <a:lnTo>
                    <a:pt x="2686050" y="0"/>
                  </a:lnTo>
                  <a:cubicBezTo>
                    <a:pt x="2701832" y="0"/>
                    <a:pt x="2714625" y="12793"/>
                    <a:pt x="2714625" y="28575"/>
                  </a:cubicBezTo>
                  <a:lnTo>
                    <a:pt x="2714625" y="28575"/>
                  </a:lnTo>
                  <a:cubicBezTo>
                    <a:pt x="2714625" y="44357"/>
                    <a:pt x="2701832" y="57150"/>
                    <a:pt x="2686050" y="57150"/>
                  </a:cubicBezTo>
                  <a:lnTo>
                    <a:pt x="28575" y="57150"/>
                  </a:lnTo>
                  <a:cubicBezTo>
                    <a:pt x="12793" y="57150"/>
                    <a:pt x="0" y="44357"/>
                    <a:pt x="0" y="285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9273540" y="1172528"/>
              <a:ext cx="72442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支出/收入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9250680" y="1406842"/>
              <a:ext cx="793530" cy="579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8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7.5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0128885" y="1584960"/>
              <a:ext cx="20574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倍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9274492" y="1942624"/>
              <a:ext cx="116395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高度依赖转移支付</a:t>
              </a:r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381000" y="2476500"/>
            <a:ext cx="5715000" cy="2667000"/>
            <a:chOff x="381000" y="2476500"/>
            <a:chExt cx="5715000" cy="2667000"/>
          </a:xfrm>
        </p:grpSpPr>
        <p:sp>
          <p:nvSpPr>
            <p:cNvPr id="34" name="Freeform 34"/>
            <p:cNvSpPr/>
            <p:nvPr/>
          </p:nvSpPr>
          <p:spPr>
            <a:xfrm>
              <a:off x="381000" y="2476500"/>
              <a:ext cx="5715000" cy="2667000"/>
            </a:xfrm>
            <a:custGeom>
              <a:avLst/>
              <a:gdLst/>
              <a:ahLst/>
              <a:cxnLst/>
              <a:rect l="l" t="t" r="r" b="b"/>
              <a:pathLst>
                <a:path w="5715000" h="2667000">
                  <a:moveTo>
                    <a:pt x="114300" y="0"/>
                  </a:moveTo>
                  <a:lnTo>
                    <a:pt x="5600700" y="0"/>
                  </a:lnTo>
                  <a:cubicBezTo>
                    <a:pt x="5663826" y="0"/>
                    <a:pt x="5715000" y="51174"/>
                    <a:pt x="5715000" y="114300"/>
                  </a:cubicBezTo>
                  <a:lnTo>
                    <a:pt x="5715000" y="2552700"/>
                  </a:lnTo>
                  <a:cubicBezTo>
                    <a:pt x="5715000" y="2615826"/>
                    <a:pt x="5663826" y="2667000"/>
                    <a:pt x="560070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554355" y="2711768"/>
              <a:ext cx="242543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财政支出占比 vs 基准线</a:t>
              </a:r>
            </a:p>
          </p:txBody>
        </p:sp>
        <p:sp>
          <p:nvSpPr>
            <p:cNvPr id="36" name="Freeform 36"/>
            <p:cNvSpPr/>
            <p:nvPr/>
          </p:nvSpPr>
          <p:spPr>
            <a:xfrm>
              <a:off x="1143000" y="3048000"/>
              <a:ext cx="952500" cy="1619250"/>
            </a:xfrm>
            <a:custGeom>
              <a:avLst/>
              <a:gdLst/>
              <a:ahLst/>
              <a:cxnLst/>
              <a:rect l="l" t="t" r="r" b="b"/>
              <a:pathLst>
                <a:path w="952500" h="1619250">
                  <a:moveTo>
                    <a:pt x="38100" y="0"/>
                  </a:moveTo>
                  <a:lnTo>
                    <a:pt x="914400" y="0"/>
                  </a:lnTo>
                  <a:cubicBezTo>
                    <a:pt x="935442" y="0"/>
                    <a:pt x="952500" y="17058"/>
                    <a:pt x="952500" y="38100"/>
                  </a:cubicBezTo>
                  <a:lnTo>
                    <a:pt x="952500" y="1581150"/>
                  </a:lnTo>
                  <a:cubicBezTo>
                    <a:pt x="952500" y="1602192"/>
                    <a:pt x="935442" y="1619250"/>
                    <a:pt x="914400" y="1619250"/>
                  </a:cubicBezTo>
                  <a:lnTo>
                    <a:pt x="38100" y="1619250"/>
                  </a:lnTo>
                  <a:cubicBezTo>
                    <a:pt x="17058" y="1619250"/>
                    <a:pt x="0" y="1602192"/>
                    <a:pt x="0" y="15811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41E3A"/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1317444" y="3664268"/>
              <a:ext cx="60361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3.38%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1322070" y="4704874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财政支出</a:t>
              </a:r>
            </a:p>
          </p:txBody>
        </p:sp>
        <p:sp>
          <p:nvSpPr>
            <p:cNvPr id="39" name="Freeform 39"/>
            <p:cNvSpPr/>
            <p:nvPr/>
          </p:nvSpPr>
          <p:spPr>
            <a:xfrm>
              <a:off x="2667000" y="4095750"/>
              <a:ext cx="952500" cy="571500"/>
            </a:xfrm>
            <a:custGeom>
              <a:avLst/>
              <a:gdLst/>
              <a:ahLst/>
              <a:cxnLst/>
              <a:rect l="l" t="t" r="r" b="b"/>
              <a:pathLst>
                <a:path w="952500" h="571500">
                  <a:moveTo>
                    <a:pt x="38100" y="0"/>
                  </a:moveTo>
                  <a:lnTo>
                    <a:pt x="914400" y="0"/>
                  </a:lnTo>
                  <a:cubicBezTo>
                    <a:pt x="935442" y="0"/>
                    <a:pt x="952500" y="17058"/>
                    <a:pt x="952500" y="38100"/>
                  </a:cubicBezTo>
                  <a:lnTo>
                    <a:pt x="952500" y="533400"/>
                  </a:lnTo>
                  <a:cubicBezTo>
                    <a:pt x="952500" y="554442"/>
                    <a:pt x="935442" y="571500"/>
                    <a:pt x="914400" y="571500"/>
                  </a:cubicBezTo>
                  <a:lnTo>
                    <a:pt x="38100" y="571500"/>
                  </a:lnTo>
                  <a:cubicBezTo>
                    <a:pt x="17058" y="571500"/>
                    <a:pt x="0" y="554442"/>
                    <a:pt x="0" y="533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2908512" y="4315778"/>
              <a:ext cx="4694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0.90%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2870990" y="4704874"/>
              <a:ext cx="54452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GDP占比</a:t>
              </a:r>
            </a:p>
          </p:txBody>
        </p:sp>
        <p:sp>
          <p:nvSpPr>
            <p:cNvPr id="42" name="Freeform 42"/>
            <p:cNvSpPr/>
            <p:nvPr/>
          </p:nvSpPr>
          <p:spPr>
            <a:xfrm>
              <a:off x="4191000" y="3810000"/>
              <a:ext cx="952500" cy="857250"/>
            </a:xfrm>
            <a:custGeom>
              <a:avLst/>
              <a:gdLst/>
              <a:ahLst/>
              <a:cxnLst/>
              <a:rect l="l" t="t" r="r" b="b"/>
              <a:pathLst>
                <a:path w="952500" h="857250">
                  <a:moveTo>
                    <a:pt x="38100" y="0"/>
                  </a:moveTo>
                  <a:lnTo>
                    <a:pt x="914400" y="0"/>
                  </a:lnTo>
                  <a:cubicBezTo>
                    <a:pt x="935442" y="0"/>
                    <a:pt x="952500" y="17058"/>
                    <a:pt x="952500" y="38100"/>
                  </a:cubicBezTo>
                  <a:lnTo>
                    <a:pt x="952500" y="819150"/>
                  </a:lnTo>
                  <a:cubicBezTo>
                    <a:pt x="952500" y="840192"/>
                    <a:pt x="935442" y="857250"/>
                    <a:pt x="914400" y="857250"/>
                  </a:cubicBezTo>
                  <a:lnTo>
                    <a:pt x="38100" y="857250"/>
                  </a:lnTo>
                  <a:cubicBezTo>
                    <a:pt x="17058" y="857250"/>
                    <a:pt x="0" y="840192"/>
                    <a:pt x="0" y="8191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2E5A8B"/>
            </a:solidFill>
            <a:ln>
              <a:noFill/>
            </a:ln>
          </p:spPr>
        </p:sp>
        <p:sp>
          <p:nvSpPr>
            <p:cNvPr id="43" name="TextBox 43"/>
            <p:cNvSpPr txBox="1"/>
            <p:nvPr/>
          </p:nvSpPr>
          <p:spPr>
            <a:xfrm>
              <a:off x="4452640" y="4172902"/>
              <a:ext cx="4292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1.33%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4370070" y="4704874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人口占比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1850279" y="4932045"/>
              <a:ext cx="2395442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支出占比是GDP的3.76倍、人口的2.54倍</a:t>
              </a:r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6286500" y="2476500"/>
            <a:ext cx="5524500" cy="2667000"/>
            <a:chOff x="6286500" y="2476500"/>
            <a:chExt cx="5524500" cy="2667000"/>
          </a:xfrm>
        </p:grpSpPr>
        <p:sp>
          <p:nvSpPr>
            <p:cNvPr id="47" name="Freeform 47"/>
            <p:cNvSpPr/>
            <p:nvPr/>
          </p:nvSpPr>
          <p:spPr>
            <a:xfrm>
              <a:off x="6286500" y="2476500"/>
              <a:ext cx="5524500" cy="2667000"/>
            </a:xfrm>
            <a:custGeom>
              <a:avLst/>
              <a:gdLst/>
              <a:ahLst/>
              <a:cxnLst/>
              <a:rect l="l" t="t" r="r" b="b"/>
              <a:pathLst>
                <a:path w="5524500" h="2667000">
                  <a:moveTo>
                    <a:pt x="114300" y="0"/>
                  </a:moveTo>
                  <a:lnTo>
                    <a:pt x="5410200" y="0"/>
                  </a:lnTo>
                  <a:cubicBezTo>
                    <a:pt x="5473326" y="0"/>
                    <a:pt x="5524500" y="51174"/>
                    <a:pt x="5524500" y="114300"/>
                  </a:cubicBezTo>
                  <a:lnTo>
                    <a:pt x="5524500" y="2552700"/>
                  </a:lnTo>
                  <a:cubicBezTo>
                    <a:pt x="5524500" y="2615826"/>
                    <a:pt x="5473326" y="2667000"/>
                    <a:pt x="541020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6459855" y="2711768"/>
              <a:ext cx="156628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🏛️ 支出结构评价</a:t>
              </a:r>
            </a:p>
          </p:txBody>
        </p:sp>
        <p:sp>
          <p:nvSpPr>
            <p:cNvPr id="49" name="Freeform 49"/>
            <p:cNvSpPr/>
            <p:nvPr/>
          </p:nvSpPr>
          <p:spPr>
            <a:xfrm>
              <a:off x="6477000" y="3048000"/>
              <a:ext cx="5143500" cy="666750"/>
            </a:xfrm>
            <a:custGeom>
              <a:avLst/>
              <a:gdLst/>
              <a:ahLst/>
              <a:cxnLst/>
              <a:rect l="l" t="t" r="r" b="b"/>
              <a:pathLst>
                <a:path w="5143500" h="66675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590550"/>
                  </a:lnTo>
                  <a:cubicBezTo>
                    <a:pt x="5143500" y="632634"/>
                    <a:pt x="5109384" y="666750"/>
                    <a:pt x="5067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50" name="TextBox 50"/>
            <p:cNvSpPr txBox="1"/>
            <p:nvPr/>
          </p:nvSpPr>
          <p:spPr>
            <a:xfrm>
              <a:off x="6653212" y="3212306"/>
              <a:ext cx="2245477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典型的高转移支付依赖地区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6655118" y="3466624"/>
              <a:ext cx="329993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作为民族地区、生态功能区，享受特殊财政支持政策</a:t>
              </a:r>
            </a:p>
          </p:txBody>
        </p:sp>
        <p:sp>
          <p:nvSpPr>
            <p:cNvPr id="52" name="Freeform 52"/>
            <p:cNvSpPr/>
            <p:nvPr/>
          </p:nvSpPr>
          <p:spPr>
            <a:xfrm>
              <a:off x="6477000" y="3810000"/>
              <a:ext cx="5143500" cy="666750"/>
            </a:xfrm>
            <a:custGeom>
              <a:avLst/>
              <a:gdLst/>
              <a:ahLst/>
              <a:cxnLst/>
              <a:rect l="l" t="t" r="r" b="b"/>
              <a:pathLst>
                <a:path w="5143500" h="66675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590550"/>
                  </a:lnTo>
                  <a:cubicBezTo>
                    <a:pt x="5143500" y="632634"/>
                    <a:pt x="5109384" y="666750"/>
                    <a:pt x="5067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0A651">
                <a:alpha val="10000"/>
              </a:srgbClr>
            </a:solidFill>
            <a:ln>
              <a:noFill/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6653212" y="3974306"/>
              <a:ext cx="155539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人均支出全省最高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6655118" y="4228624"/>
              <a:ext cx="360609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40,908元/人 vs 全省16,078元/人，公共服务投入力度大</a:t>
              </a:r>
            </a:p>
          </p:txBody>
        </p:sp>
        <p:sp>
          <p:nvSpPr>
            <p:cNvPr id="55" name="Freeform 55"/>
            <p:cNvSpPr/>
            <p:nvPr/>
          </p:nvSpPr>
          <p:spPr>
            <a:xfrm>
              <a:off x="6477000" y="4572000"/>
              <a:ext cx="5143500" cy="476250"/>
            </a:xfrm>
            <a:custGeom>
              <a:avLst/>
              <a:gdLst/>
              <a:ahLst/>
              <a:cxnLst/>
              <a:rect l="l" t="t" r="r" b="b"/>
              <a:pathLst>
                <a:path w="5143500" h="47625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400050"/>
                  </a:lnTo>
                  <a:cubicBezTo>
                    <a:pt x="5143500" y="442134"/>
                    <a:pt x="5109384" y="476250"/>
                    <a:pt x="5067300" y="476250"/>
                  </a:cubicBezTo>
                  <a:lnTo>
                    <a:pt x="76200" y="476250"/>
                  </a:lnTo>
                  <a:cubicBezTo>
                    <a:pt x="34116" y="476250"/>
                    <a:pt x="0" y="442134"/>
                    <a:pt x="0" y="400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56" name="TextBox 56"/>
            <p:cNvSpPr txBox="1"/>
            <p:nvPr/>
          </p:nvSpPr>
          <p:spPr>
            <a:xfrm>
              <a:off x="6653212" y="4755356"/>
              <a:ext cx="2047077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📌 高于13个市州的支出规模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9513570" y="4779645"/>
              <a:ext cx="173164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攀枝花、资阳、雅安、自贡等</a:t>
              </a:r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381000" y="5334000"/>
            <a:ext cx="11430000" cy="952500"/>
            <a:chOff x="381000" y="5334000"/>
            <a:chExt cx="11430000" cy="952500"/>
          </a:xfrm>
        </p:grpSpPr>
        <p:sp>
          <p:nvSpPr>
            <p:cNvPr id="59" name="Freeform 59"/>
            <p:cNvSpPr/>
            <p:nvPr/>
          </p:nvSpPr>
          <p:spPr>
            <a:xfrm>
              <a:off x="381000" y="5334000"/>
              <a:ext cx="11430000" cy="952500"/>
            </a:xfrm>
            <a:custGeom>
              <a:avLst/>
              <a:gdLst/>
              <a:ahLst/>
              <a:cxnLst/>
              <a:rect l="l" t="t" r="r" b="b"/>
              <a:pathLst>
                <a:path w="11430000" h="9525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838200"/>
                  </a:lnTo>
                  <a:cubicBezTo>
                    <a:pt x="11430000" y="901326"/>
                    <a:pt x="11378826" y="952500"/>
                    <a:pt x="11315700" y="952500"/>
                  </a:cubicBezTo>
                  <a:lnTo>
                    <a:pt x="114300" y="952500"/>
                  </a:lnTo>
                  <a:cubicBezTo>
                    <a:pt x="51174" y="952500"/>
                    <a:pt x="0" y="901326"/>
                    <a:pt x="0" y="838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60" name="TextBox 60"/>
            <p:cNvSpPr txBox="1"/>
            <p:nvPr/>
          </p:nvSpPr>
          <p:spPr>
            <a:xfrm>
              <a:off x="5369791" y="5569268"/>
              <a:ext cx="145241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📌 财政支出结论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2915936" y="5935028"/>
              <a:ext cx="636012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FFFFFF">
                      <a:alpha val="90000"/>
                    </a:srgbClr>
                  </a:solidFill>
                  <a:latin typeface="Segoe UI"/>
                  <a:ea typeface="Microsoft YaHei"/>
                  <a:cs typeface="Segoe UI"/>
                </a:rPr>
                <a:t>支出规模远超经济人口规模 → 高度依赖中央和省级转移支付 → 体现国家对民族地区的政策倾斜</a:t>
              </a:r>
            </a:p>
          </p:txBody>
        </p:sp>
      </p:grpSp>
      <p:sp>
        <p:nvSpPr>
          <p:cNvPr id="63" name="TextBox 63"/>
          <p:cNvSpPr txBox="1"/>
          <p:nvPr/>
        </p:nvSpPr>
        <p:spPr>
          <a:xfrm>
            <a:off x="113222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08 / 17</a:t>
            </a:r>
          </a:p>
        </p:txBody>
      </p:sp>
    </p:spTree>
  </p:cSld>
  <p:clrMapOvr>
    <a:masterClrMapping/>
  </p:clrMapOvr>
  <p:transition dur="4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381000" y="285750"/>
            <a:ext cx="57150" cy="476250"/>
          </a:xfrm>
          <a:custGeom>
            <a:avLst/>
            <a:gdLst/>
            <a:ahLst/>
            <a:cxnLst/>
            <a:rect l="l" t="t" r="r" b="b"/>
            <a:pathLst>
              <a:path w="57150" h="476250">
                <a:moveTo>
                  <a:pt x="28575" y="0"/>
                </a:moveTo>
                <a:lnTo>
                  <a:pt x="28575" y="0"/>
                </a:lnTo>
                <a:cubicBezTo>
                  <a:pt x="44357" y="0"/>
                  <a:pt x="57150" y="12793"/>
                  <a:pt x="57150" y="28575"/>
                </a:cubicBezTo>
                <a:lnTo>
                  <a:pt x="57150" y="447675"/>
                </a:lnTo>
                <a:cubicBezTo>
                  <a:pt x="57150" y="463457"/>
                  <a:pt x="44357" y="476250"/>
                  <a:pt x="28575" y="476250"/>
                </a:cubicBezTo>
                <a:lnTo>
                  <a:pt x="28575" y="476250"/>
                </a:lnTo>
                <a:cubicBezTo>
                  <a:pt x="12793" y="476250"/>
                  <a:pt x="0" y="463457"/>
                  <a:pt x="0" y="447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close/>
              </a:path>
            </a:pathLst>
          </a:custGeom>
          <a:solidFill>
            <a:srgbClr val="C41E3A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541020" y="407670"/>
            <a:ext cx="3741420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Segoe UI"/>
                <a:ea typeface="Microsoft YaHei"/>
                <a:cs typeface="Segoe UI"/>
              </a:rPr>
              <a:t>四、财政平衡与依赖度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381000" y="952500"/>
            <a:ext cx="3619500" cy="2712244"/>
            <a:chOff x="381000" y="952500"/>
            <a:chExt cx="3619500" cy="2712244"/>
          </a:xfrm>
        </p:grpSpPr>
        <p:sp>
          <p:nvSpPr>
            <p:cNvPr id="6" name="Freeform 6"/>
            <p:cNvSpPr/>
            <p:nvPr/>
          </p:nvSpPr>
          <p:spPr>
            <a:xfrm>
              <a:off x="381000" y="952500"/>
              <a:ext cx="3619500" cy="2667000"/>
            </a:xfrm>
            <a:custGeom>
              <a:avLst/>
              <a:gdLst/>
              <a:ahLst/>
              <a:cxnLst/>
              <a:rect l="l" t="t" r="r" b="b"/>
              <a:pathLst>
                <a:path w="3619500" h="26670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2552700"/>
                  </a:lnTo>
                  <a:cubicBezTo>
                    <a:pt x="3619500" y="2615826"/>
                    <a:pt x="3568326" y="2667000"/>
                    <a:pt x="350520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554355" y="1187768"/>
              <a:ext cx="124539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💰 财政自给率</a:t>
              </a:r>
            </a:p>
          </p:txBody>
        </p:sp>
        <p:sp>
          <p:nvSpPr>
            <p:cNvPr id="8" name="Ellipse 8"/>
            <p:cNvSpPr/>
            <p:nvPr/>
          </p:nvSpPr>
          <p:spPr>
            <a:xfrm>
              <a:off x="1428750" y="1619250"/>
              <a:ext cx="1524000" cy="1524000"/>
            </a:xfrm>
            <a:prstGeom prst="ellipse">
              <a:avLst/>
            </a:prstGeom>
            <a:noFill/>
            <a:ln w="152400">
              <a:solidFill>
                <a:srgbClr val="E8E8F0"/>
              </a:solidFill>
            </a:ln>
          </p:spPr>
        </p:sp>
        <p:sp>
          <p:nvSpPr>
            <p:cNvPr id="9" name="Freeform 9"/>
            <p:cNvSpPr/>
            <p:nvPr/>
          </p:nvSpPr>
          <p:spPr>
            <a:xfrm>
              <a:off x="2190750" y="1619193"/>
              <a:ext cx="566738" cy="252469"/>
            </a:xfrm>
            <a:custGeom>
              <a:avLst/>
              <a:gdLst/>
              <a:ahLst/>
              <a:cxnLst/>
              <a:rect l="l" t="t" r="r" b="b"/>
              <a:pathLst>
                <a:path w="566738" h="252469">
                  <a:moveTo>
                    <a:pt x="0" y="57"/>
                  </a:moveTo>
                  <a:cubicBezTo>
                    <a:pt x="216163" y="0"/>
                    <a:pt x="422178" y="91755"/>
                    <a:pt x="566738" y="252469"/>
                  </a:cubicBezTo>
                </a:path>
              </a:pathLst>
            </a:custGeom>
            <a:noFill/>
            <a:ln w="152400" cap="rnd">
              <a:solidFill>
                <a:srgbClr val="C41E3A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1525031" y="2042160"/>
              <a:ext cx="1331438" cy="548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70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13.32%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751862" y="2506028"/>
              <a:ext cx="87777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全省倒数第2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559118" y="3276124"/>
              <a:ext cx="113547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全省平均：</a:t>
              </a:r>
              <a:r>
                <a:rPr lang="zh-CN" sz="975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41.91%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559118" y="3466624"/>
              <a:ext cx="1982748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差距：低于全省28.59个百分点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191000" y="952500"/>
            <a:ext cx="3619500" cy="2712244"/>
            <a:chOff x="4191000" y="952500"/>
            <a:chExt cx="3619500" cy="2712244"/>
          </a:xfrm>
        </p:grpSpPr>
        <p:sp>
          <p:nvSpPr>
            <p:cNvPr id="15" name="Freeform 15"/>
            <p:cNvSpPr/>
            <p:nvPr/>
          </p:nvSpPr>
          <p:spPr>
            <a:xfrm>
              <a:off x="4191000" y="952500"/>
              <a:ext cx="3619500" cy="2667000"/>
            </a:xfrm>
            <a:custGeom>
              <a:avLst/>
              <a:gdLst/>
              <a:ahLst/>
              <a:cxnLst/>
              <a:rect l="l" t="t" r="r" b="b"/>
              <a:pathLst>
                <a:path w="3619500" h="26670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2552700"/>
                  </a:lnTo>
                  <a:cubicBezTo>
                    <a:pt x="3619500" y="2615826"/>
                    <a:pt x="3568326" y="2667000"/>
                    <a:pt x="350520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4364355" y="1187768"/>
              <a:ext cx="124539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📊 转移性收入</a:t>
              </a:r>
            </a:p>
          </p:txBody>
        </p:sp>
        <p:sp>
          <p:nvSpPr>
            <p:cNvPr id="17" name="Freeform 17"/>
            <p:cNvSpPr/>
            <p:nvPr/>
          </p:nvSpPr>
          <p:spPr>
            <a:xfrm>
              <a:off x="4381500" y="1524000"/>
              <a:ext cx="3238500" cy="762000"/>
            </a:xfrm>
            <a:custGeom>
              <a:avLst/>
              <a:gdLst/>
              <a:ahLst/>
              <a:cxnLst/>
              <a:rect l="l" t="t" r="r" b="b"/>
              <a:pathLst>
                <a:path w="3238500" h="762000">
                  <a:moveTo>
                    <a:pt x="76200" y="0"/>
                  </a:moveTo>
                  <a:lnTo>
                    <a:pt x="3162300" y="0"/>
                  </a:lnTo>
                  <a:cubicBezTo>
                    <a:pt x="3204384" y="0"/>
                    <a:pt x="3238500" y="34116"/>
                    <a:pt x="3238500" y="76200"/>
                  </a:cubicBezTo>
                  <a:lnTo>
                    <a:pt x="3238500" y="685800"/>
                  </a:lnTo>
                  <a:cubicBezTo>
                    <a:pt x="3238500" y="727884"/>
                    <a:pt x="3204384" y="762000"/>
                    <a:pt x="31623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E3A5F">
                <a:alpha val="5000"/>
              </a:srgbClr>
            </a:solidFill>
            <a:ln>
              <a:noFill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4558665" y="1696402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转移性收入规模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4541520" y="1884045"/>
              <a:ext cx="2011604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376.56亿元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4368165" y="2458402"/>
              <a:ext cx="156786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是本级收入的</a:t>
              </a:r>
              <a:r>
                <a:rPr lang="zh-CN" sz="10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6.22倍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4368165" y="2696528"/>
              <a:ext cx="188990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占公共预算支出的</a:t>
              </a:r>
              <a:r>
                <a:rPr lang="zh-CN" sz="1050" b="1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82.85%</a:t>
              </a:r>
            </a:p>
          </p:txBody>
        </p:sp>
        <p:sp>
          <p:nvSpPr>
            <p:cNvPr id="22" name="Line 22"/>
            <p:cNvSpPr/>
            <p:nvPr/>
          </p:nvSpPr>
          <p:spPr>
            <a:xfrm>
              <a:off x="4381500" y="3048000"/>
              <a:ext cx="3238500" cy="9525"/>
            </a:xfrm>
            <a:custGeom>
              <a:avLst/>
              <a:gdLst/>
              <a:ahLst/>
              <a:cxnLst/>
              <a:rect l="l" t="t" r="r" b="b"/>
              <a:pathLst>
                <a:path w="3238500" h="9525">
                  <a:moveTo>
                    <a:pt x="0" y="0"/>
                  </a:moveTo>
                  <a:lnTo>
                    <a:pt x="3238500" y="0"/>
                  </a:lnTo>
                </a:path>
              </a:pathLst>
            </a:custGeom>
            <a:noFill/>
            <a:ln w="9525">
              <a:solidFill>
                <a:srgbClr val="E8E8F0"/>
              </a:solidFill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4369118" y="3228499"/>
              <a:ext cx="156979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享受民族地区政策红利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4369118" y="3466624"/>
              <a:ext cx="171219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00A651"/>
                  </a:solidFill>
                  <a:latin typeface="Segoe UI"/>
                  <a:ea typeface="Microsoft YaHei"/>
                  <a:cs typeface="Segoe UI"/>
                </a:rPr>
                <a:t>✓ 中央和省级财政大力支持</a:t>
              </a: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8001000" y="952500"/>
            <a:ext cx="3810000" cy="2667000"/>
            <a:chOff x="8001000" y="952500"/>
            <a:chExt cx="3810000" cy="2667000"/>
          </a:xfrm>
        </p:grpSpPr>
        <p:sp>
          <p:nvSpPr>
            <p:cNvPr id="26" name="Freeform 26"/>
            <p:cNvSpPr/>
            <p:nvPr/>
          </p:nvSpPr>
          <p:spPr>
            <a:xfrm>
              <a:off x="8001000" y="952500"/>
              <a:ext cx="3810000" cy="2667000"/>
            </a:xfrm>
            <a:custGeom>
              <a:avLst/>
              <a:gdLst/>
              <a:ahLst/>
              <a:cxnLst/>
              <a:rect l="l" t="t" r="r" b="b"/>
              <a:pathLst>
                <a:path w="3810000" h="2667000">
                  <a:moveTo>
                    <a:pt x="114300" y="0"/>
                  </a:moveTo>
                  <a:lnTo>
                    <a:pt x="3695700" y="0"/>
                  </a:lnTo>
                  <a:cubicBezTo>
                    <a:pt x="3758826" y="0"/>
                    <a:pt x="3810000" y="51174"/>
                    <a:pt x="3810000" y="114300"/>
                  </a:cubicBezTo>
                  <a:lnTo>
                    <a:pt x="3810000" y="2552700"/>
                  </a:lnTo>
                  <a:cubicBezTo>
                    <a:pt x="3810000" y="2615826"/>
                    <a:pt x="3758826" y="2667000"/>
                    <a:pt x="3695700" y="2667000"/>
                  </a:cubicBezTo>
                  <a:lnTo>
                    <a:pt x="114300" y="2667000"/>
                  </a:lnTo>
                  <a:cubicBezTo>
                    <a:pt x="51174" y="2667000"/>
                    <a:pt x="0" y="2615826"/>
                    <a:pt x="0" y="2552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7" name="TextBox 27"/>
            <p:cNvSpPr txBox="1"/>
            <p:nvPr/>
          </p:nvSpPr>
          <p:spPr>
            <a:xfrm>
              <a:off x="8174355" y="1187768"/>
              <a:ext cx="1359256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⚠️ 财政赤字率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8145780" y="1468755"/>
              <a:ext cx="1913268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67.86%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8178165" y="2058352"/>
              <a:ext cx="12611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全省平均：12.07%</a:t>
              </a:r>
            </a:p>
          </p:txBody>
        </p:sp>
        <p:sp>
          <p:nvSpPr>
            <p:cNvPr id="30" name="Freeform 30"/>
            <p:cNvSpPr/>
            <p:nvPr/>
          </p:nvSpPr>
          <p:spPr>
            <a:xfrm>
              <a:off x="8191500" y="2333625"/>
              <a:ext cx="3429000" cy="1047750"/>
            </a:xfrm>
            <a:custGeom>
              <a:avLst/>
              <a:gdLst/>
              <a:ahLst/>
              <a:cxnLst/>
              <a:rect l="l" t="t" r="r" b="b"/>
              <a:pathLst>
                <a:path w="3429000" h="104775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971550"/>
                  </a:lnTo>
                  <a:cubicBezTo>
                    <a:pt x="3429000" y="1013634"/>
                    <a:pt x="3394884" y="1047750"/>
                    <a:pt x="3352800" y="1047750"/>
                  </a:cubicBezTo>
                  <a:lnTo>
                    <a:pt x="76200" y="1047750"/>
                  </a:lnTo>
                  <a:cubicBezTo>
                    <a:pt x="34116" y="1047750"/>
                    <a:pt x="0" y="1013634"/>
                    <a:pt x="0" y="971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F6B35">
                <a:alpha val="10000"/>
              </a:srgbClr>
            </a:solidFill>
            <a:ln>
              <a:noFill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8367712" y="2469356"/>
              <a:ext cx="89118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FF6B35"/>
                  </a:solidFill>
                  <a:latin typeface="Segoe UI"/>
                  <a:ea typeface="Microsoft YaHei"/>
                  <a:cs typeface="Segoe UI"/>
                </a:rPr>
                <a:t>结构性说明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8368665" y="2715578"/>
              <a:ext cx="138384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本级财力严重不足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8368665" y="2934652"/>
              <a:ext cx="199725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财政运行高度依赖上级支持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8368665" y="3153728"/>
              <a:ext cx="230395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• 体现国家对民族地区的政策倾斜</a:t>
              </a:r>
            </a:p>
          </p:txBody>
        </p:sp>
      </p:grpSp>
      <p:grpSp>
        <p:nvGrpSpPr>
          <p:cNvPr id="72" name="Group 72"/>
          <p:cNvGrpSpPr/>
          <p:nvPr/>
        </p:nvGrpSpPr>
        <p:grpSpPr>
          <a:xfrm>
            <a:off x="381000" y="3810000"/>
            <a:ext cx="11430000" cy="2476500"/>
            <a:chOff x="381000" y="3810000"/>
            <a:chExt cx="11430000" cy="2476500"/>
          </a:xfrm>
        </p:grpSpPr>
        <p:sp>
          <p:nvSpPr>
            <p:cNvPr id="36" name="Freeform 36"/>
            <p:cNvSpPr/>
            <p:nvPr/>
          </p:nvSpPr>
          <p:spPr>
            <a:xfrm>
              <a:off x="381000" y="3810000"/>
              <a:ext cx="11430000" cy="2476500"/>
            </a:xfrm>
            <a:custGeom>
              <a:avLst/>
              <a:gdLst/>
              <a:ahLst/>
              <a:cxnLst/>
              <a:rect l="l" t="t" r="r" b="b"/>
              <a:pathLst>
                <a:path w="11430000" h="2476500">
                  <a:moveTo>
                    <a:pt x="114300" y="0"/>
                  </a:moveTo>
                  <a:lnTo>
                    <a:pt x="11315700" y="0"/>
                  </a:lnTo>
                  <a:cubicBezTo>
                    <a:pt x="11378826" y="0"/>
                    <a:pt x="11430000" y="51174"/>
                    <a:pt x="11430000" y="114300"/>
                  </a:cubicBezTo>
                  <a:lnTo>
                    <a:pt x="11430000" y="2362200"/>
                  </a:lnTo>
                  <a:cubicBezTo>
                    <a:pt x="11430000" y="2425326"/>
                    <a:pt x="11378826" y="2476500"/>
                    <a:pt x="11315700" y="2476500"/>
                  </a:cubicBezTo>
                  <a:lnTo>
                    <a:pt x="114300" y="2476500"/>
                  </a:lnTo>
                  <a:cubicBezTo>
                    <a:pt x="51174" y="2476500"/>
                    <a:pt x="0" y="2425326"/>
                    <a:pt x="0" y="2362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554355" y="4045268"/>
              <a:ext cx="535485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Segoe UI"/>
                  <a:ea typeface="Microsoft YaHei"/>
                  <a:cs typeface="Segoe UI"/>
                </a:rPr>
                <a:t>📌 甘孜州一般公共预算支出规模对比（高于以下13个市州）</a:t>
              </a:r>
            </a:p>
          </p:txBody>
        </p:sp>
        <p:grpSp>
          <p:nvGrpSpPr>
            <p:cNvPr id="67" name="Group 67"/>
            <p:cNvGrpSpPr/>
            <p:nvPr/>
          </p:nvGrpSpPr>
          <p:grpSpPr>
            <a:xfrm>
              <a:off x="762000" y="4572000"/>
              <a:ext cx="8667750" cy="1404938"/>
              <a:chOff x="762000" y="4572000"/>
              <a:chExt cx="8667750" cy="1404938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762000" y="4572000"/>
                <a:ext cx="619125" cy="1143000"/>
              </a:xfrm>
              <a:custGeom>
                <a:avLst/>
                <a:gdLst/>
                <a:ahLst/>
                <a:cxnLst/>
                <a:rect l="l" t="t" r="r" b="b"/>
                <a:pathLst>
                  <a:path w="619125" h="1143000">
                    <a:moveTo>
                      <a:pt x="38100" y="0"/>
                    </a:moveTo>
                    <a:lnTo>
                      <a:pt x="581025" y="0"/>
                    </a:lnTo>
                    <a:cubicBezTo>
                      <a:pt x="602067" y="0"/>
                      <a:pt x="619125" y="17058"/>
                      <a:pt x="619125" y="38100"/>
                    </a:cubicBezTo>
                    <a:lnTo>
                      <a:pt x="619125" y="1104900"/>
                    </a:lnTo>
                    <a:cubicBezTo>
                      <a:pt x="619125" y="1125942"/>
                      <a:pt x="602067" y="1143000"/>
                      <a:pt x="581025" y="1143000"/>
                    </a:cubicBezTo>
                    <a:lnTo>
                      <a:pt x="38100" y="1143000"/>
                    </a:lnTo>
                    <a:cubicBezTo>
                      <a:pt x="17058" y="1143000"/>
                      <a:pt x="0" y="1125942"/>
                      <a:pt x="0" y="11049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C41E3A"/>
              </a:solidFill>
              <a:ln>
                <a:noFill/>
              </a:ln>
            </p:spPr>
          </p:sp>
          <p:sp>
            <p:nvSpPr>
              <p:cNvPr id="39" name="TextBox 39"/>
              <p:cNvSpPr txBox="1"/>
              <p:nvPr/>
            </p:nvSpPr>
            <p:spPr>
              <a:xfrm>
                <a:off x="951947" y="5340191"/>
                <a:ext cx="229706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454</a:t>
                </a:r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892969" y="5824538"/>
                <a:ext cx="347662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甘孜州</a:t>
                </a:r>
              </a:p>
            </p:txBody>
          </p:sp>
          <p:sp>
            <p:nvSpPr>
              <p:cNvPr id="41" name="Freeform 41"/>
              <p:cNvSpPr/>
              <p:nvPr/>
            </p:nvSpPr>
            <p:spPr>
              <a:xfrm>
                <a:off x="1476375" y="4762500"/>
                <a:ext cx="523875" cy="95250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95250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914400"/>
                    </a:lnTo>
                    <a:cubicBezTo>
                      <a:pt x="523875" y="935442"/>
                      <a:pt x="506817" y="952500"/>
                      <a:pt x="485775" y="952500"/>
                    </a:cubicBezTo>
                    <a:lnTo>
                      <a:pt x="38100" y="952500"/>
                    </a:lnTo>
                    <a:cubicBezTo>
                      <a:pt x="17058" y="952500"/>
                      <a:pt x="0" y="935442"/>
                      <a:pt x="0" y="9144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42" name="TextBox 42"/>
              <p:cNvSpPr txBox="1"/>
              <p:nvPr/>
            </p:nvSpPr>
            <p:spPr>
              <a:xfrm>
                <a:off x="1626394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德阳</a:t>
                </a:r>
              </a:p>
            </p:txBody>
          </p:sp>
          <p:sp>
            <p:nvSpPr>
              <p:cNvPr id="43" name="Freeform 43"/>
              <p:cNvSpPr/>
              <p:nvPr/>
            </p:nvSpPr>
            <p:spPr>
              <a:xfrm>
                <a:off x="2095500" y="4857750"/>
                <a:ext cx="523875" cy="85725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85725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819150"/>
                    </a:lnTo>
                    <a:cubicBezTo>
                      <a:pt x="523875" y="840192"/>
                      <a:pt x="506817" y="857250"/>
                      <a:pt x="485775" y="857250"/>
                    </a:cubicBezTo>
                    <a:lnTo>
                      <a:pt x="38100" y="857250"/>
                    </a:lnTo>
                    <a:cubicBezTo>
                      <a:pt x="17058" y="857250"/>
                      <a:pt x="0" y="840192"/>
                      <a:pt x="0" y="81915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44" name="TextBox 44"/>
              <p:cNvSpPr txBox="1"/>
              <p:nvPr/>
            </p:nvSpPr>
            <p:spPr>
              <a:xfrm>
                <a:off x="2245519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巴中</a:t>
                </a:r>
              </a:p>
            </p:txBody>
          </p:sp>
          <p:sp>
            <p:nvSpPr>
              <p:cNvPr id="45" name="Freeform 45"/>
              <p:cNvSpPr/>
              <p:nvPr/>
            </p:nvSpPr>
            <p:spPr>
              <a:xfrm>
                <a:off x="2714625" y="4905375"/>
                <a:ext cx="523875" cy="809625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809625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771525"/>
                    </a:lnTo>
                    <a:cubicBezTo>
                      <a:pt x="523875" y="792567"/>
                      <a:pt x="506817" y="809625"/>
                      <a:pt x="485775" y="809625"/>
                    </a:cubicBezTo>
                    <a:lnTo>
                      <a:pt x="38100" y="809625"/>
                    </a:lnTo>
                    <a:cubicBezTo>
                      <a:pt x="17058" y="809625"/>
                      <a:pt x="0" y="792567"/>
                      <a:pt x="0" y="771525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46" name="TextBox 46"/>
              <p:cNvSpPr txBox="1"/>
              <p:nvPr/>
            </p:nvSpPr>
            <p:spPr>
              <a:xfrm>
                <a:off x="2864644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广安</a:t>
                </a:r>
              </a:p>
            </p:txBody>
          </p:sp>
          <p:sp>
            <p:nvSpPr>
              <p:cNvPr id="47" name="Freeform 47"/>
              <p:cNvSpPr/>
              <p:nvPr/>
            </p:nvSpPr>
            <p:spPr>
              <a:xfrm>
                <a:off x="3333750" y="4933950"/>
                <a:ext cx="523875" cy="78105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78105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742950"/>
                    </a:lnTo>
                    <a:cubicBezTo>
                      <a:pt x="523875" y="763992"/>
                      <a:pt x="506817" y="781050"/>
                      <a:pt x="485775" y="781050"/>
                    </a:cubicBezTo>
                    <a:lnTo>
                      <a:pt x="38100" y="781050"/>
                    </a:lnTo>
                    <a:cubicBezTo>
                      <a:pt x="17058" y="781050"/>
                      <a:pt x="0" y="763992"/>
                      <a:pt x="0" y="74295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48" name="TextBox 48"/>
              <p:cNvSpPr txBox="1"/>
              <p:nvPr/>
            </p:nvSpPr>
            <p:spPr>
              <a:xfrm>
                <a:off x="3483769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乐山</a:t>
                </a:r>
              </a:p>
            </p:txBody>
          </p:sp>
          <p:sp>
            <p:nvSpPr>
              <p:cNvPr id="49" name="Freeform 49"/>
              <p:cNvSpPr/>
              <p:nvPr/>
            </p:nvSpPr>
            <p:spPr>
              <a:xfrm>
                <a:off x="3952875" y="4953000"/>
                <a:ext cx="523875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76200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723900"/>
                    </a:lnTo>
                    <a:cubicBezTo>
                      <a:pt x="523875" y="744942"/>
                      <a:pt x="506817" y="762000"/>
                      <a:pt x="485775" y="762000"/>
                    </a:cubicBezTo>
                    <a:lnTo>
                      <a:pt x="38100" y="762000"/>
                    </a:lnTo>
                    <a:cubicBezTo>
                      <a:pt x="17058" y="762000"/>
                      <a:pt x="0" y="744942"/>
                      <a:pt x="0" y="7239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50" name="TextBox 50"/>
              <p:cNvSpPr txBox="1"/>
              <p:nvPr/>
            </p:nvSpPr>
            <p:spPr>
              <a:xfrm>
                <a:off x="4102894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阿坝</a:t>
                </a:r>
              </a:p>
            </p:txBody>
          </p:sp>
          <p:sp>
            <p:nvSpPr>
              <p:cNvPr id="51" name="Freeform 51"/>
              <p:cNvSpPr/>
              <p:nvPr/>
            </p:nvSpPr>
            <p:spPr>
              <a:xfrm>
                <a:off x="4572000" y="5000625"/>
                <a:ext cx="523875" cy="714375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714375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676275"/>
                    </a:lnTo>
                    <a:cubicBezTo>
                      <a:pt x="523875" y="697317"/>
                      <a:pt x="506817" y="714375"/>
                      <a:pt x="485775" y="714375"/>
                    </a:cubicBezTo>
                    <a:lnTo>
                      <a:pt x="38100" y="714375"/>
                    </a:lnTo>
                    <a:cubicBezTo>
                      <a:pt x="17058" y="714375"/>
                      <a:pt x="0" y="697317"/>
                      <a:pt x="0" y="676275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52" name="TextBox 52"/>
              <p:cNvSpPr txBox="1"/>
              <p:nvPr/>
            </p:nvSpPr>
            <p:spPr>
              <a:xfrm>
                <a:off x="4722019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广元</a:t>
                </a:r>
              </a:p>
            </p:txBody>
          </p:sp>
          <p:sp>
            <p:nvSpPr>
              <p:cNvPr id="53" name="Freeform 53"/>
              <p:cNvSpPr/>
              <p:nvPr/>
            </p:nvSpPr>
            <p:spPr>
              <a:xfrm>
                <a:off x="5191125" y="5048250"/>
                <a:ext cx="523875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66675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628650"/>
                    </a:lnTo>
                    <a:cubicBezTo>
                      <a:pt x="523875" y="649692"/>
                      <a:pt x="506817" y="666750"/>
                      <a:pt x="485775" y="666750"/>
                    </a:cubicBezTo>
                    <a:lnTo>
                      <a:pt x="38100" y="666750"/>
                    </a:lnTo>
                    <a:cubicBezTo>
                      <a:pt x="17058" y="666750"/>
                      <a:pt x="0" y="649692"/>
                      <a:pt x="0" y="62865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54" name="TextBox 54"/>
              <p:cNvSpPr txBox="1"/>
              <p:nvPr/>
            </p:nvSpPr>
            <p:spPr>
              <a:xfrm>
                <a:off x="5341144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眉山</a:t>
                </a:r>
              </a:p>
            </p:txBody>
          </p:sp>
          <p:sp>
            <p:nvSpPr>
              <p:cNvPr id="55" name="Freeform 55"/>
              <p:cNvSpPr/>
              <p:nvPr/>
            </p:nvSpPr>
            <p:spPr>
              <a:xfrm>
                <a:off x="5810250" y="5067300"/>
                <a:ext cx="523875" cy="64770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64770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609600"/>
                    </a:lnTo>
                    <a:cubicBezTo>
                      <a:pt x="523875" y="630642"/>
                      <a:pt x="506817" y="647700"/>
                      <a:pt x="485775" y="647700"/>
                    </a:cubicBezTo>
                    <a:lnTo>
                      <a:pt x="38100" y="647700"/>
                    </a:lnTo>
                    <a:cubicBezTo>
                      <a:pt x="17058" y="647700"/>
                      <a:pt x="0" y="630642"/>
                      <a:pt x="0" y="6096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56" name="TextBox 56"/>
              <p:cNvSpPr txBox="1"/>
              <p:nvPr/>
            </p:nvSpPr>
            <p:spPr>
              <a:xfrm>
                <a:off x="5960269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内江</a:t>
                </a:r>
              </a:p>
            </p:txBody>
          </p:sp>
          <p:sp>
            <p:nvSpPr>
              <p:cNvPr id="57" name="Freeform 57"/>
              <p:cNvSpPr/>
              <p:nvPr/>
            </p:nvSpPr>
            <p:spPr>
              <a:xfrm>
                <a:off x="6429375" y="5124450"/>
                <a:ext cx="523875" cy="59055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59055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552450"/>
                    </a:lnTo>
                    <a:cubicBezTo>
                      <a:pt x="523875" y="573492"/>
                      <a:pt x="506817" y="590550"/>
                      <a:pt x="485775" y="590550"/>
                    </a:cubicBezTo>
                    <a:lnTo>
                      <a:pt x="38100" y="590550"/>
                    </a:lnTo>
                    <a:cubicBezTo>
                      <a:pt x="17058" y="590550"/>
                      <a:pt x="0" y="573492"/>
                      <a:pt x="0" y="55245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58" name="TextBox 58"/>
              <p:cNvSpPr txBox="1"/>
              <p:nvPr/>
            </p:nvSpPr>
            <p:spPr>
              <a:xfrm>
                <a:off x="6579394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遂宁</a:t>
                </a:r>
              </a:p>
            </p:txBody>
          </p:sp>
          <p:sp>
            <p:nvSpPr>
              <p:cNvPr id="59" name="Freeform 59"/>
              <p:cNvSpPr/>
              <p:nvPr/>
            </p:nvSpPr>
            <p:spPr>
              <a:xfrm>
                <a:off x="7048500" y="5191125"/>
                <a:ext cx="523875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523875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485775"/>
                    </a:lnTo>
                    <a:cubicBezTo>
                      <a:pt x="523875" y="506817"/>
                      <a:pt x="506817" y="523875"/>
                      <a:pt x="485775" y="523875"/>
                    </a:cubicBezTo>
                    <a:lnTo>
                      <a:pt x="38100" y="523875"/>
                    </a:lnTo>
                    <a:cubicBezTo>
                      <a:pt x="17058" y="523875"/>
                      <a:pt x="0" y="506817"/>
                      <a:pt x="0" y="485775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60" name="TextBox 60"/>
              <p:cNvSpPr txBox="1"/>
              <p:nvPr/>
            </p:nvSpPr>
            <p:spPr>
              <a:xfrm>
                <a:off x="7198519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自贡</a:t>
                </a:r>
              </a:p>
            </p:txBody>
          </p:sp>
          <p:sp>
            <p:nvSpPr>
              <p:cNvPr id="61" name="Freeform 61"/>
              <p:cNvSpPr/>
              <p:nvPr/>
            </p:nvSpPr>
            <p:spPr>
              <a:xfrm>
                <a:off x="7667625" y="5286375"/>
                <a:ext cx="523875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428625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390525"/>
                    </a:lnTo>
                    <a:cubicBezTo>
                      <a:pt x="523875" y="411567"/>
                      <a:pt x="506817" y="428625"/>
                      <a:pt x="485775" y="428625"/>
                    </a:cubicBezTo>
                    <a:lnTo>
                      <a:pt x="38100" y="428625"/>
                    </a:lnTo>
                    <a:cubicBezTo>
                      <a:pt x="17058" y="428625"/>
                      <a:pt x="0" y="411567"/>
                      <a:pt x="0" y="390525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62" name="TextBox 62"/>
              <p:cNvSpPr txBox="1"/>
              <p:nvPr/>
            </p:nvSpPr>
            <p:spPr>
              <a:xfrm>
                <a:off x="7817644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雅安</a:t>
                </a:r>
              </a:p>
            </p:txBody>
          </p:sp>
          <p:sp>
            <p:nvSpPr>
              <p:cNvPr id="63" name="Freeform 63"/>
              <p:cNvSpPr/>
              <p:nvPr/>
            </p:nvSpPr>
            <p:spPr>
              <a:xfrm>
                <a:off x="8286750" y="5334000"/>
                <a:ext cx="523875" cy="38100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38100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342900"/>
                    </a:lnTo>
                    <a:cubicBezTo>
                      <a:pt x="523875" y="363942"/>
                      <a:pt x="506817" y="381000"/>
                      <a:pt x="485775" y="381000"/>
                    </a:cubicBezTo>
                    <a:lnTo>
                      <a:pt x="38100" y="381000"/>
                    </a:lnTo>
                    <a:cubicBezTo>
                      <a:pt x="17058" y="381000"/>
                      <a:pt x="0" y="363942"/>
                      <a:pt x="0" y="3429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64" name="TextBox 64"/>
              <p:cNvSpPr txBox="1"/>
              <p:nvPr/>
            </p:nvSpPr>
            <p:spPr>
              <a:xfrm>
                <a:off x="8436769" y="5832634"/>
                <a:ext cx="214312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资阳</a:t>
                </a:r>
              </a:p>
            </p:txBody>
          </p:sp>
          <p:sp>
            <p:nvSpPr>
              <p:cNvPr id="65" name="Freeform 65"/>
              <p:cNvSpPr/>
              <p:nvPr/>
            </p:nvSpPr>
            <p:spPr>
              <a:xfrm>
                <a:off x="8905875" y="5429250"/>
                <a:ext cx="523875" cy="28575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285750">
                    <a:moveTo>
                      <a:pt x="38100" y="0"/>
                    </a:moveTo>
                    <a:lnTo>
                      <a:pt x="485775" y="0"/>
                    </a:lnTo>
                    <a:cubicBezTo>
                      <a:pt x="506817" y="0"/>
                      <a:pt x="523875" y="17058"/>
                      <a:pt x="523875" y="38100"/>
                    </a:cubicBezTo>
                    <a:lnTo>
                      <a:pt x="523875" y="247650"/>
                    </a:lnTo>
                    <a:cubicBezTo>
                      <a:pt x="523875" y="268692"/>
                      <a:pt x="506817" y="285750"/>
                      <a:pt x="485775" y="285750"/>
                    </a:cubicBezTo>
                    <a:lnTo>
                      <a:pt x="38100" y="285750"/>
                    </a:lnTo>
                    <a:cubicBezTo>
                      <a:pt x="17058" y="285750"/>
                      <a:pt x="0" y="268692"/>
                      <a:pt x="0" y="24765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66" name="TextBox 66"/>
              <p:cNvSpPr txBox="1"/>
              <p:nvPr/>
            </p:nvSpPr>
            <p:spPr>
              <a:xfrm>
                <a:off x="9006602" y="5832634"/>
                <a:ext cx="312896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4A4A6A"/>
                    </a:solidFill>
                    <a:latin typeface="Segoe UI"/>
                    <a:ea typeface="Microsoft YaHei"/>
                    <a:cs typeface="Segoe UI"/>
                  </a:rPr>
                  <a:t>攀枝花</a:t>
                </a:r>
              </a:p>
            </p:txBody>
          </p:sp>
        </p:grpSp>
        <p:sp>
          <p:nvSpPr>
            <p:cNvPr id="68" name="TextBox 68"/>
            <p:cNvSpPr txBox="1"/>
            <p:nvPr/>
          </p:nvSpPr>
          <p:spPr>
            <a:xfrm>
              <a:off x="9988868" y="4942999"/>
              <a:ext cx="73675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4A4A6A"/>
                  </a:solidFill>
                  <a:latin typeface="Segoe UI"/>
                  <a:ea typeface="Microsoft YaHei"/>
                  <a:cs typeface="Segoe UI"/>
                </a:rPr>
                <a:t>单位：亿元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9989820" y="5236845"/>
              <a:ext cx="765524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C41E3A"/>
                  </a:solidFill>
                  <a:latin typeface="Segoe UI"/>
                  <a:ea typeface="Microsoft YaHei"/>
                  <a:cs typeface="Segoe UI"/>
                </a:rPr>
                <a:t>甘孜州454亿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9989820" y="5427345"/>
              <a:ext cx="73266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4A90D9"/>
                  </a:solidFill>
                  <a:latin typeface="Segoe UI"/>
                  <a:ea typeface="Microsoft YaHei"/>
                  <a:cs typeface="Segoe UI"/>
                </a:rPr>
                <a:t>攀枝花192亿</a:t>
              </a:r>
            </a:p>
          </p:txBody>
        </p:sp>
        <p:sp>
          <p:nvSpPr>
            <p:cNvPr id="71" name="TextBox 71"/>
            <p:cNvSpPr txBox="1"/>
            <p:nvPr/>
          </p:nvSpPr>
          <p:spPr>
            <a:xfrm>
              <a:off x="9990772" y="5625941"/>
              <a:ext cx="581239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8888A0"/>
                  </a:solidFill>
                  <a:latin typeface="Segoe UI"/>
                  <a:ea typeface="Microsoft YaHei"/>
                  <a:cs typeface="Segoe UI"/>
                </a:rPr>
                <a:t>差额262亿</a:t>
              </a:r>
            </a:p>
          </p:txBody>
        </p:sp>
      </p:grpSp>
      <p:sp>
        <p:nvSpPr>
          <p:cNvPr id="73" name="TextBox 73"/>
          <p:cNvSpPr txBox="1"/>
          <p:nvPr/>
        </p:nvSpPr>
        <p:spPr>
          <a:xfrm>
            <a:off x="11322272" y="6458902"/>
            <a:ext cx="5020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8888A0"/>
                </a:solidFill>
                <a:latin typeface="Segoe UI"/>
                <a:ea typeface="Microsoft YaHei"/>
                <a:cs typeface="Segoe UI"/>
              </a:rPr>
              <a:t>09 / 17</a:t>
            </a:r>
          </a:p>
        </p:txBody>
      </p:sp>
    </p:spTree>
  </p:cSld>
  <p:clrMapOvr>
    <a:masterClrMapping/>
  </p:clrMapOvr>
  <p:transition 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