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png" ContentType="image/png"/>
  <Default Extension="jpg" ContentType="image/jpeg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1_img1.png"/>
</Relationships>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12_img1.png"/>
</Relationships>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15_img1.png"/>
</Relationships>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4_img1.png"/>
</Relationships>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D2B3E"/>
              </a:gs>
              <a:gs pos="100000">
                <a:srgbClr val="1A6B7C"/>
              </a:gs>
            </a:gsLst>
            <a:lin ang="5400000" scaled="1"/>
          </a:gradFill>
          <a:ln>
            <a:noFill/>
          </a:ln>
        </p:spPr>
      </p:sp>
      <p:pic>
        <p:nvPicPr>
          <p:cNvPr id="3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D2B3E">
                  <a:alpha val="70000"/>
                </a:srgbClr>
              </a:gs>
              <a:gs pos="60000">
                <a:srgbClr val="0D2B3E">
                  <a:alpha val="50000"/>
                </a:srgbClr>
              </a:gs>
              <a:gs pos="100000">
                <a:srgbClr val="1A6B7C">
                  <a:alpha val="80000"/>
                </a:srgbClr>
              </a:gs>
            </a:gsLst>
            <a:lin ang="5400000" scaled="1"/>
          </a:gradFill>
          <a:ln>
            <a:noFill/>
          </a:ln>
        </p:spPr>
      </p:sp>
      <p:sp>
        <p:nvSpPr>
          <p:cNvPr id="5" name="Freeform 5"/>
          <p:cNvSpPr/>
          <p:nvPr/>
        </p:nvSpPr>
        <p:spPr>
          <a:xfrm>
            <a:off x="0" y="5270500"/>
            <a:ext cx="12192000" cy="1587500"/>
          </a:xfrm>
          <a:custGeom>
            <a:avLst/>
            <a:gdLst/>
            <a:ahLst/>
            <a:cxnLst/>
            <a:rect l="l" t="t" r="r" b="b"/>
            <a:pathLst>
              <a:path w="12192000" h="1587500">
                <a:moveTo>
                  <a:pt x="0" y="254000"/>
                </a:moveTo>
                <a:cubicBezTo>
                  <a:pt x="2032000" y="0"/>
                  <a:pt x="4064000" y="0"/>
                  <a:pt x="6096000" y="254000"/>
                </a:cubicBezTo>
                <a:cubicBezTo>
                  <a:pt x="8128000" y="508000"/>
                  <a:pt x="10160000" y="444500"/>
                  <a:pt x="12192000" y="63500"/>
                </a:cubicBezTo>
                <a:lnTo>
                  <a:pt x="12192000" y="1587500"/>
                </a:lnTo>
                <a:lnTo>
                  <a:pt x="0" y="1587500"/>
                </a:lnTo>
                <a:close/>
              </a:path>
            </a:pathLst>
          </a:custGeom>
          <a:gradFill>
            <a:gsLst>
              <a:gs pos="0">
                <a:srgbClr val="2E96B3">
                  <a:alpha val="30000"/>
                </a:srgbClr>
              </a:gs>
              <a:gs pos="100000">
                <a:srgbClr val="0D2B3E">
                  <a:alpha val="10000"/>
                </a:srgbClr>
              </a:gs>
            </a:gsLst>
            <a:lin ang="5400000" scaled="1"/>
          </a:gradFill>
          <a:ln>
            <a:noFill/>
          </a:ln>
        </p:spPr>
      </p:sp>
      <p:sp>
        <p:nvSpPr>
          <p:cNvPr id="6" name="Freeform 6"/>
          <p:cNvSpPr/>
          <p:nvPr/>
        </p:nvSpPr>
        <p:spPr>
          <a:xfrm>
            <a:off x="0" y="571500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0" y="190500"/>
                </a:moveTo>
                <a:cubicBezTo>
                  <a:pt x="2032000" y="0"/>
                  <a:pt x="4064000" y="0"/>
                  <a:pt x="6096000" y="190500"/>
                </a:cubicBezTo>
                <a:cubicBezTo>
                  <a:pt x="8128000" y="381000"/>
                  <a:pt x="10160000" y="317500"/>
                  <a:pt x="12192000" y="0"/>
                </a:cubicBezTo>
                <a:lnTo>
                  <a:pt x="12192000" y="1143000"/>
                </a:lnTo>
                <a:lnTo>
                  <a:pt x="0" y="1143000"/>
                </a:lnTo>
                <a:close/>
              </a:path>
            </a:pathLst>
          </a:custGeom>
          <a:gradFill>
            <a:gsLst>
              <a:gs pos="0">
                <a:srgbClr val="2E96B3">
                  <a:alpha val="15000"/>
                </a:srgbClr>
              </a:gs>
              <a:gs pos="100000">
                <a:srgbClr val="0D2B3E">
                  <a:alpha val="5000"/>
                </a:srgbClr>
              </a:gs>
            </a:gsLst>
            <a:lin ang="5400000" scaled="1"/>
          </a:gradFill>
          <a:ln>
            <a:noFill/>
          </a:ln>
        </p:spPr>
      </p:sp>
      <p:sp>
        <p:nvSpPr>
          <p:cNvPr id="7" name="Freeform 7"/>
          <p:cNvSpPr/>
          <p:nvPr/>
        </p:nvSpPr>
        <p:spPr>
          <a:xfrm>
            <a:off x="381000" y="381000"/>
            <a:ext cx="1905000" cy="304800"/>
          </a:xfrm>
          <a:custGeom>
            <a:avLst/>
            <a:gdLst/>
            <a:ahLst/>
            <a:cxnLst/>
            <a:rect l="l" t="t" r="r" b="b"/>
            <a:pathLst>
              <a:path w="1905000" h="304800">
                <a:moveTo>
                  <a:pt x="38100" y="0"/>
                </a:moveTo>
                <a:lnTo>
                  <a:pt x="1866900" y="0"/>
                </a:lnTo>
                <a:cubicBezTo>
                  <a:pt x="1887942" y="0"/>
                  <a:pt x="1905000" y="17058"/>
                  <a:pt x="1905000" y="38100"/>
                </a:cubicBezTo>
                <a:lnTo>
                  <a:pt x="1905000" y="266700"/>
                </a:lnTo>
                <a:cubicBezTo>
                  <a:pt x="1905000" y="287742"/>
                  <a:pt x="1887942" y="304800"/>
                  <a:pt x="1866900" y="304800"/>
                </a:cubicBezTo>
                <a:lnTo>
                  <a:pt x="38100" y="304800"/>
                </a:lnTo>
                <a:cubicBezTo>
                  <a:pt x="17058" y="304800"/>
                  <a:pt x="0" y="287742"/>
                  <a:pt x="0" y="266700"/>
                </a:cubicBezTo>
                <a:lnTo>
                  <a:pt x="0" y="38100"/>
                </a:lnTo>
                <a:cubicBezTo>
                  <a:pt x="0" y="17058"/>
                  <a:pt x="17058" y="0"/>
                  <a:pt x="38100" y="0"/>
                </a:cubicBezTo>
                <a:close/>
              </a:path>
            </a:pathLst>
          </a:custGeom>
          <a:solidFill>
            <a:srgbClr val="C9A227">
              <a:alpha val="90000"/>
            </a:srgbClr>
          </a:solidFill>
          <a:ln>
            <a:noFill/>
          </a:ln>
        </p:spPr>
      </p:sp>
      <p:sp>
        <p:nvSpPr>
          <p:cNvPr id="8" name="TextBox 8"/>
          <p:cNvSpPr txBox="1"/>
          <p:nvPr/>
        </p:nvSpPr>
        <p:spPr>
          <a:xfrm>
            <a:off x="676084" y="477202"/>
            <a:ext cx="131483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b="1" dirty="0">
                <a:solidFill>
                  <a:srgbClr val="0D2B3E"/>
                </a:solidFill>
                <a:latin typeface="Segoe UI"/>
                <a:ea typeface="Microsoft YaHei"/>
                <a:cs typeface="Segoe UI"/>
              </a:rPr>
              <a:t>深度战略评估报告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56096" y="2245995"/>
            <a:ext cx="6079808" cy="7924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390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南欧江梯级水电站项目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71610" y="3202305"/>
            <a:ext cx="6248781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2100" dirty="0">
                <a:solidFill>
                  <a:srgbClr val="7ED4E6"/>
                </a:solidFill>
                <a:latin typeface="Segoe UI"/>
                <a:ea typeface="Microsoft YaHei"/>
                <a:cs typeface="Segoe UI"/>
              </a:rPr>
              <a:t>主权债务危机与中国电建-EDL仲裁案全景分析</a:t>
            </a:r>
          </a:p>
        </p:txBody>
      </p:sp>
      <p:sp>
        <p:nvSpPr>
          <p:cNvPr id="11" name="Line 11"/>
          <p:cNvSpPr/>
          <p:nvPr/>
        </p:nvSpPr>
        <p:spPr>
          <a:xfrm>
            <a:off x="4191000" y="3905250"/>
            <a:ext cx="3810000" cy="9525"/>
          </a:xfrm>
          <a:custGeom>
            <a:avLst/>
            <a:gdLst/>
            <a:ahLst/>
            <a:cxnLst/>
            <a:rect l="l" t="t" r="r" b="b"/>
            <a:pathLst>
              <a:path w="3810000" h="9525">
                <a:moveTo>
                  <a:pt x="0" y="0"/>
                </a:moveTo>
                <a:lnTo>
                  <a:pt x="3810000" y="0"/>
                </a:lnTo>
              </a:path>
            </a:pathLst>
          </a:custGeom>
          <a:noFill/>
          <a:ln w="19050">
            <a:solidFill>
              <a:srgbClr val="7ED4E6">
                <a:alpha val="60000"/>
              </a:srgbClr>
            </a:solidFill>
          </a:ln>
        </p:spPr>
      </p:sp>
      <p:grpSp>
        <p:nvGrpSpPr>
          <p:cNvPr id="24" name="Group 24"/>
          <p:cNvGrpSpPr/>
          <p:nvPr/>
        </p:nvGrpSpPr>
        <p:grpSpPr>
          <a:xfrm>
            <a:off x="2667000" y="4333875"/>
            <a:ext cx="6858000" cy="571500"/>
            <a:chOff x="2667000" y="4333875"/>
            <a:chExt cx="6858000" cy="571500"/>
          </a:xfrm>
        </p:grpSpPr>
        <p:grpSp>
          <p:nvGrpSpPr>
            <p:cNvPr id="15" name="Group 15"/>
            <p:cNvGrpSpPr/>
            <p:nvPr/>
          </p:nvGrpSpPr>
          <p:grpSpPr>
            <a:xfrm>
              <a:off x="2667000" y="4333875"/>
              <a:ext cx="1524000" cy="571500"/>
              <a:chOff x="2667000" y="4333875"/>
              <a:chExt cx="1524000" cy="5715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2667000" y="4333875"/>
                <a:ext cx="152400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1524000" h="476250">
                    <a:moveTo>
                      <a:pt x="57150" y="0"/>
                    </a:moveTo>
                    <a:lnTo>
                      <a:pt x="1466850" y="0"/>
                    </a:lnTo>
                    <a:cubicBezTo>
                      <a:pt x="1498413" y="0"/>
                      <a:pt x="1524000" y="25587"/>
                      <a:pt x="1524000" y="57150"/>
                    </a:cubicBezTo>
                    <a:lnTo>
                      <a:pt x="1524000" y="419100"/>
                    </a:lnTo>
                    <a:cubicBezTo>
                      <a:pt x="1524000" y="450663"/>
                      <a:pt x="1498413" y="476250"/>
                      <a:pt x="1466850" y="476250"/>
                    </a:cubicBezTo>
                    <a:lnTo>
                      <a:pt x="57150" y="476250"/>
                    </a:lnTo>
                    <a:cubicBezTo>
                      <a:pt x="25587" y="476250"/>
                      <a:pt x="0" y="450663"/>
                      <a:pt x="0" y="4191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3088958" y="4427220"/>
                <a:ext cx="68008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7ED4E6"/>
                    </a:solidFill>
                    <a:latin typeface="Segoe UI"/>
                    <a:ea typeface="Microsoft YaHei"/>
                    <a:cs typeface="Segoe UI"/>
                  </a:rPr>
                  <a:t>总装机容量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2915388" y="4600575"/>
                <a:ext cx="1027224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5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1,272 MW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5334000" y="4333875"/>
              <a:ext cx="1524000" cy="571500"/>
              <a:chOff x="5334000" y="4333875"/>
              <a:chExt cx="1524000" cy="5715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5334000" y="4333875"/>
                <a:ext cx="152400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1524000" h="476250">
                    <a:moveTo>
                      <a:pt x="57150" y="0"/>
                    </a:moveTo>
                    <a:lnTo>
                      <a:pt x="1466850" y="0"/>
                    </a:lnTo>
                    <a:cubicBezTo>
                      <a:pt x="1498413" y="0"/>
                      <a:pt x="1524000" y="25587"/>
                      <a:pt x="1524000" y="57150"/>
                    </a:cubicBezTo>
                    <a:lnTo>
                      <a:pt x="1524000" y="419100"/>
                    </a:lnTo>
                    <a:cubicBezTo>
                      <a:pt x="1524000" y="450663"/>
                      <a:pt x="1498413" y="476250"/>
                      <a:pt x="1466850" y="476250"/>
                    </a:cubicBezTo>
                    <a:lnTo>
                      <a:pt x="57150" y="476250"/>
                    </a:lnTo>
                    <a:cubicBezTo>
                      <a:pt x="25587" y="476250"/>
                      <a:pt x="0" y="450663"/>
                      <a:pt x="0" y="4191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5821680" y="4427220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7ED4E6"/>
                    </a:solidFill>
                    <a:latin typeface="Segoe UI"/>
                    <a:ea typeface="Microsoft YaHei"/>
                    <a:cs typeface="Segoe UI"/>
                  </a:rPr>
                  <a:t>总投资额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5582388" y="4600575"/>
                <a:ext cx="1027224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5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$27.33亿</a:t>
                </a: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8001000" y="4333875"/>
              <a:ext cx="1524000" cy="571500"/>
              <a:chOff x="8001000" y="4333875"/>
              <a:chExt cx="1524000" cy="5715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8001000" y="4333875"/>
                <a:ext cx="152400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1524000" h="476250">
                    <a:moveTo>
                      <a:pt x="57150" y="0"/>
                    </a:moveTo>
                    <a:lnTo>
                      <a:pt x="1466850" y="0"/>
                    </a:lnTo>
                    <a:cubicBezTo>
                      <a:pt x="1498413" y="0"/>
                      <a:pt x="1524000" y="25587"/>
                      <a:pt x="1524000" y="57150"/>
                    </a:cubicBezTo>
                    <a:lnTo>
                      <a:pt x="1524000" y="419100"/>
                    </a:lnTo>
                    <a:cubicBezTo>
                      <a:pt x="1524000" y="450663"/>
                      <a:pt x="1498413" y="476250"/>
                      <a:pt x="1466850" y="476250"/>
                    </a:cubicBezTo>
                    <a:lnTo>
                      <a:pt x="57150" y="476250"/>
                    </a:lnTo>
                    <a:cubicBezTo>
                      <a:pt x="25587" y="476250"/>
                      <a:pt x="0" y="450663"/>
                      <a:pt x="0" y="4191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B8352B">
                  <a:alpha val="30000"/>
                </a:srgbClr>
              </a:solidFill>
              <a:ln>
                <a:noFill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8422958" y="4427220"/>
                <a:ext cx="68008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CCCC"/>
                    </a:solidFill>
                    <a:latin typeface="Segoe UI"/>
                    <a:ea typeface="Microsoft YaHei"/>
                    <a:cs typeface="Segoe UI"/>
                  </a:rPr>
                  <a:t>仲裁索赔额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8312646" y="4600575"/>
                <a:ext cx="900708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5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$5.55亿</a:t>
                </a:r>
              </a:p>
            </p:txBody>
          </p:sp>
        </p:grpSp>
      </p:grpSp>
      <p:sp>
        <p:nvSpPr>
          <p:cNvPr id="25" name="TextBox 25"/>
          <p:cNvSpPr txBox="1"/>
          <p:nvPr/>
        </p:nvSpPr>
        <p:spPr>
          <a:xfrm>
            <a:off x="3763208" y="6173152"/>
            <a:ext cx="466558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7ED4E6">
                    <a:alpha val="80000"/>
                  </a:srgbClr>
                </a:solidFill>
                <a:latin typeface="Segoe UI"/>
                <a:ea typeface="Microsoft YaHei"/>
                <a:cs typeface="Segoe UI"/>
              </a:rPr>
              <a:t>2025年12月 | 老挝人民民主共和国 · 南欧江流域 · 一带一路关键项目</a:t>
            </a:r>
          </a:p>
        </p:txBody>
      </p:sp>
    </p:spTree>
  </p:cSld>
  <p:clrMapOvr>
    <a:masterClrMapping/>
  </p:clrMapOvr>
  <p:transition dur="4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5F7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D2B3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354330" y="249555"/>
            <a:ext cx="1985581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索赔明细拆解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517172" y="362902"/>
            <a:ext cx="130716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7ED4E6"/>
                </a:solidFill>
                <a:latin typeface="Segoe UI"/>
                <a:ea typeface="Microsoft YaHei"/>
                <a:cs typeface="Segoe UI"/>
              </a:rPr>
              <a:t>CLAIM BREAKDOWN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81000" y="952500"/>
            <a:ext cx="3333750" cy="1352550"/>
            <a:chOff x="381000" y="952500"/>
            <a:chExt cx="3333750" cy="1352550"/>
          </a:xfrm>
        </p:grpSpPr>
        <p:sp>
          <p:nvSpPr>
            <p:cNvPr id="6" name="Freeform 6"/>
            <p:cNvSpPr/>
            <p:nvPr/>
          </p:nvSpPr>
          <p:spPr>
            <a:xfrm>
              <a:off x="381000" y="952500"/>
              <a:ext cx="3333750" cy="1333500"/>
            </a:xfrm>
            <a:custGeom>
              <a:avLst/>
              <a:gdLst/>
              <a:ahLst/>
              <a:cxnLst/>
              <a:rect l="l" t="t" r="r" b="b"/>
              <a:pathLst>
                <a:path w="3333750" h="1333500">
                  <a:moveTo>
                    <a:pt x="114300" y="0"/>
                  </a:moveTo>
                  <a:lnTo>
                    <a:pt x="3219450" y="0"/>
                  </a:lnTo>
                  <a:cubicBezTo>
                    <a:pt x="3282576" y="0"/>
                    <a:pt x="3333750" y="51174"/>
                    <a:pt x="3333750" y="114300"/>
                  </a:cubicBezTo>
                  <a:lnTo>
                    <a:pt x="3333750" y="1219200"/>
                  </a:lnTo>
                  <a:cubicBezTo>
                    <a:pt x="3333750" y="1282326"/>
                    <a:pt x="3282576" y="1333500"/>
                    <a:pt x="3219450" y="1333500"/>
                  </a:cubicBezTo>
                  <a:lnTo>
                    <a:pt x="114300" y="1333500"/>
                  </a:lnTo>
                  <a:cubicBezTo>
                    <a:pt x="51174" y="1333500"/>
                    <a:pt x="0" y="1282326"/>
                    <a:pt x="0" y="1219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B8352B"/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605790" y="1220152"/>
              <a:ext cx="64008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FFFFFF">
                      <a:alpha val="8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索赔总额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65785" y="1451610"/>
              <a:ext cx="1877901" cy="8534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42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$5.55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691765" y="1710690"/>
              <a:ext cx="308610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亿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06742" y="2037874"/>
              <a:ext cx="116395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FFFFFF">
                      <a:alpha val="8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USD 555,080,000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905250" y="952500"/>
            <a:ext cx="2381250" cy="1390650"/>
            <a:chOff x="3905250" y="952500"/>
            <a:chExt cx="2381250" cy="1390650"/>
          </a:xfrm>
        </p:grpSpPr>
        <p:sp>
          <p:nvSpPr>
            <p:cNvPr id="12" name="Freeform 12"/>
            <p:cNvSpPr/>
            <p:nvPr/>
          </p:nvSpPr>
          <p:spPr>
            <a:xfrm>
              <a:off x="3905250" y="952500"/>
              <a:ext cx="2381250" cy="1333500"/>
            </a:xfrm>
            <a:custGeom>
              <a:avLst/>
              <a:gdLst/>
              <a:ahLst/>
              <a:cxnLst/>
              <a:rect l="l" t="t" r="r" b="b"/>
              <a:pathLst>
                <a:path w="2381250" h="1333500">
                  <a:moveTo>
                    <a:pt x="114300" y="0"/>
                  </a:moveTo>
                  <a:lnTo>
                    <a:pt x="2266950" y="0"/>
                  </a:lnTo>
                  <a:cubicBezTo>
                    <a:pt x="2330076" y="0"/>
                    <a:pt x="2381250" y="51174"/>
                    <a:pt x="2381250" y="114300"/>
                  </a:cubicBezTo>
                  <a:lnTo>
                    <a:pt x="2381250" y="1219200"/>
                  </a:lnTo>
                  <a:cubicBezTo>
                    <a:pt x="2381250" y="1282326"/>
                    <a:pt x="2330076" y="1333500"/>
                    <a:pt x="2266950" y="1333500"/>
                  </a:cubicBezTo>
                  <a:lnTo>
                    <a:pt x="114300" y="1333500"/>
                  </a:lnTo>
                  <a:cubicBezTo>
                    <a:pt x="51174" y="1333500"/>
                    <a:pt x="0" y="1282326"/>
                    <a:pt x="0" y="1219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4083368" y="1180624"/>
              <a:ext cx="59436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718096"/>
                  </a:solidFill>
                  <a:latin typeface="Microsoft YaHei"/>
                  <a:ea typeface="Microsoft YaHei"/>
                  <a:cs typeface="Microsoft YaHei"/>
                </a:rPr>
                <a:t>涵盖时间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069080" y="1392555"/>
              <a:ext cx="1212685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0D2B3E"/>
                  </a:solidFill>
                  <a:latin typeface="Segoe UI"/>
                  <a:ea typeface="Microsoft YaHei"/>
                  <a:cs typeface="Segoe UI"/>
                </a:rPr>
                <a:t>2020.01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080510" y="1727835"/>
              <a:ext cx="20574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718096"/>
                  </a:solidFill>
                  <a:latin typeface="Segoe UI"/>
                  <a:ea typeface="Microsoft YaHei"/>
                  <a:cs typeface="Segoe UI"/>
                </a:rPr>
                <a:t>至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069080" y="1916430"/>
              <a:ext cx="1212685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0D2B3E"/>
                  </a:solidFill>
                  <a:latin typeface="Segoe UI"/>
                  <a:ea typeface="Microsoft YaHei"/>
                  <a:cs typeface="Segoe UI"/>
                </a:rPr>
                <a:t>2024.12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477000" y="952500"/>
            <a:ext cx="5334000" cy="1333500"/>
            <a:chOff x="6477000" y="952500"/>
            <a:chExt cx="5334000" cy="1333500"/>
          </a:xfrm>
        </p:grpSpPr>
        <p:sp>
          <p:nvSpPr>
            <p:cNvPr id="18" name="Freeform 18"/>
            <p:cNvSpPr/>
            <p:nvPr/>
          </p:nvSpPr>
          <p:spPr>
            <a:xfrm>
              <a:off x="6477000" y="952500"/>
              <a:ext cx="5334000" cy="1333500"/>
            </a:xfrm>
            <a:custGeom>
              <a:avLst/>
              <a:gdLst/>
              <a:ahLst/>
              <a:cxnLst/>
              <a:rect l="l" t="t" r="r" b="b"/>
              <a:pathLst>
                <a:path w="5334000" h="1333500">
                  <a:moveTo>
                    <a:pt x="114300" y="0"/>
                  </a:moveTo>
                  <a:lnTo>
                    <a:pt x="5219700" y="0"/>
                  </a:lnTo>
                  <a:cubicBezTo>
                    <a:pt x="5282826" y="0"/>
                    <a:pt x="5334000" y="51174"/>
                    <a:pt x="5334000" y="114300"/>
                  </a:cubicBezTo>
                  <a:lnTo>
                    <a:pt x="5334000" y="1219200"/>
                  </a:lnTo>
                  <a:cubicBezTo>
                    <a:pt x="5334000" y="1282326"/>
                    <a:pt x="5282826" y="1333500"/>
                    <a:pt x="5219700" y="1333500"/>
                  </a:cubicBezTo>
                  <a:lnTo>
                    <a:pt x="114300" y="1333500"/>
                  </a:lnTo>
                  <a:cubicBezTo>
                    <a:pt x="51174" y="1333500"/>
                    <a:pt x="0" y="1282326"/>
                    <a:pt x="0" y="1219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B8352B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6654165" y="1172528"/>
              <a:ext cx="1540259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B8352B"/>
                  </a:solidFill>
                  <a:latin typeface="Microsoft YaHei"/>
                  <a:ea typeface="Microsoft YaHei"/>
                  <a:cs typeface="Microsoft YaHei"/>
                </a:rPr>
                <a:t>⚠️ 对老挝财政的冲击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652260" y="1489710"/>
              <a:ext cx="2440305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0D2B3E"/>
                  </a:solidFill>
                  <a:latin typeface="Microsoft YaHei"/>
                  <a:ea typeface="Microsoft YaHei"/>
                  <a:cs typeface="Microsoft YaHei"/>
                </a:rPr>
                <a:t>索赔金额占老挝GDP比重：</a:t>
              </a:r>
              <a:r>
                <a:rPr lang="zh-CN" sz="2400" b="1" dirty="0">
                  <a:solidFill>
                    <a:srgbClr val="B8352B"/>
                  </a:solidFill>
                  <a:latin typeface="Microsoft YaHei"/>
                  <a:ea typeface="Microsoft YaHei"/>
                  <a:cs typeface="Microsoft YaHei"/>
                </a:rPr>
                <a:t>约4%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655118" y="1799749"/>
              <a:ext cx="316465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对于一个GDP仅约140亿美元的国家，这是天文数字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6655118" y="2037874"/>
              <a:ext cx="1875949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718096"/>
                  </a:solidFill>
                  <a:latin typeface="Microsoft YaHei"/>
                  <a:ea typeface="Microsoft YaHei"/>
                  <a:cs typeface="Microsoft YaHei"/>
                </a:rPr>
                <a:t>老挝财政根本无力一次性偿还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381000" y="2571750"/>
            <a:ext cx="11430000" cy="2667000"/>
            <a:chOff x="381000" y="2571750"/>
            <a:chExt cx="11430000" cy="2667000"/>
          </a:xfrm>
        </p:grpSpPr>
        <p:sp>
          <p:nvSpPr>
            <p:cNvPr id="24" name="Freeform 24"/>
            <p:cNvSpPr/>
            <p:nvPr/>
          </p:nvSpPr>
          <p:spPr>
            <a:xfrm>
              <a:off x="381000" y="2571750"/>
              <a:ext cx="11430000" cy="2667000"/>
            </a:xfrm>
            <a:custGeom>
              <a:avLst/>
              <a:gdLst/>
              <a:ahLst/>
              <a:cxnLst/>
              <a:rect l="l" t="t" r="r" b="b"/>
              <a:pathLst>
                <a:path w="11430000" h="2667000">
                  <a:moveTo>
                    <a:pt x="114300" y="0"/>
                  </a:moveTo>
                  <a:lnTo>
                    <a:pt x="11315700" y="0"/>
                  </a:lnTo>
                  <a:cubicBezTo>
                    <a:pt x="11378826" y="0"/>
                    <a:pt x="11430000" y="51174"/>
                    <a:pt x="11430000" y="114300"/>
                  </a:cubicBezTo>
                  <a:lnTo>
                    <a:pt x="11430000" y="2552700"/>
                  </a:lnTo>
                  <a:cubicBezTo>
                    <a:pt x="11430000" y="2615826"/>
                    <a:pt x="11378826" y="2667000"/>
                    <a:pt x="11315700" y="2667000"/>
                  </a:cubicBezTo>
                  <a:lnTo>
                    <a:pt x="114300" y="2667000"/>
                  </a:lnTo>
                  <a:cubicBezTo>
                    <a:pt x="51174" y="2667000"/>
                    <a:pt x="0" y="2615826"/>
                    <a:pt x="0" y="2552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603885" y="2775585"/>
              <a:ext cx="1134618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0D2B3E"/>
                  </a:solidFill>
                  <a:latin typeface="Microsoft YaHei"/>
                  <a:ea typeface="Microsoft YaHei"/>
                  <a:cs typeface="Microsoft YaHei"/>
                </a:rPr>
                <a:t>索赔构成明细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606742" y="3143250"/>
              <a:ext cx="10870883" cy="2095500"/>
              <a:chOff x="606742" y="3143250"/>
              <a:chExt cx="10870883" cy="2095500"/>
            </a:xfrm>
          </p:grpSpPr>
          <p:grpSp>
            <p:nvGrpSpPr>
              <p:cNvPr id="30" name="Group 30"/>
              <p:cNvGrpSpPr/>
              <p:nvPr/>
            </p:nvGrpSpPr>
            <p:grpSpPr>
              <a:xfrm>
                <a:off x="606742" y="3143250"/>
                <a:ext cx="9741218" cy="381000"/>
                <a:chOff x="606742" y="3143250"/>
                <a:chExt cx="9741218" cy="381000"/>
              </a:xfrm>
            </p:grpSpPr>
            <p:sp>
              <p:nvSpPr>
                <p:cNvPr id="26" name="TextBox 26"/>
                <p:cNvSpPr txBox="1"/>
                <p:nvPr/>
              </p:nvSpPr>
              <p:spPr>
                <a:xfrm>
                  <a:off x="606742" y="3180874"/>
                  <a:ext cx="879157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0D2B3E"/>
                      </a:solidFill>
                      <a:latin typeface="Microsoft YaHei"/>
                      <a:ea typeface="Microsoft YaHei"/>
                      <a:cs typeface="Microsoft YaHei"/>
                    </a:rPr>
                    <a:t>拖欠电费本金</a:t>
                  </a:r>
                </a:p>
              </p:txBody>
            </p:sp>
            <p:sp>
              <p:nvSpPr>
                <p:cNvPr id="27" name="Freeform 27"/>
                <p:cNvSpPr/>
                <p:nvPr/>
              </p:nvSpPr>
              <p:spPr>
                <a:xfrm>
                  <a:off x="2047875" y="3143250"/>
                  <a:ext cx="8191500" cy="3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1500" h="381000">
                      <a:moveTo>
                        <a:pt x="57150" y="0"/>
                      </a:moveTo>
                      <a:lnTo>
                        <a:pt x="8134350" y="0"/>
                      </a:lnTo>
                      <a:cubicBezTo>
                        <a:pt x="8165913" y="0"/>
                        <a:pt x="8191500" y="25587"/>
                        <a:pt x="8191500" y="57150"/>
                      </a:cubicBezTo>
                      <a:lnTo>
                        <a:pt x="8191500" y="323850"/>
                      </a:lnTo>
                      <a:cubicBezTo>
                        <a:pt x="8191500" y="355413"/>
                        <a:pt x="8165913" y="381000"/>
                        <a:pt x="8134350" y="381000"/>
                      </a:cubicBezTo>
                      <a:lnTo>
                        <a:pt x="57150" y="381000"/>
                      </a:lnTo>
                      <a:cubicBezTo>
                        <a:pt x="25587" y="381000"/>
                        <a:pt x="0" y="355413"/>
                        <a:pt x="0" y="323850"/>
                      </a:cubicBezTo>
                      <a:lnTo>
                        <a:pt x="0" y="57150"/>
                      </a:lnTo>
                      <a:cubicBezTo>
                        <a:pt x="0" y="25587"/>
                        <a:pt x="25587" y="0"/>
                        <a:pt x="57150" y="0"/>
                      </a:cubicBezTo>
                      <a:close/>
                    </a:path>
                  </a:pathLst>
                </a:custGeom>
                <a:solidFill>
                  <a:srgbClr val="B8352B"/>
                </a:solidFill>
                <a:ln>
                  <a:noFill/>
                </a:ln>
              </p:spPr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2127885" y="3270885"/>
                  <a:ext cx="1245032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20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$486,270,000</a:t>
                  </a:r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9899571" y="3287078"/>
                  <a:ext cx="448389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r"/>
                  <a:r>
                    <a:rPr lang="zh-CN" sz="1050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87.6%</a:t>
                  </a:r>
                </a:p>
              </p:txBody>
            </p:sp>
          </p:grpSp>
          <p:grpSp>
            <p:nvGrpSpPr>
              <p:cNvPr id="35" name="Group 35"/>
              <p:cNvGrpSpPr/>
              <p:nvPr/>
            </p:nvGrpSpPr>
            <p:grpSpPr>
              <a:xfrm>
                <a:off x="606742" y="3667125"/>
                <a:ext cx="2977039" cy="381000"/>
                <a:chOff x="606742" y="3667125"/>
                <a:chExt cx="2977039" cy="381000"/>
              </a:xfrm>
            </p:grpSpPr>
            <p:sp>
              <p:nvSpPr>
                <p:cNvPr id="31" name="TextBox 31"/>
                <p:cNvSpPr txBox="1"/>
                <p:nvPr/>
              </p:nvSpPr>
              <p:spPr>
                <a:xfrm>
                  <a:off x="606742" y="3704749"/>
                  <a:ext cx="594360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0D2B3E"/>
                      </a:solidFill>
                      <a:latin typeface="Microsoft YaHei"/>
                      <a:ea typeface="Microsoft YaHei"/>
                      <a:cs typeface="Microsoft YaHei"/>
                    </a:rPr>
                    <a:t>逾期利息</a:t>
                  </a:r>
                </a:p>
              </p:txBody>
            </p:sp>
            <p:sp>
              <p:nvSpPr>
                <p:cNvPr id="32" name="Freeform 32"/>
                <p:cNvSpPr/>
                <p:nvPr/>
              </p:nvSpPr>
              <p:spPr>
                <a:xfrm>
                  <a:off x="2047875" y="3667125"/>
                  <a:ext cx="1133475" cy="3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475" h="381000">
                      <a:moveTo>
                        <a:pt x="57150" y="0"/>
                      </a:moveTo>
                      <a:lnTo>
                        <a:pt x="1076325" y="0"/>
                      </a:lnTo>
                      <a:cubicBezTo>
                        <a:pt x="1107888" y="0"/>
                        <a:pt x="1133475" y="25587"/>
                        <a:pt x="1133475" y="57150"/>
                      </a:cubicBezTo>
                      <a:lnTo>
                        <a:pt x="1133475" y="323850"/>
                      </a:lnTo>
                      <a:cubicBezTo>
                        <a:pt x="1133475" y="355413"/>
                        <a:pt x="1107888" y="381000"/>
                        <a:pt x="1076325" y="381000"/>
                      </a:cubicBezTo>
                      <a:lnTo>
                        <a:pt x="57150" y="381000"/>
                      </a:lnTo>
                      <a:cubicBezTo>
                        <a:pt x="25587" y="381000"/>
                        <a:pt x="0" y="355413"/>
                        <a:pt x="0" y="323850"/>
                      </a:cubicBezTo>
                      <a:lnTo>
                        <a:pt x="0" y="57150"/>
                      </a:lnTo>
                      <a:cubicBezTo>
                        <a:pt x="0" y="25587"/>
                        <a:pt x="25587" y="0"/>
                        <a:pt x="57150" y="0"/>
                      </a:cubicBezTo>
                      <a:close/>
                    </a:path>
                  </a:pathLst>
                </a:custGeom>
                <a:solidFill>
                  <a:srgbClr val="D97706"/>
                </a:solidFill>
                <a:ln>
                  <a:noFill/>
                </a:ln>
              </p:spPr>
            </p:sp>
            <p:sp>
              <p:nvSpPr>
                <p:cNvPr id="33" name="TextBox 33"/>
                <p:cNvSpPr txBox="1"/>
                <p:nvPr/>
              </p:nvSpPr>
              <p:spPr>
                <a:xfrm>
                  <a:off x="2129790" y="3810952"/>
                  <a:ext cx="1000842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$65,790,000</a:t>
                  </a:r>
                </a:p>
              </p:txBody>
            </p:sp>
            <p:sp>
              <p:nvSpPr>
                <p:cNvPr id="34" name="TextBox 34"/>
                <p:cNvSpPr txBox="1"/>
                <p:nvPr/>
              </p:nvSpPr>
              <p:spPr>
                <a:xfrm>
                  <a:off x="3265170" y="3827145"/>
                  <a:ext cx="318611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D97706"/>
                      </a:solidFill>
                      <a:latin typeface="Segoe UI"/>
                      <a:ea typeface="Microsoft YaHei"/>
                      <a:cs typeface="Segoe UI"/>
                    </a:rPr>
                    <a:t>11.9%</a:t>
                  </a:r>
                </a:p>
              </p:txBody>
            </p:sp>
          </p:grpSp>
          <p:grpSp>
            <p:nvGrpSpPr>
              <p:cNvPr id="39" name="Group 39"/>
              <p:cNvGrpSpPr/>
              <p:nvPr/>
            </p:nvGrpSpPr>
            <p:grpSpPr>
              <a:xfrm>
                <a:off x="606742" y="4191000"/>
                <a:ext cx="2892220" cy="381000"/>
                <a:chOff x="606742" y="4191000"/>
                <a:chExt cx="2892220" cy="381000"/>
              </a:xfrm>
            </p:grpSpPr>
            <p:sp>
              <p:nvSpPr>
                <p:cNvPr id="36" name="TextBox 36"/>
                <p:cNvSpPr txBox="1"/>
                <p:nvPr/>
              </p:nvSpPr>
              <p:spPr>
                <a:xfrm>
                  <a:off x="606742" y="4228624"/>
                  <a:ext cx="957477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0D2B3E"/>
                      </a:solidFill>
                      <a:latin typeface="Microsoft YaHei"/>
                      <a:ea typeface="Microsoft YaHei"/>
                      <a:cs typeface="Microsoft YaHei"/>
                    </a:rPr>
                    <a:t>货币/汇率损失</a:t>
                  </a:r>
                </a:p>
              </p:txBody>
            </p:sp>
            <p:sp>
              <p:nvSpPr>
                <p:cNvPr id="37" name="Freeform 37"/>
                <p:cNvSpPr/>
                <p:nvPr/>
              </p:nvSpPr>
              <p:spPr>
                <a:xfrm>
                  <a:off x="2047875" y="4191000"/>
                  <a:ext cx="47625" cy="3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381000">
                      <a:moveTo>
                        <a:pt x="23812" y="0"/>
                      </a:moveTo>
                      <a:lnTo>
                        <a:pt x="23812" y="0"/>
                      </a:lnTo>
                      <a:cubicBezTo>
                        <a:pt x="36964" y="0"/>
                        <a:pt x="47625" y="12793"/>
                        <a:pt x="47625" y="28575"/>
                      </a:cubicBezTo>
                      <a:lnTo>
                        <a:pt x="47625" y="352425"/>
                      </a:lnTo>
                      <a:cubicBezTo>
                        <a:pt x="47625" y="368207"/>
                        <a:pt x="36964" y="381000"/>
                        <a:pt x="23812" y="381000"/>
                      </a:cubicBezTo>
                      <a:lnTo>
                        <a:pt x="23812" y="381000"/>
                      </a:lnTo>
                      <a:cubicBezTo>
                        <a:pt x="10661" y="381000"/>
                        <a:pt x="0" y="368207"/>
                        <a:pt x="0" y="352425"/>
                      </a:cubicBezTo>
                      <a:lnTo>
                        <a:pt x="0" y="28575"/>
                      </a:lnTo>
                      <a:cubicBezTo>
                        <a:pt x="0" y="12793"/>
                        <a:pt x="10661" y="0"/>
                        <a:pt x="23812" y="0"/>
                      </a:cubicBezTo>
                      <a:close/>
                    </a:path>
                  </a:pathLst>
                </a:custGeom>
                <a:solidFill>
                  <a:srgbClr val="C9A227"/>
                </a:solidFill>
                <a:ln>
                  <a:noFill/>
                </a:ln>
              </p:spPr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2178368" y="4342924"/>
                  <a:ext cx="1320594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C9A227"/>
                      </a:solidFill>
                      <a:latin typeface="Segoe UI"/>
                      <a:ea typeface="Microsoft YaHei"/>
                      <a:cs typeface="Segoe UI"/>
                    </a:rPr>
                    <a:t>$3,020,000 (0.5%)</a:t>
                  </a:r>
                </a:p>
              </p:txBody>
            </p:sp>
          </p:grpSp>
          <p:grpSp>
            <p:nvGrpSpPr>
              <p:cNvPr id="43" name="Group 43"/>
              <p:cNvGrpSpPr/>
              <p:nvPr/>
            </p:nvGrpSpPr>
            <p:grpSpPr>
              <a:xfrm>
                <a:off x="619125" y="4714875"/>
                <a:ext cx="10858500" cy="523875"/>
                <a:chOff x="619125" y="4714875"/>
                <a:chExt cx="10858500" cy="523875"/>
              </a:xfrm>
            </p:grpSpPr>
            <p:sp>
              <p:nvSpPr>
                <p:cNvPr id="40" name="Freeform 40"/>
                <p:cNvSpPr/>
                <p:nvPr/>
              </p:nvSpPr>
              <p:spPr>
                <a:xfrm>
                  <a:off x="619125" y="4714875"/>
                  <a:ext cx="10858500" cy="5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8500" h="523875">
                      <a:moveTo>
                        <a:pt x="76200" y="0"/>
                      </a:moveTo>
                      <a:lnTo>
                        <a:pt x="10782300" y="0"/>
                      </a:lnTo>
                      <a:cubicBezTo>
                        <a:pt x="10824384" y="0"/>
                        <a:pt x="10858500" y="34116"/>
                        <a:pt x="10858500" y="76200"/>
                      </a:cubicBezTo>
                      <a:lnTo>
                        <a:pt x="10858500" y="447675"/>
                      </a:lnTo>
                      <a:cubicBezTo>
                        <a:pt x="10858500" y="489759"/>
                        <a:pt x="10824384" y="523875"/>
                        <a:pt x="10782300" y="523875"/>
                      </a:cubicBezTo>
                      <a:lnTo>
                        <a:pt x="76200" y="523875"/>
                      </a:lnTo>
                      <a:cubicBezTo>
                        <a:pt x="34116" y="523875"/>
                        <a:pt x="0" y="489759"/>
                        <a:pt x="0" y="447675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0D2B3E">
                    <a:alpha val="5000"/>
                  </a:srgbClr>
                </a:solidFill>
                <a:ln>
                  <a:noFill/>
                </a:ln>
              </p:spPr>
            </p:sp>
            <p:sp>
              <p:nvSpPr>
                <p:cNvPr id="41" name="TextBox 41"/>
                <p:cNvSpPr txBox="1"/>
                <p:nvPr/>
              </p:nvSpPr>
              <p:spPr>
                <a:xfrm>
                  <a:off x="749618" y="4847749"/>
                  <a:ext cx="5734955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0D2B3E"/>
                      </a:solidFill>
                      <a:latin typeface="Microsoft YaHei"/>
                      <a:ea typeface="Microsoft YaHei"/>
                      <a:cs typeface="Microsoft YaHei"/>
                    </a:rPr>
                    <a:t>关键洞察：</a:t>
                  </a:r>
                  <a:r>
                    <a:rPr lang="zh-CN" sz="975" dirty="0">
                      <a:solidFill>
                        <a:srgbClr val="0D2B3E"/>
                      </a:solidFill>
                      <a:latin typeface="Microsoft YaHei"/>
                      <a:ea typeface="Microsoft YaHei"/>
                      <a:cs typeface="Microsoft YaHei"/>
                    </a:rPr>
                    <a:t>虽然汇率损失金额最小，但它揭示了核心问题 —— EDL违反"85%美元支付"条款，</a:t>
                  </a:r>
                </a:p>
              </p:txBody>
            </p:sp>
            <p:sp>
              <p:nvSpPr>
                <p:cNvPr id="42" name="TextBox 42"/>
                <p:cNvSpPr txBox="1"/>
                <p:nvPr/>
              </p:nvSpPr>
              <p:spPr>
                <a:xfrm>
                  <a:off x="749618" y="5038249"/>
                  <a:ext cx="4467606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0D2B3E"/>
                      </a:solidFill>
                      <a:latin typeface="Microsoft YaHei"/>
                      <a:ea typeface="Microsoft YaHei"/>
                      <a:cs typeface="Microsoft YaHei"/>
                    </a:rPr>
                    <a:t>使用严重贬值的基普支付。5年内基普贬值近</a:t>
                  </a:r>
                  <a:r>
                    <a:rPr lang="zh-CN" sz="975" b="1" dirty="0">
                      <a:solidFill>
                        <a:srgbClr val="B8352B"/>
                      </a:solidFill>
                      <a:latin typeface="Microsoft YaHei"/>
                      <a:ea typeface="Microsoft YaHei"/>
                      <a:cs typeface="Microsoft YaHei"/>
                    </a:rPr>
                    <a:t>60%</a:t>
                  </a:r>
                  <a:r>
                    <a:rPr lang="zh-CN" sz="975" dirty="0">
                      <a:solidFill>
                        <a:srgbClr val="0D2B3E"/>
                      </a:solidFill>
                      <a:latin typeface="Microsoft YaHei"/>
                      <a:ea typeface="Microsoft YaHei"/>
                      <a:cs typeface="Microsoft YaHei"/>
                    </a:rPr>
                    <a:t>，实际收入大幅缩水。</a:t>
                  </a:r>
                </a:p>
              </p:txBody>
            </p:sp>
          </p:grpSp>
        </p:grpSp>
      </p:grpSp>
      <p:grpSp>
        <p:nvGrpSpPr>
          <p:cNvPr id="50" name="Group 50"/>
          <p:cNvGrpSpPr/>
          <p:nvPr/>
        </p:nvGrpSpPr>
        <p:grpSpPr>
          <a:xfrm>
            <a:off x="381000" y="5429250"/>
            <a:ext cx="5524500" cy="666750"/>
            <a:chOff x="381000" y="5429250"/>
            <a:chExt cx="5524500" cy="666750"/>
          </a:xfrm>
        </p:grpSpPr>
        <p:sp>
          <p:nvSpPr>
            <p:cNvPr id="46" name="Freeform 46"/>
            <p:cNvSpPr/>
            <p:nvPr/>
          </p:nvSpPr>
          <p:spPr>
            <a:xfrm>
              <a:off x="381000" y="5429250"/>
              <a:ext cx="5524500" cy="666750"/>
            </a:xfrm>
            <a:custGeom>
              <a:avLst/>
              <a:gdLst/>
              <a:ahLst/>
              <a:cxnLst/>
              <a:rect l="l" t="t" r="r" b="b"/>
              <a:pathLst>
                <a:path w="5524500" h="666750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552450"/>
                  </a:lnTo>
                  <a:cubicBezTo>
                    <a:pt x="5524500" y="615576"/>
                    <a:pt x="5473326" y="666750"/>
                    <a:pt x="5410200" y="666750"/>
                  </a:cubicBezTo>
                  <a:lnTo>
                    <a:pt x="114300" y="666750"/>
                  </a:lnTo>
                  <a:cubicBezTo>
                    <a:pt x="51174" y="666750"/>
                    <a:pt x="0" y="615576"/>
                    <a:pt x="0" y="5524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B8352B">
                <a:alpha val="10000"/>
              </a:srgbClr>
            </a:solidFill>
            <a:ln>
              <a:noFill/>
            </a:ln>
          </p:spPr>
        </p:sp>
        <p:sp>
          <p:nvSpPr>
            <p:cNvPr id="47" name="Freeform 47"/>
            <p:cNvSpPr/>
            <p:nvPr/>
          </p:nvSpPr>
          <p:spPr>
            <a:xfrm>
              <a:off x="381000" y="5429250"/>
              <a:ext cx="76200" cy="666750"/>
            </a:xfrm>
            <a:custGeom>
              <a:avLst/>
              <a:gdLst/>
              <a:ahLst/>
              <a:cxnLst/>
              <a:rect l="l" t="t" r="r" b="b"/>
              <a:pathLst>
                <a:path w="76200" h="666750">
                  <a:moveTo>
                    <a:pt x="38100" y="0"/>
                  </a:moveTo>
                  <a:lnTo>
                    <a:pt x="38100" y="0"/>
                  </a:lnTo>
                  <a:cubicBezTo>
                    <a:pt x="59142" y="0"/>
                    <a:pt x="76200" y="17058"/>
                    <a:pt x="76200" y="38100"/>
                  </a:cubicBezTo>
                  <a:lnTo>
                    <a:pt x="76200" y="628650"/>
                  </a:lnTo>
                  <a:cubicBezTo>
                    <a:pt x="76200" y="649692"/>
                    <a:pt x="59142" y="666750"/>
                    <a:pt x="38100" y="666750"/>
                  </a:cubicBezTo>
                  <a:lnTo>
                    <a:pt x="38100" y="666750"/>
                  </a:lnTo>
                  <a:cubicBezTo>
                    <a:pt x="17058" y="666750"/>
                    <a:pt x="0" y="649692"/>
                    <a:pt x="0" y="628650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solidFill>
              <a:srgbClr val="B8352B"/>
            </a:solidFill>
            <a:ln>
              <a:noFill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605790" y="5582602"/>
              <a:ext cx="67075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B8352B"/>
                  </a:solidFill>
                  <a:latin typeface="Microsoft YaHei"/>
                  <a:ea typeface="Microsoft YaHei"/>
                  <a:cs typeface="Microsoft YaHei"/>
                </a:rPr>
                <a:t>核心指控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606742" y="5819299"/>
              <a:ext cx="373425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EDL违反PPA合同中"85%美元支付"条款，主要使用基普支付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6286500" y="5429250"/>
            <a:ext cx="5524500" cy="666750"/>
            <a:chOff x="6286500" y="5429250"/>
            <a:chExt cx="5524500" cy="666750"/>
          </a:xfrm>
        </p:grpSpPr>
        <p:sp>
          <p:nvSpPr>
            <p:cNvPr id="51" name="Freeform 51"/>
            <p:cNvSpPr/>
            <p:nvPr/>
          </p:nvSpPr>
          <p:spPr>
            <a:xfrm>
              <a:off x="6286500" y="5429250"/>
              <a:ext cx="5524500" cy="666750"/>
            </a:xfrm>
            <a:custGeom>
              <a:avLst/>
              <a:gdLst/>
              <a:ahLst/>
              <a:cxnLst/>
              <a:rect l="l" t="t" r="r" b="b"/>
              <a:pathLst>
                <a:path w="5524500" h="666750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552450"/>
                  </a:lnTo>
                  <a:cubicBezTo>
                    <a:pt x="5524500" y="615576"/>
                    <a:pt x="5473326" y="666750"/>
                    <a:pt x="5410200" y="666750"/>
                  </a:cubicBezTo>
                  <a:lnTo>
                    <a:pt x="114300" y="666750"/>
                  </a:lnTo>
                  <a:cubicBezTo>
                    <a:pt x="51174" y="666750"/>
                    <a:pt x="0" y="615576"/>
                    <a:pt x="0" y="5524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D97706">
                <a:alpha val="10000"/>
              </a:srgbClr>
            </a:solidFill>
            <a:ln>
              <a:noFill/>
            </a:ln>
          </p:spPr>
        </p:sp>
        <p:sp>
          <p:nvSpPr>
            <p:cNvPr id="52" name="Freeform 52"/>
            <p:cNvSpPr/>
            <p:nvPr/>
          </p:nvSpPr>
          <p:spPr>
            <a:xfrm>
              <a:off x="6286500" y="5429250"/>
              <a:ext cx="76200" cy="666750"/>
            </a:xfrm>
            <a:custGeom>
              <a:avLst/>
              <a:gdLst/>
              <a:ahLst/>
              <a:cxnLst/>
              <a:rect l="l" t="t" r="r" b="b"/>
              <a:pathLst>
                <a:path w="76200" h="666750">
                  <a:moveTo>
                    <a:pt x="38100" y="0"/>
                  </a:moveTo>
                  <a:lnTo>
                    <a:pt x="38100" y="0"/>
                  </a:lnTo>
                  <a:cubicBezTo>
                    <a:pt x="59142" y="0"/>
                    <a:pt x="76200" y="17058"/>
                    <a:pt x="76200" y="38100"/>
                  </a:cubicBezTo>
                  <a:lnTo>
                    <a:pt x="76200" y="628650"/>
                  </a:lnTo>
                  <a:cubicBezTo>
                    <a:pt x="76200" y="649692"/>
                    <a:pt x="59142" y="666750"/>
                    <a:pt x="38100" y="666750"/>
                  </a:cubicBezTo>
                  <a:lnTo>
                    <a:pt x="38100" y="666750"/>
                  </a:lnTo>
                  <a:cubicBezTo>
                    <a:pt x="17058" y="666750"/>
                    <a:pt x="0" y="649692"/>
                    <a:pt x="0" y="628650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6511290" y="5582602"/>
              <a:ext cx="67075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D97706"/>
                  </a:solidFill>
                  <a:latin typeface="Microsoft YaHei"/>
                  <a:ea typeface="Microsoft YaHei"/>
                  <a:cs typeface="Microsoft YaHei"/>
                </a:rPr>
                <a:t>汇率背景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6512242" y="5819299"/>
              <a:ext cx="332841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基普兑美元5年贬值约60%，用基普支付等于收入腰斩</a:t>
              </a:r>
            </a:p>
          </p:txBody>
        </p:sp>
      </p:grpSp>
      <p:sp>
        <p:nvSpPr>
          <p:cNvPr id="56" name="Line 56"/>
          <p:cNvSpPr/>
          <p:nvPr/>
        </p:nvSpPr>
        <p:spPr>
          <a:xfrm>
            <a:off x="381000" y="6286500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</a:path>
            </a:pathLst>
          </a:custGeom>
          <a:noFill/>
          <a:ln w="9525">
            <a:solidFill>
              <a:srgbClr val="D4DEE4"/>
            </a:solidFill>
          </a:ln>
        </p:spPr>
      </p:sp>
      <p:sp>
        <p:nvSpPr>
          <p:cNvPr id="57" name="TextBox 57"/>
          <p:cNvSpPr txBox="1"/>
          <p:nvPr/>
        </p:nvSpPr>
        <p:spPr>
          <a:xfrm>
            <a:off x="370522" y="6483191"/>
            <a:ext cx="194881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718096"/>
                </a:solidFill>
                <a:latin typeface="Microsoft YaHei"/>
                <a:ea typeface="Microsoft YaHei"/>
                <a:cs typeface="Microsoft YaHei"/>
              </a:rPr>
              <a:t>南欧江梯级水电站项目战略评估报告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1392090" y="6475095"/>
            <a:ext cx="430340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718096"/>
                </a:solidFill>
                <a:latin typeface="Segoe UI"/>
                <a:ea typeface="Microsoft YaHei"/>
                <a:cs typeface="Segoe UI"/>
              </a:rPr>
              <a:t>10 / 20</a:t>
            </a:r>
          </a:p>
        </p:txBody>
      </p:sp>
    </p:spTree>
  </p:cSld>
  <p:clrMapOvr>
    <a:masterClrMapping/>
  </p:clrMapOvr>
  <p:transition dur="4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5F7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D2B3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354330" y="249555"/>
            <a:ext cx="2629662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宏观经济危机根源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842421" y="362902"/>
            <a:ext cx="1981914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7ED4E6"/>
                </a:solidFill>
                <a:latin typeface="Segoe UI"/>
                <a:ea typeface="Microsoft YaHei"/>
                <a:cs typeface="Segoe UI"/>
              </a:rPr>
              <a:t>MACRO CRISIS ROOT CAUSES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381000" y="952500"/>
            <a:ext cx="5524500" cy="4762500"/>
            <a:chOff x="381000" y="952500"/>
            <a:chExt cx="5524500" cy="4762500"/>
          </a:xfrm>
        </p:grpSpPr>
        <p:sp>
          <p:nvSpPr>
            <p:cNvPr id="6" name="Freeform 6"/>
            <p:cNvSpPr/>
            <p:nvPr/>
          </p:nvSpPr>
          <p:spPr>
            <a:xfrm>
              <a:off x="381000" y="952500"/>
              <a:ext cx="5524500" cy="4762500"/>
            </a:xfrm>
            <a:custGeom>
              <a:avLst/>
              <a:gdLst/>
              <a:ahLst/>
              <a:cxnLst/>
              <a:rect l="l" t="t" r="r" b="b"/>
              <a:pathLst>
                <a:path w="5524500" h="4762500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4648200"/>
                  </a:lnTo>
                  <a:cubicBezTo>
                    <a:pt x="5524500" y="4711326"/>
                    <a:pt x="5473326" y="4762500"/>
                    <a:pt x="5410200" y="4762500"/>
                  </a:cubicBezTo>
                  <a:lnTo>
                    <a:pt x="114300" y="4762500"/>
                  </a:lnTo>
                  <a:cubicBezTo>
                    <a:pt x="51174" y="4762500"/>
                    <a:pt x="0" y="4711326"/>
                    <a:pt x="0" y="4648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1A6B7C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381000" y="952500"/>
              <a:ext cx="5524500" cy="476250"/>
            </a:xfrm>
            <a:custGeom>
              <a:avLst/>
              <a:gdLst/>
              <a:ahLst/>
              <a:cxnLst/>
              <a:rect l="l" t="t" r="r" b="b"/>
              <a:pathLst>
                <a:path w="5524500" h="476250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361950"/>
                  </a:lnTo>
                  <a:cubicBezTo>
                    <a:pt x="5524500" y="425076"/>
                    <a:pt x="5473326" y="476250"/>
                    <a:pt x="54102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A6B7C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603885" y="1137285"/>
              <a:ext cx="2211153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📊 结构性问题（长期积累）</a:t>
              </a: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571500" y="1619250"/>
              <a:ext cx="5143500" cy="3714750"/>
              <a:chOff x="571500" y="1619250"/>
              <a:chExt cx="5143500" cy="3714750"/>
            </a:xfrm>
          </p:grpSpPr>
          <p:grpSp>
            <p:nvGrpSpPr>
              <p:cNvPr id="15" name="Group 15"/>
              <p:cNvGrpSpPr/>
              <p:nvPr/>
            </p:nvGrpSpPr>
            <p:grpSpPr>
              <a:xfrm>
                <a:off x="571500" y="1619250"/>
                <a:ext cx="5143500" cy="857250"/>
                <a:chOff x="571500" y="1619250"/>
                <a:chExt cx="5143500" cy="857250"/>
              </a:xfrm>
            </p:grpSpPr>
            <p:sp>
              <p:nvSpPr>
                <p:cNvPr id="9" name="Freeform 9"/>
                <p:cNvSpPr/>
                <p:nvPr/>
              </p:nvSpPr>
              <p:spPr>
                <a:xfrm>
                  <a:off x="571500" y="1619250"/>
                  <a:ext cx="5143500" cy="85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3500" h="857250">
                      <a:moveTo>
                        <a:pt x="76200" y="0"/>
                      </a:moveTo>
                      <a:lnTo>
                        <a:pt x="5067300" y="0"/>
                      </a:lnTo>
                      <a:cubicBezTo>
                        <a:pt x="5109384" y="0"/>
                        <a:pt x="5143500" y="34116"/>
                        <a:pt x="5143500" y="76200"/>
                      </a:cubicBezTo>
                      <a:lnTo>
                        <a:pt x="5143500" y="781050"/>
                      </a:lnTo>
                      <a:cubicBezTo>
                        <a:pt x="5143500" y="823134"/>
                        <a:pt x="5109384" y="857250"/>
                        <a:pt x="5067300" y="857250"/>
                      </a:cubicBezTo>
                      <a:lnTo>
                        <a:pt x="76200" y="857250"/>
                      </a:lnTo>
                      <a:cubicBezTo>
                        <a:pt x="34116" y="857250"/>
                        <a:pt x="0" y="823134"/>
                        <a:pt x="0" y="7810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1A6B7C">
                    <a:alpha val="8000"/>
                  </a:srgbClr>
                </a:solidFill>
                <a:ln>
                  <a:noFill/>
                </a:ln>
              </p:spPr>
            </p:sp>
            <p:sp>
              <p:nvSpPr>
                <p:cNvPr id="10" name="Ellipse 10"/>
                <p:cNvSpPr/>
                <p:nvPr/>
              </p:nvSpPr>
              <p:spPr>
                <a:xfrm>
                  <a:off x="609600" y="1657350"/>
                  <a:ext cx="342900" cy="342900"/>
                </a:xfrm>
                <a:prstGeom prst="ellipse">
                  <a:avLst/>
                </a:prstGeom>
                <a:solidFill>
                  <a:srgbClr val="1A6B7C"/>
                </a:solidFill>
                <a:ln>
                  <a:noFill/>
                </a:ln>
              </p:spPr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743562" y="1763078"/>
                  <a:ext cx="74976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1</a:t>
                  </a:r>
                </a:p>
              </p:txBody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1034415" y="1744028"/>
                  <a:ext cx="1813993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0D2B3E"/>
                      </a:solidFill>
                      <a:latin typeface="Microsoft YaHei"/>
                      <a:ea typeface="Microsoft YaHei"/>
                      <a:cs typeface="Microsoft YaHei"/>
                    </a:rPr>
                    <a:t>"东南亚蓄电池"战略错配</a:t>
                  </a:r>
                </a:p>
              </p:txBody>
            </p:sp>
            <p:sp>
              <p:nvSpPr>
                <p:cNvPr id="13" name="TextBox 13"/>
                <p:cNvSpPr txBox="1"/>
                <p:nvPr/>
              </p:nvSpPr>
              <p:spPr>
                <a:xfrm>
                  <a:off x="1036320" y="1998345"/>
                  <a:ext cx="2257425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水电产能大规模扩张，但出口渠道有限</a:t>
                  </a:r>
                </a:p>
              </p:txBody>
            </p:sp>
            <p:sp>
              <p:nvSpPr>
                <p:cNvPr id="14" name="TextBox 14"/>
                <p:cNvSpPr txBox="1"/>
                <p:nvPr/>
              </p:nvSpPr>
              <p:spPr>
                <a:xfrm>
                  <a:off x="1036320" y="2188845"/>
                  <a:ext cx="2257425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电力主要并入国内电网，无法有效创汇</a:t>
                  </a:r>
                </a:p>
              </p:txBody>
            </p:sp>
          </p:grpSp>
          <p:grpSp>
            <p:nvGrpSpPr>
              <p:cNvPr id="22" name="Group 22"/>
              <p:cNvGrpSpPr/>
              <p:nvPr/>
            </p:nvGrpSpPr>
            <p:grpSpPr>
              <a:xfrm>
                <a:off x="571500" y="2571750"/>
                <a:ext cx="5143500" cy="857250"/>
                <a:chOff x="571500" y="2571750"/>
                <a:chExt cx="5143500" cy="857250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571500" y="2571750"/>
                  <a:ext cx="5143500" cy="85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3500" h="857250">
                      <a:moveTo>
                        <a:pt x="76200" y="0"/>
                      </a:moveTo>
                      <a:lnTo>
                        <a:pt x="5067300" y="0"/>
                      </a:lnTo>
                      <a:cubicBezTo>
                        <a:pt x="5109384" y="0"/>
                        <a:pt x="5143500" y="34116"/>
                        <a:pt x="5143500" y="76200"/>
                      </a:cubicBezTo>
                      <a:lnTo>
                        <a:pt x="5143500" y="781050"/>
                      </a:lnTo>
                      <a:cubicBezTo>
                        <a:pt x="5143500" y="823134"/>
                        <a:pt x="5109384" y="857250"/>
                        <a:pt x="5067300" y="857250"/>
                      </a:cubicBezTo>
                      <a:lnTo>
                        <a:pt x="76200" y="857250"/>
                      </a:lnTo>
                      <a:cubicBezTo>
                        <a:pt x="34116" y="857250"/>
                        <a:pt x="0" y="823134"/>
                        <a:pt x="0" y="7810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1A6B7C">
                    <a:alpha val="8000"/>
                  </a:srgbClr>
                </a:solidFill>
                <a:ln>
                  <a:noFill/>
                </a:ln>
              </p:spPr>
            </p:sp>
            <p:sp>
              <p:nvSpPr>
                <p:cNvPr id="17" name="Ellipse 17"/>
                <p:cNvSpPr/>
                <p:nvPr/>
              </p:nvSpPr>
              <p:spPr>
                <a:xfrm>
                  <a:off x="609600" y="2609850"/>
                  <a:ext cx="342900" cy="342900"/>
                </a:xfrm>
                <a:prstGeom prst="ellipse">
                  <a:avLst/>
                </a:prstGeom>
                <a:solidFill>
                  <a:srgbClr val="1A6B7C"/>
                </a:solidFill>
                <a:ln>
                  <a:noFill/>
                </a:ln>
              </p:spPr>
            </p:sp>
            <p:sp>
              <p:nvSpPr>
                <p:cNvPr id="18" name="TextBox 18"/>
                <p:cNvSpPr txBox="1"/>
                <p:nvPr/>
              </p:nvSpPr>
              <p:spPr>
                <a:xfrm>
                  <a:off x="723434" y="2715578"/>
                  <a:ext cx="11523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2</a:t>
                  </a:r>
                </a:p>
              </p:txBody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1034415" y="2696528"/>
                  <a:ext cx="131483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0D2B3E"/>
                      </a:solidFill>
                      <a:latin typeface="Microsoft YaHei"/>
                      <a:ea typeface="Microsoft YaHei"/>
                      <a:cs typeface="Microsoft YaHei"/>
                    </a:rPr>
                    <a:t>货币收支严重错配</a:t>
                  </a:r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1036320" y="2950845"/>
                  <a:ext cx="2388870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收入端：国内售电收取基普（管制低价）</a:t>
                  </a:r>
                </a:p>
              </p:txBody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1036320" y="3141345"/>
                  <a:ext cx="2047113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B8352B"/>
                      </a:solidFill>
                      <a:latin typeface="Microsoft YaHei"/>
                      <a:ea typeface="Microsoft YaHei"/>
                      <a:cs typeface="Microsoft YaHei"/>
                    </a:rPr>
                    <a:t>支出端：支付给外资IPP必须用美元</a:t>
                  </a:r>
                </a:p>
              </p:txBody>
            </p:sp>
          </p:grpSp>
          <p:grpSp>
            <p:nvGrpSpPr>
              <p:cNvPr id="29" name="Group 29"/>
              <p:cNvGrpSpPr/>
              <p:nvPr/>
            </p:nvGrpSpPr>
            <p:grpSpPr>
              <a:xfrm>
                <a:off x="571500" y="3524250"/>
                <a:ext cx="5143500" cy="857250"/>
                <a:chOff x="571500" y="3524250"/>
                <a:chExt cx="5143500" cy="857250"/>
              </a:xfrm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571500" y="3524250"/>
                  <a:ext cx="5143500" cy="85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3500" h="857250">
                      <a:moveTo>
                        <a:pt x="76200" y="0"/>
                      </a:moveTo>
                      <a:lnTo>
                        <a:pt x="5067300" y="0"/>
                      </a:lnTo>
                      <a:cubicBezTo>
                        <a:pt x="5109384" y="0"/>
                        <a:pt x="5143500" y="34116"/>
                        <a:pt x="5143500" y="76200"/>
                      </a:cubicBezTo>
                      <a:lnTo>
                        <a:pt x="5143500" y="781050"/>
                      </a:lnTo>
                      <a:cubicBezTo>
                        <a:pt x="5143500" y="823134"/>
                        <a:pt x="5109384" y="857250"/>
                        <a:pt x="5067300" y="857250"/>
                      </a:cubicBezTo>
                      <a:lnTo>
                        <a:pt x="76200" y="857250"/>
                      </a:lnTo>
                      <a:cubicBezTo>
                        <a:pt x="34116" y="857250"/>
                        <a:pt x="0" y="823134"/>
                        <a:pt x="0" y="7810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1A6B7C">
                    <a:alpha val="8000"/>
                  </a:srgbClr>
                </a:solidFill>
                <a:ln>
                  <a:noFill/>
                </a:ln>
              </p:spPr>
            </p:sp>
            <p:sp>
              <p:nvSpPr>
                <p:cNvPr id="24" name="Ellipse 24"/>
                <p:cNvSpPr/>
                <p:nvPr/>
              </p:nvSpPr>
              <p:spPr>
                <a:xfrm>
                  <a:off x="609600" y="3562350"/>
                  <a:ext cx="342900" cy="342900"/>
                </a:xfrm>
                <a:prstGeom prst="ellipse">
                  <a:avLst/>
                </a:prstGeom>
                <a:solidFill>
                  <a:srgbClr val="1A6B7C"/>
                </a:solidFill>
                <a:ln>
                  <a:noFill/>
                </a:ln>
              </p:spPr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723434" y="3668078"/>
                  <a:ext cx="11523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3</a:t>
                  </a:r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1034415" y="3649028"/>
                  <a:ext cx="179789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0D2B3E"/>
                      </a:solidFill>
                      <a:latin typeface="Microsoft YaHei"/>
                      <a:ea typeface="Microsoft YaHei"/>
                      <a:cs typeface="Microsoft YaHei"/>
                    </a:rPr>
                    <a:t>产能过剩与国内消纳困境</a:t>
                  </a:r>
                </a:p>
              </p:txBody>
            </p:sp>
            <p:sp>
              <p:nvSpPr>
                <p:cNvPr id="27" name="TextBox 27"/>
                <p:cNvSpPr txBox="1"/>
                <p:nvPr/>
              </p:nvSpPr>
              <p:spPr>
                <a:xfrm>
                  <a:off x="1036320" y="3903345"/>
                  <a:ext cx="148847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水电装机快速扩张至18GW</a:t>
                  </a:r>
                </a:p>
              </p:txBody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1036320" y="4093845"/>
                  <a:ext cx="1994535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国内需求有限，出口电价谈判弱势</a:t>
                  </a:r>
                </a:p>
              </p:txBody>
            </p:sp>
          </p:grpSp>
          <p:grpSp>
            <p:nvGrpSpPr>
              <p:cNvPr id="36" name="Group 36"/>
              <p:cNvGrpSpPr/>
              <p:nvPr/>
            </p:nvGrpSpPr>
            <p:grpSpPr>
              <a:xfrm>
                <a:off x="571500" y="4476750"/>
                <a:ext cx="5143500" cy="857250"/>
                <a:chOff x="571500" y="4476750"/>
                <a:chExt cx="5143500" cy="857250"/>
              </a:xfrm>
            </p:grpSpPr>
            <p:sp>
              <p:nvSpPr>
                <p:cNvPr id="30" name="Freeform 30"/>
                <p:cNvSpPr/>
                <p:nvPr/>
              </p:nvSpPr>
              <p:spPr>
                <a:xfrm>
                  <a:off x="571500" y="4476750"/>
                  <a:ext cx="5143500" cy="85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3500" h="857250">
                      <a:moveTo>
                        <a:pt x="76200" y="0"/>
                      </a:moveTo>
                      <a:lnTo>
                        <a:pt x="5067300" y="0"/>
                      </a:lnTo>
                      <a:cubicBezTo>
                        <a:pt x="5109384" y="0"/>
                        <a:pt x="5143500" y="34116"/>
                        <a:pt x="5143500" y="76200"/>
                      </a:cubicBezTo>
                      <a:lnTo>
                        <a:pt x="5143500" y="781050"/>
                      </a:lnTo>
                      <a:cubicBezTo>
                        <a:pt x="5143500" y="823134"/>
                        <a:pt x="5109384" y="857250"/>
                        <a:pt x="5067300" y="857250"/>
                      </a:cubicBezTo>
                      <a:lnTo>
                        <a:pt x="76200" y="857250"/>
                      </a:lnTo>
                      <a:cubicBezTo>
                        <a:pt x="34116" y="857250"/>
                        <a:pt x="0" y="823134"/>
                        <a:pt x="0" y="7810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B8352B">
                    <a:alpha val="10000"/>
                  </a:srgbClr>
                </a:solidFill>
                <a:ln>
                  <a:noFill/>
                </a:ln>
              </p:spPr>
            </p:sp>
            <p:sp>
              <p:nvSpPr>
                <p:cNvPr id="31" name="Ellipse 31"/>
                <p:cNvSpPr/>
                <p:nvPr/>
              </p:nvSpPr>
              <p:spPr>
                <a:xfrm>
                  <a:off x="609600" y="4514850"/>
                  <a:ext cx="342900" cy="342900"/>
                </a:xfrm>
                <a:prstGeom prst="ellipse">
                  <a:avLst/>
                </a:prstGeom>
                <a:solidFill>
                  <a:srgbClr val="B8352B"/>
                </a:solidFill>
                <a:ln>
                  <a:noFill/>
                </a:ln>
              </p:spPr>
            </p:sp>
            <p:sp>
              <p:nvSpPr>
                <p:cNvPr id="32" name="TextBox 32"/>
                <p:cNvSpPr txBox="1"/>
                <p:nvPr/>
              </p:nvSpPr>
              <p:spPr>
                <a:xfrm>
                  <a:off x="723434" y="4620578"/>
                  <a:ext cx="11523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4</a:t>
                  </a:r>
                </a:p>
              </p:txBody>
            </p:sp>
            <p:sp>
              <p:nvSpPr>
                <p:cNvPr id="33" name="TextBox 33"/>
                <p:cNvSpPr txBox="1"/>
                <p:nvPr/>
              </p:nvSpPr>
              <p:spPr>
                <a:xfrm>
                  <a:off x="1034415" y="4601528"/>
                  <a:ext cx="1419494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B8352B"/>
                      </a:solidFill>
                      <a:latin typeface="Microsoft YaHei"/>
                      <a:ea typeface="Microsoft YaHei"/>
                      <a:cs typeface="Microsoft YaHei"/>
                    </a:rPr>
                    <a:t>EDL准财政活动负担</a:t>
                  </a:r>
                </a:p>
              </p:txBody>
            </p:sp>
            <p:sp>
              <p:nvSpPr>
                <p:cNvPr id="34" name="TextBox 34"/>
                <p:cNvSpPr txBox="1"/>
                <p:nvPr/>
              </p:nvSpPr>
              <p:spPr>
                <a:xfrm>
                  <a:off x="1036320" y="4855845"/>
                  <a:ext cx="2125980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承担国家补贴性供电任务，长期亏损</a:t>
                  </a:r>
                </a:p>
              </p:txBody>
            </p:sp>
            <p:sp>
              <p:nvSpPr>
                <p:cNvPr id="35" name="TextBox 35"/>
                <p:cNvSpPr txBox="1"/>
                <p:nvPr/>
              </p:nvSpPr>
              <p:spPr>
                <a:xfrm>
                  <a:off x="1036320" y="5046345"/>
                  <a:ext cx="1902523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B8352B"/>
                      </a:solidFill>
                      <a:latin typeface="Microsoft YaHei"/>
                      <a:ea typeface="Microsoft YaHei"/>
                      <a:cs typeface="Microsoft YaHei"/>
                    </a:rPr>
                    <a:t>债务高达$54亿，占公共债务40%</a:t>
                  </a:r>
                </a:p>
              </p:txBody>
            </p:sp>
          </p:grpSp>
        </p:grpSp>
      </p:grpSp>
      <p:grpSp>
        <p:nvGrpSpPr>
          <p:cNvPr id="71" name="Group 71"/>
          <p:cNvGrpSpPr/>
          <p:nvPr/>
        </p:nvGrpSpPr>
        <p:grpSpPr>
          <a:xfrm>
            <a:off x="6286500" y="952500"/>
            <a:ext cx="5524500" cy="4762500"/>
            <a:chOff x="6286500" y="952500"/>
            <a:chExt cx="5524500" cy="4762500"/>
          </a:xfrm>
        </p:grpSpPr>
        <p:sp>
          <p:nvSpPr>
            <p:cNvPr id="39" name="Freeform 39"/>
            <p:cNvSpPr/>
            <p:nvPr/>
          </p:nvSpPr>
          <p:spPr>
            <a:xfrm>
              <a:off x="6286500" y="952500"/>
              <a:ext cx="5524500" cy="4762500"/>
            </a:xfrm>
            <a:custGeom>
              <a:avLst/>
              <a:gdLst/>
              <a:ahLst/>
              <a:cxnLst/>
              <a:rect l="l" t="t" r="r" b="b"/>
              <a:pathLst>
                <a:path w="5524500" h="4762500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4648200"/>
                  </a:lnTo>
                  <a:cubicBezTo>
                    <a:pt x="5524500" y="4711326"/>
                    <a:pt x="5473326" y="4762500"/>
                    <a:pt x="5410200" y="4762500"/>
                  </a:cubicBezTo>
                  <a:lnTo>
                    <a:pt x="114300" y="4762500"/>
                  </a:lnTo>
                  <a:cubicBezTo>
                    <a:pt x="51174" y="4762500"/>
                    <a:pt x="0" y="4711326"/>
                    <a:pt x="0" y="4648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B8352B"/>
              </a:solidFill>
            </a:ln>
          </p:spPr>
        </p:sp>
        <p:sp>
          <p:nvSpPr>
            <p:cNvPr id="40" name="Freeform 40"/>
            <p:cNvSpPr/>
            <p:nvPr/>
          </p:nvSpPr>
          <p:spPr>
            <a:xfrm>
              <a:off x="6286500" y="952500"/>
              <a:ext cx="5524500" cy="476250"/>
            </a:xfrm>
            <a:custGeom>
              <a:avLst/>
              <a:gdLst/>
              <a:ahLst/>
              <a:cxnLst/>
              <a:rect l="l" t="t" r="r" b="b"/>
              <a:pathLst>
                <a:path w="5524500" h="476250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361950"/>
                  </a:lnTo>
                  <a:cubicBezTo>
                    <a:pt x="5524500" y="425076"/>
                    <a:pt x="5473326" y="476250"/>
                    <a:pt x="54102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B8352B"/>
            </a:solidFill>
            <a:ln>
              <a:noFill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6509385" y="1137285"/>
              <a:ext cx="220195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🔥 触发因素（2020-2025）</a:t>
              </a:r>
            </a:p>
          </p:txBody>
        </p:sp>
        <p:grpSp>
          <p:nvGrpSpPr>
            <p:cNvPr id="70" name="Group 70"/>
            <p:cNvGrpSpPr/>
            <p:nvPr/>
          </p:nvGrpSpPr>
          <p:grpSpPr>
            <a:xfrm>
              <a:off x="6477000" y="1619250"/>
              <a:ext cx="5143500" cy="3714750"/>
              <a:chOff x="6477000" y="1619250"/>
              <a:chExt cx="5143500" cy="3714750"/>
            </a:xfrm>
          </p:grpSpPr>
          <p:grpSp>
            <p:nvGrpSpPr>
              <p:cNvPr id="48" name="Group 48"/>
              <p:cNvGrpSpPr/>
              <p:nvPr/>
            </p:nvGrpSpPr>
            <p:grpSpPr>
              <a:xfrm>
                <a:off x="6477000" y="1619250"/>
                <a:ext cx="5143500" cy="857250"/>
                <a:chOff x="6477000" y="1619250"/>
                <a:chExt cx="5143500" cy="857250"/>
              </a:xfrm>
            </p:grpSpPr>
            <p:sp>
              <p:nvSpPr>
                <p:cNvPr id="42" name="Freeform 42"/>
                <p:cNvSpPr/>
                <p:nvPr/>
              </p:nvSpPr>
              <p:spPr>
                <a:xfrm>
                  <a:off x="6477000" y="1619250"/>
                  <a:ext cx="5143500" cy="85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3500" h="857250">
                      <a:moveTo>
                        <a:pt x="76200" y="0"/>
                      </a:moveTo>
                      <a:lnTo>
                        <a:pt x="5067300" y="0"/>
                      </a:lnTo>
                      <a:cubicBezTo>
                        <a:pt x="5109384" y="0"/>
                        <a:pt x="5143500" y="34116"/>
                        <a:pt x="5143500" y="76200"/>
                      </a:cubicBezTo>
                      <a:lnTo>
                        <a:pt x="5143500" y="781050"/>
                      </a:lnTo>
                      <a:cubicBezTo>
                        <a:pt x="5143500" y="823134"/>
                        <a:pt x="5109384" y="857250"/>
                        <a:pt x="5067300" y="857250"/>
                      </a:cubicBezTo>
                      <a:lnTo>
                        <a:pt x="76200" y="857250"/>
                      </a:lnTo>
                      <a:cubicBezTo>
                        <a:pt x="34116" y="857250"/>
                        <a:pt x="0" y="823134"/>
                        <a:pt x="0" y="7810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B8352B">
                    <a:alpha val="8000"/>
                  </a:srgbClr>
                </a:solidFill>
                <a:ln>
                  <a:noFill/>
                </a:ln>
              </p:spPr>
            </p:sp>
            <p:sp>
              <p:nvSpPr>
                <p:cNvPr id="43" name="Ellipse 43"/>
                <p:cNvSpPr/>
                <p:nvPr/>
              </p:nvSpPr>
              <p:spPr>
                <a:xfrm>
                  <a:off x="6515100" y="1657350"/>
                  <a:ext cx="342900" cy="342900"/>
                </a:xfrm>
                <a:prstGeom prst="ellipse">
                  <a:avLst/>
                </a:prstGeom>
                <a:solidFill>
                  <a:srgbClr val="B8352B"/>
                </a:solidFill>
                <a:ln>
                  <a:noFill/>
                </a:ln>
              </p:spPr>
            </p:sp>
            <p:sp>
              <p:nvSpPr>
                <p:cNvPr id="44" name="TextBox 44"/>
                <p:cNvSpPr txBox="1"/>
                <p:nvPr/>
              </p:nvSpPr>
              <p:spPr>
                <a:xfrm>
                  <a:off x="6649062" y="1763078"/>
                  <a:ext cx="74976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1</a:t>
                  </a:r>
                </a:p>
              </p:txBody>
            </p:sp>
            <p:sp>
              <p:nvSpPr>
                <p:cNvPr id="45" name="TextBox 45"/>
                <p:cNvSpPr txBox="1"/>
                <p:nvPr/>
              </p:nvSpPr>
              <p:spPr>
                <a:xfrm>
                  <a:off x="6939915" y="1744028"/>
                  <a:ext cx="99279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0D2B3E"/>
                      </a:solidFill>
                      <a:latin typeface="Microsoft YaHei"/>
                      <a:ea typeface="Microsoft YaHei"/>
                      <a:cs typeface="Microsoft YaHei"/>
                    </a:rPr>
                    <a:t>新冠疫情冲击</a:t>
                  </a:r>
                </a:p>
              </p:txBody>
            </p:sp>
            <p:sp>
              <p:nvSpPr>
                <p:cNvPr id="46" name="TextBox 46"/>
                <p:cNvSpPr txBox="1"/>
                <p:nvPr/>
              </p:nvSpPr>
              <p:spPr>
                <a:xfrm>
                  <a:off x="6941820" y="1998345"/>
                  <a:ext cx="1600200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旅游业崩溃，外汇收入锐减</a:t>
                  </a:r>
                </a:p>
              </p:txBody>
            </p:sp>
            <p:sp>
              <p:nvSpPr>
                <p:cNvPr id="47" name="TextBox 47"/>
                <p:cNvSpPr txBox="1"/>
                <p:nvPr/>
              </p:nvSpPr>
              <p:spPr>
                <a:xfrm>
                  <a:off x="6941820" y="2188845"/>
                  <a:ext cx="1731645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经济增长停滞，财政收入下降</a:t>
                  </a:r>
                </a:p>
              </p:txBody>
            </p:sp>
          </p:grpSp>
          <p:grpSp>
            <p:nvGrpSpPr>
              <p:cNvPr id="55" name="Group 55"/>
              <p:cNvGrpSpPr/>
              <p:nvPr/>
            </p:nvGrpSpPr>
            <p:grpSpPr>
              <a:xfrm>
                <a:off x="6477000" y="2571750"/>
                <a:ext cx="5143500" cy="857250"/>
                <a:chOff x="6477000" y="2571750"/>
                <a:chExt cx="5143500" cy="857250"/>
              </a:xfrm>
            </p:grpSpPr>
            <p:sp>
              <p:nvSpPr>
                <p:cNvPr id="49" name="Freeform 49"/>
                <p:cNvSpPr/>
                <p:nvPr/>
              </p:nvSpPr>
              <p:spPr>
                <a:xfrm>
                  <a:off x="6477000" y="2571750"/>
                  <a:ext cx="5143500" cy="85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3500" h="857250">
                      <a:moveTo>
                        <a:pt x="76200" y="0"/>
                      </a:moveTo>
                      <a:lnTo>
                        <a:pt x="5067300" y="0"/>
                      </a:lnTo>
                      <a:cubicBezTo>
                        <a:pt x="5109384" y="0"/>
                        <a:pt x="5143500" y="34116"/>
                        <a:pt x="5143500" y="76200"/>
                      </a:cubicBezTo>
                      <a:lnTo>
                        <a:pt x="5143500" y="781050"/>
                      </a:lnTo>
                      <a:cubicBezTo>
                        <a:pt x="5143500" y="823134"/>
                        <a:pt x="5109384" y="857250"/>
                        <a:pt x="5067300" y="857250"/>
                      </a:cubicBezTo>
                      <a:lnTo>
                        <a:pt x="76200" y="857250"/>
                      </a:lnTo>
                      <a:cubicBezTo>
                        <a:pt x="34116" y="857250"/>
                        <a:pt x="0" y="823134"/>
                        <a:pt x="0" y="7810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B8352B">
                    <a:alpha val="8000"/>
                  </a:srgbClr>
                </a:solidFill>
                <a:ln>
                  <a:noFill/>
                </a:ln>
              </p:spPr>
            </p:sp>
            <p:sp>
              <p:nvSpPr>
                <p:cNvPr id="50" name="Ellipse 50"/>
                <p:cNvSpPr/>
                <p:nvPr/>
              </p:nvSpPr>
              <p:spPr>
                <a:xfrm>
                  <a:off x="6515100" y="2609850"/>
                  <a:ext cx="342900" cy="342900"/>
                </a:xfrm>
                <a:prstGeom prst="ellipse">
                  <a:avLst/>
                </a:prstGeom>
                <a:solidFill>
                  <a:srgbClr val="B8352B"/>
                </a:solidFill>
                <a:ln>
                  <a:noFill/>
                </a:ln>
              </p:spPr>
            </p:sp>
            <p:sp>
              <p:nvSpPr>
                <p:cNvPr id="51" name="TextBox 51"/>
                <p:cNvSpPr txBox="1"/>
                <p:nvPr/>
              </p:nvSpPr>
              <p:spPr>
                <a:xfrm>
                  <a:off x="6628934" y="2715578"/>
                  <a:ext cx="11523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2</a:t>
                  </a:r>
                </a:p>
              </p:txBody>
            </p:sp>
            <p:sp>
              <p:nvSpPr>
                <p:cNvPr id="52" name="TextBox 52"/>
                <p:cNvSpPr txBox="1"/>
                <p:nvPr/>
              </p:nvSpPr>
              <p:spPr>
                <a:xfrm>
                  <a:off x="6939915" y="2696528"/>
                  <a:ext cx="1347035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B8352B"/>
                      </a:solidFill>
                      <a:latin typeface="Microsoft YaHei"/>
                      <a:ea typeface="Microsoft YaHei"/>
                      <a:cs typeface="Microsoft YaHei"/>
                    </a:rPr>
                    <a:t>基普暴跌（-60%）</a:t>
                  </a:r>
                </a:p>
              </p:txBody>
            </p:sp>
            <p:sp>
              <p:nvSpPr>
                <p:cNvPr id="53" name="TextBox 53"/>
                <p:cNvSpPr txBox="1"/>
                <p:nvPr/>
              </p:nvSpPr>
              <p:spPr>
                <a:xfrm>
                  <a:off x="6941820" y="2950845"/>
                  <a:ext cx="1994535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进口成本飙升，外债偿还成本翻倍</a:t>
                  </a:r>
                </a:p>
              </p:txBody>
            </p:sp>
            <p:sp>
              <p:nvSpPr>
                <p:cNvPr id="54" name="TextBox 54"/>
                <p:cNvSpPr txBox="1"/>
                <p:nvPr/>
              </p:nvSpPr>
              <p:spPr>
                <a:xfrm>
                  <a:off x="6941820" y="3141345"/>
                  <a:ext cx="1554194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EDL美元支付能力瞬间崩溃</a:t>
                  </a:r>
                </a:p>
              </p:txBody>
            </p:sp>
          </p:grpSp>
          <p:grpSp>
            <p:nvGrpSpPr>
              <p:cNvPr id="62" name="Group 62"/>
              <p:cNvGrpSpPr/>
              <p:nvPr/>
            </p:nvGrpSpPr>
            <p:grpSpPr>
              <a:xfrm>
                <a:off x="6477000" y="3524250"/>
                <a:ext cx="5143500" cy="857250"/>
                <a:chOff x="6477000" y="3524250"/>
                <a:chExt cx="5143500" cy="857250"/>
              </a:xfrm>
            </p:grpSpPr>
            <p:sp>
              <p:nvSpPr>
                <p:cNvPr id="56" name="Freeform 56"/>
                <p:cNvSpPr/>
                <p:nvPr/>
              </p:nvSpPr>
              <p:spPr>
                <a:xfrm>
                  <a:off x="6477000" y="3524250"/>
                  <a:ext cx="5143500" cy="85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3500" h="857250">
                      <a:moveTo>
                        <a:pt x="76200" y="0"/>
                      </a:moveTo>
                      <a:lnTo>
                        <a:pt x="5067300" y="0"/>
                      </a:lnTo>
                      <a:cubicBezTo>
                        <a:pt x="5109384" y="0"/>
                        <a:pt x="5143500" y="34116"/>
                        <a:pt x="5143500" y="76200"/>
                      </a:cubicBezTo>
                      <a:lnTo>
                        <a:pt x="5143500" y="781050"/>
                      </a:lnTo>
                      <a:cubicBezTo>
                        <a:pt x="5143500" y="823134"/>
                        <a:pt x="5109384" y="857250"/>
                        <a:pt x="5067300" y="857250"/>
                      </a:cubicBezTo>
                      <a:lnTo>
                        <a:pt x="76200" y="857250"/>
                      </a:lnTo>
                      <a:cubicBezTo>
                        <a:pt x="34116" y="857250"/>
                        <a:pt x="0" y="823134"/>
                        <a:pt x="0" y="7810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B8352B">
                    <a:alpha val="8000"/>
                  </a:srgbClr>
                </a:solidFill>
                <a:ln>
                  <a:noFill/>
                </a:ln>
              </p:spPr>
            </p:sp>
            <p:sp>
              <p:nvSpPr>
                <p:cNvPr id="57" name="Ellipse 57"/>
                <p:cNvSpPr/>
                <p:nvPr/>
              </p:nvSpPr>
              <p:spPr>
                <a:xfrm>
                  <a:off x="6515100" y="3562350"/>
                  <a:ext cx="342900" cy="342900"/>
                </a:xfrm>
                <a:prstGeom prst="ellipse">
                  <a:avLst/>
                </a:prstGeom>
                <a:solidFill>
                  <a:srgbClr val="B8352B"/>
                </a:solidFill>
                <a:ln>
                  <a:noFill/>
                </a:ln>
              </p:spPr>
            </p:sp>
            <p:sp>
              <p:nvSpPr>
                <p:cNvPr id="58" name="TextBox 58"/>
                <p:cNvSpPr txBox="1"/>
                <p:nvPr/>
              </p:nvSpPr>
              <p:spPr>
                <a:xfrm>
                  <a:off x="6628934" y="3668078"/>
                  <a:ext cx="11523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3</a:t>
                  </a:r>
                </a:p>
              </p:txBody>
            </p:sp>
            <p:sp>
              <p:nvSpPr>
                <p:cNvPr id="59" name="TextBox 59"/>
                <p:cNvSpPr txBox="1"/>
                <p:nvPr/>
              </p:nvSpPr>
              <p:spPr>
                <a:xfrm>
                  <a:off x="6939915" y="3649028"/>
                  <a:ext cx="99279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0D2B3E"/>
                      </a:solidFill>
                      <a:latin typeface="Microsoft YaHei"/>
                      <a:ea typeface="Microsoft YaHei"/>
                      <a:cs typeface="Microsoft YaHei"/>
                    </a:rPr>
                    <a:t>外汇储备枯竭</a:t>
                  </a:r>
                </a:p>
              </p:txBody>
            </p:sp>
            <p:sp>
              <p:nvSpPr>
                <p:cNvPr id="60" name="TextBox 60"/>
                <p:cNvSpPr txBox="1"/>
                <p:nvPr/>
              </p:nvSpPr>
              <p:spPr>
                <a:xfrm>
                  <a:off x="6941820" y="3903345"/>
                  <a:ext cx="2290286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B8352B"/>
                      </a:solidFill>
                      <a:latin typeface="Microsoft YaHei"/>
                      <a:ea typeface="Microsoft YaHei"/>
                      <a:cs typeface="Microsoft YaHei"/>
                    </a:rPr>
                    <a:t>储备 &lt; 2个月进口覆盖（警戒线3个月）</a:t>
                  </a:r>
                </a:p>
              </p:txBody>
            </p:sp>
            <p:sp>
              <p:nvSpPr>
                <p:cNvPr id="61" name="TextBox 61"/>
                <p:cNvSpPr txBox="1"/>
                <p:nvPr/>
              </p:nvSpPr>
              <p:spPr>
                <a:xfrm>
                  <a:off x="6941820" y="4093845"/>
                  <a:ext cx="1994535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有限美元优先用于燃油和主权债券</a:t>
                  </a:r>
                </a:p>
              </p:txBody>
            </p:sp>
          </p:grpSp>
          <p:grpSp>
            <p:nvGrpSpPr>
              <p:cNvPr id="69" name="Group 69"/>
              <p:cNvGrpSpPr/>
              <p:nvPr/>
            </p:nvGrpSpPr>
            <p:grpSpPr>
              <a:xfrm>
                <a:off x="6477000" y="4476750"/>
                <a:ext cx="5143500" cy="857250"/>
                <a:chOff x="6477000" y="4476750"/>
                <a:chExt cx="5143500" cy="857250"/>
              </a:xfrm>
            </p:grpSpPr>
            <p:sp>
              <p:nvSpPr>
                <p:cNvPr id="63" name="Freeform 63"/>
                <p:cNvSpPr/>
                <p:nvPr/>
              </p:nvSpPr>
              <p:spPr>
                <a:xfrm>
                  <a:off x="6477000" y="4476750"/>
                  <a:ext cx="5143500" cy="85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3500" h="857250">
                      <a:moveTo>
                        <a:pt x="76200" y="0"/>
                      </a:moveTo>
                      <a:lnTo>
                        <a:pt x="5067300" y="0"/>
                      </a:lnTo>
                      <a:cubicBezTo>
                        <a:pt x="5109384" y="0"/>
                        <a:pt x="5143500" y="34116"/>
                        <a:pt x="5143500" y="76200"/>
                      </a:cubicBezTo>
                      <a:lnTo>
                        <a:pt x="5143500" y="781050"/>
                      </a:lnTo>
                      <a:cubicBezTo>
                        <a:pt x="5143500" y="823134"/>
                        <a:pt x="5109384" y="857250"/>
                        <a:pt x="5067300" y="857250"/>
                      </a:cubicBezTo>
                      <a:lnTo>
                        <a:pt x="76200" y="857250"/>
                      </a:lnTo>
                      <a:cubicBezTo>
                        <a:pt x="34116" y="857250"/>
                        <a:pt x="0" y="823134"/>
                        <a:pt x="0" y="7810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D97706">
                    <a:alpha val="15000"/>
                  </a:srgbClr>
                </a:solidFill>
                <a:ln>
                  <a:noFill/>
                </a:ln>
              </p:spPr>
            </p:sp>
            <p:sp>
              <p:nvSpPr>
                <p:cNvPr id="64" name="Ellipse 64"/>
                <p:cNvSpPr/>
                <p:nvPr/>
              </p:nvSpPr>
              <p:spPr>
                <a:xfrm>
                  <a:off x="6515100" y="4514850"/>
                  <a:ext cx="342900" cy="342900"/>
                </a:xfrm>
                <a:prstGeom prst="ellipse">
                  <a:avLst/>
                </a:prstGeom>
                <a:solidFill>
                  <a:srgbClr val="D97706"/>
                </a:solidFill>
                <a:ln>
                  <a:noFill/>
                </a:ln>
              </p:spPr>
            </p:sp>
            <p:sp>
              <p:nvSpPr>
                <p:cNvPr id="65" name="TextBox 65"/>
                <p:cNvSpPr txBox="1"/>
                <p:nvPr/>
              </p:nvSpPr>
              <p:spPr>
                <a:xfrm>
                  <a:off x="6628934" y="4620578"/>
                  <a:ext cx="11523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4</a:t>
                  </a:r>
                </a:p>
              </p:txBody>
            </p:sp>
            <p:sp>
              <p:nvSpPr>
                <p:cNvPr id="66" name="TextBox 66"/>
                <p:cNvSpPr txBox="1"/>
                <p:nvPr/>
              </p:nvSpPr>
              <p:spPr>
                <a:xfrm>
                  <a:off x="6939915" y="4601528"/>
                  <a:ext cx="99279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D97706"/>
                      </a:solidFill>
                      <a:latin typeface="Microsoft YaHei"/>
                      <a:ea typeface="Microsoft YaHei"/>
                      <a:cs typeface="Microsoft YaHei"/>
                    </a:rPr>
                    <a:t>恶性通货膨胀</a:t>
                  </a:r>
                </a:p>
              </p:txBody>
            </p:sp>
            <p:sp>
              <p:nvSpPr>
                <p:cNvPr id="67" name="TextBox 67"/>
                <p:cNvSpPr txBox="1"/>
                <p:nvPr/>
              </p:nvSpPr>
              <p:spPr>
                <a:xfrm>
                  <a:off x="6941820" y="4855845"/>
                  <a:ext cx="1468755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进口依赖严重，物价飙升</a:t>
                  </a:r>
                </a:p>
              </p:txBody>
            </p:sp>
            <p:sp>
              <p:nvSpPr>
                <p:cNvPr id="68" name="TextBox 68"/>
                <p:cNvSpPr txBox="1"/>
                <p:nvPr/>
              </p:nvSpPr>
              <p:spPr>
                <a:xfrm>
                  <a:off x="6941820" y="5046345"/>
                  <a:ext cx="1935385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居民/企业支付能力被进一步吞噬</a:t>
                  </a:r>
                </a:p>
              </p:txBody>
            </p:sp>
          </p:grpSp>
        </p:grpSp>
      </p:grpSp>
      <p:grpSp>
        <p:nvGrpSpPr>
          <p:cNvPr id="74" name="Group 74"/>
          <p:cNvGrpSpPr/>
          <p:nvPr/>
        </p:nvGrpSpPr>
        <p:grpSpPr>
          <a:xfrm>
            <a:off x="381000" y="5905500"/>
            <a:ext cx="11430000" cy="381000"/>
            <a:chOff x="381000" y="5905500"/>
            <a:chExt cx="11430000" cy="381000"/>
          </a:xfrm>
        </p:grpSpPr>
        <p:sp>
          <p:nvSpPr>
            <p:cNvPr id="72" name="Freeform 72"/>
            <p:cNvSpPr/>
            <p:nvPr/>
          </p:nvSpPr>
          <p:spPr>
            <a:xfrm>
              <a:off x="381000" y="5905500"/>
              <a:ext cx="11430000" cy="381000"/>
            </a:xfrm>
            <a:custGeom>
              <a:avLst/>
              <a:gdLst/>
              <a:ahLst/>
              <a:cxnLst/>
              <a:rect l="l" t="t" r="r" b="b"/>
              <a:pathLst>
                <a:path w="11430000" h="381000">
                  <a:moveTo>
                    <a:pt x="76200" y="0"/>
                  </a:moveTo>
                  <a:lnTo>
                    <a:pt x="11353800" y="0"/>
                  </a:lnTo>
                  <a:cubicBezTo>
                    <a:pt x="11395884" y="0"/>
                    <a:pt x="11430000" y="34116"/>
                    <a:pt x="11430000" y="76200"/>
                  </a:cubicBezTo>
                  <a:lnTo>
                    <a:pt x="11430000" y="304800"/>
                  </a:lnTo>
                  <a:cubicBezTo>
                    <a:pt x="11430000" y="346884"/>
                    <a:pt x="11395884" y="381000"/>
                    <a:pt x="11353800" y="381000"/>
                  </a:cubicBezTo>
                  <a:lnTo>
                    <a:pt x="76200" y="381000"/>
                  </a:lnTo>
                  <a:cubicBezTo>
                    <a:pt x="34116" y="381000"/>
                    <a:pt x="0" y="346884"/>
                    <a:pt x="0" y="3048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0D2B3E"/>
            </a:solidFill>
            <a:ln>
              <a:noFill/>
            </a:ln>
          </p:spPr>
        </p:sp>
        <p:sp>
          <p:nvSpPr>
            <p:cNvPr id="73" name="TextBox 73"/>
            <p:cNvSpPr txBox="1"/>
            <p:nvPr/>
          </p:nvSpPr>
          <p:spPr>
            <a:xfrm>
              <a:off x="3222641" y="6049328"/>
              <a:ext cx="574671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因果链条：</a:t>
              </a:r>
              <a:r>
                <a:rPr lang="zh-CN" sz="1050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结构性错配（蓄电池战略）</a:t>
              </a:r>
              <a:r>
                <a:rPr lang="zh-CN" sz="1050" dirty="0">
                  <a:solidFill>
                    <a:srgbClr val="7ED4E6"/>
                  </a:solidFill>
                  <a:latin typeface="Microsoft YaHei"/>
                  <a:ea typeface="Microsoft YaHei"/>
                  <a:cs typeface="Microsoft YaHei"/>
                </a:rPr>
                <a:t>+</a:t>
              </a:r>
              <a:r>
                <a:rPr lang="zh-CN" sz="1050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外部冲击（疫情+货币崩溃）</a:t>
              </a:r>
              <a:r>
                <a:rPr lang="zh-CN" sz="1050" dirty="0">
                  <a:solidFill>
                    <a:srgbClr val="7ED4E6"/>
                  </a:solidFill>
                  <a:latin typeface="Microsoft YaHei"/>
                  <a:ea typeface="Microsoft YaHei"/>
                  <a:cs typeface="Microsoft YaHei"/>
                </a:rPr>
                <a:t>→</a:t>
              </a:r>
              <a:r>
                <a:rPr lang="zh-CN" sz="1050" b="1" dirty="0">
                  <a:solidFill>
                    <a:srgbClr val="B8352B"/>
                  </a:solidFill>
                  <a:latin typeface="Microsoft YaHei"/>
                  <a:ea typeface="Microsoft YaHei"/>
                  <a:cs typeface="Microsoft YaHei"/>
                </a:rPr>
                <a:t>EDL系统性违约</a:t>
              </a:r>
            </a:p>
          </p:txBody>
        </p:sp>
      </p:grpSp>
      <p:sp>
        <p:nvSpPr>
          <p:cNvPr id="75" name="TextBox 75"/>
          <p:cNvSpPr txBox="1"/>
          <p:nvPr/>
        </p:nvSpPr>
        <p:spPr>
          <a:xfrm>
            <a:off x="11424952" y="6475095"/>
            <a:ext cx="397478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718096"/>
                </a:solidFill>
                <a:latin typeface="Segoe UI"/>
                <a:ea typeface="Microsoft YaHei"/>
                <a:cs typeface="Segoe UI"/>
              </a:rPr>
              <a:t>11 / 20</a:t>
            </a:r>
          </a:p>
        </p:txBody>
      </p:sp>
    </p:spTree>
  </p:cSld>
  <p:clrMapOvr>
    <a:masterClrMapping/>
  </p:clrMapOvr>
  <p:transition dur="4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D2B3E"/>
              </a:gs>
              <a:gs pos="100000">
                <a:srgbClr val="1A4A5E"/>
              </a:gs>
            </a:gsLst>
            <a:lin ang="5400000" scaled="1"/>
          </a:gradFill>
          <a:ln>
            <a:noFill/>
          </a:ln>
        </p:spPr>
      </p:sp>
      <p:pic>
        <p:nvPicPr>
          <p:cNvPr id="3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4" name="Rectangle 4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rgbClr val="0D2B3E">
              <a:alpha val="75000"/>
            </a:srgbClr>
          </a:solidFill>
          <a:ln>
            <a:noFill/>
          </a:ln>
        </p:spPr>
      </p:sp>
      <p:sp>
        <p:nvSpPr>
          <p:cNvPr id="5" name="TextBox 5"/>
          <p:cNvSpPr txBox="1"/>
          <p:nvPr/>
        </p:nvSpPr>
        <p:spPr>
          <a:xfrm>
            <a:off x="354330" y="297180"/>
            <a:ext cx="2951702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货币崩溃与债务危机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71487" y="410528"/>
            <a:ext cx="145284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7ED4E6"/>
                </a:solidFill>
                <a:latin typeface="Segoe UI"/>
                <a:ea typeface="Microsoft YaHei"/>
                <a:cs typeface="Segoe UI"/>
              </a:rPr>
              <a:t>CURRENCY COLLAPSE</a:t>
            </a:r>
          </a:p>
        </p:txBody>
      </p:sp>
      <p:sp>
        <p:nvSpPr>
          <p:cNvPr id="7" name="Line 7"/>
          <p:cNvSpPr/>
          <p:nvPr/>
        </p:nvSpPr>
        <p:spPr>
          <a:xfrm>
            <a:off x="381000" y="714375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</a:path>
            </a:pathLst>
          </a:custGeom>
          <a:noFill/>
          <a:ln w="9525">
            <a:solidFill>
              <a:srgbClr val="1A6B7C"/>
            </a:solidFill>
          </a:ln>
        </p:spPr>
      </p:sp>
      <p:grpSp>
        <p:nvGrpSpPr>
          <p:cNvPr id="13" name="Group 13"/>
          <p:cNvGrpSpPr/>
          <p:nvPr/>
        </p:nvGrpSpPr>
        <p:grpSpPr>
          <a:xfrm>
            <a:off x="381000" y="952500"/>
            <a:ext cx="2095500" cy="1143000"/>
            <a:chOff x="381000" y="952500"/>
            <a:chExt cx="2095500" cy="1143000"/>
          </a:xfrm>
        </p:grpSpPr>
        <p:sp>
          <p:nvSpPr>
            <p:cNvPr id="8" name="Freeform 8"/>
            <p:cNvSpPr/>
            <p:nvPr/>
          </p:nvSpPr>
          <p:spPr>
            <a:xfrm>
              <a:off x="381000" y="952500"/>
              <a:ext cx="2095500" cy="1143000"/>
            </a:xfrm>
            <a:custGeom>
              <a:avLst/>
              <a:gdLst/>
              <a:ahLst/>
              <a:cxnLst/>
              <a:rect l="l" t="t" r="r" b="b"/>
              <a:pathLst>
                <a:path w="2095500" h="1143000">
                  <a:moveTo>
                    <a:pt x="114300" y="0"/>
                  </a:moveTo>
                  <a:lnTo>
                    <a:pt x="1981200" y="0"/>
                  </a:lnTo>
                  <a:cubicBezTo>
                    <a:pt x="2044326" y="0"/>
                    <a:pt x="2095500" y="51174"/>
                    <a:pt x="2095500" y="114300"/>
                  </a:cubicBezTo>
                  <a:lnTo>
                    <a:pt x="2095500" y="1028700"/>
                  </a:lnTo>
                  <a:cubicBezTo>
                    <a:pt x="2095500" y="1091826"/>
                    <a:pt x="2044326" y="1143000"/>
                    <a:pt x="1981200" y="1143000"/>
                  </a:cubicBezTo>
                  <a:lnTo>
                    <a:pt x="114300" y="1143000"/>
                  </a:lnTo>
                  <a:cubicBezTo>
                    <a:pt x="51174" y="1143000"/>
                    <a:pt x="0" y="1091826"/>
                    <a:pt x="0" y="1028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</p:sp>
        <p:sp>
          <p:nvSpPr>
            <p:cNvPr id="9" name="Freeform 9"/>
            <p:cNvSpPr/>
            <p:nvPr/>
          </p:nvSpPr>
          <p:spPr>
            <a:xfrm>
              <a:off x="381000" y="952500"/>
              <a:ext cx="57150" cy="1143000"/>
            </a:xfrm>
            <a:custGeom>
              <a:avLst/>
              <a:gdLst/>
              <a:ahLst/>
              <a:cxnLst/>
              <a:rect l="l" t="t" r="r" b="b"/>
              <a:pathLst>
                <a:path w="57150" h="1143000">
                  <a:moveTo>
                    <a:pt x="28575" y="0"/>
                  </a:moveTo>
                  <a:lnTo>
                    <a:pt x="28575" y="0"/>
                  </a:lnTo>
                  <a:cubicBezTo>
                    <a:pt x="44357" y="0"/>
                    <a:pt x="57150" y="12793"/>
                    <a:pt x="57150" y="28575"/>
                  </a:cubicBezTo>
                  <a:lnTo>
                    <a:pt x="57150" y="1114425"/>
                  </a:lnTo>
                  <a:cubicBezTo>
                    <a:pt x="57150" y="1130207"/>
                    <a:pt x="44357" y="1143000"/>
                    <a:pt x="28575" y="1143000"/>
                  </a:cubicBezTo>
                  <a:lnTo>
                    <a:pt x="28575" y="1143000"/>
                  </a:lnTo>
                  <a:cubicBezTo>
                    <a:pt x="12793" y="1143000"/>
                    <a:pt x="0" y="1130207"/>
                    <a:pt x="0" y="1114425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B8352B"/>
            </a:soli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578168" y="1132999"/>
              <a:ext cx="87915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7ED4E6"/>
                  </a:solidFill>
                  <a:latin typeface="Microsoft YaHei"/>
                  <a:ea typeface="Microsoft YaHei"/>
                  <a:cs typeface="Microsoft YaHei"/>
                </a:rPr>
                <a:t>基普贬值幅度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50545" y="1326832"/>
              <a:ext cx="1142743" cy="640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150" b="1" dirty="0">
                  <a:solidFill>
                    <a:srgbClr val="B8352B"/>
                  </a:solidFill>
                  <a:latin typeface="Segoe UI"/>
                  <a:ea typeface="Microsoft YaHei"/>
                  <a:cs typeface="Segoe UI"/>
                </a:rPr>
                <a:t>~60%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80072" y="1815941"/>
              <a:ext cx="737878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7ED4E6"/>
                  </a:solidFill>
                  <a:latin typeface="Microsoft YaHei"/>
                  <a:ea typeface="Microsoft YaHei"/>
                  <a:cs typeface="Microsoft YaHei"/>
                </a:rPr>
                <a:t>2020-2025年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667000" y="952500"/>
            <a:ext cx="2095500" cy="1143000"/>
            <a:chOff x="2667000" y="952500"/>
            <a:chExt cx="2095500" cy="1143000"/>
          </a:xfrm>
        </p:grpSpPr>
        <p:sp>
          <p:nvSpPr>
            <p:cNvPr id="14" name="Freeform 14"/>
            <p:cNvSpPr/>
            <p:nvPr/>
          </p:nvSpPr>
          <p:spPr>
            <a:xfrm>
              <a:off x="2667000" y="952500"/>
              <a:ext cx="2095500" cy="1143000"/>
            </a:xfrm>
            <a:custGeom>
              <a:avLst/>
              <a:gdLst/>
              <a:ahLst/>
              <a:cxnLst/>
              <a:rect l="l" t="t" r="r" b="b"/>
              <a:pathLst>
                <a:path w="2095500" h="1143000">
                  <a:moveTo>
                    <a:pt x="114300" y="0"/>
                  </a:moveTo>
                  <a:lnTo>
                    <a:pt x="1981200" y="0"/>
                  </a:lnTo>
                  <a:cubicBezTo>
                    <a:pt x="2044326" y="0"/>
                    <a:pt x="2095500" y="51174"/>
                    <a:pt x="2095500" y="114300"/>
                  </a:cubicBezTo>
                  <a:lnTo>
                    <a:pt x="2095500" y="1028700"/>
                  </a:lnTo>
                  <a:cubicBezTo>
                    <a:pt x="2095500" y="1091826"/>
                    <a:pt x="2044326" y="1143000"/>
                    <a:pt x="1981200" y="1143000"/>
                  </a:cubicBezTo>
                  <a:lnTo>
                    <a:pt x="114300" y="1143000"/>
                  </a:lnTo>
                  <a:cubicBezTo>
                    <a:pt x="51174" y="1143000"/>
                    <a:pt x="0" y="1091826"/>
                    <a:pt x="0" y="1028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</p:sp>
        <p:sp>
          <p:nvSpPr>
            <p:cNvPr id="15" name="Freeform 15"/>
            <p:cNvSpPr/>
            <p:nvPr/>
          </p:nvSpPr>
          <p:spPr>
            <a:xfrm>
              <a:off x="2667000" y="952500"/>
              <a:ext cx="57150" cy="1143000"/>
            </a:xfrm>
            <a:custGeom>
              <a:avLst/>
              <a:gdLst/>
              <a:ahLst/>
              <a:cxnLst/>
              <a:rect l="l" t="t" r="r" b="b"/>
              <a:pathLst>
                <a:path w="57150" h="1143000">
                  <a:moveTo>
                    <a:pt x="28575" y="0"/>
                  </a:moveTo>
                  <a:lnTo>
                    <a:pt x="28575" y="0"/>
                  </a:lnTo>
                  <a:cubicBezTo>
                    <a:pt x="44357" y="0"/>
                    <a:pt x="57150" y="12793"/>
                    <a:pt x="57150" y="28575"/>
                  </a:cubicBezTo>
                  <a:lnTo>
                    <a:pt x="57150" y="1114425"/>
                  </a:lnTo>
                  <a:cubicBezTo>
                    <a:pt x="57150" y="1130207"/>
                    <a:pt x="44357" y="1143000"/>
                    <a:pt x="28575" y="1143000"/>
                  </a:cubicBezTo>
                  <a:lnTo>
                    <a:pt x="28575" y="1143000"/>
                  </a:lnTo>
                  <a:cubicBezTo>
                    <a:pt x="12793" y="1143000"/>
                    <a:pt x="0" y="1130207"/>
                    <a:pt x="0" y="1114425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2864168" y="1132999"/>
              <a:ext cx="90763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7ED4E6"/>
                  </a:solidFill>
                  <a:latin typeface="Microsoft YaHei"/>
                  <a:ea typeface="Microsoft YaHei"/>
                  <a:cs typeface="Microsoft YaHei"/>
                </a:rPr>
                <a:t>公共债务/GDP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836545" y="1326832"/>
              <a:ext cx="1287661" cy="640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150" b="1" dirty="0">
                  <a:solidFill>
                    <a:srgbClr val="D97706"/>
                  </a:solidFill>
                  <a:latin typeface="Segoe UI"/>
                  <a:ea typeface="Microsoft YaHei"/>
                  <a:cs typeface="Segoe UI"/>
                </a:rPr>
                <a:t>~100%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866072" y="1815941"/>
              <a:ext cx="743902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7ED4E6"/>
                  </a:solidFill>
                  <a:latin typeface="Microsoft YaHei"/>
                  <a:ea typeface="Microsoft YaHei"/>
                  <a:cs typeface="Microsoft YaHei"/>
                </a:rPr>
                <a:t>接近债务上限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953000" y="952500"/>
            <a:ext cx="2095500" cy="1143000"/>
            <a:chOff x="4953000" y="952500"/>
            <a:chExt cx="2095500" cy="1143000"/>
          </a:xfrm>
        </p:grpSpPr>
        <p:sp>
          <p:nvSpPr>
            <p:cNvPr id="20" name="Freeform 20"/>
            <p:cNvSpPr/>
            <p:nvPr/>
          </p:nvSpPr>
          <p:spPr>
            <a:xfrm>
              <a:off x="4953000" y="952500"/>
              <a:ext cx="2095500" cy="1143000"/>
            </a:xfrm>
            <a:custGeom>
              <a:avLst/>
              <a:gdLst/>
              <a:ahLst/>
              <a:cxnLst/>
              <a:rect l="l" t="t" r="r" b="b"/>
              <a:pathLst>
                <a:path w="2095500" h="1143000">
                  <a:moveTo>
                    <a:pt x="114300" y="0"/>
                  </a:moveTo>
                  <a:lnTo>
                    <a:pt x="1981200" y="0"/>
                  </a:lnTo>
                  <a:cubicBezTo>
                    <a:pt x="2044326" y="0"/>
                    <a:pt x="2095500" y="51174"/>
                    <a:pt x="2095500" y="114300"/>
                  </a:cubicBezTo>
                  <a:lnTo>
                    <a:pt x="2095500" y="1028700"/>
                  </a:lnTo>
                  <a:cubicBezTo>
                    <a:pt x="2095500" y="1091826"/>
                    <a:pt x="2044326" y="1143000"/>
                    <a:pt x="1981200" y="1143000"/>
                  </a:cubicBezTo>
                  <a:lnTo>
                    <a:pt x="114300" y="1143000"/>
                  </a:lnTo>
                  <a:cubicBezTo>
                    <a:pt x="51174" y="1143000"/>
                    <a:pt x="0" y="1091826"/>
                    <a:pt x="0" y="1028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</p:sp>
        <p:sp>
          <p:nvSpPr>
            <p:cNvPr id="21" name="Freeform 21"/>
            <p:cNvSpPr/>
            <p:nvPr/>
          </p:nvSpPr>
          <p:spPr>
            <a:xfrm>
              <a:off x="4953000" y="952500"/>
              <a:ext cx="57150" cy="1143000"/>
            </a:xfrm>
            <a:custGeom>
              <a:avLst/>
              <a:gdLst/>
              <a:ahLst/>
              <a:cxnLst/>
              <a:rect l="l" t="t" r="r" b="b"/>
              <a:pathLst>
                <a:path w="57150" h="1143000">
                  <a:moveTo>
                    <a:pt x="28575" y="0"/>
                  </a:moveTo>
                  <a:lnTo>
                    <a:pt x="28575" y="0"/>
                  </a:lnTo>
                  <a:cubicBezTo>
                    <a:pt x="44357" y="0"/>
                    <a:pt x="57150" y="12793"/>
                    <a:pt x="57150" y="28575"/>
                  </a:cubicBezTo>
                  <a:lnTo>
                    <a:pt x="57150" y="1114425"/>
                  </a:lnTo>
                  <a:cubicBezTo>
                    <a:pt x="57150" y="1130207"/>
                    <a:pt x="44357" y="1143000"/>
                    <a:pt x="28575" y="1143000"/>
                  </a:cubicBezTo>
                  <a:lnTo>
                    <a:pt x="28575" y="1143000"/>
                  </a:lnTo>
                  <a:cubicBezTo>
                    <a:pt x="12793" y="1143000"/>
                    <a:pt x="0" y="1130207"/>
                    <a:pt x="0" y="1114425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B8352B"/>
            </a:solidFill>
            <a:ln>
              <a:noFill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5150168" y="1132999"/>
              <a:ext cx="87915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7ED4E6"/>
                  </a:solidFill>
                  <a:latin typeface="Microsoft YaHei"/>
                  <a:ea typeface="Microsoft YaHei"/>
                  <a:cs typeface="Microsoft YaHei"/>
                </a:rPr>
                <a:t>对华债务占比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122545" y="1326832"/>
              <a:ext cx="1142743" cy="640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1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&gt;50%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152072" y="1815941"/>
              <a:ext cx="743902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7ED4E6"/>
                  </a:solidFill>
                  <a:latin typeface="Microsoft YaHei"/>
                  <a:ea typeface="Microsoft YaHei"/>
                  <a:cs typeface="Microsoft YaHei"/>
                </a:rPr>
                <a:t>半数公共债务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239000" y="952500"/>
            <a:ext cx="2095500" cy="1143000"/>
            <a:chOff x="7239000" y="952500"/>
            <a:chExt cx="2095500" cy="1143000"/>
          </a:xfrm>
        </p:grpSpPr>
        <p:sp>
          <p:nvSpPr>
            <p:cNvPr id="26" name="Freeform 26"/>
            <p:cNvSpPr/>
            <p:nvPr/>
          </p:nvSpPr>
          <p:spPr>
            <a:xfrm>
              <a:off x="7239000" y="952500"/>
              <a:ext cx="2095500" cy="1143000"/>
            </a:xfrm>
            <a:custGeom>
              <a:avLst/>
              <a:gdLst/>
              <a:ahLst/>
              <a:cxnLst/>
              <a:rect l="l" t="t" r="r" b="b"/>
              <a:pathLst>
                <a:path w="2095500" h="1143000">
                  <a:moveTo>
                    <a:pt x="114300" y="0"/>
                  </a:moveTo>
                  <a:lnTo>
                    <a:pt x="1981200" y="0"/>
                  </a:lnTo>
                  <a:cubicBezTo>
                    <a:pt x="2044326" y="0"/>
                    <a:pt x="2095500" y="51174"/>
                    <a:pt x="2095500" y="114300"/>
                  </a:cubicBezTo>
                  <a:lnTo>
                    <a:pt x="2095500" y="1028700"/>
                  </a:lnTo>
                  <a:cubicBezTo>
                    <a:pt x="2095500" y="1091826"/>
                    <a:pt x="2044326" y="1143000"/>
                    <a:pt x="1981200" y="1143000"/>
                  </a:cubicBezTo>
                  <a:lnTo>
                    <a:pt x="114300" y="1143000"/>
                  </a:lnTo>
                  <a:cubicBezTo>
                    <a:pt x="51174" y="1143000"/>
                    <a:pt x="0" y="1091826"/>
                    <a:pt x="0" y="1028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B8352B"/>
            </a:solidFill>
            <a:ln>
              <a:noFill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7417118" y="1180624"/>
              <a:ext cx="53740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FFFFFF">
                      <a:alpha val="8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IMF评级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410450" y="1457325"/>
              <a:ext cx="958215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债务困境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417118" y="1752124"/>
              <a:ext cx="97171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Debt Distress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381000" y="2381250"/>
            <a:ext cx="6667500" cy="2667000"/>
            <a:chOff x="381000" y="2381250"/>
            <a:chExt cx="6667500" cy="2667000"/>
          </a:xfrm>
        </p:grpSpPr>
        <p:sp>
          <p:nvSpPr>
            <p:cNvPr id="31" name="Freeform 31"/>
            <p:cNvSpPr/>
            <p:nvPr/>
          </p:nvSpPr>
          <p:spPr>
            <a:xfrm>
              <a:off x="381000" y="2381250"/>
              <a:ext cx="6667500" cy="2667000"/>
            </a:xfrm>
            <a:custGeom>
              <a:avLst/>
              <a:gdLst/>
              <a:ahLst/>
              <a:cxnLst/>
              <a:rect l="l" t="t" r="r" b="b"/>
              <a:pathLst>
                <a:path w="6667500" h="2667000">
                  <a:moveTo>
                    <a:pt x="114300" y="0"/>
                  </a:moveTo>
                  <a:lnTo>
                    <a:pt x="6553200" y="0"/>
                  </a:lnTo>
                  <a:cubicBezTo>
                    <a:pt x="6616326" y="0"/>
                    <a:pt x="6667500" y="51174"/>
                    <a:pt x="6667500" y="114300"/>
                  </a:cubicBezTo>
                  <a:lnTo>
                    <a:pt x="6667500" y="2552700"/>
                  </a:lnTo>
                  <a:cubicBezTo>
                    <a:pt x="6667500" y="2615826"/>
                    <a:pt x="6616326" y="2667000"/>
                    <a:pt x="6553200" y="2667000"/>
                  </a:cubicBezTo>
                  <a:lnTo>
                    <a:pt x="114300" y="2667000"/>
                  </a:lnTo>
                  <a:cubicBezTo>
                    <a:pt x="51174" y="2667000"/>
                    <a:pt x="0" y="2615826"/>
                    <a:pt x="0" y="2552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603885" y="2585085"/>
              <a:ext cx="2422779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基普兑美元汇率走势（示意）</a:t>
              </a:r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533400" y="2952750"/>
              <a:ext cx="5848350" cy="1976438"/>
              <a:chOff x="533400" y="2952750"/>
              <a:chExt cx="5848350" cy="1976438"/>
            </a:xfrm>
          </p:grpSpPr>
          <p:sp>
            <p:nvSpPr>
              <p:cNvPr id="33" name="Line 33"/>
              <p:cNvSpPr/>
              <p:nvPr/>
            </p:nvSpPr>
            <p:spPr>
              <a:xfrm>
                <a:off x="857250" y="2952750"/>
                <a:ext cx="9525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1714500">
                    <a:moveTo>
                      <a:pt x="0" y="0"/>
                    </a:moveTo>
                    <a:lnTo>
                      <a:pt x="0" y="1714500"/>
                    </a:lnTo>
                  </a:path>
                </a:pathLst>
              </a:custGeom>
              <a:noFill/>
              <a:ln w="9525">
                <a:solidFill>
                  <a:srgbClr val="7ED4E6">
                    <a:alpha val="50000"/>
                  </a:srgbClr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533400" y="2967038"/>
                <a:ext cx="238125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750" dirty="0">
                    <a:solidFill>
                      <a:srgbClr val="7ED4E6"/>
                    </a:solidFill>
                    <a:latin typeface="Segoe UI"/>
                    <a:ea typeface="Microsoft YaHei"/>
                    <a:cs typeface="Segoe UI"/>
                  </a:rPr>
                  <a:t>稳定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533400" y="4586288"/>
                <a:ext cx="238125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750" dirty="0">
                    <a:solidFill>
                      <a:srgbClr val="7ED4E6"/>
                    </a:solidFill>
                    <a:latin typeface="Segoe UI"/>
                    <a:ea typeface="Microsoft YaHei"/>
                    <a:cs typeface="Segoe UI"/>
                  </a:rPr>
                  <a:t>贬值</a:t>
                </a:r>
              </a:p>
            </p:txBody>
          </p:sp>
          <p:sp>
            <p:nvSpPr>
              <p:cNvPr id="36" name="Line 36"/>
              <p:cNvSpPr/>
              <p:nvPr/>
            </p:nvSpPr>
            <p:spPr>
              <a:xfrm>
                <a:off x="857250" y="4667250"/>
                <a:ext cx="55245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524500" h="9525">
                    <a:moveTo>
                      <a:pt x="0" y="0"/>
                    </a:moveTo>
                    <a:lnTo>
                      <a:pt x="5524500" y="0"/>
                    </a:lnTo>
                  </a:path>
                </a:pathLst>
              </a:custGeom>
              <a:noFill/>
              <a:ln w="9525">
                <a:solidFill>
                  <a:srgbClr val="7ED4E6">
                    <a:alpha val="50000"/>
                  </a:srgbClr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1203484" y="4776788"/>
                <a:ext cx="260032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7ED4E6"/>
                    </a:solidFill>
                    <a:latin typeface="Segoe UI"/>
                    <a:ea typeface="Microsoft YaHei"/>
                    <a:cs typeface="Segoe UI"/>
                  </a:rPr>
                  <a:t>2020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2360176" y="4776788"/>
                <a:ext cx="232648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7ED4E6"/>
                    </a:solidFill>
                    <a:latin typeface="Segoe UI"/>
                    <a:ea typeface="Microsoft YaHei"/>
                    <a:cs typeface="Segoe UI"/>
                  </a:rPr>
                  <a:t>2021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3489484" y="4776788"/>
                <a:ext cx="260032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7ED4E6"/>
                    </a:solidFill>
                    <a:latin typeface="Segoe UI"/>
                    <a:ea typeface="Microsoft YaHei"/>
                    <a:cs typeface="Segoe UI"/>
                  </a:rPr>
                  <a:t>2022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4632484" y="4776788"/>
                <a:ext cx="260032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7ED4E6"/>
                    </a:solidFill>
                    <a:latin typeface="Segoe UI"/>
                    <a:ea typeface="Microsoft YaHei"/>
                    <a:cs typeface="Segoe UI"/>
                  </a:rPr>
                  <a:t>2023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5775484" y="4776788"/>
                <a:ext cx="260032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7ED4E6"/>
                    </a:solidFill>
                    <a:latin typeface="Segoe UI"/>
                    <a:ea typeface="Microsoft YaHei"/>
                    <a:cs typeface="Segoe UI"/>
                  </a:rPr>
                  <a:t>2024</a:t>
                </a:r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1333500" y="3238500"/>
                <a:ext cx="4572000" cy="1333500"/>
              </a:xfrm>
              <a:custGeom>
                <a:avLst/>
                <a:gdLst/>
                <a:ahLst/>
                <a:cxnLst/>
                <a:rect l="l" t="t" r="r" b="b"/>
                <a:pathLst>
                  <a:path w="4572000" h="1333500">
                    <a:moveTo>
                      <a:pt x="0" y="0"/>
                    </a:moveTo>
                    <a:cubicBezTo>
                      <a:pt x="317500" y="31750"/>
                      <a:pt x="698500" y="95250"/>
                      <a:pt x="1143000" y="190500"/>
                    </a:cubicBezTo>
                    <a:cubicBezTo>
                      <a:pt x="1587500" y="317500"/>
                      <a:pt x="1968500" y="476250"/>
                      <a:pt x="2286000" y="666750"/>
                    </a:cubicBezTo>
                    <a:cubicBezTo>
                      <a:pt x="2603500" y="857250"/>
                      <a:pt x="2984500" y="1016000"/>
                      <a:pt x="3429000" y="1143000"/>
                    </a:cubicBezTo>
                    <a:cubicBezTo>
                      <a:pt x="3873500" y="1238250"/>
                      <a:pt x="4254500" y="1301750"/>
                      <a:pt x="4572000" y="1333500"/>
                    </a:cubicBezTo>
                  </a:path>
                </a:pathLst>
              </a:custGeom>
              <a:noFill/>
              <a:ln w="38100" cap="rnd">
                <a:solidFill>
                  <a:srgbClr val="B8352B"/>
                </a:solidFill>
              </a:ln>
            </p:spPr>
          </p:sp>
          <p:sp>
            <p:nvSpPr>
              <p:cNvPr id="43" name="Ellipse 43"/>
              <p:cNvSpPr/>
              <p:nvPr/>
            </p:nvSpPr>
            <p:spPr>
              <a:xfrm>
                <a:off x="1276350" y="3181350"/>
                <a:ext cx="114300" cy="114300"/>
              </a:xfrm>
              <a:prstGeom prst="ellipse">
                <a:avLst/>
              </a:prstGeom>
              <a:solidFill>
                <a:srgbClr val="2E7D32"/>
              </a:solidFill>
              <a:ln>
                <a:noFill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1177052" y="3022759"/>
                <a:ext cx="312896" cy="137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675" dirty="0">
                    <a:solidFill>
                      <a:srgbClr val="2E7D32"/>
                    </a:solidFill>
                    <a:latin typeface="Microsoft YaHei"/>
                    <a:ea typeface="Microsoft YaHei"/>
                    <a:cs typeface="Microsoft YaHei"/>
                  </a:rPr>
                  <a:t>疫情前</a:t>
                </a:r>
              </a:p>
            </p:txBody>
          </p:sp>
          <p:sp>
            <p:nvSpPr>
              <p:cNvPr id="45" name="Ellipse 45"/>
              <p:cNvSpPr/>
              <p:nvPr/>
            </p:nvSpPr>
            <p:spPr>
              <a:xfrm>
                <a:off x="3562350" y="3848100"/>
                <a:ext cx="114300" cy="114300"/>
              </a:xfrm>
              <a:prstGeom prst="ellipse">
                <a:avLst/>
              </a:prstGeom>
              <a:solidFill>
                <a:srgbClr val="D97706"/>
              </a:solidFill>
              <a:ln>
                <a:noFill/>
              </a:ln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3413760" y="3689509"/>
                <a:ext cx="411480" cy="137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675" dirty="0">
                    <a:solidFill>
                      <a:srgbClr val="D97706"/>
                    </a:solidFill>
                    <a:latin typeface="Microsoft YaHei"/>
                    <a:ea typeface="Microsoft YaHei"/>
                    <a:cs typeface="Microsoft YaHei"/>
                  </a:rPr>
                  <a:t>加速贬值</a:t>
                </a:r>
              </a:p>
            </p:txBody>
          </p:sp>
          <p:sp>
            <p:nvSpPr>
              <p:cNvPr id="47" name="Ellipse 47"/>
              <p:cNvSpPr/>
              <p:nvPr/>
            </p:nvSpPr>
            <p:spPr>
              <a:xfrm>
                <a:off x="5829300" y="4495800"/>
                <a:ext cx="152400" cy="152400"/>
              </a:xfrm>
              <a:prstGeom prst="ellipse">
                <a:avLst/>
              </a:prstGeom>
              <a:solidFill>
                <a:srgbClr val="B8352B"/>
              </a:solidFill>
              <a:ln>
                <a:noFill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5699760" y="4356259"/>
                <a:ext cx="411480" cy="137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675" dirty="0">
                    <a:solidFill>
                      <a:srgbClr val="B8352B"/>
                    </a:solidFill>
                    <a:latin typeface="Microsoft YaHei"/>
                    <a:ea typeface="Microsoft YaHei"/>
                    <a:cs typeface="Microsoft YaHei"/>
                  </a:rPr>
                  <a:t>触发仲裁</a:t>
                </a:r>
              </a:p>
            </p:txBody>
          </p:sp>
        </p:grpSp>
      </p:grpSp>
      <p:grpSp>
        <p:nvGrpSpPr>
          <p:cNvPr id="58" name="Group 58"/>
          <p:cNvGrpSpPr/>
          <p:nvPr/>
        </p:nvGrpSpPr>
        <p:grpSpPr>
          <a:xfrm>
            <a:off x="7239000" y="2381250"/>
            <a:ext cx="4572000" cy="1238250"/>
            <a:chOff x="7239000" y="2381250"/>
            <a:chExt cx="4572000" cy="1238250"/>
          </a:xfrm>
        </p:grpSpPr>
        <p:sp>
          <p:nvSpPr>
            <p:cNvPr id="51" name="Freeform 51"/>
            <p:cNvSpPr/>
            <p:nvPr/>
          </p:nvSpPr>
          <p:spPr>
            <a:xfrm>
              <a:off x="7239000" y="2381250"/>
              <a:ext cx="4572000" cy="1238250"/>
            </a:xfrm>
            <a:custGeom>
              <a:avLst/>
              <a:gdLst/>
              <a:ahLst/>
              <a:cxnLst/>
              <a:rect l="l" t="t" r="r" b="b"/>
              <a:pathLst>
                <a:path w="4572000" h="1238250">
                  <a:moveTo>
                    <a:pt x="114300" y="0"/>
                  </a:moveTo>
                  <a:lnTo>
                    <a:pt x="4457700" y="0"/>
                  </a:lnTo>
                  <a:cubicBezTo>
                    <a:pt x="4520826" y="0"/>
                    <a:pt x="4572000" y="51174"/>
                    <a:pt x="4572000" y="114300"/>
                  </a:cubicBezTo>
                  <a:lnTo>
                    <a:pt x="4572000" y="1123950"/>
                  </a:lnTo>
                  <a:cubicBezTo>
                    <a:pt x="4572000" y="1187076"/>
                    <a:pt x="4520826" y="1238250"/>
                    <a:pt x="4457700" y="1238250"/>
                  </a:cubicBezTo>
                  <a:lnTo>
                    <a:pt x="114300" y="1238250"/>
                  </a:lnTo>
                  <a:cubicBezTo>
                    <a:pt x="51174" y="1238250"/>
                    <a:pt x="0" y="1187076"/>
                    <a:pt x="0" y="1123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D97706">
                <a:alpha val="20000"/>
              </a:srgbClr>
            </a:solidFill>
            <a:ln>
              <a:noFill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7463790" y="2601278"/>
              <a:ext cx="1218219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D97706"/>
                  </a:solidFill>
                  <a:latin typeface="Microsoft YaHei"/>
                  <a:ea typeface="Microsoft YaHei"/>
                  <a:cs typeface="Microsoft YaHei"/>
                </a:rPr>
                <a:t>⚠️ 外汇储备枯竭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7464742" y="2895124"/>
              <a:ext cx="736759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储备水平：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8267700" y="2838450"/>
              <a:ext cx="820198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D97706"/>
                  </a:solidFill>
                  <a:latin typeface="Segoe UI"/>
                  <a:ea typeface="Microsoft YaHei"/>
                  <a:cs typeface="Segoe UI"/>
                </a:rPr>
                <a:t>&lt; 2个月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9369742" y="2895124"/>
              <a:ext cx="59436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进口覆盖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7465695" y="3188970"/>
              <a:ext cx="1672495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7ED4E6"/>
                  </a:solidFill>
                  <a:latin typeface="Microsoft YaHei"/>
                  <a:ea typeface="Microsoft YaHei"/>
                  <a:cs typeface="Microsoft YaHei"/>
                </a:rPr>
                <a:t>国际警戒线：3个月进口覆盖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7465695" y="3379470"/>
              <a:ext cx="2520315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7ED4E6"/>
                  </a:solidFill>
                  <a:latin typeface="Microsoft YaHei"/>
                  <a:ea typeface="Microsoft YaHei"/>
                  <a:cs typeface="Microsoft YaHei"/>
                </a:rPr>
                <a:t>有限美元优先用于购买燃油和偿还主权债券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7239000" y="3810000"/>
            <a:ext cx="4572000" cy="1238250"/>
            <a:chOff x="7239000" y="3810000"/>
            <a:chExt cx="4572000" cy="1238250"/>
          </a:xfrm>
        </p:grpSpPr>
        <p:sp>
          <p:nvSpPr>
            <p:cNvPr id="59" name="Freeform 59"/>
            <p:cNvSpPr/>
            <p:nvPr/>
          </p:nvSpPr>
          <p:spPr>
            <a:xfrm>
              <a:off x="7239000" y="3810000"/>
              <a:ext cx="4572000" cy="1238250"/>
            </a:xfrm>
            <a:custGeom>
              <a:avLst/>
              <a:gdLst/>
              <a:ahLst/>
              <a:cxnLst/>
              <a:rect l="l" t="t" r="r" b="b"/>
              <a:pathLst>
                <a:path w="4572000" h="1238250">
                  <a:moveTo>
                    <a:pt x="114300" y="0"/>
                  </a:moveTo>
                  <a:lnTo>
                    <a:pt x="4457700" y="0"/>
                  </a:lnTo>
                  <a:cubicBezTo>
                    <a:pt x="4520826" y="0"/>
                    <a:pt x="4572000" y="51174"/>
                    <a:pt x="4572000" y="114300"/>
                  </a:cubicBezTo>
                  <a:lnTo>
                    <a:pt x="4572000" y="1123950"/>
                  </a:lnTo>
                  <a:cubicBezTo>
                    <a:pt x="4572000" y="1187076"/>
                    <a:pt x="4520826" y="1238250"/>
                    <a:pt x="4457700" y="1238250"/>
                  </a:cubicBezTo>
                  <a:lnTo>
                    <a:pt x="114300" y="1238250"/>
                  </a:lnTo>
                  <a:cubicBezTo>
                    <a:pt x="51174" y="1238250"/>
                    <a:pt x="0" y="1187076"/>
                    <a:pt x="0" y="1123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B8352B">
                <a:alpha val="30000"/>
              </a:srgbClr>
            </a:solidFill>
            <a:ln>
              <a:noFill/>
            </a:ln>
          </p:spPr>
        </p:sp>
        <p:sp>
          <p:nvSpPr>
            <p:cNvPr id="60" name="TextBox 60"/>
            <p:cNvSpPr txBox="1"/>
            <p:nvPr/>
          </p:nvSpPr>
          <p:spPr>
            <a:xfrm>
              <a:off x="7463790" y="4030028"/>
              <a:ext cx="1258474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政府无法救助EDL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7464742" y="4323874"/>
              <a:ext cx="130635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国家层面流动性危机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7464742" y="4561999"/>
              <a:ext cx="1968508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政府财政枯竭，无力对EDL注资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7464742" y="4800124"/>
              <a:ext cx="2813289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B8352B"/>
                  </a:solidFill>
                  <a:latin typeface="Microsoft YaHei"/>
                  <a:ea typeface="Microsoft YaHei"/>
                  <a:cs typeface="Microsoft YaHei"/>
                </a:rPr>
                <a:t>EDL支付给中国企业的电费被排在次要位置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381000" y="5334000"/>
            <a:ext cx="11430000" cy="762000"/>
            <a:chOff x="381000" y="5334000"/>
            <a:chExt cx="11430000" cy="762000"/>
          </a:xfrm>
        </p:grpSpPr>
        <p:sp>
          <p:nvSpPr>
            <p:cNvPr id="65" name="Freeform 65"/>
            <p:cNvSpPr/>
            <p:nvPr/>
          </p:nvSpPr>
          <p:spPr>
            <a:xfrm>
              <a:off x="381000" y="5334000"/>
              <a:ext cx="11430000" cy="762000"/>
            </a:xfrm>
            <a:custGeom>
              <a:avLst/>
              <a:gdLst/>
              <a:ahLst/>
              <a:cxnLst/>
              <a:rect l="l" t="t" r="r" b="b"/>
              <a:pathLst>
                <a:path w="11430000" h="762000">
                  <a:moveTo>
                    <a:pt x="114300" y="0"/>
                  </a:moveTo>
                  <a:lnTo>
                    <a:pt x="11315700" y="0"/>
                  </a:lnTo>
                  <a:cubicBezTo>
                    <a:pt x="11378826" y="0"/>
                    <a:pt x="11430000" y="51174"/>
                    <a:pt x="11430000" y="114300"/>
                  </a:cubicBezTo>
                  <a:lnTo>
                    <a:pt x="11430000" y="647700"/>
                  </a:lnTo>
                  <a:cubicBezTo>
                    <a:pt x="11430000" y="710826"/>
                    <a:pt x="11378826" y="762000"/>
                    <a:pt x="11315700" y="762000"/>
                  </a:cubicBezTo>
                  <a:lnTo>
                    <a:pt x="114300" y="762000"/>
                  </a:lnTo>
                  <a:cubicBezTo>
                    <a:pt x="51174" y="762000"/>
                    <a:pt x="0" y="710826"/>
                    <a:pt x="0" y="647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</p:sp>
        <p:sp>
          <p:nvSpPr>
            <p:cNvPr id="66" name="TextBox 66"/>
            <p:cNvSpPr txBox="1"/>
            <p:nvPr/>
          </p:nvSpPr>
          <p:spPr>
            <a:xfrm>
              <a:off x="605790" y="5554028"/>
              <a:ext cx="67075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C9A227"/>
                  </a:solidFill>
                  <a:latin typeface="Microsoft YaHei"/>
                  <a:ea typeface="Microsoft YaHei"/>
                  <a:cs typeface="Microsoft YaHei"/>
                </a:rPr>
                <a:t>核心洞察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606742" y="5800249"/>
              <a:ext cx="813437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基普汇率稳定时，EDL的"基普收入-美元支出"模式尚能维持；一旦</a:t>
              </a:r>
              <a:r>
                <a:rPr lang="zh-CN" sz="975" b="1" dirty="0">
                  <a:solidFill>
                    <a:srgbClr val="B8352B"/>
                  </a:solidFill>
                  <a:latin typeface="Microsoft YaHei"/>
                  <a:ea typeface="Microsoft YaHei"/>
                  <a:cs typeface="Microsoft YaHei"/>
                </a:rPr>
                <a:t>基普崩盘</a:t>
              </a:r>
              <a:r>
                <a:rPr lang="zh-CN" sz="975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，EDL的资产负债表便</a:t>
              </a:r>
              <a:r>
                <a:rPr lang="zh-CN" sz="975" b="1" dirty="0">
                  <a:solidFill>
                    <a:srgbClr val="B8352B"/>
                  </a:solidFill>
                  <a:latin typeface="Microsoft YaHei"/>
                  <a:ea typeface="Microsoft YaHei"/>
                  <a:cs typeface="Microsoft YaHei"/>
                </a:rPr>
                <a:t>瞬间穿孔</a:t>
              </a:r>
              <a:r>
                <a:rPr lang="zh-CN" sz="975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，完全丧失履约能力。</a:t>
              </a:r>
            </a:p>
          </p:txBody>
        </p:sp>
      </p:grpSp>
      <p:sp>
        <p:nvSpPr>
          <p:cNvPr id="69" name="Line 69"/>
          <p:cNvSpPr/>
          <p:nvPr/>
        </p:nvSpPr>
        <p:spPr>
          <a:xfrm>
            <a:off x="381000" y="6286500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</a:path>
            </a:pathLst>
          </a:custGeom>
          <a:noFill/>
          <a:ln w="9525">
            <a:solidFill>
              <a:srgbClr val="1A6B7C"/>
            </a:solidFill>
          </a:ln>
        </p:spPr>
      </p:sp>
      <p:sp>
        <p:nvSpPr>
          <p:cNvPr id="70" name="TextBox 70"/>
          <p:cNvSpPr txBox="1"/>
          <p:nvPr/>
        </p:nvSpPr>
        <p:spPr>
          <a:xfrm>
            <a:off x="370522" y="6483191"/>
            <a:ext cx="194881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7ED4E6"/>
                </a:solidFill>
                <a:latin typeface="Microsoft YaHei"/>
                <a:ea typeface="Microsoft YaHei"/>
                <a:cs typeface="Microsoft YaHei"/>
              </a:rPr>
              <a:t>南欧江梯级水电站项目战略评估报告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1392090" y="6475095"/>
            <a:ext cx="430340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7ED4E6"/>
                </a:solidFill>
                <a:latin typeface="Segoe UI"/>
                <a:ea typeface="Microsoft YaHei"/>
                <a:cs typeface="Segoe UI"/>
              </a:rPr>
              <a:t>12 / 20</a:t>
            </a:r>
          </a:p>
        </p:txBody>
      </p:sp>
    </p:spTree>
  </p:cSld>
  <p:clrMapOvr>
    <a:masterClrMapping/>
  </p:clrMapOvr>
  <p:transition dur="4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5F7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D2B3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354330" y="249555"/>
            <a:ext cx="1872867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EDL财务困境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34432" y="362902"/>
            <a:ext cx="188990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7ED4E6"/>
                </a:solidFill>
                <a:latin typeface="Segoe UI"/>
                <a:ea typeface="Microsoft YaHei"/>
                <a:cs typeface="Segoe UI"/>
              </a:rPr>
              <a:t>EDL FINANCIAL BLACK HOLE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81000" y="952500"/>
            <a:ext cx="3333750" cy="1238250"/>
            <a:chOff x="381000" y="952500"/>
            <a:chExt cx="3333750" cy="1238250"/>
          </a:xfrm>
        </p:grpSpPr>
        <p:sp>
          <p:nvSpPr>
            <p:cNvPr id="6" name="Freeform 6"/>
            <p:cNvSpPr/>
            <p:nvPr/>
          </p:nvSpPr>
          <p:spPr>
            <a:xfrm>
              <a:off x="381000" y="952500"/>
              <a:ext cx="3333750" cy="1238250"/>
            </a:xfrm>
            <a:custGeom>
              <a:avLst/>
              <a:gdLst/>
              <a:ahLst/>
              <a:cxnLst/>
              <a:rect l="l" t="t" r="r" b="b"/>
              <a:pathLst>
                <a:path w="3333750" h="1238250">
                  <a:moveTo>
                    <a:pt x="114300" y="0"/>
                  </a:moveTo>
                  <a:lnTo>
                    <a:pt x="3219450" y="0"/>
                  </a:lnTo>
                  <a:cubicBezTo>
                    <a:pt x="3282576" y="0"/>
                    <a:pt x="3333750" y="51174"/>
                    <a:pt x="3333750" y="114300"/>
                  </a:cubicBezTo>
                  <a:lnTo>
                    <a:pt x="3333750" y="1123950"/>
                  </a:lnTo>
                  <a:cubicBezTo>
                    <a:pt x="3333750" y="1187076"/>
                    <a:pt x="3282576" y="1238250"/>
                    <a:pt x="3219450" y="1238250"/>
                  </a:cubicBezTo>
                  <a:lnTo>
                    <a:pt x="114300" y="1238250"/>
                  </a:lnTo>
                  <a:cubicBezTo>
                    <a:pt x="51174" y="1238250"/>
                    <a:pt x="0" y="1187076"/>
                    <a:pt x="0" y="1123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B8352B"/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605790" y="1220152"/>
              <a:ext cx="89311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FFFFFF">
                      <a:alpha val="8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EDL债务总额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73405" y="1421130"/>
              <a:ext cx="1002354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$54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882140" y="1615440"/>
              <a:ext cx="308610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亿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06742" y="1942624"/>
              <a:ext cx="139891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FFFFFF">
                      <a:alpha val="8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占老挝公共债务约40%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905250" y="952500"/>
            <a:ext cx="2381250" cy="1238250"/>
            <a:chOff x="3905250" y="952500"/>
            <a:chExt cx="2381250" cy="1238250"/>
          </a:xfrm>
        </p:grpSpPr>
        <p:sp>
          <p:nvSpPr>
            <p:cNvPr id="12" name="Freeform 12"/>
            <p:cNvSpPr/>
            <p:nvPr/>
          </p:nvSpPr>
          <p:spPr>
            <a:xfrm>
              <a:off x="3905250" y="952500"/>
              <a:ext cx="2381250" cy="1238250"/>
            </a:xfrm>
            <a:custGeom>
              <a:avLst/>
              <a:gdLst/>
              <a:ahLst/>
              <a:cxnLst/>
              <a:rect l="l" t="t" r="r" b="b"/>
              <a:pathLst>
                <a:path w="2381250" h="1238250">
                  <a:moveTo>
                    <a:pt x="114300" y="0"/>
                  </a:moveTo>
                  <a:lnTo>
                    <a:pt x="2266950" y="0"/>
                  </a:lnTo>
                  <a:cubicBezTo>
                    <a:pt x="2330076" y="0"/>
                    <a:pt x="2381250" y="51174"/>
                    <a:pt x="2381250" y="114300"/>
                  </a:cubicBezTo>
                  <a:lnTo>
                    <a:pt x="2381250" y="1123950"/>
                  </a:lnTo>
                  <a:cubicBezTo>
                    <a:pt x="2381250" y="1187076"/>
                    <a:pt x="2330076" y="1238250"/>
                    <a:pt x="2266950" y="1238250"/>
                  </a:cubicBezTo>
                  <a:lnTo>
                    <a:pt x="114300" y="1238250"/>
                  </a:lnTo>
                  <a:cubicBezTo>
                    <a:pt x="51174" y="1238250"/>
                    <a:pt x="0" y="1187076"/>
                    <a:pt x="0" y="1123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4083368" y="1180624"/>
              <a:ext cx="59436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718096"/>
                  </a:solidFill>
                  <a:latin typeface="Microsoft YaHei"/>
                  <a:ea typeface="Microsoft YaHei"/>
                  <a:cs typeface="Microsoft YaHei"/>
                </a:rPr>
                <a:t>财务状况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074795" y="1441132"/>
              <a:ext cx="1054036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B8352B"/>
                  </a:solidFill>
                  <a:latin typeface="Microsoft YaHei"/>
                  <a:ea typeface="Microsoft YaHei"/>
                  <a:cs typeface="Microsoft YaHei"/>
                </a:rPr>
                <a:t>资不抵债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084320" y="1807845"/>
              <a:ext cx="1028414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完全丧失履行PPA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084320" y="1979295"/>
              <a:ext cx="680085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的财务能力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6477000" y="952500"/>
            <a:ext cx="5334000" cy="1238250"/>
            <a:chOff x="6477000" y="952500"/>
            <a:chExt cx="5334000" cy="1238250"/>
          </a:xfrm>
        </p:grpSpPr>
        <p:sp>
          <p:nvSpPr>
            <p:cNvPr id="18" name="Freeform 18"/>
            <p:cNvSpPr/>
            <p:nvPr/>
          </p:nvSpPr>
          <p:spPr>
            <a:xfrm>
              <a:off x="6477000" y="952500"/>
              <a:ext cx="5334000" cy="1238250"/>
            </a:xfrm>
            <a:custGeom>
              <a:avLst/>
              <a:gdLst/>
              <a:ahLst/>
              <a:cxnLst/>
              <a:rect l="l" t="t" r="r" b="b"/>
              <a:pathLst>
                <a:path w="5334000" h="1238250">
                  <a:moveTo>
                    <a:pt x="114300" y="0"/>
                  </a:moveTo>
                  <a:lnTo>
                    <a:pt x="5219700" y="0"/>
                  </a:lnTo>
                  <a:cubicBezTo>
                    <a:pt x="5282826" y="0"/>
                    <a:pt x="5334000" y="51174"/>
                    <a:pt x="5334000" y="114300"/>
                  </a:cubicBezTo>
                  <a:lnTo>
                    <a:pt x="5334000" y="1123950"/>
                  </a:lnTo>
                  <a:cubicBezTo>
                    <a:pt x="5334000" y="1187076"/>
                    <a:pt x="5282826" y="1238250"/>
                    <a:pt x="5219700" y="1238250"/>
                  </a:cubicBezTo>
                  <a:lnTo>
                    <a:pt x="114300" y="1238250"/>
                  </a:lnTo>
                  <a:cubicBezTo>
                    <a:pt x="51174" y="1238250"/>
                    <a:pt x="0" y="1187076"/>
                    <a:pt x="0" y="1123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B8352B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8521574" y="1116806"/>
              <a:ext cx="124485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B8352B"/>
                  </a:solidFill>
                  <a:latin typeface="Microsoft YaHei"/>
                  <a:ea typeface="Microsoft YaHei"/>
                  <a:cs typeface="Microsoft YaHei"/>
                </a:rPr>
                <a:t>⚠️ EDL困境三角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6762750" y="1428750"/>
              <a:ext cx="1476375" cy="623888"/>
              <a:chOff x="6762750" y="1428750"/>
              <a:chExt cx="1476375" cy="62388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6762750" y="1428750"/>
                <a:ext cx="1476375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1476375" h="619125">
                    <a:moveTo>
                      <a:pt x="57150" y="0"/>
                    </a:moveTo>
                    <a:lnTo>
                      <a:pt x="1419225" y="0"/>
                    </a:lnTo>
                    <a:cubicBezTo>
                      <a:pt x="1450788" y="0"/>
                      <a:pt x="1476375" y="25587"/>
                      <a:pt x="1476375" y="57150"/>
                    </a:cubicBezTo>
                    <a:lnTo>
                      <a:pt x="1476375" y="561975"/>
                    </a:lnTo>
                    <a:cubicBezTo>
                      <a:pt x="1476375" y="593538"/>
                      <a:pt x="1450788" y="619125"/>
                      <a:pt x="1419225" y="619125"/>
                    </a:cubicBezTo>
                    <a:lnTo>
                      <a:pt x="57150" y="619125"/>
                    </a:lnTo>
                    <a:cubicBezTo>
                      <a:pt x="25587" y="619125"/>
                      <a:pt x="0" y="593538"/>
                      <a:pt x="0" y="56197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1A6B7C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305449" y="1577816"/>
                <a:ext cx="400502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b="1" dirty="0">
                    <a:solidFill>
                      <a:srgbClr val="1A6B7C"/>
                    </a:solidFill>
                    <a:latin typeface="Microsoft YaHei"/>
                    <a:ea typeface="Microsoft YaHei"/>
                    <a:cs typeface="Microsoft YaHei"/>
                  </a:rPr>
                  <a:t>收入端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058025" y="1776412"/>
                <a:ext cx="89535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管制电价（基普）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222331" y="1900238"/>
                <a:ext cx="566737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低于成本价</a:t>
                </a: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8382000" y="1428750"/>
              <a:ext cx="1476375" cy="623888"/>
              <a:chOff x="8382000" y="1428750"/>
              <a:chExt cx="1476375" cy="623888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8382000" y="1428750"/>
                <a:ext cx="1476375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1476375" h="619125">
                    <a:moveTo>
                      <a:pt x="57150" y="0"/>
                    </a:moveTo>
                    <a:lnTo>
                      <a:pt x="1419225" y="0"/>
                    </a:lnTo>
                    <a:cubicBezTo>
                      <a:pt x="1450788" y="0"/>
                      <a:pt x="1476375" y="25587"/>
                      <a:pt x="1476375" y="57150"/>
                    </a:cubicBezTo>
                    <a:lnTo>
                      <a:pt x="1476375" y="561975"/>
                    </a:lnTo>
                    <a:cubicBezTo>
                      <a:pt x="1476375" y="593538"/>
                      <a:pt x="1450788" y="619125"/>
                      <a:pt x="1419225" y="619125"/>
                    </a:cubicBezTo>
                    <a:lnTo>
                      <a:pt x="57150" y="619125"/>
                    </a:lnTo>
                    <a:cubicBezTo>
                      <a:pt x="25587" y="619125"/>
                      <a:pt x="0" y="593538"/>
                      <a:pt x="0" y="56197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D97706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8924699" y="1577816"/>
                <a:ext cx="400502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b="1" dirty="0">
                    <a:solidFill>
                      <a:srgbClr val="D97706"/>
                    </a:solidFill>
                    <a:latin typeface="Microsoft YaHei"/>
                    <a:ea typeface="Microsoft YaHei"/>
                    <a:cs typeface="Microsoft YaHei"/>
                  </a:rPr>
                  <a:t>支出端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8655368" y="1776412"/>
                <a:ext cx="939165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支付给IPP（美元）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8786812" y="1900238"/>
                <a:ext cx="676275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刚性合同义务</a:t>
                </a: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0001250" y="1428750"/>
              <a:ext cx="1476375" cy="623888"/>
              <a:chOff x="10001250" y="1428750"/>
              <a:chExt cx="1476375" cy="62388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0001250" y="1428750"/>
                <a:ext cx="1476375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1476375" h="619125">
                    <a:moveTo>
                      <a:pt x="57150" y="0"/>
                    </a:moveTo>
                    <a:lnTo>
                      <a:pt x="1419225" y="0"/>
                    </a:lnTo>
                    <a:cubicBezTo>
                      <a:pt x="1450788" y="0"/>
                      <a:pt x="1476375" y="25587"/>
                      <a:pt x="1476375" y="57150"/>
                    </a:cubicBezTo>
                    <a:lnTo>
                      <a:pt x="1476375" y="561975"/>
                    </a:lnTo>
                    <a:cubicBezTo>
                      <a:pt x="1476375" y="593538"/>
                      <a:pt x="1450788" y="619125"/>
                      <a:pt x="1419225" y="619125"/>
                    </a:cubicBezTo>
                    <a:lnTo>
                      <a:pt x="57150" y="619125"/>
                    </a:lnTo>
                    <a:cubicBezTo>
                      <a:pt x="25587" y="619125"/>
                      <a:pt x="0" y="593538"/>
                      <a:pt x="0" y="56197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B8352B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10543949" y="1577816"/>
                <a:ext cx="400502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b="1" dirty="0">
                    <a:solidFill>
                      <a:srgbClr val="B8352B"/>
                    </a:solidFill>
                    <a:latin typeface="Microsoft YaHei"/>
                    <a:ea typeface="Microsoft YaHei"/>
                    <a:cs typeface="Microsoft YaHei"/>
                  </a:rPr>
                  <a:t>债务端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10370463" y="1776412"/>
                <a:ext cx="747474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$54亿累计债务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10515600" y="1900238"/>
                <a:ext cx="4572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持续增长</a:t>
                </a:r>
              </a:p>
            </p:txBody>
          </p:sp>
        </p:grpSp>
      </p:grpSp>
      <p:grpSp>
        <p:nvGrpSpPr>
          <p:cNvPr id="66" name="Group 66"/>
          <p:cNvGrpSpPr/>
          <p:nvPr/>
        </p:nvGrpSpPr>
        <p:grpSpPr>
          <a:xfrm>
            <a:off x="381000" y="2476500"/>
            <a:ext cx="11430000" cy="2857500"/>
            <a:chOff x="381000" y="2476500"/>
            <a:chExt cx="11430000" cy="2857500"/>
          </a:xfrm>
        </p:grpSpPr>
        <p:sp>
          <p:nvSpPr>
            <p:cNvPr id="36" name="Freeform 36"/>
            <p:cNvSpPr/>
            <p:nvPr/>
          </p:nvSpPr>
          <p:spPr>
            <a:xfrm>
              <a:off x="381000" y="2476500"/>
              <a:ext cx="11430000" cy="2857500"/>
            </a:xfrm>
            <a:custGeom>
              <a:avLst/>
              <a:gdLst/>
              <a:ahLst/>
              <a:cxnLst/>
              <a:rect l="l" t="t" r="r" b="b"/>
              <a:pathLst>
                <a:path w="11430000" h="2857500">
                  <a:moveTo>
                    <a:pt x="114300" y="0"/>
                  </a:moveTo>
                  <a:lnTo>
                    <a:pt x="11315700" y="0"/>
                  </a:lnTo>
                  <a:cubicBezTo>
                    <a:pt x="11378826" y="0"/>
                    <a:pt x="11430000" y="51174"/>
                    <a:pt x="11430000" y="114300"/>
                  </a:cubicBezTo>
                  <a:lnTo>
                    <a:pt x="11430000" y="2743200"/>
                  </a:lnTo>
                  <a:cubicBezTo>
                    <a:pt x="11430000" y="2806326"/>
                    <a:pt x="11378826" y="2857500"/>
                    <a:pt x="11315700" y="2857500"/>
                  </a:cubicBezTo>
                  <a:lnTo>
                    <a:pt x="114300" y="2857500"/>
                  </a:lnTo>
                  <a:cubicBezTo>
                    <a:pt x="51174" y="2857500"/>
                    <a:pt x="0" y="2806326"/>
                    <a:pt x="0" y="2743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603885" y="2680335"/>
              <a:ext cx="1622279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0D2B3E"/>
                  </a:solidFill>
                  <a:latin typeface="Microsoft YaHei"/>
                  <a:ea typeface="Microsoft YaHei"/>
                  <a:cs typeface="Microsoft YaHei"/>
                </a:rPr>
                <a:t>EDL资金流困局示意</a:t>
              </a:r>
            </a:p>
          </p:txBody>
        </p:sp>
        <p:grpSp>
          <p:nvGrpSpPr>
            <p:cNvPr id="61" name="Group 61"/>
            <p:cNvGrpSpPr/>
            <p:nvPr/>
          </p:nvGrpSpPr>
          <p:grpSpPr>
            <a:xfrm>
              <a:off x="857250" y="3143250"/>
              <a:ext cx="9144000" cy="952500"/>
              <a:chOff x="857250" y="3143250"/>
              <a:chExt cx="9144000" cy="952500"/>
            </a:xfrm>
          </p:grpSpPr>
          <p:grpSp>
            <p:nvGrpSpPr>
              <p:cNvPr id="42" name="Group 42"/>
              <p:cNvGrpSpPr/>
              <p:nvPr/>
            </p:nvGrpSpPr>
            <p:grpSpPr>
              <a:xfrm>
                <a:off x="857250" y="3143250"/>
                <a:ext cx="1905000" cy="952500"/>
                <a:chOff x="857250" y="3143250"/>
                <a:chExt cx="1905000" cy="952500"/>
              </a:xfrm>
            </p:grpSpPr>
            <p:sp>
              <p:nvSpPr>
                <p:cNvPr id="38" name="Freeform 38"/>
                <p:cNvSpPr/>
                <p:nvPr/>
              </p:nvSpPr>
              <p:spPr>
                <a:xfrm>
                  <a:off x="857250" y="3143250"/>
                  <a:ext cx="1905000" cy="95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00" h="952500">
                      <a:moveTo>
                        <a:pt x="95250" y="0"/>
                      </a:moveTo>
                      <a:lnTo>
                        <a:pt x="1809750" y="0"/>
                      </a:lnTo>
                      <a:cubicBezTo>
                        <a:pt x="1862355" y="0"/>
                        <a:pt x="1905000" y="42645"/>
                        <a:pt x="1905000" y="95250"/>
                      </a:cubicBezTo>
                      <a:lnTo>
                        <a:pt x="1905000" y="857250"/>
                      </a:lnTo>
                      <a:cubicBezTo>
                        <a:pt x="1905000" y="909855"/>
                        <a:pt x="1862355" y="952500"/>
                        <a:pt x="1809750" y="952500"/>
                      </a:cubicBezTo>
                      <a:lnTo>
                        <a:pt x="95250" y="952500"/>
                      </a:lnTo>
                      <a:cubicBezTo>
                        <a:pt x="42645" y="952500"/>
                        <a:pt x="0" y="909855"/>
                        <a:pt x="0" y="857250"/>
                      </a:cubicBezTo>
                      <a:lnTo>
                        <a:pt x="0" y="95250"/>
                      </a:lnTo>
                      <a:cubicBezTo>
                        <a:pt x="0" y="42645"/>
                        <a:pt x="42645" y="0"/>
                        <a:pt x="95250" y="0"/>
                      </a:cubicBezTo>
                      <a:close/>
                    </a:path>
                  </a:pathLst>
                </a:custGeom>
                <a:solidFill>
                  <a:srgbClr val="2E7D32">
                    <a:alpha val="15000"/>
                  </a:srgbClr>
                </a:solidFill>
                <a:ln>
                  <a:noFill/>
                </a:ln>
              </p:spPr>
            </p:sp>
            <p:sp>
              <p:nvSpPr>
                <p:cNvPr id="39" name="TextBox 39"/>
                <p:cNvSpPr txBox="1"/>
                <p:nvPr/>
              </p:nvSpPr>
              <p:spPr>
                <a:xfrm>
                  <a:off x="1313355" y="3315652"/>
                  <a:ext cx="99279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2E7D32"/>
                      </a:solidFill>
                      <a:latin typeface="Microsoft YaHei"/>
                      <a:ea typeface="Microsoft YaHei"/>
                      <a:cs typeface="Microsoft YaHei"/>
                    </a:rPr>
                    <a:t>国内售电收入</a:t>
                  </a:r>
                </a:p>
              </p:txBody>
            </p:sp>
            <p:sp>
              <p:nvSpPr>
                <p:cNvPr id="40" name="TextBox 40"/>
                <p:cNvSpPr txBox="1"/>
                <p:nvPr/>
              </p:nvSpPr>
              <p:spPr>
                <a:xfrm>
                  <a:off x="1334976" y="3569970"/>
                  <a:ext cx="949547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老挝基普 (LAK)</a:t>
                  </a:r>
                </a:p>
              </p:txBody>
            </p:sp>
            <p:sp>
              <p:nvSpPr>
                <p:cNvPr id="41" name="TextBox 41"/>
                <p:cNvSpPr txBox="1"/>
                <p:nvPr/>
              </p:nvSpPr>
              <p:spPr>
                <a:xfrm>
                  <a:off x="1248025" y="3816191"/>
                  <a:ext cx="1123450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dirty="0">
                      <a:solidFill>
                        <a:srgbClr val="718096"/>
                      </a:solidFill>
                      <a:latin typeface="Microsoft YaHei"/>
                      <a:ea typeface="Microsoft YaHei"/>
                      <a:cs typeface="Microsoft YaHei"/>
                    </a:rPr>
                    <a:t>管制低价 · 居民补贴</a:t>
                  </a:r>
                </a:p>
              </p:txBody>
            </p:sp>
          </p:grpSp>
          <p:sp>
            <p:nvSpPr>
              <p:cNvPr id="43" name="TextBox 43"/>
              <p:cNvSpPr txBox="1"/>
              <p:nvPr/>
            </p:nvSpPr>
            <p:spPr>
              <a:xfrm>
                <a:off x="2926080" y="3440430"/>
                <a:ext cx="222028" cy="426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2100" dirty="0">
                    <a:solidFill>
                      <a:srgbClr val="1A6B7C"/>
                    </a:solidFill>
                    <a:latin typeface="Segoe UI"/>
                    <a:ea typeface="Microsoft YaHei"/>
                    <a:cs typeface="Segoe UI"/>
                  </a:rPr>
                  <a:t>→</a:t>
                </a:r>
              </a:p>
            </p:txBody>
          </p:sp>
          <p:grpSp>
            <p:nvGrpSpPr>
              <p:cNvPr id="48" name="Group 48"/>
              <p:cNvGrpSpPr/>
              <p:nvPr/>
            </p:nvGrpSpPr>
            <p:grpSpPr>
              <a:xfrm>
                <a:off x="3333750" y="3143250"/>
                <a:ext cx="1714500" cy="952500"/>
                <a:chOff x="3333750" y="3143250"/>
                <a:chExt cx="1714500" cy="952500"/>
              </a:xfrm>
            </p:grpSpPr>
            <p:sp>
              <p:nvSpPr>
                <p:cNvPr id="44" name="Freeform 44"/>
                <p:cNvSpPr/>
                <p:nvPr/>
              </p:nvSpPr>
              <p:spPr>
                <a:xfrm>
                  <a:off x="3333750" y="3143250"/>
                  <a:ext cx="1714500" cy="95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952500">
                      <a:moveTo>
                        <a:pt x="95250" y="0"/>
                      </a:moveTo>
                      <a:lnTo>
                        <a:pt x="1619250" y="0"/>
                      </a:lnTo>
                      <a:cubicBezTo>
                        <a:pt x="1671855" y="0"/>
                        <a:pt x="1714500" y="42645"/>
                        <a:pt x="1714500" y="95250"/>
                      </a:cubicBezTo>
                      <a:lnTo>
                        <a:pt x="1714500" y="857250"/>
                      </a:lnTo>
                      <a:cubicBezTo>
                        <a:pt x="1714500" y="909855"/>
                        <a:pt x="1671855" y="952500"/>
                        <a:pt x="1619250" y="952500"/>
                      </a:cubicBezTo>
                      <a:lnTo>
                        <a:pt x="95250" y="952500"/>
                      </a:lnTo>
                      <a:cubicBezTo>
                        <a:pt x="42645" y="952500"/>
                        <a:pt x="0" y="909855"/>
                        <a:pt x="0" y="857250"/>
                      </a:cubicBezTo>
                      <a:lnTo>
                        <a:pt x="0" y="95250"/>
                      </a:lnTo>
                      <a:cubicBezTo>
                        <a:pt x="0" y="42645"/>
                        <a:pt x="42645" y="0"/>
                        <a:pt x="95250" y="0"/>
                      </a:cubicBezTo>
                      <a:close/>
                    </a:path>
                  </a:pathLst>
                </a:custGeom>
                <a:solidFill>
                  <a:srgbClr val="B8352B"/>
                </a:solidFill>
                <a:ln>
                  <a:noFill/>
                </a:ln>
              </p:spPr>
            </p:sp>
            <p:sp>
              <p:nvSpPr>
                <p:cNvPr id="45" name="TextBox 45"/>
                <p:cNvSpPr txBox="1"/>
                <p:nvPr/>
              </p:nvSpPr>
              <p:spPr>
                <a:xfrm>
                  <a:off x="4023941" y="3347085"/>
                  <a:ext cx="334118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200" b="1" dirty="0">
                      <a:solidFill>
                        <a:srgbClr val="FFFFFF"/>
                      </a:solidFill>
                      <a:latin typeface="Microsoft YaHei"/>
                      <a:ea typeface="Microsoft YaHei"/>
                      <a:cs typeface="Microsoft YaHei"/>
                    </a:rPr>
                    <a:t>EDL</a:t>
                  </a:r>
                </a:p>
              </p:txBody>
            </p:sp>
            <p:sp>
              <p:nvSpPr>
                <p:cNvPr id="46" name="TextBox 46"/>
                <p:cNvSpPr txBox="1"/>
                <p:nvPr/>
              </p:nvSpPr>
              <p:spPr>
                <a:xfrm>
                  <a:off x="3698557" y="3625691"/>
                  <a:ext cx="984885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dirty="0">
                      <a:solidFill>
                        <a:srgbClr val="FFFFFF"/>
                      </a:solidFill>
                      <a:latin typeface="Microsoft YaHei"/>
                      <a:ea typeface="Microsoft YaHei"/>
                      <a:cs typeface="Microsoft YaHei"/>
                    </a:rPr>
                    <a:t>老挝国家电力公司</a:t>
                  </a:r>
                </a:p>
              </p:txBody>
            </p:sp>
            <p:sp>
              <p:nvSpPr>
                <p:cNvPr id="47" name="TextBox 47"/>
                <p:cNvSpPr txBox="1"/>
                <p:nvPr/>
              </p:nvSpPr>
              <p:spPr>
                <a:xfrm>
                  <a:off x="3765518" y="3855720"/>
                  <a:ext cx="850964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b="1" dirty="0">
                      <a:solidFill>
                        <a:srgbClr val="FFFFFF"/>
                      </a:solidFill>
                      <a:latin typeface="Microsoft YaHei"/>
                      <a:ea typeface="Microsoft YaHei"/>
                      <a:cs typeface="Microsoft YaHei"/>
                    </a:rPr>
                    <a:t>资金缺口巨大</a:t>
                  </a:r>
                </a:p>
              </p:txBody>
            </p:sp>
          </p:grpSp>
          <p:sp>
            <p:nvSpPr>
              <p:cNvPr id="49" name="TextBox 49"/>
              <p:cNvSpPr txBox="1"/>
              <p:nvPr/>
            </p:nvSpPr>
            <p:spPr>
              <a:xfrm>
                <a:off x="5212080" y="3440430"/>
                <a:ext cx="222028" cy="426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2100" dirty="0">
                    <a:solidFill>
                      <a:srgbClr val="B8352B"/>
                    </a:solidFill>
                    <a:latin typeface="Segoe UI"/>
                    <a:ea typeface="Microsoft YaHei"/>
                    <a:cs typeface="Segoe UI"/>
                  </a:rPr>
                  <a:t>→</a:t>
                </a:r>
              </a:p>
            </p:txBody>
          </p:sp>
          <p:grpSp>
            <p:nvGrpSpPr>
              <p:cNvPr id="54" name="Group 54"/>
              <p:cNvGrpSpPr/>
              <p:nvPr/>
            </p:nvGrpSpPr>
            <p:grpSpPr>
              <a:xfrm>
                <a:off x="5619750" y="3143250"/>
                <a:ext cx="1905000" cy="952500"/>
                <a:chOff x="5619750" y="3143250"/>
                <a:chExt cx="1905000" cy="952500"/>
              </a:xfrm>
            </p:grpSpPr>
            <p:sp>
              <p:nvSpPr>
                <p:cNvPr id="50" name="Freeform 50"/>
                <p:cNvSpPr/>
                <p:nvPr/>
              </p:nvSpPr>
              <p:spPr>
                <a:xfrm>
                  <a:off x="5619750" y="3143250"/>
                  <a:ext cx="1905000" cy="95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00" h="952500">
                      <a:moveTo>
                        <a:pt x="95250" y="0"/>
                      </a:moveTo>
                      <a:lnTo>
                        <a:pt x="1809750" y="0"/>
                      </a:lnTo>
                      <a:cubicBezTo>
                        <a:pt x="1862355" y="0"/>
                        <a:pt x="1905000" y="42645"/>
                        <a:pt x="1905000" y="95250"/>
                      </a:cubicBezTo>
                      <a:lnTo>
                        <a:pt x="1905000" y="857250"/>
                      </a:lnTo>
                      <a:cubicBezTo>
                        <a:pt x="1905000" y="909855"/>
                        <a:pt x="1862355" y="952500"/>
                        <a:pt x="1809750" y="952500"/>
                      </a:cubicBezTo>
                      <a:lnTo>
                        <a:pt x="95250" y="952500"/>
                      </a:lnTo>
                      <a:cubicBezTo>
                        <a:pt x="42645" y="952500"/>
                        <a:pt x="0" y="909855"/>
                        <a:pt x="0" y="857250"/>
                      </a:cubicBezTo>
                      <a:lnTo>
                        <a:pt x="0" y="95250"/>
                      </a:lnTo>
                      <a:cubicBezTo>
                        <a:pt x="0" y="42645"/>
                        <a:pt x="42645" y="0"/>
                        <a:pt x="95250" y="0"/>
                      </a:cubicBezTo>
                      <a:close/>
                    </a:path>
                  </a:pathLst>
                </a:custGeom>
                <a:solidFill>
                  <a:srgbClr val="D97706">
                    <a:alpha val="15000"/>
                  </a:srgbClr>
                </a:solidFill>
                <a:ln>
                  <a:noFill/>
                </a:ln>
              </p:spPr>
            </p:sp>
            <p:sp>
              <p:nvSpPr>
                <p:cNvPr id="51" name="TextBox 51"/>
                <p:cNvSpPr txBox="1"/>
                <p:nvPr/>
              </p:nvSpPr>
              <p:spPr>
                <a:xfrm>
                  <a:off x="5963141" y="3315652"/>
                  <a:ext cx="1218219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D97706"/>
                      </a:solidFill>
                      <a:latin typeface="Microsoft YaHei"/>
                      <a:ea typeface="Microsoft YaHei"/>
                      <a:cs typeface="Microsoft YaHei"/>
                    </a:rPr>
                    <a:t>购电支出（IPP）</a:t>
                  </a:r>
                </a:p>
              </p:txBody>
            </p:sp>
            <p:sp>
              <p:nvSpPr>
                <p:cNvPr id="52" name="TextBox 52"/>
                <p:cNvSpPr txBox="1"/>
                <p:nvPr/>
              </p:nvSpPr>
              <p:spPr>
                <a:xfrm>
                  <a:off x="6193565" y="3537585"/>
                  <a:ext cx="757371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200" b="1" dirty="0">
                      <a:solidFill>
                        <a:srgbClr val="D97706"/>
                      </a:solidFill>
                      <a:latin typeface="Segoe UI"/>
                      <a:ea typeface="Microsoft YaHei"/>
                      <a:cs typeface="Segoe UI"/>
                    </a:rPr>
                    <a:t>美元 USD</a:t>
                  </a:r>
                </a:p>
              </p:txBody>
            </p:sp>
            <p:sp>
              <p:nvSpPr>
                <p:cNvPr id="53" name="TextBox 53"/>
                <p:cNvSpPr txBox="1"/>
                <p:nvPr/>
              </p:nvSpPr>
              <p:spPr>
                <a:xfrm>
                  <a:off x="6010525" y="3816191"/>
                  <a:ext cx="1123450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dirty="0">
                      <a:solidFill>
                        <a:srgbClr val="718096"/>
                      </a:solidFill>
                      <a:latin typeface="Microsoft YaHei"/>
                      <a:ea typeface="Microsoft YaHei"/>
                      <a:cs typeface="Microsoft YaHei"/>
                    </a:rPr>
                    <a:t>照付不议 · 刚性义务</a:t>
                  </a:r>
                </a:p>
              </p:txBody>
            </p:sp>
          </p:grpSp>
          <p:sp>
            <p:nvSpPr>
              <p:cNvPr id="55" name="TextBox 55"/>
              <p:cNvSpPr txBox="1"/>
              <p:nvPr/>
            </p:nvSpPr>
            <p:spPr>
              <a:xfrm>
                <a:off x="7688580" y="3440430"/>
                <a:ext cx="222028" cy="426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2100" dirty="0">
                    <a:solidFill>
                      <a:srgbClr val="D97706"/>
                    </a:solidFill>
                    <a:latin typeface="Segoe UI"/>
                    <a:ea typeface="Microsoft YaHei"/>
                    <a:cs typeface="Segoe UI"/>
                  </a:rPr>
                  <a:t>→</a:t>
                </a:r>
              </a:p>
            </p:txBody>
          </p:sp>
          <p:grpSp>
            <p:nvGrpSpPr>
              <p:cNvPr id="60" name="Group 60"/>
              <p:cNvGrpSpPr/>
              <p:nvPr/>
            </p:nvGrpSpPr>
            <p:grpSpPr>
              <a:xfrm>
                <a:off x="8096250" y="3143250"/>
                <a:ext cx="1905000" cy="952500"/>
                <a:chOff x="8096250" y="3143250"/>
                <a:chExt cx="1905000" cy="952500"/>
              </a:xfrm>
            </p:grpSpPr>
            <p:sp>
              <p:nvSpPr>
                <p:cNvPr id="56" name="Freeform 56"/>
                <p:cNvSpPr/>
                <p:nvPr/>
              </p:nvSpPr>
              <p:spPr>
                <a:xfrm>
                  <a:off x="8096250" y="3143250"/>
                  <a:ext cx="1905000" cy="95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00" h="952500">
                      <a:moveTo>
                        <a:pt x="95250" y="0"/>
                      </a:moveTo>
                      <a:lnTo>
                        <a:pt x="1809750" y="0"/>
                      </a:lnTo>
                      <a:cubicBezTo>
                        <a:pt x="1862355" y="0"/>
                        <a:pt x="1905000" y="42645"/>
                        <a:pt x="1905000" y="95250"/>
                      </a:cubicBezTo>
                      <a:lnTo>
                        <a:pt x="1905000" y="857250"/>
                      </a:lnTo>
                      <a:cubicBezTo>
                        <a:pt x="1905000" y="909855"/>
                        <a:pt x="1862355" y="952500"/>
                        <a:pt x="1809750" y="952500"/>
                      </a:cubicBezTo>
                      <a:lnTo>
                        <a:pt x="95250" y="952500"/>
                      </a:lnTo>
                      <a:cubicBezTo>
                        <a:pt x="42645" y="952500"/>
                        <a:pt x="0" y="909855"/>
                        <a:pt x="0" y="857250"/>
                      </a:cubicBezTo>
                      <a:lnTo>
                        <a:pt x="0" y="95250"/>
                      </a:lnTo>
                      <a:cubicBezTo>
                        <a:pt x="0" y="42645"/>
                        <a:pt x="42645" y="0"/>
                        <a:pt x="95250" y="0"/>
                      </a:cubicBezTo>
                      <a:close/>
                    </a:path>
                  </a:pathLst>
                </a:custGeom>
                <a:solidFill>
                  <a:srgbClr val="1A6B7C"/>
                </a:solidFill>
                <a:ln>
                  <a:noFill/>
                </a:ln>
              </p:spPr>
            </p:sp>
            <p:sp>
              <p:nvSpPr>
                <p:cNvPr id="57" name="TextBox 57"/>
                <p:cNvSpPr txBox="1"/>
                <p:nvPr/>
              </p:nvSpPr>
              <p:spPr>
                <a:xfrm>
                  <a:off x="8471845" y="3363278"/>
                  <a:ext cx="115381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FFFFFF"/>
                      </a:solidFill>
                      <a:latin typeface="Microsoft YaHei"/>
                      <a:ea typeface="Microsoft YaHei"/>
                      <a:cs typeface="Microsoft YaHei"/>
                    </a:rPr>
                    <a:t>南欧江项目公司</a:t>
                  </a:r>
                </a:p>
              </p:txBody>
            </p:sp>
            <p:sp>
              <p:nvSpPr>
                <p:cNvPr id="58" name="TextBox 58"/>
                <p:cNvSpPr txBox="1"/>
                <p:nvPr/>
              </p:nvSpPr>
              <p:spPr>
                <a:xfrm>
                  <a:off x="8593693" y="3617595"/>
                  <a:ext cx="910114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dirty="0">
                      <a:solidFill>
                        <a:srgbClr val="7ED4E6"/>
                      </a:solidFill>
                      <a:latin typeface="Microsoft YaHei"/>
                      <a:ea typeface="Microsoft YaHei"/>
                      <a:cs typeface="Microsoft YaHei"/>
                    </a:rPr>
                    <a:t>应收：$5.55亿</a:t>
                  </a:r>
                </a:p>
              </p:txBody>
            </p:sp>
            <p:sp>
              <p:nvSpPr>
                <p:cNvPr id="59" name="TextBox 59"/>
                <p:cNvSpPr txBox="1"/>
                <p:nvPr/>
              </p:nvSpPr>
              <p:spPr>
                <a:xfrm>
                  <a:off x="8616553" y="3863816"/>
                  <a:ext cx="864394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dirty="0">
                      <a:solidFill>
                        <a:srgbClr val="FFFFFF"/>
                      </a:solidFill>
                      <a:latin typeface="Microsoft YaHei"/>
                      <a:ea typeface="Microsoft YaHei"/>
                      <a:cs typeface="Microsoft YaHei"/>
                    </a:rPr>
                    <a:t>实收：贬值基普</a:t>
                  </a:r>
                </a:p>
              </p:txBody>
            </p:sp>
          </p:grpSp>
        </p:grpSp>
        <p:grpSp>
          <p:nvGrpSpPr>
            <p:cNvPr id="65" name="Group 65"/>
            <p:cNvGrpSpPr/>
            <p:nvPr/>
          </p:nvGrpSpPr>
          <p:grpSpPr>
            <a:xfrm>
              <a:off x="857250" y="4381500"/>
              <a:ext cx="10477500" cy="666750"/>
              <a:chOff x="857250" y="4381500"/>
              <a:chExt cx="10477500" cy="66675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857250" y="4381500"/>
                <a:ext cx="10477500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10477500" h="666750">
                    <a:moveTo>
                      <a:pt x="76200" y="0"/>
                    </a:moveTo>
                    <a:lnTo>
                      <a:pt x="10401300" y="0"/>
                    </a:lnTo>
                    <a:cubicBezTo>
                      <a:pt x="10443384" y="0"/>
                      <a:pt x="10477500" y="34116"/>
                      <a:pt x="10477500" y="76200"/>
                    </a:cubicBezTo>
                    <a:lnTo>
                      <a:pt x="10477500" y="590550"/>
                    </a:lnTo>
                    <a:cubicBezTo>
                      <a:pt x="10477500" y="632634"/>
                      <a:pt x="10443384" y="666750"/>
                      <a:pt x="10401300" y="666750"/>
                    </a:cubicBezTo>
                    <a:lnTo>
                      <a:pt x="76200" y="666750"/>
                    </a:lnTo>
                    <a:cubicBezTo>
                      <a:pt x="34116" y="666750"/>
                      <a:pt x="0" y="632634"/>
                      <a:pt x="0" y="5905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0D2B3E">
                  <a:alpha val="6000"/>
                </a:srgbClr>
              </a:solidFill>
              <a:ln>
                <a:noFill/>
              </a:ln>
            </p:spPr>
          </p:sp>
          <p:sp>
            <p:nvSpPr>
              <p:cNvPr id="63" name="TextBox 63"/>
              <p:cNvSpPr txBox="1"/>
              <p:nvPr/>
            </p:nvSpPr>
            <p:spPr>
              <a:xfrm>
                <a:off x="1034415" y="4553902"/>
                <a:ext cx="6707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B8352B"/>
                    </a:solidFill>
                    <a:latin typeface="Microsoft YaHei"/>
                    <a:ea typeface="Microsoft YaHei"/>
                    <a:cs typeface="Microsoft YaHei"/>
                  </a:rPr>
                  <a:t>核心矛盾</a:t>
                </a:r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1035368" y="4800124"/>
                <a:ext cx="787093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汇率稳定时，模式勉强维持；基普崩盘后，EDL的</a:t>
                </a:r>
                <a:r>
                  <a:rPr lang="zh-CN" sz="975" b="1" dirty="0">
                    <a:solidFill>
                      <a:srgbClr val="B8352B"/>
                    </a:solidFill>
                    <a:latin typeface="Microsoft YaHei"/>
                    <a:ea typeface="Microsoft YaHei"/>
                    <a:cs typeface="Microsoft YaHei"/>
                  </a:rPr>
                  <a:t>资产负债表瞬间穿孔</a:t>
                </a:r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，用贬值60%的基普支付美元账单 = 实际上只付了约40%</a:t>
                </a:r>
              </a:p>
            </p:txBody>
          </p:sp>
        </p:grpSp>
      </p:grpSp>
      <p:grpSp>
        <p:nvGrpSpPr>
          <p:cNvPr id="70" name="Group 70"/>
          <p:cNvGrpSpPr/>
          <p:nvPr/>
        </p:nvGrpSpPr>
        <p:grpSpPr>
          <a:xfrm>
            <a:off x="381000" y="5524500"/>
            <a:ext cx="11430000" cy="666750"/>
            <a:chOff x="381000" y="5524500"/>
            <a:chExt cx="11430000" cy="666750"/>
          </a:xfrm>
        </p:grpSpPr>
        <p:sp>
          <p:nvSpPr>
            <p:cNvPr id="67" name="Freeform 67"/>
            <p:cNvSpPr/>
            <p:nvPr/>
          </p:nvSpPr>
          <p:spPr>
            <a:xfrm>
              <a:off x="381000" y="5524500"/>
              <a:ext cx="11430000" cy="666750"/>
            </a:xfrm>
            <a:custGeom>
              <a:avLst/>
              <a:gdLst/>
              <a:ahLst/>
              <a:cxnLst/>
              <a:rect l="l" t="t" r="r" b="b"/>
              <a:pathLst>
                <a:path w="11430000" h="666750">
                  <a:moveTo>
                    <a:pt x="114300" y="0"/>
                  </a:moveTo>
                  <a:lnTo>
                    <a:pt x="11315700" y="0"/>
                  </a:lnTo>
                  <a:cubicBezTo>
                    <a:pt x="11378826" y="0"/>
                    <a:pt x="11430000" y="51174"/>
                    <a:pt x="11430000" y="114300"/>
                  </a:cubicBezTo>
                  <a:lnTo>
                    <a:pt x="11430000" y="552450"/>
                  </a:lnTo>
                  <a:cubicBezTo>
                    <a:pt x="11430000" y="615576"/>
                    <a:pt x="11378826" y="666750"/>
                    <a:pt x="11315700" y="666750"/>
                  </a:cubicBezTo>
                  <a:lnTo>
                    <a:pt x="114300" y="666750"/>
                  </a:lnTo>
                  <a:cubicBezTo>
                    <a:pt x="51174" y="666750"/>
                    <a:pt x="0" y="615576"/>
                    <a:pt x="0" y="5524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D97706">
                <a:alpha val="10000"/>
              </a:srgbClr>
            </a:solidFill>
            <a:ln>
              <a:noFill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605790" y="5696902"/>
              <a:ext cx="115381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D97706"/>
                  </a:solidFill>
                  <a:latin typeface="Microsoft YaHei"/>
                  <a:ea typeface="Microsoft YaHei"/>
                  <a:cs typeface="Microsoft YaHei"/>
                </a:rPr>
                <a:t>无法救助的原因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606742" y="5943124"/>
              <a:ext cx="784957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老挝政府自身处于债务困境（Debt Distress），财政枯竭，无力对EDL进行注资救助。EDL实际上是国家财政的延伸性黑洞。</a:t>
              </a:r>
            </a:p>
          </p:txBody>
        </p:sp>
      </p:grpSp>
      <p:sp>
        <p:nvSpPr>
          <p:cNvPr id="71" name="Line 71"/>
          <p:cNvSpPr/>
          <p:nvPr/>
        </p:nvSpPr>
        <p:spPr>
          <a:xfrm>
            <a:off x="381000" y="6381750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</a:path>
            </a:pathLst>
          </a:custGeom>
          <a:noFill/>
          <a:ln w="9525">
            <a:solidFill>
              <a:srgbClr val="D4DEE4"/>
            </a:solidFill>
          </a:ln>
        </p:spPr>
      </p:sp>
      <p:sp>
        <p:nvSpPr>
          <p:cNvPr id="72" name="TextBox 72"/>
          <p:cNvSpPr txBox="1"/>
          <p:nvPr/>
        </p:nvSpPr>
        <p:spPr>
          <a:xfrm>
            <a:off x="370522" y="6578441"/>
            <a:ext cx="194881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718096"/>
                </a:solidFill>
                <a:latin typeface="Microsoft YaHei"/>
                <a:ea typeface="Microsoft YaHei"/>
                <a:cs typeface="Microsoft YaHei"/>
              </a:rPr>
              <a:t>南欧江梯级水电站项目战略评估报告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1392090" y="6570345"/>
            <a:ext cx="430340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718096"/>
                </a:solidFill>
                <a:latin typeface="Segoe UI"/>
                <a:ea typeface="Microsoft YaHei"/>
                <a:cs typeface="Segoe UI"/>
              </a:rPr>
              <a:t>13 / 20</a:t>
            </a:r>
          </a:p>
        </p:txBody>
      </p:sp>
    </p:spTree>
  </p:cSld>
  <p:clrMapOvr>
    <a:masterClrMapping/>
  </p:clrMapOvr>
  <p:transition dur="4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5F7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D2B3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354330" y="249555"/>
            <a:ext cx="2951702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债转股与控制权转移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95452" y="362902"/>
            <a:ext cx="172888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7ED4E6"/>
                </a:solidFill>
                <a:latin typeface="Segoe UI"/>
                <a:ea typeface="Microsoft YaHei"/>
                <a:cs typeface="Segoe UI"/>
              </a:rPr>
              <a:t>DEBT-FOR-EQUITY SWAP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381000" y="952500"/>
            <a:ext cx="11430000" cy="1905000"/>
            <a:chOff x="381000" y="952500"/>
            <a:chExt cx="11430000" cy="1905000"/>
          </a:xfrm>
        </p:grpSpPr>
        <p:sp>
          <p:nvSpPr>
            <p:cNvPr id="6" name="Freeform 6"/>
            <p:cNvSpPr/>
            <p:nvPr/>
          </p:nvSpPr>
          <p:spPr>
            <a:xfrm>
              <a:off x="381000" y="952500"/>
              <a:ext cx="11430000" cy="1905000"/>
            </a:xfrm>
            <a:custGeom>
              <a:avLst/>
              <a:gdLst/>
              <a:ahLst/>
              <a:cxnLst/>
              <a:rect l="l" t="t" r="r" b="b"/>
              <a:pathLst>
                <a:path w="11430000" h="1905000">
                  <a:moveTo>
                    <a:pt x="114300" y="0"/>
                  </a:moveTo>
                  <a:lnTo>
                    <a:pt x="11315700" y="0"/>
                  </a:lnTo>
                  <a:cubicBezTo>
                    <a:pt x="11378826" y="0"/>
                    <a:pt x="11430000" y="51174"/>
                    <a:pt x="11430000" y="114300"/>
                  </a:cubicBezTo>
                  <a:lnTo>
                    <a:pt x="11430000" y="1790700"/>
                  </a:lnTo>
                  <a:cubicBezTo>
                    <a:pt x="11430000" y="1853826"/>
                    <a:pt x="11378826" y="1905000"/>
                    <a:pt x="11315700" y="1905000"/>
                  </a:cubicBezTo>
                  <a:lnTo>
                    <a:pt x="114300" y="1905000"/>
                  </a:lnTo>
                  <a:cubicBezTo>
                    <a:pt x="51174" y="1905000"/>
                    <a:pt x="0" y="1853826"/>
                    <a:pt x="0" y="1790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B8352B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381000" y="952500"/>
              <a:ext cx="11430000" cy="428625"/>
            </a:xfrm>
            <a:custGeom>
              <a:avLst/>
              <a:gdLst/>
              <a:ahLst/>
              <a:cxnLst/>
              <a:rect l="l" t="t" r="r" b="b"/>
              <a:pathLst>
                <a:path w="11430000" h="428625">
                  <a:moveTo>
                    <a:pt x="114300" y="0"/>
                  </a:moveTo>
                  <a:lnTo>
                    <a:pt x="11315700" y="0"/>
                  </a:lnTo>
                  <a:cubicBezTo>
                    <a:pt x="11378826" y="0"/>
                    <a:pt x="11430000" y="51174"/>
                    <a:pt x="11430000" y="114300"/>
                  </a:cubicBezTo>
                  <a:lnTo>
                    <a:pt x="11430000" y="314325"/>
                  </a:lnTo>
                  <a:cubicBezTo>
                    <a:pt x="11430000" y="377451"/>
                    <a:pt x="11378826" y="428625"/>
                    <a:pt x="11315700" y="428625"/>
                  </a:cubicBezTo>
                  <a:lnTo>
                    <a:pt x="114300" y="428625"/>
                  </a:lnTo>
                  <a:cubicBezTo>
                    <a:pt x="51174" y="428625"/>
                    <a:pt x="0" y="377451"/>
                    <a:pt x="0" y="31432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B8352B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603885" y="1108710"/>
              <a:ext cx="466786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⚠️ 已发生案例：EDL-T（老挝国家输电网公司）— 2020年</a:t>
              </a:r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666750" y="1571625"/>
              <a:ext cx="10763250" cy="1047750"/>
              <a:chOff x="666750" y="1571625"/>
              <a:chExt cx="10763250" cy="1047750"/>
            </a:xfrm>
          </p:grpSpPr>
          <p:grpSp>
            <p:nvGrpSpPr>
              <p:cNvPr id="14" name="Group 14"/>
              <p:cNvGrpSpPr/>
              <p:nvPr/>
            </p:nvGrpSpPr>
            <p:grpSpPr>
              <a:xfrm>
                <a:off x="666750" y="1571625"/>
                <a:ext cx="2381250" cy="1047750"/>
                <a:chOff x="666750" y="1571625"/>
                <a:chExt cx="2381250" cy="1047750"/>
              </a:xfrm>
            </p:grpSpPr>
            <p:sp>
              <p:nvSpPr>
                <p:cNvPr id="9" name="Freeform 9"/>
                <p:cNvSpPr/>
                <p:nvPr/>
              </p:nvSpPr>
              <p:spPr>
                <a:xfrm>
                  <a:off x="666750" y="1571625"/>
                  <a:ext cx="2381250" cy="104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250" h="1047750">
                      <a:moveTo>
                        <a:pt x="76200" y="0"/>
                      </a:moveTo>
                      <a:lnTo>
                        <a:pt x="2305050" y="0"/>
                      </a:lnTo>
                      <a:cubicBezTo>
                        <a:pt x="2347134" y="0"/>
                        <a:pt x="2381250" y="34116"/>
                        <a:pt x="2381250" y="76200"/>
                      </a:cubicBezTo>
                      <a:lnTo>
                        <a:pt x="2381250" y="971550"/>
                      </a:lnTo>
                      <a:cubicBezTo>
                        <a:pt x="2381250" y="1013634"/>
                        <a:pt x="2347134" y="1047750"/>
                        <a:pt x="2305050" y="1047750"/>
                      </a:cubicBezTo>
                      <a:lnTo>
                        <a:pt x="76200" y="1047750"/>
                      </a:lnTo>
                      <a:cubicBezTo>
                        <a:pt x="34116" y="1047750"/>
                        <a:pt x="0" y="1013634"/>
                        <a:pt x="0" y="9715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1A6B7C">
                    <a:alpha val="10000"/>
                  </a:srgbClr>
                </a:solidFill>
                <a:ln>
                  <a:noFill/>
                </a:ln>
              </p:spPr>
            </p:sp>
            <p:sp>
              <p:nvSpPr>
                <p:cNvPr id="10" name="TextBox 10"/>
                <p:cNvSpPr txBox="1"/>
                <p:nvPr/>
              </p:nvSpPr>
              <p:spPr>
                <a:xfrm>
                  <a:off x="1620714" y="1704499"/>
                  <a:ext cx="473321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b="1" dirty="0">
                      <a:solidFill>
                        <a:srgbClr val="1A6B7C"/>
                      </a:solidFill>
                      <a:latin typeface="Microsoft YaHei"/>
                      <a:ea typeface="Microsoft YaHei"/>
                      <a:cs typeface="Microsoft YaHei"/>
                    </a:rPr>
                    <a:t>转让前</a:t>
                  </a:r>
                </a:p>
              </p:txBody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1241298" y="1998345"/>
                  <a:ext cx="1232154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EDL 100% 控制输电网</a:t>
                  </a:r>
                </a:p>
              </p:txBody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1425178" y="2244566"/>
                  <a:ext cx="864394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dirty="0">
                      <a:solidFill>
                        <a:srgbClr val="718096"/>
                      </a:solidFill>
                      <a:latin typeface="Microsoft YaHei"/>
                      <a:ea typeface="Microsoft YaHei"/>
                      <a:cs typeface="Microsoft YaHei"/>
                    </a:rPr>
                    <a:t>因债务无法偿还</a:t>
                  </a:r>
                </a:p>
              </p:txBody>
            </p:sp>
            <p:sp>
              <p:nvSpPr>
                <p:cNvPr id="13" name="TextBox 13"/>
                <p:cNvSpPr txBox="1"/>
                <p:nvPr/>
              </p:nvSpPr>
              <p:spPr>
                <a:xfrm>
                  <a:off x="1485424" y="2435066"/>
                  <a:ext cx="743902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dirty="0">
                      <a:solidFill>
                        <a:srgbClr val="B8352B"/>
                      </a:solidFill>
                      <a:latin typeface="Microsoft YaHei"/>
                      <a:ea typeface="Microsoft YaHei"/>
                      <a:cs typeface="Microsoft YaHei"/>
                    </a:rPr>
                    <a:t>被迫寻求重组</a:t>
                  </a:r>
                </a:p>
              </p:txBody>
            </p:sp>
          </p:grpSp>
          <p:sp>
            <p:nvSpPr>
              <p:cNvPr id="15" name="TextBox 15"/>
              <p:cNvSpPr txBox="1"/>
              <p:nvPr/>
            </p:nvSpPr>
            <p:spPr>
              <a:xfrm>
                <a:off x="3303270" y="1884045"/>
                <a:ext cx="263385" cy="487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2400" b="1" dirty="0">
                    <a:solidFill>
                      <a:srgbClr val="B8352B"/>
                    </a:solidFill>
                    <a:latin typeface="Segoe UI"/>
                    <a:ea typeface="Microsoft YaHei"/>
                    <a:cs typeface="Segoe UI"/>
                  </a:rPr>
                  <a:t>→</a:t>
                </a:r>
              </a:p>
            </p:txBody>
          </p:sp>
          <p:grpSp>
            <p:nvGrpSpPr>
              <p:cNvPr id="27" name="Group 27"/>
              <p:cNvGrpSpPr/>
              <p:nvPr/>
            </p:nvGrpSpPr>
            <p:grpSpPr>
              <a:xfrm>
                <a:off x="3619500" y="1571625"/>
                <a:ext cx="3333750" cy="1047750"/>
                <a:chOff x="3619500" y="1571625"/>
                <a:chExt cx="3333750" cy="1047750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3619500" y="1571625"/>
                  <a:ext cx="3333750" cy="104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3750" h="1047750">
                      <a:moveTo>
                        <a:pt x="76200" y="0"/>
                      </a:moveTo>
                      <a:lnTo>
                        <a:pt x="3257550" y="0"/>
                      </a:lnTo>
                      <a:cubicBezTo>
                        <a:pt x="3299634" y="0"/>
                        <a:pt x="3333750" y="34116"/>
                        <a:pt x="3333750" y="76200"/>
                      </a:cubicBezTo>
                      <a:lnTo>
                        <a:pt x="3333750" y="971550"/>
                      </a:lnTo>
                      <a:cubicBezTo>
                        <a:pt x="3333750" y="1013634"/>
                        <a:pt x="3299634" y="1047750"/>
                        <a:pt x="3257550" y="1047750"/>
                      </a:cubicBezTo>
                      <a:lnTo>
                        <a:pt x="76200" y="1047750"/>
                      </a:lnTo>
                      <a:cubicBezTo>
                        <a:pt x="34116" y="1047750"/>
                        <a:pt x="0" y="1013634"/>
                        <a:pt x="0" y="9715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B8352B">
                    <a:alpha val="10000"/>
                  </a:srgbClr>
                </a:solidFill>
                <a:ln>
                  <a:noFill/>
                </a:ln>
              </p:spPr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4664704" y="1704499"/>
                  <a:ext cx="1243342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b="1" dirty="0">
                      <a:solidFill>
                        <a:srgbClr val="B8352B"/>
                      </a:solidFill>
                      <a:latin typeface="Microsoft YaHei"/>
                      <a:ea typeface="Microsoft YaHei"/>
                      <a:cs typeface="Microsoft YaHei"/>
                    </a:rPr>
                    <a:t>转让后 · 股权结构</a:t>
                  </a:r>
                </a:p>
              </p:txBody>
            </p:sp>
            <p:grpSp>
              <p:nvGrpSpPr>
                <p:cNvPr id="20" name="Group 20"/>
                <p:cNvGrpSpPr/>
                <p:nvPr/>
              </p:nvGrpSpPr>
              <p:grpSpPr>
                <a:xfrm>
                  <a:off x="4095750" y="1952625"/>
                  <a:ext cx="571500" cy="571500"/>
                  <a:chOff x="4095750" y="1952625"/>
                  <a:chExt cx="571500" cy="571500"/>
                </a:xfrm>
              </p:grpSpPr>
              <p:sp>
                <p:nvSpPr>
                  <p:cNvPr id="18" name="Ellipse 18"/>
                  <p:cNvSpPr/>
                  <p:nvPr/>
                </p:nvSpPr>
                <p:spPr>
                  <a:xfrm>
                    <a:off x="4095750" y="1952625"/>
                    <a:ext cx="571500" cy="571500"/>
                  </a:xfrm>
                  <a:prstGeom prst="ellipse">
                    <a:avLst/>
                  </a:prstGeom>
                  <a:solidFill>
                    <a:srgbClr val="B8352B"/>
                  </a:solidFill>
                  <a:ln>
                    <a:noFill/>
                  </a:ln>
                </p:spPr>
              </p:sp>
              <p:sp>
                <p:nvSpPr>
                  <p:cNvPr id="19" name="TextBox 19"/>
                  <p:cNvSpPr txBox="1"/>
                  <p:nvPr/>
                </p:nvSpPr>
                <p:spPr>
                  <a:xfrm>
                    <a:off x="4235323" y="2172652"/>
                    <a:ext cx="292353" cy="2133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1050" b="1" dirty="0">
                        <a:solidFill>
                          <a:srgbClr val="FFFFFF"/>
                        </a:solidFill>
                        <a:latin typeface="Segoe UI"/>
                        <a:ea typeface="Microsoft YaHei"/>
                        <a:cs typeface="Segoe UI"/>
                      </a:rPr>
                      <a:t>90%</a:t>
                    </a:r>
                  </a:p>
                </p:txBody>
              </p:sp>
            </p:grpSp>
            <p:sp>
              <p:nvSpPr>
                <p:cNvPr id="21" name="TextBox 21"/>
                <p:cNvSpPr txBox="1"/>
                <p:nvPr/>
              </p:nvSpPr>
              <p:spPr>
                <a:xfrm>
                  <a:off x="4846320" y="2045970"/>
                  <a:ext cx="811530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0D2B3E"/>
                      </a:solidFill>
                      <a:latin typeface="Microsoft YaHei"/>
                      <a:ea typeface="Microsoft YaHei"/>
                      <a:cs typeface="Microsoft YaHei"/>
                    </a:rPr>
                    <a:t>中国南方电网</a:t>
                  </a:r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4847272" y="2244566"/>
                  <a:ext cx="527018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825" b="1" dirty="0">
                      <a:solidFill>
                        <a:srgbClr val="B8352B"/>
                      </a:solidFill>
                      <a:latin typeface="Microsoft YaHei"/>
                      <a:ea typeface="Microsoft YaHei"/>
                      <a:cs typeface="Microsoft YaHei"/>
                    </a:rPr>
                    <a:t>绝对控股</a:t>
                  </a:r>
                </a:p>
              </p:txBody>
            </p:sp>
            <p:grpSp>
              <p:nvGrpSpPr>
                <p:cNvPr id="25" name="Group 25"/>
                <p:cNvGrpSpPr/>
                <p:nvPr/>
              </p:nvGrpSpPr>
              <p:grpSpPr>
                <a:xfrm>
                  <a:off x="5810250" y="2047875"/>
                  <a:ext cx="381000" cy="381000"/>
                  <a:chOff x="5810250" y="2047875"/>
                  <a:chExt cx="381000" cy="381000"/>
                </a:xfrm>
              </p:grpSpPr>
              <p:sp>
                <p:nvSpPr>
                  <p:cNvPr id="23" name="Ellipse 23"/>
                  <p:cNvSpPr/>
                  <p:nvPr/>
                </p:nvSpPr>
                <p:spPr>
                  <a:xfrm>
                    <a:off x="5810250" y="2047875"/>
                    <a:ext cx="381000" cy="381000"/>
                  </a:xfrm>
                  <a:prstGeom prst="ellipse">
                    <a:avLst/>
                  </a:prstGeom>
                  <a:solidFill>
                    <a:srgbClr val="C9A227"/>
                  </a:solidFill>
                  <a:ln>
                    <a:noFill/>
                  </a:ln>
                </p:spPr>
              </p:sp>
              <p:sp>
                <p:nvSpPr>
                  <p:cNvPr id="24" name="TextBox 24"/>
                  <p:cNvSpPr txBox="1"/>
                  <p:nvPr/>
                </p:nvSpPr>
                <p:spPr>
                  <a:xfrm>
                    <a:off x="5901711" y="2196941"/>
                    <a:ext cx="198077" cy="1676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825" b="1" dirty="0">
                        <a:solidFill>
                          <a:srgbClr val="FFFFFF"/>
                        </a:solidFill>
                        <a:latin typeface="Segoe UI"/>
                        <a:ea typeface="Microsoft YaHei"/>
                        <a:cs typeface="Segoe UI"/>
                      </a:rPr>
                      <a:t>10%</a:t>
                    </a:r>
                  </a:p>
                </p:txBody>
              </p:sp>
            </p:grpSp>
            <p:sp>
              <p:nvSpPr>
                <p:cNvPr id="26" name="TextBox 26"/>
                <p:cNvSpPr txBox="1"/>
                <p:nvPr/>
              </p:nvSpPr>
              <p:spPr>
                <a:xfrm>
                  <a:off x="6323648" y="2196941"/>
                  <a:ext cx="261937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825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老挝</a:t>
                  </a:r>
                </a:p>
              </p:txBody>
            </p:sp>
          </p:grpSp>
          <p:grpSp>
            <p:nvGrpSpPr>
              <p:cNvPr id="33" name="Group 33"/>
              <p:cNvGrpSpPr/>
              <p:nvPr/>
            </p:nvGrpSpPr>
            <p:grpSpPr>
              <a:xfrm>
                <a:off x="7239000" y="1571625"/>
                <a:ext cx="2286000" cy="1047750"/>
                <a:chOff x="7239000" y="1571625"/>
                <a:chExt cx="2286000" cy="1047750"/>
              </a:xfrm>
            </p:grpSpPr>
            <p:sp>
              <p:nvSpPr>
                <p:cNvPr id="28" name="Freeform 28"/>
                <p:cNvSpPr/>
                <p:nvPr/>
              </p:nvSpPr>
              <p:spPr>
                <a:xfrm>
                  <a:off x="7239000" y="1571625"/>
                  <a:ext cx="2286000" cy="104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047750">
                      <a:moveTo>
                        <a:pt x="76200" y="0"/>
                      </a:moveTo>
                      <a:lnTo>
                        <a:pt x="2209800" y="0"/>
                      </a:lnTo>
                      <a:cubicBezTo>
                        <a:pt x="2251884" y="0"/>
                        <a:pt x="2286000" y="34116"/>
                        <a:pt x="2286000" y="76200"/>
                      </a:cubicBezTo>
                      <a:lnTo>
                        <a:pt x="2286000" y="971550"/>
                      </a:lnTo>
                      <a:cubicBezTo>
                        <a:pt x="2286000" y="1013634"/>
                        <a:pt x="2251884" y="1047750"/>
                        <a:pt x="2209800" y="1047750"/>
                      </a:cubicBezTo>
                      <a:lnTo>
                        <a:pt x="76200" y="1047750"/>
                      </a:lnTo>
                      <a:cubicBezTo>
                        <a:pt x="34116" y="1047750"/>
                        <a:pt x="0" y="1013634"/>
                        <a:pt x="0" y="9715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0D2B3E">
                    <a:alpha val="8000"/>
                  </a:srgbClr>
                </a:solidFill>
                <a:ln>
                  <a:noFill/>
                </a:ln>
              </p:spPr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7417118" y="1752124"/>
                  <a:ext cx="772358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0D2B3E"/>
                      </a:solidFill>
                      <a:latin typeface="Microsoft YaHei"/>
                      <a:ea typeface="Microsoft YaHei"/>
                      <a:cs typeface="Microsoft YaHei"/>
                    </a:rPr>
                    <a:t>特许经营权</a:t>
                  </a:r>
                </a:p>
              </p:txBody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7412355" y="1949768"/>
                  <a:ext cx="469044" cy="2743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350" b="1" dirty="0">
                      <a:solidFill>
                        <a:srgbClr val="1A6B7C"/>
                      </a:solidFill>
                      <a:latin typeface="Segoe UI"/>
                      <a:ea typeface="Microsoft YaHei"/>
                      <a:cs typeface="Segoe UI"/>
                    </a:rPr>
                    <a:t>25年</a:t>
                  </a:r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7419022" y="2244566"/>
                  <a:ext cx="623411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825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业务范围：</a:t>
                  </a:r>
                </a:p>
              </p:txBody>
            </p:sp>
            <p:sp>
              <p:nvSpPr>
                <p:cNvPr id="32" name="TextBox 32"/>
                <p:cNvSpPr txBox="1"/>
                <p:nvPr/>
              </p:nvSpPr>
              <p:spPr>
                <a:xfrm>
                  <a:off x="7419022" y="2435066"/>
                  <a:ext cx="1195745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825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230kV以上高压输电网</a:t>
                  </a:r>
                </a:p>
              </p:txBody>
            </p:sp>
          </p:grpSp>
          <p:grpSp>
            <p:nvGrpSpPr>
              <p:cNvPr id="39" name="Group 39"/>
              <p:cNvGrpSpPr/>
              <p:nvPr/>
            </p:nvGrpSpPr>
            <p:grpSpPr>
              <a:xfrm>
                <a:off x="9715500" y="1571625"/>
                <a:ext cx="1714500" cy="1047750"/>
                <a:chOff x="9715500" y="1571625"/>
                <a:chExt cx="1714500" cy="1047750"/>
              </a:xfrm>
            </p:grpSpPr>
            <p:sp>
              <p:nvSpPr>
                <p:cNvPr id="34" name="Freeform 34"/>
                <p:cNvSpPr/>
                <p:nvPr/>
              </p:nvSpPr>
              <p:spPr>
                <a:xfrm>
                  <a:off x="9715500" y="1571625"/>
                  <a:ext cx="1714500" cy="104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1047750">
                      <a:moveTo>
                        <a:pt x="76200" y="0"/>
                      </a:moveTo>
                      <a:lnTo>
                        <a:pt x="1638300" y="0"/>
                      </a:lnTo>
                      <a:cubicBezTo>
                        <a:pt x="1680384" y="0"/>
                        <a:pt x="1714500" y="34116"/>
                        <a:pt x="1714500" y="76200"/>
                      </a:cubicBezTo>
                      <a:lnTo>
                        <a:pt x="1714500" y="971550"/>
                      </a:lnTo>
                      <a:cubicBezTo>
                        <a:pt x="1714500" y="1013634"/>
                        <a:pt x="1680384" y="1047750"/>
                        <a:pt x="1638300" y="1047750"/>
                      </a:cubicBezTo>
                      <a:lnTo>
                        <a:pt x="76200" y="1047750"/>
                      </a:lnTo>
                      <a:cubicBezTo>
                        <a:pt x="34116" y="1047750"/>
                        <a:pt x="0" y="1013634"/>
                        <a:pt x="0" y="9715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B8352B"/>
                </a:solidFill>
                <a:ln>
                  <a:noFill/>
                </a:ln>
              </p:spPr>
            </p:sp>
            <p:sp>
              <p:nvSpPr>
                <p:cNvPr id="35" name="TextBox 35"/>
                <p:cNvSpPr txBox="1"/>
                <p:nvPr/>
              </p:nvSpPr>
              <p:spPr>
                <a:xfrm>
                  <a:off x="10285286" y="1807845"/>
                  <a:ext cx="574929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b="1" dirty="0">
                      <a:solidFill>
                        <a:srgbClr val="FFFFFF"/>
                      </a:solidFill>
                      <a:latin typeface="Microsoft YaHei"/>
                      <a:ea typeface="Microsoft YaHei"/>
                      <a:cs typeface="Microsoft YaHei"/>
                    </a:rPr>
                    <a:t>实际影响</a:t>
                  </a:r>
                </a:p>
              </p:txBody>
            </p:sp>
            <p:sp>
              <p:nvSpPr>
                <p:cNvPr id="36" name="TextBox 36"/>
                <p:cNvSpPr txBox="1"/>
                <p:nvPr/>
              </p:nvSpPr>
              <p:spPr>
                <a:xfrm>
                  <a:off x="10140553" y="2054066"/>
                  <a:ext cx="864394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dirty="0">
                      <a:solidFill>
                        <a:srgbClr val="FFFFFF"/>
                      </a:solidFill>
                      <a:latin typeface="Microsoft YaHei"/>
                      <a:ea typeface="Microsoft YaHei"/>
                      <a:cs typeface="Microsoft YaHei"/>
                    </a:rPr>
                    <a:t>老挝高压输电网</a:t>
                  </a:r>
                </a:p>
              </p:txBody>
            </p:sp>
            <p:sp>
              <p:nvSpPr>
                <p:cNvPr id="37" name="TextBox 37"/>
                <p:cNvSpPr txBox="1"/>
                <p:nvPr/>
              </p:nvSpPr>
              <p:spPr>
                <a:xfrm>
                  <a:off x="10140553" y="2244566"/>
                  <a:ext cx="864394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dirty="0">
                      <a:solidFill>
                        <a:srgbClr val="FFFFFF"/>
                      </a:solidFill>
                      <a:latin typeface="Microsoft YaHei"/>
                      <a:ea typeface="Microsoft YaHei"/>
                      <a:cs typeface="Microsoft YaHei"/>
                    </a:rPr>
                    <a:t>由中国国企运营</a:t>
                  </a:r>
                </a:p>
              </p:txBody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10140553" y="2435066"/>
                  <a:ext cx="864394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dirty="0">
                      <a:solidFill>
                        <a:srgbClr val="7ED4E6"/>
                      </a:solidFill>
                      <a:latin typeface="Microsoft YaHei"/>
                      <a:ea typeface="Microsoft YaHei"/>
                      <a:cs typeface="Microsoft YaHei"/>
                    </a:rPr>
                    <a:t>含跨境出口线路</a:t>
                  </a:r>
                </a:p>
              </p:txBody>
            </p:sp>
          </p:grpSp>
        </p:grpSp>
      </p:grpSp>
      <p:grpSp>
        <p:nvGrpSpPr>
          <p:cNvPr id="67" name="Group 67"/>
          <p:cNvGrpSpPr/>
          <p:nvPr/>
        </p:nvGrpSpPr>
        <p:grpSpPr>
          <a:xfrm>
            <a:off x="381000" y="3048000"/>
            <a:ext cx="11430000" cy="1905000"/>
            <a:chOff x="381000" y="3048000"/>
            <a:chExt cx="11430000" cy="1905000"/>
          </a:xfrm>
        </p:grpSpPr>
        <p:sp>
          <p:nvSpPr>
            <p:cNvPr id="42" name="Freeform 42"/>
            <p:cNvSpPr/>
            <p:nvPr/>
          </p:nvSpPr>
          <p:spPr>
            <a:xfrm>
              <a:off x="381000" y="3048000"/>
              <a:ext cx="11430000" cy="1905000"/>
            </a:xfrm>
            <a:custGeom>
              <a:avLst/>
              <a:gdLst/>
              <a:ahLst/>
              <a:cxnLst/>
              <a:rect l="l" t="t" r="r" b="b"/>
              <a:pathLst>
                <a:path w="11430000" h="1905000">
                  <a:moveTo>
                    <a:pt x="114300" y="0"/>
                  </a:moveTo>
                  <a:lnTo>
                    <a:pt x="11315700" y="0"/>
                  </a:lnTo>
                  <a:cubicBezTo>
                    <a:pt x="11378826" y="0"/>
                    <a:pt x="11430000" y="51174"/>
                    <a:pt x="11430000" y="114300"/>
                  </a:cubicBezTo>
                  <a:lnTo>
                    <a:pt x="11430000" y="1790700"/>
                  </a:lnTo>
                  <a:cubicBezTo>
                    <a:pt x="11430000" y="1853826"/>
                    <a:pt x="11378826" y="1905000"/>
                    <a:pt x="11315700" y="1905000"/>
                  </a:cubicBezTo>
                  <a:lnTo>
                    <a:pt x="114300" y="1905000"/>
                  </a:lnTo>
                  <a:cubicBezTo>
                    <a:pt x="51174" y="1905000"/>
                    <a:pt x="0" y="1853826"/>
                    <a:pt x="0" y="1790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D97706"/>
              </a:solidFill>
              <a:prstDash val="lgDash"/>
            </a:ln>
          </p:spPr>
        </p:sp>
        <p:sp>
          <p:nvSpPr>
            <p:cNvPr id="43" name="Freeform 43"/>
            <p:cNvSpPr/>
            <p:nvPr/>
          </p:nvSpPr>
          <p:spPr>
            <a:xfrm>
              <a:off x="381000" y="3048000"/>
              <a:ext cx="11430000" cy="428625"/>
            </a:xfrm>
            <a:custGeom>
              <a:avLst/>
              <a:gdLst/>
              <a:ahLst/>
              <a:cxnLst/>
              <a:rect l="l" t="t" r="r" b="b"/>
              <a:pathLst>
                <a:path w="11430000" h="428625">
                  <a:moveTo>
                    <a:pt x="114300" y="0"/>
                  </a:moveTo>
                  <a:lnTo>
                    <a:pt x="11315700" y="0"/>
                  </a:lnTo>
                  <a:cubicBezTo>
                    <a:pt x="11378826" y="0"/>
                    <a:pt x="11430000" y="51174"/>
                    <a:pt x="11430000" y="114300"/>
                  </a:cubicBezTo>
                  <a:lnTo>
                    <a:pt x="11430000" y="314325"/>
                  </a:lnTo>
                  <a:cubicBezTo>
                    <a:pt x="11430000" y="377451"/>
                    <a:pt x="11378826" y="428625"/>
                    <a:pt x="11315700" y="428625"/>
                  </a:cubicBezTo>
                  <a:lnTo>
                    <a:pt x="114300" y="428625"/>
                  </a:lnTo>
                  <a:cubicBezTo>
                    <a:pt x="51174" y="428625"/>
                    <a:pt x="0" y="377451"/>
                    <a:pt x="0" y="31432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603885" y="3204210"/>
              <a:ext cx="276322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🔮 南欧江仲裁案可能走向（推演）</a:t>
              </a:r>
            </a:p>
          </p:txBody>
        </p:sp>
        <p:grpSp>
          <p:nvGrpSpPr>
            <p:cNvPr id="66" name="Group 66"/>
            <p:cNvGrpSpPr/>
            <p:nvPr/>
          </p:nvGrpSpPr>
          <p:grpSpPr>
            <a:xfrm>
              <a:off x="653415" y="3744278"/>
              <a:ext cx="10776585" cy="1068228"/>
              <a:chOff x="653415" y="3744278"/>
              <a:chExt cx="10776585" cy="1068228"/>
            </a:xfrm>
          </p:grpSpPr>
          <p:sp>
            <p:nvSpPr>
              <p:cNvPr id="45" name="TextBox 45"/>
              <p:cNvSpPr txBox="1"/>
              <p:nvPr/>
            </p:nvSpPr>
            <p:spPr>
              <a:xfrm>
                <a:off x="653415" y="3744278"/>
                <a:ext cx="2611043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D97706"/>
                    </a:solidFill>
                    <a:latin typeface="Microsoft YaHei"/>
                    <a:ea typeface="Microsoft YaHei"/>
                    <a:cs typeface="Microsoft YaHei"/>
                  </a:rPr>
                  <a:t>如果EDL无法支付$5.55亿赔偿金...</a:t>
                </a:r>
              </a:p>
            </p:txBody>
          </p:sp>
          <p:grpSp>
            <p:nvGrpSpPr>
              <p:cNvPr id="50" name="Group 50"/>
              <p:cNvGrpSpPr/>
              <p:nvPr/>
            </p:nvGrpSpPr>
            <p:grpSpPr>
              <a:xfrm>
                <a:off x="666750" y="4048125"/>
                <a:ext cx="2667000" cy="762000"/>
                <a:chOff x="666750" y="4048125"/>
                <a:chExt cx="2667000" cy="762000"/>
              </a:xfrm>
            </p:grpSpPr>
            <p:sp>
              <p:nvSpPr>
                <p:cNvPr id="46" name="Freeform 46"/>
                <p:cNvSpPr/>
                <p:nvPr/>
              </p:nvSpPr>
              <p:spPr>
                <a:xfrm>
                  <a:off x="666750" y="4048125"/>
                  <a:ext cx="2667000" cy="7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000" h="762000">
                      <a:moveTo>
                        <a:pt x="76200" y="0"/>
                      </a:moveTo>
                      <a:lnTo>
                        <a:pt x="2590800" y="0"/>
                      </a:lnTo>
                      <a:cubicBezTo>
                        <a:pt x="2632884" y="0"/>
                        <a:pt x="2667000" y="34116"/>
                        <a:pt x="2667000" y="76200"/>
                      </a:cubicBezTo>
                      <a:lnTo>
                        <a:pt x="2667000" y="685800"/>
                      </a:lnTo>
                      <a:cubicBezTo>
                        <a:pt x="2667000" y="727884"/>
                        <a:pt x="2632884" y="762000"/>
                        <a:pt x="2590800" y="762000"/>
                      </a:cubicBezTo>
                      <a:lnTo>
                        <a:pt x="76200" y="762000"/>
                      </a:lnTo>
                      <a:cubicBezTo>
                        <a:pt x="34116" y="762000"/>
                        <a:pt x="0" y="727884"/>
                        <a:pt x="0" y="68580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D97706">
                    <a:alpha val="10000"/>
                  </a:srgbClr>
                </a:solidFill>
                <a:ln>
                  <a:noFill/>
                </a:ln>
              </p:spPr>
            </p:sp>
            <p:sp>
              <p:nvSpPr>
                <p:cNvPr id="47" name="TextBox 47"/>
                <p:cNvSpPr txBox="1"/>
                <p:nvPr/>
              </p:nvSpPr>
              <p:spPr>
                <a:xfrm>
                  <a:off x="797242" y="4180999"/>
                  <a:ext cx="406038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D97706"/>
                      </a:solidFill>
                      <a:latin typeface="Microsoft YaHei"/>
                      <a:ea typeface="Microsoft YaHei"/>
                      <a:cs typeface="Microsoft YaHei"/>
                    </a:rPr>
                    <a:t>方案A</a:t>
                  </a:r>
                </a:p>
              </p:txBody>
            </p:sp>
            <p:sp>
              <p:nvSpPr>
                <p:cNvPr id="48" name="TextBox 48"/>
                <p:cNvSpPr txBox="1"/>
                <p:nvPr/>
              </p:nvSpPr>
              <p:spPr>
                <a:xfrm>
                  <a:off x="798195" y="4408170"/>
                  <a:ext cx="1205865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老挝让渡南欧江项目</a:t>
                  </a:r>
                </a:p>
              </p:txBody>
            </p:sp>
            <p:sp>
              <p:nvSpPr>
                <p:cNvPr id="49" name="TextBox 49"/>
                <p:cNvSpPr txBox="1"/>
                <p:nvPr/>
              </p:nvSpPr>
              <p:spPr>
                <a:xfrm>
                  <a:off x="798195" y="4598670"/>
                  <a:ext cx="732663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剩余15%股权</a:t>
                  </a:r>
                </a:p>
              </p:txBody>
            </p:sp>
          </p:grpSp>
          <p:grpSp>
            <p:nvGrpSpPr>
              <p:cNvPr id="55" name="Group 55"/>
              <p:cNvGrpSpPr/>
              <p:nvPr/>
            </p:nvGrpSpPr>
            <p:grpSpPr>
              <a:xfrm>
                <a:off x="3619500" y="4048125"/>
                <a:ext cx="2667000" cy="762000"/>
                <a:chOff x="3619500" y="4048125"/>
                <a:chExt cx="2667000" cy="762000"/>
              </a:xfrm>
            </p:grpSpPr>
            <p:sp>
              <p:nvSpPr>
                <p:cNvPr id="51" name="Freeform 51"/>
                <p:cNvSpPr/>
                <p:nvPr/>
              </p:nvSpPr>
              <p:spPr>
                <a:xfrm>
                  <a:off x="3619500" y="4048125"/>
                  <a:ext cx="2667000" cy="7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000" h="762000">
                      <a:moveTo>
                        <a:pt x="76200" y="0"/>
                      </a:moveTo>
                      <a:lnTo>
                        <a:pt x="2590800" y="0"/>
                      </a:lnTo>
                      <a:cubicBezTo>
                        <a:pt x="2632884" y="0"/>
                        <a:pt x="2667000" y="34116"/>
                        <a:pt x="2667000" y="76200"/>
                      </a:cubicBezTo>
                      <a:lnTo>
                        <a:pt x="2667000" y="685800"/>
                      </a:lnTo>
                      <a:cubicBezTo>
                        <a:pt x="2667000" y="727884"/>
                        <a:pt x="2632884" y="762000"/>
                        <a:pt x="2590800" y="762000"/>
                      </a:cubicBezTo>
                      <a:lnTo>
                        <a:pt x="76200" y="762000"/>
                      </a:lnTo>
                      <a:cubicBezTo>
                        <a:pt x="34116" y="762000"/>
                        <a:pt x="0" y="727884"/>
                        <a:pt x="0" y="68580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D97706">
                    <a:alpha val="10000"/>
                  </a:srgbClr>
                </a:solidFill>
                <a:ln>
                  <a:noFill/>
                </a:ln>
              </p:spPr>
            </p:sp>
            <p:sp>
              <p:nvSpPr>
                <p:cNvPr id="52" name="TextBox 52"/>
                <p:cNvSpPr txBox="1"/>
                <p:nvPr/>
              </p:nvSpPr>
              <p:spPr>
                <a:xfrm>
                  <a:off x="3749992" y="4180999"/>
                  <a:ext cx="406038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D97706"/>
                      </a:solidFill>
                      <a:latin typeface="Microsoft YaHei"/>
                      <a:ea typeface="Microsoft YaHei"/>
                      <a:cs typeface="Microsoft YaHei"/>
                    </a:rPr>
                    <a:t>方案B</a:t>
                  </a:r>
                </a:p>
              </p:txBody>
            </p:sp>
            <p:sp>
              <p:nvSpPr>
                <p:cNvPr id="53" name="TextBox 53"/>
                <p:cNvSpPr txBox="1"/>
                <p:nvPr/>
              </p:nvSpPr>
              <p:spPr>
                <a:xfrm>
                  <a:off x="3750945" y="4408170"/>
                  <a:ext cx="811530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更多水电资产</a:t>
                  </a:r>
                </a:p>
              </p:txBody>
            </p:sp>
            <p:sp>
              <p:nvSpPr>
                <p:cNvPr id="54" name="TextBox 54"/>
                <p:cNvSpPr txBox="1"/>
                <p:nvPr/>
              </p:nvSpPr>
              <p:spPr>
                <a:xfrm>
                  <a:off x="3750945" y="4598670"/>
                  <a:ext cx="942975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转让给中方企业</a:t>
                  </a:r>
                </a:p>
              </p:txBody>
            </p:sp>
          </p:grpSp>
          <p:grpSp>
            <p:nvGrpSpPr>
              <p:cNvPr id="60" name="Group 60"/>
              <p:cNvGrpSpPr/>
              <p:nvPr/>
            </p:nvGrpSpPr>
            <p:grpSpPr>
              <a:xfrm>
                <a:off x="6572250" y="4048125"/>
                <a:ext cx="2667000" cy="762000"/>
                <a:chOff x="6572250" y="4048125"/>
                <a:chExt cx="2667000" cy="762000"/>
              </a:xfrm>
            </p:grpSpPr>
            <p:sp>
              <p:nvSpPr>
                <p:cNvPr id="56" name="Freeform 56"/>
                <p:cNvSpPr/>
                <p:nvPr/>
              </p:nvSpPr>
              <p:spPr>
                <a:xfrm>
                  <a:off x="6572250" y="4048125"/>
                  <a:ext cx="2667000" cy="7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000" h="762000">
                      <a:moveTo>
                        <a:pt x="76200" y="0"/>
                      </a:moveTo>
                      <a:lnTo>
                        <a:pt x="2590800" y="0"/>
                      </a:lnTo>
                      <a:cubicBezTo>
                        <a:pt x="2632884" y="0"/>
                        <a:pt x="2667000" y="34116"/>
                        <a:pt x="2667000" y="76200"/>
                      </a:cubicBezTo>
                      <a:lnTo>
                        <a:pt x="2667000" y="685800"/>
                      </a:lnTo>
                      <a:cubicBezTo>
                        <a:pt x="2667000" y="727884"/>
                        <a:pt x="2632884" y="762000"/>
                        <a:pt x="2590800" y="762000"/>
                      </a:cubicBezTo>
                      <a:lnTo>
                        <a:pt x="76200" y="762000"/>
                      </a:lnTo>
                      <a:cubicBezTo>
                        <a:pt x="34116" y="762000"/>
                        <a:pt x="0" y="727884"/>
                        <a:pt x="0" y="68580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D97706">
                    <a:alpha val="10000"/>
                  </a:srgbClr>
                </a:solidFill>
                <a:ln>
                  <a:noFill/>
                </a:ln>
              </p:spPr>
            </p:sp>
            <p:sp>
              <p:nvSpPr>
                <p:cNvPr id="57" name="TextBox 57"/>
                <p:cNvSpPr txBox="1"/>
                <p:nvPr/>
              </p:nvSpPr>
              <p:spPr>
                <a:xfrm>
                  <a:off x="6702742" y="4180999"/>
                  <a:ext cx="406038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D97706"/>
                      </a:solidFill>
                      <a:latin typeface="Microsoft YaHei"/>
                      <a:ea typeface="Microsoft YaHei"/>
                      <a:cs typeface="Microsoft YaHei"/>
                    </a:rPr>
                    <a:t>方案C</a:t>
                  </a:r>
                </a:p>
              </p:txBody>
            </p:sp>
            <p:sp>
              <p:nvSpPr>
                <p:cNvPr id="58" name="TextBox 58"/>
                <p:cNvSpPr txBox="1"/>
                <p:nvPr/>
              </p:nvSpPr>
              <p:spPr>
                <a:xfrm>
                  <a:off x="6703695" y="4408170"/>
                  <a:ext cx="942975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配电网络经营权</a:t>
                  </a:r>
                </a:p>
              </p:txBody>
            </p:sp>
            <p:sp>
              <p:nvSpPr>
                <p:cNvPr id="59" name="TextBox 59"/>
                <p:cNvSpPr txBox="1"/>
                <p:nvPr/>
              </p:nvSpPr>
              <p:spPr>
                <a:xfrm>
                  <a:off x="6703695" y="4598670"/>
                  <a:ext cx="285750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让渡</a:t>
                  </a:r>
                </a:p>
              </p:txBody>
            </p:sp>
          </p:grpSp>
          <p:grpSp>
            <p:nvGrpSpPr>
              <p:cNvPr id="65" name="Group 65"/>
              <p:cNvGrpSpPr/>
              <p:nvPr/>
            </p:nvGrpSpPr>
            <p:grpSpPr>
              <a:xfrm>
                <a:off x="9525000" y="4048125"/>
                <a:ext cx="1905000" cy="764381"/>
                <a:chOff x="9525000" y="4048125"/>
                <a:chExt cx="1905000" cy="764381"/>
              </a:xfrm>
            </p:grpSpPr>
            <p:sp>
              <p:nvSpPr>
                <p:cNvPr id="61" name="Freeform 61"/>
                <p:cNvSpPr/>
                <p:nvPr/>
              </p:nvSpPr>
              <p:spPr>
                <a:xfrm>
                  <a:off x="9525000" y="4048125"/>
                  <a:ext cx="1905000" cy="7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00" h="762000">
                      <a:moveTo>
                        <a:pt x="76200" y="0"/>
                      </a:moveTo>
                      <a:lnTo>
                        <a:pt x="1828800" y="0"/>
                      </a:lnTo>
                      <a:cubicBezTo>
                        <a:pt x="1870884" y="0"/>
                        <a:pt x="1905000" y="34116"/>
                        <a:pt x="1905000" y="76200"/>
                      </a:cubicBezTo>
                      <a:lnTo>
                        <a:pt x="1905000" y="685800"/>
                      </a:lnTo>
                      <a:cubicBezTo>
                        <a:pt x="1905000" y="727884"/>
                        <a:pt x="1870884" y="762000"/>
                        <a:pt x="1828800" y="762000"/>
                      </a:cubicBezTo>
                      <a:lnTo>
                        <a:pt x="76200" y="762000"/>
                      </a:lnTo>
                      <a:cubicBezTo>
                        <a:pt x="34116" y="762000"/>
                        <a:pt x="0" y="727884"/>
                        <a:pt x="0" y="68580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B8352B"/>
                </a:solidFill>
                <a:ln>
                  <a:noFill/>
                </a:ln>
              </p:spPr>
            </p:sp>
            <p:sp>
              <p:nvSpPr>
                <p:cNvPr id="62" name="TextBox 62"/>
                <p:cNvSpPr txBox="1"/>
                <p:nvPr/>
              </p:nvSpPr>
              <p:spPr>
                <a:xfrm>
                  <a:off x="10315599" y="4228624"/>
                  <a:ext cx="323802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b="1" dirty="0">
                      <a:solidFill>
                        <a:srgbClr val="FFFFFF"/>
                      </a:solidFill>
                      <a:latin typeface="Microsoft YaHei"/>
                      <a:ea typeface="Microsoft YaHei"/>
                      <a:cs typeface="Microsoft YaHei"/>
                    </a:rPr>
                    <a:t>结果</a:t>
                  </a:r>
                </a:p>
              </p:txBody>
            </p:sp>
            <p:sp>
              <p:nvSpPr>
                <p:cNvPr id="63" name="TextBox 63"/>
                <p:cNvSpPr txBox="1"/>
                <p:nvPr/>
              </p:nvSpPr>
              <p:spPr>
                <a:xfrm>
                  <a:off x="10165794" y="4482941"/>
                  <a:ext cx="623411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dirty="0">
                      <a:solidFill>
                        <a:srgbClr val="FFFFFF"/>
                      </a:solidFill>
                      <a:latin typeface="Microsoft YaHei"/>
                      <a:ea typeface="Microsoft YaHei"/>
                      <a:cs typeface="Microsoft YaHei"/>
                    </a:rPr>
                    <a:t>能源控制权</a:t>
                  </a:r>
                </a:p>
              </p:txBody>
            </p:sp>
            <p:sp>
              <p:nvSpPr>
                <p:cNvPr id="64" name="TextBox 64"/>
                <p:cNvSpPr txBox="1"/>
                <p:nvPr/>
              </p:nvSpPr>
              <p:spPr>
                <a:xfrm>
                  <a:off x="10165794" y="4644866"/>
                  <a:ext cx="623411" cy="167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825" dirty="0">
                      <a:solidFill>
                        <a:srgbClr val="FFFFFF"/>
                      </a:solidFill>
                      <a:latin typeface="Microsoft YaHei"/>
                      <a:ea typeface="Microsoft YaHei"/>
                      <a:cs typeface="Microsoft YaHei"/>
                    </a:rPr>
                    <a:t>进一步让渡</a:t>
                  </a:r>
                </a:p>
              </p:txBody>
            </p:sp>
          </p:grpSp>
        </p:grpSp>
      </p:grpSp>
      <p:grpSp>
        <p:nvGrpSpPr>
          <p:cNvPr id="89" name="Group 89"/>
          <p:cNvGrpSpPr/>
          <p:nvPr/>
        </p:nvGrpSpPr>
        <p:grpSpPr>
          <a:xfrm>
            <a:off x="381000" y="5143500"/>
            <a:ext cx="11430000" cy="1143000"/>
            <a:chOff x="381000" y="5143500"/>
            <a:chExt cx="11430000" cy="1143000"/>
          </a:xfrm>
        </p:grpSpPr>
        <p:sp>
          <p:nvSpPr>
            <p:cNvPr id="68" name="Freeform 68"/>
            <p:cNvSpPr/>
            <p:nvPr/>
          </p:nvSpPr>
          <p:spPr>
            <a:xfrm>
              <a:off x="381000" y="5143500"/>
              <a:ext cx="11430000" cy="1143000"/>
            </a:xfrm>
            <a:custGeom>
              <a:avLst/>
              <a:gdLst/>
              <a:ahLst/>
              <a:cxnLst/>
              <a:rect l="l" t="t" r="r" b="b"/>
              <a:pathLst>
                <a:path w="11430000" h="1143000">
                  <a:moveTo>
                    <a:pt x="114300" y="0"/>
                  </a:moveTo>
                  <a:lnTo>
                    <a:pt x="11315700" y="0"/>
                  </a:lnTo>
                  <a:cubicBezTo>
                    <a:pt x="11378826" y="0"/>
                    <a:pt x="11430000" y="51174"/>
                    <a:pt x="11430000" y="114300"/>
                  </a:cubicBezTo>
                  <a:lnTo>
                    <a:pt x="11430000" y="1028700"/>
                  </a:lnTo>
                  <a:cubicBezTo>
                    <a:pt x="11430000" y="1091826"/>
                    <a:pt x="11378826" y="1143000"/>
                    <a:pt x="11315700" y="1143000"/>
                  </a:cubicBezTo>
                  <a:lnTo>
                    <a:pt x="114300" y="1143000"/>
                  </a:lnTo>
                  <a:cubicBezTo>
                    <a:pt x="51174" y="1143000"/>
                    <a:pt x="0" y="1091826"/>
                    <a:pt x="0" y="1028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0D2B3E"/>
            </a:solidFill>
            <a:ln>
              <a:noFill/>
            </a:ln>
          </p:spPr>
        </p:sp>
        <p:sp>
          <p:nvSpPr>
            <p:cNvPr id="69" name="TextBox 69"/>
            <p:cNvSpPr txBox="1"/>
            <p:nvPr/>
          </p:nvSpPr>
          <p:spPr>
            <a:xfrm>
              <a:off x="605790" y="5315902"/>
              <a:ext cx="2852573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7ED4E6"/>
                  </a:solidFill>
                  <a:latin typeface="Microsoft YaHei"/>
                  <a:ea typeface="Microsoft YaHei"/>
                  <a:cs typeface="Microsoft YaHei"/>
                </a:rPr>
                <a:t>老挝电力系统控制权版图（现状+趋势）</a:t>
              </a:r>
            </a:p>
          </p:txBody>
        </p:sp>
        <p:grpSp>
          <p:nvGrpSpPr>
            <p:cNvPr id="73" name="Group 73"/>
            <p:cNvGrpSpPr/>
            <p:nvPr/>
          </p:nvGrpSpPr>
          <p:grpSpPr>
            <a:xfrm>
              <a:off x="666750" y="5619750"/>
              <a:ext cx="2667000" cy="523875"/>
              <a:chOff x="666750" y="5619750"/>
              <a:chExt cx="2667000" cy="523875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666750" y="5619750"/>
                <a:ext cx="26670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2667000" h="523875">
                    <a:moveTo>
                      <a:pt x="57150" y="0"/>
                    </a:moveTo>
                    <a:lnTo>
                      <a:pt x="2609850" y="0"/>
                    </a:lnTo>
                    <a:cubicBezTo>
                      <a:pt x="2641413" y="0"/>
                      <a:pt x="2667000" y="25587"/>
                      <a:pt x="2667000" y="57150"/>
                    </a:cubicBezTo>
                    <a:lnTo>
                      <a:pt x="2667000" y="466725"/>
                    </a:lnTo>
                    <a:cubicBezTo>
                      <a:pt x="2667000" y="498288"/>
                      <a:pt x="2641413" y="523875"/>
                      <a:pt x="2609850" y="523875"/>
                    </a:cubicBezTo>
                    <a:lnTo>
                      <a:pt x="57150" y="523875"/>
                    </a:lnTo>
                    <a:cubicBezTo>
                      <a:pt x="25587" y="523875"/>
                      <a:pt x="0" y="498288"/>
                      <a:pt x="0" y="4667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798195" y="5732145"/>
                <a:ext cx="107442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7ED4E6"/>
                    </a:solidFill>
                    <a:latin typeface="Microsoft YaHei"/>
                    <a:ea typeface="Microsoft YaHei"/>
                    <a:cs typeface="Microsoft YaHei"/>
                  </a:rPr>
                  <a:t>发电（南欧江等）</a:t>
                </a:r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797242" y="5914549"/>
                <a:ext cx="99663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中国电建 85%+</a:t>
                </a:r>
              </a:p>
            </p:txBody>
          </p:sp>
        </p:grpSp>
        <p:sp>
          <p:nvSpPr>
            <p:cNvPr id="74" name="TextBox 74"/>
            <p:cNvSpPr txBox="1"/>
            <p:nvPr/>
          </p:nvSpPr>
          <p:spPr>
            <a:xfrm>
              <a:off x="3501390" y="5692140"/>
              <a:ext cx="190310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dirty="0">
                  <a:solidFill>
                    <a:srgbClr val="C9A227"/>
                  </a:solidFill>
                  <a:latin typeface="Segoe UI"/>
                  <a:ea typeface="Microsoft YaHei"/>
                  <a:cs typeface="Segoe UI"/>
                </a:rPr>
                <a:t>+</a:t>
              </a:r>
            </a:p>
          </p:txBody>
        </p:sp>
        <p:grpSp>
          <p:nvGrpSpPr>
            <p:cNvPr id="78" name="Group 78"/>
            <p:cNvGrpSpPr/>
            <p:nvPr/>
          </p:nvGrpSpPr>
          <p:grpSpPr>
            <a:xfrm>
              <a:off x="3810000" y="5619750"/>
              <a:ext cx="2667000" cy="523875"/>
              <a:chOff x="3810000" y="5619750"/>
              <a:chExt cx="2667000" cy="523875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3810000" y="5619750"/>
                <a:ext cx="26670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2667000" h="523875">
                    <a:moveTo>
                      <a:pt x="57150" y="0"/>
                    </a:moveTo>
                    <a:lnTo>
                      <a:pt x="2609850" y="0"/>
                    </a:lnTo>
                    <a:cubicBezTo>
                      <a:pt x="2641413" y="0"/>
                      <a:pt x="2667000" y="25587"/>
                      <a:pt x="2667000" y="57150"/>
                    </a:cubicBezTo>
                    <a:lnTo>
                      <a:pt x="2667000" y="466725"/>
                    </a:lnTo>
                    <a:cubicBezTo>
                      <a:pt x="2667000" y="498288"/>
                      <a:pt x="2641413" y="523875"/>
                      <a:pt x="2609850" y="523875"/>
                    </a:cubicBezTo>
                    <a:lnTo>
                      <a:pt x="57150" y="523875"/>
                    </a:lnTo>
                    <a:cubicBezTo>
                      <a:pt x="25587" y="523875"/>
                      <a:pt x="0" y="498288"/>
                      <a:pt x="0" y="4667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76" name="TextBox 76"/>
              <p:cNvSpPr txBox="1"/>
              <p:nvPr/>
            </p:nvSpPr>
            <p:spPr>
              <a:xfrm>
                <a:off x="3941445" y="5732145"/>
                <a:ext cx="910114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7ED4E6"/>
                    </a:solidFill>
                    <a:latin typeface="Microsoft YaHei"/>
                    <a:ea typeface="Microsoft YaHei"/>
                    <a:cs typeface="Microsoft YaHei"/>
                  </a:rPr>
                  <a:t>输电（EDL-T）</a:t>
                </a:r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3940492" y="5914549"/>
                <a:ext cx="121343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中国南方电网 90%</a:t>
                </a:r>
              </a:p>
            </p:txBody>
          </p:sp>
        </p:grpSp>
        <p:sp>
          <p:nvSpPr>
            <p:cNvPr id="79" name="TextBox 79"/>
            <p:cNvSpPr txBox="1"/>
            <p:nvPr/>
          </p:nvSpPr>
          <p:spPr>
            <a:xfrm>
              <a:off x="6644640" y="5692140"/>
              <a:ext cx="190310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dirty="0">
                  <a:solidFill>
                    <a:srgbClr val="C9A227"/>
                  </a:solidFill>
                  <a:latin typeface="Segoe UI"/>
                  <a:ea typeface="Microsoft YaHei"/>
                  <a:cs typeface="Segoe UI"/>
                </a:rPr>
                <a:t>+</a:t>
              </a:r>
            </a:p>
          </p:txBody>
        </p:sp>
        <p:grpSp>
          <p:nvGrpSpPr>
            <p:cNvPr id="83" name="Group 83"/>
            <p:cNvGrpSpPr/>
            <p:nvPr/>
          </p:nvGrpSpPr>
          <p:grpSpPr>
            <a:xfrm>
              <a:off x="6953250" y="5619750"/>
              <a:ext cx="1905000" cy="523875"/>
              <a:chOff x="6953250" y="5619750"/>
              <a:chExt cx="1905000" cy="523875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6953250" y="5619750"/>
                <a:ext cx="19050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1905000" h="523875">
                    <a:moveTo>
                      <a:pt x="57150" y="0"/>
                    </a:moveTo>
                    <a:lnTo>
                      <a:pt x="1847850" y="0"/>
                    </a:lnTo>
                    <a:cubicBezTo>
                      <a:pt x="1879413" y="0"/>
                      <a:pt x="1905000" y="25587"/>
                      <a:pt x="1905000" y="57150"/>
                    </a:cubicBezTo>
                    <a:lnTo>
                      <a:pt x="1905000" y="466725"/>
                    </a:lnTo>
                    <a:cubicBezTo>
                      <a:pt x="1905000" y="498288"/>
                      <a:pt x="1879413" y="523875"/>
                      <a:pt x="1847850" y="523875"/>
                    </a:cubicBezTo>
                    <a:lnTo>
                      <a:pt x="57150" y="523875"/>
                    </a:lnTo>
                    <a:cubicBezTo>
                      <a:pt x="25587" y="523875"/>
                      <a:pt x="0" y="498288"/>
                      <a:pt x="0" y="4667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D97706">
                  <a:alpha val="30000"/>
                </a:srgbClr>
              </a:solidFill>
              <a:ln>
                <a:noFill/>
              </a:ln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7084695" y="5732145"/>
                <a:ext cx="68008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D97706"/>
                    </a:solidFill>
                    <a:latin typeface="Microsoft YaHei"/>
                    <a:ea typeface="Microsoft YaHei"/>
                    <a:cs typeface="Microsoft YaHei"/>
                  </a:rPr>
                  <a:t>配电（？）</a:t>
                </a:r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7083742" y="5914549"/>
                <a:ext cx="86954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未来可能...</a:t>
                </a:r>
              </a:p>
            </p:txBody>
          </p:sp>
        </p:grpSp>
        <p:sp>
          <p:nvSpPr>
            <p:cNvPr id="84" name="TextBox 84"/>
            <p:cNvSpPr txBox="1"/>
            <p:nvPr/>
          </p:nvSpPr>
          <p:spPr>
            <a:xfrm>
              <a:off x="9025890" y="5692140"/>
              <a:ext cx="190310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dirty="0">
                  <a:solidFill>
                    <a:srgbClr val="B8352B"/>
                  </a:solidFill>
                  <a:latin typeface="Segoe UI"/>
                  <a:ea typeface="Microsoft YaHei"/>
                  <a:cs typeface="Segoe UI"/>
                </a:rPr>
                <a:t>=</a:t>
              </a:r>
            </a:p>
          </p:txBody>
        </p:sp>
        <p:grpSp>
          <p:nvGrpSpPr>
            <p:cNvPr id="88" name="Group 88"/>
            <p:cNvGrpSpPr/>
            <p:nvPr/>
          </p:nvGrpSpPr>
          <p:grpSpPr>
            <a:xfrm>
              <a:off x="9334500" y="5619750"/>
              <a:ext cx="2095500" cy="523875"/>
              <a:chOff x="9334500" y="5619750"/>
              <a:chExt cx="2095500" cy="523875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9334500" y="5619750"/>
                <a:ext cx="20955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523875">
                    <a:moveTo>
                      <a:pt x="57150" y="0"/>
                    </a:moveTo>
                    <a:lnTo>
                      <a:pt x="2038350" y="0"/>
                    </a:lnTo>
                    <a:cubicBezTo>
                      <a:pt x="2069913" y="0"/>
                      <a:pt x="2095500" y="25587"/>
                      <a:pt x="2095500" y="57150"/>
                    </a:cubicBezTo>
                    <a:lnTo>
                      <a:pt x="2095500" y="466725"/>
                    </a:lnTo>
                    <a:cubicBezTo>
                      <a:pt x="2095500" y="498288"/>
                      <a:pt x="2069913" y="523875"/>
                      <a:pt x="2038350" y="523875"/>
                    </a:cubicBezTo>
                    <a:lnTo>
                      <a:pt x="57150" y="523875"/>
                    </a:lnTo>
                    <a:cubicBezTo>
                      <a:pt x="25587" y="523875"/>
                      <a:pt x="0" y="498288"/>
                      <a:pt x="0" y="4667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B8352B"/>
              </a:solidFill>
              <a:ln>
                <a:noFill/>
              </a:ln>
            </p:spPr>
          </p:sp>
          <p:sp>
            <p:nvSpPr>
              <p:cNvPr id="86" name="TextBox 86"/>
              <p:cNvSpPr txBox="1"/>
              <p:nvPr/>
            </p:nvSpPr>
            <p:spPr>
              <a:xfrm>
                <a:off x="10107930" y="5732145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能源主权</a:t>
                </a:r>
              </a:p>
            </p:txBody>
          </p:sp>
          <p:sp>
            <p:nvSpPr>
              <p:cNvPr id="87" name="TextBox 87"/>
              <p:cNvSpPr txBox="1"/>
              <p:nvPr/>
            </p:nvSpPr>
            <p:spPr>
              <a:xfrm>
                <a:off x="10038824" y="5906452"/>
                <a:ext cx="686853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b="1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"空心化"</a:t>
                </a:r>
              </a:p>
            </p:txBody>
          </p:sp>
        </p:grpSp>
      </p:grpSp>
      <p:sp>
        <p:nvSpPr>
          <p:cNvPr id="90" name="TextBox 90"/>
          <p:cNvSpPr txBox="1"/>
          <p:nvPr/>
        </p:nvSpPr>
        <p:spPr>
          <a:xfrm>
            <a:off x="11392090" y="6475095"/>
            <a:ext cx="430340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718096"/>
                </a:solidFill>
                <a:latin typeface="Segoe UI"/>
                <a:ea typeface="Microsoft YaHei"/>
                <a:cs typeface="Segoe UI"/>
              </a:rPr>
              <a:t>14 / 20</a:t>
            </a:r>
          </a:p>
        </p:txBody>
      </p:sp>
    </p:spTree>
  </p:cSld>
  <p:clrMapOvr>
    <a:masterClrMapping/>
  </p:clrMapOvr>
  <p:transition dur="4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5F7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D2B3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354330" y="249555"/>
            <a:ext cx="1985581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地缘政治影响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796415" y="362902"/>
            <a:ext cx="202792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7ED4E6"/>
                </a:solidFill>
                <a:latin typeface="Segoe UI"/>
                <a:ea typeface="Microsoft YaHei"/>
                <a:cs typeface="Segoe UI"/>
              </a:rPr>
              <a:t>GEOPOLITICAL IMPLICATIONS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381000" y="952500"/>
            <a:ext cx="5064633" cy="4286250"/>
            <a:chOff x="381000" y="952500"/>
            <a:chExt cx="5064633" cy="4286250"/>
          </a:xfrm>
        </p:grpSpPr>
        <p:sp>
          <p:nvSpPr>
            <p:cNvPr id="6" name="Freeform 6"/>
            <p:cNvSpPr/>
            <p:nvPr/>
          </p:nvSpPr>
          <p:spPr>
            <a:xfrm>
              <a:off x="381000" y="952500"/>
              <a:ext cx="4762500" cy="4286250"/>
            </a:xfrm>
            <a:custGeom>
              <a:avLst/>
              <a:gdLst/>
              <a:ahLst/>
              <a:cxnLst/>
              <a:rect l="l" t="t" r="r" b="b"/>
              <a:pathLst>
                <a:path w="4762500" h="4286250">
                  <a:moveTo>
                    <a:pt x="114300" y="0"/>
                  </a:moveTo>
                  <a:lnTo>
                    <a:pt x="4648200" y="0"/>
                  </a:lnTo>
                  <a:cubicBezTo>
                    <a:pt x="4711326" y="0"/>
                    <a:pt x="4762500" y="51174"/>
                    <a:pt x="4762500" y="114300"/>
                  </a:cubicBezTo>
                  <a:lnTo>
                    <a:pt x="4762500" y="4171950"/>
                  </a:lnTo>
                  <a:cubicBezTo>
                    <a:pt x="4762500" y="4235076"/>
                    <a:pt x="4711326" y="4286250"/>
                    <a:pt x="4648200" y="4286250"/>
                  </a:cubicBezTo>
                  <a:lnTo>
                    <a:pt x="114300" y="4286250"/>
                  </a:lnTo>
                  <a:cubicBezTo>
                    <a:pt x="51174" y="4286250"/>
                    <a:pt x="0" y="4235076"/>
                    <a:pt x="0" y="417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556260" y="1156335"/>
              <a:ext cx="2054733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0D2B3E"/>
                  </a:solidFill>
                  <a:latin typeface="Microsoft YaHei"/>
                  <a:ea typeface="Microsoft YaHei"/>
                  <a:cs typeface="Microsoft YaHei"/>
                </a:rPr>
                <a:t>老挝电力系统控制权版图</a:t>
              </a:r>
            </a:p>
          </p:txBody>
        </p:sp>
        <p:pic>
          <p:nvPicPr>
            <p:cNvPr id="8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500" y="1428750"/>
              <a:ext cx="4381500" cy="3238500"/>
            </a:xfrm>
            <a:prstGeom prst="rect">
              <a:avLst/>
            </a:prstGeom>
          </p:spPr>
        </p:pic>
        <p:grpSp>
          <p:nvGrpSpPr>
            <p:cNvPr id="15" name="Group 15"/>
            <p:cNvGrpSpPr/>
            <p:nvPr/>
          </p:nvGrpSpPr>
          <p:grpSpPr>
            <a:xfrm>
              <a:off x="571500" y="4852035"/>
              <a:ext cx="4874133" cy="243840"/>
              <a:chOff x="571500" y="4852035"/>
              <a:chExt cx="4874133" cy="24384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571500" y="485775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38100" y="0"/>
                    </a:moveTo>
                    <a:lnTo>
                      <a:pt x="114300" y="0"/>
                    </a:lnTo>
                    <a:cubicBezTo>
                      <a:pt x="135342" y="0"/>
                      <a:pt x="152400" y="17058"/>
                      <a:pt x="152400" y="38100"/>
                    </a:cubicBezTo>
                    <a:lnTo>
                      <a:pt x="152400" y="114300"/>
                    </a:lnTo>
                    <a:cubicBezTo>
                      <a:pt x="152400" y="135342"/>
                      <a:pt x="135342" y="152400"/>
                      <a:pt x="114300" y="152400"/>
                    </a:cubicBezTo>
                    <a:lnTo>
                      <a:pt x="38100" y="152400"/>
                    </a:lnTo>
                    <a:cubicBezTo>
                      <a:pt x="17058" y="152400"/>
                      <a:pt x="0" y="135342"/>
                      <a:pt x="0" y="11430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1A6B7C"/>
              </a:solidFill>
              <a:ln>
                <a:noFill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99148" y="4892516"/>
                <a:ext cx="124996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发电（中国电建85%+）</a:t>
                </a: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2286000" y="485775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38100" y="0"/>
                    </a:moveTo>
                    <a:lnTo>
                      <a:pt x="114300" y="0"/>
                    </a:lnTo>
                    <a:cubicBezTo>
                      <a:pt x="135342" y="0"/>
                      <a:pt x="152400" y="17058"/>
                      <a:pt x="152400" y="38100"/>
                    </a:cubicBezTo>
                    <a:lnTo>
                      <a:pt x="152400" y="114300"/>
                    </a:lnTo>
                    <a:cubicBezTo>
                      <a:pt x="152400" y="135342"/>
                      <a:pt x="135342" y="152400"/>
                      <a:pt x="114300" y="152400"/>
                    </a:cubicBezTo>
                    <a:lnTo>
                      <a:pt x="38100" y="152400"/>
                    </a:lnTo>
                    <a:cubicBezTo>
                      <a:pt x="17058" y="152400"/>
                      <a:pt x="0" y="135342"/>
                      <a:pt x="0" y="11430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B8352B"/>
              </a:solidFill>
              <a:ln>
                <a:noFill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2513648" y="4892516"/>
                <a:ext cx="118369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输电（南方电网90%）</a:t>
                </a: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4000500" y="485775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38100" y="0"/>
                    </a:moveTo>
                    <a:lnTo>
                      <a:pt x="114300" y="0"/>
                    </a:lnTo>
                    <a:cubicBezTo>
                      <a:pt x="135342" y="0"/>
                      <a:pt x="152400" y="17058"/>
                      <a:pt x="152400" y="38100"/>
                    </a:cubicBezTo>
                    <a:lnTo>
                      <a:pt x="152400" y="114300"/>
                    </a:lnTo>
                    <a:cubicBezTo>
                      <a:pt x="152400" y="135342"/>
                      <a:pt x="135342" y="152400"/>
                      <a:pt x="114300" y="152400"/>
                    </a:cubicBezTo>
                    <a:lnTo>
                      <a:pt x="38100" y="152400"/>
                    </a:lnTo>
                    <a:cubicBezTo>
                      <a:pt x="17058" y="152400"/>
                      <a:pt x="0" y="135342"/>
                      <a:pt x="0" y="11430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C9A227"/>
              </a:solidFill>
              <a:ln>
                <a:noFill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4223385" y="4852035"/>
                <a:ext cx="1222248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老挝仅剩10-15%</a:t>
                </a: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5334000" y="952500"/>
            <a:ext cx="6477000" cy="1238250"/>
            <a:chOff x="5334000" y="952500"/>
            <a:chExt cx="6477000" cy="1238250"/>
          </a:xfrm>
        </p:grpSpPr>
        <p:sp>
          <p:nvSpPr>
            <p:cNvPr id="17" name="Freeform 17"/>
            <p:cNvSpPr/>
            <p:nvPr/>
          </p:nvSpPr>
          <p:spPr>
            <a:xfrm>
              <a:off x="5334000" y="952500"/>
              <a:ext cx="6477000" cy="1238250"/>
            </a:xfrm>
            <a:custGeom>
              <a:avLst/>
              <a:gdLst/>
              <a:ahLst/>
              <a:cxnLst/>
              <a:rect l="l" t="t" r="r" b="b"/>
              <a:pathLst>
                <a:path w="6477000" h="1238250">
                  <a:moveTo>
                    <a:pt x="114300" y="0"/>
                  </a:moveTo>
                  <a:lnTo>
                    <a:pt x="6362700" y="0"/>
                  </a:lnTo>
                  <a:cubicBezTo>
                    <a:pt x="6425826" y="0"/>
                    <a:pt x="6477000" y="51174"/>
                    <a:pt x="6477000" y="114300"/>
                  </a:cubicBezTo>
                  <a:lnTo>
                    <a:pt x="6477000" y="1123950"/>
                  </a:lnTo>
                  <a:cubicBezTo>
                    <a:pt x="6477000" y="1187076"/>
                    <a:pt x="6425826" y="1238250"/>
                    <a:pt x="6362700" y="1238250"/>
                  </a:cubicBezTo>
                  <a:lnTo>
                    <a:pt x="114300" y="1238250"/>
                  </a:lnTo>
                  <a:cubicBezTo>
                    <a:pt x="51174" y="1238250"/>
                    <a:pt x="0" y="1187076"/>
                    <a:pt x="0" y="1123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B8352B"/>
            </a:solidFill>
            <a:ln>
              <a:noFill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5556885" y="1156335"/>
              <a:ext cx="92299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🔑 核心洞察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557838" y="1450181"/>
              <a:ext cx="3194346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从"东南亚蓄电池" → "外国资本的发电厂"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559742" y="1752124"/>
              <a:ext cx="372713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FFFFFF">
                      <a:alpha val="9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老挝电力系统的发电、输电环节已全面由中国国企主导运营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559742" y="1942624"/>
              <a:ext cx="1890189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FFFFFF">
                      <a:alpha val="9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能源主权正在被逐步"空心化"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5334000" y="2381250"/>
            <a:ext cx="6477000" cy="1428750"/>
            <a:chOff x="5334000" y="2381250"/>
            <a:chExt cx="6477000" cy="1428750"/>
          </a:xfrm>
        </p:grpSpPr>
        <p:sp>
          <p:nvSpPr>
            <p:cNvPr id="23" name="Freeform 23"/>
            <p:cNvSpPr/>
            <p:nvPr/>
          </p:nvSpPr>
          <p:spPr>
            <a:xfrm>
              <a:off x="5334000" y="2381250"/>
              <a:ext cx="6477000" cy="1428750"/>
            </a:xfrm>
            <a:custGeom>
              <a:avLst/>
              <a:gdLst/>
              <a:ahLst/>
              <a:cxnLst/>
              <a:rect l="l" t="t" r="r" b="b"/>
              <a:pathLst>
                <a:path w="6477000" h="1428750">
                  <a:moveTo>
                    <a:pt x="114300" y="0"/>
                  </a:moveTo>
                  <a:lnTo>
                    <a:pt x="6362700" y="0"/>
                  </a:lnTo>
                  <a:cubicBezTo>
                    <a:pt x="6425826" y="0"/>
                    <a:pt x="6477000" y="51174"/>
                    <a:pt x="6477000" y="114300"/>
                  </a:cubicBezTo>
                  <a:lnTo>
                    <a:pt x="6477000" y="1314450"/>
                  </a:lnTo>
                  <a:cubicBezTo>
                    <a:pt x="6477000" y="1377576"/>
                    <a:pt x="6425826" y="1428750"/>
                    <a:pt x="6362700" y="1428750"/>
                  </a:cubicBezTo>
                  <a:lnTo>
                    <a:pt x="114300" y="1428750"/>
                  </a:lnTo>
                  <a:cubicBezTo>
                    <a:pt x="51174" y="1428750"/>
                    <a:pt x="0" y="1377576"/>
                    <a:pt x="0" y="13144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5556885" y="2585085"/>
              <a:ext cx="1705089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0D2B3E"/>
                  </a:solidFill>
                  <a:latin typeface="Microsoft YaHei"/>
                  <a:ea typeface="Microsoft YaHei"/>
                  <a:cs typeface="Microsoft YaHei"/>
                </a:rPr>
                <a:t>区域关系的"新常态"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5572125" y="2905125"/>
              <a:ext cx="1905000" cy="678656"/>
              <a:chOff x="5572125" y="2905125"/>
              <a:chExt cx="1905000" cy="67865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5572125" y="2905125"/>
                <a:ext cx="1905000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1905000" h="666750">
                    <a:moveTo>
                      <a:pt x="57150" y="0"/>
                    </a:moveTo>
                    <a:lnTo>
                      <a:pt x="1847850" y="0"/>
                    </a:lnTo>
                    <a:cubicBezTo>
                      <a:pt x="1879413" y="0"/>
                      <a:pt x="1905000" y="25587"/>
                      <a:pt x="1905000" y="57150"/>
                    </a:cubicBezTo>
                    <a:lnTo>
                      <a:pt x="1905000" y="609600"/>
                    </a:lnTo>
                    <a:cubicBezTo>
                      <a:pt x="1905000" y="641163"/>
                      <a:pt x="1879413" y="666750"/>
                      <a:pt x="1847850" y="666750"/>
                    </a:cubicBezTo>
                    <a:lnTo>
                      <a:pt x="57150" y="666750"/>
                    </a:lnTo>
                    <a:cubicBezTo>
                      <a:pt x="25587" y="666750"/>
                      <a:pt x="0" y="641163"/>
                      <a:pt x="0" y="6096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C9A227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5702618" y="3037999"/>
                <a:ext cx="93682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C9A227"/>
                    </a:solidFill>
                    <a:latin typeface="Microsoft YaHei"/>
                    <a:ea typeface="Microsoft YaHei"/>
                    <a:cs typeface="Microsoft YaHei"/>
                  </a:rPr>
                  <a:t>"硬约束"时代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5704522" y="3273266"/>
                <a:ext cx="743902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商业契约优先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5704522" y="3416141"/>
                <a:ext cx="743902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法律手段护航</a:t>
                </a: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7667625" y="2905125"/>
              <a:ext cx="1905000" cy="678656"/>
              <a:chOff x="7667625" y="2905125"/>
              <a:chExt cx="1905000" cy="67865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7667625" y="2905125"/>
                <a:ext cx="1905000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1905000" h="666750">
                    <a:moveTo>
                      <a:pt x="57150" y="0"/>
                    </a:moveTo>
                    <a:lnTo>
                      <a:pt x="1847850" y="0"/>
                    </a:lnTo>
                    <a:cubicBezTo>
                      <a:pt x="1879413" y="0"/>
                      <a:pt x="1905000" y="25587"/>
                      <a:pt x="1905000" y="57150"/>
                    </a:cubicBezTo>
                    <a:lnTo>
                      <a:pt x="1905000" y="609600"/>
                    </a:lnTo>
                    <a:cubicBezTo>
                      <a:pt x="1905000" y="641163"/>
                      <a:pt x="1879413" y="666750"/>
                      <a:pt x="1847850" y="666750"/>
                    </a:cubicBezTo>
                    <a:lnTo>
                      <a:pt x="57150" y="666750"/>
                    </a:lnTo>
                    <a:cubicBezTo>
                      <a:pt x="25587" y="666750"/>
                      <a:pt x="0" y="641163"/>
                      <a:pt x="0" y="6096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D97706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798118" y="3037999"/>
                <a:ext cx="62284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D97706"/>
                    </a:solidFill>
                    <a:latin typeface="Microsoft YaHei"/>
                    <a:ea typeface="Microsoft YaHei"/>
                    <a:cs typeface="Microsoft YaHei"/>
                  </a:rPr>
                  <a:t>先例效应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800022" y="3273266"/>
                <a:ext cx="623411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其他债权人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800022" y="3416141"/>
                <a:ext cx="50292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可能效仿</a:t>
                </a: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9763125" y="2905125"/>
              <a:ext cx="1809750" cy="678656"/>
              <a:chOff x="9763125" y="2905125"/>
              <a:chExt cx="1809750" cy="678656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9763125" y="2905125"/>
                <a:ext cx="1809750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1809750" h="666750">
                    <a:moveTo>
                      <a:pt x="57150" y="0"/>
                    </a:moveTo>
                    <a:lnTo>
                      <a:pt x="1752600" y="0"/>
                    </a:lnTo>
                    <a:cubicBezTo>
                      <a:pt x="1784163" y="0"/>
                      <a:pt x="1809750" y="25587"/>
                      <a:pt x="1809750" y="57150"/>
                    </a:cubicBezTo>
                    <a:lnTo>
                      <a:pt x="1809750" y="609600"/>
                    </a:lnTo>
                    <a:cubicBezTo>
                      <a:pt x="1809750" y="641163"/>
                      <a:pt x="1784163" y="666750"/>
                      <a:pt x="1752600" y="666750"/>
                    </a:cubicBezTo>
                    <a:lnTo>
                      <a:pt x="57150" y="666750"/>
                    </a:lnTo>
                    <a:cubicBezTo>
                      <a:pt x="25587" y="666750"/>
                      <a:pt x="0" y="641163"/>
                      <a:pt x="0" y="6096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B8352B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9893618" y="3037999"/>
                <a:ext cx="92187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B8352B"/>
                    </a:solidFill>
                    <a:latin typeface="Microsoft YaHei"/>
                    <a:ea typeface="Microsoft YaHei"/>
                    <a:cs typeface="Microsoft YaHei"/>
                  </a:rPr>
                  <a:t>融资难度加剧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9895522" y="3273266"/>
                <a:ext cx="623411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外部投资者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9895522" y="3416141"/>
                <a:ext cx="50292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更加谨慎</a:t>
                </a:r>
              </a:p>
            </p:txBody>
          </p:sp>
        </p:grpSp>
      </p:grpSp>
      <p:grpSp>
        <p:nvGrpSpPr>
          <p:cNvPr id="46" name="Group 46"/>
          <p:cNvGrpSpPr/>
          <p:nvPr/>
        </p:nvGrpSpPr>
        <p:grpSpPr>
          <a:xfrm>
            <a:off x="5334000" y="4000500"/>
            <a:ext cx="6477000" cy="1238250"/>
            <a:chOff x="5334000" y="4000500"/>
            <a:chExt cx="6477000" cy="1238250"/>
          </a:xfrm>
        </p:grpSpPr>
        <p:sp>
          <p:nvSpPr>
            <p:cNvPr id="41" name="Freeform 41"/>
            <p:cNvSpPr/>
            <p:nvPr/>
          </p:nvSpPr>
          <p:spPr>
            <a:xfrm>
              <a:off x="5334000" y="4000500"/>
              <a:ext cx="6477000" cy="1238250"/>
            </a:xfrm>
            <a:custGeom>
              <a:avLst/>
              <a:gdLst/>
              <a:ahLst/>
              <a:cxnLst/>
              <a:rect l="l" t="t" r="r" b="b"/>
              <a:pathLst>
                <a:path w="6477000" h="1238250">
                  <a:moveTo>
                    <a:pt x="114300" y="0"/>
                  </a:moveTo>
                  <a:lnTo>
                    <a:pt x="6362700" y="0"/>
                  </a:lnTo>
                  <a:cubicBezTo>
                    <a:pt x="6425826" y="0"/>
                    <a:pt x="6477000" y="51174"/>
                    <a:pt x="6477000" y="114300"/>
                  </a:cubicBezTo>
                  <a:lnTo>
                    <a:pt x="6477000" y="1123950"/>
                  </a:lnTo>
                  <a:cubicBezTo>
                    <a:pt x="6477000" y="1187076"/>
                    <a:pt x="6425826" y="1238250"/>
                    <a:pt x="6362700" y="1238250"/>
                  </a:cubicBezTo>
                  <a:lnTo>
                    <a:pt x="114300" y="1238250"/>
                  </a:lnTo>
                  <a:cubicBezTo>
                    <a:pt x="51174" y="1238250"/>
                    <a:pt x="0" y="1187076"/>
                    <a:pt x="0" y="1123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1A6B7C"/>
              </a:solidFill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5556885" y="4204335"/>
              <a:ext cx="187071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6B7C"/>
                  </a:solidFill>
                  <a:latin typeface="Microsoft YaHei"/>
                  <a:ea typeface="Microsoft YaHei"/>
                  <a:cs typeface="Microsoft YaHei"/>
                </a:rPr>
                <a:t>一带一路项目的新态势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5559742" y="4514374"/>
              <a:ext cx="4154329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0D2B3E"/>
                  </a:solidFill>
                  <a:latin typeface="Microsoft YaHei"/>
                  <a:ea typeface="Microsoft YaHei"/>
                  <a:cs typeface="Microsoft YaHei"/>
                </a:rPr>
                <a:t>过去认知：</a:t>
              </a:r>
              <a:r>
                <a:rPr lang="zh-CN" sz="975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中国会为地缘政治利益（如中老铁路）无限期展期债务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5559742" y="4752499"/>
              <a:ext cx="344233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B8352B"/>
                  </a:solidFill>
                  <a:latin typeface="Microsoft YaHei"/>
                  <a:ea typeface="Microsoft YaHei"/>
                  <a:cs typeface="Microsoft YaHei"/>
                </a:rPr>
                <a:t>现实教训：</a:t>
              </a:r>
              <a:r>
                <a:rPr lang="zh-CN" sz="975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微观项目层面，中国企业面临财务考核压力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5558790" y="4982528"/>
              <a:ext cx="3375889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C9A227"/>
                  </a:solidFill>
                  <a:latin typeface="Microsoft YaHei"/>
                  <a:ea typeface="Microsoft YaHei"/>
                  <a:cs typeface="Microsoft YaHei"/>
                </a:rPr>
                <a:t>"亲兄弟，明算账" —— 商业利益不再无底线让步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381000" y="5429250"/>
            <a:ext cx="11430000" cy="762000"/>
            <a:chOff x="381000" y="5429250"/>
            <a:chExt cx="11430000" cy="762000"/>
          </a:xfrm>
        </p:grpSpPr>
        <p:sp>
          <p:nvSpPr>
            <p:cNvPr id="47" name="Freeform 47"/>
            <p:cNvSpPr/>
            <p:nvPr/>
          </p:nvSpPr>
          <p:spPr>
            <a:xfrm>
              <a:off x="381000" y="5429250"/>
              <a:ext cx="11430000" cy="762000"/>
            </a:xfrm>
            <a:custGeom>
              <a:avLst/>
              <a:gdLst/>
              <a:ahLst/>
              <a:cxnLst/>
              <a:rect l="l" t="t" r="r" b="b"/>
              <a:pathLst>
                <a:path w="11430000" h="762000">
                  <a:moveTo>
                    <a:pt x="114300" y="0"/>
                  </a:moveTo>
                  <a:lnTo>
                    <a:pt x="11315700" y="0"/>
                  </a:lnTo>
                  <a:cubicBezTo>
                    <a:pt x="11378826" y="0"/>
                    <a:pt x="11430000" y="51174"/>
                    <a:pt x="11430000" y="114300"/>
                  </a:cubicBezTo>
                  <a:lnTo>
                    <a:pt x="11430000" y="647700"/>
                  </a:lnTo>
                  <a:cubicBezTo>
                    <a:pt x="11430000" y="710826"/>
                    <a:pt x="11378826" y="762000"/>
                    <a:pt x="11315700" y="762000"/>
                  </a:cubicBezTo>
                  <a:lnTo>
                    <a:pt x="114300" y="762000"/>
                  </a:lnTo>
                  <a:cubicBezTo>
                    <a:pt x="51174" y="762000"/>
                    <a:pt x="0" y="710826"/>
                    <a:pt x="0" y="647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0D2B3E"/>
            </a:solidFill>
            <a:ln>
              <a:noFill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605790" y="5620702"/>
              <a:ext cx="179789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C9A227"/>
                  </a:solidFill>
                  <a:latin typeface="Microsoft YaHei"/>
                  <a:ea typeface="Microsoft YaHei"/>
                  <a:cs typeface="Microsoft YaHei"/>
                </a:rPr>
                <a:t>对其他发展中国家的警示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606742" y="5876449"/>
              <a:ext cx="458152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南欧江项目提供了一个关于</a:t>
              </a:r>
              <a:r>
                <a:rPr lang="zh-CN" sz="975" b="1" dirty="0">
                  <a:solidFill>
                    <a:srgbClr val="D97706"/>
                  </a:solidFill>
                  <a:latin typeface="Microsoft YaHei"/>
                  <a:ea typeface="Microsoft YaHei"/>
                  <a:cs typeface="Microsoft YaHei"/>
                </a:rPr>
                <a:t>基建狂热</a:t>
              </a:r>
              <a:r>
                <a:rPr lang="zh-CN" sz="975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、</a:t>
              </a:r>
              <a:r>
                <a:rPr lang="zh-CN" sz="975" b="1" dirty="0">
                  <a:solidFill>
                    <a:srgbClr val="B8352B"/>
                  </a:solidFill>
                  <a:latin typeface="Microsoft YaHei"/>
                  <a:ea typeface="Microsoft YaHei"/>
                  <a:cs typeface="Microsoft YaHei"/>
                </a:rPr>
                <a:t>债务陷阱</a:t>
              </a:r>
              <a:r>
                <a:rPr lang="zh-CN" sz="975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与</a:t>
              </a:r>
              <a:r>
                <a:rPr lang="zh-CN" sz="975" b="1" dirty="0">
                  <a:solidFill>
                    <a:srgbClr val="B8352B"/>
                  </a:solidFill>
                  <a:latin typeface="Microsoft YaHei"/>
                  <a:ea typeface="Microsoft YaHei"/>
                  <a:cs typeface="Microsoft YaHei"/>
                </a:rPr>
                <a:t>主权风险</a:t>
              </a:r>
              <a:r>
                <a:rPr lang="zh-CN" sz="975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的深刻教训。</a:t>
              </a:r>
            </a:p>
          </p:txBody>
        </p:sp>
      </p:grpSp>
      <p:sp>
        <p:nvSpPr>
          <p:cNvPr id="51" name="Line 51"/>
          <p:cNvSpPr/>
          <p:nvPr/>
        </p:nvSpPr>
        <p:spPr>
          <a:xfrm>
            <a:off x="381000" y="6381750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</a:path>
            </a:pathLst>
          </a:custGeom>
          <a:noFill/>
          <a:ln w="9525">
            <a:solidFill>
              <a:srgbClr val="D4DEE4"/>
            </a:solidFill>
          </a:ln>
        </p:spPr>
      </p:sp>
      <p:sp>
        <p:nvSpPr>
          <p:cNvPr id="52" name="TextBox 52"/>
          <p:cNvSpPr txBox="1"/>
          <p:nvPr/>
        </p:nvSpPr>
        <p:spPr>
          <a:xfrm>
            <a:off x="370522" y="6578441"/>
            <a:ext cx="194881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718096"/>
                </a:solidFill>
                <a:latin typeface="Microsoft YaHei"/>
                <a:ea typeface="Microsoft YaHei"/>
                <a:cs typeface="Microsoft YaHei"/>
              </a:rPr>
              <a:t>南欧江梯级水电站项目战略评估报告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1392090" y="6570345"/>
            <a:ext cx="430340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718096"/>
                </a:solidFill>
                <a:latin typeface="Segoe UI"/>
                <a:ea typeface="Microsoft YaHei"/>
                <a:cs typeface="Segoe UI"/>
              </a:rPr>
              <a:t>15 / 20</a:t>
            </a:r>
          </a:p>
        </p:txBody>
      </p:sp>
    </p:spTree>
  </p:cSld>
  <p:clrMapOvr>
    <a:masterClrMapping/>
  </p:clrMapOvr>
  <p:transition dur="4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5F7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D2B3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354330" y="249555"/>
            <a:ext cx="2307622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环境与社会影响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74696" y="362902"/>
            <a:ext cx="244963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7ED4E6"/>
                </a:solidFill>
                <a:latin typeface="Segoe UI"/>
                <a:ea typeface="Microsoft YaHei"/>
                <a:cs typeface="Segoe UI"/>
              </a:rPr>
              <a:t>ENVIRONMENTAL &amp; SOCIAL IMPACTS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81000" y="952500"/>
            <a:ext cx="1714500" cy="285750"/>
            <a:chOff x="381000" y="952500"/>
            <a:chExt cx="1714500" cy="285750"/>
          </a:xfrm>
        </p:grpSpPr>
        <p:sp>
          <p:nvSpPr>
            <p:cNvPr id="6" name="Freeform 6"/>
            <p:cNvSpPr/>
            <p:nvPr/>
          </p:nvSpPr>
          <p:spPr>
            <a:xfrm>
              <a:off x="381000" y="952500"/>
              <a:ext cx="1714500" cy="285750"/>
            </a:xfrm>
            <a:custGeom>
              <a:avLst/>
              <a:gdLst/>
              <a:ahLst/>
              <a:cxnLst/>
              <a:rect l="l" t="t" r="r" b="b"/>
              <a:pathLst>
                <a:path w="1714500" h="285750">
                  <a:moveTo>
                    <a:pt x="57150" y="0"/>
                  </a:moveTo>
                  <a:lnTo>
                    <a:pt x="1657350" y="0"/>
                  </a:lnTo>
                  <a:cubicBezTo>
                    <a:pt x="1688913" y="0"/>
                    <a:pt x="1714500" y="25587"/>
                    <a:pt x="1714500" y="57150"/>
                  </a:cubicBezTo>
                  <a:lnTo>
                    <a:pt x="1714500" y="228600"/>
                  </a:lnTo>
                  <a:cubicBezTo>
                    <a:pt x="1714500" y="260163"/>
                    <a:pt x="1688913" y="285750"/>
                    <a:pt x="1657350" y="285750"/>
                  </a:cubicBezTo>
                  <a:lnTo>
                    <a:pt x="57150" y="285750"/>
                  </a:lnTo>
                  <a:cubicBezTo>
                    <a:pt x="25587" y="285750"/>
                    <a:pt x="0" y="260163"/>
                    <a:pt x="0" y="22860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8D6E63"/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77311" y="1037749"/>
              <a:ext cx="92187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被遗忘的代价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81000" y="1428750"/>
            <a:ext cx="3619500" cy="3619500"/>
            <a:chOff x="381000" y="1428750"/>
            <a:chExt cx="3619500" cy="3619500"/>
          </a:xfrm>
        </p:grpSpPr>
        <p:sp>
          <p:nvSpPr>
            <p:cNvPr id="9" name="Freeform 9"/>
            <p:cNvSpPr/>
            <p:nvPr/>
          </p:nvSpPr>
          <p:spPr>
            <a:xfrm>
              <a:off x="381000" y="1428750"/>
              <a:ext cx="3619500" cy="3619500"/>
            </a:xfrm>
            <a:custGeom>
              <a:avLst/>
              <a:gdLst/>
              <a:ahLst/>
              <a:cxnLst/>
              <a:rect l="l" t="t" r="r" b="b"/>
              <a:pathLst>
                <a:path w="3619500" h="3619500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3505200"/>
                  </a:lnTo>
                  <a:cubicBezTo>
                    <a:pt x="3619500" y="3568326"/>
                    <a:pt x="3568326" y="3619500"/>
                    <a:pt x="3505200" y="3619500"/>
                  </a:cubicBezTo>
                  <a:lnTo>
                    <a:pt x="114300" y="3619500"/>
                  </a:lnTo>
                  <a:cubicBezTo>
                    <a:pt x="51174" y="3619500"/>
                    <a:pt x="0" y="3568326"/>
                    <a:pt x="0" y="3505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10" name="Freeform 10"/>
            <p:cNvSpPr/>
            <p:nvPr/>
          </p:nvSpPr>
          <p:spPr>
            <a:xfrm>
              <a:off x="381000" y="1428750"/>
              <a:ext cx="3619500" cy="571500"/>
            </a:xfrm>
            <a:custGeom>
              <a:avLst/>
              <a:gdLst/>
              <a:ahLst/>
              <a:cxnLst/>
              <a:rect l="l" t="t" r="r" b="b"/>
              <a:pathLst>
                <a:path w="3619500" h="571500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457200"/>
                  </a:lnTo>
                  <a:cubicBezTo>
                    <a:pt x="3619500" y="520326"/>
                    <a:pt x="3568326" y="571500"/>
                    <a:pt x="3505200" y="571500"/>
                  </a:cubicBezTo>
                  <a:lnTo>
                    <a:pt x="114300" y="571500"/>
                  </a:lnTo>
                  <a:cubicBezTo>
                    <a:pt x="51174" y="571500"/>
                    <a:pt x="0" y="520326"/>
                    <a:pt x="0" y="457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8D6E63"/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640080" y="1564005"/>
              <a:ext cx="222028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dirty="0">
                  <a:solidFill>
                    <a:srgbClr val="000000"/>
                  </a:solidFill>
                  <a:latin typeface="Segoe UI"/>
                  <a:ea typeface="Microsoft YaHei"/>
                  <a:cs typeface="Segoe UI"/>
                </a:rPr>
                <a:t>🏠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30605" y="1664018"/>
              <a:ext cx="189752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移民安置与生计断裂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558165" y="2077402"/>
              <a:ext cx="2446497" cy="2539842"/>
              <a:chOff x="558165" y="2077402"/>
              <a:chExt cx="2446497" cy="2539842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558165" y="2077402"/>
                <a:ext cx="6707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影响规模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559118" y="2323624"/>
                <a:ext cx="2445544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七级大坝蓄水淹没大量河谷耕地和森林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559118" y="2514124"/>
                <a:ext cx="216074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B8352B"/>
                    </a:solidFill>
                    <a:latin typeface="Microsoft YaHei"/>
                    <a:ea typeface="Microsoft YaHei"/>
                    <a:cs typeface="Microsoft YaHei"/>
                  </a:rPr>
                  <a:t>数千人被迫搬迁（多为少数民族）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558165" y="2839402"/>
                <a:ext cx="6707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生计崩溃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559118" y="3085624"/>
                <a:ext cx="185458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原住民依赖河岸种植和捕鱼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559118" y="3276124"/>
                <a:ext cx="185458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安置点土地贫瘠、无法耕种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559118" y="3466624"/>
                <a:ext cx="1996988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传统渔业资源因大坝阻隔枯竭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558165" y="3791902"/>
                <a:ext cx="6707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补偿争议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559118" y="4038124"/>
                <a:ext cx="1975628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NGO报告：搬迁数年后仍未获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559118" y="4228624"/>
                <a:ext cx="59436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足额补偿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559118" y="4419124"/>
                <a:ext cx="185458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缺乏长期生计恢复支持项目</a:t>
                </a:r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4286250" y="1428750"/>
            <a:ext cx="3619500" cy="3619500"/>
            <a:chOff x="4286250" y="1428750"/>
            <a:chExt cx="3619500" cy="3619500"/>
          </a:xfrm>
        </p:grpSpPr>
        <p:sp>
          <p:nvSpPr>
            <p:cNvPr id="26" name="Freeform 26"/>
            <p:cNvSpPr/>
            <p:nvPr/>
          </p:nvSpPr>
          <p:spPr>
            <a:xfrm>
              <a:off x="4286250" y="1428750"/>
              <a:ext cx="3619500" cy="3619500"/>
            </a:xfrm>
            <a:custGeom>
              <a:avLst/>
              <a:gdLst/>
              <a:ahLst/>
              <a:cxnLst/>
              <a:rect l="l" t="t" r="r" b="b"/>
              <a:pathLst>
                <a:path w="3619500" h="3619500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3505200"/>
                  </a:lnTo>
                  <a:cubicBezTo>
                    <a:pt x="3619500" y="3568326"/>
                    <a:pt x="3568326" y="3619500"/>
                    <a:pt x="3505200" y="3619500"/>
                  </a:cubicBezTo>
                  <a:lnTo>
                    <a:pt x="114300" y="3619500"/>
                  </a:lnTo>
                  <a:cubicBezTo>
                    <a:pt x="51174" y="3619500"/>
                    <a:pt x="0" y="3568326"/>
                    <a:pt x="0" y="3505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27" name="Freeform 27"/>
            <p:cNvSpPr/>
            <p:nvPr/>
          </p:nvSpPr>
          <p:spPr>
            <a:xfrm>
              <a:off x="4286250" y="1428750"/>
              <a:ext cx="3619500" cy="571500"/>
            </a:xfrm>
            <a:custGeom>
              <a:avLst/>
              <a:gdLst/>
              <a:ahLst/>
              <a:cxnLst/>
              <a:rect l="l" t="t" r="r" b="b"/>
              <a:pathLst>
                <a:path w="3619500" h="571500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457200"/>
                  </a:lnTo>
                  <a:cubicBezTo>
                    <a:pt x="3619500" y="520326"/>
                    <a:pt x="3568326" y="571500"/>
                    <a:pt x="3505200" y="571500"/>
                  </a:cubicBezTo>
                  <a:lnTo>
                    <a:pt x="114300" y="571500"/>
                  </a:lnTo>
                  <a:cubicBezTo>
                    <a:pt x="51174" y="571500"/>
                    <a:pt x="0" y="520326"/>
                    <a:pt x="0" y="457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2E96B3"/>
            </a:solidFill>
            <a:ln>
              <a:noFill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4545330" y="1564005"/>
              <a:ext cx="222028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dirty="0">
                  <a:solidFill>
                    <a:srgbClr val="000000"/>
                  </a:solidFill>
                  <a:latin typeface="Segoe UI"/>
                  <a:ea typeface="Microsoft YaHei"/>
                  <a:cs typeface="Segoe UI"/>
                </a:rPr>
                <a:t>🌊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935855" y="1664018"/>
              <a:ext cx="189752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水文改变与灾害风险</a:t>
              </a:r>
            </a:p>
          </p:txBody>
        </p:sp>
        <p:grpSp>
          <p:nvGrpSpPr>
            <p:cNvPr id="41" name="Group 41"/>
            <p:cNvGrpSpPr/>
            <p:nvPr/>
          </p:nvGrpSpPr>
          <p:grpSpPr>
            <a:xfrm>
              <a:off x="4463415" y="2077402"/>
              <a:ext cx="2140339" cy="2539842"/>
              <a:chOff x="4463415" y="2077402"/>
              <a:chExt cx="2140339" cy="2539842"/>
            </a:xfrm>
          </p:grpSpPr>
          <p:sp>
            <p:nvSpPr>
              <p:cNvPr id="30" name="TextBox 30"/>
              <p:cNvSpPr txBox="1"/>
              <p:nvPr/>
            </p:nvSpPr>
            <p:spPr>
              <a:xfrm>
                <a:off x="4463415" y="2077402"/>
                <a:ext cx="6707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泥沙阻隔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4464368" y="2323624"/>
                <a:ext cx="201834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南欧江曾是湄公河重要泥沙来源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4464368" y="2514124"/>
                <a:ext cx="185458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B8352B"/>
                    </a:solidFill>
                    <a:latin typeface="Microsoft YaHei"/>
                    <a:ea typeface="Microsoft YaHei"/>
                    <a:cs typeface="Microsoft YaHei"/>
                  </a:rPr>
                  <a:t>→ 湄公河三角洲海岸侵蚀加剧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4463415" y="2839402"/>
                <a:ext cx="1169913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"调峰"运行影响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4464368" y="3085624"/>
                <a:ext cx="213938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日内调节导致下游水位剧烈波动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4464368" y="3276124"/>
                <a:ext cx="1427393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水生生物栖息地破坏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4464368" y="3466624"/>
                <a:ext cx="171219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航运和生活用水安全隐患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4463415" y="3791902"/>
                <a:ext cx="83177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B8352B"/>
                    </a:solidFill>
                    <a:latin typeface="Microsoft YaHei"/>
                    <a:ea typeface="Microsoft YaHei"/>
                    <a:cs typeface="Microsoft YaHei"/>
                  </a:rPr>
                  <a:t>系统性风险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4464368" y="4038124"/>
                <a:ext cx="171219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极端气候事件下的脆弱性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4464368" y="4228624"/>
                <a:ext cx="100019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梯级联动风险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4464368" y="4419124"/>
                <a:ext cx="156979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紧急泄洪加剧下游灾害</a:t>
                </a:r>
              </a:p>
            </p:txBody>
          </p:sp>
        </p:grpSp>
      </p:grpSp>
      <p:grpSp>
        <p:nvGrpSpPr>
          <p:cNvPr id="58" name="Group 58"/>
          <p:cNvGrpSpPr/>
          <p:nvPr/>
        </p:nvGrpSpPr>
        <p:grpSpPr>
          <a:xfrm>
            <a:off x="8191500" y="1428750"/>
            <a:ext cx="3619500" cy="3619500"/>
            <a:chOff x="8191500" y="1428750"/>
            <a:chExt cx="3619500" cy="3619500"/>
          </a:xfrm>
        </p:grpSpPr>
        <p:sp>
          <p:nvSpPr>
            <p:cNvPr id="43" name="Freeform 43"/>
            <p:cNvSpPr/>
            <p:nvPr/>
          </p:nvSpPr>
          <p:spPr>
            <a:xfrm>
              <a:off x="8191500" y="1428750"/>
              <a:ext cx="3619500" cy="3619500"/>
            </a:xfrm>
            <a:custGeom>
              <a:avLst/>
              <a:gdLst/>
              <a:ahLst/>
              <a:cxnLst/>
              <a:rect l="l" t="t" r="r" b="b"/>
              <a:pathLst>
                <a:path w="3619500" h="3619500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3505200"/>
                  </a:lnTo>
                  <a:cubicBezTo>
                    <a:pt x="3619500" y="3568326"/>
                    <a:pt x="3568326" y="3619500"/>
                    <a:pt x="3505200" y="3619500"/>
                  </a:cubicBezTo>
                  <a:lnTo>
                    <a:pt x="114300" y="3619500"/>
                  </a:lnTo>
                  <a:cubicBezTo>
                    <a:pt x="51174" y="3619500"/>
                    <a:pt x="0" y="3568326"/>
                    <a:pt x="0" y="3505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44" name="Freeform 44"/>
            <p:cNvSpPr/>
            <p:nvPr/>
          </p:nvSpPr>
          <p:spPr>
            <a:xfrm>
              <a:off x="8191500" y="1428750"/>
              <a:ext cx="3619500" cy="571500"/>
            </a:xfrm>
            <a:custGeom>
              <a:avLst/>
              <a:gdLst/>
              <a:ahLst/>
              <a:cxnLst/>
              <a:rect l="l" t="t" r="r" b="b"/>
              <a:pathLst>
                <a:path w="3619500" h="571500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457200"/>
                  </a:lnTo>
                  <a:cubicBezTo>
                    <a:pt x="3619500" y="520326"/>
                    <a:pt x="3568326" y="571500"/>
                    <a:pt x="3505200" y="571500"/>
                  </a:cubicBezTo>
                  <a:lnTo>
                    <a:pt x="114300" y="571500"/>
                  </a:lnTo>
                  <a:cubicBezTo>
                    <a:pt x="51174" y="571500"/>
                    <a:pt x="0" y="520326"/>
                    <a:pt x="0" y="457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2E7D32"/>
            </a:solidFill>
            <a:ln>
              <a:noFill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8450580" y="1564005"/>
              <a:ext cx="390716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dirty="0">
                  <a:solidFill>
                    <a:srgbClr val="000000"/>
                  </a:solidFill>
                  <a:latin typeface="Segoe UI"/>
                  <a:ea typeface="Microsoft YaHei"/>
                  <a:cs typeface="Segoe UI"/>
                </a:rPr>
                <a:t>🏛️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8841105" y="1664018"/>
              <a:ext cx="127644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文化遗产影响</a:t>
              </a:r>
            </a:p>
          </p:txBody>
        </p:sp>
        <p:grpSp>
          <p:nvGrpSpPr>
            <p:cNvPr id="57" name="Group 57"/>
            <p:cNvGrpSpPr/>
            <p:nvPr/>
          </p:nvGrpSpPr>
          <p:grpSpPr>
            <a:xfrm>
              <a:off x="8368665" y="2077402"/>
              <a:ext cx="2489216" cy="2349342"/>
              <a:chOff x="8368665" y="2077402"/>
              <a:chExt cx="2489216" cy="2349342"/>
            </a:xfrm>
          </p:grpSpPr>
          <p:sp>
            <p:nvSpPr>
              <p:cNvPr id="47" name="TextBox 47"/>
              <p:cNvSpPr txBox="1"/>
              <p:nvPr/>
            </p:nvSpPr>
            <p:spPr>
              <a:xfrm>
                <a:off x="8368665" y="2077402"/>
                <a:ext cx="99279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琅勃拉邦影响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8369618" y="2323624"/>
                <a:ext cx="216074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南欧江在琅勃拉邦附近汇入湄公河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8369618" y="2514124"/>
                <a:ext cx="2488263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帕乌石窟（Pak Ou Caves）位于汇流处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8368665" y="2839402"/>
                <a:ext cx="6707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景观破坏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8369618" y="3085624"/>
                <a:ext cx="156979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泥沙减少导致水色变化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8369618" y="3276124"/>
                <a:ext cx="1142595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水位非自然波动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8369618" y="3466624"/>
                <a:ext cx="171219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D97706"/>
                    </a:solidFill>
                    <a:latin typeface="Microsoft YaHei"/>
                    <a:ea typeface="Microsoft YaHei"/>
                    <a:cs typeface="Microsoft YaHei"/>
                  </a:rPr>
                  <a:t>• 世界文化遗产完整性存疑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8368665" y="3791902"/>
                <a:ext cx="6707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经济影响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8369618" y="4038124"/>
                <a:ext cx="100019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旅游体验下降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8369618" y="4228624"/>
                <a:ext cx="185458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依赖旅游业的社区收入减少</a:t>
                </a:r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381000" y="5238750"/>
            <a:ext cx="11430000" cy="762000"/>
            <a:chOff x="381000" y="5238750"/>
            <a:chExt cx="11430000" cy="762000"/>
          </a:xfrm>
        </p:grpSpPr>
        <p:sp>
          <p:nvSpPr>
            <p:cNvPr id="59" name="Freeform 59"/>
            <p:cNvSpPr/>
            <p:nvPr/>
          </p:nvSpPr>
          <p:spPr>
            <a:xfrm>
              <a:off x="381000" y="5238750"/>
              <a:ext cx="11430000" cy="762000"/>
            </a:xfrm>
            <a:custGeom>
              <a:avLst/>
              <a:gdLst/>
              <a:ahLst/>
              <a:cxnLst/>
              <a:rect l="l" t="t" r="r" b="b"/>
              <a:pathLst>
                <a:path w="11430000" h="762000">
                  <a:moveTo>
                    <a:pt x="114300" y="0"/>
                  </a:moveTo>
                  <a:lnTo>
                    <a:pt x="11315700" y="0"/>
                  </a:lnTo>
                  <a:cubicBezTo>
                    <a:pt x="11378826" y="0"/>
                    <a:pt x="11430000" y="51174"/>
                    <a:pt x="11430000" y="114300"/>
                  </a:cubicBezTo>
                  <a:lnTo>
                    <a:pt x="11430000" y="647700"/>
                  </a:lnTo>
                  <a:cubicBezTo>
                    <a:pt x="11430000" y="710826"/>
                    <a:pt x="11378826" y="762000"/>
                    <a:pt x="11315700" y="762000"/>
                  </a:cubicBezTo>
                  <a:lnTo>
                    <a:pt x="114300" y="762000"/>
                  </a:lnTo>
                  <a:cubicBezTo>
                    <a:pt x="51174" y="762000"/>
                    <a:pt x="0" y="710826"/>
                    <a:pt x="0" y="647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8D6E63">
                <a:alpha val="10000"/>
              </a:srgbClr>
            </a:solidFill>
            <a:ln>
              <a:noFill/>
            </a:ln>
          </p:spPr>
        </p:sp>
        <p:sp>
          <p:nvSpPr>
            <p:cNvPr id="60" name="TextBox 60"/>
            <p:cNvSpPr txBox="1"/>
            <p:nvPr/>
          </p:nvSpPr>
          <p:spPr>
            <a:xfrm>
              <a:off x="605790" y="5430202"/>
              <a:ext cx="83177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8D6E63"/>
                  </a:solidFill>
                  <a:latin typeface="Microsoft YaHei"/>
                  <a:ea typeface="Microsoft YaHei"/>
                  <a:cs typeface="Microsoft YaHei"/>
                </a:rPr>
                <a:t>未计入成本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606742" y="5685949"/>
              <a:ext cx="796349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这些社会与环境成本往往未被计入PPA的电价中，而是由当地社区默默承担。在宏大的金融博弈背后，这些是"被遗忘的代价"。</a:t>
              </a:r>
            </a:p>
          </p:txBody>
        </p:sp>
      </p:grpSp>
      <p:sp>
        <p:nvSpPr>
          <p:cNvPr id="63" name="Line 63"/>
          <p:cNvSpPr/>
          <p:nvPr/>
        </p:nvSpPr>
        <p:spPr>
          <a:xfrm>
            <a:off x="381000" y="6191250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</a:path>
            </a:pathLst>
          </a:custGeom>
          <a:noFill/>
          <a:ln w="9525">
            <a:solidFill>
              <a:srgbClr val="D4DEE4"/>
            </a:solidFill>
          </a:ln>
        </p:spPr>
      </p:sp>
      <p:sp>
        <p:nvSpPr>
          <p:cNvPr id="64" name="TextBox 64"/>
          <p:cNvSpPr txBox="1"/>
          <p:nvPr/>
        </p:nvSpPr>
        <p:spPr>
          <a:xfrm>
            <a:off x="370522" y="6387941"/>
            <a:ext cx="194881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718096"/>
                </a:solidFill>
                <a:latin typeface="Microsoft YaHei"/>
                <a:ea typeface="Microsoft YaHei"/>
                <a:cs typeface="Microsoft YaHei"/>
              </a:rPr>
              <a:t>南欧江梯级水电站项目战略评估报告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1392090" y="6379845"/>
            <a:ext cx="430340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718096"/>
                </a:solidFill>
                <a:latin typeface="Segoe UI"/>
                <a:ea typeface="Microsoft YaHei"/>
                <a:cs typeface="Segoe UI"/>
              </a:rPr>
              <a:t>16 / 20</a:t>
            </a:r>
          </a:p>
        </p:txBody>
      </p:sp>
    </p:spTree>
  </p:cSld>
  <p:clrMapOvr>
    <a:masterClrMapping/>
  </p:clrMapOvr>
  <p:transition dur="4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5F7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D2B3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354330" y="249555"/>
            <a:ext cx="3016110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2025年洪水事件案例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80117" y="362902"/>
            <a:ext cx="174421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7ED4E6"/>
                </a:solidFill>
                <a:latin typeface="Segoe UI"/>
                <a:ea typeface="Microsoft YaHei"/>
                <a:cs typeface="Segoe UI"/>
              </a:rPr>
              <a:t>2025 FLOOD EVENT CASE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81000" y="952500"/>
            <a:ext cx="4762500" cy="1433512"/>
            <a:chOff x="381000" y="952500"/>
            <a:chExt cx="4762500" cy="1433512"/>
          </a:xfrm>
        </p:grpSpPr>
        <p:sp>
          <p:nvSpPr>
            <p:cNvPr id="6" name="Freeform 6"/>
            <p:cNvSpPr/>
            <p:nvPr/>
          </p:nvSpPr>
          <p:spPr>
            <a:xfrm>
              <a:off x="381000" y="952500"/>
              <a:ext cx="4762500" cy="1428750"/>
            </a:xfrm>
            <a:custGeom>
              <a:avLst/>
              <a:gdLst/>
              <a:ahLst/>
              <a:cxnLst/>
              <a:rect l="l" t="t" r="r" b="b"/>
              <a:pathLst>
                <a:path w="4762500" h="1428750">
                  <a:moveTo>
                    <a:pt x="114300" y="0"/>
                  </a:moveTo>
                  <a:lnTo>
                    <a:pt x="4648200" y="0"/>
                  </a:lnTo>
                  <a:cubicBezTo>
                    <a:pt x="4711326" y="0"/>
                    <a:pt x="4762500" y="51174"/>
                    <a:pt x="4762500" y="114300"/>
                  </a:cubicBezTo>
                  <a:lnTo>
                    <a:pt x="4762500" y="1314450"/>
                  </a:lnTo>
                  <a:cubicBezTo>
                    <a:pt x="4762500" y="1377576"/>
                    <a:pt x="4711326" y="1428750"/>
                    <a:pt x="4648200" y="1428750"/>
                  </a:cubicBezTo>
                  <a:lnTo>
                    <a:pt x="114300" y="1428750"/>
                  </a:lnTo>
                  <a:cubicBezTo>
                    <a:pt x="51174" y="1428750"/>
                    <a:pt x="0" y="1377576"/>
                    <a:pt x="0" y="13144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B8352B"/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603885" y="1156335"/>
              <a:ext cx="1024204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⚠️ 事件概述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05790" y="1458278"/>
              <a:ext cx="121515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时间：</a:t>
              </a:r>
              <a:r>
                <a:rPr lang="zh-CN" sz="1050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2025年7月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05790" y="1696402"/>
              <a:ext cx="229628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触发：</a:t>
              </a:r>
              <a:r>
                <a:rPr lang="zh-CN" sz="1050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热带风暴"韦帕"（Wipha）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05790" y="1934528"/>
              <a:ext cx="242663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应对：</a:t>
              </a:r>
              <a:r>
                <a:rPr lang="zh-CN" sz="1050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4、5、6级电站全孔开闸泄洪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05790" y="2172652"/>
              <a:ext cx="171354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后果：</a:t>
              </a:r>
              <a:r>
                <a:rPr lang="zh-CN" sz="1050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下游洪涝灾害加剧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334000" y="952500"/>
            <a:ext cx="6477000" cy="1428750"/>
            <a:chOff x="5334000" y="952500"/>
            <a:chExt cx="6477000" cy="1428750"/>
          </a:xfrm>
        </p:grpSpPr>
        <p:sp>
          <p:nvSpPr>
            <p:cNvPr id="13" name="Freeform 13"/>
            <p:cNvSpPr/>
            <p:nvPr/>
          </p:nvSpPr>
          <p:spPr>
            <a:xfrm>
              <a:off x="5334000" y="952500"/>
              <a:ext cx="6477000" cy="1428750"/>
            </a:xfrm>
            <a:custGeom>
              <a:avLst/>
              <a:gdLst/>
              <a:ahLst/>
              <a:cxnLst/>
              <a:rect l="l" t="t" r="r" b="b"/>
              <a:pathLst>
                <a:path w="6477000" h="1428750">
                  <a:moveTo>
                    <a:pt x="114300" y="0"/>
                  </a:moveTo>
                  <a:lnTo>
                    <a:pt x="6362700" y="0"/>
                  </a:lnTo>
                  <a:cubicBezTo>
                    <a:pt x="6425826" y="0"/>
                    <a:pt x="6477000" y="51174"/>
                    <a:pt x="6477000" y="114300"/>
                  </a:cubicBezTo>
                  <a:lnTo>
                    <a:pt x="6477000" y="1314450"/>
                  </a:lnTo>
                  <a:cubicBezTo>
                    <a:pt x="6477000" y="1377576"/>
                    <a:pt x="6425826" y="1428750"/>
                    <a:pt x="6362700" y="1428750"/>
                  </a:cubicBezTo>
                  <a:lnTo>
                    <a:pt x="114300" y="1428750"/>
                  </a:lnTo>
                  <a:cubicBezTo>
                    <a:pt x="51174" y="1428750"/>
                    <a:pt x="0" y="1377576"/>
                    <a:pt x="0" y="13144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5556885" y="1156335"/>
              <a:ext cx="950595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0D2B3E"/>
                  </a:solidFill>
                  <a:latin typeface="Microsoft YaHei"/>
                  <a:ea typeface="Microsoft YaHei"/>
                  <a:cs typeface="Microsoft YaHei"/>
                </a:rPr>
                <a:t>事件时间轴</a:t>
              </a:r>
            </a:p>
          </p:txBody>
        </p:sp>
        <p:sp>
          <p:nvSpPr>
            <p:cNvPr id="15" name="Line 15"/>
            <p:cNvSpPr/>
            <p:nvPr/>
          </p:nvSpPr>
          <p:spPr>
            <a:xfrm>
              <a:off x="5715000" y="1762125"/>
              <a:ext cx="5715000" cy="9525"/>
            </a:xfrm>
            <a:custGeom>
              <a:avLst/>
              <a:gdLst/>
              <a:ahLst/>
              <a:cxnLst/>
              <a:rect l="l" t="t" r="r" b="b"/>
              <a:pathLst>
                <a:path w="5715000" h="9525">
                  <a:moveTo>
                    <a:pt x="0" y="0"/>
                  </a:moveTo>
                  <a:lnTo>
                    <a:pt x="5715000" y="0"/>
                  </a:lnTo>
                </a:path>
              </a:pathLst>
            </a:custGeom>
            <a:noFill/>
            <a:ln w="28575">
              <a:solidFill>
                <a:srgbClr val="1A6B7C"/>
              </a:solidFill>
            </a:ln>
          </p:spPr>
        </p:sp>
        <p:grpSp>
          <p:nvGrpSpPr>
            <p:cNvPr id="19" name="Group 19"/>
            <p:cNvGrpSpPr/>
            <p:nvPr/>
          </p:nvGrpSpPr>
          <p:grpSpPr>
            <a:xfrm>
              <a:off x="5867400" y="1666875"/>
              <a:ext cx="457200" cy="588169"/>
              <a:chOff x="5867400" y="1666875"/>
              <a:chExt cx="457200" cy="588169"/>
            </a:xfrm>
          </p:grpSpPr>
          <p:sp>
            <p:nvSpPr>
              <p:cNvPr id="16" name="Ellipse 16"/>
              <p:cNvSpPr/>
              <p:nvPr/>
            </p:nvSpPr>
            <p:spPr>
              <a:xfrm>
                <a:off x="6000750" y="1666875"/>
                <a:ext cx="190500" cy="190500"/>
              </a:xfrm>
              <a:prstGeom prst="ellipse">
                <a:avLst/>
              </a:prstGeom>
              <a:solidFill>
                <a:srgbClr val="D97706"/>
              </a:solidFill>
              <a:ln>
                <a:noFill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5867400" y="1966912"/>
                <a:ext cx="4572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暴雨来袭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5890260" y="2117884"/>
                <a:ext cx="411480" cy="137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675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老挝北部</a:t>
                </a: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7125176" y="1666875"/>
              <a:ext cx="608647" cy="588169"/>
              <a:chOff x="7125176" y="1666875"/>
              <a:chExt cx="608647" cy="588169"/>
            </a:xfrm>
          </p:grpSpPr>
          <p:sp>
            <p:nvSpPr>
              <p:cNvPr id="20" name="Ellipse 20"/>
              <p:cNvSpPr/>
              <p:nvPr/>
            </p:nvSpPr>
            <p:spPr>
              <a:xfrm>
                <a:off x="7334250" y="1666875"/>
                <a:ext cx="190500" cy="190500"/>
              </a:xfrm>
              <a:prstGeom prst="ellipse">
                <a:avLst/>
              </a:prstGeom>
              <a:solidFill>
                <a:srgbClr val="B8352B"/>
              </a:solidFill>
              <a:ln>
                <a:noFill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200900" y="1966912"/>
                <a:ext cx="4572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水库满载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125176" y="2117884"/>
                <a:ext cx="608647" cy="137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675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大坝安全预警</a:t>
                </a: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8426637" y="1647825"/>
              <a:ext cx="672727" cy="654844"/>
              <a:chOff x="8426637" y="1647825"/>
              <a:chExt cx="672727" cy="654844"/>
            </a:xfrm>
          </p:grpSpPr>
          <p:sp>
            <p:nvSpPr>
              <p:cNvPr id="24" name="Ellipse 24"/>
              <p:cNvSpPr/>
              <p:nvPr/>
            </p:nvSpPr>
            <p:spPr>
              <a:xfrm>
                <a:off x="8648700" y="1647825"/>
                <a:ext cx="228600" cy="228600"/>
              </a:xfrm>
              <a:prstGeom prst="ellipse">
                <a:avLst/>
              </a:prstGeom>
              <a:solidFill>
                <a:srgbClr val="B8352B"/>
              </a:solidFill>
              <a:ln w="19050">
                <a:solidFill>
                  <a:srgbClr val="FFFFFF"/>
                </a:solidFill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8523446" y="2014538"/>
                <a:ext cx="479108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b="1" dirty="0">
                    <a:solidFill>
                      <a:srgbClr val="B8352B"/>
                    </a:solidFill>
                    <a:latin typeface="Microsoft YaHei"/>
                    <a:ea typeface="Microsoft YaHei"/>
                    <a:cs typeface="Microsoft YaHei"/>
                  </a:rPr>
                  <a:t>全孔泄洪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8426637" y="2165509"/>
                <a:ext cx="672727" cy="137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675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4、5、6级电站</a:t>
                </a:r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9867900" y="1666875"/>
              <a:ext cx="457200" cy="588169"/>
              <a:chOff x="9867900" y="1666875"/>
              <a:chExt cx="457200" cy="588169"/>
            </a:xfrm>
          </p:grpSpPr>
          <p:sp>
            <p:nvSpPr>
              <p:cNvPr id="28" name="Ellipse 28"/>
              <p:cNvSpPr/>
              <p:nvPr/>
            </p:nvSpPr>
            <p:spPr>
              <a:xfrm>
                <a:off x="10001250" y="1666875"/>
                <a:ext cx="190500" cy="190500"/>
              </a:xfrm>
              <a:prstGeom prst="ellipse">
                <a:avLst/>
              </a:prstGeom>
              <a:solidFill>
                <a:srgbClr val="8D6E63"/>
              </a:solidFill>
              <a:ln>
                <a:noFill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9867900" y="1966912"/>
                <a:ext cx="4572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下游洪灾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9890760" y="2117884"/>
                <a:ext cx="411480" cy="137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675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财产损失</a:t>
                </a: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10820400" y="1666875"/>
              <a:ext cx="457200" cy="588169"/>
              <a:chOff x="10820400" y="1666875"/>
              <a:chExt cx="457200" cy="588169"/>
            </a:xfrm>
          </p:grpSpPr>
          <p:sp>
            <p:nvSpPr>
              <p:cNvPr id="32" name="Ellipse 32"/>
              <p:cNvSpPr/>
              <p:nvPr/>
            </p:nvSpPr>
            <p:spPr>
              <a:xfrm>
                <a:off x="10953750" y="1666875"/>
                <a:ext cx="190500" cy="190500"/>
              </a:xfrm>
              <a:prstGeom prst="ellipse">
                <a:avLst/>
              </a:prstGeom>
              <a:solidFill>
                <a:srgbClr val="D97706"/>
              </a:solidFill>
              <a:ln>
                <a:noFill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10820400" y="1966912"/>
                <a:ext cx="4572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预警不足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10941844" y="2117884"/>
                <a:ext cx="214312" cy="137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675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争议</a:t>
                </a:r>
              </a:p>
            </p:txBody>
          </p:sp>
        </p:grpSp>
      </p:grpSp>
      <p:grpSp>
        <p:nvGrpSpPr>
          <p:cNvPr id="53" name="Group 53"/>
          <p:cNvGrpSpPr/>
          <p:nvPr/>
        </p:nvGrpSpPr>
        <p:grpSpPr>
          <a:xfrm>
            <a:off x="381000" y="2571750"/>
            <a:ext cx="5715000" cy="2667000"/>
            <a:chOff x="381000" y="2571750"/>
            <a:chExt cx="5715000" cy="2667000"/>
          </a:xfrm>
        </p:grpSpPr>
        <p:sp>
          <p:nvSpPr>
            <p:cNvPr id="37" name="Freeform 37"/>
            <p:cNvSpPr/>
            <p:nvPr/>
          </p:nvSpPr>
          <p:spPr>
            <a:xfrm>
              <a:off x="381000" y="2571750"/>
              <a:ext cx="5715000" cy="2667000"/>
            </a:xfrm>
            <a:custGeom>
              <a:avLst/>
              <a:gdLst/>
              <a:ahLst/>
              <a:cxnLst/>
              <a:rect l="l" t="t" r="r" b="b"/>
              <a:pathLst>
                <a:path w="5715000" h="2667000">
                  <a:moveTo>
                    <a:pt x="114300" y="0"/>
                  </a:moveTo>
                  <a:lnTo>
                    <a:pt x="5600700" y="0"/>
                  </a:lnTo>
                  <a:cubicBezTo>
                    <a:pt x="5663826" y="0"/>
                    <a:pt x="5715000" y="51174"/>
                    <a:pt x="5715000" y="114300"/>
                  </a:cubicBezTo>
                  <a:lnTo>
                    <a:pt x="5715000" y="2552700"/>
                  </a:lnTo>
                  <a:cubicBezTo>
                    <a:pt x="5715000" y="2615826"/>
                    <a:pt x="5663826" y="2667000"/>
                    <a:pt x="5600700" y="2667000"/>
                  </a:cubicBezTo>
                  <a:lnTo>
                    <a:pt x="114300" y="2667000"/>
                  </a:lnTo>
                  <a:cubicBezTo>
                    <a:pt x="51174" y="2667000"/>
                    <a:pt x="0" y="2615826"/>
                    <a:pt x="0" y="2552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603885" y="2775585"/>
              <a:ext cx="76657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0D2B3E"/>
                  </a:solidFill>
                  <a:latin typeface="Microsoft YaHei"/>
                  <a:ea typeface="Microsoft YaHei"/>
                  <a:cs typeface="Microsoft YaHei"/>
                </a:rPr>
                <a:t>问题分析</a:t>
              </a:r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619125" y="3143250"/>
              <a:ext cx="5238750" cy="657225"/>
              <a:chOff x="619125" y="3143250"/>
              <a:chExt cx="5238750" cy="657225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619125" y="3143250"/>
                <a:ext cx="5238750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5238750" h="619125">
                    <a:moveTo>
                      <a:pt x="76200" y="0"/>
                    </a:moveTo>
                    <a:lnTo>
                      <a:pt x="5162550" y="0"/>
                    </a:lnTo>
                    <a:cubicBezTo>
                      <a:pt x="5204634" y="0"/>
                      <a:pt x="5238750" y="34116"/>
                      <a:pt x="5238750" y="76200"/>
                    </a:cubicBezTo>
                    <a:lnTo>
                      <a:pt x="5238750" y="542925"/>
                    </a:lnTo>
                    <a:cubicBezTo>
                      <a:pt x="5238750" y="585009"/>
                      <a:pt x="5204634" y="619125"/>
                      <a:pt x="5162550" y="619125"/>
                    </a:cubicBezTo>
                    <a:lnTo>
                      <a:pt x="76200" y="619125"/>
                    </a:lnTo>
                    <a:cubicBezTo>
                      <a:pt x="34116" y="619125"/>
                      <a:pt x="0" y="585009"/>
                      <a:pt x="0" y="54292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B8352B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748665" y="3239452"/>
                <a:ext cx="99279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B8352B"/>
                    </a:solidFill>
                    <a:latin typeface="Microsoft YaHei"/>
                    <a:ea typeface="Microsoft YaHei"/>
                    <a:cs typeface="Microsoft YaHei"/>
                  </a:rPr>
                  <a:t>梯级联动风险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50570" y="3474720"/>
                <a:ext cx="238887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多级电站同时泄洪时，洪峰叠加效应显著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50570" y="3617595"/>
                <a:ext cx="160020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下游承受压力远超自然洪水</a:t>
                </a:r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619125" y="3857625"/>
              <a:ext cx="5238750" cy="657225"/>
              <a:chOff x="619125" y="3857625"/>
              <a:chExt cx="5238750" cy="6572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619125" y="3857625"/>
                <a:ext cx="5238750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5238750" h="619125">
                    <a:moveTo>
                      <a:pt x="76200" y="0"/>
                    </a:moveTo>
                    <a:lnTo>
                      <a:pt x="5162550" y="0"/>
                    </a:lnTo>
                    <a:cubicBezTo>
                      <a:pt x="5204634" y="0"/>
                      <a:pt x="5238750" y="34116"/>
                      <a:pt x="5238750" y="76200"/>
                    </a:cubicBezTo>
                    <a:lnTo>
                      <a:pt x="5238750" y="542925"/>
                    </a:lnTo>
                    <a:cubicBezTo>
                      <a:pt x="5238750" y="585009"/>
                      <a:pt x="5204634" y="619125"/>
                      <a:pt x="5162550" y="619125"/>
                    </a:cubicBezTo>
                    <a:lnTo>
                      <a:pt x="76200" y="619125"/>
                    </a:lnTo>
                    <a:cubicBezTo>
                      <a:pt x="34116" y="619125"/>
                      <a:pt x="0" y="585009"/>
                      <a:pt x="0" y="54292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D97706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748665" y="3953828"/>
                <a:ext cx="99279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D97706"/>
                    </a:solidFill>
                    <a:latin typeface="Microsoft YaHei"/>
                    <a:ea typeface="Microsoft YaHei"/>
                    <a:cs typeface="Microsoft YaHei"/>
                  </a:rPr>
                  <a:t>预警机制缺陷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750570" y="4189095"/>
                <a:ext cx="212598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紧急泄洪时，下游居民预警时间不足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750570" y="4331970"/>
                <a:ext cx="133731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跨境信息传递存在延迟</a:t>
                </a: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619125" y="4572000"/>
              <a:ext cx="5238750" cy="523875"/>
              <a:chOff x="619125" y="4572000"/>
              <a:chExt cx="5238750" cy="523875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619125" y="4572000"/>
                <a:ext cx="523875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5238750" h="523875">
                    <a:moveTo>
                      <a:pt x="76200" y="0"/>
                    </a:moveTo>
                    <a:lnTo>
                      <a:pt x="5162550" y="0"/>
                    </a:lnTo>
                    <a:cubicBezTo>
                      <a:pt x="5204634" y="0"/>
                      <a:pt x="5238750" y="34116"/>
                      <a:pt x="5238750" y="76200"/>
                    </a:cubicBezTo>
                    <a:lnTo>
                      <a:pt x="5238750" y="447675"/>
                    </a:lnTo>
                    <a:cubicBezTo>
                      <a:pt x="5238750" y="489759"/>
                      <a:pt x="5204634" y="523875"/>
                      <a:pt x="5162550" y="523875"/>
                    </a:cubicBezTo>
                    <a:lnTo>
                      <a:pt x="76200" y="523875"/>
                    </a:lnTo>
                    <a:cubicBezTo>
                      <a:pt x="34116" y="523875"/>
                      <a:pt x="0" y="489759"/>
                      <a:pt x="0" y="44767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1A6B7C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748665" y="4668202"/>
                <a:ext cx="115381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1A6B7C"/>
                    </a:solidFill>
                    <a:latin typeface="Microsoft YaHei"/>
                    <a:ea typeface="Microsoft YaHei"/>
                    <a:cs typeface="Microsoft YaHei"/>
                  </a:rPr>
                  <a:t>极端气候脆弱性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750570" y="4903470"/>
                <a:ext cx="344043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气候变化加剧极端降雨事件频率，梯级水电站面临更大压力</a:t>
                </a:r>
              </a:p>
            </p:txBody>
          </p:sp>
        </p:grpSp>
      </p:grpSp>
      <p:grpSp>
        <p:nvGrpSpPr>
          <p:cNvPr id="76" name="Group 76"/>
          <p:cNvGrpSpPr/>
          <p:nvPr/>
        </p:nvGrpSpPr>
        <p:grpSpPr>
          <a:xfrm>
            <a:off x="6286500" y="2571750"/>
            <a:ext cx="5524500" cy="2714625"/>
            <a:chOff x="6286500" y="2571750"/>
            <a:chExt cx="5524500" cy="2714625"/>
          </a:xfrm>
        </p:grpSpPr>
        <p:sp>
          <p:nvSpPr>
            <p:cNvPr id="54" name="Freeform 54"/>
            <p:cNvSpPr/>
            <p:nvPr/>
          </p:nvSpPr>
          <p:spPr>
            <a:xfrm>
              <a:off x="6286500" y="2571750"/>
              <a:ext cx="5524500" cy="2667000"/>
            </a:xfrm>
            <a:custGeom>
              <a:avLst/>
              <a:gdLst/>
              <a:ahLst/>
              <a:cxnLst/>
              <a:rect l="l" t="t" r="r" b="b"/>
              <a:pathLst>
                <a:path w="5524500" h="2667000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2552700"/>
                  </a:lnTo>
                  <a:cubicBezTo>
                    <a:pt x="5524500" y="2615826"/>
                    <a:pt x="5473326" y="2667000"/>
                    <a:pt x="5410200" y="2667000"/>
                  </a:cubicBezTo>
                  <a:lnTo>
                    <a:pt x="114300" y="2667000"/>
                  </a:lnTo>
                  <a:cubicBezTo>
                    <a:pt x="51174" y="2667000"/>
                    <a:pt x="0" y="2615826"/>
                    <a:pt x="0" y="2552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B8352B"/>
              </a:solidFill>
            </a:ln>
          </p:spPr>
        </p:sp>
        <p:sp>
          <p:nvSpPr>
            <p:cNvPr id="55" name="Freeform 55"/>
            <p:cNvSpPr/>
            <p:nvPr/>
          </p:nvSpPr>
          <p:spPr>
            <a:xfrm>
              <a:off x="6286500" y="2571750"/>
              <a:ext cx="5524500" cy="476250"/>
            </a:xfrm>
            <a:custGeom>
              <a:avLst/>
              <a:gdLst/>
              <a:ahLst/>
              <a:cxnLst/>
              <a:rect l="l" t="t" r="r" b="b"/>
              <a:pathLst>
                <a:path w="5524500" h="476250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361950"/>
                  </a:lnTo>
                  <a:cubicBezTo>
                    <a:pt x="5524500" y="425076"/>
                    <a:pt x="5473326" y="476250"/>
                    <a:pt x="54102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B8352B"/>
            </a:solidFill>
            <a:ln>
              <a:noFill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6509385" y="2756535"/>
              <a:ext cx="1659084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🔺 揭示的系统性风险</a:t>
              </a:r>
            </a:p>
          </p:txBody>
        </p:sp>
        <p:grpSp>
          <p:nvGrpSpPr>
            <p:cNvPr id="75" name="Group 75"/>
            <p:cNvGrpSpPr/>
            <p:nvPr/>
          </p:nvGrpSpPr>
          <p:grpSpPr>
            <a:xfrm>
              <a:off x="6524625" y="3238500"/>
              <a:ext cx="5048250" cy="2047875"/>
              <a:chOff x="6524625" y="3238500"/>
              <a:chExt cx="5048250" cy="2047875"/>
            </a:xfrm>
          </p:grpSpPr>
          <p:grpSp>
            <p:nvGrpSpPr>
              <p:cNvPr id="61" name="Group 61"/>
              <p:cNvGrpSpPr/>
              <p:nvPr/>
            </p:nvGrpSpPr>
            <p:grpSpPr>
              <a:xfrm>
                <a:off x="6524625" y="3238500"/>
                <a:ext cx="3105150" cy="466725"/>
                <a:chOff x="6524625" y="3238500"/>
                <a:chExt cx="3105150" cy="466725"/>
              </a:xfrm>
            </p:grpSpPr>
            <p:sp>
              <p:nvSpPr>
                <p:cNvPr id="57" name="Ellipse 57"/>
                <p:cNvSpPr/>
                <p:nvPr/>
              </p:nvSpPr>
              <p:spPr>
                <a:xfrm>
                  <a:off x="6524625" y="3238500"/>
                  <a:ext cx="228600" cy="228600"/>
                </a:xfrm>
                <a:prstGeom prst="ellipse">
                  <a:avLst/>
                </a:prstGeom>
                <a:solidFill>
                  <a:srgbClr val="B8352B"/>
                </a:solidFill>
                <a:ln>
                  <a:noFill/>
                </a:ln>
              </p:spPr>
            </p:sp>
            <p:sp>
              <p:nvSpPr>
                <p:cNvPr id="58" name="TextBox 58"/>
                <p:cNvSpPr txBox="1"/>
                <p:nvPr/>
              </p:nvSpPr>
              <p:spPr>
                <a:xfrm>
                  <a:off x="6606792" y="3303270"/>
                  <a:ext cx="64265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1</a:t>
                  </a:r>
                </a:p>
              </p:txBody>
            </p:sp>
            <p:sp>
              <p:nvSpPr>
                <p:cNvPr id="59" name="TextBox 59"/>
                <p:cNvSpPr txBox="1"/>
                <p:nvPr/>
              </p:nvSpPr>
              <p:spPr>
                <a:xfrm>
                  <a:off x="6844665" y="3287078"/>
                  <a:ext cx="147585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0D2B3E"/>
                      </a:solidFill>
                      <a:latin typeface="Microsoft YaHei"/>
                      <a:ea typeface="Microsoft YaHei"/>
                      <a:cs typeface="Microsoft YaHei"/>
                    </a:rPr>
                    <a:t>大坝优先，下游次要</a:t>
                  </a:r>
                </a:p>
              </p:txBody>
            </p:sp>
            <p:sp>
              <p:nvSpPr>
                <p:cNvPr id="60" name="TextBox 60"/>
                <p:cNvSpPr txBox="1"/>
                <p:nvPr/>
              </p:nvSpPr>
              <p:spPr>
                <a:xfrm>
                  <a:off x="6846570" y="3522345"/>
                  <a:ext cx="2783205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为保障大坝安全，泄洪决策优先于下游居民利益</a:t>
                  </a:r>
                </a:p>
              </p:txBody>
            </p:sp>
          </p:grpSp>
          <p:grpSp>
            <p:nvGrpSpPr>
              <p:cNvPr id="66" name="Group 66"/>
              <p:cNvGrpSpPr/>
              <p:nvPr/>
            </p:nvGrpSpPr>
            <p:grpSpPr>
              <a:xfrm>
                <a:off x="6524625" y="3810000"/>
                <a:ext cx="3236595" cy="466725"/>
                <a:chOff x="6524625" y="3810000"/>
                <a:chExt cx="3236595" cy="466725"/>
              </a:xfrm>
            </p:grpSpPr>
            <p:sp>
              <p:nvSpPr>
                <p:cNvPr id="62" name="Ellipse 62"/>
                <p:cNvSpPr/>
                <p:nvPr/>
              </p:nvSpPr>
              <p:spPr>
                <a:xfrm>
                  <a:off x="6524625" y="3810000"/>
                  <a:ext cx="228600" cy="228600"/>
                </a:xfrm>
                <a:prstGeom prst="ellipse">
                  <a:avLst/>
                </a:prstGeom>
                <a:solidFill>
                  <a:srgbClr val="D97706"/>
                </a:solidFill>
                <a:ln>
                  <a:noFill/>
                </a:ln>
              </p:spPr>
            </p:sp>
            <p:sp>
              <p:nvSpPr>
                <p:cNvPr id="63" name="TextBox 63"/>
                <p:cNvSpPr txBox="1"/>
                <p:nvPr/>
              </p:nvSpPr>
              <p:spPr>
                <a:xfrm>
                  <a:off x="6589540" y="3874770"/>
                  <a:ext cx="98769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2</a:t>
                  </a:r>
                </a:p>
              </p:txBody>
            </p:sp>
            <p:sp>
              <p:nvSpPr>
                <p:cNvPr id="64" name="TextBox 64"/>
                <p:cNvSpPr txBox="1"/>
                <p:nvPr/>
              </p:nvSpPr>
              <p:spPr>
                <a:xfrm>
                  <a:off x="6844665" y="3858578"/>
                  <a:ext cx="99279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0D2B3E"/>
                      </a:solidFill>
                      <a:latin typeface="Microsoft YaHei"/>
                      <a:ea typeface="Microsoft YaHei"/>
                      <a:cs typeface="Microsoft YaHei"/>
                    </a:rPr>
                    <a:t>责任归属模糊</a:t>
                  </a:r>
                </a:p>
              </p:txBody>
            </p:sp>
            <p:sp>
              <p:nvSpPr>
                <p:cNvPr id="65" name="TextBox 65"/>
                <p:cNvSpPr txBox="1"/>
                <p:nvPr/>
              </p:nvSpPr>
              <p:spPr>
                <a:xfrm>
                  <a:off x="6846570" y="4093845"/>
                  <a:ext cx="2914650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由电站运营决策导致的灾害损失，赔偿机制不明确</a:t>
                  </a:r>
                </a:p>
              </p:txBody>
            </p:sp>
          </p:grpSp>
          <p:grpSp>
            <p:nvGrpSpPr>
              <p:cNvPr id="71" name="Group 71"/>
              <p:cNvGrpSpPr/>
              <p:nvPr/>
            </p:nvGrpSpPr>
            <p:grpSpPr>
              <a:xfrm>
                <a:off x="6524625" y="4381500"/>
                <a:ext cx="2973705" cy="466725"/>
                <a:chOff x="6524625" y="4381500"/>
                <a:chExt cx="2973705" cy="466725"/>
              </a:xfrm>
            </p:grpSpPr>
            <p:sp>
              <p:nvSpPr>
                <p:cNvPr id="67" name="Ellipse 67"/>
                <p:cNvSpPr/>
                <p:nvPr/>
              </p:nvSpPr>
              <p:spPr>
                <a:xfrm>
                  <a:off x="6524625" y="4381500"/>
                  <a:ext cx="228600" cy="228600"/>
                </a:xfrm>
                <a:prstGeom prst="ellipse">
                  <a:avLst/>
                </a:prstGeom>
                <a:solidFill>
                  <a:srgbClr val="1A6B7C"/>
                </a:solidFill>
                <a:ln>
                  <a:noFill/>
                </a:ln>
              </p:spPr>
            </p:sp>
            <p:sp>
              <p:nvSpPr>
                <p:cNvPr id="68" name="TextBox 68"/>
                <p:cNvSpPr txBox="1"/>
                <p:nvPr/>
              </p:nvSpPr>
              <p:spPr>
                <a:xfrm>
                  <a:off x="6589540" y="4446270"/>
                  <a:ext cx="98769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0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3</a:t>
                  </a:r>
                </a:p>
              </p:txBody>
            </p:sp>
            <p:sp>
              <p:nvSpPr>
                <p:cNvPr id="69" name="TextBox 69"/>
                <p:cNvSpPr txBox="1"/>
                <p:nvPr/>
              </p:nvSpPr>
              <p:spPr>
                <a:xfrm>
                  <a:off x="6844665" y="4430078"/>
                  <a:ext cx="99279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0D2B3E"/>
                      </a:solidFill>
                      <a:latin typeface="Microsoft YaHei"/>
                      <a:ea typeface="Microsoft YaHei"/>
                      <a:cs typeface="Microsoft YaHei"/>
                    </a:rPr>
                    <a:t>跨境协调不足</a:t>
                  </a:r>
                </a:p>
              </p:txBody>
            </p:sp>
            <p:sp>
              <p:nvSpPr>
                <p:cNvPr id="70" name="TextBox 70"/>
                <p:cNvSpPr txBox="1"/>
                <p:nvPr/>
              </p:nvSpPr>
              <p:spPr>
                <a:xfrm>
                  <a:off x="6846570" y="4665345"/>
                  <a:ext cx="2651760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00" dirty="0">
                      <a:solidFill>
                        <a:srgbClr val="4A5568"/>
                      </a:solidFill>
                      <a:latin typeface="Microsoft YaHei"/>
                      <a:ea typeface="Microsoft YaHei"/>
                      <a:cs typeface="Microsoft YaHei"/>
                    </a:rPr>
                    <a:t>南欧江汇入湄公河，泄洪影响扩展至下游国家</a:t>
                  </a:r>
                </a:p>
              </p:txBody>
            </p:sp>
          </p:grpSp>
          <p:grpSp>
            <p:nvGrpSpPr>
              <p:cNvPr id="74" name="Group 74"/>
              <p:cNvGrpSpPr/>
              <p:nvPr/>
            </p:nvGrpSpPr>
            <p:grpSpPr>
              <a:xfrm>
                <a:off x="6524625" y="4905375"/>
                <a:ext cx="5048250" cy="381000"/>
                <a:chOff x="6524625" y="4905375"/>
                <a:chExt cx="5048250" cy="381000"/>
              </a:xfrm>
            </p:grpSpPr>
            <p:sp>
              <p:nvSpPr>
                <p:cNvPr id="72" name="Freeform 72"/>
                <p:cNvSpPr/>
                <p:nvPr/>
              </p:nvSpPr>
              <p:spPr>
                <a:xfrm>
                  <a:off x="6524625" y="4905375"/>
                  <a:ext cx="5048250" cy="3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8250" h="381000">
                      <a:moveTo>
                        <a:pt x="57150" y="0"/>
                      </a:moveTo>
                      <a:lnTo>
                        <a:pt x="4991100" y="0"/>
                      </a:lnTo>
                      <a:cubicBezTo>
                        <a:pt x="5022663" y="0"/>
                        <a:pt x="5048250" y="25587"/>
                        <a:pt x="5048250" y="57150"/>
                      </a:cubicBezTo>
                      <a:lnTo>
                        <a:pt x="5048250" y="323850"/>
                      </a:lnTo>
                      <a:cubicBezTo>
                        <a:pt x="5048250" y="355413"/>
                        <a:pt x="5022663" y="381000"/>
                        <a:pt x="4991100" y="381000"/>
                      </a:cubicBezTo>
                      <a:lnTo>
                        <a:pt x="57150" y="381000"/>
                      </a:lnTo>
                      <a:cubicBezTo>
                        <a:pt x="25587" y="381000"/>
                        <a:pt x="0" y="355413"/>
                        <a:pt x="0" y="323850"/>
                      </a:cubicBezTo>
                      <a:lnTo>
                        <a:pt x="0" y="57150"/>
                      </a:lnTo>
                      <a:cubicBezTo>
                        <a:pt x="0" y="25587"/>
                        <a:pt x="25587" y="0"/>
                        <a:pt x="57150" y="0"/>
                      </a:cubicBezTo>
                      <a:close/>
                    </a:path>
                  </a:pathLst>
                </a:custGeom>
                <a:solidFill>
                  <a:srgbClr val="0D2B3E">
                    <a:alpha val="8000"/>
                  </a:srgbClr>
                </a:solidFill>
                <a:ln>
                  <a:noFill/>
                </a:ln>
              </p:spPr>
            </p:sp>
            <p:sp>
              <p:nvSpPr>
                <p:cNvPr id="73" name="TextBox 73"/>
                <p:cNvSpPr txBox="1"/>
                <p:nvPr/>
              </p:nvSpPr>
              <p:spPr>
                <a:xfrm>
                  <a:off x="6655118" y="5057299"/>
                  <a:ext cx="4296728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0D2B3E"/>
                      </a:solidFill>
                      <a:latin typeface="Microsoft YaHei"/>
                      <a:ea typeface="Microsoft YaHei"/>
                      <a:cs typeface="Microsoft YaHei"/>
                    </a:rPr>
                    <a:t>结论：</a:t>
                  </a:r>
                  <a:r>
                    <a:rPr lang="zh-CN" sz="975" dirty="0">
                      <a:solidFill>
                        <a:srgbClr val="0D2B3E"/>
                      </a:solidFill>
                      <a:latin typeface="Microsoft YaHei"/>
                      <a:ea typeface="Microsoft YaHei"/>
                      <a:cs typeface="Microsoft YaHei"/>
                    </a:rPr>
                    <a:t>此事件凸显梯级水电站在极端气候下对下游构成的系统性风险</a:t>
                  </a:r>
                </a:p>
              </p:txBody>
            </p:sp>
          </p:grpSp>
        </p:grpSp>
      </p:grpSp>
      <p:grpSp>
        <p:nvGrpSpPr>
          <p:cNvPr id="80" name="Group 80"/>
          <p:cNvGrpSpPr/>
          <p:nvPr/>
        </p:nvGrpSpPr>
        <p:grpSpPr>
          <a:xfrm>
            <a:off x="381000" y="5429250"/>
            <a:ext cx="11430000" cy="666750"/>
            <a:chOff x="381000" y="5429250"/>
            <a:chExt cx="11430000" cy="666750"/>
          </a:xfrm>
        </p:grpSpPr>
        <p:sp>
          <p:nvSpPr>
            <p:cNvPr id="77" name="Freeform 77"/>
            <p:cNvSpPr/>
            <p:nvPr/>
          </p:nvSpPr>
          <p:spPr>
            <a:xfrm>
              <a:off x="381000" y="5429250"/>
              <a:ext cx="11430000" cy="666750"/>
            </a:xfrm>
            <a:custGeom>
              <a:avLst/>
              <a:gdLst/>
              <a:ahLst/>
              <a:cxnLst/>
              <a:rect l="l" t="t" r="r" b="b"/>
              <a:pathLst>
                <a:path w="11430000" h="666750">
                  <a:moveTo>
                    <a:pt x="114300" y="0"/>
                  </a:moveTo>
                  <a:lnTo>
                    <a:pt x="11315700" y="0"/>
                  </a:lnTo>
                  <a:cubicBezTo>
                    <a:pt x="11378826" y="0"/>
                    <a:pt x="11430000" y="51174"/>
                    <a:pt x="11430000" y="114300"/>
                  </a:cubicBezTo>
                  <a:lnTo>
                    <a:pt x="11430000" y="552450"/>
                  </a:lnTo>
                  <a:cubicBezTo>
                    <a:pt x="11430000" y="615576"/>
                    <a:pt x="11378826" y="666750"/>
                    <a:pt x="11315700" y="666750"/>
                  </a:cubicBezTo>
                  <a:lnTo>
                    <a:pt x="114300" y="666750"/>
                  </a:lnTo>
                  <a:cubicBezTo>
                    <a:pt x="51174" y="666750"/>
                    <a:pt x="0" y="615576"/>
                    <a:pt x="0" y="5524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D97706">
                <a:alpha val="15000"/>
              </a:srgbClr>
            </a:solidFill>
            <a:ln>
              <a:noFill/>
            </a:ln>
          </p:spPr>
        </p:sp>
        <p:sp>
          <p:nvSpPr>
            <p:cNvPr id="78" name="TextBox 78"/>
            <p:cNvSpPr txBox="1"/>
            <p:nvPr/>
          </p:nvSpPr>
          <p:spPr>
            <a:xfrm>
              <a:off x="605790" y="5601652"/>
              <a:ext cx="67075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D97706"/>
                  </a:solidFill>
                  <a:latin typeface="Microsoft YaHei"/>
                  <a:ea typeface="Microsoft YaHei"/>
                  <a:cs typeface="Microsoft YaHei"/>
                </a:rPr>
                <a:t>警示意义</a:t>
              </a:r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606742" y="5847874"/>
              <a:ext cx="945156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南欧江2025年洪水事件表明，大型梯级水电站在带来经济效益的同时，也在将风险转移给下游社区。在气候变化加剧的背景下，这一矛盾将更加突出。</a:t>
              </a:r>
            </a:p>
          </p:txBody>
        </p:sp>
      </p:grpSp>
      <p:sp>
        <p:nvSpPr>
          <p:cNvPr id="81" name="Line 81"/>
          <p:cNvSpPr/>
          <p:nvPr/>
        </p:nvSpPr>
        <p:spPr>
          <a:xfrm>
            <a:off x="381000" y="6286500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</a:path>
            </a:pathLst>
          </a:custGeom>
          <a:noFill/>
          <a:ln w="9525">
            <a:solidFill>
              <a:srgbClr val="D4DEE4"/>
            </a:solidFill>
          </a:ln>
        </p:spPr>
      </p:sp>
      <p:sp>
        <p:nvSpPr>
          <p:cNvPr id="82" name="TextBox 82"/>
          <p:cNvSpPr txBox="1"/>
          <p:nvPr/>
        </p:nvSpPr>
        <p:spPr>
          <a:xfrm>
            <a:off x="370522" y="6483191"/>
            <a:ext cx="194881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718096"/>
                </a:solidFill>
                <a:latin typeface="Microsoft YaHei"/>
                <a:ea typeface="Microsoft YaHei"/>
                <a:cs typeface="Microsoft YaHei"/>
              </a:rPr>
              <a:t>南欧江梯级水电站项目战略评估报告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1392090" y="6475095"/>
            <a:ext cx="430340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718096"/>
                </a:solidFill>
                <a:latin typeface="Segoe UI"/>
                <a:ea typeface="Microsoft YaHei"/>
                <a:cs typeface="Segoe UI"/>
              </a:rPr>
              <a:t>17 / 20</a:t>
            </a:r>
          </a:p>
        </p:txBody>
      </p:sp>
    </p:spTree>
  </p:cSld>
  <p:clrMapOvr>
    <a:masterClrMapping/>
  </p:clrMapOvr>
  <p:transition dur="4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D2B3E"/>
              </a:gs>
              <a:gs pos="100000">
                <a:srgbClr val="1A4A5E"/>
              </a:gs>
            </a:gsLst>
            <a:lin ang="5400000" scaled="1"/>
          </a:gra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354330" y="297180"/>
            <a:ext cx="1341501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核心结论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432828" y="410528"/>
            <a:ext cx="139150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7ED4E6"/>
                </a:solidFill>
                <a:latin typeface="Segoe UI"/>
                <a:ea typeface="Microsoft YaHei"/>
                <a:cs typeface="Segoe UI"/>
              </a:rPr>
              <a:t>CORE CONCLUSIONS</a:t>
            </a:r>
          </a:p>
        </p:txBody>
      </p:sp>
      <p:sp>
        <p:nvSpPr>
          <p:cNvPr id="5" name="Line 5"/>
          <p:cNvSpPr/>
          <p:nvPr/>
        </p:nvSpPr>
        <p:spPr>
          <a:xfrm>
            <a:off x="381000" y="714375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</a:path>
            </a:pathLst>
          </a:custGeom>
          <a:noFill/>
          <a:ln w="9525">
            <a:solidFill>
              <a:srgbClr val="1A6B7C"/>
            </a:solidFill>
          </a:ln>
        </p:spPr>
      </p:sp>
      <p:grpSp>
        <p:nvGrpSpPr>
          <p:cNvPr id="22" name="Group 22"/>
          <p:cNvGrpSpPr/>
          <p:nvPr/>
        </p:nvGrpSpPr>
        <p:grpSpPr>
          <a:xfrm>
            <a:off x="381000" y="952500"/>
            <a:ext cx="3619500" cy="3810000"/>
            <a:chOff x="381000" y="952500"/>
            <a:chExt cx="3619500" cy="3810000"/>
          </a:xfrm>
        </p:grpSpPr>
        <p:sp>
          <p:nvSpPr>
            <p:cNvPr id="6" name="Freeform 6"/>
            <p:cNvSpPr/>
            <p:nvPr/>
          </p:nvSpPr>
          <p:spPr>
            <a:xfrm>
              <a:off x="381000" y="952500"/>
              <a:ext cx="3619500" cy="3810000"/>
            </a:xfrm>
            <a:custGeom>
              <a:avLst/>
              <a:gdLst/>
              <a:ahLst/>
              <a:cxnLst/>
              <a:rect l="l" t="t" r="r" b="b"/>
              <a:pathLst>
                <a:path w="3619500" h="3810000">
                  <a:moveTo>
                    <a:pt x="152400" y="0"/>
                  </a:moveTo>
                  <a:lnTo>
                    <a:pt x="3467100" y="0"/>
                  </a:lnTo>
                  <a:cubicBezTo>
                    <a:pt x="3551268" y="0"/>
                    <a:pt x="3619500" y="68232"/>
                    <a:pt x="3619500" y="152400"/>
                  </a:cubicBezTo>
                  <a:lnTo>
                    <a:pt x="3619500" y="3657600"/>
                  </a:lnTo>
                  <a:cubicBezTo>
                    <a:pt x="3619500" y="3741768"/>
                    <a:pt x="3551268" y="3810000"/>
                    <a:pt x="3467100" y="3810000"/>
                  </a:cubicBezTo>
                  <a:lnTo>
                    <a:pt x="152400" y="3810000"/>
                  </a:lnTo>
                  <a:cubicBezTo>
                    <a:pt x="68232" y="3810000"/>
                    <a:pt x="0" y="3741768"/>
                    <a:pt x="0" y="3657600"/>
                  </a:cubicBezTo>
                  <a:lnTo>
                    <a:pt x="0" y="152400"/>
                  </a:lnTo>
                  <a:cubicBezTo>
                    <a:pt x="0" y="68232"/>
                    <a:pt x="68232" y="0"/>
                    <a:pt x="152400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</p:sp>
        <p:sp>
          <p:nvSpPr>
            <p:cNvPr id="7" name="Freeform 7"/>
            <p:cNvSpPr/>
            <p:nvPr/>
          </p:nvSpPr>
          <p:spPr>
            <a:xfrm>
              <a:off x="381000" y="952500"/>
              <a:ext cx="3619500" cy="666750"/>
            </a:xfrm>
            <a:custGeom>
              <a:avLst/>
              <a:gdLst/>
              <a:ahLst/>
              <a:cxnLst/>
              <a:rect l="l" t="t" r="r" b="b"/>
              <a:pathLst>
                <a:path w="3619500" h="666750">
                  <a:moveTo>
                    <a:pt x="152400" y="0"/>
                  </a:moveTo>
                  <a:lnTo>
                    <a:pt x="3467100" y="0"/>
                  </a:lnTo>
                  <a:cubicBezTo>
                    <a:pt x="3551268" y="0"/>
                    <a:pt x="3619500" y="68232"/>
                    <a:pt x="3619500" y="152400"/>
                  </a:cubicBezTo>
                  <a:lnTo>
                    <a:pt x="3619500" y="514350"/>
                  </a:lnTo>
                  <a:cubicBezTo>
                    <a:pt x="3619500" y="598518"/>
                    <a:pt x="3551268" y="666750"/>
                    <a:pt x="3467100" y="666750"/>
                  </a:cubicBezTo>
                  <a:lnTo>
                    <a:pt x="152400" y="666750"/>
                  </a:lnTo>
                  <a:cubicBezTo>
                    <a:pt x="68232" y="666750"/>
                    <a:pt x="0" y="598518"/>
                    <a:pt x="0" y="514350"/>
                  </a:cubicBezTo>
                  <a:lnTo>
                    <a:pt x="0" y="152400"/>
                  </a:lnTo>
                  <a:cubicBezTo>
                    <a:pt x="0" y="68232"/>
                    <a:pt x="68232" y="0"/>
                    <a:pt x="152400" y="0"/>
                  </a:cubicBezTo>
                  <a:close/>
                </a:path>
              </a:pathLst>
            </a:custGeom>
            <a:solidFill>
              <a:srgbClr val="1A6B7C"/>
            </a:solidFill>
            <a:ln>
              <a:noFill/>
            </a:ln>
          </p:spPr>
        </p:sp>
        <p:sp>
          <p:nvSpPr>
            <p:cNvPr id="8" name="Ellipse 8"/>
            <p:cNvSpPr/>
            <p:nvPr/>
          </p:nvSpPr>
          <p:spPr>
            <a:xfrm>
              <a:off x="523875" y="1047750"/>
              <a:ext cx="476250" cy="476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03090" y="1174432"/>
              <a:ext cx="117819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b="1" dirty="0">
                  <a:solidFill>
                    <a:srgbClr val="1A6B7C"/>
                  </a:solidFill>
                  <a:latin typeface="Segoe UI"/>
                  <a:ea typeface="Microsoft YaHei"/>
                  <a:cs typeface="Segoe UI"/>
                </a:rPr>
                <a:t>1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25855" y="1206818"/>
              <a:ext cx="1483471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仲裁即重组序曲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605790" y="1744028"/>
              <a:ext cx="3156585" cy="2866072"/>
              <a:chOff x="605790" y="1744028"/>
              <a:chExt cx="3156585" cy="2866072"/>
            </a:xfrm>
          </p:grpSpPr>
          <p:sp>
            <p:nvSpPr>
              <p:cNvPr id="11" name="TextBox 11"/>
              <p:cNvSpPr txBox="1"/>
              <p:nvPr/>
            </p:nvSpPr>
            <p:spPr>
              <a:xfrm>
                <a:off x="605790" y="1744028"/>
                <a:ext cx="90844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$5.55亿索赔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605790" y="1982152"/>
                <a:ext cx="99279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7ED4E6"/>
                    </a:solidFill>
                    <a:latin typeface="Microsoft YaHei"/>
                    <a:ea typeface="Microsoft YaHei"/>
                    <a:cs typeface="Microsoft YaHei"/>
                  </a:rPr>
                  <a:t>并非终局对抗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605790" y="2220278"/>
                <a:ext cx="125349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而是迫使老挝政府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605790" y="2458402"/>
                <a:ext cx="125349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回到谈判桌的筹码</a:t>
                </a:r>
              </a:p>
            </p:txBody>
          </p:sp>
          <p:sp>
            <p:nvSpPr>
              <p:cNvPr id="15" name="Line 15"/>
              <p:cNvSpPr/>
              <p:nvPr/>
            </p:nvSpPr>
            <p:spPr>
              <a:xfrm>
                <a:off x="619125" y="3000375"/>
                <a:ext cx="31432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143250" h="9525">
                    <a:moveTo>
                      <a:pt x="0" y="0"/>
                    </a:moveTo>
                    <a:lnTo>
                      <a:pt x="3143250" y="0"/>
                    </a:lnTo>
                  </a:path>
                </a:pathLst>
              </a:custGeom>
              <a:noFill/>
              <a:ln w="9525">
                <a:solidFill>
                  <a:srgbClr val="1A6B7C">
                    <a:alpha val="50000"/>
                  </a:srgbClr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605790" y="3172778"/>
                <a:ext cx="147585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C9A227"/>
                    </a:solidFill>
                    <a:latin typeface="Microsoft YaHei"/>
                    <a:ea typeface="Microsoft YaHei"/>
                    <a:cs typeface="Microsoft YaHei"/>
                  </a:rPr>
                  <a:t>最可能的解决方案：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605790" y="3458528"/>
                <a:ext cx="116147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• 债务重组/延期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605790" y="3696652"/>
                <a:ext cx="153719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• 能源资产控制权让渡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605790" y="3934778"/>
                <a:ext cx="107713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• 股权结构调整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607695" y="4427220"/>
                <a:ext cx="186309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7ED4E6"/>
                    </a:solidFill>
                    <a:latin typeface="Microsoft YaHei"/>
                    <a:ea typeface="Microsoft YaHei"/>
                    <a:cs typeface="Microsoft YaHei"/>
                  </a:rPr>
                  <a:t>老挝财政枯竭，无力一次性偿付</a:t>
                </a:r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4286250" y="952500"/>
            <a:ext cx="3619500" cy="3810000"/>
            <a:chOff x="4286250" y="952500"/>
            <a:chExt cx="3619500" cy="3810000"/>
          </a:xfrm>
        </p:grpSpPr>
        <p:sp>
          <p:nvSpPr>
            <p:cNvPr id="23" name="Freeform 23"/>
            <p:cNvSpPr/>
            <p:nvPr/>
          </p:nvSpPr>
          <p:spPr>
            <a:xfrm>
              <a:off x="4286250" y="952500"/>
              <a:ext cx="3619500" cy="3810000"/>
            </a:xfrm>
            <a:custGeom>
              <a:avLst/>
              <a:gdLst/>
              <a:ahLst/>
              <a:cxnLst/>
              <a:rect l="l" t="t" r="r" b="b"/>
              <a:pathLst>
                <a:path w="3619500" h="3810000">
                  <a:moveTo>
                    <a:pt x="152400" y="0"/>
                  </a:moveTo>
                  <a:lnTo>
                    <a:pt x="3467100" y="0"/>
                  </a:lnTo>
                  <a:cubicBezTo>
                    <a:pt x="3551268" y="0"/>
                    <a:pt x="3619500" y="68232"/>
                    <a:pt x="3619500" y="152400"/>
                  </a:cubicBezTo>
                  <a:lnTo>
                    <a:pt x="3619500" y="3657600"/>
                  </a:lnTo>
                  <a:cubicBezTo>
                    <a:pt x="3619500" y="3741768"/>
                    <a:pt x="3551268" y="3810000"/>
                    <a:pt x="3467100" y="3810000"/>
                  </a:cubicBezTo>
                  <a:lnTo>
                    <a:pt x="152400" y="3810000"/>
                  </a:lnTo>
                  <a:cubicBezTo>
                    <a:pt x="68232" y="3810000"/>
                    <a:pt x="0" y="3741768"/>
                    <a:pt x="0" y="3657600"/>
                  </a:cubicBezTo>
                  <a:lnTo>
                    <a:pt x="0" y="152400"/>
                  </a:lnTo>
                  <a:cubicBezTo>
                    <a:pt x="0" y="68232"/>
                    <a:pt x="68232" y="0"/>
                    <a:pt x="152400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</p:sp>
        <p:sp>
          <p:nvSpPr>
            <p:cNvPr id="24" name="Freeform 24"/>
            <p:cNvSpPr/>
            <p:nvPr/>
          </p:nvSpPr>
          <p:spPr>
            <a:xfrm>
              <a:off x="4286250" y="952500"/>
              <a:ext cx="3619500" cy="666750"/>
            </a:xfrm>
            <a:custGeom>
              <a:avLst/>
              <a:gdLst/>
              <a:ahLst/>
              <a:cxnLst/>
              <a:rect l="l" t="t" r="r" b="b"/>
              <a:pathLst>
                <a:path w="3619500" h="666750">
                  <a:moveTo>
                    <a:pt x="152400" y="0"/>
                  </a:moveTo>
                  <a:lnTo>
                    <a:pt x="3467100" y="0"/>
                  </a:lnTo>
                  <a:cubicBezTo>
                    <a:pt x="3551268" y="0"/>
                    <a:pt x="3619500" y="68232"/>
                    <a:pt x="3619500" y="152400"/>
                  </a:cubicBezTo>
                  <a:lnTo>
                    <a:pt x="3619500" y="514350"/>
                  </a:lnTo>
                  <a:cubicBezTo>
                    <a:pt x="3619500" y="598518"/>
                    <a:pt x="3551268" y="666750"/>
                    <a:pt x="3467100" y="666750"/>
                  </a:cubicBezTo>
                  <a:lnTo>
                    <a:pt x="152400" y="666750"/>
                  </a:lnTo>
                  <a:cubicBezTo>
                    <a:pt x="68232" y="666750"/>
                    <a:pt x="0" y="598518"/>
                    <a:pt x="0" y="514350"/>
                  </a:cubicBezTo>
                  <a:lnTo>
                    <a:pt x="0" y="152400"/>
                  </a:lnTo>
                  <a:cubicBezTo>
                    <a:pt x="0" y="68232"/>
                    <a:pt x="68232" y="0"/>
                    <a:pt x="152400" y="0"/>
                  </a:cubicBezTo>
                  <a:close/>
                </a:path>
              </a:pathLst>
            </a:custGeom>
            <a:solidFill>
              <a:srgbClr val="C9A227"/>
            </a:solidFill>
            <a:ln>
              <a:noFill/>
            </a:ln>
          </p:spPr>
        </p:sp>
        <p:sp>
          <p:nvSpPr>
            <p:cNvPr id="25" name="Ellipse 25"/>
            <p:cNvSpPr/>
            <p:nvPr/>
          </p:nvSpPr>
          <p:spPr>
            <a:xfrm>
              <a:off x="4429125" y="1047750"/>
              <a:ext cx="476250" cy="476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4576711" y="1174432"/>
              <a:ext cx="181077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b="1" dirty="0">
                  <a:solidFill>
                    <a:srgbClr val="C9A227"/>
                  </a:solidFill>
                  <a:latin typeface="Segoe UI"/>
                  <a:ea typeface="Microsoft YaHei"/>
                  <a:cs typeface="Segoe UI"/>
                </a:rPr>
                <a:t>2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5031105" y="1206818"/>
              <a:ext cx="169049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0D2B3E"/>
                  </a:solidFill>
                  <a:latin typeface="Microsoft YaHei"/>
                  <a:ea typeface="Microsoft YaHei"/>
                  <a:cs typeface="Microsoft YaHei"/>
                </a:rPr>
                <a:t>商业逻辑压倒外交</a:t>
              </a:r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4509135" y="1744028"/>
              <a:ext cx="3158490" cy="2894647"/>
              <a:chOff x="4509135" y="1744028"/>
              <a:chExt cx="3158490" cy="2894647"/>
            </a:xfrm>
          </p:grpSpPr>
          <p:sp>
            <p:nvSpPr>
              <p:cNvPr id="28" name="TextBox 28"/>
              <p:cNvSpPr txBox="1"/>
              <p:nvPr/>
            </p:nvSpPr>
            <p:spPr>
              <a:xfrm>
                <a:off x="4511040" y="1744028"/>
                <a:ext cx="156019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此案确立了一个先例：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4511040" y="2010728"/>
                <a:ext cx="1491953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C9A227"/>
                    </a:solidFill>
                    <a:latin typeface="Microsoft YaHei"/>
                    <a:ea typeface="Microsoft YaHei"/>
                    <a:cs typeface="Microsoft YaHei"/>
                  </a:rPr>
                  <a:t>"一带一路"项目中的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4511040" y="2248852"/>
                <a:ext cx="163687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C9A227"/>
                    </a:solidFill>
                    <a:latin typeface="Microsoft YaHei"/>
                    <a:ea typeface="Microsoft YaHei"/>
                    <a:cs typeface="Microsoft YaHei"/>
                  </a:rPr>
                  <a:t>商业利益将受法律契约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4511040" y="2486978"/>
                <a:ext cx="6707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C9A227"/>
                    </a:solidFill>
                    <a:latin typeface="Microsoft YaHei"/>
                    <a:ea typeface="Microsoft YaHei"/>
                    <a:cs typeface="Microsoft YaHei"/>
                  </a:rPr>
                  <a:t>严格保护</a:t>
                </a:r>
              </a:p>
            </p:txBody>
          </p:sp>
          <p:sp>
            <p:nvSpPr>
              <p:cNvPr id="32" name="Line 32"/>
              <p:cNvSpPr/>
              <p:nvPr/>
            </p:nvSpPr>
            <p:spPr>
              <a:xfrm>
                <a:off x="4524375" y="3000375"/>
                <a:ext cx="31432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143250" h="9525">
                    <a:moveTo>
                      <a:pt x="0" y="0"/>
                    </a:moveTo>
                    <a:lnTo>
                      <a:pt x="3143250" y="0"/>
                    </a:lnTo>
                  </a:path>
                </a:pathLst>
              </a:custGeom>
              <a:noFill/>
              <a:ln w="9525">
                <a:solidFill>
                  <a:srgbClr val="C9A227">
                    <a:alpha val="50000"/>
                  </a:srgbClr>
                </a:solidFill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4511040" y="3172778"/>
                <a:ext cx="147585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即便涉及友好国家：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4511040" y="3458528"/>
                <a:ext cx="19972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• 中国企业面临财务考核压力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4511040" y="3696652"/>
                <a:ext cx="184389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• 不再无底线承担违约成本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4511040" y="3934778"/>
                <a:ext cx="169054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• 法律手段成为常规选项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4509135" y="4394835"/>
                <a:ext cx="1521066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C9A227"/>
                    </a:solidFill>
                    <a:latin typeface="Microsoft YaHei"/>
                    <a:ea typeface="Microsoft YaHei"/>
                    <a:cs typeface="Microsoft YaHei"/>
                  </a:rPr>
                  <a:t>"亲兄弟，明算账"</a:t>
                </a:r>
              </a:p>
            </p:txBody>
          </p:sp>
        </p:grpSp>
      </p:grpSp>
      <p:grpSp>
        <p:nvGrpSpPr>
          <p:cNvPr id="56" name="Group 56"/>
          <p:cNvGrpSpPr/>
          <p:nvPr/>
        </p:nvGrpSpPr>
        <p:grpSpPr>
          <a:xfrm>
            <a:off x="8191500" y="952500"/>
            <a:ext cx="3619500" cy="3810000"/>
            <a:chOff x="8191500" y="952500"/>
            <a:chExt cx="3619500" cy="3810000"/>
          </a:xfrm>
        </p:grpSpPr>
        <p:sp>
          <p:nvSpPr>
            <p:cNvPr id="40" name="Freeform 40"/>
            <p:cNvSpPr/>
            <p:nvPr/>
          </p:nvSpPr>
          <p:spPr>
            <a:xfrm>
              <a:off x="8191500" y="952500"/>
              <a:ext cx="3619500" cy="3810000"/>
            </a:xfrm>
            <a:custGeom>
              <a:avLst/>
              <a:gdLst/>
              <a:ahLst/>
              <a:cxnLst/>
              <a:rect l="l" t="t" r="r" b="b"/>
              <a:pathLst>
                <a:path w="3619500" h="3810000">
                  <a:moveTo>
                    <a:pt x="152400" y="0"/>
                  </a:moveTo>
                  <a:lnTo>
                    <a:pt x="3467100" y="0"/>
                  </a:lnTo>
                  <a:cubicBezTo>
                    <a:pt x="3551268" y="0"/>
                    <a:pt x="3619500" y="68232"/>
                    <a:pt x="3619500" y="152400"/>
                  </a:cubicBezTo>
                  <a:lnTo>
                    <a:pt x="3619500" y="3657600"/>
                  </a:lnTo>
                  <a:cubicBezTo>
                    <a:pt x="3619500" y="3741768"/>
                    <a:pt x="3551268" y="3810000"/>
                    <a:pt x="3467100" y="3810000"/>
                  </a:cubicBezTo>
                  <a:lnTo>
                    <a:pt x="152400" y="3810000"/>
                  </a:lnTo>
                  <a:cubicBezTo>
                    <a:pt x="68232" y="3810000"/>
                    <a:pt x="0" y="3741768"/>
                    <a:pt x="0" y="3657600"/>
                  </a:cubicBezTo>
                  <a:lnTo>
                    <a:pt x="0" y="152400"/>
                  </a:lnTo>
                  <a:cubicBezTo>
                    <a:pt x="0" y="68232"/>
                    <a:pt x="68232" y="0"/>
                    <a:pt x="152400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</p:sp>
        <p:sp>
          <p:nvSpPr>
            <p:cNvPr id="41" name="Freeform 41"/>
            <p:cNvSpPr/>
            <p:nvPr/>
          </p:nvSpPr>
          <p:spPr>
            <a:xfrm>
              <a:off x="8191500" y="952500"/>
              <a:ext cx="3619500" cy="666750"/>
            </a:xfrm>
            <a:custGeom>
              <a:avLst/>
              <a:gdLst/>
              <a:ahLst/>
              <a:cxnLst/>
              <a:rect l="l" t="t" r="r" b="b"/>
              <a:pathLst>
                <a:path w="3619500" h="666750">
                  <a:moveTo>
                    <a:pt x="152400" y="0"/>
                  </a:moveTo>
                  <a:lnTo>
                    <a:pt x="3467100" y="0"/>
                  </a:lnTo>
                  <a:cubicBezTo>
                    <a:pt x="3551268" y="0"/>
                    <a:pt x="3619500" y="68232"/>
                    <a:pt x="3619500" y="152400"/>
                  </a:cubicBezTo>
                  <a:lnTo>
                    <a:pt x="3619500" y="514350"/>
                  </a:lnTo>
                  <a:cubicBezTo>
                    <a:pt x="3619500" y="598518"/>
                    <a:pt x="3551268" y="666750"/>
                    <a:pt x="3467100" y="666750"/>
                  </a:cubicBezTo>
                  <a:lnTo>
                    <a:pt x="152400" y="666750"/>
                  </a:lnTo>
                  <a:cubicBezTo>
                    <a:pt x="68232" y="666750"/>
                    <a:pt x="0" y="598518"/>
                    <a:pt x="0" y="514350"/>
                  </a:cubicBezTo>
                  <a:lnTo>
                    <a:pt x="0" y="152400"/>
                  </a:lnTo>
                  <a:cubicBezTo>
                    <a:pt x="0" y="68232"/>
                    <a:pt x="68232" y="0"/>
                    <a:pt x="152400" y="0"/>
                  </a:cubicBezTo>
                  <a:close/>
                </a:path>
              </a:pathLst>
            </a:custGeom>
            <a:solidFill>
              <a:srgbClr val="B8352B"/>
            </a:solidFill>
            <a:ln>
              <a:noFill/>
            </a:ln>
          </p:spPr>
        </p:sp>
        <p:sp>
          <p:nvSpPr>
            <p:cNvPr id="42" name="Ellipse 42"/>
            <p:cNvSpPr/>
            <p:nvPr/>
          </p:nvSpPr>
          <p:spPr>
            <a:xfrm>
              <a:off x="8334375" y="1047750"/>
              <a:ext cx="476250" cy="476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8481961" y="1174432"/>
              <a:ext cx="181077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b="1" dirty="0">
                  <a:solidFill>
                    <a:srgbClr val="B8352B"/>
                  </a:solidFill>
                  <a:latin typeface="Segoe UI"/>
                  <a:ea typeface="Microsoft YaHei"/>
                  <a:cs typeface="Segoe UI"/>
                </a:rPr>
                <a:t>3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8936355" y="1206818"/>
              <a:ext cx="171120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"蓄电池"模式破产</a:t>
              </a:r>
            </a:p>
          </p:txBody>
        </p:sp>
        <p:grpSp>
          <p:nvGrpSpPr>
            <p:cNvPr id="55" name="Group 55"/>
            <p:cNvGrpSpPr/>
            <p:nvPr/>
          </p:nvGrpSpPr>
          <p:grpSpPr>
            <a:xfrm>
              <a:off x="8416290" y="1744028"/>
              <a:ext cx="3156585" cy="2866072"/>
              <a:chOff x="8416290" y="1744028"/>
              <a:chExt cx="3156585" cy="2866072"/>
            </a:xfrm>
          </p:grpSpPr>
          <p:sp>
            <p:nvSpPr>
              <p:cNvPr id="45" name="TextBox 45"/>
              <p:cNvSpPr txBox="1"/>
              <p:nvPr/>
            </p:nvSpPr>
            <p:spPr>
              <a:xfrm>
                <a:off x="8416290" y="1744028"/>
                <a:ext cx="156019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老挝模式的致命缺陷：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8416290" y="2010728"/>
                <a:ext cx="99279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B8352B"/>
                    </a:solidFill>
                    <a:latin typeface="Microsoft YaHei"/>
                    <a:ea typeface="Microsoft YaHei"/>
                    <a:cs typeface="Microsoft YaHei"/>
                  </a:rPr>
                  <a:t>美元举债建设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8416290" y="2248852"/>
                <a:ext cx="99279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B8352B"/>
                    </a:solidFill>
                    <a:latin typeface="Microsoft YaHei"/>
                    <a:ea typeface="Microsoft YaHei"/>
                    <a:cs typeface="Microsoft YaHei"/>
                  </a:rPr>
                  <a:t>本币回收成本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8416290" y="2486978"/>
                <a:ext cx="80761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B8352B"/>
                    </a:solidFill>
                    <a:latin typeface="Microsoft YaHei"/>
                    <a:ea typeface="Microsoft YaHei"/>
                    <a:cs typeface="Microsoft YaHei"/>
                  </a:rPr>
                  <a:t>= 必然破产</a:t>
                </a:r>
              </a:p>
            </p:txBody>
          </p:sp>
          <p:sp>
            <p:nvSpPr>
              <p:cNvPr id="49" name="Line 49"/>
              <p:cNvSpPr/>
              <p:nvPr/>
            </p:nvSpPr>
            <p:spPr>
              <a:xfrm>
                <a:off x="8429625" y="3000375"/>
                <a:ext cx="31432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143250" h="9525">
                    <a:moveTo>
                      <a:pt x="0" y="0"/>
                    </a:moveTo>
                    <a:lnTo>
                      <a:pt x="3143250" y="0"/>
                    </a:lnTo>
                  </a:path>
                </a:pathLst>
              </a:custGeom>
              <a:noFill/>
              <a:ln w="9525">
                <a:solidFill>
                  <a:srgbClr val="B8352B">
                    <a:alpha val="50000"/>
                  </a:srgbClr>
                </a:solidFill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8416290" y="3172778"/>
                <a:ext cx="50973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后果：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8416290" y="3458528"/>
                <a:ext cx="170588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• 能源主权加速"空心化"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8416290" y="3696652"/>
                <a:ext cx="124582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• 从"蓄电池"变为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8416290" y="3934778"/>
                <a:ext cx="126882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"外国资本发电厂"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8418195" y="4427220"/>
                <a:ext cx="146875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7ED4E6"/>
                    </a:solidFill>
                    <a:latin typeface="Microsoft YaHei"/>
                    <a:ea typeface="Microsoft YaHei"/>
                    <a:cs typeface="Microsoft YaHei"/>
                  </a:rPr>
                  <a:t>出路：跨境直接出口换汇</a:t>
                </a:r>
              </a:p>
            </p:txBody>
          </p:sp>
        </p:grpSp>
      </p:grpSp>
      <p:grpSp>
        <p:nvGrpSpPr>
          <p:cNvPr id="61" name="Group 61"/>
          <p:cNvGrpSpPr/>
          <p:nvPr/>
        </p:nvGrpSpPr>
        <p:grpSpPr>
          <a:xfrm>
            <a:off x="381000" y="5048250"/>
            <a:ext cx="11430000" cy="1012031"/>
            <a:chOff x="381000" y="5048250"/>
            <a:chExt cx="11430000" cy="1012031"/>
          </a:xfrm>
        </p:grpSpPr>
        <p:sp>
          <p:nvSpPr>
            <p:cNvPr id="57" name="Freeform 57"/>
            <p:cNvSpPr/>
            <p:nvPr/>
          </p:nvSpPr>
          <p:spPr>
            <a:xfrm>
              <a:off x="381000" y="5048250"/>
              <a:ext cx="11430000" cy="952500"/>
            </a:xfrm>
            <a:custGeom>
              <a:avLst/>
              <a:gdLst/>
              <a:ahLst/>
              <a:cxnLst/>
              <a:rect l="l" t="t" r="r" b="b"/>
              <a:pathLst>
                <a:path w="11430000" h="952500">
                  <a:moveTo>
                    <a:pt x="114300" y="0"/>
                  </a:moveTo>
                  <a:lnTo>
                    <a:pt x="11315700" y="0"/>
                  </a:lnTo>
                  <a:cubicBezTo>
                    <a:pt x="11378826" y="0"/>
                    <a:pt x="11430000" y="51174"/>
                    <a:pt x="11430000" y="114300"/>
                  </a:cubicBezTo>
                  <a:lnTo>
                    <a:pt x="11430000" y="838200"/>
                  </a:lnTo>
                  <a:cubicBezTo>
                    <a:pt x="11430000" y="901326"/>
                    <a:pt x="11378826" y="952500"/>
                    <a:pt x="11315700" y="952500"/>
                  </a:cubicBezTo>
                  <a:lnTo>
                    <a:pt x="114300" y="952500"/>
                  </a:lnTo>
                  <a:cubicBezTo>
                    <a:pt x="51174" y="952500"/>
                    <a:pt x="0" y="901326"/>
                    <a:pt x="0" y="838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5354264" y="5283518"/>
              <a:ext cx="1483471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战略定位一句话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600688" y="5641181"/>
              <a:ext cx="4990624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dirty="0">
                  <a:solidFill>
                    <a:srgbClr val="7ED4E6"/>
                  </a:solidFill>
                  <a:latin typeface="Microsoft YaHei"/>
                  <a:ea typeface="Microsoft YaHei"/>
                  <a:cs typeface="Microsoft YaHei"/>
                </a:rPr>
                <a:t>南欧江项目从</a:t>
              </a:r>
              <a:r>
                <a:rPr lang="zh-CN" sz="1125" b="1" dirty="0">
                  <a:solidFill>
                    <a:srgbClr val="2E7D32"/>
                  </a:solidFill>
                  <a:latin typeface="Microsoft YaHei"/>
                  <a:ea typeface="Microsoft YaHei"/>
                  <a:cs typeface="Microsoft YaHei"/>
                </a:rPr>
                <a:t>"一带一路标杆工程"</a:t>
              </a:r>
              <a:r>
                <a:rPr lang="zh-CN" sz="1125" dirty="0">
                  <a:solidFill>
                    <a:srgbClr val="7ED4E6"/>
                  </a:solidFill>
                  <a:latin typeface="Microsoft YaHei"/>
                  <a:ea typeface="Microsoft YaHei"/>
                  <a:cs typeface="Microsoft YaHei"/>
                </a:rPr>
                <a:t>演变为</a:t>
              </a:r>
              <a:r>
                <a:rPr lang="zh-CN" sz="1125" b="1" dirty="0">
                  <a:solidFill>
                    <a:srgbClr val="B8352B"/>
                  </a:solidFill>
                  <a:latin typeface="Microsoft YaHei"/>
                  <a:ea typeface="Microsoft YaHei"/>
                  <a:cs typeface="Microsoft YaHei"/>
                </a:rPr>
                <a:t>"主权债务危机典型案例"</a:t>
              </a:r>
              <a:r>
                <a:rPr lang="zh-CN" sz="1125" dirty="0">
                  <a:solidFill>
                    <a:srgbClr val="7ED4E6"/>
                  </a:solidFill>
                  <a:latin typeface="Microsoft YaHei"/>
                  <a:ea typeface="Microsoft YaHei"/>
                  <a:cs typeface="Microsoft YaHei"/>
                </a:rPr>
                <a:t>，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3563719" y="5831681"/>
              <a:ext cx="506456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dirty="0">
                  <a:solidFill>
                    <a:srgbClr val="7ED4E6"/>
                  </a:solidFill>
                  <a:latin typeface="Microsoft YaHei"/>
                  <a:ea typeface="Microsoft YaHei"/>
                  <a:cs typeface="Microsoft YaHei"/>
                </a:rPr>
                <a:t>揭示了新兴市场基建项目"美元债务-软货币收入"错配的系统性风险。</a:t>
              </a:r>
            </a:p>
          </p:txBody>
        </p:sp>
      </p:grpSp>
      <p:sp>
        <p:nvSpPr>
          <p:cNvPr id="62" name="Line 62"/>
          <p:cNvSpPr/>
          <p:nvPr/>
        </p:nvSpPr>
        <p:spPr>
          <a:xfrm>
            <a:off x="381000" y="6286500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</a:path>
            </a:pathLst>
          </a:custGeom>
          <a:noFill/>
          <a:ln w="9525">
            <a:solidFill>
              <a:srgbClr val="1A6B7C"/>
            </a:solidFill>
          </a:ln>
        </p:spPr>
      </p:sp>
      <p:sp>
        <p:nvSpPr>
          <p:cNvPr id="63" name="TextBox 63"/>
          <p:cNvSpPr txBox="1"/>
          <p:nvPr/>
        </p:nvSpPr>
        <p:spPr>
          <a:xfrm>
            <a:off x="370522" y="6483191"/>
            <a:ext cx="194881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7ED4E6"/>
                </a:solidFill>
                <a:latin typeface="Microsoft YaHei"/>
                <a:ea typeface="Microsoft YaHei"/>
                <a:cs typeface="Microsoft YaHei"/>
              </a:rPr>
              <a:t>南欧江梯级水电站项目战略评估报告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1392090" y="6475095"/>
            <a:ext cx="430340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7ED4E6"/>
                </a:solidFill>
                <a:latin typeface="Segoe UI"/>
                <a:ea typeface="Microsoft YaHei"/>
                <a:cs typeface="Segoe UI"/>
              </a:rPr>
              <a:t>18 / 20</a:t>
            </a:r>
          </a:p>
        </p:txBody>
      </p:sp>
    </p:spTree>
  </p:cSld>
  <p:clrMapOvr>
    <a:masterClrMapping/>
  </p:clrMapOvr>
  <p:transition dur="4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5F7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D2B3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354330" y="249555"/>
            <a:ext cx="1341501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战略展望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348484" y="362902"/>
            <a:ext cx="147585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7ED4E6"/>
                </a:solidFill>
                <a:latin typeface="Segoe UI"/>
                <a:ea typeface="Microsoft YaHei"/>
                <a:cs typeface="Segoe UI"/>
              </a:rPr>
              <a:t>STRATEGIC OUTLOOK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381000" y="952500"/>
            <a:ext cx="11430000" cy="1905000"/>
            <a:chOff x="381000" y="952500"/>
            <a:chExt cx="11430000" cy="1905000"/>
          </a:xfrm>
        </p:grpSpPr>
        <p:sp>
          <p:nvSpPr>
            <p:cNvPr id="6" name="Freeform 6"/>
            <p:cNvSpPr/>
            <p:nvPr/>
          </p:nvSpPr>
          <p:spPr>
            <a:xfrm>
              <a:off x="381000" y="952500"/>
              <a:ext cx="11430000" cy="1905000"/>
            </a:xfrm>
            <a:custGeom>
              <a:avLst/>
              <a:gdLst/>
              <a:ahLst/>
              <a:cxnLst/>
              <a:rect l="l" t="t" r="r" b="b"/>
              <a:pathLst>
                <a:path w="11430000" h="1905000">
                  <a:moveTo>
                    <a:pt x="114300" y="0"/>
                  </a:moveTo>
                  <a:lnTo>
                    <a:pt x="11315700" y="0"/>
                  </a:lnTo>
                  <a:cubicBezTo>
                    <a:pt x="11378826" y="0"/>
                    <a:pt x="11430000" y="51174"/>
                    <a:pt x="11430000" y="114300"/>
                  </a:cubicBezTo>
                  <a:lnTo>
                    <a:pt x="11430000" y="1790700"/>
                  </a:lnTo>
                  <a:cubicBezTo>
                    <a:pt x="11430000" y="1853826"/>
                    <a:pt x="11378826" y="1905000"/>
                    <a:pt x="11315700" y="1905000"/>
                  </a:cubicBezTo>
                  <a:lnTo>
                    <a:pt x="114300" y="1905000"/>
                  </a:lnTo>
                  <a:cubicBezTo>
                    <a:pt x="51174" y="1905000"/>
                    <a:pt x="0" y="1853826"/>
                    <a:pt x="0" y="1790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603885" y="1156335"/>
              <a:ext cx="1134618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0D2B3E"/>
                  </a:solidFill>
                  <a:latin typeface="Microsoft YaHei"/>
                  <a:ea typeface="Microsoft YaHei"/>
                  <a:cs typeface="Microsoft YaHei"/>
                </a:rPr>
                <a:t>未来走向预判</a:t>
              </a:r>
            </a:p>
          </p:txBody>
        </p:sp>
        <p:sp>
          <p:nvSpPr>
            <p:cNvPr id="8" name="Line 8"/>
            <p:cNvSpPr/>
            <p:nvPr/>
          </p:nvSpPr>
          <p:spPr>
            <a:xfrm>
              <a:off x="857250" y="2095500"/>
              <a:ext cx="10477500" cy="9525"/>
            </a:xfrm>
            <a:custGeom>
              <a:avLst/>
              <a:gdLst/>
              <a:ahLst/>
              <a:cxnLst/>
              <a:rect l="l" t="t" r="r" b="b"/>
              <a:pathLst>
                <a:path w="10477500" h="9525">
                  <a:moveTo>
                    <a:pt x="0" y="0"/>
                  </a:moveTo>
                  <a:lnTo>
                    <a:pt x="10477500" y="0"/>
                  </a:lnTo>
                </a:path>
              </a:pathLst>
            </a:custGeom>
            <a:noFill/>
            <a:ln w="38100">
              <a:solidFill>
                <a:srgbClr val="1A6B7C"/>
              </a:solidFill>
            </a:ln>
          </p:spPr>
        </p:sp>
        <p:grpSp>
          <p:nvGrpSpPr>
            <p:cNvPr id="14" name="Group 14"/>
            <p:cNvGrpSpPr/>
            <p:nvPr/>
          </p:nvGrpSpPr>
          <p:grpSpPr>
            <a:xfrm>
              <a:off x="1558290" y="1648778"/>
              <a:ext cx="502920" cy="1144428"/>
              <a:chOff x="1558290" y="1648778"/>
              <a:chExt cx="502920" cy="1144428"/>
            </a:xfrm>
          </p:grpSpPr>
          <p:sp>
            <p:nvSpPr>
              <p:cNvPr id="9" name="Ellipse 9"/>
              <p:cNvSpPr/>
              <p:nvPr/>
            </p:nvSpPr>
            <p:spPr>
              <a:xfrm>
                <a:off x="1619250" y="1905000"/>
                <a:ext cx="381000" cy="381000"/>
              </a:xfrm>
              <a:prstGeom prst="ellipse">
                <a:avLst/>
              </a:prstGeom>
              <a:solidFill>
                <a:srgbClr val="D97706"/>
              </a:solidFill>
              <a:ln>
                <a:noFill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1672757" y="2063591"/>
                <a:ext cx="273987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短期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1603191" y="1648778"/>
                <a:ext cx="41311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b="1" dirty="0">
                    <a:solidFill>
                      <a:srgbClr val="D97706"/>
                    </a:solidFill>
                    <a:latin typeface="Microsoft YaHei"/>
                    <a:ea typeface="Microsoft YaHei"/>
                    <a:cs typeface="Microsoft YaHei"/>
                  </a:rPr>
                  <a:t>1-2年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558290" y="2482691"/>
                <a:ext cx="50292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仲裁推进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558290" y="2625566"/>
                <a:ext cx="50292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谈判并行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5247799" y="1648778"/>
              <a:ext cx="743902" cy="1144428"/>
              <a:chOff x="5247799" y="1648778"/>
              <a:chExt cx="743902" cy="1144428"/>
            </a:xfrm>
          </p:grpSpPr>
          <p:sp>
            <p:nvSpPr>
              <p:cNvPr id="15" name="Ellipse 15"/>
              <p:cNvSpPr/>
              <p:nvPr/>
            </p:nvSpPr>
            <p:spPr>
              <a:xfrm>
                <a:off x="5429250" y="1905000"/>
                <a:ext cx="381000" cy="381000"/>
              </a:xfrm>
              <a:prstGeom prst="ellipse">
                <a:avLst/>
              </a:prstGeom>
              <a:solidFill>
                <a:srgbClr val="B8352B"/>
              </a:solidFill>
              <a:ln>
                <a:noFill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5482757" y="2063591"/>
                <a:ext cx="273987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中期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5393063" y="1648778"/>
                <a:ext cx="453373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b="1" dirty="0">
                    <a:solidFill>
                      <a:srgbClr val="B8352B"/>
                    </a:solidFill>
                    <a:latin typeface="Microsoft YaHei"/>
                    <a:ea typeface="Microsoft YaHei"/>
                    <a:cs typeface="Microsoft YaHei"/>
                  </a:rPr>
                  <a:t>3-5年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5247799" y="2482691"/>
                <a:ext cx="743902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资产重组加速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5308044" y="2625566"/>
                <a:ext cx="623411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控制权转移</a:t>
                </a: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9057799" y="1648778"/>
              <a:ext cx="743902" cy="1144428"/>
              <a:chOff x="9057799" y="1648778"/>
              <a:chExt cx="743902" cy="1144428"/>
            </a:xfrm>
          </p:grpSpPr>
          <p:sp>
            <p:nvSpPr>
              <p:cNvPr id="21" name="Ellipse 21"/>
              <p:cNvSpPr/>
              <p:nvPr/>
            </p:nvSpPr>
            <p:spPr>
              <a:xfrm>
                <a:off x="9239250" y="1905000"/>
                <a:ext cx="381000" cy="381000"/>
              </a:xfrm>
              <a:prstGeom prst="ellipse">
                <a:avLst/>
              </a:prstGeom>
              <a:solidFill>
                <a:srgbClr val="0D2B3E"/>
              </a:solidFill>
              <a:ln>
                <a:noFill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9292757" y="2063591"/>
                <a:ext cx="273987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长期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9247344" y="1648778"/>
                <a:ext cx="36481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b="1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5年+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9057799" y="2482691"/>
                <a:ext cx="743902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区域格局重塑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9178290" y="2625566"/>
                <a:ext cx="50292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模式反思</a:t>
                </a:r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381000" y="3048000"/>
            <a:ext cx="3619500" cy="2095500"/>
            <a:chOff x="381000" y="3048000"/>
            <a:chExt cx="3619500" cy="2095500"/>
          </a:xfrm>
        </p:grpSpPr>
        <p:sp>
          <p:nvSpPr>
            <p:cNvPr id="28" name="Freeform 28"/>
            <p:cNvSpPr/>
            <p:nvPr/>
          </p:nvSpPr>
          <p:spPr>
            <a:xfrm>
              <a:off x="381000" y="3048000"/>
              <a:ext cx="3619500" cy="2095500"/>
            </a:xfrm>
            <a:custGeom>
              <a:avLst/>
              <a:gdLst/>
              <a:ahLst/>
              <a:cxnLst/>
              <a:rect l="l" t="t" r="r" b="b"/>
              <a:pathLst>
                <a:path w="3619500" h="2095500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1981200"/>
                  </a:lnTo>
                  <a:cubicBezTo>
                    <a:pt x="3619500" y="2044326"/>
                    <a:pt x="3568326" y="2095500"/>
                    <a:pt x="3505200" y="2095500"/>
                  </a:cubicBezTo>
                  <a:lnTo>
                    <a:pt x="114300" y="2095500"/>
                  </a:lnTo>
                  <a:cubicBezTo>
                    <a:pt x="51174" y="2095500"/>
                    <a:pt x="0" y="2044326"/>
                    <a:pt x="0" y="1981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D97706"/>
              </a:solidFill>
            </a:ln>
          </p:spPr>
        </p:sp>
        <p:sp>
          <p:nvSpPr>
            <p:cNvPr id="29" name="Freeform 29"/>
            <p:cNvSpPr/>
            <p:nvPr/>
          </p:nvSpPr>
          <p:spPr>
            <a:xfrm>
              <a:off x="381000" y="3048000"/>
              <a:ext cx="3619500" cy="428625"/>
            </a:xfrm>
            <a:custGeom>
              <a:avLst/>
              <a:gdLst/>
              <a:ahLst/>
              <a:cxnLst/>
              <a:rect l="l" t="t" r="r" b="b"/>
              <a:pathLst>
                <a:path w="3619500" h="428625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314325"/>
                  </a:lnTo>
                  <a:cubicBezTo>
                    <a:pt x="3619500" y="377451"/>
                    <a:pt x="3568326" y="428625"/>
                    <a:pt x="3505200" y="428625"/>
                  </a:cubicBezTo>
                  <a:lnTo>
                    <a:pt x="114300" y="428625"/>
                  </a:lnTo>
                  <a:cubicBezTo>
                    <a:pt x="51174" y="428625"/>
                    <a:pt x="0" y="377451"/>
                    <a:pt x="0" y="31432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604838" y="3212306"/>
              <a:ext cx="1477756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短期预期（1-2年）</a:t>
              </a:r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559118" y="3657124"/>
              <a:ext cx="3250882" cy="1457801"/>
              <a:chOff x="559118" y="3657124"/>
              <a:chExt cx="3250882" cy="1457801"/>
            </a:xfrm>
          </p:grpSpPr>
          <p:sp>
            <p:nvSpPr>
              <p:cNvPr id="31" name="TextBox 31"/>
              <p:cNvSpPr txBox="1"/>
              <p:nvPr/>
            </p:nvSpPr>
            <p:spPr>
              <a:xfrm>
                <a:off x="559118" y="3657124"/>
                <a:ext cx="156267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SIAC仲裁程序持续推进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559118" y="3895249"/>
                <a:ext cx="156979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双边政府层面并行谈判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559118" y="4133374"/>
                <a:ext cx="166235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EDL可能进一步资产让渡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559118" y="4371499"/>
                <a:ext cx="100019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B8352B"/>
                    </a:solidFill>
                    <a:latin typeface="Microsoft YaHei"/>
                    <a:ea typeface="Microsoft YaHei"/>
                    <a:cs typeface="Microsoft YaHei"/>
                  </a:rPr>
                  <a:t>• 基普持续承压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559118" y="4609624"/>
                <a:ext cx="148435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其他IPP可能效仿仲裁</a:t>
                </a:r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571500" y="4810125"/>
                <a:ext cx="323850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3238500" h="285750">
                    <a:moveTo>
                      <a:pt x="57150" y="0"/>
                    </a:moveTo>
                    <a:lnTo>
                      <a:pt x="3181350" y="0"/>
                    </a:lnTo>
                    <a:cubicBezTo>
                      <a:pt x="3212913" y="0"/>
                      <a:pt x="3238500" y="25587"/>
                      <a:pt x="3238500" y="57150"/>
                    </a:cubicBezTo>
                    <a:lnTo>
                      <a:pt x="3238500" y="228600"/>
                    </a:lnTo>
                    <a:cubicBezTo>
                      <a:pt x="3238500" y="260163"/>
                      <a:pt x="3212913" y="285750"/>
                      <a:pt x="3181350" y="285750"/>
                    </a:cubicBezTo>
                    <a:lnTo>
                      <a:pt x="57150" y="285750"/>
                    </a:lnTo>
                    <a:cubicBezTo>
                      <a:pt x="25587" y="285750"/>
                      <a:pt x="0" y="260163"/>
                      <a:pt x="0" y="2286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D97706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1623441" y="4871085"/>
                <a:ext cx="1134618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D97706"/>
                    </a:solidFill>
                    <a:latin typeface="Microsoft YaHei"/>
                    <a:ea typeface="Microsoft YaHei"/>
                    <a:cs typeface="Microsoft YaHei"/>
                  </a:rPr>
                  <a:t>风险等级：高</a:t>
                </a:r>
              </a:p>
            </p:txBody>
          </p:sp>
        </p:grpSp>
      </p:grpSp>
      <p:grpSp>
        <p:nvGrpSpPr>
          <p:cNvPr id="51" name="Group 51"/>
          <p:cNvGrpSpPr/>
          <p:nvPr/>
        </p:nvGrpSpPr>
        <p:grpSpPr>
          <a:xfrm>
            <a:off x="4286250" y="3048000"/>
            <a:ext cx="3619500" cy="2095500"/>
            <a:chOff x="4286250" y="3048000"/>
            <a:chExt cx="3619500" cy="2095500"/>
          </a:xfrm>
        </p:grpSpPr>
        <p:sp>
          <p:nvSpPr>
            <p:cNvPr id="40" name="Freeform 40"/>
            <p:cNvSpPr/>
            <p:nvPr/>
          </p:nvSpPr>
          <p:spPr>
            <a:xfrm>
              <a:off x="4286250" y="3048000"/>
              <a:ext cx="3619500" cy="2095500"/>
            </a:xfrm>
            <a:custGeom>
              <a:avLst/>
              <a:gdLst/>
              <a:ahLst/>
              <a:cxnLst/>
              <a:rect l="l" t="t" r="r" b="b"/>
              <a:pathLst>
                <a:path w="3619500" h="2095500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1981200"/>
                  </a:lnTo>
                  <a:cubicBezTo>
                    <a:pt x="3619500" y="2044326"/>
                    <a:pt x="3568326" y="2095500"/>
                    <a:pt x="3505200" y="2095500"/>
                  </a:cubicBezTo>
                  <a:lnTo>
                    <a:pt x="114300" y="2095500"/>
                  </a:lnTo>
                  <a:cubicBezTo>
                    <a:pt x="51174" y="2095500"/>
                    <a:pt x="0" y="2044326"/>
                    <a:pt x="0" y="1981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B8352B"/>
              </a:solidFill>
            </a:ln>
          </p:spPr>
        </p:sp>
        <p:sp>
          <p:nvSpPr>
            <p:cNvPr id="41" name="Freeform 41"/>
            <p:cNvSpPr/>
            <p:nvPr/>
          </p:nvSpPr>
          <p:spPr>
            <a:xfrm>
              <a:off x="4286250" y="3048000"/>
              <a:ext cx="3619500" cy="428625"/>
            </a:xfrm>
            <a:custGeom>
              <a:avLst/>
              <a:gdLst/>
              <a:ahLst/>
              <a:cxnLst/>
              <a:rect l="l" t="t" r="r" b="b"/>
              <a:pathLst>
                <a:path w="3619500" h="428625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314325"/>
                  </a:lnTo>
                  <a:cubicBezTo>
                    <a:pt x="3619500" y="377451"/>
                    <a:pt x="3568326" y="428625"/>
                    <a:pt x="3505200" y="428625"/>
                  </a:cubicBezTo>
                  <a:lnTo>
                    <a:pt x="114300" y="428625"/>
                  </a:lnTo>
                  <a:cubicBezTo>
                    <a:pt x="51174" y="428625"/>
                    <a:pt x="0" y="377451"/>
                    <a:pt x="0" y="31432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B8352B"/>
            </a:solidFill>
            <a:ln>
              <a:noFill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4510088" y="3212306"/>
              <a:ext cx="1520887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中期预期（3-5年）</a:t>
              </a:r>
            </a:p>
          </p:txBody>
        </p:sp>
        <p:grpSp>
          <p:nvGrpSpPr>
            <p:cNvPr id="50" name="Group 50"/>
            <p:cNvGrpSpPr/>
            <p:nvPr/>
          </p:nvGrpSpPr>
          <p:grpSpPr>
            <a:xfrm>
              <a:off x="4464368" y="3657124"/>
              <a:ext cx="3250882" cy="1476851"/>
              <a:chOff x="4464368" y="3657124"/>
              <a:chExt cx="3250882" cy="1476851"/>
            </a:xfrm>
          </p:grpSpPr>
          <p:sp>
            <p:nvSpPr>
              <p:cNvPr id="43" name="TextBox 43"/>
              <p:cNvSpPr txBox="1"/>
              <p:nvPr/>
            </p:nvSpPr>
            <p:spPr>
              <a:xfrm>
                <a:off x="4464368" y="3657124"/>
                <a:ext cx="1996988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老挝电力系统全面由中资运营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4464368" y="3895249"/>
                <a:ext cx="172643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B8352B"/>
                    </a:solidFill>
                    <a:latin typeface="Microsoft YaHei"/>
                    <a:ea typeface="Microsoft YaHei"/>
                    <a:cs typeface="Microsoft YaHei"/>
                  </a:rPr>
                  <a:t>• 能源主权进一步"空心化"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4464368" y="4133374"/>
                <a:ext cx="210378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"东南亚蓄电池"→"外资发电厂"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4464368" y="4371499"/>
                <a:ext cx="1427393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区域内效仿案例增加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4464368" y="4609624"/>
                <a:ext cx="156979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类似项目风险溢价上升</a:t>
                </a:r>
              </a:p>
            </p:txBody>
          </p:sp>
          <p:sp>
            <p:nvSpPr>
              <p:cNvPr id="48" name="Freeform 48"/>
              <p:cNvSpPr/>
              <p:nvPr/>
            </p:nvSpPr>
            <p:spPr>
              <a:xfrm>
                <a:off x="4476750" y="4810125"/>
                <a:ext cx="323850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3238500" h="285750">
                    <a:moveTo>
                      <a:pt x="57150" y="0"/>
                    </a:moveTo>
                    <a:lnTo>
                      <a:pt x="3181350" y="0"/>
                    </a:lnTo>
                    <a:cubicBezTo>
                      <a:pt x="3212913" y="0"/>
                      <a:pt x="3238500" y="25587"/>
                      <a:pt x="3238500" y="57150"/>
                    </a:cubicBezTo>
                    <a:lnTo>
                      <a:pt x="3238500" y="228600"/>
                    </a:lnTo>
                    <a:cubicBezTo>
                      <a:pt x="3238500" y="260163"/>
                      <a:pt x="3212913" y="285750"/>
                      <a:pt x="3181350" y="285750"/>
                    </a:cubicBezTo>
                    <a:lnTo>
                      <a:pt x="57150" y="285750"/>
                    </a:lnTo>
                    <a:cubicBezTo>
                      <a:pt x="25587" y="285750"/>
                      <a:pt x="0" y="260163"/>
                      <a:pt x="0" y="2286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B8352B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5436680" y="4890135"/>
                <a:ext cx="1318641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B8352B"/>
                    </a:solidFill>
                    <a:latin typeface="Microsoft YaHei"/>
                    <a:ea typeface="Microsoft YaHei"/>
                    <a:cs typeface="Microsoft YaHei"/>
                  </a:rPr>
                  <a:t>风险等级：极高</a:t>
                </a:r>
              </a:p>
            </p:txBody>
          </p:sp>
        </p:grpSp>
      </p:grpSp>
      <p:grpSp>
        <p:nvGrpSpPr>
          <p:cNvPr id="63" name="Group 63"/>
          <p:cNvGrpSpPr/>
          <p:nvPr/>
        </p:nvGrpSpPr>
        <p:grpSpPr>
          <a:xfrm>
            <a:off x="8191500" y="3048000"/>
            <a:ext cx="3619500" cy="2095500"/>
            <a:chOff x="8191500" y="3048000"/>
            <a:chExt cx="3619500" cy="2095500"/>
          </a:xfrm>
        </p:grpSpPr>
        <p:sp>
          <p:nvSpPr>
            <p:cNvPr id="52" name="Freeform 52"/>
            <p:cNvSpPr/>
            <p:nvPr/>
          </p:nvSpPr>
          <p:spPr>
            <a:xfrm>
              <a:off x="8191500" y="3048000"/>
              <a:ext cx="3619500" cy="2095500"/>
            </a:xfrm>
            <a:custGeom>
              <a:avLst/>
              <a:gdLst/>
              <a:ahLst/>
              <a:cxnLst/>
              <a:rect l="l" t="t" r="r" b="b"/>
              <a:pathLst>
                <a:path w="3619500" h="2095500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1981200"/>
                  </a:lnTo>
                  <a:cubicBezTo>
                    <a:pt x="3619500" y="2044326"/>
                    <a:pt x="3568326" y="2095500"/>
                    <a:pt x="3505200" y="2095500"/>
                  </a:cubicBezTo>
                  <a:lnTo>
                    <a:pt x="114300" y="2095500"/>
                  </a:lnTo>
                  <a:cubicBezTo>
                    <a:pt x="51174" y="2095500"/>
                    <a:pt x="0" y="2044326"/>
                    <a:pt x="0" y="1981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1A6B7C"/>
              </a:solidFill>
            </a:ln>
          </p:spPr>
        </p:sp>
        <p:sp>
          <p:nvSpPr>
            <p:cNvPr id="53" name="Freeform 53"/>
            <p:cNvSpPr/>
            <p:nvPr/>
          </p:nvSpPr>
          <p:spPr>
            <a:xfrm>
              <a:off x="8191500" y="3048000"/>
              <a:ext cx="3619500" cy="428625"/>
            </a:xfrm>
            <a:custGeom>
              <a:avLst/>
              <a:gdLst/>
              <a:ahLst/>
              <a:cxnLst/>
              <a:rect l="l" t="t" r="r" b="b"/>
              <a:pathLst>
                <a:path w="3619500" h="428625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314325"/>
                  </a:lnTo>
                  <a:cubicBezTo>
                    <a:pt x="3619500" y="377451"/>
                    <a:pt x="3568326" y="428625"/>
                    <a:pt x="3505200" y="428625"/>
                  </a:cubicBezTo>
                  <a:lnTo>
                    <a:pt x="114300" y="428625"/>
                  </a:lnTo>
                  <a:cubicBezTo>
                    <a:pt x="51174" y="428625"/>
                    <a:pt x="0" y="377451"/>
                    <a:pt x="0" y="31432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A6B7C"/>
            </a:solidFill>
            <a:ln>
              <a:noFill/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8415338" y="3212306"/>
              <a:ext cx="14260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长期影响（5年+）</a:t>
              </a:r>
            </a:p>
          </p:txBody>
        </p:sp>
        <p:grpSp>
          <p:nvGrpSpPr>
            <p:cNvPr id="62" name="Group 62"/>
            <p:cNvGrpSpPr/>
            <p:nvPr/>
          </p:nvGrpSpPr>
          <p:grpSpPr>
            <a:xfrm>
              <a:off x="8369618" y="3657124"/>
              <a:ext cx="3250882" cy="1476851"/>
              <a:chOff x="8369618" y="3657124"/>
              <a:chExt cx="3250882" cy="1476851"/>
            </a:xfrm>
          </p:grpSpPr>
          <p:sp>
            <p:nvSpPr>
              <p:cNvPr id="55" name="TextBox 55"/>
              <p:cNvSpPr txBox="1"/>
              <p:nvPr/>
            </p:nvSpPr>
            <p:spPr>
              <a:xfrm>
                <a:off x="8369618" y="3657124"/>
                <a:ext cx="185458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一带一路项目融资模式调整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8369618" y="3895249"/>
                <a:ext cx="156979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货币对冲机制成为标配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8369618" y="4133374"/>
                <a:ext cx="185458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1A6B7C"/>
                    </a:solidFill>
                    <a:latin typeface="Microsoft YaHei"/>
                    <a:ea typeface="Microsoft YaHei"/>
                    <a:cs typeface="Microsoft YaHei"/>
                  </a:rPr>
                  <a:t>• 跨境直接出口换汇模式兴起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8369618" y="4371499"/>
                <a:ext cx="171219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东道国主权保护意识增强</a:t>
                </a:r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8369618" y="4609624"/>
                <a:ext cx="1284994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• 新型合作模式探索</a:t>
                </a:r>
              </a:p>
            </p:txBody>
          </p:sp>
          <p:sp>
            <p:nvSpPr>
              <p:cNvPr id="60" name="Freeform 60"/>
              <p:cNvSpPr/>
              <p:nvPr/>
            </p:nvSpPr>
            <p:spPr>
              <a:xfrm>
                <a:off x="8382000" y="4810125"/>
                <a:ext cx="323850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3238500" h="285750">
                    <a:moveTo>
                      <a:pt x="57150" y="0"/>
                    </a:moveTo>
                    <a:lnTo>
                      <a:pt x="3181350" y="0"/>
                    </a:lnTo>
                    <a:cubicBezTo>
                      <a:pt x="3212913" y="0"/>
                      <a:pt x="3238500" y="25587"/>
                      <a:pt x="3238500" y="57150"/>
                    </a:cubicBezTo>
                    <a:lnTo>
                      <a:pt x="3238500" y="228600"/>
                    </a:lnTo>
                    <a:cubicBezTo>
                      <a:pt x="3238500" y="260163"/>
                      <a:pt x="3212913" y="285750"/>
                      <a:pt x="3181350" y="285750"/>
                    </a:cubicBezTo>
                    <a:lnTo>
                      <a:pt x="57150" y="285750"/>
                    </a:lnTo>
                    <a:cubicBezTo>
                      <a:pt x="25587" y="285750"/>
                      <a:pt x="0" y="260163"/>
                      <a:pt x="0" y="2286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1A6B7C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9341930" y="4890135"/>
                <a:ext cx="1318641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1A6B7C"/>
                    </a:solidFill>
                    <a:latin typeface="Microsoft YaHei"/>
                    <a:ea typeface="Microsoft YaHei"/>
                    <a:cs typeface="Microsoft YaHei"/>
                  </a:rPr>
                  <a:t>机遇与挑战并存</a:t>
                </a:r>
              </a:p>
            </p:txBody>
          </p:sp>
        </p:grpSp>
      </p:grpSp>
      <p:grpSp>
        <p:nvGrpSpPr>
          <p:cNvPr id="68" name="Group 68"/>
          <p:cNvGrpSpPr/>
          <p:nvPr/>
        </p:nvGrpSpPr>
        <p:grpSpPr>
          <a:xfrm>
            <a:off x="381000" y="5334000"/>
            <a:ext cx="11430000" cy="857250"/>
            <a:chOff x="381000" y="5334000"/>
            <a:chExt cx="11430000" cy="857250"/>
          </a:xfrm>
        </p:grpSpPr>
        <p:sp>
          <p:nvSpPr>
            <p:cNvPr id="64" name="Freeform 64"/>
            <p:cNvSpPr/>
            <p:nvPr/>
          </p:nvSpPr>
          <p:spPr>
            <a:xfrm>
              <a:off x="381000" y="5334000"/>
              <a:ext cx="11430000" cy="857250"/>
            </a:xfrm>
            <a:custGeom>
              <a:avLst/>
              <a:gdLst/>
              <a:ahLst/>
              <a:cxnLst/>
              <a:rect l="l" t="t" r="r" b="b"/>
              <a:pathLst>
                <a:path w="11430000" h="857250">
                  <a:moveTo>
                    <a:pt x="114300" y="0"/>
                  </a:moveTo>
                  <a:lnTo>
                    <a:pt x="11315700" y="0"/>
                  </a:lnTo>
                  <a:cubicBezTo>
                    <a:pt x="11378826" y="0"/>
                    <a:pt x="11430000" y="51174"/>
                    <a:pt x="11430000" y="114300"/>
                  </a:cubicBezTo>
                  <a:lnTo>
                    <a:pt x="11430000" y="742950"/>
                  </a:lnTo>
                  <a:cubicBezTo>
                    <a:pt x="11430000" y="806076"/>
                    <a:pt x="11378826" y="857250"/>
                    <a:pt x="11315700" y="857250"/>
                  </a:cubicBezTo>
                  <a:lnTo>
                    <a:pt x="114300" y="857250"/>
                  </a:lnTo>
                  <a:cubicBezTo>
                    <a:pt x="51174" y="857250"/>
                    <a:pt x="0" y="806076"/>
                    <a:pt x="0" y="742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0D2B3E"/>
            </a:solidFill>
            <a:ln>
              <a:noFill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605790" y="5525452"/>
              <a:ext cx="179789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C9A227"/>
                  </a:solidFill>
                  <a:latin typeface="Microsoft YaHei"/>
                  <a:ea typeface="Microsoft YaHei"/>
                  <a:cs typeface="Microsoft YaHei"/>
                </a:rPr>
                <a:t>对其他发展中国家的启示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605790" y="5773102"/>
              <a:ext cx="2886694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D97706"/>
                  </a:solidFill>
                  <a:latin typeface="Microsoft YaHei"/>
                  <a:ea typeface="Microsoft YaHei"/>
                  <a:cs typeface="Microsoft YaHei"/>
                </a:rPr>
                <a:t>基建狂热</a:t>
              </a:r>
              <a:r>
                <a:rPr lang="zh-CN" sz="1050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+</a:t>
              </a:r>
              <a:r>
                <a:rPr lang="zh-CN" sz="1050" b="1" dirty="0">
                  <a:solidFill>
                    <a:srgbClr val="B8352B"/>
                  </a:solidFill>
                  <a:latin typeface="Microsoft YaHei"/>
                  <a:ea typeface="Microsoft YaHei"/>
                  <a:cs typeface="Microsoft YaHei"/>
                </a:rPr>
                <a:t>美元债务</a:t>
              </a:r>
              <a:r>
                <a:rPr lang="zh-CN" sz="1050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+</a:t>
              </a:r>
              <a:r>
                <a:rPr lang="zh-CN" sz="1050" b="1" dirty="0">
                  <a:solidFill>
                    <a:srgbClr val="B8352B"/>
                  </a:solidFill>
                  <a:latin typeface="Microsoft YaHei"/>
                  <a:ea typeface="Microsoft YaHei"/>
                  <a:cs typeface="Microsoft YaHei"/>
                </a:rPr>
                <a:t>软货币收入</a:t>
              </a:r>
              <a:r>
                <a:rPr lang="zh-CN" sz="1050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=</a:t>
              </a:r>
              <a:r>
                <a:rPr lang="zh-CN" sz="105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主权风险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606742" y="5990749"/>
              <a:ext cx="329993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7ED4E6"/>
                  </a:solidFill>
                  <a:latin typeface="Microsoft YaHei"/>
                  <a:ea typeface="Microsoft YaHei"/>
                  <a:cs typeface="Microsoft YaHei"/>
                </a:rPr>
                <a:t>南欧江项目将成为新兴市场基建融资的经典反面教材</a:t>
              </a:r>
            </a:p>
          </p:txBody>
        </p:sp>
      </p:grpSp>
      <p:sp>
        <p:nvSpPr>
          <p:cNvPr id="69" name="Line 69"/>
          <p:cNvSpPr/>
          <p:nvPr/>
        </p:nvSpPr>
        <p:spPr>
          <a:xfrm>
            <a:off x="381000" y="6381750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</a:path>
            </a:pathLst>
          </a:custGeom>
          <a:noFill/>
          <a:ln w="9525">
            <a:solidFill>
              <a:srgbClr val="D4DEE4"/>
            </a:solidFill>
          </a:ln>
        </p:spPr>
      </p:sp>
      <p:sp>
        <p:nvSpPr>
          <p:cNvPr id="70" name="TextBox 70"/>
          <p:cNvSpPr txBox="1"/>
          <p:nvPr/>
        </p:nvSpPr>
        <p:spPr>
          <a:xfrm>
            <a:off x="370522" y="6578441"/>
            <a:ext cx="194881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718096"/>
                </a:solidFill>
                <a:latin typeface="Microsoft YaHei"/>
                <a:ea typeface="Microsoft YaHei"/>
                <a:cs typeface="Microsoft YaHei"/>
              </a:rPr>
              <a:t>南欧江梯级水电站项目战略评估报告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1392090" y="6570345"/>
            <a:ext cx="430340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718096"/>
                </a:solidFill>
                <a:latin typeface="Segoe UI"/>
                <a:ea typeface="Microsoft YaHei"/>
                <a:cs typeface="Segoe UI"/>
              </a:rPr>
              <a:t>19 / 20</a:t>
            </a:r>
          </a:p>
        </p:txBody>
      </p:sp>
    </p:spTree>
  </p:cSld>
  <p:clrMapOvr>
    <a:masterClrMapping/>
  </p:clrMapOvr>
  <p:transition dur="4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5F7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3429000" cy="6858000"/>
          </a:xfrm>
          <a:prstGeom prst="rect">
            <a:avLst/>
          </a:prstGeom>
          <a:solidFill>
            <a:srgbClr val="0D2B3E"/>
          </a:solidFill>
          <a:ln>
            <a:noFill/>
          </a:ln>
        </p:spPr>
      </p:sp>
      <p:sp>
        <p:nvSpPr>
          <p:cNvPr id="4" name="Line 4"/>
          <p:cNvSpPr/>
          <p:nvPr/>
        </p:nvSpPr>
        <p:spPr>
          <a:xfrm>
            <a:off x="3238500" y="952500"/>
            <a:ext cx="9525" cy="4953000"/>
          </a:xfrm>
          <a:custGeom>
            <a:avLst/>
            <a:gdLst/>
            <a:ahLst/>
            <a:cxnLst/>
            <a:rect l="l" t="t" r="r" b="b"/>
            <a:pathLst>
              <a:path w="9525" h="4953000">
                <a:moveTo>
                  <a:pt x="0" y="0"/>
                </a:moveTo>
                <a:lnTo>
                  <a:pt x="0" y="4953000"/>
                </a:lnTo>
              </a:path>
            </a:pathLst>
          </a:custGeom>
          <a:noFill/>
          <a:ln w="28575">
            <a:solidFill>
              <a:srgbClr val="1A6B7C"/>
            </a:solidFill>
          </a:ln>
        </p:spPr>
      </p:sp>
      <p:sp>
        <p:nvSpPr>
          <p:cNvPr id="5" name="TextBox 5"/>
          <p:cNvSpPr txBox="1"/>
          <p:nvPr/>
        </p:nvSpPr>
        <p:spPr>
          <a:xfrm>
            <a:off x="365760" y="1775460"/>
            <a:ext cx="836676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7ED4E6"/>
                </a:solidFill>
                <a:latin typeface="Segoe UI"/>
                <a:ea typeface="Microsoft YaHei"/>
                <a:cs typeface="Segoe UI"/>
              </a:rPr>
              <a:t>CONTENTS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6710" y="2185035"/>
            <a:ext cx="896684" cy="548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70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报告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6710" y="2661285"/>
            <a:ext cx="896684" cy="548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70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目录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7665" y="3696652"/>
            <a:ext cx="140684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7ED4E6">
                    <a:alpha val="80000"/>
                  </a:srgbClr>
                </a:solidFill>
                <a:latin typeface="Segoe UI"/>
                <a:ea typeface="Microsoft YaHei"/>
                <a:cs typeface="Segoe UI"/>
              </a:rPr>
              <a:t>本报告涵盖六大核心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7665" y="3925252"/>
            <a:ext cx="140684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7ED4E6">
                    <a:alpha val="80000"/>
                  </a:srgbClr>
                </a:solidFill>
                <a:latin typeface="Segoe UI"/>
                <a:ea typeface="Microsoft YaHei"/>
                <a:cs typeface="Segoe UI"/>
              </a:rPr>
              <a:t>章节，从工程技术到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7665" y="4153852"/>
            <a:ext cx="140684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7ED4E6">
                    <a:alpha val="80000"/>
                  </a:srgbClr>
                </a:solidFill>
                <a:latin typeface="Segoe UI"/>
                <a:ea typeface="Microsoft YaHei"/>
                <a:cs typeface="Segoe UI"/>
              </a:rPr>
              <a:t>地缘政治全方位解析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7665" y="4382452"/>
            <a:ext cx="140684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7ED4E6">
                    <a:alpha val="80000"/>
                  </a:srgbClr>
                </a:solidFill>
                <a:latin typeface="Segoe UI"/>
                <a:ea typeface="Microsoft YaHei"/>
                <a:cs typeface="Segoe UI"/>
              </a:rPr>
              <a:t>南欧江项目的机遇与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7665" y="4611052"/>
            <a:ext cx="48672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7ED4E6">
                    <a:alpha val="80000"/>
                  </a:srgbClr>
                </a:solidFill>
                <a:latin typeface="Segoe UI"/>
                <a:ea typeface="Microsoft YaHei"/>
                <a:cs typeface="Segoe UI"/>
              </a:rPr>
              <a:t>危机。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3810000" y="762000"/>
            <a:ext cx="2476500" cy="1714500"/>
            <a:chOff x="3810000" y="762000"/>
            <a:chExt cx="2476500" cy="1714500"/>
          </a:xfrm>
        </p:grpSpPr>
        <p:sp>
          <p:nvSpPr>
            <p:cNvPr id="13" name="Freeform 13"/>
            <p:cNvSpPr/>
            <p:nvPr/>
          </p:nvSpPr>
          <p:spPr>
            <a:xfrm>
              <a:off x="3810000" y="762000"/>
              <a:ext cx="2476500" cy="1714500"/>
            </a:xfrm>
            <a:custGeom>
              <a:avLst/>
              <a:gdLst/>
              <a:ahLst/>
              <a:cxnLst/>
              <a:rect l="l" t="t" r="r" b="b"/>
              <a:pathLst>
                <a:path w="2476500" h="1714500">
                  <a:moveTo>
                    <a:pt x="114300" y="0"/>
                  </a:moveTo>
                  <a:lnTo>
                    <a:pt x="2362200" y="0"/>
                  </a:lnTo>
                  <a:cubicBezTo>
                    <a:pt x="2425326" y="0"/>
                    <a:pt x="2476500" y="51174"/>
                    <a:pt x="2476500" y="114300"/>
                  </a:cubicBezTo>
                  <a:lnTo>
                    <a:pt x="2476500" y="1600200"/>
                  </a:lnTo>
                  <a:cubicBezTo>
                    <a:pt x="2476500" y="1663326"/>
                    <a:pt x="2425326" y="1714500"/>
                    <a:pt x="2362200" y="1714500"/>
                  </a:cubicBezTo>
                  <a:lnTo>
                    <a:pt x="114300" y="1714500"/>
                  </a:lnTo>
                  <a:cubicBezTo>
                    <a:pt x="51174" y="1714500"/>
                    <a:pt x="0" y="1663326"/>
                    <a:pt x="0" y="1600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14" name="Freeform 14"/>
            <p:cNvSpPr/>
            <p:nvPr/>
          </p:nvSpPr>
          <p:spPr>
            <a:xfrm>
              <a:off x="3810000" y="762000"/>
              <a:ext cx="2476500" cy="1714500"/>
            </a:xfrm>
            <a:custGeom>
              <a:avLst/>
              <a:gdLst/>
              <a:ahLst/>
              <a:cxnLst/>
              <a:rect l="l" t="t" r="r" b="b"/>
              <a:pathLst>
                <a:path w="2476500" h="1714500">
                  <a:moveTo>
                    <a:pt x="114300" y="0"/>
                  </a:moveTo>
                  <a:lnTo>
                    <a:pt x="2362200" y="0"/>
                  </a:lnTo>
                  <a:cubicBezTo>
                    <a:pt x="2425326" y="0"/>
                    <a:pt x="2476500" y="51174"/>
                    <a:pt x="2476500" y="114300"/>
                  </a:cubicBezTo>
                  <a:lnTo>
                    <a:pt x="2476500" y="1600200"/>
                  </a:lnTo>
                  <a:cubicBezTo>
                    <a:pt x="2476500" y="1663326"/>
                    <a:pt x="2425326" y="1714500"/>
                    <a:pt x="2362200" y="1714500"/>
                  </a:cubicBezTo>
                  <a:lnTo>
                    <a:pt x="114300" y="1714500"/>
                  </a:lnTo>
                  <a:cubicBezTo>
                    <a:pt x="51174" y="1714500"/>
                    <a:pt x="0" y="1663326"/>
                    <a:pt x="0" y="1600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gradFill>
              <a:gsLst>
                <a:gs pos="0">
                  <a:srgbClr val="1A6B7C">
                    <a:alpha val="10000"/>
                  </a:srgbClr>
                </a:gs>
                <a:gs pos="100000">
                  <a:srgbClr val="2E96B3">
                    <a:alpha val="5000"/>
                  </a:srgbClr>
                </a:gs>
              </a:gsLst>
              <a:lin ang="2700000" scaled="1"/>
            </a:gradFill>
            <a:ln>
              <a:noFill/>
            </a:ln>
          </p:spPr>
        </p:sp>
        <p:sp>
          <p:nvSpPr>
            <p:cNvPr id="15" name="Freeform 15"/>
            <p:cNvSpPr/>
            <p:nvPr/>
          </p:nvSpPr>
          <p:spPr>
            <a:xfrm>
              <a:off x="4000500" y="9525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76200" y="0"/>
                  </a:moveTo>
                  <a:lnTo>
                    <a:pt x="381000" y="0"/>
                  </a:lnTo>
                  <a:cubicBezTo>
                    <a:pt x="423084" y="0"/>
                    <a:pt x="457200" y="34116"/>
                    <a:pt x="457200" y="76200"/>
                  </a:cubicBezTo>
                  <a:lnTo>
                    <a:pt x="457200" y="381000"/>
                  </a:lnTo>
                  <a:cubicBezTo>
                    <a:pt x="457200" y="423084"/>
                    <a:pt x="423084" y="457200"/>
                    <a:pt x="381000" y="457200"/>
                  </a:cubicBezTo>
                  <a:lnTo>
                    <a:pt x="76200" y="457200"/>
                  </a:lnTo>
                  <a:cubicBezTo>
                    <a:pt x="34116" y="457200"/>
                    <a:pt x="0" y="423084"/>
                    <a:pt x="0" y="3810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1A6B7C">
                <a:alpha val="15000"/>
              </a:srgbClr>
            </a:solidFill>
            <a:ln>
              <a:noFill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4133945" y="1062990"/>
              <a:ext cx="190310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800" dirty="0">
                  <a:solidFill>
                    <a:srgbClr val="000000"/>
                  </a:solidFill>
                  <a:latin typeface="Segoe UI"/>
                  <a:ea typeface="Microsoft YaHei"/>
                  <a:cs typeface="Segoe UI"/>
                </a:rPr>
                <a:t>📊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983355" y="1521142"/>
              <a:ext cx="189752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1A1F2E"/>
                  </a:solidFill>
                  <a:latin typeface="Segoe UI"/>
                  <a:ea typeface="Microsoft YaHei"/>
                  <a:cs typeface="Segoe UI"/>
                </a:rPr>
                <a:t>项目概览与技术架构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988118" y="1799749"/>
              <a:ext cx="130635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718096"/>
                  </a:solidFill>
                  <a:latin typeface="Segoe UI"/>
                  <a:ea typeface="Microsoft YaHei"/>
                  <a:cs typeface="Segoe UI"/>
                </a:rPr>
                <a:t>全流域梯级开发逻辑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988118" y="1990249"/>
              <a:ext cx="116395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718096"/>
                  </a:solidFill>
                  <a:latin typeface="Segoe UI"/>
                  <a:ea typeface="Microsoft YaHei"/>
                  <a:cs typeface="Segoe UI"/>
                </a:rPr>
                <a:t>七级电站技术参数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483257" y="2188845"/>
              <a:ext cx="528923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00" dirty="0">
                  <a:solidFill>
                    <a:srgbClr val="1A6B7C"/>
                  </a:solidFill>
                  <a:latin typeface="Segoe UI"/>
                  <a:ea typeface="Microsoft YaHei"/>
                  <a:cs typeface="Segoe UI"/>
                </a:rPr>
                <a:t>P.04-06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477000" y="762000"/>
            <a:ext cx="2476500" cy="1714500"/>
            <a:chOff x="6477000" y="762000"/>
            <a:chExt cx="2476500" cy="1714500"/>
          </a:xfrm>
        </p:grpSpPr>
        <p:sp>
          <p:nvSpPr>
            <p:cNvPr id="22" name="Freeform 22"/>
            <p:cNvSpPr/>
            <p:nvPr/>
          </p:nvSpPr>
          <p:spPr>
            <a:xfrm>
              <a:off x="6477000" y="762000"/>
              <a:ext cx="2476500" cy="1714500"/>
            </a:xfrm>
            <a:custGeom>
              <a:avLst/>
              <a:gdLst/>
              <a:ahLst/>
              <a:cxnLst/>
              <a:rect l="l" t="t" r="r" b="b"/>
              <a:pathLst>
                <a:path w="2476500" h="1714500">
                  <a:moveTo>
                    <a:pt x="114300" y="0"/>
                  </a:moveTo>
                  <a:lnTo>
                    <a:pt x="2362200" y="0"/>
                  </a:lnTo>
                  <a:cubicBezTo>
                    <a:pt x="2425326" y="0"/>
                    <a:pt x="2476500" y="51174"/>
                    <a:pt x="2476500" y="114300"/>
                  </a:cubicBezTo>
                  <a:lnTo>
                    <a:pt x="2476500" y="1600200"/>
                  </a:lnTo>
                  <a:cubicBezTo>
                    <a:pt x="2476500" y="1663326"/>
                    <a:pt x="2425326" y="1714500"/>
                    <a:pt x="2362200" y="1714500"/>
                  </a:cubicBezTo>
                  <a:lnTo>
                    <a:pt x="114300" y="1714500"/>
                  </a:lnTo>
                  <a:cubicBezTo>
                    <a:pt x="51174" y="1714500"/>
                    <a:pt x="0" y="1663326"/>
                    <a:pt x="0" y="1600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23" name="Freeform 23"/>
            <p:cNvSpPr/>
            <p:nvPr/>
          </p:nvSpPr>
          <p:spPr>
            <a:xfrm>
              <a:off x="6477000" y="762000"/>
              <a:ext cx="2476500" cy="1714500"/>
            </a:xfrm>
            <a:custGeom>
              <a:avLst/>
              <a:gdLst/>
              <a:ahLst/>
              <a:cxnLst/>
              <a:rect l="l" t="t" r="r" b="b"/>
              <a:pathLst>
                <a:path w="2476500" h="1714500">
                  <a:moveTo>
                    <a:pt x="114300" y="0"/>
                  </a:moveTo>
                  <a:lnTo>
                    <a:pt x="2362200" y="0"/>
                  </a:lnTo>
                  <a:cubicBezTo>
                    <a:pt x="2425326" y="0"/>
                    <a:pt x="2476500" y="51174"/>
                    <a:pt x="2476500" y="114300"/>
                  </a:cubicBezTo>
                  <a:lnTo>
                    <a:pt x="2476500" y="1600200"/>
                  </a:lnTo>
                  <a:cubicBezTo>
                    <a:pt x="2476500" y="1663326"/>
                    <a:pt x="2425326" y="1714500"/>
                    <a:pt x="2362200" y="1714500"/>
                  </a:cubicBezTo>
                  <a:lnTo>
                    <a:pt x="114300" y="1714500"/>
                  </a:lnTo>
                  <a:cubicBezTo>
                    <a:pt x="51174" y="1714500"/>
                    <a:pt x="0" y="1663326"/>
                    <a:pt x="0" y="1600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gradFill>
              <a:gsLst>
                <a:gs pos="0">
                  <a:srgbClr val="1A6B7C">
                    <a:alpha val="10000"/>
                  </a:srgbClr>
                </a:gs>
                <a:gs pos="100000">
                  <a:srgbClr val="2E96B3">
                    <a:alpha val="5000"/>
                  </a:srgbClr>
                </a:gs>
              </a:gsLst>
              <a:lin ang="2700000" scaled="1"/>
            </a:gradFill>
            <a:ln>
              <a:noFill/>
            </a:ln>
          </p:spPr>
        </p:sp>
        <p:sp>
          <p:nvSpPr>
            <p:cNvPr id="24" name="Freeform 24"/>
            <p:cNvSpPr/>
            <p:nvPr/>
          </p:nvSpPr>
          <p:spPr>
            <a:xfrm>
              <a:off x="6667500" y="9525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76200" y="0"/>
                  </a:moveTo>
                  <a:lnTo>
                    <a:pt x="381000" y="0"/>
                  </a:lnTo>
                  <a:cubicBezTo>
                    <a:pt x="423084" y="0"/>
                    <a:pt x="457200" y="34116"/>
                    <a:pt x="457200" y="76200"/>
                  </a:cubicBezTo>
                  <a:lnTo>
                    <a:pt x="457200" y="381000"/>
                  </a:lnTo>
                  <a:cubicBezTo>
                    <a:pt x="457200" y="423084"/>
                    <a:pt x="423084" y="457200"/>
                    <a:pt x="381000" y="457200"/>
                  </a:cubicBezTo>
                  <a:lnTo>
                    <a:pt x="76200" y="457200"/>
                  </a:lnTo>
                  <a:cubicBezTo>
                    <a:pt x="34116" y="457200"/>
                    <a:pt x="0" y="423084"/>
                    <a:pt x="0" y="3810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C9A227">
                <a:alpha val="15000"/>
              </a:srgbClr>
            </a:solidFill>
            <a:ln>
              <a:noFill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6800945" y="1062990"/>
              <a:ext cx="190310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800" dirty="0">
                  <a:solidFill>
                    <a:srgbClr val="000000"/>
                  </a:solidFill>
                  <a:latin typeface="Segoe UI"/>
                  <a:ea typeface="Microsoft YaHei"/>
                  <a:cs typeface="Segoe UI"/>
                </a:rPr>
                <a:t>💰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650355" y="1521142"/>
              <a:ext cx="189752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1A1F2E"/>
                  </a:solidFill>
                  <a:latin typeface="Segoe UI"/>
                  <a:ea typeface="Microsoft YaHei"/>
                  <a:cs typeface="Segoe UI"/>
                </a:rPr>
                <a:t>商业模式与融资结构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655118" y="1799749"/>
              <a:ext cx="128499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718096"/>
                  </a:solidFill>
                  <a:latin typeface="Segoe UI"/>
                  <a:ea typeface="Microsoft YaHei"/>
                  <a:cs typeface="Segoe UI"/>
                </a:rPr>
                <a:t>BOT模式与股权安排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6655118" y="1990249"/>
              <a:ext cx="117819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718096"/>
                  </a:solidFill>
                  <a:latin typeface="Segoe UI"/>
                  <a:ea typeface="Microsoft YaHei"/>
                  <a:cs typeface="Segoe UI"/>
                </a:rPr>
                <a:t>27亿美元融资架构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150257" y="2188845"/>
              <a:ext cx="528923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00" dirty="0">
                  <a:solidFill>
                    <a:srgbClr val="1A6B7C"/>
                  </a:solidFill>
                  <a:latin typeface="Segoe UI"/>
                  <a:ea typeface="Microsoft YaHei"/>
                  <a:cs typeface="Segoe UI"/>
                </a:rPr>
                <a:t>P.07-08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144000" y="762000"/>
            <a:ext cx="2476500" cy="1714500"/>
            <a:chOff x="9144000" y="762000"/>
            <a:chExt cx="2476500" cy="1714500"/>
          </a:xfrm>
        </p:grpSpPr>
        <p:sp>
          <p:nvSpPr>
            <p:cNvPr id="31" name="Freeform 31"/>
            <p:cNvSpPr/>
            <p:nvPr/>
          </p:nvSpPr>
          <p:spPr>
            <a:xfrm>
              <a:off x="9144000" y="762000"/>
              <a:ext cx="2476500" cy="1714500"/>
            </a:xfrm>
            <a:custGeom>
              <a:avLst/>
              <a:gdLst/>
              <a:ahLst/>
              <a:cxnLst/>
              <a:rect l="l" t="t" r="r" b="b"/>
              <a:pathLst>
                <a:path w="2476500" h="1714500">
                  <a:moveTo>
                    <a:pt x="114300" y="0"/>
                  </a:moveTo>
                  <a:lnTo>
                    <a:pt x="2362200" y="0"/>
                  </a:lnTo>
                  <a:cubicBezTo>
                    <a:pt x="2425326" y="0"/>
                    <a:pt x="2476500" y="51174"/>
                    <a:pt x="2476500" y="114300"/>
                  </a:cubicBezTo>
                  <a:lnTo>
                    <a:pt x="2476500" y="1600200"/>
                  </a:lnTo>
                  <a:cubicBezTo>
                    <a:pt x="2476500" y="1663326"/>
                    <a:pt x="2425326" y="1714500"/>
                    <a:pt x="2362200" y="1714500"/>
                  </a:cubicBezTo>
                  <a:lnTo>
                    <a:pt x="114300" y="1714500"/>
                  </a:lnTo>
                  <a:cubicBezTo>
                    <a:pt x="51174" y="1714500"/>
                    <a:pt x="0" y="1663326"/>
                    <a:pt x="0" y="1600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B8352B"/>
              </a:solidFill>
            </a:ln>
          </p:spPr>
        </p:sp>
        <p:sp>
          <p:nvSpPr>
            <p:cNvPr id="32" name="Freeform 32"/>
            <p:cNvSpPr/>
            <p:nvPr/>
          </p:nvSpPr>
          <p:spPr>
            <a:xfrm>
              <a:off x="9334500" y="9525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76200" y="0"/>
                  </a:moveTo>
                  <a:lnTo>
                    <a:pt x="381000" y="0"/>
                  </a:lnTo>
                  <a:cubicBezTo>
                    <a:pt x="423084" y="0"/>
                    <a:pt x="457200" y="34116"/>
                    <a:pt x="457200" y="76200"/>
                  </a:cubicBezTo>
                  <a:lnTo>
                    <a:pt x="457200" y="381000"/>
                  </a:lnTo>
                  <a:cubicBezTo>
                    <a:pt x="457200" y="423084"/>
                    <a:pt x="423084" y="457200"/>
                    <a:pt x="381000" y="457200"/>
                  </a:cubicBezTo>
                  <a:lnTo>
                    <a:pt x="76200" y="457200"/>
                  </a:lnTo>
                  <a:cubicBezTo>
                    <a:pt x="34116" y="457200"/>
                    <a:pt x="0" y="423084"/>
                    <a:pt x="0" y="3810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B8352B">
                <a:alpha val="15000"/>
              </a:srgbClr>
            </a:solidFill>
            <a:ln>
              <a:noFill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9395650" y="1062990"/>
              <a:ext cx="334899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800" dirty="0">
                  <a:solidFill>
                    <a:srgbClr val="000000"/>
                  </a:solidFill>
                  <a:latin typeface="Segoe UI"/>
                  <a:ea typeface="Microsoft YaHei"/>
                  <a:cs typeface="Segoe UI"/>
                </a:rPr>
                <a:t>⚖️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9317355" y="1521142"/>
              <a:ext cx="1483471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1A1F2E"/>
                  </a:solidFill>
                  <a:latin typeface="Segoe UI"/>
                  <a:ea typeface="Microsoft YaHei"/>
                  <a:cs typeface="Segoe UI"/>
                </a:rPr>
                <a:t>仲裁案深度剖析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9322118" y="1799749"/>
              <a:ext cx="133483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718096"/>
                  </a:solidFill>
                  <a:latin typeface="Segoe UI"/>
                  <a:ea typeface="Microsoft YaHei"/>
                  <a:cs typeface="Segoe UI"/>
                </a:rPr>
                <a:t>5.55亿美元索赔明细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9322118" y="1990249"/>
              <a:ext cx="101443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718096"/>
                  </a:solidFill>
                  <a:latin typeface="Segoe UI"/>
                  <a:ea typeface="Microsoft YaHei"/>
                  <a:cs typeface="Segoe UI"/>
                </a:rPr>
                <a:t>SIAC仲裁时间轴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0850118" y="2188845"/>
              <a:ext cx="49606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00" dirty="0">
                  <a:solidFill>
                    <a:srgbClr val="B8352B"/>
                  </a:solidFill>
                  <a:latin typeface="Segoe UI"/>
                  <a:ea typeface="Microsoft YaHei"/>
                  <a:cs typeface="Segoe UI"/>
                </a:rPr>
                <a:t>P.09-10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3810000" y="2667000"/>
            <a:ext cx="2476500" cy="1714500"/>
            <a:chOff x="3810000" y="2667000"/>
            <a:chExt cx="2476500" cy="1714500"/>
          </a:xfrm>
        </p:grpSpPr>
        <p:sp>
          <p:nvSpPr>
            <p:cNvPr id="39" name="Freeform 39"/>
            <p:cNvSpPr/>
            <p:nvPr/>
          </p:nvSpPr>
          <p:spPr>
            <a:xfrm>
              <a:off x="3810000" y="2667000"/>
              <a:ext cx="2476500" cy="1714500"/>
            </a:xfrm>
            <a:custGeom>
              <a:avLst/>
              <a:gdLst/>
              <a:ahLst/>
              <a:cxnLst/>
              <a:rect l="l" t="t" r="r" b="b"/>
              <a:pathLst>
                <a:path w="2476500" h="1714500">
                  <a:moveTo>
                    <a:pt x="114300" y="0"/>
                  </a:moveTo>
                  <a:lnTo>
                    <a:pt x="2362200" y="0"/>
                  </a:lnTo>
                  <a:cubicBezTo>
                    <a:pt x="2425326" y="0"/>
                    <a:pt x="2476500" y="51174"/>
                    <a:pt x="2476500" y="114300"/>
                  </a:cubicBezTo>
                  <a:lnTo>
                    <a:pt x="2476500" y="1600200"/>
                  </a:lnTo>
                  <a:cubicBezTo>
                    <a:pt x="2476500" y="1663326"/>
                    <a:pt x="2425326" y="1714500"/>
                    <a:pt x="2362200" y="1714500"/>
                  </a:cubicBezTo>
                  <a:lnTo>
                    <a:pt x="114300" y="1714500"/>
                  </a:lnTo>
                  <a:cubicBezTo>
                    <a:pt x="51174" y="1714500"/>
                    <a:pt x="0" y="1663326"/>
                    <a:pt x="0" y="1600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40" name="Freeform 40"/>
            <p:cNvSpPr/>
            <p:nvPr/>
          </p:nvSpPr>
          <p:spPr>
            <a:xfrm>
              <a:off x="3810000" y="2667000"/>
              <a:ext cx="2476500" cy="1714500"/>
            </a:xfrm>
            <a:custGeom>
              <a:avLst/>
              <a:gdLst/>
              <a:ahLst/>
              <a:cxnLst/>
              <a:rect l="l" t="t" r="r" b="b"/>
              <a:pathLst>
                <a:path w="2476500" h="1714500">
                  <a:moveTo>
                    <a:pt x="114300" y="0"/>
                  </a:moveTo>
                  <a:lnTo>
                    <a:pt x="2362200" y="0"/>
                  </a:lnTo>
                  <a:cubicBezTo>
                    <a:pt x="2425326" y="0"/>
                    <a:pt x="2476500" y="51174"/>
                    <a:pt x="2476500" y="114300"/>
                  </a:cubicBezTo>
                  <a:lnTo>
                    <a:pt x="2476500" y="1600200"/>
                  </a:lnTo>
                  <a:cubicBezTo>
                    <a:pt x="2476500" y="1663326"/>
                    <a:pt x="2425326" y="1714500"/>
                    <a:pt x="2362200" y="1714500"/>
                  </a:cubicBezTo>
                  <a:lnTo>
                    <a:pt x="114300" y="1714500"/>
                  </a:lnTo>
                  <a:cubicBezTo>
                    <a:pt x="51174" y="1714500"/>
                    <a:pt x="0" y="1663326"/>
                    <a:pt x="0" y="1600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gradFill>
              <a:gsLst>
                <a:gs pos="0">
                  <a:srgbClr val="1A6B7C">
                    <a:alpha val="10000"/>
                  </a:srgbClr>
                </a:gs>
                <a:gs pos="100000">
                  <a:srgbClr val="2E96B3">
                    <a:alpha val="5000"/>
                  </a:srgbClr>
                </a:gs>
              </a:gsLst>
              <a:lin ang="2700000" scaled="1"/>
            </a:gradFill>
            <a:ln>
              <a:noFill/>
            </a:ln>
          </p:spPr>
        </p:sp>
        <p:sp>
          <p:nvSpPr>
            <p:cNvPr id="41" name="Freeform 41"/>
            <p:cNvSpPr/>
            <p:nvPr/>
          </p:nvSpPr>
          <p:spPr>
            <a:xfrm>
              <a:off x="4000500" y="28575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76200" y="0"/>
                  </a:moveTo>
                  <a:lnTo>
                    <a:pt x="381000" y="0"/>
                  </a:lnTo>
                  <a:cubicBezTo>
                    <a:pt x="423084" y="0"/>
                    <a:pt x="457200" y="34116"/>
                    <a:pt x="457200" y="76200"/>
                  </a:cubicBezTo>
                  <a:lnTo>
                    <a:pt x="457200" y="381000"/>
                  </a:lnTo>
                  <a:cubicBezTo>
                    <a:pt x="457200" y="423084"/>
                    <a:pt x="423084" y="457200"/>
                    <a:pt x="381000" y="457200"/>
                  </a:cubicBezTo>
                  <a:lnTo>
                    <a:pt x="76200" y="457200"/>
                  </a:lnTo>
                  <a:cubicBezTo>
                    <a:pt x="34116" y="457200"/>
                    <a:pt x="0" y="423084"/>
                    <a:pt x="0" y="3810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D97706">
                <a:alpha val="15000"/>
              </a:srgbClr>
            </a:solidFill>
            <a:ln>
              <a:noFill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4133945" y="2967990"/>
              <a:ext cx="190310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800" dirty="0">
                  <a:solidFill>
                    <a:srgbClr val="000000"/>
                  </a:solidFill>
                  <a:latin typeface="Segoe UI"/>
                  <a:ea typeface="Microsoft YaHei"/>
                  <a:cs typeface="Segoe UI"/>
                </a:rPr>
                <a:t>📉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3983355" y="3426142"/>
              <a:ext cx="169049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1A1F2E"/>
                  </a:solidFill>
                  <a:latin typeface="Segoe UI"/>
                  <a:ea typeface="Microsoft YaHei"/>
                  <a:cs typeface="Segoe UI"/>
                </a:rPr>
                <a:t>宏观经济危机根源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988118" y="3704749"/>
              <a:ext cx="130635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718096"/>
                  </a:solidFill>
                  <a:latin typeface="Segoe UI"/>
                  <a:ea typeface="Microsoft YaHei"/>
                  <a:cs typeface="Segoe UI"/>
                </a:rPr>
                <a:t>货币崩溃与债务困境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3988118" y="3895249"/>
              <a:ext cx="111411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718096"/>
                  </a:solidFill>
                  <a:latin typeface="Segoe UI"/>
                  <a:ea typeface="Microsoft YaHei"/>
                  <a:cs typeface="Segoe UI"/>
                </a:rPr>
                <a:t>EDL财务黑洞分析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5581840" y="4093845"/>
              <a:ext cx="43034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00" dirty="0">
                  <a:solidFill>
                    <a:srgbClr val="1A6B7C"/>
                  </a:solidFill>
                  <a:latin typeface="Segoe UI"/>
                  <a:ea typeface="Microsoft YaHei"/>
                  <a:cs typeface="Segoe UI"/>
                </a:rPr>
                <a:t>P.11-13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6477000" y="2667000"/>
            <a:ext cx="2476500" cy="1714500"/>
            <a:chOff x="6477000" y="2667000"/>
            <a:chExt cx="2476500" cy="1714500"/>
          </a:xfrm>
        </p:grpSpPr>
        <p:sp>
          <p:nvSpPr>
            <p:cNvPr id="48" name="Freeform 48"/>
            <p:cNvSpPr/>
            <p:nvPr/>
          </p:nvSpPr>
          <p:spPr>
            <a:xfrm>
              <a:off x="6477000" y="2667000"/>
              <a:ext cx="2476500" cy="1714500"/>
            </a:xfrm>
            <a:custGeom>
              <a:avLst/>
              <a:gdLst/>
              <a:ahLst/>
              <a:cxnLst/>
              <a:rect l="l" t="t" r="r" b="b"/>
              <a:pathLst>
                <a:path w="2476500" h="1714500">
                  <a:moveTo>
                    <a:pt x="114300" y="0"/>
                  </a:moveTo>
                  <a:lnTo>
                    <a:pt x="2362200" y="0"/>
                  </a:lnTo>
                  <a:cubicBezTo>
                    <a:pt x="2425326" y="0"/>
                    <a:pt x="2476500" y="51174"/>
                    <a:pt x="2476500" y="114300"/>
                  </a:cubicBezTo>
                  <a:lnTo>
                    <a:pt x="2476500" y="1600200"/>
                  </a:lnTo>
                  <a:cubicBezTo>
                    <a:pt x="2476500" y="1663326"/>
                    <a:pt x="2425326" y="1714500"/>
                    <a:pt x="2362200" y="1714500"/>
                  </a:cubicBezTo>
                  <a:lnTo>
                    <a:pt x="114300" y="1714500"/>
                  </a:lnTo>
                  <a:cubicBezTo>
                    <a:pt x="51174" y="1714500"/>
                    <a:pt x="0" y="1663326"/>
                    <a:pt x="0" y="1600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49" name="Freeform 49"/>
            <p:cNvSpPr/>
            <p:nvPr/>
          </p:nvSpPr>
          <p:spPr>
            <a:xfrm>
              <a:off x="6477000" y="2667000"/>
              <a:ext cx="2476500" cy="1714500"/>
            </a:xfrm>
            <a:custGeom>
              <a:avLst/>
              <a:gdLst/>
              <a:ahLst/>
              <a:cxnLst/>
              <a:rect l="l" t="t" r="r" b="b"/>
              <a:pathLst>
                <a:path w="2476500" h="1714500">
                  <a:moveTo>
                    <a:pt x="114300" y="0"/>
                  </a:moveTo>
                  <a:lnTo>
                    <a:pt x="2362200" y="0"/>
                  </a:lnTo>
                  <a:cubicBezTo>
                    <a:pt x="2425326" y="0"/>
                    <a:pt x="2476500" y="51174"/>
                    <a:pt x="2476500" y="114300"/>
                  </a:cubicBezTo>
                  <a:lnTo>
                    <a:pt x="2476500" y="1600200"/>
                  </a:lnTo>
                  <a:cubicBezTo>
                    <a:pt x="2476500" y="1663326"/>
                    <a:pt x="2425326" y="1714500"/>
                    <a:pt x="2362200" y="1714500"/>
                  </a:cubicBezTo>
                  <a:lnTo>
                    <a:pt x="114300" y="1714500"/>
                  </a:lnTo>
                  <a:cubicBezTo>
                    <a:pt x="51174" y="1714500"/>
                    <a:pt x="0" y="1663326"/>
                    <a:pt x="0" y="1600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gradFill>
              <a:gsLst>
                <a:gs pos="0">
                  <a:srgbClr val="1A6B7C">
                    <a:alpha val="10000"/>
                  </a:srgbClr>
                </a:gs>
                <a:gs pos="100000">
                  <a:srgbClr val="2E96B3">
                    <a:alpha val="5000"/>
                  </a:srgbClr>
                </a:gs>
              </a:gsLst>
              <a:lin ang="2700000" scaled="1"/>
            </a:gradFill>
            <a:ln>
              <a:noFill/>
            </a:ln>
          </p:spPr>
        </p:sp>
        <p:sp>
          <p:nvSpPr>
            <p:cNvPr id="50" name="Freeform 50"/>
            <p:cNvSpPr/>
            <p:nvPr/>
          </p:nvSpPr>
          <p:spPr>
            <a:xfrm>
              <a:off x="6667500" y="28575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76200" y="0"/>
                  </a:moveTo>
                  <a:lnTo>
                    <a:pt x="381000" y="0"/>
                  </a:lnTo>
                  <a:cubicBezTo>
                    <a:pt x="423084" y="0"/>
                    <a:pt x="457200" y="34116"/>
                    <a:pt x="457200" y="76200"/>
                  </a:cubicBezTo>
                  <a:lnTo>
                    <a:pt x="457200" y="381000"/>
                  </a:lnTo>
                  <a:cubicBezTo>
                    <a:pt x="457200" y="423084"/>
                    <a:pt x="423084" y="457200"/>
                    <a:pt x="381000" y="457200"/>
                  </a:cubicBezTo>
                  <a:lnTo>
                    <a:pt x="76200" y="457200"/>
                  </a:lnTo>
                  <a:cubicBezTo>
                    <a:pt x="34116" y="457200"/>
                    <a:pt x="0" y="423084"/>
                    <a:pt x="0" y="3810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1A6B7C">
                <a:alpha val="15000"/>
              </a:srgbClr>
            </a:solidFill>
            <a:ln>
              <a:noFill/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6800945" y="2967990"/>
              <a:ext cx="190310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800" dirty="0">
                  <a:solidFill>
                    <a:srgbClr val="000000"/>
                  </a:solidFill>
                  <a:latin typeface="Segoe UI"/>
                  <a:ea typeface="Microsoft YaHei"/>
                  <a:cs typeface="Segoe UI"/>
                </a:rPr>
                <a:t>🌏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6650355" y="3426142"/>
              <a:ext cx="127644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1A1F2E"/>
                  </a:solidFill>
                  <a:latin typeface="Segoe UI"/>
                  <a:ea typeface="Microsoft YaHei"/>
                  <a:cs typeface="Segoe UI"/>
                </a:rPr>
                <a:t>地缘政治影响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6655118" y="3704749"/>
              <a:ext cx="130635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718096"/>
                  </a:solidFill>
                  <a:latin typeface="Segoe UI"/>
                  <a:ea typeface="Microsoft YaHei"/>
                  <a:cs typeface="Segoe UI"/>
                </a:rPr>
                <a:t>债转股与控制权转移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6655118" y="3895249"/>
              <a:ext cx="102155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718096"/>
                  </a:solidFill>
                  <a:latin typeface="Segoe UI"/>
                  <a:ea typeface="Microsoft YaHei"/>
                  <a:cs typeface="Segoe UI"/>
                </a:rPr>
                <a:t>能源主权空心化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8215979" y="4093845"/>
              <a:ext cx="463201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00" dirty="0">
                  <a:solidFill>
                    <a:srgbClr val="1A6B7C"/>
                  </a:solidFill>
                  <a:latin typeface="Segoe UI"/>
                  <a:ea typeface="Microsoft YaHei"/>
                  <a:cs typeface="Segoe UI"/>
                </a:rPr>
                <a:t>P.14-15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9144000" y="2667000"/>
            <a:ext cx="2476500" cy="1714500"/>
            <a:chOff x="9144000" y="2667000"/>
            <a:chExt cx="2476500" cy="1714500"/>
          </a:xfrm>
        </p:grpSpPr>
        <p:sp>
          <p:nvSpPr>
            <p:cNvPr id="57" name="Freeform 57"/>
            <p:cNvSpPr/>
            <p:nvPr/>
          </p:nvSpPr>
          <p:spPr>
            <a:xfrm>
              <a:off x="9144000" y="2667000"/>
              <a:ext cx="2476500" cy="1714500"/>
            </a:xfrm>
            <a:custGeom>
              <a:avLst/>
              <a:gdLst/>
              <a:ahLst/>
              <a:cxnLst/>
              <a:rect l="l" t="t" r="r" b="b"/>
              <a:pathLst>
                <a:path w="2476500" h="1714500">
                  <a:moveTo>
                    <a:pt x="114300" y="0"/>
                  </a:moveTo>
                  <a:lnTo>
                    <a:pt x="2362200" y="0"/>
                  </a:lnTo>
                  <a:cubicBezTo>
                    <a:pt x="2425326" y="0"/>
                    <a:pt x="2476500" y="51174"/>
                    <a:pt x="2476500" y="114300"/>
                  </a:cubicBezTo>
                  <a:lnTo>
                    <a:pt x="2476500" y="1600200"/>
                  </a:lnTo>
                  <a:cubicBezTo>
                    <a:pt x="2476500" y="1663326"/>
                    <a:pt x="2425326" y="1714500"/>
                    <a:pt x="2362200" y="1714500"/>
                  </a:cubicBezTo>
                  <a:lnTo>
                    <a:pt x="114300" y="1714500"/>
                  </a:lnTo>
                  <a:cubicBezTo>
                    <a:pt x="51174" y="1714500"/>
                    <a:pt x="0" y="1663326"/>
                    <a:pt x="0" y="1600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58" name="Freeform 58"/>
            <p:cNvSpPr/>
            <p:nvPr/>
          </p:nvSpPr>
          <p:spPr>
            <a:xfrm>
              <a:off x="9144000" y="2667000"/>
              <a:ext cx="2476500" cy="1714500"/>
            </a:xfrm>
            <a:custGeom>
              <a:avLst/>
              <a:gdLst/>
              <a:ahLst/>
              <a:cxnLst/>
              <a:rect l="l" t="t" r="r" b="b"/>
              <a:pathLst>
                <a:path w="2476500" h="1714500">
                  <a:moveTo>
                    <a:pt x="114300" y="0"/>
                  </a:moveTo>
                  <a:lnTo>
                    <a:pt x="2362200" y="0"/>
                  </a:lnTo>
                  <a:cubicBezTo>
                    <a:pt x="2425326" y="0"/>
                    <a:pt x="2476500" y="51174"/>
                    <a:pt x="2476500" y="114300"/>
                  </a:cubicBezTo>
                  <a:lnTo>
                    <a:pt x="2476500" y="1600200"/>
                  </a:lnTo>
                  <a:cubicBezTo>
                    <a:pt x="2476500" y="1663326"/>
                    <a:pt x="2425326" y="1714500"/>
                    <a:pt x="2362200" y="1714500"/>
                  </a:cubicBezTo>
                  <a:lnTo>
                    <a:pt x="114300" y="1714500"/>
                  </a:lnTo>
                  <a:cubicBezTo>
                    <a:pt x="51174" y="1714500"/>
                    <a:pt x="0" y="1663326"/>
                    <a:pt x="0" y="1600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gradFill>
              <a:gsLst>
                <a:gs pos="0">
                  <a:srgbClr val="1A6B7C">
                    <a:alpha val="10000"/>
                  </a:srgbClr>
                </a:gs>
                <a:gs pos="100000">
                  <a:srgbClr val="2E96B3">
                    <a:alpha val="5000"/>
                  </a:srgbClr>
                </a:gs>
              </a:gsLst>
              <a:lin ang="2700000" scaled="1"/>
            </a:gradFill>
            <a:ln>
              <a:noFill/>
            </a:ln>
          </p:spPr>
        </p:sp>
        <p:sp>
          <p:nvSpPr>
            <p:cNvPr id="59" name="Freeform 59"/>
            <p:cNvSpPr/>
            <p:nvPr/>
          </p:nvSpPr>
          <p:spPr>
            <a:xfrm>
              <a:off x="9334500" y="28575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76200" y="0"/>
                  </a:moveTo>
                  <a:lnTo>
                    <a:pt x="381000" y="0"/>
                  </a:lnTo>
                  <a:cubicBezTo>
                    <a:pt x="423084" y="0"/>
                    <a:pt x="457200" y="34116"/>
                    <a:pt x="457200" y="76200"/>
                  </a:cubicBezTo>
                  <a:lnTo>
                    <a:pt x="457200" y="381000"/>
                  </a:lnTo>
                  <a:cubicBezTo>
                    <a:pt x="457200" y="423084"/>
                    <a:pt x="423084" y="457200"/>
                    <a:pt x="381000" y="457200"/>
                  </a:cubicBezTo>
                  <a:lnTo>
                    <a:pt x="76200" y="457200"/>
                  </a:lnTo>
                  <a:cubicBezTo>
                    <a:pt x="34116" y="457200"/>
                    <a:pt x="0" y="423084"/>
                    <a:pt x="0" y="3810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2E7D32">
                <a:alpha val="15000"/>
              </a:srgbClr>
            </a:solidFill>
            <a:ln>
              <a:noFill/>
            </a:ln>
          </p:spPr>
        </p:sp>
        <p:sp>
          <p:nvSpPr>
            <p:cNvPr id="60" name="TextBox 60"/>
            <p:cNvSpPr txBox="1"/>
            <p:nvPr/>
          </p:nvSpPr>
          <p:spPr>
            <a:xfrm>
              <a:off x="9467945" y="2967990"/>
              <a:ext cx="190310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800" dirty="0">
                  <a:solidFill>
                    <a:srgbClr val="000000"/>
                  </a:solidFill>
                  <a:latin typeface="Segoe UI"/>
                  <a:ea typeface="Microsoft YaHei"/>
                  <a:cs typeface="Segoe UI"/>
                </a:rPr>
                <a:t>🌿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9317355" y="3426142"/>
              <a:ext cx="169049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1A1F2E"/>
                  </a:solidFill>
                  <a:latin typeface="Segoe UI"/>
                  <a:ea typeface="Microsoft YaHei"/>
                  <a:cs typeface="Segoe UI"/>
                </a:rPr>
                <a:t>环境与社会外部性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9322118" y="3704749"/>
              <a:ext cx="130635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718096"/>
                  </a:solidFill>
                  <a:latin typeface="Segoe UI"/>
                  <a:ea typeface="Microsoft YaHei"/>
                  <a:cs typeface="Segoe UI"/>
                </a:rPr>
                <a:t>移民安置与生态影响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9322118" y="3895249"/>
              <a:ext cx="119243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718096"/>
                  </a:solidFill>
                  <a:latin typeface="Segoe UI"/>
                  <a:ea typeface="Microsoft YaHei"/>
                  <a:cs typeface="Segoe UI"/>
                </a:rPr>
                <a:t>2025洪水事件案例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10882979" y="4093845"/>
              <a:ext cx="463201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zh-CN" sz="900" dirty="0">
                  <a:solidFill>
                    <a:srgbClr val="1A6B7C"/>
                  </a:solidFill>
                  <a:latin typeface="Segoe UI"/>
                  <a:ea typeface="Microsoft YaHei"/>
                  <a:cs typeface="Segoe UI"/>
                </a:rPr>
                <a:t>P.16-17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3810000" y="4762500"/>
            <a:ext cx="7810500" cy="952500"/>
            <a:chOff x="3810000" y="4762500"/>
            <a:chExt cx="7810500" cy="952500"/>
          </a:xfrm>
        </p:grpSpPr>
        <p:sp>
          <p:nvSpPr>
            <p:cNvPr id="66" name="Freeform 66"/>
            <p:cNvSpPr/>
            <p:nvPr/>
          </p:nvSpPr>
          <p:spPr>
            <a:xfrm>
              <a:off x="3810000" y="4762500"/>
              <a:ext cx="7810500" cy="952500"/>
            </a:xfrm>
            <a:custGeom>
              <a:avLst/>
              <a:gdLst/>
              <a:ahLst/>
              <a:cxnLst/>
              <a:rect l="l" t="t" r="r" b="b"/>
              <a:pathLst>
                <a:path w="7810500" h="952500">
                  <a:moveTo>
                    <a:pt x="114300" y="0"/>
                  </a:moveTo>
                  <a:lnTo>
                    <a:pt x="7696200" y="0"/>
                  </a:lnTo>
                  <a:cubicBezTo>
                    <a:pt x="7759326" y="0"/>
                    <a:pt x="7810500" y="51174"/>
                    <a:pt x="7810500" y="114300"/>
                  </a:cubicBezTo>
                  <a:lnTo>
                    <a:pt x="7810500" y="838200"/>
                  </a:lnTo>
                  <a:cubicBezTo>
                    <a:pt x="7810500" y="901326"/>
                    <a:pt x="7759326" y="952500"/>
                    <a:pt x="7696200" y="952500"/>
                  </a:cubicBezTo>
                  <a:lnTo>
                    <a:pt x="114300" y="952500"/>
                  </a:lnTo>
                  <a:cubicBezTo>
                    <a:pt x="51174" y="952500"/>
                    <a:pt x="0" y="901326"/>
                    <a:pt x="0" y="838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0D2B3E">
                <a:alpha val="5000"/>
              </a:srgbClr>
            </a:solidFill>
            <a:ln>
              <a:noFill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4082415" y="5030152"/>
              <a:ext cx="67075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0D2B3E"/>
                  </a:solidFill>
                  <a:latin typeface="Segoe UI"/>
                  <a:ea typeface="Microsoft YaHei"/>
                  <a:cs typeface="Segoe UI"/>
                </a:rPr>
                <a:t>报告结构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4083368" y="5323999"/>
              <a:ext cx="580615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执行摘要 → 技术分析 → 商业/融资 → 仲裁危机 → 宏观根源 → 地缘影响 → 环境社会 → 结论展望</a:t>
              </a:r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11359229" y="6475095"/>
            <a:ext cx="463201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718096"/>
                </a:solidFill>
                <a:latin typeface="Segoe UI"/>
                <a:ea typeface="Microsoft YaHei"/>
                <a:cs typeface="Segoe UI"/>
              </a:rPr>
              <a:t>02 / 20</a:t>
            </a:r>
          </a:p>
        </p:txBody>
      </p:sp>
    </p:spTree>
  </p:cSld>
  <p:clrMapOvr>
    <a:masterClrMapping/>
  </p:clrMapOvr>
  <p:transition dur="4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5F7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D2B3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354330" y="249555"/>
            <a:ext cx="2951702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附录：关键数据索引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161252" y="362902"/>
            <a:ext cx="66308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7ED4E6"/>
                </a:solidFill>
                <a:latin typeface="Segoe UI"/>
                <a:ea typeface="Microsoft YaHei"/>
                <a:cs typeface="Segoe UI"/>
              </a:rPr>
              <a:t>APPENDIX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381000" y="952500"/>
            <a:ext cx="3619500" cy="2667000"/>
            <a:chOff x="381000" y="952500"/>
            <a:chExt cx="3619500" cy="2667000"/>
          </a:xfrm>
        </p:grpSpPr>
        <p:sp>
          <p:nvSpPr>
            <p:cNvPr id="6" name="Freeform 6"/>
            <p:cNvSpPr/>
            <p:nvPr/>
          </p:nvSpPr>
          <p:spPr>
            <a:xfrm>
              <a:off x="381000" y="952500"/>
              <a:ext cx="3619500" cy="2667000"/>
            </a:xfrm>
            <a:custGeom>
              <a:avLst/>
              <a:gdLst/>
              <a:ahLst/>
              <a:cxnLst/>
              <a:rect l="l" t="t" r="r" b="b"/>
              <a:pathLst>
                <a:path w="3619500" h="2667000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2552700"/>
                  </a:lnTo>
                  <a:cubicBezTo>
                    <a:pt x="3619500" y="2615826"/>
                    <a:pt x="3568326" y="2667000"/>
                    <a:pt x="3505200" y="2667000"/>
                  </a:cubicBezTo>
                  <a:lnTo>
                    <a:pt x="114300" y="2667000"/>
                  </a:lnTo>
                  <a:cubicBezTo>
                    <a:pt x="51174" y="2667000"/>
                    <a:pt x="0" y="2615826"/>
                    <a:pt x="0" y="2552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381000" y="952500"/>
              <a:ext cx="3619500" cy="381000"/>
            </a:xfrm>
            <a:custGeom>
              <a:avLst/>
              <a:gdLst/>
              <a:ahLst/>
              <a:cxnLst/>
              <a:rect l="l" t="t" r="r" b="b"/>
              <a:pathLst>
                <a:path w="3619500" h="381000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266700"/>
                  </a:lnTo>
                  <a:cubicBezTo>
                    <a:pt x="3619500" y="329826"/>
                    <a:pt x="3568326" y="381000"/>
                    <a:pt x="3505200" y="381000"/>
                  </a:cubicBezTo>
                  <a:lnTo>
                    <a:pt x="114300" y="381000"/>
                  </a:lnTo>
                  <a:cubicBezTo>
                    <a:pt x="51174" y="381000"/>
                    <a:pt x="0" y="329826"/>
                    <a:pt x="0" y="266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A6B7C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558165" y="1096328"/>
              <a:ext cx="104109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表1：项目概览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512445" y="1522095"/>
              <a:ext cx="3345180" cy="1897380"/>
              <a:chOff x="512445" y="1522095"/>
              <a:chExt cx="3345180" cy="1897380"/>
            </a:xfrm>
          </p:grpSpPr>
          <p:sp>
            <p:nvSpPr>
              <p:cNvPr id="9" name="TextBox 9"/>
              <p:cNvSpPr txBox="1"/>
              <p:nvPr/>
            </p:nvSpPr>
            <p:spPr>
              <a:xfrm>
                <a:off x="512445" y="1522095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开发主体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655445" y="1522095"/>
                <a:ext cx="120586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南欧江发电有限公司</a:t>
                </a:r>
              </a:p>
            </p:txBody>
          </p:sp>
          <p:sp>
            <p:nvSpPr>
              <p:cNvPr id="11" name="Line 11"/>
              <p:cNvSpPr/>
              <p:nvPr/>
            </p:nvSpPr>
            <p:spPr>
              <a:xfrm>
                <a:off x="523875" y="1714500"/>
                <a:ext cx="3333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750" h="9525">
                    <a:moveTo>
                      <a:pt x="0" y="0"/>
                    </a:moveTo>
                    <a:lnTo>
                      <a:pt x="3333750" y="0"/>
                    </a:lnTo>
                  </a:path>
                </a:pathLst>
              </a:custGeom>
              <a:noFill/>
              <a:ln w="9525">
                <a:solidFill>
                  <a:srgbClr val="E8E8F0"/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512445" y="1807845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股权结构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655445" y="1807845"/>
                <a:ext cx="1685639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中国电建 85% : EDL-Gen 15%</a:t>
                </a:r>
              </a:p>
            </p:txBody>
          </p:sp>
          <p:sp>
            <p:nvSpPr>
              <p:cNvPr id="14" name="Line 14"/>
              <p:cNvSpPr/>
              <p:nvPr/>
            </p:nvSpPr>
            <p:spPr>
              <a:xfrm>
                <a:off x="523875" y="2000250"/>
                <a:ext cx="3333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750" h="9525">
                    <a:moveTo>
                      <a:pt x="0" y="0"/>
                    </a:moveTo>
                    <a:lnTo>
                      <a:pt x="3333750" y="0"/>
                    </a:lnTo>
                  </a:path>
                </a:pathLst>
              </a:custGeom>
              <a:noFill/>
              <a:ln w="9525">
                <a:solidFill>
                  <a:srgbClr val="E8E8F0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512445" y="2093595"/>
                <a:ext cx="68008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总装机容量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1654492" y="2085499"/>
                <a:ext cx="667695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1A6B7C"/>
                    </a:solidFill>
                    <a:latin typeface="Segoe UI"/>
                    <a:ea typeface="Microsoft YaHei"/>
                    <a:cs typeface="Segoe UI"/>
                  </a:rPr>
                  <a:t>1,272 MW</a:t>
                </a:r>
              </a:p>
            </p:txBody>
          </p:sp>
          <p:sp>
            <p:nvSpPr>
              <p:cNvPr id="17" name="Line 17"/>
              <p:cNvSpPr/>
              <p:nvPr/>
            </p:nvSpPr>
            <p:spPr>
              <a:xfrm>
                <a:off x="523875" y="2286000"/>
                <a:ext cx="3333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750" h="9525">
                    <a:moveTo>
                      <a:pt x="0" y="0"/>
                    </a:moveTo>
                    <a:lnTo>
                      <a:pt x="3333750" y="0"/>
                    </a:lnTo>
                  </a:path>
                </a:pathLst>
              </a:custGeom>
              <a:noFill/>
              <a:ln w="9525">
                <a:solidFill>
                  <a:srgbClr val="E8E8F0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512445" y="2379345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总投资额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1654492" y="2371249"/>
                <a:ext cx="667695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C9A227"/>
                    </a:solidFill>
                    <a:latin typeface="Segoe UI"/>
                    <a:ea typeface="Microsoft YaHei"/>
                    <a:cs typeface="Segoe UI"/>
                  </a:rPr>
                  <a:t>$27.33亿</a:t>
                </a:r>
              </a:p>
            </p:txBody>
          </p:sp>
          <p:sp>
            <p:nvSpPr>
              <p:cNvPr id="20" name="Line 20"/>
              <p:cNvSpPr/>
              <p:nvPr/>
            </p:nvSpPr>
            <p:spPr>
              <a:xfrm>
                <a:off x="523875" y="2571750"/>
                <a:ext cx="3333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750" h="9525">
                    <a:moveTo>
                      <a:pt x="0" y="0"/>
                    </a:moveTo>
                    <a:lnTo>
                      <a:pt x="3333750" y="0"/>
                    </a:lnTo>
                  </a:path>
                </a:pathLst>
              </a:custGeom>
              <a:noFill/>
              <a:ln w="9525">
                <a:solidFill>
                  <a:srgbClr val="E8E8F0"/>
                </a:solidFill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512445" y="2665095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商业模式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1655445" y="2665095"/>
                <a:ext cx="1199293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BOT（特许期29年）</a:t>
                </a:r>
              </a:p>
            </p:txBody>
          </p:sp>
          <p:sp>
            <p:nvSpPr>
              <p:cNvPr id="23" name="Line 23"/>
              <p:cNvSpPr/>
              <p:nvPr/>
            </p:nvSpPr>
            <p:spPr>
              <a:xfrm>
                <a:off x="523875" y="2857500"/>
                <a:ext cx="3333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750" h="9525">
                    <a:moveTo>
                      <a:pt x="0" y="0"/>
                    </a:moveTo>
                    <a:lnTo>
                      <a:pt x="3333750" y="0"/>
                    </a:lnTo>
                  </a:path>
                </a:pathLst>
              </a:custGeom>
              <a:noFill/>
              <a:ln w="9525">
                <a:solidFill>
                  <a:srgbClr val="E8E8F0"/>
                </a:solidFill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512445" y="2950845"/>
                <a:ext cx="41719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融资方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1655445" y="2950845"/>
                <a:ext cx="160020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国开行、进出口银行、建行</a:t>
                </a:r>
              </a:p>
            </p:txBody>
          </p:sp>
          <p:sp>
            <p:nvSpPr>
              <p:cNvPr id="26" name="Line 26"/>
              <p:cNvSpPr/>
              <p:nvPr/>
            </p:nvSpPr>
            <p:spPr>
              <a:xfrm>
                <a:off x="523875" y="3143250"/>
                <a:ext cx="3333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750" h="9525">
                    <a:moveTo>
                      <a:pt x="0" y="0"/>
                    </a:moveTo>
                    <a:lnTo>
                      <a:pt x="3333750" y="0"/>
                    </a:lnTo>
                  </a:path>
                </a:pathLst>
              </a:custGeom>
              <a:noFill/>
              <a:ln w="9525">
                <a:solidFill>
                  <a:srgbClr val="E8E8F0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512445" y="3236595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年发电量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1655445" y="3236595"/>
                <a:ext cx="653796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&gt;50亿 kWh</a:t>
                </a:r>
              </a:p>
            </p:txBody>
          </p:sp>
        </p:grpSp>
      </p:grpSp>
      <p:grpSp>
        <p:nvGrpSpPr>
          <p:cNvPr id="58" name="Group 58"/>
          <p:cNvGrpSpPr/>
          <p:nvPr/>
        </p:nvGrpSpPr>
        <p:grpSpPr>
          <a:xfrm>
            <a:off x="4286250" y="952500"/>
            <a:ext cx="3619500" cy="2667000"/>
            <a:chOff x="4286250" y="952500"/>
            <a:chExt cx="3619500" cy="2667000"/>
          </a:xfrm>
        </p:grpSpPr>
        <p:sp>
          <p:nvSpPr>
            <p:cNvPr id="31" name="Freeform 31"/>
            <p:cNvSpPr/>
            <p:nvPr/>
          </p:nvSpPr>
          <p:spPr>
            <a:xfrm>
              <a:off x="4286250" y="952500"/>
              <a:ext cx="3619500" cy="2667000"/>
            </a:xfrm>
            <a:custGeom>
              <a:avLst/>
              <a:gdLst/>
              <a:ahLst/>
              <a:cxnLst/>
              <a:rect l="l" t="t" r="r" b="b"/>
              <a:pathLst>
                <a:path w="3619500" h="2667000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2552700"/>
                  </a:lnTo>
                  <a:cubicBezTo>
                    <a:pt x="3619500" y="2615826"/>
                    <a:pt x="3568326" y="2667000"/>
                    <a:pt x="3505200" y="2667000"/>
                  </a:cubicBezTo>
                  <a:lnTo>
                    <a:pt x="114300" y="2667000"/>
                  </a:lnTo>
                  <a:cubicBezTo>
                    <a:pt x="51174" y="2667000"/>
                    <a:pt x="0" y="2615826"/>
                    <a:pt x="0" y="2552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B8352B"/>
              </a:solidFill>
            </a:ln>
          </p:spPr>
        </p:sp>
        <p:sp>
          <p:nvSpPr>
            <p:cNvPr id="32" name="Freeform 32"/>
            <p:cNvSpPr/>
            <p:nvPr/>
          </p:nvSpPr>
          <p:spPr>
            <a:xfrm>
              <a:off x="4286250" y="952500"/>
              <a:ext cx="3619500" cy="381000"/>
            </a:xfrm>
            <a:custGeom>
              <a:avLst/>
              <a:gdLst/>
              <a:ahLst/>
              <a:cxnLst/>
              <a:rect l="l" t="t" r="r" b="b"/>
              <a:pathLst>
                <a:path w="3619500" h="381000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266700"/>
                  </a:lnTo>
                  <a:cubicBezTo>
                    <a:pt x="3619500" y="329826"/>
                    <a:pt x="3568326" y="381000"/>
                    <a:pt x="3505200" y="381000"/>
                  </a:cubicBezTo>
                  <a:lnTo>
                    <a:pt x="114300" y="381000"/>
                  </a:lnTo>
                  <a:cubicBezTo>
                    <a:pt x="51174" y="381000"/>
                    <a:pt x="0" y="329826"/>
                    <a:pt x="0" y="266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B8352B"/>
            </a:solidFill>
            <a:ln>
              <a:noFill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4463415" y="1096328"/>
              <a:ext cx="1918656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表2：2025年仲裁索赔明细</a:t>
              </a:r>
            </a:p>
          </p:txBody>
        </p:sp>
        <p:grpSp>
          <p:nvGrpSpPr>
            <p:cNvPr id="57" name="Group 57"/>
            <p:cNvGrpSpPr/>
            <p:nvPr/>
          </p:nvGrpSpPr>
          <p:grpSpPr>
            <a:xfrm>
              <a:off x="4416742" y="1513999"/>
              <a:ext cx="3361373" cy="2055495"/>
              <a:chOff x="4416742" y="1513999"/>
              <a:chExt cx="3361373" cy="2055495"/>
            </a:xfrm>
          </p:grpSpPr>
          <p:sp>
            <p:nvSpPr>
              <p:cNvPr id="34" name="TextBox 34"/>
              <p:cNvSpPr txBox="1"/>
              <p:nvPr/>
            </p:nvSpPr>
            <p:spPr>
              <a:xfrm>
                <a:off x="4417695" y="1522095"/>
                <a:ext cx="81153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拖欠电费本金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5334919" y="1513999"/>
                <a:ext cx="1011588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975" b="1" dirty="0">
                    <a:solidFill>
                      <a:srgbClr val="B8352B"/>
                    </a:solidFill>
                    <a:latin typeface="Segoe UI"/>
                    <a:ea typeface="Microsoft YaHei"/>
                    <a:cs typeface="Segoe UI"/>
                  </a:rPr>
                  <a:t>$486,270,000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421047" y="1530191"/>
                <a:ext cx="35230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825" dirty="0">
                    <a:solidFill>
                      <a:srgbClr val="718096"/>
                    </a:solidFill>
                    <a:latin typeface="Segoe UI"/>
                    <a:ea typeface="Microsoft YaHei"/>
                    <a:cs typeface="Segoe UI"/>
                  </a:rPr>
                  <a:t>87.6%</a:t>
                </a:r>
              </a:p>
            </p:txBody>
          </p:sp>
          <p:sp>
            <p:nvSpPr>
              <p:cNvPr id="37" name="Line 37"/>
              <p:cNvSpPr/>
              <p:nvPr/>
            </p:nvSpPr>
            <p:spPr>
              <a:xfrm>
                <a:off x="4429125" y="1714500"/>
                <a:ext cx="3333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750" h="9525">
                    <a:moveTo>
                      <a:pt x="0" y="0"/>
                    </a:moveTo>
                    <a:lnTo>
                      <a:pt x="3333750" y="0"/>
                    </a:lnTo>
                  </a:path>
                </a:pathLst>
              </a:custGeom>
              <a:noFill/>
              <a:ln w="9525">
                <a:solidFill>
                  <a:srgbClr val="E8E8F0"/>
                </a:solidFill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4417695" y="1807845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逾期利息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5417154" y="1799749"/>
                <a:ext cx="929353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975" b="1" dirty="0">
                    <a:solidFill>
                      <a:srgbClr val="D97706"/>
                    </a:solidFill>
                    <a:latin typeface="Segoe UI"/>
                    <a:ea typeface="Microsoft YaHei"/>
                    <a:cs typeface="Segoe UI"/>
                  </a:rPr>
                  <a:t>$65,790,000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481292" y="1815941"/>
                <a:ext cx="29206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825" dirty="0">
                    <a:solidFill>
                      <a:srgbClr val="718096"/>
                    </a:solidFill>
                    <a:latin typeface="Segoe UI"/>
                    <a:ea typeface="Microsoft YaHei"/>
                    <a:cs typeface="Segoe UI"/>
                  </a:rPr>
                  <a:t>11.9%</a:t>
                </a:r>
              </a:p>
            </p:txBody>
          </p:sp>
          <p:sp>
            <p:nvSpPr>
              <p:cNvPr id="41" name="Line 41"/>
              <p:cNvSpPr/>
              <p:nvPr/>
            </p:nvSpPr>
            <p:spPr>
              <a:xfrm>
                <a:off x="4429125" y="2000250"/>
                <a:ext cx="3333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750" h="9525">
                    <a:moveTo>
                      <a:pt x="0" y="0"/>
                    </a:moveTo>
                    <a:lnTo>
                      <a:pt x="3333750" y="0"/>
                    </a:lnTo>
                  </a:path>
                </a:pathLst>
              </a:custGeom>
              <a:noFill/>
              <a:ln w="9525">
                <a:solidFill>
                  <a:srgbClr val="E8E8F0"/>
                </a:solidFill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4417695" y="2093595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汇率损失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5499390" y="2085499"/>
                <a:ext cx="847118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975" b="1" dirty="0">
                    <a:solidFill>
                      <a:srgbClr val="C9A227"/>
                    </a:solidFill>
                    <a:latin typeface="Segoe UI"/>
                    <a:ea typeface="Microsoft YaHei"/>
                    <a:cs typeface="Segoe UI"/>
                  </a:rPr>
                  <a:t>$3,020,000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7487317" y="2101691"/>
                <a:ext cx="28603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825" dirty="0">
                    <a:solidFill>
                      <a:srgbClr val="718096"/>
                    </a:solidFill>
                    <a:latin typeface="Segoe UI"/>
                    <a:ea typeface="Microsoft YaHei"/>
                    <a:cs typeface="Segoe UI"/>
                  </a:rPr>
                  <a:t>0.5%</a:t>
                </a:r>
              </a:p>
            </p:txBody>
          </p:sp>
          <p:sp>
            <p:nvSpPr>
              <p:cNvPr id="45" name="Line 45"/>
              <p:cNvSpPr/>
              <p:nvPr/>
            </p:nvSpPr>
            <p:spPr>
              <a:xfrm>
                <a:off x="4429125" y="2286000"/>
                <a:ext cx="3333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750" h="9525">
                    <a:moveTo>
                      <a:pt x="0" y="0"/>
                    </a:moveTo>
                    <a:lnTo>
                      <a:pt x="3333750" y="0"/>
                    </a:lnTo>
                  </a:path>
                </a:pathLst>
              </a:custGeom>
              <a:noFill/>
              <a:ln w="19050">
                <a:solidFill>
                  <a:srgbClr val="B8352B"/>
                </a:solidFill>
              </a:ln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4416742" y="2418874"/>
                <a:ext cx="62284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合计索赔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6533083" y="2394585"/>
                <a:ext cx="1245032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1200" b="1" dirty="0">
                    <a:solidFill>
                      <a:srgbClr val="B8352B"/>
                    </a:solidFill>
                    <a:latin typeface="Segoe UI"/>
                    <a:ea typeface="Microsoft YaHei"/>
                    <a:cs typeface="Segoe UI"/>
                  </a:rPr>
                  <a:t>$555,080,000</a:t>
                </a:r>
              </a:p>
            </p:txBody>
          </p:sp>
          <p:sp>
            <p:nvSpPr>
              <p:cNvPr id="48" name="Line 48"/>
              <p:cNvSpPr/>
              <p:nvPr/>
            </p:nvSpPr>
            <p:spPr>
              <a:xfrm>
                <a:off x="4429125" y="2667000"/>
                <a:ext cx="3333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750" h="9525">
                    <a:moveTo>
                      <a:pt x="0" y="0"/>
                    </a:moveTo>
                    <a:lnTo>
                      <a:pt x="3333750" y="0"/>
                    </a:lnTo>
                  </a:path>
                </a:pathLst>
              </a:custGeom>
              <a:noFill/>
              <a:ln w="9525">
                <a:solidFill>
                  <a:srgbClr val="E8E8F0"/>
                </a:solidFill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4417695" y="2807970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欠款时间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6653879" y="2807970"/>
                <a:ext cx="1120426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900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2020.01 - 2024.12</a:t>
                </a:r>
              </a:p>
            </p:txBody>
          </p:sp>
          <p:sp>
            <p:nvSpPr>
              <p:cNvPr id="51" name="Line 51"/>
              <p:cNvSpPr/>
              <p:nvPr/>
            </p:nvSpPr>
            <p:spPr>
              <a:xfrm>
                <a:off x="4429125" y="3000375"/>
                <a:ext cx="3333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750" h="9525">
                    <a:moveTo>
                      <a:pt x="0" y="0"/>
                    </a:moveTo>
                    <a:lnTo>
                      <a:pt x="3333750" y="0"/>
                    </a:lnTo>
                  </a:path>
                </a:pathLst>
              </a:custGeom>
              <a:noFill/>
              <a:ln w="9525">
                <a:solidFill>
                  <a:srgbClr val="E8E8F0"/>
                </a:solidFill>
              </a:ln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4417695" y="3093720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仲裁机构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6837902" y="3093720"/>
                <a:ext cx="936403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900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SIAC（新加坡）</a:t>
                </a:r>
              </a:p>
            </p:txBody>
          </p:sp>
          <p:sp>
            <p:nvSpPr>
              <p:cNvPr id="54" name="Line 54"/>
              <p:cNvSpPr/>
              <p:nvPr/>
            </p:nvSpPr>
            <p:spPr>
              <a:xfrm>
                <a:off x="4429125" y="3286125"/>
                <a:ext cx="3333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750" h="9525">
                    <a:moveTo>
                      <a:pt x="0" y="0"/>
                    </a:moveTo>
                    <a:lnTo>
                      <a:pt x="3333750" y="0"/>
                    </a:lnTo>
                  </a:path>
                </a:pathLst>
              </a:custGeom>
              <a:noFill/>
              <a:ln w="9525">
                <a:solidFill>
                  <a:srgbClr val="E8E8F0"/>
                </a:solidFill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4417695" y="3379470"/>
                <a:ext cx="634079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占老挝GDP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7503787" y="3371374"/>
                <a:ext cx="27147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/>
                <a:r>
                  <a:rPr lang="zh-CN" sz="975" b="1" dirty="0">
                    <a:solidFill>
                      <a:srgbClr val="B8352B"/>
                    </a:solidFill>
                    <a:latin typeface="Segoe UI"/>
                    <a:ea typeface="Microsoft YaHei"/>
                    <a:cs typeface="Segoe UI"/>
                  </a:rPr>
                  <a:t>~4%</a:t>
                </a:r>
              </a:p>
            </p:txBody>
          </p:sp>
        </p:grpSp>
      </p:grpSp>
      <p:grpSp>
        <p:nvGrpSpPr>
          <p:cNvPr id="85" name="Group 85"/>
          <p:cNvGrpSpPr/>
          <p:nvPr/>
        </p:nvGrpSpPr>
        <p:grpSpPr>
          <a:xfrm>
            <a:off x="8191500" y="952500"/>
            <a:ext cx="3619500" cy="2667000"/>
            <a:chOff x="8191500" y="952500"/>
            <a:chExt cx="3619500" cy="2667000"/>
          </a:xfrm>
        </p:grpSpPr>
        <p:sp>
          <p:nvSpPr>
            <p:cNvPr id="59" name="Freeform 59"/>
            <p:cNvSpPr/>
            <p:nvPr/>
          </p:nvSpPr>
          <p:spPr>
            <a:xfrm>
              <a:off x="8191500" y="952500"/>
              <a:ext cx="3619500" cy="2667000"/>
            </a:xfrm>
            <a:custGeom>
              <a:avLst/>
              <a:gdLst/>
              <a:ahLst/>
              <a:cxnLst/>
              <a:rect l="l" t="t" r="r" b="b"/>
              <a:pathLst>
                <a:path w="3619500" h="2667000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2552700"/>
                  </a:lnTo>
                  <a:cubicBezTo>
                    <a:pt x="3619500" y="2615826"/>
                    <a:pt x="3568326" y="2667000"/>
                    <a:pt x="3505200" y="2667000"/>
                  </a:cubicBezTo>
                  <a:lnTo>
                    <a:pt x="114300" y="2667000"/>
                  </a:lnTo>
                  <a:cubicBezTo>
                    <a:pt x="51174" y="2667000"/>
                    <a:pt x="0" y="2615826"/>
                    <a:pt x="0" y="2552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60" name="Freeform 60"/>
            <p:cNvSpPr/>
            <p:nvPr/>
          </p:nvSpPr>
          <p:spPr>
            <a:xfrm>
              <a:off x="8191500" y="952500"/>
              <a:ext cx="3619500" cy="381000"/>
            </a:xfrm>
            <a:custGeom>
              <a:avLst/>
              <a:gdLst/>
              <a:ahLst/>
              <a:cxnLst/>
              <a:rect l="l" t="t" r="r" b="b"/>
              <a:pathLst>
                <a:path w="3619500" h="381000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266700"/>
                  </a:lnTo>
                  <a:cubicBezTo>
                    <a:pt x="3619500" y="329826"/>
                    <a:pt x="3568326" y="381000"/>
                    <a:pt x="3505200" y="381000"/>
                  </a:cubicBezTo>
                  <a:lnTo>
                    <a:pt x="114300" y="381000"/>
                  </a:lnTo>
                  <a:cubicBezTo>
                    <a:pt x="51174" y="381000"/>
                    <a:pt x="0" y="329826"/>
                    <a:pt x="0" y="266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0D2B3E"/>
            </a:solidFill>
            <a:ln>
              <a:noFill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8368665" y="1096328"/>
              <a:ext cx="172543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表3：项目分期建设详情</a:t>
              </a:r>
            </a:p>
          </p:txBody>
        </p:sp>
        <p:grpSp>
          <p:nvGrpSpPr>
            <p:cNvPr id="84" name="Group 84"/>
            <p:cNvGrpSpPr/>
            <p:nvPr/>
          </p:nvGrpSpPr>
          <p:grpSpPr>
            <a:xfrm>
              <a:off x="8323898" y="1482566"/>
              <a:ext cx="3344227" cy="1760696"/>
              <a:chOff x="8323898" y="1482566"/>
              <a:chExt cx="3344227" cy="1760696"/>
            </a:xfrm>
          </p:grpSpPr>
          <p:sp>
            <p:nvSpPr>
              <p:cNvPr id="62" name="TextBox 62"/>
              <p:cNvSpPr txBox="1"/>
              <p:nvPr/>
            </p:nvSpPr>
            <p:spPr>
              <a:xfrm>
                <a:off x="8323898" y="1482566"/>
                <a:ext cx="273987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b="1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分期</a:t>
                </a: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9085898" y="1482566"/>
                <a:ext cx="273987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b="1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电站</a:t>
                </a:r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10038398" y="1482566"/>
                <a:ext cx="273987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b="1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容量</a:t>
                </a:r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10705148" y="1482566"/>
                <a:ext cx="273987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b="1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完工</a:t>
                </a:r>
              </a:p>
            </p:txBody>
          </p:sp>
          <p:sp>
            <p:nvSpPr>
              <p:cNvPr id="66" name="Line 66"/>
              <p:cNvSpPr/>
              <p:nvPr/>
            </p:nvSpPr>
            <p:spPr>
              <a:xfrm>
                <a:off x="8334375" y="1666875"/>
                <a:ext cx="3333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750" h="9525">
                    <a:moveTo>
                      <a:pt x="0" y="0"/>
                    </a:moveTo>
                    <a:lnTo>
                      <a:pt x="3333750" y="0"/>
                    </a:lnTo>
                  </a:path>
                </a:pathLst>
              </a:custGeom>
              <a:noFill/>
              <a:ln w="9525">
                <a:solidFill>
                  <a:srgbClr val="E8E8F0"/>
                </a:solidFill>
              </a:ln>
            </p:spPr>
          </p:sp>
          <p:sp>
            <p:nvSpPr>
              <p:cNvPr id="67" name="Freeform 67"/>
              <p:cNvSpPr/>
              <p:nvPr/>
            </p:nvSpPr>
            <p:spPr>
              <a:xfrm>
                <a:off x="8334375" y="1762125"/>
                <a:ext cx="33337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3333750" h="476250">
                    <a:moveTo>
                      <a:pt x="38100" y="0"/>
                    </a:moveTo>
                    <a:lnTo>
                      <a:pt x="3295650" y="0"/>
                    </a:lnTo>
                    <a:cubicBezTo>
                      <a:pt x="3316692" y="0"/>
                      <a:pt x="3333750" y="17058"/>
                      <a:pt x="3333750" y="38100"/>
                    </a:cubicBezTo>
                    <a:lnTo>
                      <a:pt x="3333750" y="438150"/>
                    </a:lnTo>
                    <a:cubicBezTo>
                      <a:pt x="3333750" y="459192"/>
                      <a:pt x="3316692" y="476250"/>
                      <a:pt x="3295650" y="476250"/>
                    </a:cubicBezTo>
                    <a:lnTo>
                      <a:pt x="38100" y="476250"/>
                    </a:lnTo>
                    <a:cubicBezTo>
                      <a:pt x="17058" y="476250"/>
                      <a:pt x="0" y="459192"/>
                      <a:pt x="0" y="43815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2E96B3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8418195" y="1855470"/>
                <a:ext cx="298894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b="1" dirty="0">
                    <a:solidFill>
                      <a:srgbClr val="1A6B7C"/>
                    </a:solidFill>
                    <a:latin typeface="Microsoft YaHei"/>
                    <a:ea typeface="Microsoft YaHei"/>
                    <a:cs typeface="Microsoft YaHei"/>
                  </a:rPr>
                  <a:t>一期</a:t>
                </a:r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9085898" y="1863566"/>
                <a:ext cx="581239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2、5、6级</a:t>
                </a:r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10037445" y="1855470"/>
                <a:ext cx="457614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b="1" dirty="0">
                    <a:solidFill>
                      <a:srgbClr val="1A6B7C"/>
                    </a:solidFill>
                    <a:latin typeface="Segoe UI"/>
                    <a:ea typeface="Microsoft YaHei"/>
                    <a:cs typeface="Segoe UI"/>
                  </a:rPr>
                  <a:t>540MW</a:t>
                </a:r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10705148" y="1863566"/>
                <a:ext cx="454724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0D2B3E"/>
                    </a:solidFill>
                    <a:latin typeface="Segoe UI"/>
                    <a:ea typeface="Microsoft YaHei"/>
                    <a:cs typeface="Segoe UI"/>
                  </a:rPr>
                  <a:t>2016.05</a:t>
                </a:r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8420100" y="2062162"/>
                <a:ext cx="1059656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750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融资：国开行 $6.6亿</a:t>
                </a:r>
              </a:p>
            </p:txBody>
          </p:sp>
          <p:sp>
            <p:nvSpPr>
              <p:cNvPr id="73" name="Freeform 73"/>
              <p:cNvSpPr/>
              <p:nvPr/>
            </p:nvSpPr>
            <p:spPr>
              <a:xfrm>
                <a:off x="8334375" y="2333625"/>
                <a:ext cx="33337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3333750" h="476250">
                    <a:moveTo>
                      <a:pt x="38100" y="0"/>
                    </a:moveTo>
                    <a:lnTo>
                      <a:pt x="3295650" y="0"/>
                    </a:lnTo>
                    <a:cubicBezTo>
                      <a:pt x="3316692" y="0"/>
                      <a:pt x="3333750" y="17058"/>
                      <a:pt x="3333750" y="38100"/>
                    </a:cubicBezTo>
                    <a:lnTo>
                      <a:pt x="3333750" y="438150"/>
                    </a:lnTo>
                    <a:cubicBezTo>
                      <a:pt x="3333750" y="459192"/>
                      <a:pt x="3316692" y="476250"/>
                      <a:pt x="3295650" y="476250"/>
                    </a:cubicBezTo>
                    <a:lnTo>
                      <a:pt x="38100" y="476250"/>
                    </a:lnTo>
                    <a:cubicBezTo>
                      <a:pt x="17058" y="476250"/>
                      <a:pt x="0" y="459192"/>
                      <a:pt x="0" y="43815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C9A227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74" name="TextBox 74"/>
              <p:cNvSpPr txBox="1"/>
              <p:nvPr/>
            </p:nvSpPr>
            <p:spPr>
              <a:xfrm>
                <a:off x="8418195" y="2426970"/>
                <a:ext cx="298894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b="1" dirty="0">
                    <a:solidFill>
                      <a:srgbClr val="C9A227"/>
                    </a:solidFill>
                    <a:latin typeface="Microsoft YaHei"/>
                    <a:ea typeface="Microsoft YaHei"/>
                    <a:cs typeface="Microsoft YaHei"/>
                  </a:rPr>
                  <a:t>二期</a:t>
                </a:r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9085898" y="2435066"/>
                <a:ext cx="737878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1、3、4、7级</a:t>
                </a:r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10037445" y="2426970"/>
                <a:ext cx="457614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b="1" dirty="0">
                    <a:solidFill>
                      <a:srgbClr val="C9A227"/>
                    </a:solidFill>
                    <a:latin typeface="Segoe UI"/>
                    <a:ea typeface="Microsoft YaHei"/>
                    <a:cs typeface="Segoe UI"/>
                  </a:rPr>
                  <a:t>732MW</a:t>
                </a:r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10705148" y="2435066"/>
                <a:ext cx="454724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0D2B3E"/>
                    </a:solidFill>
                    <a:latin typeface="Segoe UI"/>
                    <a:ea typeface="Microsoft YaHei"/>
                    <a:cs typeface="Segoe UI"/>
                  </a:rPr>
                  <a:t>2021.09</a:t>
                </a:r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8420100" y="2633662"/>
                <a:ext cx="862489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750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融资：银团 $13亿</a:t>
                </a:r>
              </a:p>
            </p:txBody>
          </p:sp>
          <p:sp>
            <p:nvSpPr>
              <p:cNvPr id="79" name="Line 79"/>
              <p:cNvSpPr/>
              <p:nvPr/>
            </p:nvSpPr>
            <p:spPr>
              <a:xfrm>
                <a:off x="8334375" y="2905125"/>
                <a:ext cx="3333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750" h="9525">
                    <a:moveTo>
                      <a:pt x="0" y="0"/>
                    </a:moveTo>
                    <a:lnTo>
                      <a:pt x="3333750" y="0"/>
                    </a:lnTo>
                  </a:path>
                </a:pathLst>
              </a:custGeom>
              <a:noFill/>
              <a:ln w="19050">
                <a:solidFill>
                  <a:srgbClr val="0D2B3E"/>
                </a:solidFill>
              </a:ln>
            </p:spPr>
          </p:sp>
          <p:sp>
            <p:nvSpPr>
              <p:cNvPr id="80" name="TextBox 80"/>
              <p:cNvSpPr txBox="1"/>
              <p:nvPr/>
            </p:nvSpPr>
            <p:spPr>
              <a:xfrm>
                <a:off x="8417242" y="3037999"/>
                <a:ext cx="32380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合计</a:t>
                </a:r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9084945" y="3046095"/>
                <a:ext cx="62093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7级全流域</a:t>
                </a:r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10035540" y="3029902"/>
                <a:ext cx="6707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1A6B7C"/>
                    </a:solidFill>
                    <a:latin typeface="Segoe UI"/>
                    <a:ea typeface="Microsoft YaHei"/>
                    <a:cs typeface="Segoe UI"/>
                  </a:rPr>
                  <a:t>1,272MW</a:t>
                </a:r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10705148" y="3054191"/>
                <a:ext cx="50292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0D2B3E"/>
                    </a:solidFill>
                    <a:latin typeface="Segoe UI"/>
                    <a:ea typeface="Microsoft YaHei"/>
                    <a:cs typeface="Segoe UI"/>
                  </a:rPr>
                  <a:t>全面投产</a:t>
                </a:r>
              </a:p>
            </p:txBody>
          </p:sp>
        </p:grpSp>
      </p:grpSp>
      <p:grpSp>
        <p:nvGrpSpPr>
          <p:cNvPr id="89" name="Group 89"/>
          <p:cNvGrpSpPr/>
          <p:nvPr/>
        </p:nvGrpSpPr>
        <p:grpSpPr>
          <a:xfrm>
            <a:off x="381000" y="3810000"/>
            <a:ext cx="11430000" cy="571500"/>
            <a:chOff x="381000" y="3810000"/>
            <a:chExt cx="11430000" cy="571500"/>
          </a:xfrm>
        </p:grpSpPr>
        <p:sp>
          <p:nvSpPr>
            <p:cNvPr id="86" name="Freeform 86"/>
            <p:cNvSpPr/>
            <p:nvPr/>
          </p:nvSpPr>
          <p:spPr>
            <a:xfrm>
              <a:off x="381000" y="3810000"/>
              <a:ext cx="11430000" cy="571500"/>
            </a:xfrm>
            <a:custGeom>
              <a:avLst/>
              <a:gdLst/>
              <a:ahLst/>
              <a:cxnLst/>
              <a:rect l="l" t="t" r="r" b="b"/>
              <a:pathLst>
                <a:path w="11430000" h="571500">
                  <a:moveTo>
                    <a:pt x="114300" y="0"/>
                  </a:moveTo>
                  <a:lnTo>
                    <a:pt x="11315700" y="0"/>
                  </a:lnTo>
                  <a:cubicBezTo>
                    <a:pt x="11378826" y="0"/>
                    <a:pt x="11430000" y="51174"/>
                    <a:pt x="11430000" y="114300"/>
                  </a:cubicBezTo>
                  <a:lnTo>
                    <a:pt x="11430000" y="457200"/>
                  </a:lnTo>
                  <a:cubicBezTo>
                    <a:pt x="11430000" y="520326"/>
                    <a:pt x="11378826" y="571500"/>
                    <a:pt x="11315700" y="571500"/>
                  </a:cubicBezTo>
                  <a:lnTo>
                    <a:pt x="114300" y="571500"/>
                  </a:lnTo>
                  <a:cubicBezTo>
                    <a:pt x="51174" y="571500"/>
                    <a:pt x="0" y="520326"/>
                    <a:pt x="0" y="457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0D2B3E">
                <a:alpha val="5000"/>
              </a:srgbClr>
            </a:solidFill>
            <a:ln>
              <a:noFill/>
            </a:ln>
          </p:spPr>
        </p:sp>
        <p:sp>
          <p:nvSpPr>
            <p:cNvPr id="87" name="TextBox 87"/>
            <p:cNvSpPr txBox="1"/>
            <p:nvPr/>
          </p:nvSpPr>
          <p:spPr>
            <a:xfrm>
              <a:off x="560070" y="3950970"/>
              <a:ext cx="5628989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718096"/>
                  </a:solidFill>
                  <a:latin typeface="Microsoft YaHei"/>
                  <a:ea typeface="Microsoft YaHei"/>
                  <a:cs typeface="Microsoft YaHei"/>
                </a:rPr>
                <a:t>数据来源：PowerChina官网、AidData、路透社、世界银行、IMF、国际河流组织等公开资料整理</a:t>
              </a:r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560070" y="4141470"/>
              <a:ext cx="395963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718096"/>
                  </a:solidFill>
                  <a:latin typeface="Microsoft YaHei"/>
                  <a:ea typeface="Microsoft YaHei"/>
                  <a:cs typeface="Microsoft YaHei"/>
                </a:rPr>
                <a:t>报告编制日期：2025年12月 | 本报告仅供研究参考，不构成投资建议</a:t>
              </a:r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367665" y="4649152"/>
            <a:ext cx="10089784" cy="858679"/>
            <a:chOff x="367665" y="4649152"/>
            <a:chExt cx="10089784" cy="858679"/>
          </a:xfrm>
        </p:grpSpPr>
        <p:sp>
          <p:nvSpPr>
            <p:cNvPr id="90" name="TextBox 90"/>
            <p:cNvSpPr txBox="1"/>
            <p:nvPr/>
          </p:nvSpPr>
          <p:spPr>
            <a:xfrm>
              <a:off x="367665" y="4649152"/>
              <a:ext cx="99279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0D2B3E"/>
                  </a:solidFill>
                  <a:latin typeface="Microsoft YaHei"/>
                  <a:ea typeface="Microsoft YaHei"/>
                  <a:cs typeface="Microsoft YaHei"/>
                </a:rPr>
                <a:t>主要参考来源</a:t>
              </a:r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370522" y="4959191"/>
              <a:ext cx="3424833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718096"/>
                  </a:solidFill>
                  <a:latin typeface="Microsoft YaHei"/>
                  <a:ea typeface="Microsoft YaHei"/>
                  <a:cs typeface="Microsoft YaHei"/>
                </a:rPr>
                <a:t>1. POWERCHINA - Nam Ou River Cascade Hydropower Project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370522" y="5149691"/>
              <a:ext cx="2689836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718096"/>
                  </a:solidFill>
                  <a:latin typeface="Microsoft YaHei"/>
                  <a:ea typeface="Microsoft YaHei"/>
                  <a:cs typeface="Microsoft YaHei"/>
                </a:rPr>
                <a:t>2. AidData - CDB Financing for Nam Ou Project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370522" y="5340191"/>
              <a:ext cx="3388685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718096"/>
                  </a:solidFill>
                  <a:latin typeface="Microsoft YaHei"/>
                  <a:ea typeface="Microsoft YaHei"/>
                  <a:cs typeface="Microsoft YaHei"/>
                </a:rPr>
                <a:t>3. Reuters - PowerChina Unit Takes $555M Dispute to SIAC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4180522" y="4959191"/>
              <a:ext cx="4340566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718096"/>
                  </a:solidFill>
                  <a:latin typeface="Microsoft YaHei"/>
                  <a:ea typeface="Microsoft YaHei"/>
                  <a:cs typeface="Microsoft YaHei"/>
                </a:rPr>
                <a:t>4. Lowy Institute - Trapped in Debt: China's Role in Laos' Economic Crisis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4180522" y="5149691"/>
              <a:ext cx="2442829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718096"/>
                  </a:solidFill>
                  <a:latin typeface="Microsoft YaHei"/>
                  <a:ea typeface="Microsoft YaHei"/>
                  <a:cs typeface="Microsoft YaHei"/>
                </a:rPr>
                <a:t>5. World Bank - Lao PDR Economic Monitor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4180522" y="5340191"/>
              <a:ext cx="3232047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718096"/>
                  </a:solidFill>
                  <a:latin typeface="Microsoft YaHei"/>
                  <a:ea typeface="Microsoft YaHei"/>
                  <a:cs typeface="Microsoft YaHei"/>
                </a:rPr>
                <a:t>6. International Rivers - Nam Ou River Project Analysis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>
              <a:off x="7990522" y="4959191"/>
              <a:ext cx="2316313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718096"/>
                  </a:solidFill>
                  <a:latin typeface="Microsoft YaHei"/>
                  <a:ea typeface="Microsoft YaHei"/>
                  <a:cs typeface="Microsoft YaHei"/>
                </a:rPr>
                <a:t>7. AMRO - Lao PDR's Electricity Sector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7990522" y="5149691"/>
              <a:ext cx="2123527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718096"/>
                  </a:solidFill>
                  <a:latin typeface="Microsoft YaHei"/>
                  <a:ea typeface="Microsoft YaHei"/>
                  <a:cs typeface="Microsoft YaHei"/>
                </a:rPr>
                <a:t>8. RFA - Laos Power Grid Concession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7990522" y="5340191"/>
              <a:ext cx="2466927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718096"/>
                  </a:solidFill>
                  <a:latin typeface="Microsoft YaHei"/>
                  <a:ea typeface="Microsoft YaHei"/>
                  <a:cs typeface="Microsoft YaHei"/>
                </a:rPr>
                <a:t>9. Bangkok Post - China-Laos Legal Tussle</a:t>
              </a:r>
            </a:p>
          </p:txBody>
        </p:sp>
      </p:grpSp>
      <p:sp>
        <p:nvSpPr>
          <p:cNvPr id="101" name="Line 101"/>
          <p:cNvSpPr/>
          <p:nvPr/>
        </p:nvSpPr>
        <p:spPr>
          <a:xfrm>
            <a:off x="381000" y="6096000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</a:path>
            </a:pathLst>
          </a:custGeom>
          <a:noFill/>
          <a:ln w="9525">
            <a:solidFill>
              <a:srgbClr val="D4DEE4"/>
            </a:solidFill>
          </a:ln>
        </p:spPr>
      </p:sp>
      <p:sp>
        <p:nvSpPr>
          <p:cNvPr id="102" name="TextBox 102"/>
          <p:cNvSpPr txBox="1"/>
          <p:nvPr/>
        </p:nvSpPr>
        <p:spPr>
          <a:xfrm>
            <a:off x="370522" y="6292691"/>
            <a:ext cx="194881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718096"/>
                </a:solidFill>
                <a:latin typeface="Microsoft YaHei"/>
                <a:ea typeface="Microsoft YaHei"/>
                <a:cs typeface="Microsoft YaHei"/>
              </a:rPr>
              <a:t>南欧江梯级水电站项目战略评估报告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5704268" y="6458902"/>
            <a:ext cx="78346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b="1" dirty="0">
                <a:solidFill>
                  <a:srgbClr val="0D2B3E"/>
                </a:solidFill>
                <a:latin typeface="Microsoft YaHei"/>
                <a:ea typeface="Microsoft YaHei"/>
                <a:cs typeface="Microsoft YaHei"/>
              </a:rPr>
              <a:t>— 报告完 —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11359229" y="6284595"/>
            <a:ext cx="463201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718096"/>
                </a:solidFill>
                <a:latin typeface="Segoe UI"/>
                <a:ea typeface="Microsoft YaHei"/>
                <a:cs typeface="Segoe UI"/>
              </a:rPr>
              <a:t>20 / 20</a:t>
            </a:r>
          </a:p>
        </p:txBody>
      </p:sp>
    </p:spTree>
  </p:cSld>
  <p:clrMapOvr>
    <a:masterClrMapping/>
  </p:clrMapOvr>
  <p:transition dur="4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5F7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D2B3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354330" y="249555"/>
            <a:ext cx="1341501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执行摘要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379154" y="362902"/>
            <a:ext cx="144518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7ED4E6"/>
                </a:solidFill>
                <a:latin typeface="Segoe UI"/>
                <a:ea typeface="Microsoft YaHei"/>
                <a:cs typeface="Segoe UI"/>
              </a:rPr>
              <a:t>EXECUTIVE SUMMARY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81000" y="1047750"/>
            <a:ext cx="2667000" cy="1143000"/>
            <a:chOff x="381000" y="1047750"/>
            <a:chExt cx="2667000" cy="1143000"/>
          </a:xfrm>
        </p:grpSpPr>
        <p:sp>
          <p:nvSpPr>
            <p:cNvPr id="6" name="Freeform 6"/>
            <p:cNvSpPr/>
            <p:nvPr/>
          </p:nvSpPr>
          <p:spPr>
            <a:xfrm>
              <a:off x="381000" y="1047750"/>
              <a:ext cx="2667000" cy="1143000"/>
            </a:xfrm>
            <a:custGeom>
              <a:avLst/>
              <a:gdLst/>
              <a:ahLst/>
              <a:cxnLst/>
              <a:rect l="l" t="t" r="r" b="b"/>
              <a:pathLst>
                <a:path w="2667000" h="1143000">
                  <a:moveTo>
                    <a:pt x="114300" y="0"/>
                  </a:moveTo>
                  <a:lnTo>
                    <a:pt x="2552700" y="0"/>
                  </a:lnTo>
                  <a:cubicBezTo>
                    <a:pt x="2615826" y="0"/>
                    <a:pt x="2667000" y="51174"/>
                    <a:pt x="2667000" y="114300"/>
                  </a:cubicBezTo>
                  <a:lnTo>
                    <a:pt x="2667000" y="1028700"/>
                  </a:lnTo>
                  <a:cubicBezTo>
                    <a:pt x="2667000" y="1091826"/>
                    <a:pt x="2615826" y="1143000"/>
                    <a:pt x="2552700" y="1143000"/>
                  </a:cubicBezTo>
                  <a:lnTo>
                    <a:pt x="114300" y="1143000"/>
                  </a:lnTo>
                  <a:cubicBezTo>
                    <a:pt x="51174" y="1143000"/>
                    <a:pt x="0" y="1091826"/>
                    <a:pt x="0" y="1028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381000" y="1047750"/>
              <a:ext cx="57150" cy="1143000"/>
            </a:xfrm>
            <a:custGeom>
              <a:avLst/>
              <a:gdLst/>
              <a:ahLst/>
              <a:cxnLst/>
              <a:rect l="l" t="t" r="r" b="b"/>
              <a:pathLst>
                <a:path w="57150" h="1143000">
                  <a:moveTo>
                    <a:pt x="28575" y="0"/>
                  </a:moveTo>
                  <a:lnTo>
                    <a:pt x="28575" y="0"/>
                  </a:lnTo>
                  <a:cubicBezTo>
                    <a:pt x="44357" y="0"/>
                    <a:pt x="57150" y="12793"/>
                    <a:pt x="57150" y="28575"/>
                  </a:cubicBezTo>
                  <a:lnTo>
                    <a:pt x="57150" y="1114425"/>
                  </a:lnTo>
                  <a:cubicBezTo>
                    <a:pt x="57150" y="1130207"/>
                    <a:pt x="44357" y="1143000"/>
                    <a:pt x="28575" y="1143000"/>
                  </a:cubicBezTo>
                  <a:lnTo>
                    <a:pt x="28575" y="1143000"/>
                  </a:lnTo>
                  <a:cubicBezTo>
                    <a:pt x="12793" y="1143000"/>
                    <a:pt x="0" y="1130207"/>
                    <a:pt x="0" y="1114425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1A6B7C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597218" y="1275874"/>
              <a:ext cx="736759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718096"/>
                  </a:solidFill>
                  <a:latin typeface="Segoe UI"/>
                  <a:ea typeface="Microsoft YaHei"/>
                  <a:cs typeface="Segoe UI"/>
                </a:rPr>
                <a:t>总装机容量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69595" y="1469708"/>
              <a:ext cx="1287661" cy="640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150" b="1" dirty="0">
                  <a:solidFill>
                    <a:srgbClr val="1A6B7C"/>
                  </a:solidFill>
                  <a:latin typeface="Segoe UI"/>
                  <a:ea typeface="Microsoft YaHei"/>
                  <a:cs typeface="Segoe UI"/>
                </a:rPr>
                <a:t>1,272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887855" y="1664018"/>
              <a:ext cx="330041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MW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98170" y="1950720"/>
              <a:ext cx="942975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718096"/>
                  </a:solidFill>
                  <a:latin typeface="Segoe UI"/>
                  <a:ea typeface="Microsoft YaHei"/>
                  <a:cs typeface="Segoe UI"/>
                </a:rPr>
                <a:t>七级梯级水电站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238500" y="1047750"/>
            <a:ext cx="2667000" cy="1143000"/>
            <a:chOff x="3238500" y="1047750"/>
            <a:chExt cx="2667000" cy="1143000"/>
          </a:xfrm>
        </p:grpSpPr>
        <p:sp>
          <p:nvSpPr>
            <p:cNvPr id="13" name="Freeform 13"/>
            <p:cNvSpPr/>
            <p:nvPr/>
          </p:nvSpPr>
          <p:spPr>
            <a:xfrm>
              <a:off x="3238500" y="1047750"/>
              <a:ext cx="2667000" cy="1143000"/>
            </a:xfrm>
            <a:custGeom>
              <a:avLst/>
              <a:gdLst/>
              <a:ahLst/>
              <a:cxnLst/>
              <a:rect l="l" t="t" r="r" b="b"/>
              <a:pathLst>
                <a:path w="2667000" h="1143000">
                  <a:moveTo>
                    <a:pt x="114300" y="0"/>
                  </a:moveTo>
                  <a:lnTo>
                    <a:pt x="2552700" y="0"/>
                  </a:lnTo>
                  <a:cubicBezTo>
                    <a:pt x="2615826" y="0"/>
                    <a:pt x="2667000" y="51174"/>
                    <a:pt x="2667000" y="114300"/>
                  </a:cubicBezTo>
                  <a:lnTo>
                    <a:pt x="2667000" y="1028700"/>
                  </a:lnTo>
                  <a:cubicBezTo>
                    <a:pt x="2667000" y="1091826"/>
                    <a:pt x="2615826" y="1143000"/>
                    <a:pt x="2552700" y="1143000"/>
                  </a:cubicBezTo>
                  <a:lnTo>
                    <a:pt x="114300" y="1143000"/>
                  </a:lnTo>
                  <a:cubicBezTo>
                    <a:pt x="51174" y="1143000"/>
                    <a:pt x="0" y="1091826"/>
                    <a:pt x="0" y="1028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14" name="Freeform 14"/>
            <p:cNvSpPr/>
            <p:nvPr/>
          </p:nvSpPr>
          <p:spPr>
            <a:xfrm>
              <a:off x="3238500" y="1047750"/>
              <a:ext cx="57150" cy="1143000"/>
            </a:xfrm>
            <a:custGeom>
              <a:avLst/>
              <a:gdLst/>
              <a:ahLst/>
              <a:cxnLst/>
              <a:rect l="l" t="t" r="r" b="b"/>
              <a:pathLst>
                <a:path w="57150" h="1143000">
                  <a:moveTo>
                    <a:pt x="28575" y="0"/>
                  </a:moveTo>
                  <a:lnTo>
                    <a:pt x="28575" y="0"/>
                  </a:lnTo>
                  <a:cubicBezTo>
                    <a:pt x="44357" y="0"/>
                    <a:pt x="57150" y="12793"/>
                    <a:pt x="57150" y="28575"/>
                  </a:cubicBezTo>
                  <a:lnTo>
                    <a:pt x="57150" y="1114425"/>
                  </a:lnTo>
                  <a:cubicBezTo>
                    <a:pt x="57150" y="1130207"/>
                    <a:pt x="44357" y="1143000"/>
                    <a:pt x="28575" y="1143000"/>
                  </a:cubicBezTo>
                  <a:lnTo>
                    <a:pt x="28575" y="1143000"/>
                  </a:lnTo>
                  <a:cubicBezTo>
                    <a:pt x="12793" y="1143000"/>
                    <a:pt x="0" y="1130207"/>
                    <a:pt x="0" y="1114425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C9A227"/>
            </a:solidFill>
            <a:ln>
              <a:noFill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3454718" y="1275874"/>
              <a:ext cx="59436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718096"/>
                  </a:solidFill>
                  <a:latin typeface="Segoe UI"/>
                  <a:ea typeface="Microsoft YaHei"/>
                  <a:cs typeface="Segoe UI"/>
                </a:rPr>
                <a:t>总投资额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427095" y="1469708"/>
              <a:ext cx="1408426" cy="640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150" b="1" dirty="0">
                  <a:solidFill>
                    <a:srgbClr val="C9A227"/>
                  </a:solidFill>
                  <a:latin typeface="Segoe UI"/>
                  <a:ea typeface="Microsoft YaHei"/>
                  <a:cs typeface="Segoe UI"/>
                </a:rPr>
                <a:t>27.33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697730" y="1664018"/>
              <a:ext cx="625792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亿美元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455670" y="1950720"/>
              <a:ext cx="1205865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718096"/>
                  </a:solidFill>
                  <a:latin typeface="Segoe UI"/>
                  <a:ea typeface="Microsoft YaHei"/>
                  <a:cs typeface="Segoe UI"/>
                </a:rPr>
                <a:t>中国政策性银行融资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096000" y="1047750"/>
            <a:ext cx="2667000" cy="1143000"/>
            <a:chOff x="6096000" y="1047750"/>
            <a:chExt cx="2667000" cy="1143000"/>
          </a:xfrm>
        </p:grpSpPr>
        <p:sp>
          <p:nvSpPr>
            <p:cNvPr id="20" name="Freeform 20"/>
            <p:cNvSpPr/>
            <p:nvPr/>
          </p:nvSpPr>
          <p:spPr>
            <a:xfrm>
              <a:off x="6096000" y="1047750"/>
              <a:ext cx="2667000" cy="1143000"/>
            </a:xfrm>
            <a:custGeom>
              <a:avLst/>
              <a:gdLst/>
              <a:ahLst/>
              <a:cxnLst/>
              <a:rect l="l" t="t" r="r" b="b"/>
              <a:pathLst>
                <a:path w="2667000" h="1143000">
                  <a:moveTo>
                    <a:pt x="114300" y="0"/>
                  </a:moveTo>
                  <a:lnTo>
                    <a:pt x="2552700" y="0"/>
                  </a:lnTo>
                  <a:cubicBezTo>
                    <a:pt x="2615826" y="0"/>
                    <a:pt x="2667000" y="51174"/>
                    <a:pt x="2667000" y="114300"/>
                  </a:cubicBezTo>
                  <a:lnTo>
                    <a:pt x="2667000" y="1028700"/>
                  </a:lnTo>
                  <a:cubicBezTo>
                    <a:pt x="2667000" y="1091826"/>
                    <a:pt x="2615826" y="1143000"/>
                    <a:pt x="2552700" y="1143000"/>
                  </a:cubicBezTo>
                  <a:lnTo>
                    <a:pt x="114300" y="1143000"/>
                  </a:lnTo>
                  <a:cubicBezTo>
                    <a:pt x="51174" y="1143000"/>
                    <a:pt x="0" y="1091826"/>
                    <a:pt x="0" y="1028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B8352B"/>
              </a:solidFill>
            </a:ln>
          </p:spPr>
        </p:sp>
        <p:sp>
          <p:nvSpPr>
            <p:cNvPr id="21" name="Freeform 21"/>
            <p:cNvSpPr/>
            <p:nvPr/>
          </p:nvSpPr>
          <p:spPr>
            <a:xfrm>
              <a:off x="6096000" y="1047750"/>
              <a:ext cx="57150" cy="1143000"/>
            </a:xfrm>
            <a:custGeom>
              <a:avLst/>
              <a:gdLst/>
              <a:ahLst/>
              <a:cxnLst/>
              <a:rect l="l" t="t" r="r" b="b"/>
              <a:pathLst>
                <a:path w="57150" h="1143000">
                  <a:moveTo>
                    <a:pt x="28575" y="0"/>
                  </a:moveTo>
                  <a:lnTo>
                    <a:pt x="28575" y="0"/>
                  </a:lnTo>
                  <a:cubicBezTo>
                    <a:pt x="44357" y="0"/>
                    <a:pt x="57150" y="12793"/>
                    <a:pt x="57150" y="28575"/>
                  </a:cubicBezTo>
                  <a:lnTo>
                    <a:pt x="57150" y="1114425"/>
                  </a:lnTo>
                  <a:cubicBezTo>
                    <a:pt x="57150" y="1130207"/>
                    <a:pt x="44357" y="1143000"/>
                    <a:pt x="28575" y="1143000"/>
                  </a:cubicBezTo>
                  <a:lnTo>
                    <a:pt x="28575" y="1143000"/>
                  </a:lnTo>
                  <a:cubicBezTo>
                    <a:pt x="12793" y="1143000"/>
                    <a:pt x="0" y="1130207"/>
                    <a:pt x="0" y="1114425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B8352B"/>
            </a:solidFill>
            <a:ln>
              <a:noFill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6312218" y="1275874"/>
              <a:ext cx="93611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B8352B"/>
                  </a:solidFill>
                  <a:latin typeface="Segoe UI"/>
                  <a:ea typeface="Microsoft YaHei"/>
                  <a:cs typeface="Segoe UI"/>
                </a:rPr>
                <a:t>⚠️ 仲裁索赔额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6284595" y="1469708"/>
              <a:ext cx="1142743" cy="640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150" b="1" dirty="0">
                  <a:solidFill>
                    <a:srgbClr val="B8352B"/>
                  </a:solidFill>
                  <a:latin typeface="Segoe UI"/>
                  <a:ea typeface="Microsoft YaHei"/>
                  <a:cs typeface="Segoe UI"/>
                </a:rPr>
                <a:t>5.55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269480" y="1664018"/>
              <a:ext cx="625792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亿美元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6313170" y="1950720"/>
              <a:ext cx="910114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B8352B"/>
                  </a:solidFill>
                  <a:latin typeface="Segoe UI"/>
                  <a:ea typeface="Microsoft YaHei"/>
                  <a:cs typeface="Segoe UI"/>
                </a:rPr>
                <a:t>占老挝GDP约4%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953500" y="1047750"/>
            <a:ext cx="2667000" cy="1143000"/>
            <a:chOff x="8953500" y="1047750"/>
            <a:chExt cx="2667000" cy="1143000"/>
          </a:xfrm>
        </p:grpSpPr>
        <p:sp>
          <p:nvSpPr>
            <p:cNvPr id="27" name="Freeform 27"/>
            <p:cNvSpPr/>
            <p:nvPr/>
          </p:nvSpPr>
          <p:spPr>
            <a:xfrm>
              <a:off x="8953500" y="1047750"/>
              <a:ext cx="2667000" cy="1143000"/>
            </a:xfrm>
            <a:custGeom>
              <a:avLst/>
              <a:gdLst/>
              <a:ahLst/>
              <a:cxnLst/>
              <a:rect l="l" t="t" r="r" b="b"/>
              <a:pathLst>
                <a:path w="2667000" h="1143000">
                  <a:moveTo>
                    <a:pt x="114300" y="0"/>
                  </a:moveTo>
                  <a:lnTo>
                    <a:pt x="2552700" y="0"/>
                  </a:lnTo>
                  <a:cubicBezTo>
                    <a:pt x="2615826" y="0"/>
                    <a:pt x="2667000" y="51174"/>
                    <a:pt x="2667000" y="114300"/>
                  </a:cubicBezTo>
                  <a:lnTo>
                    <a:pt x="2667000" y="1028700"/>
                  </a:lnTo>
                  <a:cubicBezTo>
                    <a:pt x="2667000" y="1091826"/>
                    <a:pt x="2615826" y="1143000"/>
                    <a:pt x="2552700" y="1143000"/>
                  </a:cubicBezTo>
                  <a:lnTo>
                    <a:pt x="114300" y="1143000"/>
                  </a:lnTo>
                  <a:cubicBezTo>
                    <a:pt x="51174" y="1143000"/>
                    <a:pt x="0" y="1091826"/>
                    <a:pt x="0" y="1028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28" name="Freeform 28"/>
            <p:cNvSpPr/>
            <p:nvPr/>
          </p:nvSpPr>
          <p:spPr>
            <a:xfrm>
              <a:off x="8953500" y="1047750"/>
              <a:ext cx="57150" cy="1143000"/>
            </a:xfrm>
            <a:custGeom>
              <a:avLst/>
              <a:gdLst/>
              <a:ahLst/>
              <a:cxnLst/>
              <a:rect l="l" t="t" r="r" b="b"/>
              <a:pathLst>
                <a:path w="57150" h="1143000">
                  <a:moveTo>
                    <a:pt x="28575" y="0"/>
                  </a:moveTo>
                  <a:lnTo>
                    <a:pt x="28575" y="0"/>
                  </a:lnTo>
                  <a:cubicBezTo>
                    <a:pt x="44357" y="0"/>
                    <a:pt x="57150" y="12793"/>
                    <a:pt x="57150" y="28575"/>
                  </a:cubicBezTo>
                  <a:lnTo>
                    <a:pt x="57150" y="1114425"/>
                  </a:lnTo>
                  <a:cubicBezTo>
                    <a:pt x="57150" y="1130207"/>
                    <a:pt x="44357" y="1143000"/>
                    <a:pt x="28575" y="1143000"/>
                  </a:cubicBezTo>
                  <a:lnTo>
                    <a:pt x="28575" y="1143000"/>
                  </a:lnTo>
                  <a:cubicBezTo>
                    <a:pt x="12793" y="1143000"/>
                    <a:pt x="0" y="1130207"/>
                    <a:pt x="0" y="1114425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9169718" y="1275874"/>
              <a:ext cx="87915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718096"/>
                  </a:solidFill>
                  <a:latin typeface="Segoe UI"/>
                  <a:ea typeface="Microsoft YaHei"/>
                  <a:cs typeface="Segoe UI"/>
                </a:rPr>
                <a:t>欠款时间跨度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9142095" y="1469708"/>
              <a:ext cx="345693" cy="640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150" b="1" dirty="0">
                  <a:solidFill>
                    <a:srgbClr val="D97706"/>
                  </a:solidFill>
                  <a:latin typeface="Segoe UI"/>
                  <a:ea typeface="Microsoft YaHei"/>
                  <a:cs typeface="Segoe UI"/>
                </a:rPr>
                <a:t>4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9507855" y="1664018"/>
              <a:ext cx="231458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年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9170670" y="1950720"/>
              <a:ext cx="1409605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718096"/>
                  </a:solidFill>
                  <a:latin typeface="Segoe UI"/>
                  <a:ea typeface="Microsoft YaHei"/>
                  <a:cs typeface="Segoe UI"/>
                </a:rPr>
                <a:t>2020年1月至2024年12月</a:t>
              </a:r>
            </a:p>
          </p:txBody>
        </p:sp>
      </p:grpSp>
      <p:sp>
        <p:nvSpPr>
          <p:cNvPr id="34" name="Line 34"/>
          <p:cNvSpPr/>
          <p:nvPr/>
        </p:nvSpPr>
        <p:spPr>
          <a:xfrm>
            <a:off x="381000" y="2476500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</a:path>
            </a:pathLst>
          </a:custGeom>
          <a:noFill/>
          <a:ln w="9525">
            <a:solidFill>
              <a:srgbClr val="D4DEE4"/>
            </a:solidFill>
          </a:ln>
        </p:spPr>
      </p:sp>
      <p:sp>
        <p:nvSpPr>
          <p:cNvPr id="35" name="TextBox 35"/>
          <p:cNvSpPr txBox="1"/>
          <p:nvPr/>
        </p:nvSpPr>
        <p:spPr>
          <a:xfrm>
            <a:off x="363855" y="2711768"/>
            <a:ext cx="862393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b="1" dirty="0">
                <a:solidFill>
                  <a:srgbClr val="0D2B3E"/>
                </a:solidFill>
                <a:latin typeface="Segoe UI"/>
                <a:ea typeface="Microsoft YaHei"/>
                <a:cs typeface="Segoe UI"/>
              </a:rPr>
              <a:t>核心结论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381000" y="3048000"/>
            <a:ext cx="3619500" cy="1524000"/>
            <a:chOff x="381000" y="3048000"/>
            <a:chExt cx="3619500" cy="1524000"/>
          </a:xfrm>
        </p:grpSpPr>
        <p:sp>
          <p:nvSpPr>
            <p:cNvPr id="36" name="Freeform 36"/>
            <p:cNvSpPr/>
            <p:nvPr/>
          </p:nvSpPr>
          <p:spPr>
            <a:xfrm>
              <a:off x="381000" y="3048000"/>
              <a:ext cx="3619500" cy="1524000"/>
            </a:xfrm>
            <a:custGeom>
              <a:avLst/>
              <a:gdLst/>
              <a:ahLst/>
              <a:cxnLst/>
              <a:rect l="l" t="t" r="r" b="b"/>
              <a:pathLst>
                <a:path w="3619500" h="1524000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1409700"/>
                  </a:lnTo>
                  <a:cubicBezTo>
                    <a:pt x="3619500" y="1472826"/>
                    <a:pt x="3568326" y="1524000"/>
                    <a:pt x="3505200" y="1524000"/>
                  </a:cubicBezTo>
                  <a:lnTo>
                    <a:pt x="114300" y="1524000"/>
                  </a:lnTo>
                  <a:cubicBezTo>
                    <a:pt x="51174" y="1524000"/>
                    <a:pt x="0" y="1472826"/>
                    <a:pt x="0" y="1409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37" name="Ellipse 37"/>
            <p:cNvSpPr/>
            <p:nvPr/>
          </p:nvSpPr>
          <p:spPr>
            <a:xfrm>
              <a:off x="495300" y="3162300"/>
              <a:ext cx="342900" cy="342900"/>
            </a:xfrm>
            <a:prstGeom prst="ellipse">
              <a:avLst/>
            </a:prstGeom>
            <a:solidFill>
              <a:srgbClr val="1A6B7C"/>
            </a:solidFill>
            <a:ln>
              <a:noFill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623907" y="3261360"/>
              <a:ext cx="8568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1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937260" y="3261360"/>
              <a:ext cx="187071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0D2B3E"/>
                  </a:solidFill>
                  <a:latin typeface="Segoe UI"/>
                  <a:ea typeface="Microsoft YaHei"/>
                  <a:cs typeface="Segoe UI"/>
                </a:rPr>
                <a:t>仲裁即债务重组的序曲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558165" y="3601402"/>
              <a:ext cx="251098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5.55亿美元索赔并非终局对抗，而是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558165" y="3810952"/>
              <a:ext cx="248031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迫使老挝回到谈判桌的筹码。鉴于老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558165" y="4020502"/>
              <a:ext cx="217360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挝财政枯竭，最终方案极可能是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558165" y="4230052"/>
              <a:ext cx="230510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B8352B"/>
                  </a:solidFill>
                  <a:latin typeface="Segoe UI"/>
                  <a:ea typeface="Microsoft YaHei"/>
                  <a:cs typeface="Segoe UI"/>
                </a:rPr>
                <a:t>债务重组 + 能源资产控制权让渡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191000" y="3048000"/>
            <a:ext cx="3619500" cy="1524000"/>
            <a:chOff x="4191000" y="3048000"/>
            <a:chExt cx="3619500" cy="1524000"/>
          </a:xfrm>
        </p:grpSpPr>
        <p:sp>
          <p:nvSpPr>
            <p:cNvPr id="45" name="Freeform 45"/>
            <p:cNvSpPr/>
            <p:nvPr/>
          </p:nvSpPr>
          <p:spPr>
            <a:xfrm>
              <a:off x="4191000" y="3048000"/>
              <a:ext cx="3619500" cy="1524000"/>
            </a:xfrm>
            <a:custGeom>
              <a:avLst/>
              <a:gdLst/>
              <a:ahLst/>
              <a:cxnLst/>
              <a:rect l="l" t="t" r="r" b="b"/>
              <a:pathLst>
                <a:path w="3619500" h="1524000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1409700"/>
                  </a:lnTo>
                  <a:cubicBezTo>
                    <a:pt x="3619500" y="1472826"/>
                    <a:pt x="3568326" y="1524000"/>
                    <a:pt x="3505200" y="1524000"/>
                  </a:cubicBezTo>
                  <a:lnTo>
                    <a:pt x="114300" y="1524000"/>
                  </a:lnTo>
                  <a:cubicBezTo>
                    <a:pt x="51174" y="1524000"/>
                    <a:pt x="0" y="1472826"/>
                    <a:pt x="0" y="1409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46" name="Ellipse 46"/>
            <p:cNvSpPr/>
            <p:nvPr/>
          </p:nvSpPr>
          <p:spPr>
            <a:xfrm>
              <a:off x="4305300" y="3162300"/>
              <a:ext cx="342900" cy="342900"/>
            </a:xfrm>
            <a:prstGeom prst="ellipse">
              <a:avLst/>
            </a:prstGeom>
            <a:solidFill>
              <a:srgbClr val="C9A227"/>
            </a:solidFill>
            <a:ln>
              <a:noFill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4410904" y="3261360"/>
              <a:ext cx="131693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2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4747260" y="3261360"/>
              <a:ext cx="187071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0D2B3E"/>
                  </a:solidFill>
                  <a:latin typeface="Segoe UI"/>
                  <a:ea typeface="Microsoft YaHei"/>
                  <a:cs typeface="Segoe UI"/>
                </a:rPr>
                <a:t>商业逻辑压倒外交辞令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4368165" y="3601402"/>
              <a:ext cx="248031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此案确立先例：一带一路项目中的商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4368165" y="3810952"/>
              <a:ext cx="248031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业利益将受法律契约严格保护，即便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4368165" y="4020502"/>
              <a:ext cx="110013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涉及友好国家。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4368165" y="4230052"/>
              <a:ext cx="2136034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C9A227"/>
                  </a:solidFill>
                  <a:latin typeface="Segoe UI"/>
                  <a:ea typeface="Microsoft YaHei"/>
                  <a:cs typeface="Segoe UI"/>
                </a:rPr>
                <a:t>"亲兄弟，明算账"成为新常态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8001000" y="3048000"/>
            <a:ext cx="3619500" cy="1524000"/>
            <a:chOff x="8001000" y="3048000"/>
            <a:chExt cx="3619500" cy="1524000"/>
          </a:xfrm>
        </p:grpSpPr>
        <p:sp>
          <p:nvSpPr>
            <p:cNvPr id="54" name="Freeform 54"/>
            <p:cNvSpPr/>
            <p:nvPr/>
          </p:nvSpPr>
          <p:spPr>
            <a:xfrm>
              <a:off x="8001000" y="3048000"/>
              <a:ext cx="3619500" cy="1524000"/>
            </a:xfrm>
            <a:custGeom>
              <a:avLst/>
              <a:gdLst/>
              <a:ahLst/>
              <a:cxnLst/>
              <a:rect l="l" t="t" r="r" b="b"/>
              <a:pathLst>
                <a:path w="3619500" h="1524000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1409700"/>
                  </a:lnTo>
                  <a:cubicBezTo>
                    <a:pt x="3619500" y="1472826"/>
                    <a:pt x="3568326" y="1524000"/>
                    <a:pt x="3505200" y="1524000"/>
                  </a:cubicBezTo>
                  <a:lnTo>
                    <a:pt x="114300" y="1524000"/>
                  </a:lnTo>
                  <a:cubicBezTo>
                    <a:pt x="51174" y="1524000"/>
                    <a:pt x="0" y="1472826"/>
                    <a:pt x="0" y="1409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55" name="Ellipse 55"/>
            <p:cNvSpPr/>
            <p:nvPr/>
          </p:nvSpPr>
          <p:spPr>
            <a:xfrm>
              <a:off x="8115300" y="3162300"/>
              <a:ext cx="342900" cy="342900"/>
            </a:xfrm>
            <a:prstGeom prst="ellipse">
              <a:avLst/>
            </a:prstGeom>
            <a:solidFill>
              <a:srgbClr val="B8352B"/>
            </a:solidFill>
            <a:ln>
              <a:noFill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8220904" y="3261360"/>
              <a:ext cx="131693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3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8557260" y="3261360"/>
              <a:ext cx="188911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0D2B3E"/>
                  </a:solidFill>
                  <a:latin typeface="Segoe UI"/>
                  <a:ea typeface="Microsoft YaHei"/>
                  <a:cs typeface="Segoe UI"/>
                </a:rPr>
                <a:t>"蓄电池"模式不可持续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8178165" y="3601402"/>
              <a:ext cx="248031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老挝以美元举债建设水电站，却依靠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8178165" y="3810952"/>
              <a:ext cx="248031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贬值本币回收成本，缺乏对冲机制必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8178165" y="4020502"/>
              <a:ext cx="64008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然破产。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8178165" y="4230052"/>
              <a:ext cx="1652973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B8352B"/>
                  </a:solidFill>
                  <a:latin typeface="Segoe UI"/>
                  <a:ea typeface="Microsoft YaHei"/>
                  <a:cs typeface="Segoe UI"/>
                </a:rPr>
                <a:t>能源主权加速"空心化"</a:t>
              </a:r>
            </a:p>
          </p:txBody>
        </p:sp>
      </p:grpSp>
      <p:sp>
        <p:nvSpPr>
          <p:cNvPr id="63" name="Freeform 63"/>
          <p:cNvSpPr/>
          <p:nvPr/>
        </p:nvSpPr>
        <p:spPr>
          <a:xfrm>
            <a:off x="381000" y="4857750"/>
            <a:ext cx="11430000" cy="762000"/>
          </a:xfrm>
          <a:custGeom>
            <a:avLst/>
            <a:gdLst/>
            <a:ahLst/>
            <a:cxnLst/>
            <a:rect l="l" t="t" r="r" b="b"/>
            <a:pathLst>
              <a:path w="11430000" h="762000">
                <a:moveTo>
                  <a:pt x="76200" y="0"/>
                </a:moveTo>
                <a:lnTo>
                  <a:pt x="11353800" y="0"/>
                </a:lnTo>
                <a:cubicBezTo>
                  <a:pt x="11395884" y="0"/>
                  <a:pt x="11430000" y="34116"/>
                  <a:pt x="11430000" y="76200"/>
                </a:cubicBezTo>
                <a:lnTo>
                  <a:pt x="11430000" y="685800"/>
                </a:lnTo>
                <a:cubicBezTo>
                  <a:pt x="11430000" y="727884"/>
                  <a:pt x="11395884" y="762000"/>
                  <a:pt x="11353800" y="762000"/>
                </a:cubicBezTo>
                <a:lnTo>
                  <a:pt x="76200" y="762000"/>
                </a:lnTo>
                <a:cubicBezTo>
                  <a:pt x="34116" y="762000"/>
                  <a:pt x="0" y="727884"/>
                  <a:pt x="0" y="68580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0D2B3E">
              <a:alpha val="5000"/>
            </a:srgbClr>
          </a:solidFill>
          <a:ln>
            <a:noFill/>
          </a:ln>
        </p:spPr>
      </p:sp>
      <p:sp>
        <p:nvSpPr>
          <p:cNvPr id="64" name="TextBox 64"/>
          <p:cNvSpPr txBox="1"/>
          <p:nvPr/>
        </p:nvSpPr>
        <p:spPr>
          <a:xfrm>
            <a:off x="558165" y="5077778"/>
            <a:ext cx="115381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b="1" dirty="0">
                <a:solidFill>
                  <a:srgbClr val="0D2B3E"/>
                </a:solidFill>
                <a:latin typeface="Segoe UI"/>
                <a:ea typeface="Microsoft YaHei"/>
                <a:cs typeface="Segoe UI"/>
              </a:rPr>
              <a:t>战略定位一句话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56260" y="5347335"/>
            <a:ext cx="10695051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4A5568"/>
                </a:solidFill>
                <a:latin typeface="Segoe UI"/>
                <a:ea typeface="Microsoft YaHei"/>
                <a:cs typeface="Segoe UI"/>
              </a:rPr>
              <a:t>南欧江项目从</a:t>
            </a:r>
            <a:r>
              <a:rPr lang="zh-CN" sz="1200" b="1" dirty="0">
                <a:solidFill>
                  <a:srgbClr val="1A6B7C"/>
                </a:solidFill>
                <a:latin typeface="Segoe UI"/>
                <a:ea typeface="Microsoft YaHei"/>
                <a:cs typeface="Segoe UI"/>
              </a:rPr>
              <a:t>"一带一路标杆工程"</a:t>
            </a:r>
            <a:r>
              <a:rPr lang="zh-CN" sz="1200" dirty="0">
                <a:solidFill>
                  <a:srgbClr val="4A5568"/>
                </a:solidFill>
                <a:latin typeface="Segoe UI"/>
                <a:ea typeface="Microsoft YaHei"/>
                <a:cs typeface="Segoe UI"/>
              </a:rPr>
              <a:t>演变为</a:t>
            </a:r>
            <a:r>
              <a:rPr lang="zh-CN" sz="1200" b="1" dirty="0">
                <a:solidFill>
                  <a:srgbClr val="B8352B"/>
                </a:solidFill>
                <a:latin typeface="Segoe UI"/>
                <a:ea typeface="Microsoft YaHei"/>
                <a:cs typeface="Segoe UI"/>
              </a:rPr>
              <a:t>"主权债务危机典型案例"</a:t>
            </a:r>
            <a:r>
              <a:rPr lang="zh-CN" sz="1200" dirty="0">
                <a:solidFill>
                  <a:srgbClr val="4A5568"/>
                </a:solidFill>
                <a:latin typeface="Segoe UI"/>
                <a:ea typeface="Microsoft YaHei"/>
                <a:cs typeface="Segoe UI"/>
              </a:rPr>
              <a:t>，揭示了新兴市场基建项目"美元债务-软货币收入"错配的系统性风险。</a:t>
            </a:r>
          </a:p>
        </p:txBody>
      </p:sp>
      <p:sp>
        <p:nvSpPr>
          <p:cNvPr id="66" name="Line 66"/>
          <p:cNvSpPr/>
          <p:nvPr/>
        </p:nvSpPr>
        <p:spPr>
          <a:xfrm>
            <a:off x="381000" y="6096000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</a:path>
            </a:pathLst>
          </a:custGeom>
          <a:noFill/>
          <a:ln w="9525">
            <a:solidFill>
              <a:srgbClr val="D4DEE4"/>
            </a:solidFill>
          </a:ln>
        </p:spPr>
      </p:sp>
      <p:sp>
        <p:nvSpPr>
          <p:cNvPr id="67" name="TextBox 67"/>
          <p:cNvSpPr txBox="1"/>
          <p:nvPr/>
        </p:nvSpPr>
        <p:spPr>
          <a:xfrm>
            <a:off x="370522" y="6292691"/>
            <a:ext cx="194881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718096"/>
                </a:solidFill>
                <a:latin typeface="Segoe UI"/>
                <a:ea typeface="Microsoft YaHei"/>
                <a:cs typeface="Segoe UI"/>
              </a:rPr>
              <a:t>南欧江梯级水电站项目战略评估报告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1359229" y="6284595"/>
            <a:ext cx="463201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718096"/>
                </a:solidFill>
                <a:latin typeface="Segoe UI"/>
                <a:ea typeface="Microsoft YaHei"/>
                <a:cs typeface="Segoe UI"/>
              </a:rPr>
              <a:t>03 / 20</a:t>
            </a:r>
          </a:p>
        </p:txBody>
      </p:sp>
    </p:spTree>
  </p:cSld>
  <p:clrMapOvr>
    <a:masterClrMapping/>
  </p:clrMapOvr>
  <p:transition dur="4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5F7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D2B3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354330" y="249555"/>
            <a:ext cx="1985581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项目战略定位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432828" y="362902"/>
            <a:ext cx="139150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7ED4E6"/>
                </a:solidFill>
                <a:latin typeface="Segoe UI"/>
                <a:ea typeface="Microsoft YaHei"/>
                <a:cs typeface="Segoe UI"/>
              </a:rPr>
              <a:t>PROJECT OVERVIEW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381000" y="952500"/>
            <a:ext cx="5334000" cy="4762500"/>
            <a:chOff x="381000" y="952500"/>
            <a:chExt cx="5334000" cy="4762500"/>
          </a:xfrm>
        </p:grpSpPr>
        <p:sp>
          <p:nvSpPr>
            <p:cNvPr id="6" name="Freeform 6"/>
            <p:cNvSpPr/>
            <p:nvPr/>
          </p:nvSpPr>
          <p:spPr>
            <a:xfrm>
              <a:off x="381000" y="952500"/>
              <a:ext cx="5334000" cy="4762500"/>
            </a:xfrm>
            <a:custGeom>
              <a:avLst/>
              <a:gdLst/>
              <a:ahLst/>
              <a:cxnLst/>
              <a:rect l="l" t="t" r="r" b="b"/>
              <a:pathLst>
                <a:path w="5334000" h="4762500">
                  <a:moveTo>
                    <a:pt x="114300" y="0"/>
                  </a:moveTo>
                  <a:lnTo>
                    <a:pt x="5219700" y="0"/>
                  </a:lnTo>
                  <a:cubicBezTo>
                    <a:pt x="5282826" y="0"/>
                    <a:pt x="5334000" y="51174"/>
                    <a:pt x="5334000" y="114300"/>
                  </a:cubicBezTo>
                  <a:lnTo>
                    <a:pt x="5334000" y="4648200"/>
                  </a:lnTo>
                  <a:cubicBezTo>
                    <a:pt x="5334000" y="4711326"/>
                    <a:pt x="5282826" y="4762500"/>
                    <a:pt x="5219700" y="4762500"/>
                  </a:cubicBezTo>
                  <a:lnTo>
                    <a:pt x="114300" y="4762500"/>
                  </a:lnTo>
                  <a:cubicBezTo>
                    <a:pt x="51174" y="4762500"/>
                    <a:pt x="0" y="4711326"/>
                    <a:pt x="0" y="4648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556260" y="1156335"/>
              <a:ext cx="168668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0D2B3E"/>
                  </a:solidFill>
                  <a:latin typeface="Segoe UI"/>
                  <a:ea typeface="Microsoft YaHei"/>
                  <a:cs typeface="Segoe UI"/>
                </a:rPr>
                <a:t>南欧江流域位置示意</a:t>
              </a:r>
            </a:p>
          </p:txBody>
        </p:sp>
        <p:pic>
          <p:nvPicPr>
            <p:cNvPr id="8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500" y="1428750"/>
              <a:ext cx="4953000" cy="3619500"/>
            </a:xfrm>
            <a:prstGeom prst="rect">
              <a:avLst/>
            </a:prstGeom>
          </p:spPr>
        </p:pic>
        <p:grpSp>
          <p:nvGrpSpPr>
            <p:cNvPr id="17" name="Group 17"/>
            <p:cNvGrpSpPr/>
            <p:nvPr/>
          </p:nvGrpSpPr>
          <p:grpSpPr>
            <a:xfrm>
              <a:off x="590550" y="5257800"/>
              <a:ext cx="3883342" cy="173831"/>
              <a:chOff x="590550" y="5257800"/>
              <a:chExt cx="3883342" cy="173831"/>
            </a:xfrm>
          </p:grpSpPr>
          <p:sp>
            <p:nvSpPr>
              <p:cNvPr id="9" name="Ellipse 9"/>
              <p:cNvSpPr/>
              <p:nvPr/>
            </p:nvSpPr>
            <p:spPr>
              <a:xfrm>
                <a:off x="590550" y="5257800"/>
                <a:ext cx="114300" cy="114300"/>
              </a:xfrm>
              <a:prstGeom prst="ellipse">
                <a:avLst/>
              </a:prstGeom>
              <a:solidFill>
                <a:srgbClr val="1A6B7C"/>
              </a:solidFill>
              <a:ln>
                <a:noFill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70572" y="5263991"/>
                <a:ext cx="50292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5568"/>
                    </a:solidFill>
                    <a:latin typeface="Segoe UI"/>
                    <a:ea typeface="Microsoft YaHei"/>
                    <a:cs typeface="Segoe UI"/>
                  </a:rPr>
                  <a:t>梯级电站</a:t>
                </a:r>
              </a:p>
            </p:txBody>
          </p:sp>
          <p:sp>
            <p:nvSpPr>
              <p:cNvPr id="11" name="Line 11"/>
              <p:cNvSpPr/>
              <p:nvPr/>
            </p:nvSpPr>
            <p:spPr>
              <a:xfrm>
                <a:off x="1524000" y="5314950"/>
                <a:ext cx="285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9525">
                    <a:moveTo>
                      <a:pt x="0" y="0"/>
                    </a:moveTo>
                    <a:lnTo>
                      <a:pt x="285750" y="0"/>
                    </a:lnTo>
                  </a:path>
                </a:pathLst>
              </a:custGeom>
              <a:noFill/>
              <a:ln w="28575">
                <a:solidFill>
                  <a:srgbClr val="2E96B3"/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894522" y="5263991"/>
                <a:ext cx="382429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5568"/>
                    </a:solidFill>
                    <a:latin typeface="Segoe UI"/>
                    <a:ea typeface="Microsoft YaHei"/>
                    <a:cs typeface="Segoe UI"/>
                  </a:rPr>
                  <a:t>南欧江</a:t>
                </a:r>
              </a:p>
            </p:txBody>
          </p:sp>
          <p:sp>
            <p:nvSpPr>
              <p:cNvPr id="13" name="Line 13"/>
              <p:cNvSpPr/>
              <p:nvPr/>
            </p:nvSpPr>
            <p:spPr>
              <a:xfrm>
                <a:off x="2667000" y="5314950"/>
                <a:ext cx="285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9525">
                    <a:moveTo>
                      <a:pt x="0" y="0"/>
                    </a:moveTo>
                    <a:lnTo>
                      <a:pt x="285750" y="0"/>
                    </a:lnTo>
                  </a:path>
                </a:pathLst>
              </a:custGeom>
              <a:noFill/>
              <a:ln w="28575">
                <a:solidFill>
                  <a:srgbClr val="546E7A"/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3037522" y="5263991"/>
                <a:ext cx="382429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5568"/>
                    </a:solidFill>
                    <a:latin typeface="Segoe UI"/>
                    <a:ea typeface="Microsoft YaHei"/>
                    <a:cs typeface="Segoe UI"/>
                  </a:rPr>
                  <a:t>湄公河</a:t>
                </a: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3810000" y="5257800"/>
                <a:ext cx="1143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114300">
                    <a:moveTo>
                      <a:pt x="19050" y="0"/>
                    </a:moveTo>
                    <a:lnTo>
                      <a:pt x="95250" y="0"/>
                    </a:lnTo>
                    <a:cubicBezTo>
                      <a:pt x="105771" y="0"/>
                      <a:pt x="114300" y="8529"/>
                      <a:pt x="114300" y="19050"/>
                    </a:cubicBezTo>
                    <a:lnTo>
                      <a:pt x="114300" y="95250"/>
                    </a:lnTo>
                    <a:cubicBezTo>
                      <a:pt x="114300" y="105771"/>
                      <a:pt x="105771" y="114300"/>
                      <a:pt x="95250" y="114300"/>
                    </a:cubicBezTo>
                    <a:lnTo>
                      <a:pt x="19050" y="114300"/>
                    </a:lnTo>
                    <a:cubicBezTo>
                      <a:pt x="8529" y="114300"/>
                      <a:pt x="0" y="105771"/>
                      <a:pt x="0" y="95250"/>
                    </a:cubicBezTo>
                    <a:lnTo>
                      <a:pt x="0" y="19050"/>
                    </a:lnTo>
                    <a:cubicBezTo>
                      <a:pt x="0" y="8529"/>
                      <a:pt x="8529" y="0"/>
                      <a:pt x="19050" y="0"/>
                    </a:cubicBezTo>
                    <a:close/>
                  </a:path>
                </a:pathLst>
              </a:custGeom>
              <a:solidFill>
                <a:srgbClr val="C9A227"/>
              </a:solidFill>
              <a:ln>
                <a:noFill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3970972" y="5263991"/>
                <a:ext cx="50292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4A5568"/>
                    </a:solidFill>
                    <a:latin typeface="Segoe UI"/>
                    <a:ea typeface="Microsoft YaHei"/>
                    <a:cs typeface="Segoe UI"/>
                  </a:rPr>
                  <a:t>琅勃拉邦</a:t>
                </a: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5905500" y="952500"/>
            <a:ext cx="5905500" cy="1238250"/>
            <a:chOff x="5905500" y="952500"/>
            <a:chExt cx="5905500" cy="1238250"/>
          </a:xfrm>
        </p:grpSpPr>
        <p:sp>
          <p:nvSpPr>
            <p:cNvPr id="19" name="Freeform 19"/>
            <p:cNvSpPr/>
            <p:nvPr/>
          </p:nvSpPr>
          <p:spPr>
            <a:xfrm>
              <a:off x="5905500" y="952500"/>
              <a:ext cx="5905500" cy="1238250"/>
            </a:xfrm>
            <a:custGeom>
              <a:avLst/>
              <a:gdLst/>
              <a:ahLst/>
              <a:cxnLst/>
              <a:rect l="l" t="t" r="r" b="b"/>
              <a:pathLst>
                <a:path w="5905500" h="1238250">
                  <a:moveTo>
                    <a:pt x="114300" y="0"/>
                  </a:moveTo>
                  <a:lnTo>
                    <a:pt x="5791200" y="0"/>
                  </a:lnTo>
                  <a:cubicBezTo>
                    <a:pt x="5854326" y="0"/>
                    <a:pt x="5905500" y="51174"/>
                    <a:pt x="5905500" y="114300"/>
                  </a:cubicBezTo>
                  <a:lnTo>
                    <a:pt x="5905500" y="1123950"/>
                  </a:lnTo>
                  <a:cubicBezTo>
                    <a:pt x="5905500" y="1187076"/>
                    <a:pt x="5854326" y="1238250"/>
                    <a:pt x="5791200" y="1238250"/>
                  </a:cubicBezTo>
                  <a:lnTo>
                    <a:pt x="114300" y="1238250"/>
                  </a:lnTo>
                  <a:cubicBezTo>
                    <a:pt x="51174" y="1238250"/>
                    <a:pt x="0" y="1187076"/>
                    <a:pt x="0" y="1123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20" name="Freeform 20"/>
            <p:cNvSpPr/>
            <p:nvPr/>
          </p:nvSpPr>
          <p:spPr>
            <a:xfrm>
              <a:off x="5905500" y="952500"/>
              <a:ext cx="76200" cy="1238250"/>
            </a:xfrm>
            <a:custGeom>
              <a:avLst/>
              <a:gdLst/>
              <a:ahLst/>
              <a:cxnLst/>
              <a:rect l="l" t="t" r="r" b="b"/>
              <a:pathLst>
                <a:path w="76200" h="1238250">
                  <a:moveTo>
                    <a:pt x="38100" y="0"/>
                  </a:moveTo>
                  <a:lnTo>
                    <a:pt x="38100" y="0"/>
                  </a:lnTo>
                  <a:cubicBezTo>
                    <a:pt x="59142" y="0"/>
                    <a:pt x="76200" y="17058"/>
                    <a:pt x="76200" y="38100"/>
                  </a:cubicBezTo>
                  <a:lnTo>
                    <a:pt x="76200" y="1200150"/>
                  </a:lnTo>
                  <a:cubicBezTo>
                    <a:pt x="76200" y="1221192"/>
                    <a:pt x="59142" y="1238250"/>
                    <a:pt x="38100" y="1238250"/>
                  </a:cubicBezTo>
                  <a:lnTo>
                    <a:pt x="38100" y="1238250"/>
                  </a:lnTo>
                  <a:cubicBezTo>
                    <a:pt x="17058" y="1238250"/>
                    <a:pt x="0" y="1221192"/>
                    <a:pt x="0" y="1200150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solidFill>
              <a:srgbClr val="1A6B7C"/>
            </a:solidFill>
            <a:ln>
              <a:noFill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6156960" y="1156335"/>
              <a:ext cx="950595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0D2B3E"/>
                  </a:solidFill>
                  <a:latin typeface="Segoe UI"/>
                  <a:ea typeface="Microsoft YaHei"/>
                  <a:cs typeface="Segoe UI"/>
                </a:rPr>
                <a:t>南欧江概况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6158865" y="1410652"/>
              <a:ext cx="232695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湄公河在老挝境内的最大左岸支流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6155055" y="1609249"/>
              <a:ext cx="5314264" cy="424339"/>
              <a:chOff x="6155055" y="1609249"/>
              <a:chExt cx="5314264" cy="424339"/>
            </a:xfrm>
          </p:grpSpPr>
          <p:sp>
            <p:nvSpPr>
              <p:cNvPr id="23" name="TextBox 23"/>
              <p:cNvSpPr txBox="1"/>
              <p:nvPr/>
            </p:nvSpPr>
            <p:spPr>
              <a:xfrm>
                <a:off x="6159818" y="1609249"/>
                <a:ext cx="30956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718096"/>
                    </a:solidFill>
                    <a:latin typeface="Segoe UI"/>
                    <a:ea typeface="Microsoft YaHei"/>
                    <a:cs typeface="Segoe UI"/>
                  </a:rPr>
                  <a:t>全长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6155055" y="1759268"/>
                <a:ext cx="852042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1A6B7C"/>
                    </a:solidFill>
                    <a:latin typeface="Segoe UI"/>
                    <a:ea typeface="Microsoft YaHei"/>
                    <a:cs typeface="Segoe UI"/>
                  </a:rPr>
                  <a:t>475 公里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588568" y="1609249"/>
                <a:ext cx="59436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718096"/>
                    </a:solidFill>
                    <a:latin typeface="Segoe UI"/>
                    <a:ea typeface="Microsoft YaHei"/>
                    <a:cs typeface="Segoe UI"/>
                  </a:rPr>
                  <a:t>天然落差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583805" y="1759268"/>
                <a:ext cx="645016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1A6B7C"/>
                    </a:solidFill>
                    <a:latin typeface="Segoe UI"/>
                    <a:ea typeface="Microsoft YaHei"/>
                    <a:cs typeface="Segoe UI"/>
                  </a:rPr>
                  <a:t>430 米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9017318" y="1609249"/>
                <a:ext cx="59436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718096"/>
                    </a:solidFill>
                    <a:latin typeface="Segoe UI"/>
                    <a:ea typeface="Microsoft YaHei"/>
                    <a:cs typeface="Segoe UI"/>
                  </a:rPr>
                  <a:t>开发模式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9012555" y="1759268"/>
                <a:ext cx="862393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C9A227"/>
                    </a:solidFill>
                    <a:latin typeface="Segoe UI"/>
                    <a:ea typeface="Microsoft YaHei"/>
                    <a:cs typeface="Segoe UI"/>
                  </a:rPr>
                  <a:t>一库七级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0446068" y="1609249"/>
                <a:ext cx="59436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718096"/>
                    </a:solidFill>
                    <a:latin typeface="Segoe UI"/>
                    <a:ea typeface="Microsoft YaHei"/>
                    <a:cs typeface="Segoe UI"/>
                  </a:rPr>
                  <a:t>年发电量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10441305" y="1759268"/>
                <a:ext cx="1028014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1A6B7C"/>
                    </a:solidFill>
                    <a:latin typeface="Segoe UI"/>
                    <a:ea typeface="Microsoft YaHei"/>
                    <a:cs typeface="Segoe UI"/>
                  </a:rPr>
                  <a:t>&gt;50亿 kWh</a:t>
                </a:r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5905500" y="2381250"/>
            <a:ext cx="5905500" cy="1143000"/>
            <a:chOff x="5905500" y="2381250"/>
            <a:chExt cx="5905500" cy="1143000"/>
          </a:xfrm>
        </p:grpSpPr>
        <p:sp>
          <p:nvSpPr>
            <p:cNvPr id="33" name="Freeform 33"/>
            <p:cNvSpPr/>
            <p:nvPr/>
          </p:nvSpPr>
          <p:spPr>
            <a:xfrm>
              <a:off x="5905500" y="2381250"/>
              <a:ext cx="5905500" cy="1143000"/>
            </a:xfrm>
            <a:custGeom>
              <a:avLst/>
              <a:gdLst/>
              <a:ahLst/>
              <a:cxnLst/>
              <a:rect l="l" t="t" r="r" b="b"/>
              <a:pathLst>
                <a:path w="5905500" h="1143000">
                  <a:moveTo>
                    <a:pt x="114300" y="0"/>
                  </a:moveTo>
                  <a:lnTo>
                    <a:pt x="5791200" y="0"/>
                  </a:lnTo>
                  <a:cubicBezTo>
                    <a:pt x="5854326" y="0"/>
                    <a:pt x="5905500" y="51174"/>
                    <a:pt x="5905500" y="114300"/>
                  </a:cubicBezTo>
                  <a:lnTo>
                    <a:pt x="5905500" y="1028700"/>
                  </a:lnTo>
                  <a:cubicBezTo>
                    <a:pt x="5905500" y="1091826"/>
                    <a:pt x="5854326" y="1143000"/>
                    <a:pt x="5791200" y="1143000"/>
                  </a:cubicBezTo>
                  <a:lnTo>
                    <a:pt x="114300" y="1143000"/>
                  </a:lnTo>
                  <a:cubicBezTo>
                    <a:pt x="51174" y="1143000"/>
                    <a:pt x="0" y="1091826"/>
                    <a:pt x="0" y="1028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0D2B3E"/>
            </a:solidFill>
            <a:ln>
              <a:noFill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6156960" y="2585085"/>
              <a:ext cx="76657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7ED4E6"/>
                  </a:solidFill>
                  <a:latin typeface="Segoe UI"/>
                  <a:ea typeface="Microsoft YaHei"/>
                  <a:cs typeface="Segoe UI"/>
                </a:rPr>
                <a:t>战略地位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6151245" y="2822258"/>
              <a:ext cx="2850561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"东南亚蓄电池"核心工程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6158865" y="3172778"/>
              <a:ext cx="425153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7ED4E6"/>
                  </a:solidFill>
                  <a:latin typeface="Segoe UI"/>
                  <a:ea typeface="Microsoft YaHei"/>
                  <a:cs typeface="Segoe UI"/>
                </a:rPr>
                <a:t>装机容量占老挝全国水电总装机（18GW）的 7%，具有基荷地位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905500" y="3714750"/>
            <a:ext cx="2857500" cy="952500"/>
            <a:chOff x="5905500" y="3714750"/>
            <a:chExt cx="2857500" cy="952500"/>
          </a:xfrm>
        </p:grpSpPr>
        <p:sp>
          <p:nvSpPr>
            <p:cNvPr id="38" name="Freeform 38"/>
            <p:cNvSpPr/>
            <p:nvPr/>
          </p:nvSpPr>
          <p:spPr>
            <a:xfrm>
              <a:off x="5905500" y="3714750"/>
              <a:ext cx="2857500" cy="952500"/>
            </a:xfrm>
            <a:custGeom>
              <a:avLst/>
              <a:gdLst/>
              <a:ahLst/>
              <a:cxnLst/>
              <a:rect l="l" t="t" r="r" b="b"/>
              <a:pathLst>
                <a:path w="2857500" h="952500">
                  <a:moveTo>
                    <a:pt x="114300" y="0"/>
                  </a:moveTo>
                  <a:lnTo>
                    <a:pt x="2743200" y="0"/>
                  </a:lnTo>
                  <a:cubicBezTo>
                    <a:pt x="2806326" y="0"/>
                    <a:pt x="2857500" y="51174"/>
                    <a:pt x="2857500" y="114300"/>
                  </a:cubicBezTo>
                  <a:lnTo>
                    <a:pt x="2857500" y="838200"/>
                  </a:lnTo>
                  <a:cubicBezTo>
                    <a:pt x="2857500" y="901326"/>
                    <a:pt x="2806326" y="952500"/>
                    <a:pt x="2743200" y="952500"/>
                  </a:cubicBezTo>
                  <a:lnTo>
                    <a:pt x="114300" y="952500"/>
                  </a:lnTo>
                  <a:cubicBezTo>
                    <a:pt x="51174" y="952500"/>
                    <a:pt x="0" y="901326"/>
                    <a:pt x="0" y="838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6083618" y="3895249"/>
              <a:ext cx="59436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718096"/>
                  </a:solidFill>
                  <a:latin typeface="Segoe UI"/>
                  <a:ea typeface="Microsoft YaHei"/>
                  <a:cs typeface="Segoe UI"/>
                </a:rPr>
                <a:t>开发主体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6081712" y="4117181"/>
              <a:ext cx="1408747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0D2B3E"/>
                  </a:solidFill>
                  <a:latin typeface="Segoe UI"/>
                  <a:ea typeface="Microsoft YaHei"/>
                  <a:cs typeface="Segoe UI"/>
                </a:rPr>
                <a:t>中国电力建设集团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084570" y="4379595"/>
              <a:ext cx="1764506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PowerChina · 世界500强企业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8953500" y="3714750"/>
            <a:ext cx="2857500" cy="952500"/>
            <a:chOff x="8953500" y="3714750"/>
            <a:chExt cx="2857500" cy="952500"/>
          </a:xfrm>
        </p:grpSpPr>
        <p:sp>
          <p:nvSpPr>
            <p:cNvPr id="43" name="Freeform 43"/>
            <p:cNvSpPr/>
            <p:nvPr/>
          </p:nvSpPr>
          <p:spPr>
            <a:xfrm>
              <a:off x="8953500" y="3714750"/>
              <a:ext cx="2857500" cy="952500"/>
            </a:xfrm>
            <a:custGeom>
              <a:avLst/>
              <a:gdLst/>
              <a:ahLst/>
              <a:cxnLst/>
              <a:rect l="l" t="t" r="r" b="b"/>
              <a:pathLst>
                <a:path w="2857500" h="952500">
                  <a:moveTo>
                    <a:pt x="114300" y="0"/>
                  </a:moveTo>
                  <a:lnTo>
                    <a:pt x="2743200" y="0"/>
                  </a:lnTo>
                  <a:cubicBezTo>
                    <a:pt x="2806326" y="0"/>
                    <a:pt x="2857500" y="51174"/>
                    <a:pt x="2857500" y="114300"/>
                  </a:cubicBezTo>
                  <a:lnTo>
                    <a:pt x="2857500" y="838200"/>
                  </a:lnTo>
                  <a:cubicBezTo>
                    <a:pt x="2857500" y="901326"/>
                    <a:pt x="2806326" y="952500"/>
                    <a:pt x="2743200" y="952500"/>
                  </a:cubicBezTo>
                  <a:lnTo>
                    <a:pt x="114300" y="952500"/>
                  </a:lnTo>
                  <a:cubicBezTo>
                    <a:pt x="51174" y="952500"/>
                    <a:pt x="0" y="901326"/>
                    <a:pt x="0" y="838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9131618" y="3895249"/>
              <a:ext cx="59436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718096"/>
                  </a:solidFill>
                  <a:latin typeface="Segoe UI"/>
                  <a:ea typeface="Microsoft YaHei"/>
                  <a:cs typeface="Segoe UI"/>
                </a:rPr>
                <a:t>商业模式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9129712" y="4117181"/>
              <a:ext cx="1917686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0D2B3E"/>
                  </a:solidFill>
                  <a:latin typeface="Segoe UI"/>
                  <a:ea typeface="Microsoft YaHei"/>
                  <a:cs typeface="Segoe UI"/>
                </a:rPr>
                <a:t>BOT（建设-运营-移交）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9132570" y="4379595"/>
              <a:ext cx="1034986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特许经营期 29 年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5905500" y="4857750"/>
            <a:ext cx="5905500" cy="857250"/>
            <a:chOff x="5905500" y="4857750"/>
            <a:chExt cx="5905500" cy="857250"/>
          </a:xfrm>
        </p:grpSpPr>
        <p:sp>
          <p:nvSpPr>
            <p:cNvPr id="48" name="Freeform 48"/>
            <p:cNvSpPr/>
            <p:nvPr/>
          </p:nvSpPr>
          <p:spPr>
            <a:xfrm>
              <a:off x="5905500" y="4857750"/>
              <a:ext cx="5905500" cy="857250"/>
            </a:xfrm>
            <a:custGeom>
              <a:avLst/>
              <a:gdLst/>
              <a:ahLst/>
              <a:cxnLst/>
              <a:rect l="l" t="t" r="r" b="b"/>
              <a:pathLst>
                <a:path w="5905500" h="857250">
                  <a:moveTo>
                    <a:pt x="114300" y="0"/>
                  </a:moveTo>
                  <a:lnTo>
                    <a:pt x="5791200" y="0"/>
                  </a:lnTo>
                  <a:cubicBezTo>
                    <a:pt x="5854326" y="0"/>
                    <a:pt x="5905500" y="51174"/>
                    <a:pt x="5905500" y="114300"/>
                  </a:cubicBezTo>
                  <a:lnTo>
                    <a:pt x="5905500" y="742950"/>
                  </a:lnTo>
                  <a:cubicBezTo>
                    <a:pt x="5905500" y="806076"/>
                    <a:pt x="5854326" y="857250"/>
                    <a:pt x="5791200" y="857250"/>
                  </a:cubicBezTo>
                  <a:lnTo>
                    <a:pt x="114300" y="857250"/>
                  </a:lnTo>
                  <a:cubicBezTo>
                    <a:pt x="51174" y="857250"/>
                    <a:pt x="0" y="806076"/>
                    <a:pt x="0" y="742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C9A227">
                <a:alpha val="10000"/>
              </a:srgbClr>
            </a:solidFill>
            <a:ln>
              <a:noFill/>
            </a:ln>
          </p:spPr>
        </p:sp>
        <p:sp>
          <p:nvSpPr>
            <p:cNvPr id="49" name="Freeform 49"/>
            <p:cNvSpPr/>
            <p:nvPr/>
          </p:nvSpPr>
          <p:spPr>
            <a:xfrm>
              <a:off x="5905500" y="4857750"/>
              <a:ext cx="76200" cy="857250"/>
            </a:xfrm>
            <a:custGeom>
              <a:avLst/>
              <a:gdLst/>
              <a:ahLst/>
              <a:cxnLst/>
              <a:rect l="l" t="t" r="r" b="b"/>
              <a:pathLst>
                <a:path w="76200" h="857250">
                  <a:moveTo>
                    <a:pt x="38100" y="0"/>
                  </a:moveTo>
                  <a:lnTo>
                    <a:pt x="38100" y="0"/>
                  </a:lnTo>
                  <a:cubicBezTo>
                    <a:pt x="59142" y="0"/>
                    <a:pt x="76200" y="17058"/>
                    <a:pt x="76200" y="38100"/>
                  </a:cubicBezTo>
                  <a:lnTo>
                    <a:pt x="76200" y="819150"/>
                  </a:lnTo>
                  <a:cubicBezTo>
                    <a:pt x="76200" y="840192"/>
                    <a:pt x="59142" y="857250"/>
                    <a:pt x="38100" y="857250"/>
                  </a:cubicBezTo>
                  <a:lnTo>
                    <a:pt x="38100" y="857250"/>
                  </a:lnTo>
                  <a:cubicBezTo>
                    <a:pt x="17058" y="857250"/>
                    <a:pt x="0" y="840192"/>
                    <a:pt x="0" y="819150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solidFill>
              <a:srgbClr val="C9A227"/>
            </a:solidFill>
            <a:ln>
              <a:noFill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6158865" y="5077778"/>
              <a:ext cx="163687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C9A227"/>
                  </a:solidFill>
                  <a:latin typeface="Segoe UI"/>
                  <a:ea typeface="Microsoft YaHei"/>
                  <a:cs typeface="Segoe UI"/>
                </a:rPr>
                <a:t>一带一路倡议标杆项目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6159818" y="5323999"/>
              <a:ext cx="456016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中国企业在海外实施的全流域规划、建设和运营（BOT）模式的典型案例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6159818" y="5514499"/>
              <a:ext cx="329993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调节湄公河支流水力资源，具有举足轻重的战略地位</a:t>
              </a:r>
            </a:p>
          </p:txBody>
        </p:sp>
      </p:grpSp>
      <p:sp>
        <p:nvSpPr>
          <p:cNvPr id="54" name="Line 54"/>
          <p:cNvSpPr/>
          <p:nvPr/>
        </p:nvSpPr>
        <p:spPr>
          <a:xfrm>
            <a:off x="381000" y="6096000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</a:path>
            </a:pathLst>
          </a:custGeom>
          <a:noFill/>
          <a:ln w="9525">
            <a:solidFill>
              <a:srgbClr val="D4DEE4"/>
            </a:solidFill>
          </a:ln>
        </p:spPr>
      </p:sp>
      <p:sp>
        <p:nvSpPr>
          <p:cNvPr id="55" name="TextBox 55"/>
          <p:cNvSpPr txBox="1"/>
          <p:nvPr/>
        </p:nvSpPr>
        <p:spPr>
          <a:xfrm>
            <a:off x="370522" y="6292691"/>
            <a:ext cx="194881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718096"/>
                </a:solidFill>
                <a:latin typeface="Segoe UI"/>
                <a:ea typeface="Microsoft YaHei"/>
                <a:cs typeface="Segoe UI"/>
              </a:rPr>
              <a:t>南欧江梯级水电站项目战略评估报告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1359229" y="6284595"/>
            <a:ext cx="463201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718096"/>
                </a:solidFill>
                <a:latin typeface="Segoe UI"/>
                <a:ea typeface="Microsoft YaHei"/>
                <a:cs typeface="Segoe UI"/>
              </a:rPr>
              <a:t>04 / 20</a:t>
            </a:r>
          </a:p>
        </p:txBody>
      </p:sp>
    </p:spTree>
  </p:cSld>
  <p:clrMapOvr>
    <a:masterClrMapping/>
  </p:clrMapOvr>
  <p:transition dur="4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5F7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D2B3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354330" y="249555"/>
            <a:ext cx="1985581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梯级开发逻辑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172128" y="362902"/>
            <a:ext cx="1652206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7ED4E6"/>
                </a:solidFill>
                <a:latin typeface="Segoe UI"/>
                <a:ea typeface="Microsoft YaHei"/>
                <a:cs typeface="Segoe UI"/>
              </a:rPr>
              <a:t>CASCADE DEVELOPMENT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81000" y="952500"/>
            <a:ext cx="3810000" cy="571500"/>
            <a:chOff x="381000" y="952500"/>
            <a:chExt cx="3810000" cy="571500"/>
          </a:xfrm>
        </p:grpSpPr>
        <p:sp>
          <p:nvSpPr>
            <p:cNvPr id="6" name="Freeform 6"/>
            <p:cNvSpPr/>
            <p:nvPr/>
          </p:nvSpPr>
          <p:spPr>
            <a:xfrm>
              <a:off x="381000" y="952500"/>
              <a:ext cx="3810000" cy="571500"/>
            </a:xfrm>
            <a:custGeom>
              <a:avLst/>
              <a:gdLst/>
              <a:ahLst/>
              <a:cxnLst/>
              <a:rect l="l" t="t" r="r" b="b"/>
              <a:pathLst>
                <a:path w="3810000" h="571500">
                  <a:moveTo>
                    <a:pt x="76200" y="0"/>
                  </a:moveTo>
                  <a:lnTo>
                    <a:pt x="3733800" y="0"/>
                  </a:lnTo>
                  <a:cubicBezTo>
                    <a:pt x="3775884" y="0"/>
                    <a:pt x="3810000" y="34116"/>
                    <a:pt x="3810000" y="76200"/>
                  </a:cubicBezTo>
                  <a:lnTo>
                    <a:pt x="3810000" y="495300"/>
                  </a:lnTo>
                  <a:cubicBezTo>
                    <a:pt x="3810000" y="537384"/>
                    <a:pt x="3775884" y="571500"/>
                    <a:pt x="3733800" y="571500"/>
                  </a:cubicBezTo>
                  <a:lnTo>
                    <a:pt x="76200" y="571500"/>
                  </a:lnTo>
                  <a:cubicBezTo>
                    <a:pt x="34116" y="571500"/>
                    <a:pt x="0" y="537384"/>
                    <a:pt x="0" y="4953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1A6B7C">
                <a:alpha val="10000"/>
              </a:srgbClr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558165" y="1077278"/>
              <a:ext cx="1813993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A6B7C"/>
                  </a:solidFill>
                  <a:latin typeface="Segoe UI"/>
                  <a:ea typeface="Microsoft YaHei"/>
                  <a:cs typeface="Segoe UI"/>
                </a:rPr>
                <a:t>"一库七级"梯级开发方案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60070" y="1312545"/>
              <a:ext cx="254003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上游大水库调节 → 下游径流式电站稳定供电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381000" y="1714500"/>
            <a:ext cx="11430000" cy="2857500"/>
            <a:chOff x="381000" y="1714500"/>
            <a:chExt cx="11430000" cy="2857500"/>
          </a:xfrm>
        </p:grpSpPr>
        <p:sp>
          <p:nvSpPr>
            <p:cNvPr id="10" name="Freeform 10"/>
            <p:cNvSpPr/>
            <p:nvPr/>
          </p:nvSpPr>
          <p:spPr>
            <a:xfrm>
              <a:off x="381000" y="1714500"/>
              <a:ext cx="11430000" cy="2857500"/>
            </a:xfrm>
            <a:custGeom>
              <a:avLst/>
              <a:gdLst/>
              <a:ahLst/>
              <a:cxnLst/>
              <a:rect l="l" t="t" r="r" b="b"/>
              <a:pathLst>
                <a:path w="11430000" h="2857500">
                  <a:moveTo>
                    <a:pt x="114300" y="0"/>
                  </a:moveTo>
                  <a:lnTo>
                    <a:pt x="11315700" y="0"/>
                  </a:lnTo>
                  <a:cubicBezTo>
                    <a:pt x="11378826" y="0"/>
                    <a:pt x="11430000" y="51174"/>
                    <a:pt x="11430000" y="114300"/>
                  </a:cubicBezTo>
                  <a:lnTo>
                    <a:pt x="11430000" y="2743200"/>
                  </a:lnTo>
                  <a:cubicBezTo>
                    <a:pt x="11430000" y="2806326"/>
                    <a:pt x="11378826" y="2857500"/>
                    <a:pt x="11315700" y="2857500"/>
                  </a:cubicBezTo>
                  <a:lnTo>
                    <a:pt x="114300" y="2857500"/>
                  </a:lnTo>
                  <a:cubicBezTo>
                    <a:pt x="51174" y="2857500"/>
                    <a:pt x="0" y="2806326"/>
                    <a:pt x="0" y="2743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11" name="Freeform 11"/>
            <p:cNvSpPr/>
            <p:nvPr/>
          </p:nvSpPr>
          <p:spPr>
            <a:xfrm>
              <a:off x="857250" y="2190750"/>
              <a:ext cx="10001250" cy="1905000"/>
            </a:xfrm>
            <a:custGeom>
              <a:avLst/>
              <a:gdLst/>
              <a:ahLst/>
              <a:cxnLst/>
              <a:rect l="l" t="t" r="r" b="b"/>
              <a:pathLst>
                <a:path w="10001250" h="1905000">
                  <a:moveTo>
                    <a:pt x="0" y="1905000"/>
                  </a:moveTo>
                  <a:cubicBezTo>
                    <a:pt x="952500" y="1841500"/>
                    <a:pt x="1746250" y="1682750"/>
                    <a:pt x="2381250" y="1428750"/>
                  </a:cubicBezTo>
                  <a:cubicBezTo>
                    <a:pt x="3016250" y="1174750"/>
                    <a:pt x="3651250" y="984250"/>
                    <a:pt x="4286250" y="857250"/>
                  </a:cubicBezTo>
                  <a:cubicBezTo>
                    <a:pt x="4921250" y="730250"/>
                    <a:pt x="5556250" y="603250"/>
                    <a:pt x="6191250" y="476250"/>
                  </a:cubicBezTo>
                  <a:cubicBezTo>
                    <a:pt x="6826250" y="349250"/>
                    <a:pt x="7461250" y="254000"/>
                    <a:pt x="8096250" y="190500"/>
                  </a:cubicBezTo>
                  <a:cubicBezTo>
                    <a:pt x="8731250" y="127000"/>
                    <a:pt x="9366250" y="63500"/>
                    <a:pt x="10001250" y="0"/>
                  </a:cubicBezTo>
                </a:path>
              </a:pathLst>
            </a:custGeom>
            <a:noFill/>
            <a:ln w="57150" cap="rnd">
              <a:gradFill>
                <a:gsLst>
                  <a:gs pos="0">
                    <a:srgbClr val="0D2B3E"/>
                  </a:gs>
                  <a:gs pos="50000">
                    <a:srgbClr val="1A6B7C"/>
                  </a:gs>
                  <a:gs pos="100000">
                    <a:srgbClr val="2E96B3"/>
                  </a:gs>
                </a:gsLst>
                <a:lin ang="0" scaled="1"/>
              </a:gradFill>
            </a:ln>
          </p:spPr>
        </p:sp>
        <p:sp>
          <p:nvSpPr>
            <p:cNvPr id="12" name="Polygon 12"/>
            <p:cNvSpPr/>
            <p:nvPr/>
          </p:nvSpPr>
          <p:spPr>
            <a:xfrm>
              <a:off x="857250" y="4048125"/>
              <a:ext cx="190500" cy="95250"/>
            </a:xfrm>
            <a:custGeom>
              <a:avLst/>
              <a:gdLst/>
              <a:ahLst/>
              <a:cxnLst/>
              <a:rect l="l" t="t" r="r" b="b"/>
              <a:pathLst>
                <a:path w="190500" h="95250">
                  <a:moveTo>
                    <a:pt x="0" y="47625"/>
                  </a:moveTo>
                  <a:lnTo>
                    <a:pt x="190500" y="0"/>
                  </a:lnTo>
                  <a:lnTo>
                    <a:pt x="190500" y="95250"/>
                  </a:lnTo>
                  <a:close/>
                </a:path>
              </a:pathLst>
            </a:custGeom>
            <a:solidFill>
              <a:srgbClr val="2E96B3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656272" y="4244816"/>
              <a:ext cx="725829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718096"/>
                  </a:solidFill>
                  <a:latin typeface="Segoe UI"/>
                  <a:ea typeface="Microsoft YaHei"/>
                  <a:cs typeface="Segoe UI"/>
                </a:rPr>
                <a:t>↓ 汇入湄公河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1476375" y="3037999"/>
              <a:ext cx="666750" cy="795813"/>
              <a:chOff x="1476375" y="3037999"/>
              <a:chExt cx="666750" cy="79581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76375" y="3238500"/>
                <a:ext cx="66675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666750" h="571500">
                    <a:moveTo>
                      <a:pt x="57150" y="0"/>
                    </a:moveTo>
                    <a:lnTo>
                      <a:pt x="609600" y="0"/>
                    </a:lnTo>
                    <a:cubicBezTo>
                      <a:pt x="641163" y="0"/>
                      <a:pt x="666750" y="25587"/>
                      <a:pt x="666750" y="57150"/>
                    </a:cubicBezTo>
                    <a:lnTo>
                      <a:pt x="666750" y="514350"/>
                    </a:lnTo>
                    <a:cubicBezTo>
                      <a:pt x="666750" y="545913"/>
                      <a:pt x="641163" y="571500"/>
                      <a:pt x="609600" y="571500"/>
                    </a:cubicBezTo>
                    <a:lnTo>
                      <a:pt x="57150" y="571500"/>
                    </a:lnTo>
                    <a:cubicBezTo>
                      <a:pt x="25587" y="571500"/>
                      <a:pt x="0" y="545913"/>
                      <a:pt x="0" y="5143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9A227"/>
                  </a:gs>
                  <a:gs pos="100000">
                    <a:srgbClr val="A88620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1647849" y="3037999"/>
                <a:ext cx="32380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b="1" dirty="0">
                    <a:solidFill>
                      <a:srgbClr val="0D2B3E"/>
                    </a:solidFill>
                    <a:latin typeface="Segoe UI"/>
                    <a:ea typeface="Microsoft YaHei"/>
                    <a:cs typeface="Segoe UI"/>
                  </a:rPr>
                  <a:t>一级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1683701" y="3506152"/>
                <a:ext cx="25209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180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1718072" y="3681412"/>
                <a:ext cx="183356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MW</a:t>
                </a: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2714625" y="2656999"/>
              <a:ext cx="666750" cy="962501"/>
              <a:chOff x="2714625" y="2656999"/>
              <a:chExt cx="666750" cy="96250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2714625" y="2857500"/>
                <a:ext cx="66675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666750" h="762000">
                    <a:moveTo>
                      <a:pt x="57150" y="0"/>
                    </a:moveTo>
                    <a:lnTo>
                      <a:pt x="609600" y="0"/>
                    </a:lnTo>
                    <a:cubicBezTo>
                      <a:pt x="641163" y="0"/>
                      <a:pt x="666750" y="25587"/>
                      <a:pt x="666750" y="57150"/>
                    </a:cubicBezTo>
                    <a:lnTo>
                      <a:pt x="666750" y="704850"/>
                    </a:lnTo>
                    <a:cubicBezTo>
                      <a:pt x="666750" y="736413"/>
                      <a:pt x="641163" y="762000"/>
                      <a:pt x="609600" y="762000"/>
                    </a:cubicBezTo>
                    <a:lnTo>
                      <a:pt x="57150" y="762000"/>
                    </a:lnTo>
                    <a:cubicBezTo>
                      <a:pt x="25587" y="762000"/>
                      <a:pt x="0" y="736413"/>
                      <a:pt x="0" y="704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E96B3"/>
                  </a:gs>
                  <a:gs pos="100000">
                    <a:srgbClr val="1A6B7C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2886099" y="2656999"/>
                <a:ext cx="32380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b="1" dirty="0">
                    <a:solidFill>
                      <a:srgbClr val="0D2B3E"/>
                    </a:solidFill>
                    <a:latin typeface="Segoe UI"/>
                    <a:ea typeface="Microsoft YaHei"/>
                    <a:cs typeface="Segoe UI"/>
                  </a:rPr>
                  <a:t>二级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2921951" y="3172778"/>
                <a:ext cx="25209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120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2956322" y="3348038"/>
                <a:ext cx="183356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MW</a:t>
                </a: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4048125" y="2323624"/>
              <a:ext cx="666750" cy="914876"/>
              <a:chOff x="4048125" y="2323624"/>
              <a:chExt cx="666750" cy="914876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4048125" y="2524125"/>
                <a:ext cx="666750" cy="714375"/>
              </a:xfrm>
              <a:custGeom>
                <a:avLst/>
                <a:gdLst/>
                <a:ahLst/>
                <a:cxnLst/>
                <a:rect l="l" t="t" r="r" b="b"/>
                <a:pathLst>
                  <a:path w="666750" h="714375">
                    <a:moveTo>
                      <a:pt x="57150" y="0"/>
                    </a:moveTo>
                    <a:lnTo>
                      <a:pt x="609600" y="0"/>
                    </a:lnTo>
                    <a:cubicBezTo>
                      <a:pt x="641163" y="0"/>
                      <a:pt x="666750" y="25587"/>
                      <a:pt x="666750" y="57150"/>
                    </a:cubicBezTo>
                    <a:lnTo>
                      <a:pt x="666750" y="657225"/>
                    </a:lnTo>
                    <a:cubicBezTo>
                      <a:pt x="666750" y="688788"/>
                      <a:pt x="641163" y="714375"/>
                      <a:pt x="609600" y="714375"/>
                    </a:cubicBezTo>
                    <a:lnTo>
                      <a:pt x="57150" y="714375"/>
                    </a:lnTo>
                    <a:cubicBezTo>
                      <a:pt x="25587" y="714375"/>
                      <a:pt x="0" y="688788"/>
                      <a:pt x="0" y="6572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9A227"/>
                  </a:gs>
                  <a:gs pos="100000">
                    <a:srgbClr val="A88620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4219599" y="2323624"/>
                <a:ext cx="32380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b="1" dirty="0">
                    <a:solidFill>
                      <a:srgbClr val="0D2B3E"/>
                    </a:solidFill>
                    <a:latin typeface="Segoe UI"/>
                    <a:ea typeface="Microsoft YaHei"/>
                    <a:cs typeface="Segoe UI"/>
                  </a:rPr>
                  <a:t>三级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4255451" y="2839402"/>
                <a:ext cx="25209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210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4289822" y="3014662"/>
                <a:ext cx="183356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MW</a:t>
                </a: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5381625" y="2085499"/>
              <a:ext cx="666750" cy="867251"/>
              <a:chOff x="5381625" y="2085499"/>
              <a:chExt cx="666750" cy="867251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5381625" y="2286000"/>
                <a:ext cx="666750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666750" h="666750">
                    <a:moveTo>
                      <a:pt x="57150" y="0"/>
                    </a:moveTo>
                    <a:lnTo>
                      <a:pt x="609600" y="0"/>
                    </a:lnTo>
                    <a:cubicBezTo>
                      <a:pt x="641163" y="0"/>
                      <a:pt x="666750" y="25587"/>
                      <a:pt x="666750" y="57150"/>
                    </a:cubicBezTo>
                    <a:lnTo>
                      <a:pt x="666750" y="609600"/>
                    </a:lnTo>
                    <a:cubicBezTo>
                      <a:pt x="666750" y="641163"/>
                      <a:pt x="641163" y="666750"/>
                      <a:pt x="609600" y="666750"/>
                    </a:cubicBezTo>
                    <a:lnTo>
                      <a:pt x="57150" y="666750"/>
                    </a:lnTo>
                    <a:cubicBezTo>
                      <a:pt x="25587" y="666750"/>
                      <a:pt x="0" y="641163"/>
                      <a:pt x="0" y="6096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9A227"/>
                  </a:gs>
                  <a:gs pos="100000">
                    <a:srgbClr val="A88620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5553099" y="2085499"/>
                <a:ext cx="32380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b="1" dirty="0">
                    <a:solidFill>
                      <a:srgbClr val="0D2B3E"/>
                    </a:solidFill>
                    <a:latin typeface="Segoe UI"/>
                    <a:ea typeface="Microsoft YaHei"/>
                    <a:cs typeface="Segoe UI"/>
                  </a:rPr>
                  <a:t>四级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5588951" y="2601278"/>
                <a:ext cx="25209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132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5623322" y="2776538"/>
                <a:ext cx="183356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MW</a:t>
                </a:r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6667500" y="1870710"/>
              <a:ext cx="762000" cy="1034415"/>
              <a:chOff x="6667500" y="1870710"/>
              <a:chExt cx="762000" cy="103441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6667500" y="2095500"/>
                <a:ext cx="762000" cy="809625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809625">
                    <a:moveTo>
                      <a:pt x="57150" y="0"/>
                    </a:moveTo>
                    <a:lnTo>
                      <a:pt x="704850" y="0"/>
                    </a:lnTo>
                    <a:cubicBezTo>
                      <a:pt x="736413" y="0"/>
                      <a:pt x="762000" y="25587"/>
                      <a:pt x="762000" y="57150"/>
                    </a:cubicBezTo>
                    <a:lnTo>
                      <a:pt x="762000" y="752475"/>
                    </a:lnTo>
                    <a:cubicBezTo>
                      <a:pt x="762000" y="784038"/>
                      <a:pt x="736413" y="809625"/>
                      <a:pt x="704850" y="809625"/>
                    </a:cubicBezTo>
                    <a:lnTo>
                      <a:pt x="57150" y="809625"/>
                    </a:lnTo>
                    <a:cubicBezTo>
                      <a:pt x="25587" y="809625"/>
                      <a:pt x="0" y="784038"/>
                      <a:pt x="0" y="75247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E96B3"/>
                  </a:gs>
                  <a:gs pos="100000">
                    <a:srgbClr val="1A6B7C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6849237" y="1870710"/>
                <a:ext cx="398526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0D2B3E"/>
                    </a:solidFill>
                    <a:latin typeface="Segoe UI"/>
                    <a:ea typeface="Microsoft YaHei"/>
                    <a:cs typeface="Segoe UI"/>
                  </a:rPr>
                  <a:t>五级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6881441" y="2442210"/>
                <a:ext cx="334118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240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6901815" y="2604135"/>
                <a:ext cx="293370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MW</a:t>
                </a:r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8143875" y="1756410"/>
              <a:ext cx="666750" cy="986790"/>
              <a:chOff x="8143875" y="1756410"/>
              <a:chExt cx="666750" cy="98679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8143875" y="1981200"/>
                <a:ext cx="66675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666750" h="762000">
                    <a:moveTo>
                      <a:pt x="57150" y="0"/>
                    </a:moveTo>
                    <a:lnTo>
                      <a:pt x="609600" y="0"/>
                    </a:lnTo>
                    <a:cubicBezTo>
                      <a:pt x="641163" y="0"/>
                      <a:pt x="666750" y="25587"/>
                      <a:pt x="666750" y="57150"/>
                    </a:cubicBezTo>
                    <a:lnTo>
                      <a:pt x="666750" y="704850"/>
                    </a:lnTo>
                    <a:cubicBezTo>
                      <a:pt x="666750" y="736413"/>
                      <a:pt x="641163" y="762000"/>
                      <a:pt x="609600" y="762000"/>
                    </a:cubicBezTo>
                    <a:lnTo>
                      <a:pt x="57150" y="762000"/>
                    </a:lnTo>
                    <a:cubicBezTo>
                      <a:pt x="25587" y="762000"/>
                      <a:pt x="0" y="736413"/>
                      <a:pt x="0" y="704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E96B3"/>
                  </a:gs>
                  <a:gs pos="100000">
                    <a:srgbClr val="1A6B7C"/>
                  </a:gs>
                </a:gsLst>
                <a:lin ang="5400000" scaled="1"/>
              </a:gradFill>
              <a:ln>
                <a:noFill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8277987" y="1756410"/>
                <a:ext cx="398526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0D2B3E"/>
                    </a:solidFill>
                    <a:latin typeface="Segoe UI"/>
                    <a:ea typeface="Microsoft YaHei"/>
                    <a:cs typeface="Segoe UI"/>
                  </a:rPr>
                  <a:t>六级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8333194" y="2280285"/>
                <a:ext cx="288112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180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8330565" y="2423160"/>
                <a:ext cx="293370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MW</a:t>
                </a:r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9423378" y="1718310"/>
              <a:ext cx="1346244" cy="1082040"/>
              <a:chOff x="9423378" y="1718310"/>
              <a:chExt cx="1346244" cy="108204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9620250" y="1943100"/>
                <a:ext cx="952500" cy="857250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857250">
                    <a:moveTo>
                      <a:pt x="76200" y="0"/>
                    </a:moveTo>
                    <a:lnTo>
                      <a:pt x="876300" y="0"/>
                    </a:lnTo>
                    <a:cubicBezTo>
                      <a:pt x="918384" y="0"/>
                      <a:pt x="952500" y="34116"/>
                      <a:pt x="952500" y="76200"/>
                    </a:cubicBezTo>
                    <a:lnTo>
                      <a:pt x="952500" y="781050"/>
                    </a:lnTo>
                    <a:cubicBezTo>
                      <a:pt x="952500" y="823134"/>
                      <a:pt x="918384" y="857250"/>
                      <a:pt x="876300" y="857250"/>
                    </a:cubicBezTo>
                    <a:lnTo>
                      <a:pt x="76200" y="857250"/>
                    </a:lnTo>
                    <a:cubicBezTo>
                      <a:pt x="34116" y="857250"/>
                      <a:pt x="0" y="823134"/>
                      <a:pt x="0" y="7810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9A227"/>
                  </a:gs>
                  <a:gs pos="100000">
                    <a:srgbClr val="A88620"/>
                  </a:gs>
                </a:gsLst>
                <a:lin ang="5400000" scaled="1"/>
              </a:gradFill>
              <a:ln w="28575">
                <a:solidFill>
                  <a:srgbClr val="C9A227"/>
                </a:solidFill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9423378" y="1718310"/>
                <a:ext cx="1346244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C9A227"/>
                    </a:solidFill>
                    <a:latin typeface="Segoe UI"/>
                    <a:ea typeface="Microsoft YaHei"/>
                    <a:cs typeface="Segoe UI"/>
                  </a:rPr>
                  <a:t>七级 · 龙头水库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9952444" y="2242185"/>
                <a:ext cx="288112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210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9498520" y="2432685"/>
                <a:ext cx="1195959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MW · 多年调节</a:t>
                </a:r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11324272" y="1911191"/>
              <a:ext cx="364355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718096"/>
                  </a:solidFill>
                  <a:latin typeface="Segoe UI"/>
                  <a:ea typeface="Microsoft YaHei"/>
                  <a:cs typeface="Segoe UI"/>
                </a:rPr>
                <a:t>上游 ↑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381000" y="4857750"/>
            <a:ext cx="5524500" cy="857250"/>
            <a:chOff x="381000" y="4857750"/>
            <a:chExt cx="5524500" cy="857250"/>
          </a:xfrm>
        </p:grpSpPr>
        <p:sp>
          <p:nvSpPr>
            <p:cNvPr id="51" name="Freeform 51"/>
            <p:cNvSpPr/>
            <p:nvPr/>
          </p:nvSpPr>
          <p:spPr>
            <a:xfrm>
              <a:off x="381000" y="4857750"/>
              <a:ext cx="5524500" cy="857250"/>
            </a:xfrm>
            <a:custGeom>
              <a:avLst/>
              <a:gdLst/>
              <a:ahLst/>
              <a:cxnLst/>
              <a:rect l="l" t="t" r="r" b="b"/>
              <a:pathLst>
                <a:path w="5524500" h="857250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742950"/>
                  </a:lnTo>
                  <a:cubicBezTo>
                    <a:pt x="5524500" y="806076"/>
                    <a:pt x="5473326" y="857250"/>
                    <a:pt x="5410200" y="857250"/>
                  </a:cubicBezTo>
                  <a:lnTo>
                    <a:pt x="114300" y="857250"/>
                  </a:lnTo>
                  <a:cubicBezTo>
                    <a:pt x="51174" y="857250"/>
                    <a:pt x="0" y="806076"/>
                    <a:pt x="0" y="742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2E96B3"/>
              </a:solidFill>
            </a:ln>
          </p:spPr>
        </p:sp>
        <p:sp>
          <p:nvSpPr>
            <p:cNvPr id="52" name="Freeform 52"/>
            <p:cNvSpPr/>
            <p:nvPr/>
          </p:nvSpPr>
          <p:spPr>
            <a:xfrm>
              <a:off x="381000" y="4857750"/>
              <a:ext cx="95250" cy="857250"/>
            </a:xfrm>
            <a:custGeom>
              <a:avLst/>
              <a:gdLst/>
              <a:ahLst/>
              <a:cxnLst/>
              <a:rect l="l" t="t" r="r" b="b"/>
              <a:pathLst>
                <a:path w="95250" h="857250">
                  <a:moveTo>
                    <a:pt x="47625" y="0"/>
                  </a:moveTo>
                  <a:lnTo>
                    <a:pt x="47625" y="0"/>
                  </a:lnTo>
                  <a:cubicBezTo>
                    <a:pt x="73928" y="0"/>
                    <a:pt x="95250" y="21322"/>
                    <a:pt x="95250" y="47625"/>
                  </a:cubicBezTo>
                  <a:lnTo>
                    <a:pt x="95250" y="809625"/>
                  </a:lnTo>
                  <a:cubicBezTo>
                    <a:pt x="95250" y="835928"/>
                    <a:pt x="73928" y="857250"/>
                    <a:pt x="47625" y="857250"/>
                  </a:cubicBezTo>
                  <a:lnTo>
                    <a:pt x="47625" y="857250"/>
                  </a:lnTo>
                  <a:cubicBezTo>
                    <a:pt x="21322" y="857250"/>
                    <a:pt x="0" y="835928"/>
                    <a:pt x="0" y="809625"/>
                  </a:cubicBezTo>
                  <a:lnTo>
                    <a:pt x="0" y="47625"/>
                  </a:lnTo>
                  <a:cubicBezTo>
                    <a:pt x="0" y="21322"/>
                    <a:pt x="21322" y="0"/>
                    <a:pt x="47625" y="0"/>
                  </a:cubicBezTo>
                  <a:close/>
                </a:path>
              </a:pathLst>
            </a:custGeom>
            <a:solidFill>
              <a:srgbClr val="2E96B3"/>
            </a:solidFill>
            <a:ln>
              <a:noFill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651510" y="5013960"/>
              <a:ext cx="187071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6B7C"/>
                  </a:solidFill>
                  <a:latin typeface="Segoe UI"/>
                  <a:ea typeface="Microsoft YaHei"/>
                  <a:cs typeface="Segoe UI"/>
                </a:rPr>
                <a:t>一期工程（中游河段）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654368" y="5276374"/>
              <a:ext cx="279442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电站：二级、五级、六级</a:t>
              </a:r>
              <a:r>
                <a:rPr lang="zh-CN" sz="975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装机容量：</a:t>
              </a:r>
              <a:r>
                <a:rPr lang="zh-CN" sz="975" b="1" dirty="0">
                  <a:solidFill>
                    <a:srgbClr val="1A6B7C"/>
                  </a:solidFill>
                  <a:latin typeface="Segoe UI"/>
                  <a:ea typeface="Microsoft YaHei"/>
                  <a:cs typeface="Segoe UI"/>
                </a:rPr>
                <a:t>540 MW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655320" y="5503545"/>
              <a:ext cx="192224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718096"/>
                  </a:solidFill>
                  <a:latin typeface="Segoe UI"/>
                  <a:ea typeface="Microsoft YaHei"/>
                  <a:cs typeface="Segoe UI"/>
                </a:rPr>
                <a:t>2012年10月开工 → 2016年5月投产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6286500" y="4857750"/>
            <a:ext cx="5524500" cy="857250"/>
            <a:chOff x="6286500" y="4857750"/>
            <a:chExt cx="5524500" cy="857250"/>
          </a:xfrm>
        </p:grpSpPr>
        <p:sp>
          <p:nvSpPr>
            <p:cNvPr id="57" name="Freeform 57"/>
            <p:cNvSpPr/>
            <p:nvPr/>
          </p:nvSpPr>
          <p:spPr>
            <a:xfrm>
              <a:off x="6286500" y="4857750"/>
              <a:ext cx="5524500" cy="857250"/>
            </a:xfrm>
            <a:custGeom>
              <a:avLst/>
              <a:gdLst/>
              <a:ahLst/>
              <a:cxnLst/>
              <a:rect l="l" t="t" r="r" b="b"/>
              <a:pathLst>
                <a:path w="5524500" h="857250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742950"/>
                  </a:lnTo>
                  <a:cubicBezTo>
                    <a:pt x="5524500" y="806076"/>
                    <a:pt x="5473326" y="857250"/>
                    <a:pt x="5410200" y="857250"/>
                  </a:cubicBezTo>
                  <a:lnTo>
                    <a:pt x="114300" y="857250"/>
                  </a:lnTo>
                  <a:cubicBezTo>
                    <a:pt x="51174" y="857250"/>
                    <a:pt x="0" y="806076"/>
                    <a:pt x="0" y="742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C9A227"/>
              </a:solidFill>
            </a:ln>
          </p:spPr>
        </p:sp>
        <p:sp>
          <p:nvSpPr>
            <p:cNvPr id="58" name="Freeform 58"/>
            <p:cNvSpPr/>
            <p:nvPr/>
          </p:nvSpPr>
          <p:spPr>
            <a:xfrm>
              <a:off x="6286500" y="4857750"/>
              <a:ext cx="95250" cy="857250"/>
            </a:xfrm>
            <a:custGeom>
              <a:avLst/>
              <a:gdLst/>
              <a:ahLst/>
              <a:cxnLst/>
              <a:rect l="l" t="t" r="r" b="b"/>
              <a:pathLst>
                <a:path w="95250" h="857250">
                  <a:moveTo>
                    <a:pt x="47625" y="0"/>
                  </a:moveTo>
                  <a:lnTo>
                    <a:pt x="47625" y="0"/>
                  </a:lnTo>
                  <a:cubicBezTo>
                    <a:pt x="73928" y="0"/>
                    <a:pt x="95250" y="21322"/>
                    <a:pt x="95250" y="47625"/>
                  </a:cubicBezTo>
                  <a:lnTo>
                    <a:pt x="95250" y="809625"/>
                  </a:lnTo>
                  <a:cubicBezTo>
                    <a:pt x="95250" y="835928"/>
                    <a:pt x="73928" y="857250"/>
                    <a:pt x="47625" y="857250"/>
                  </a:cubicBezTo>
                  <a:lnTo>
                    <a:pt x="47625" y="857250"/>
                  </a:lnTo>
                  <a:cubicBezTo>
                    <a:pt x="21322" y="857250"/>
                    <a:pt x="0" y="835928"/>
                    <a:pt x="0" y="809625"/>
                  </a:cubicBezTo>
                  <a:lnTo>
                    <a:pt x="0" y="47625"/>
                  </a:lnTo>
                  <a:cubicBezTo>
                    <a:pt x="0" y="21322"/>
                    <a:pt x="21322" y="0"/>
                    <a:pt x="47625" y="0"/>
                  </a:cubicBezTo>
                  <a:close/>
                </a:path>
              </a:pathLst>
            </a:custGeom>
            <a:solidFill>
              <a:srgbClr val="C9A227"/>
            </a:solidFill>
            <a:ln>
              <a:noFill/>
            </a:ln>
          </p:spPr>
        </p:sp>
        <p:sp>
          <p:nvSpPr>
            <p:cNvPr id="59" name="TextBox 59"/>
            <p:cNvSpPr txBox="1"/>
            <p:nvPr/>
          </p:nvSpPr>
          <p:spPr>
            <a:xfrm>
              <a:off x="6557010" y="5013960"/>
              <a:ext cx="2054733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C9A227"/>
                  </a:solidFill>
                  <a:latin typeface="Segoe UI"/>
                  <a:ea typeface="Microsoft YaHei"/>
                  <a:cs typeface="Segoe UI"/>
                </a:rPr>
                <a:t>二期工程（上游与下游）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6559868" y="5276374"/>
              <a:ext cx="322161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电站：一级、三级、四级、七级</a:t>
              </a:r>
              <a:r>
                <a:rPr lang="zh-CN" sz="975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装机容量：</a:t>
              </a:r>
              <a:r>
                <a:rPr lang="zh-CN" sz="975" b="1" dirty="0">
                  <a:solidFill>
                    <a:srgbClr val="C9A227"/>
                  </a:solidFill>
                  <a:latin typeface="Segoe UI"/>
                  <a:ea typeface="Microsoft YaHei"/>
                  <a:cs typeface="Segoe UI"/>
                </a:rPr>
                <a:t>732 MW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6560820" y="5503545"/>
              <a:ext cx="2145697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718096"/>
                  </a:solidFill>
                  <a:latin typeface="Segoe UI"/>
                  <a:ea typeface="Microsoft YaHei"/>
                  <a:cs typeface="Segoe UI"/>
                </a:rPr>
                <a:t>2016年4月开工 → 2021年9月全部投产</a:t>
              </a:r>
            </a:p>
          </p:txBody>
        </p:sp>
      </p:grpSp>
      <p:sp>
        <p:nvSpPr>
          <p:cNvPr id="63" name="Line 63"/>
          <p:cNvSpPr/>
          <p:nvPr/>
        </p:nvSpPr>
        <p:spPr>
          <a:xfrm>
            <a:off x="381000" y="6096000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</a:path>
            </a:pathLst>
          </a:custGeom>
          <a:noFill/>
          <a:ln w="9525">
            <a:solidFill>
              <a:srgbClr val="D4DEE4"/>
            </a:solidFill>
          </a:ln>
        </p:spPr>
      </p:sp>
      <p:sp>
        <p:nvSpPr>
          <p:cNvPr id="64" name="TextBox 64"/>
          <p:cNvSpPr txBox="1"/>
          <p:nvPr/>
        </p:nvSpPr>
        <p:spPr>
          <a:xfrm>
            <a:off x="370522" y="6292691"/>
            <a:ext cx="194881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718096"/>
                </a:solidFill>
                <a:latin typeface="Segoe UI"/>
                <a:ea typeface="Microsoft YaHei"/>
                <a:cs typeface="Segoe UI"/>
              </a:rPr>
              <a:t>南欧江梯级水电站项目战略评估报告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1359229" y="6284595"/>
            <a:ext cx="463201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718096"/>
                </a:solidFill>
                <a:latin typeface="Segoe UI"/>
                <a:ea typeface="Microsoft YaHei"/>
                <a:cs typeface="Segoe UI"/>
              </a:rPr>
              <a:t>05 / 20</a:t>
            </a:r>
          </a:p>
        </p:txBody>
      </p:sp>
    </p:spTree>
  </p:cSld>
  <p:clrMapOvr>
    <a:masterClrMapping/>
  </p:clrMapOvr>
  <p:transition dur="4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5F7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D2B3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354330" y="249555"/>
            <a:ext cx="1985581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关键技术参数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34432" y="362902"/>
            <a:ext cx="188990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7ED4E6"/>
                </a:solidFill>
                <a:latin typeface="Segoe UI"/>
                <a:ea typeface="Microsoft YaHei"/>
                <a:cs typeface="Segoe UI"/>
              </a:rPr>
              <a:t>TECHNICAL SPECIFICATIONS</a:t>
            </a:r>
          </a:p>
        </p:txBody>
      </p:sp>
      <p:grpSp>
        <p:nvGrpSpPr>
          <p:cNvPr id="77" name="Group 77"/>
          <p:cNvGrpSpPr/>
          <p:nvPr/>
        </p:nvGrpSpPr>
        <p:grpSpPr>
          <a:xfrm>
            <a:off x="381000" y="952500"/>
            <a:ext cx="11430000" cy="3238500"/>
            <a:chOff x="381000" y="952500"/>
            <a:chExt cx="11430000" cy="3238500"/>
          </a:xfrm>
        </p:grpSpPr>
        <p:sp>
          <p:nvSpPr>
            <p:cNvPr id="6" name="Freeform 6"/>
            <p:cNvSpPr/>
            <p:nvPr/>
          </p:nvSpPr>
          <p:spPr>
            <a:xfrm>
              <a:off x="381000" y="952500"/>
              <a:ext cx="11430000" cy="3238500"/>
            </a:xfrm>
            <a:custGeom>
              <a:avLst/>
              <a:gdLst/>
              <a:ahLst/>
              <a:cxnLst/>
              <a:rect l="l" t="t" r="r" b="b"/>
              <a:pathLst>
                <a:path w="11430000" h="3238500">
                  <a:moveTo>
                    <a:pt x="114300" y="0"/>
                  </a:moveTo>
                  <a:lnTo>
                    <a:pt x="11315700" y="0"/>
                  </a:lnTo>
                  <a:cubicBezTo>
                    <a:pt x="11378826" y="0"/>
                    <a:pt x="11430000" y="51174"/>
                    <a:pt x="11430000" y="114300"/>
                  </a:cubicBezTo>
                  <a:lnTo>
                    <a:pt x="11430000" y="3124200"/>
                  </a:lnTo>
                  <a:cubicBezTo>
                    <a:pt x="11430000" y="3187326"/>
                    <a:pt x="11378826" y="3238500"/>
                    <a:pt x="11315700" y="3238500"/>
                  </a:cubicBezTo>
                  <a:lnTo>
                    <a:pt x="114300" y="3238500"/>
                  </a:lnTo>
                  <a:cubicBezTo>
                    <a:pt x="51174" y="3238500"/>
                    <a:pt x="0" y="3187326"/>
                    <a:pt x="0" y="3124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381000" y="952500"/>
              <a:ext cx="11430000" cy="428625"/>
            </a:xfrm>
            <a:custGeom>
              <a:avLst/>
              <a:gdLst/>
              <a:ahLst/>
              <a:cxnLst/>
              <a:rect l="l" t="t" r="r" b="b"/>
              <a:pathLst>
                <a:path w="11430000" h="428625">
                  <a:moveTo>
                    <a:pt x="114300" y="0"/>
                  </a:moveTo>
                  <a:lnTo>
                    <a:pt x="11315700" y="0"/>
                  </a:lnTo>
                  <a:cubicBezTo>
                    <a:pt x="11378826" y="0"/>
                    <a:pt x="11430000" y="51174"/>
                    <a:pt x="11430000" y="114300"/>
                  </a:cubicBezTo>
                  <a:lnTo>
                    <a:pt x="11430000" y="314325"/>
                  </a:lnTo>
                  <a:cubicBezTo>
                    <a:pt x="11430000" y="377451"/>
                    <a:pt x="11378826" y="428625"/>
                    <a:pt x="11315700" y="428625"/>
                  </a:cubicBezTo>
                  <a:lnTo>
                    <a:pt x="114300" y="428625"/>
                  </a:lnTo>
                  <a:cubicBezTo>
                    <a:pt x="51174" y="428625"/>
                    <a:pt x="0" y="377451"/>
                    <a:pt x="0" y="31432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0D2B3E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981099" y="1113949"/>
              <a:ext cx="32380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梯级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974580" y="1113949"/>
              <a:ext cx="62284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装机容量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308080" y="1113949"/>
              <a:ext cx="62284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机组配置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832080" y="1113949"/>
              <a:ext cx="62284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坝型结构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737080" y="1113949"/>
              <a:ext cx="62284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水库参数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8601099" y="1113949"/>
              <a:ext cx="32380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分期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9934599" y="1113949"/>
              <a:ext cx="32380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完工</a:t>
              </a:r>
            </a:p>
          </p:txBody>
        </p:sp>
        <p:sp>
          <p:nvSpPr>
            <p:cNvPr id="15" name="Rectangle 15"/>
            <p:cNvSpPr/>
            <p:nvPr/>
          </p:nvSpPr>
          <p:spPr>
            <a:xfrm>
              <a:off x="390525" y="1390650"/>
              <a:ext cx="11410950" cy="342900"/>
            </a:xfrm>
            <a:prstGeom prst="rect">
              <a:avLst/>
            </a:prstGeom>
            <a:solidFill>
              <a:srgbClr val="F8FAFB"/>
            </a:solidFill>
            <a:ln>
              <a:noFill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000125" y="152209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0D2B3E"/>
                  </a:solidFill>
                  <a:latin typeface="Microsoft YaHei"/>
                  <a:ea typeface="Microsoft YaHei"/>
                  <a:cs typeface="Microsoft YaHei"/>
                </a:rPr>
                <a:t>一级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034388" y="1513999"/>
              <a:ext cx="50322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1A6B7C"/>
                  </a:solidFill>
                  <a:latin typeface="Segoe UI"/>
                  <a:ea typeface="Microsoft YaHei"/>
                  <a:cs typeface="Segoe UI"/>
                </a:rPr>
                <a:t>180 MW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506200" y="1522095"/>
              <a:ext cx="22660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4台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803458" y="1522095"/>
              <a:ext cx="680085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混凝土闸坝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642735" y="1522095"/>
              <a:ext cx="81153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库容1.18亿m³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8620125" y="152209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C9A227"/>
                  </a:solidFill>
                  <a:latin typeface="Segoe UI"/>
                  <a:ea typeface="Microsoft YaHei"/>
                  <a:cs typeface="Segoe UI"/>
                </a:rPr>
                <a:t>二期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9956911" y="1522095"/>
              <a:ext cx="27917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2021</a:t>
              </a:r>
            </a:p>
          </p:txBody>
        </p:sp>
        <p:sp>
          <p:nvSpPr>
            <p:cNvPr id="23" name="Rectangle 23"/>
            <p:cNvSpPr/>
            <p:nvPr/>
          </p:nvSpPr>
          <p:spPr>
            <a:xfrm>
              <a:off x="390525" y="1733550"/>
              <a:ext cx="11410950" cy="34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1000125" y="186499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0D2B3E"/>
                  </a:solidFill>
                  <a:latin typeface="Microsoft YaHei"/>
                  <a:ea typeface="Microsoft YaHei"/>
                  <a:cs typeface="Microsoft YaHei"/>
                </a:rPr>
                <a:t>二级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034388" y="1856899"/>
              <a:ext cx="50322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1A6B7C"/>
                  </a:solidFill>
                  <a:latin typeface="Segoe UI"/>
                  <a:ea typeface="Microsoft YaHei"/>
                  <a:cs typeface="Segoe UI"/>
                </a:rPr>
                <a:t>120 MW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364897" y="1864995"/>
              <a:ext cx="509206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3×40MW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4806744" y="1864995"/>
              <a:ext cx="673513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闸坝(52m)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6682168" y="1864995"/>
              <a:ext cx="732663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蓄水位325m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620125" y="186499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1A6B7C"/>
                  </a:solidFill>
                  <a:latin typeface="Segoe UI"/>
                  <a:ea typeface="Microsoft YaHei"/>
                  <a:cs typeface="Segoe UI"/>
                </a:rPr>
                <a:t>一期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9956911" y="1864995"/>
              <a:ext cx="27917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2016</a:t>
              </a:r>
            </a:p>
          </p:txBody>
        </p:sp>
        <p:sp>
          <p:nvSpPr>
            <p:cNvPr id="31" name="Rectangle 31"/>
            <p:cNvSpPr/>
            <p:nvPr/>
          </p:nvSpPr>
          <p:spPr>
            <a:xfrm>
              <a:off x="390525" y="2076450"/>
              <a:ext cx="11410950" cy="342900"/>
            </a:xfrm>
            <a:prstGeom prst="rect">
              <a:avLst/>
            </a:prstGeom>
            <a:solidFill>
              <a:srgbClr val="F8FAFB"/>
            </a:solidFill>
            <a:ln>
              <a:noFill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1000125" y="220789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0D2B3E"/>
                  </a:solidFill>
                  <a:latin typeface="Microsoft YaHei"/>
                  <a:ea typeface="Microsoft YaHei"/>
                  <a:cs typeface="Microsoft YaHei"/>
                </a:rPr>
                <a:t>三级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2034388" y="2199799"/>
              <a:ext cx="50322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1A6B7C"/>
                  </a:solidFill>
                  <a:latin typeface="Segoe UI"/>
                  <a:ea typeface="Microsoft YaHei"/>
                  <a:cs typeface="Segoe UI"/>
                </a:rPr>
                <a:t>210 MW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3506200" y="2207895"/>
              <a:ext cx="22660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3台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5095923" y="2207895"/>
              <a:ext cx="95155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-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6626304" y="2207895"/>
              <a:ext cx="844391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库容2.18亿m³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8620125" y="220789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C9A227"/>
                  </a:solidFill>
                  <a:latin typeface="Segoe UI"/>
                  <a:ea typeface="Microsoft YaHei"/>
                  <a:cs typeface="Segoe UI"/>
                </a:rPr>
                <a:t>二期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9956911" y="2207895"/>
              <a:ext cx="27917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2021</a:t>
              </a:r>
            </a:p>
          </p:txBody>
        </p:sp>
        <p:sp>
          <p:nvSpPr>
            <p:cNvPr id="39" name="Rectangle 39"/>
            <p:cNvSpPr/>
            <p:nvPr/>
          </p:nvSpPr>
          <p:spPr>
            <a:xfrm>
              <a:off x="390525" y="2419350"/>
              <a:ext cx="11410950" cy="34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1000125" y="255079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0D2B3E"/>
                  </a:solidFill>
                  <a:latin typeface="Microsoft YaHei"/>
                  <a:ea typeface="Microsoft YaHei"/>
                  <a:cs typeface="Microsoft YaHei"/>
                </a:rPr>
                <a:t>四级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2034388" y="2542699"/>
              <a:ext cx="50322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1A6B7C"/>
                  </a:solidFill>
                  <a:latin typeface="Segoe UI"/>
                  <a:ea typeface="Microsoft YaHei"/>
                  <a:cs typeface="Segoe UI"/>
                </a:rPr>
                <a:t>132 MW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3506200" y="2550795"/>
              <a:ext cx="22660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3台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5095923" y="2550795"/>
              <a:ext cx="95155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-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6626304" y="2550795"/>
              <a:ext cx="844391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库容1.42亿m³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8620125" y="255079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C9A227"/>
                  </a:solidFill>
                  <a:latin typeface="Segoe UI"/>
                  <a:ea typeface="Microsoft YaHei"/>
                  <a:cs typeface="Segoe UI"/>
                </a:rPr>
                <a:t>二期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9956911" y="2550795"/>
              <a:ext cx="27917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2021</a:t>
              </a:r>
            </a:p>
          </p:txBody>
        </p:sp>
        <p:sp>
          <p:nvSpPr>
            <p:cNvPr id="47" name="Rectangle 47"/>
            <p:cNvSpPr/>
            <p:nvPr/>
          </p:nvSpPr>
          <p:spPr>
            <a:xfrm>
              <a:off x="390525" y="2762250"/>
              <a:ext cx="11410950" cy="342900"/>
            </a:xfrm>
            <a:prstGeom prst="rect">
              <a:avLst/>
            </a:prstGeom>
            <a:solidFill>
              <a:srgbClr val="F8FAFB"/>
            </a:solidFill>
            <a:ln>
              <a:noFill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1000125" y="289369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0D2B3E"/>
                  </a:solidFill>
                  <a:latin typeface="Microsoft YaHei"/>
                  <a:ea typeface="Microsoft YaHei"/>
                  <a:cs typeface="Microsoft YaHei"/>
                </a:rPr>
                <a:t>五级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994905" y="2877502"/>
              <a:ext cx="582189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1A6B7C"/>
                  </a:solidFill>
                  <a:latin typeface="Segoe UI"/>
                  <a:ea typeface="Microsoft YaHei"/>
                  <a:cs typeface="Segoe UI"/>
                </a:rPr>
                <a:t>240 MW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364897" y="2893695"/>
              <a:ext cx="509206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3×80MW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4741021" y="2893695"/>
              <a:ext cx="80495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重力坝(74m)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6698599" y="2893695"/>
              <a:ext cx="69980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蓄水位441m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8620125" y="289369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1A6B7C"/>
                  </a:solidFill>
                  <a:latin typeface="Segoe UI"/>
                  <a:ea typeface="Microsoft YaHei"/>
                  <a:cs typeface="Segoe UI"/>
                </a:rPr>
                <a:t>一期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9956911" y="2893695"/>
              <a:ext cx="27917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2016</a:t>
              </a:r>
            </a:p>
          </p:txBody>
        </p:sp>
        <p:sp>
          <p:nvSpPr>
            <p:cNvPr id="55" name="Rectangle 55"/>
            <p:cNvSpPr/>
            <p:nvPr/>
          </p:nvSpPr>
          <p:spPr>
            <a:xfrm>
              <a:off x="390525" y="3105150"/>
              <a:ext cx="11410950" cy="34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1000125" y="323659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0D2B3E"/>
                  </a:solidFill>
                  <a:latin typeface="Microsoft YaHei"/>
                  <a:ea typeface="Microsoft YaHei"/>
                  <a:cs typeface="Microsoft YaHei"/>
                </a:rPr>
                <a:t>六级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2034388" y="3228499"/>
              <a:ext cx="50322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1A6B7C"/>
                  </a:solidFill>
                  <a:latin typeface="Segoe UI"/>
                  <a:ea typeface="Microsoft YaHei"/>
                  <a:cs typeface="Segoe UI"/>
                </a:rPr>
                <a:t>180 MW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3364897" y="3236595"/>
              <a:ext cx="509206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3×60MW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4741021" y="3236595"/>
              <a:ext cx="80495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堆石坝(85m)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6698599" y="3236595"/>
              <a:ext cx="699802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蓄水位510m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8620125" y="323659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1A6B7C"/>
                  </a:solidFill>
                  <a:latin typeface="Segoe UI"/>
                  <a:ea typeface="Microsoft YaHei"/>
                  <a:cs typeface="Segoe UI"/>
                </a:rPr>
                <a:t>一期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9956911" y="3236595"/>
              <a:ext cx="27917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2016</a:t>
              </a:r>
            </a:p>
          </p:txBody>
        </p:sp>
        <p:sp>
          <p:nvSpPr>
            <p:cNvPr id="63" name="Rectangle 63"/>
            <p:cNvSpPr/>
            <p:nvPr/>
          </p:nvSpPr>
          <p:spPr>
            <a:xfrm>
              <a:off x="390525" y="3448050"/>
              <a:ext cx="11410950" cy="342900"/>
            </a:xfrm>
            <a:prstGeom prst="rect">
              <a:avLst/>
            </a:prstGeom>
            <a:solidFill>
              <a:srgbClr val="C9A227">
                <a:alpha val="10000"/>
              </a:srgbClr>
            </a:solidFill>
            <a:ln>
              <a:noFill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955598" y="3579495"/>
              <a:ext cx="374804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b="1" dirty="0">
                  <a:solidFill>
                    <a:srgbClr val="C9A227"/>
                  </a:solidFill>
                  <a:latin typeface="Microsoft YaHei"/>
                  <a:ea typeface="Microsoft YaHei"/>
                  <a:cs typeface="Microsoft YaHei"/>
                </a:rPr>
                <a:t>七级★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2015033" y="3563302"/>
              <a:ext cx="541934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C9A227"/>
                  </a:solidFill>
                  <a:latin typeface="Segoe UI"/>
                  <a:ea typeface="Microsoft YaHei"/>
                  <a:cs typeface="Segoe UI"/>
                </a:rPr>
                <a:t>210 MW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3506200" y="3579495"/>
              <a:ext cx="22660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2台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4803458" y="3579495"/>
              <a:ext cx="680085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C9A227"/>
                  </a:solidFill>
                  <a:latin typeface="Microsoft YaHei"/>
                  <a:ea typeface="Microsoft YaHei"/>
                  <a:cs typeface="Microsoft YaHei"/>
                </a:rPr>
                <a:t>多年调节坝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6774180" y="3579495"/>
              <a:ext cx="54864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C9A227"/>
                  </a:solidFill>
                  <a:latin typeface="Microsoft YaHei"/>
                  <a:ea typeface="Microsoft YaHei"/>
                  <a:cs typeface="Microsoft YaHei"/>
                </a:rPr>
                <a:t>龙头水库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8620125" y="357949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C9A227"/>
                  </a:solidFill>
                  <a:latin typeface="Segoe UI"/>
                  <a:ea typeface="Microsoft YaHei"/>
                  <a:cs typeface="Segoe UI"/>
                </a:rPr>
                <a:t>二期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9956911" y="3579495"/>
              <a:ext cx="27917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2021</a:t>
              </a:r>
            </a:p>
          </p:txBody>
        </p:sp>
        <p:sp>
          <p:nvSpPr>
            <p:cNvPr id="71" name="Rectangle 71"/>
            <p:cNvSpPr/>
            <p:nvPr/>
          </p:nvSpPr>
          <p:spPr>
            <a:xfrm>
              <a:off x="390525" y="3790950"/>
              <a:ext cx="11410950" cy="381000"/>
            </a:xfrm>
            <a:prstGeom prst="rect">
              <a:avLst/>
            </a:prstGeom>
            <a:solidFill>
              <a:srgbClr val="0D2B3E"/>
            </a:solidFill>
            <a:ln>
              <a:noFill/>
            </a:ln>
          </p:spPr>
        </p:sp>
        <p:sp>
          <p:nvSpPr>
            <p:cNvPr id="72" name="TextBox 72"/>
            <p:cNvSpPr txBox="1"/>
            <p:nvPr/>
          </p:nvSpPr>
          <p:spPr>
            <a:xfrm>
              <a:off x="968645" y="3925252"/>
              <a:ext cx="34871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合计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1875111" y="3909060"/>
              <a:ext cx="821779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7ED4E6"/>
                  </a:solidFill>
                  <a:latin typeface="Segoe UI"/>
                  <a:ea typeface="Microsoft YaHei"/>
                  <a:cs typeface="Segoe UI"/>
                </a:rPr>
                <a:t>1,272 MW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4869180" y="3941445"/>
              <a:ext cx="54864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多种坝型</a:t>
              </a: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6544151" y="3941445"/>
              <a:ext cx="1008697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年发电&gt;50亿kWh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9694021" y="3941445"/>
              <a:ext cx="804958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2021全面投产</a:t>
              </a: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365760" y="4490085"/>
            <a:ext cx="11445240" cy="986790"/>
            <a:chOff x="365760" y="4490085"/>
            <a:chExt cx="11445240" cy="986790"/>
          </a:xfrm>
        </p:grpSpPr>
        <p:sp>
          <p:nvSpPr>
            <p:cNvPr id="78" name="TextBox 78"/>
            <p:cNvSpPr txBox="1"/>
            <p:nvPr/>
          </p:nvSpPr>
          <p:spPr>
            <a:xfrm>
              <a:off x="365760" y="4490085"/>
              <a:ext cx="1134618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0D2B3E"/>
                  </a:solidFill>
                  <a:latin typeface="Microsoft YaHei"/>
                  <a:ea typeface="Microsoft YaHei"/>
                  <a:cs typeface="Microsoft YaHei"/>
                </a:rPr>
                <a:t>技术分析要点</a:t>
              </a:r>
            </a:p>
          </p:txBody>
        </p:sp>
        <p:sp>
          <p:nvSpPr>
            <p:cNvPr id="79" name="Freeform 79"/>
            <p:cNvSpPr/>
            <p:nvPr/>
          </p:nvSpPr>
          <p:spPr>
            <a:xfrm>
              <a:off x="381000" y="4810125"/>
              <a:ext cx="5524500" cy="666750"/>
            </a:xfrm>
            <a:custGeom>
              <a:avLst/>
              <a:gdLst/>
              <a:ahLst/>
              <a:cxnLst/>
              <a:rect l="l" t="t" r="r" b="b"/>
              <a:pathLst>
                <a:path w="5524500" h="666750">
                  <a:moveTo>
                    <a:pt x="76200" y="0"/>
                  </a:moveTo>
                  <a:lnTo>
                    <a:pt x="5448300" y="0"/>
                  </a:lnTo>
                  <a:cubicBezTo>
                    <a:pt x="5490384" y="0"/>
                    <a:pt x="5524500" y="34116"/>
                    <a:pt x="5524500" y="76200"/>
                  </a:cubicBezTo>
                  <a:lnTo>
                    <a:pt x="5524500" y="590550"/>
                  </a:lnTo>
                  <a:cubicBezTo>
                    <a:pt x="5524500" y="632634"/>
                    <a:pt x="5490384" y="666750"/>
                    <a:pt x="5448300" y="666750"/>
                  </a:cubicBezTo>
                  <a:lnTo>
                    <a:pt x="76200" y="666750"/>
                  </a:lnTo>
                  <a:cubicBezTo>
                    <a:pt x="34116" y="666750"/>
                    <a:pt x="0" y="632634"/>
                    <a:pt x="0" y="59055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C9A227">
                <a:alpha val="10000"/>
              </a:srgbClr>
            </a:solidFill>
            <a:ln>
              <a:noFill/>
            </a:ln>
          </p:spPr>
        </p:sp>
        <p:sp>
          <p:nvSpPr>
            <p:cNvPr id="80" name="TextBox 80"/>
            <p:cNvSpPr txBox="1"/>
            <p:nvPr/>
          </p:nvSpPr>
          <p:spPr>
            <a:xfrm>
              <a:off x="558165" y="4934902"/>
              <a:ext cx="112965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C9A227"/>
                  </a:solidFill>
                  <a:latin typeface="Microsoft YaHei"/>
                  <a:ea typeface="Microsoft YaHei"/>
                  <a:cs typeface="Microsoft YaHei"/>
                </a:rPr>
                <a:t>🔑 龙头水库效应</a:t>
              </a:r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559118" y="5181124"/>
              <a:ext cx="401193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七级电站具备调蓄洪水和枯水期补水功能，决定下游发电保证率</a:t>
              </a:r>
            </a:p>
          </p:txBody>
        </p:sp>
        <p:sp>
          <p:nvSpPr>
            <p:cNvPr id="82" name="Freeform 82"/>
            <p:cNvSpPr/>
            <p:nvPr/>
          </p:nvSpPr>
          <p:spPr>
            <a:xfrm>
              <a:off x="6286500" y="4810125"/>
              <a:ext cx="5524500" cy="666750"/>
            </a:xfrm>
            <a:custGeom>
              <a:avLst/>
              <a:gdLst/>
              <a:ahLst/>
              <a:cxnLst/>
              <a:rect l="l" t="t" r="r" b="b"/>
              <a:pathLst>
                <a:path w="5524500" h="666750">
                  <a:moveTo>
                    <a:pt x="76200" y="0"/>
                  </a:moveTo>
                  <a:lnTo>
                    <a:pt x="5448300" y="0"/>
                  </a:lnTo>
                  <a:cubicBezTo>
                    <a:pt x="5490384" y="0"/>
                    <a:pt x="5524500" y="34116"/>
                    <a:pt x="5524500" y="76200"/>
                  </a:cubicBezTo>
                  <a:lnTo>
                    <a:pt x="5524500" y="590550"/>
                  </a:lnTo>
                  <a:cubicBezTo>
                    <a:pt x="5524500" y="632634"/>
                    <a:pt x="5490384" y="666750"/>
                    <a:pt x="5448300" y="666750"/>
                  </a:cubicBezTo>
                  <a:lnTo>
                    <a:pt x="76200" y="666750"/>
                  </a:lnTo>
                  <a:cubicBezTo>
                    <a:pt x="34116" y="666750"/>
                    <a:pt x="0" y="632634"/>
                    <a:pt x="0" y="59055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1A6B7C">
                <a:alpha val="10000"/>
              </a:srgbClr>
            </a:solidFill>
            <a:ln>
              <a:noFill/>
            </a:ln>
          </p:spPr>
        </p:sp>
        <p:sp>
          <p:nvSpPr>
            <p:cNvPr id="83" name="TextBox 83"/>
            <p:cNvSpPr txBox="1"/>
            <p:nvPr/>
          </p:nvSpPr>
          <p:spPr>
            <a:xfrm>
              <a:off x="6463665" y="4934902"/>
              <a:ext cx="1057199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1A6B7C"/>
                  </a:solidFill>
                  <a:latin typeface="Microsoft YaHei"/>
                  <a:ea typeface="Microsoft YaHei"/>
                  <a:cs typeface="Microsoft YaHei"/>
                </a:rPr>
                <a:t>⚙️ 坝型多样性</a:t>
              </a:r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6464618" y="5181124"/>
              <a:ext cx="443912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根据地质条件采用闸坝、重力坝、堆石坝，因地制宜但增加运维复杂性</a:t>
              </a:r>
            </a:p>
          </p:txBody>
        </p:sp>
      </p:grpSp>
      <p:sp>
        <p:nvSpPr>
          <p:cNvPr id="86" name="Line 86"/>
          <p:cNvSpPr/>
          <p:nvPr/>
        </p:nvSpPr>
        <p:spPr>
          <a:xfrm>
            <a:off x="381000" y="6096000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</a:path>
            </a:pathLst>
          </a:custGeom>
          <a:noFill/>
          <a:ln w="9525">
            <a:solidFill>
              <a:srgbClr val="D4DEE4"/>
            </a:solidFill>
          </a:ln>
        </p:spPr>
      </p:sp>
      <p:sp>
        <p:nvSpPr>
          <p:cNvPr id="87" name="TextBox 87"/>
          <p:cNvSpPr txBox="1"/>
          <p:nvPr/>
        </p:nvSpPr>
        <p:spPr>
          <a:xfrm>
            <a:off x="370522" y="6292691"/>
            <a:ext cx="194881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718096"/>
                </a:solidFill>
                <a:latin typeface="Microsoft YaHei"/>
                <a:ea typeface="Microsoft YaHei"/>
                <a:cs typeface="Microsoft YaHei"/>
              </a:rPr>
              <a:t>南欧江梯级水电站项目战略评估报告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1359229" y="6284595"/>
            <a:ext cx="463201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718096"/>
                </a:solidFill>
                <a:latin typeface="Segoe UI"/>
                <a:ea typeface="Microsoft YaHei"/>
                <a:cs typeface="Segoe UI"/>
              </a:rPr>
              <a:t>06 / 20</a:t>
            </a:r>
          </a:p>
        </p:txBody>
      </p:sp>
    </p:spTree>
  </p:cSld>
  <p:clrMapOvr>
    <a:masterClrMapping/>
  </p:clrMapOvr>
  <p:transition dur="4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5F7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D2B3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354330" y="249555"/>
            <a:ext cx="2951702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商业模式与股权结构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32186" y="362902"/>
            <a:ext cx="119214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7ED4E6"/>
                </a:solidFill>
                <a:latin typeface="Segoe UI"/>
                <a:ea typeface="Microsoft YaHei"/>
                <a:cs typeface="Segoe UI"/>
              </a:rPr>
              <a:t>BUSINESS MODEL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381000" y="952500"/>
            <a:ext cx="3810000" cy="3810000"/>
            <a:chOff x="381000" y="952500"/>
            <a:chExt cx="3810000" cy="3810000"/>
          </a:xfrm>
        </p:grpSpPr>
        <p:sp>
          <p:nvSpPr>
            <p:cNvPr id="6" name="Freeform 6"/>
            <p:cNvSpPr/>
            <p:nvPr/>
          </p:nvSpPr>
          <p:spPr>
            <a:xfrm>
              <a:off x="381000" y="952500"/>
              <a:ext cx="3810000" cy="3810000"/>
            </a:xfrm>
            <a:custGeom>
              <a:avLst/>
              <a:gdLst/>
              <a:ahLst/>
              <a:cxnLst/>
              <a:rect l="l" t="t" r="r" b="b"/>
              <a:pathLst>
                <a:path w="3810000" h="3810000">
                  <a:moveTo>
                    <a:pt x="114300" y="0"/>
                  </a:moveTo>
                  <a:lnTo>
                    <a:pt x="3695700" y="0"/>
                  </a:lnTo>
                  <a:cubicBezTo>
                    <a:pt x="3758826" y="0"/>
                    <a:pt x="3810000" y="51174"/>
                    <a:pt x="3810000" y="114300"/>
                  </a:cubicBezTo>
                  <a:lnTo>
                    <a:pt x="3810000" y="3695700"/>
                  </a:lnTo>
                  <a:cubicBezTo>
                    <a:pt x="3810000" y="3758826"/>
                    <a:pt x="3758826" y="3810000"/>
                    <a:pt x="3695700" y="3810000"/>
                  </a:cubicBezTo>
                  <a:lnTo>
                    <a:pt x="114300" y="3810000"/>
                  </a:lnTo>
                  <a:cubicBezTo>
                    <a:pt x="51174" y="3810000"/>
                    <a:pt x="0" y="3758826"/>
                    <a:pt x="0" y="3695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556260" y="1156335"/>
              <a:ext cx="76657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0D2B3E"/>
                  </a:solidFill>
                  <a:latin typeface="Microsoft YaHei"/>
                  <a:ea typeface="Microsoft YaHei"/>
                  <a:cs typeface="Microsoft YaHei"/>
                </a:rPr>
                <a:t>股权结构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1050561" y="1714449"/>
              <a:ext cx="2470031" cy="2401411"/>
              <a:chOff x="1050561" y="1714449"/>
              <a:chExt cx="2470031" cy="240141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50561" y="1714500"/>
                <a:ext cx="2470031" cy="2401360"/>
              </a:xfrm>
              <a:custGeom>
                <a:avLst/>
                <a:gdLst/>
                <a:ahLst/>
                <a:cxnLst/>
                <a:rect l="l" t="t" r="r" b="b"/>
                <a:pathLst>
                  <a:path w="2470031" h="2401360">
                    <a:moveTo>
                      <a:pt x="1235439" y="0"/>
                    </a:moveTo>
                    <a:cubicBezTo>
                      <a:pt x="1763930" y="73"/>
                      <a:pt x="2223459" y="362452"/>
                      <a:pt x="2346745" y="876362"/>
                    </a:cubicBezTo>
                    <a:cubicBezTo>
                      <a:pt x="2470031" y="1390271"/>
                      <a:pt x="2224923" y="1921691"/>
                      <a:pt x="1753986" y="2161525"/>
                    </a:cubicBezTo>
                    <a:cubicBezTo>
                      <a:pt x="1283049" y="2401360"/>
                      <a:pt x="709096" y="2287064"/>
                      <a:pt x="365963" y="1885116"/>
                    </a:cubicBezTo>
                    <a:cubicBezTo>
                      <a:pt x="22830" y="1483168"/>
                      <a:pt x="0" y="898391"/>
                      <a:pt x="310752" y="470916"/>
                    </a:cubicBezTo>
                    <a:lnTo>
                      <a:pt x="618981" y="694944"/>
                    </a:lnTo>
                    <a:cubicBezTo>
                      <a:pt x="411813" y="979928"/>
                      <a:pt x="427033" y="1369779"/>
                      <a:pt x="655788" y="1637744"/>
                    </a:cubicBezTo>
                    <a:cubicBezTo>
                      <a:pt x="884544" y="1905709"/>
                      <a:pt x="1267179" y="1981907"/>
                      <a:pt x="1581137" y="1822017"/>
                    </a:cubicBezTo>
                    <a:cubicBezTo>
                      <a:pt x="1895095" y="1662127"/>
                      <a:pt x="2058500" y="1307847"/>
                      <a:pt x="1976310" y="965241"/>
                    </a:cubicBezTo>
                    <a:cubicBezTo>
                      <a:pt x="1894119" y="622635"/>
                      <a:pt x="1587767" y="381049"/>
                      <a:pt x="1235439" y="381000"/>
                    </a:cubicBezTo>
                    <a:close/>
                  </a:path>
                </a:pathLst>
              </a:custGeom>
              <a:solidFill>
                <a:srgbClr val="1A6B7C"/>
              </a:solidFill>
              <a:ln>
                <a:noFill/>
              </a:ln>
            </p:spPr>
          </p:sp>
          <p:sp>
            <p:nvSpPr>
              <p:cNvPr id="9" name="Freeform 9"/>
              <p:cNvSpPr/>
              <p:nvPr/>
            </p:nvSpPr>
            <p:spPr>
              <a:xfrm>
                <a:off x="1361313" y="1714449"/>
                <a:ext cx="924687" cy="694995"/>
              </a:xfrm>
              <a:custGeom>
                <a:avLst/>
                <a:gdLst/>
                <a:ahLst/>
                <a:cxnLst/>
                <a:rect l="l" t="t" r="r" b="b"/>
                <a:pathLst>
                  <a:path w="924687" h="694995">
                    <a:moveTo>
                      <a:pt x="0" y="470967"/>
                    </a:moveTo>
                    <a:cubicBezTo>
                      <a:pt x="215108" y="175062"/>
                      <a:pt x="558858" y="0"/>
                      <a:pt x="924687" y="51"/>
                    </a:cubicBezTo>
                    <a:lnTo>
                      <a:pt x="924687" y="381051"/>
                    </a:lnTo>
                    <a:cubicBezTo>
                      <a:pt x="680801" y="381017"/>
                      <a:pt x="451634" y="497725"/>
                      <a:pt x="308229" y="694995"/>
                    </a:cubicBezTo>
                    <a:close/>
                  </a:path>
                </a:pathLst>
              </a:custGeom>
              <a:solidFill>
                <a:srgbClr val="C9A227"/>
              </a:solidFill>
              <a:ln>
                <a:noFill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1918097" y="2615565"/>
                <a:ext cx="735806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800" b="1" dirty="0">
                    <a:solidFill>
                      <a:srgbClr val="0D2B3E"/>
                    </a:solidFill>
                    <a:latin typeface="Segoe UI"/>
                    <a:ea typeface="Microsoft YaHei"/>
                    <a:cs typeface="Segoe UI"/>
                  </a:rPr>
                  <a:t>85:15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2011680" y="2931795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股权比例</a:t>
                </a: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857250" y="4095750"/>
              <a:ext cx="1795533" cy="554831"/>
              <a:chOff x="857250" y="4095750"/>
              <a:chExt cx="1795533" cy="55483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857250" y="409575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38100" y="0"/>
                    </a:moveTo>
                    <a:lnTo>
                      <a:pt x="114300" y="0"/>
                    </a:lnTo>
                    <a:cubicBezTo>
                      <a:pt x="135342" y="0"/>
                      <a:pt x="152400" y="17058"/>
                      <a:pt x="152400" y="38100"/>
                    </a:cubicBezTo>
                    <a:lnTo>
                      <a:pt x="152400" y="114300"/>
                    </a:lnTo>
                    <a:cubicBezTo>
                      <a:pt x="152400" y="135342"/>
                      <a:pt x="135342" y="152400"/>
                      <a:pt x="114300" y="152400"/>
                    </a:cubicBezTo>
                    <a:lnTo>
                      <a:pt x="38100" y="152400"/>
                    </a:lnTo>
                    <a:cubicBezTo>
                      <a:pt x="17058" y="152400"/>
                      <a:pt x="0" y="135342"/>
                      <a:pt x="0" y="11430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1A6B7C"/>
              </a:solidFill>
              <a:ln>
                <a:noFill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1082992" y="4114324"/>
                <a:ext cx="156979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中国电建 (PowerChina)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076325" y="4238625"/>
                <a:ext cx="417647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1A6B7C"/>
                    </a:solidFill>
                    <a:latin typeface="Segoe UI"/>
                    <a:ea typeface="Microsoft YaHei"/>
                    <a:cs typeface="Segoe UI"/>
                  </a:rPr>
                  <a:t>85%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1084898" y="4482941"/>
                <a:ext cx="1243941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绝对控股 · 运营管理权</a:t>
                </a: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2476500" y="4095750"/>
              <a:ext cx="1471589" cy="554831"/>
              <a:chOff x="2476500" y="4095750"/>
              <a:chExt cx="1471589" cy="55483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2476500" y="409575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38100" y="0"/>
                    </a:moveTo>
                    <a:lnTo>
                      <a:pt x="114300" y="0"/>
                    </a:lnTo>
                    <a:cubicBezTo>
                      <a:pt x="135342" y="0"/>
                      <a:pt x="152400" y="17058"/>
                      <a:pt x="152400" y="38100"/>
                    </a:cubicBezTo>
                    <a:lnTo>
                      <a:pt x="152400" y="114300"/>
                    </a:lnTo>
                    <a:cubicBezTo>
                      <a:pt x="152400" y="135342"/>
                      <a:pt x="135342" y="152400"/>
                      <a:pt x="114300" y="152400"/>
                    </a:cubicBezTo>
                    <a:lnTo>
                      <a:pt x="38100" y="152400"/>
                    </a:lnTo>
                    <a:cubicBezTo>
                      <a:pt x="17058" y="152400"/>
                      <a:pt x="0" y="135342"/>
                      <a:pt x="0" y="11430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C9A227"/>
              </a:solidFill>
              <a:ln>
                <a:noFill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2702242" y="4114324"/>
                <a:ext cx="105715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EDL-Gen (老挝)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2695575" y="4238625"/>
                <a:ext cx="360140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C9A227"/>
                    </a:solidFill>
                    <a:latin typeface="Segoe UI"/>
                    <a:ea typeface="Microsoft YaHei"/>
                    <a:cs typeface="Segoe UI"/>
                  </a:rPr>
                  <a:t>15%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2704148" y="4482941"/>
                <a:ext cx="1243941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国有资产代表 · 分红权</a:t>
                </a:r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4381500" y="952500"/>
            <a:ext cx="7429500" cy="1809750"/>
            <a:chOff x="4381500" y="952500"/>
            <a:chExt cx="7429500" cy="1809750"/>
          </a:xfrm>
        </p:grpSpPr>
        <p:sp>
          <p:nvSpPr>
            <p:cNvPr id="24" name="Freeform 24"/>
            <p:cNvSpPr/>
            <p:nvPr/>
          </p:nvSpPr>
          <p:spPr>
            <a:xfrm>
              <a:off x="4381500" y="952500"/>
              <a:ext cx="7429500" cy="1809750"/>
            </a:xfrm>
            <a:custGeom>
              <a:avLst/>
              <a:gdLst/>
              <a:ahLst/>
              <a:cxnLst/>
              <a:rect l="l" t="t" r="r" b="b"/>
              <a:pathLst>
                <a:path w="7429500" h="1809750">
                  <a:moveTo>
                    <a:pt x="114300" y="0"/>
                  </a:moveTo>
                  <a:lnTo>
                    <a:pt x="7315200" y="0"/>
                  </a:lnTo>
                  <a:cubicBezTo>
                    <a:pt x="7378326" y="0"/>
                    <a:pt x="7429500" y="51174"/>
                    <a:pt x="7429500" y="114300"/>
                  </a:cubicBezTo>
                  <a:lnTo>
                    <a:pt x="7429500" y="1695450"/>
                  </a:lnTo>
                  <a:cubicBezTo>
                    <a:pt x="7429500" y="1758576"/>
                    <a:pt x="7378326" y="1809750"/>
                    <a:pt x="7315200" y="1809750"/>
                  </a:cubicBezTo>
                  <a:lnTo>
                    <a:pt x="114300" y="1809750"/>
                  </a:lnTo>
                  <a:cubicBezTo>
                    <a:pt x="51174" y="1809750"/>
                    <a:pt x="0" y="1758576"/>
                    <a:pt x="0" y="16954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25" name="Freeform 25"/>
            <p:cNvSpPr/>
            <p:nvPr/>
          </p:nvSpPr>
          <p:spPr>
            <a:xfrm>
              <a:off x="4381500" y="952500"/>
              <a:ext cx="76200" cy="1809750"/>
            </a:xfrm>
            <a:custGeom>
              <a:avLst/>
              <a:gdLst/>
              <a:ahLst/>
              <a:cxnLst/>
              <a:rect l="l" t="t" r="r" b="b"/>
              <a:pathLst>
                <a:path w="76200" h="1809750">
                  <a:moveTo>
                    <a:pt x="38100" y="0"/>
                  </a:moveTo>
                  <a:lnTo>
                    <a:pt x="38100" y="0"/>
                  </a:lnTo>
                  <a:cubicBezTo>
                    <a:pt x="59142" y="0"/>
                    <a:pt x="76200" y="17058"/>
                    <a:pt x="76200" y="38100"/>
                  </a:cubicBezTo>
                  <a:lnTo>
                    <a:pt x="76200" y="1771650"/>
                  </a:lnTo>
                  <a:cubicBezTo>
                    <a:pt x="76200" y="1792692"/>
                    <a:pt x="59142" y="1809750"/>
                    <a:pt x="38100" y="1809750"/>
                  </a:cubicBezTo>
                  <a:lnTo>
                    <a:pt x="38100" y="1809750"/>
                  </a:lnTo>
                  <a:cubicBezTo>
                    <a:pt x="17058" y="1809750"/>
                    <a:pt x="0" y="1792692"/>
                    <a:pt x="0" y="1771650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solidFill>
              <a:srgbClr val="1A6B7C"/>
            </a:solidFill>
            <a:ln>
              <a:noFill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4632960" y="1156335"/>
              <a:ext cx="147506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0D2B3E"/>
                  </a:solidFill>
                  <a:latin typeface="Microsoft YaHei"/>
                  <a:ea typeface="Microsoft YaHei"/>
                  <a:cs typeface="Microsoft YaHei"/>
                </a:rPr>
                <a:t>BOT模式核心要素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4648200" y="1524000"/>
              <a:ext cx="1619250" cy="764381"/>
              <a:chOff x="4648200" y="1524000"/>
              <a:chExt cx="1619250" cy="764381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4648200" y="1524000"/>
                <a:ext cx="161925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1619250" h="762000">
                    <a:moveTo>
                      <a:pt x="76200" y="0"/>
                    </a:moveTo>
                    <a:lnTo>
                      <a:pt x="1543050" y="0"/>
                    </a:lnTo>
                    <a:cubicBezTo>
                      <a:pt x="1585134" y="0"/>
                      <a:pt x="1619250" y="34116"/>
                      <a:pt x="1619250" y="76200"/>
                    </a:cubicBezTo>
                    <a:lnTo>
                      <a:pt x="1619250" y="685800"/>
                    </a:lnTo>
                    <a:cubicBezTo>
                      <a:pt x="1619250" y="727884"/>
                      <a:pt x="1585134" y="762000"/>
                      <a:pt x="1543050" y="762000"/>
                    </a:cubicBezTo>
                    <a:lnTo>
                      <a:pt x="76200" y="762000"/>
                    </a:lnTo>
                    <a:cubicBezTo>
                      <a:pt x="34116" y="762000"/>
                      <a:pt x="0" y="727884"/>
                      <a:pt x="0" y="685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1A6B7C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5105287" y="1704499"/>
                <a:ext cx="705075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b="1" dirty="0">
                    <a:solidFill>
                      <a:srgbClr val="1A6B7C"/>
                    </a:solidFill>
                    <a:latin typeface="Microsoft YaHei"/>
                    <a:ea typeface="Microsoft YaHei"/>
                    <a:cs typeface="Microsoft YaHei"/>
                  </a:rPr>
                  <a:t>Build 建设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5085874" y="1958816"/>
                <a:ext cx="743902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中国电建负责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5025628" y="2120741"/>
                <a:ext cx="864394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全流域工程建设</a:t>
                </a:r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6438900" y="1743075"/>
              <a:ext cx="158591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1A6B7C"/>
                  </a:solidFill>
                  <a:latin typeface="Segoe UI"/>
                  <a:ea typeface="Microsoft YaHei"/>
                  <a:cs typeface="Segoe UI"/>
                </a:rPr>
                <a:t>→</a:t>
              </a: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6743700" y="1524000"/>
              <a:ext cx="1619250" cy="785812"/>
              <a:chOff x="6743700" y="1524000"/>
              <a:chExt cx="1619250" cy="785812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6743700" y="1524000"/>
                <a:ext cx="161925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1619250" h="762000">
                    <a:moveTo>
                      <a:pt x="76200" y="0"/>
                    </a:moveTo>
                    <a:lnTo>
                      <a:pt x="1543050" y="0"/>
                    </a:lnTo>
                    <a:cubicBezTo>
                      <a:pt x="1585134" y="0"/>
                      <a:pt x="1619250" y="34116"/>
                      <a:pt x="1619250" y="76200"/>
                    </a:cubicBezTo>
                    <a:lnTo>
                      <a:pt x="1619250" y="685800"/>
                    </a:lnTo>
                    <a:cubicBezTo>
                      <a:pt x="1619250" y="727884"/>
                      <a:pt x="1585134" y="762000"/>
                      <a:pt x="1543050" y="762000"/>
                    </a:cubicBezTo>
                    <a:lnTo>
                      <a:pt x="76200" y="762000"/>
                    </a:lnTo>
                    <a:cubicBezTo>
                      <a:pt x="34116" y="762000"/>
                      <a:pt x="0" y="727884"/>
                      <a:pt x="0" y="685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C9A227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066221" y="1704499"/>
                <a:ext cx="97420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b="1" dirty="0">
                    <a:solidFill>
                      <a:srgbClr val="C9A227"/>
                    </a:solidFill>
                    <a:latin typeface="Microsoft YaHei"/>
                    <a:ea typeface="Microsoft YaHei"/>
                    <a:cs typeface="Microsoft YaHei"/>
                  </a:rPr>
                  <a:t>Operate 运营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241619" y="1958816"/>
                <a:ext cx="623411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特许经营期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370919" y="2096452"/>
                <a:ext cx="36481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b="1" dirty="0">
                    <a:solidFill>
                      <a:srgbClr val="C9A227"/>
                    </a:solidFill>
                    <a:latin typeface="Segoe UI"/>
                    <a:ea typeface="Microsoft YaHei"/>
                    <a:cs typeface="Segoe UI"/>
                  </a:rPr>
                  <a:t>29年</a:t>
                </a:r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8534400" y="1743075"/>
              <a:ext cx="158591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C9A227"/>
                  </a:solidFill>
                  <a:latin typeface="Segoe UI"/>
                  <a:ea typeface="Microsoft YaHei"/>
                  <a:cs typeface="Segoe UI"/>
                </a:rPr>
                <a:t>→</a:t>
              </a:r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8839200" y="1524000"/>
              <a:ext cx="1619250" cy="764381"/>
              <a:chOff x="8839200" y="1524000"/>
              <a:chExt cx="1619250" cy="764381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8839200" y="1524000"/>
                <a:ext cx="161925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1619250" h="762000">
                    <a:moveTo>
                      <a:pt x="76200" y="0"/>
                    </a:moveTo>
                    <a:lnTo>
                      <a:pt x="1543050" y="0"/>
                    </a:lnTo>
                    <a:cubicBezTo>
                      <a:pt x="1585134" y="0"/>
                      <a:pt x="1619250" y="34116"/>
                      <a:pt x="1619250" y="76200"/>
                    </a:cubicBezTo>
                    <a:lnTo>
                      <a:pt x="1619250" y="685800"/>
                    </a:lnTo>
                    <a:cubicBezTo>
                      <a:pt x="1619250" y="727884"/>
                      <a:pt x="1585134" y="762000"/>
                      <a:pt x="1543050" y="762000"/>
                    </a:cubicBezTo>
                    <a:lnTo>
                      <a:pt x="76200" y="762000"/>
                    </a:lnTo>
                    <a:cubicBezTo>
                      <a:pt x="34116" y="762000"/>
                      <a:pt x="0" y="727884"/>
                      <a:pt x="0" y="685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2E7D32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9135555" y="1704499"/>
                <a:ext cx="102654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b="1" dirty="0">
                    <a:solidFill>
                      <a:srgbClr val="2E7D32"/>
                    </a:solidFill>
                    <a:latin typeface="Microsoft YaHei"/>
                    <a:ea typeface="Microsoft YaHei"/>
                    <a:cs typeface="Microsoft YaHei"/>
                  </a:rPr>
                  <a:t>Transfer 移交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9337119" y="1958816"/>
                <a:ext cx="623411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期满后资产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9276874" y="2120741"/>
                <a:ext cx="743902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无偿移交老挝</a:t>
                </a:r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10648950" y="1524000"/>
              <a:ext cx="952500" cy="762000"/>
              <a:chOff x="10648950" y="1524000"/>
              <a:chExt cx="952500" cy="7620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10648950" y="1524000"/>
                <a:ext cx="9525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762000">
                    <a:moveTo>
                      <a:pt x="76200" y="0"/>
                    </a:moveTo>
                    <a:lnTo>
                      <a:pt x="876300" y="0"/>
                    </a:lnTo>
                    <a:cubicBezTo>
                      <a:pt x="918384" y="0"/>
                      <a:pt x="952500" y="34116"/>
                      <a:pt x="952500" y="76200"/>
                    </a:cubicBezTo>
                    <a:lnTo>
                      <a:pt x="952500" y="685800"/>
                    </a:lnTo>
                    <a:cubicBezTo>
                      <a:pt x="952500" y="727884"/>
                      <a:pt x="918384" y="762000"/>
                      <a:pt x="876300" y="762000"/>
                    </a:cubicBezTo>
                    <a:lnTo>
                      <a:pt x="76200" y="762000"/>
                    </a:lnTo>
                    <a:cubicBezTo>
                      <a:pt x="34116" y="762000"/>
                      <a:pt x="0" y="727884"/>
                      <a:pt x="0" y="685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0D2B3E"/>
              </a:solidFill>
              <a:ln>
                <a:noFill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10850880" y="1760220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7ED4E6"/>
                    </a:solidFill>
                    <a:latin typeface="Microsoft YaHei"/>
                    <a:ea typeface="Microsoft YaHei"/>
                    <a:cs typeface="Microsoft YaHei"/>
                  </a:rPr>
                  <a:t>项目公司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10841831" y="1995488"/>
                <a:ext cx="566737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南欧江发电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10896600" y="2128838"/>
                <a:ext cx="4572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750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有限公司</a:t>
                </a:r>
              </a:p>
            </p:txBody>
          </p:sp>
        </p:grpSp>
      </p:grpSp>
      <p:grpSp>
        <p:nvGrpSpPr>
          <p:cNvPr id="67" name="Group 67"/>
          <p:cNvGrpSpPr/>
          <p:nvPr/>
        </p:nvGrpSpPr>
        <p:grpSpPr>
          <a:xfrm>
            <a:off x="4381500" y="2952750"/>
            <a:ext cx="7429500" cy="1809750"/>
            <a:chOff x="4381500" y="2952750"/>
            <a:chExt cx="7429500" cy="1809750"/>
          </a:xfrm>
        </p:grpSpPr>
        <p:sp>
          <p:nvSpPr>
            <p:cNvPr id="50" name="Freeform 50"/>
            <p:cNvSpPr/>
            <p:nvPr/>
          </p:nvSpPr>
          <p:spPr>
            <a:xfrm>
              <a:off x="4381500" y="2952750"/>
              <a:ext cx="7429500" cy="1809750"/>
            </a:xfrm>
            <a:custGeom>
              <a:avLst/>
              <a:gdLst/>
              <a:ahLst/>
              <a:cxnLst/>
              <a:rect l="l" t="t" r="r" b="b"/>
              <a:pathLst>
                <a:path w="7429500" h="1809750">
                  <a:moveTo>
                    <a:pt x="114300" y="0"/>
                  </a:moveTo>
                  <a:lnTo>
                    <a:pt x="7315200" y="0"/>
                  </a:lnTo>
                  <a:cubicBezTo>
                    <a:pt x="7378326" y="0"/>
                    <a:pt x="7429500" y="51174"/>
                    <a:pt x="7429500" y="114300"/>
                  </a:cubicBezTo>
                  <a:lnTo>
                    <a:pt x="7429500" y="1695450"/>
                  </a:lnTo>
                  <a:cubicBezTo>
                    <a:pt x="7429500" y="1758576"/>
                    <a:pt x="7378326" y="1809750"/>
                    <a:pt x="7315200" y="1809750"/>
                  </a:cubicBezTo>
                  <a:lnTo>
                    <a:pt x="114300" y="1809750"/>
                  </a:lnTo>
                  <a:cubicBezTo>
                    <a:pt x="51174" y="1809750"/>
                    <a:pt x="0" y="1758576"/>
                    <a:pt x="0" y="16954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B8352B"/>
              </a:solidFill>
            </a:ln>
          </p:spPr>
        </p:sp>
        <p:sp>
          <p:nvSpPr>
            <p:cNvPr id="51" name="Freeform 51"/>
            <p:cNvSpPr/>
            <p:nvPr/>
          </p:nvSpPr>
          <p:spPr>
            <a:xfrm>
              <a:off x="4381500" y="2952750"/>
              <a:ext cx="76200" cy="1809750"/>
            </a:xfrm>
            <a:custGeom>
              <a:avLst/>
              <a:gdLst/>
              <a:ahLst/>
              <a:cxnLst/>
              <a:rect l="l" t="t" r="r" b="b"/>
              <a:pathLst>
                <a:path w="76200" h="1809750">
                  <a:moveTo>
                    <a:pt x="38100" y="0"/>
                  </a:moveTo>
                  <a:lnTo>
                    <a:pt x="38100" y="0"/>
                  </a:lnTo>
                  <a:cubicBezTo>
                    <a:pt x="59142" y="0"/>
                    <a:pt x="76200" y="17058"/>
                    <a:pt x="76200" y="38100"/>
                  </a:cubicBezTo>
                  <a:lnTo>
                    <a:pt x="76200" y="1771650"/>
                  </a:lnTo>
                  <a:cubicBezTo>
                    <a:pt x="76200" y="1792692"/>
                    <a:pt x="59142" y="1809750"/>
                    <a:pt x="38100" y="1809750"/>
                  </a:cubicBezTo>
                  <a:lnTo>
                    <a:pt x="38100" y="1809750"/>
                  </a:lnTo>
                  <a:cubicBezTo>
                    <a:pt x="17058" y="1809750"/>
                    <a:pt x="0" y="1792692"/>
                    <a:pt x="0" y="1771650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solidFill>
              <a:srgbClr val="B8352B"/>
            </a:solidFill>
            <a:ln>
              <a:noFill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4632960" y="3156585"/>
              <a:ext cx="227556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B8352B"/>
                  </a:solidFill>
                  <a:latin typeface="Microsoft YaHei"/>
                  <a:ea typeface="Microsoft YaHei"/>
                  <a:cs typeface="Microsoft YaHei"/>
                </a:rPr>
                <a:t>购电协议 (PPA) · 争议核心</a:t>
              </a:r>
            </a:p>
          </p:txBody>
        </p:sp>
        <p:grpSp>
          <p:nvGrpSpPr>
            <p:cNvPr id="56" name="Group 56"/>
            <p:cNvGrpSpPr/>
            <p:nvPr/>
          </p:nvGrpSpPr>
          <p:grpSpPr>
            <a:xfrm>
              <a:off x="4648200" y="3476625"/>
              <a:ext cx="2286000" cy="523875"/>
              <a:chOff x="4648200" y="3476625"/>
              <a:chExt cx="2286000" cy="523875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4648200" y="3476625"/>
                <a:ext cx="22860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2286000" h="523875">
                    <a:moveTo>
                      <a:pt x="57150" y="0"/>
                    </a:moveTo>
                    <a:lnTo>
                      <a:pt x="2228850" y="0"/>
                    </a:lnTo>
                    <a:cubicBezTo>
                      <a:pt x="2260413" y="0"/>
                      <a:pt x="2286000" y="25587"/>
                      <a:pt x="2286000" y="57150"/>
                    </a:cubicBezTo>
                    <a:lnTo>
                      <a:pt x="2286000" y="466725"/>
                    </a:lnTo>
                    <a:cubicBezTo>
                      <a:pt x="2286000" y="498288"/>
                      <a:pt x="2260413" y="523875"/>
                      <a:pt x="2228850" y="523875"/>
                    </a:cubicBezTo>
                    <a:lnTo>
                      <a:pt x="57150" y="523875"/>
                    </a:lnTo>
                    <a:cubicBezTo>
                      <a:pt x="25587" y="523875"/>
                      <a:pt x="0" y="498288"/>
                      <a:pt x="0" y="4667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0F5F7"/>
              </a:solidFill>
              <a:ln>
                <a:noFill/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4779645" y="3589020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单一买方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4777740" y="3763328"/>
                <a:ext cx="180594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老挝国家电力公司 (EDL)</a:t>
                </a:r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>
              <a:off x="7124700" y="3476625"/>
              <a:ext cx="2286000" cy="523875"/>
              <a:chOff x="7124700" y="3476625"/>
              <a:chExt cx="2286000" cy="523875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7124700" y="3476625"/>
                <a:ext cx="22860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2286000" h="523875">
                    <a:moveTo>
                      <a:pt x="57150" y="0"/>
                    </a:moveTo>
                    <a:lnTo>
                      <a:pt x="2228850" y="0"/>
                    </a:lnTo>
                    <a:cubicBezTo>
                      <a:pt x="2260413" y="0"/>
                      <a:pt x="2286000" y="25587"/>
                      <a:pt x="2286000" y="57150"/>
                    </a:cubicBezTo>
                    <a:lnTo>
                      <a:pt x="2286000" y="466725"/>
                    </a:lnTo>
                    <a:cubicBezTo>
                      <a:pt x="2286000" y="498288"/>
                      <a:pt x="2260413" y="523875"/>
                      <a:pt x="2228850" y="523875"/>
                    </a:cubicBezTo>
                    <a:lnTo>
                      <a:pt x="57150" y="523875"/>
                    </a:lnTo>
                    <a:cubicBezTo>
                      <a:pt x="25587" y="523875"/>
                      <a:pt x="0" y="498288"/>
                      <a:pt x="0" y="4667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0F5F7"/>
              </a:solidFill>
              <a:ln>
                <a:noFill/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7256145" y="3589020"/>
                <a:ext cx="54864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定价机制</a:t>
                </a:r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7254240" y="3763328"/>
                <a:ext cx="18703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照付不议 (Take-or-Pay)</a:t>
                </a:r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9601200" y="3476625"/>
              <a:ext cx="1905000" cy="523875"/>
              <a:chOff x="9601200" y="3476625"/>
              <a:chExt cx="1905000" cy="523875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9601200" y="3476625"/>
                <a:ext cx="19050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1905000" h="523875">
                    <a:moveTo>
                      <a:pt x="57150" y="0"/>
                    </a:moveTo>
                    <a:lnTo>
                      <a:pt x="1847850" y="0"/>
                    </a:lnTo>
                    <a:cubicBezTo>
                      <a:pt x="1879413" y="0"/>
                      <a:pt x="1905000" y="25587"/>
                      <a:pt x="1905000" y="57150"/>
                    </a:cubicBezTo>
                    <a:lnTo>
                      <a:pt x="1905000" y="466725"/>
                    </a:lnTo>
                    <a:cubicBezTo>
                      <a:pt x="1905000" y="498288"/>
                      <a:pt x="1879413" y="523875"/>
                      <a:pt x="1847850" y="523875"/>
                    </a:cubicBezTo>
                    <a:lnTo>
                      <a:pt x="57150" y="523875"/>
                    </a:lnTo>
                    <a:cubicBezTo>
                      <a:pt x="25587" y="523875"/>
                      <a:pt x="0" y="498288"/>
                      <a:pt x="0" y="4667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B8352B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9732645" y="3589020"/>
                <a:ext cx="732663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B8352B"/>
                    </a:solidFill>
                    <a:latin typeface="Microsoft YaHei"/>
                    <a:ea typeface="Microsoft YaHei"/>
                    <a:cs typeface="Microsoft YaHei"/>
                  </a:rPr>
                  <a:t>⚠️ 货币条款</a:t>
                </a: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9728835" y="3747135"/>
                <a:ext cx="1125417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B8352B"/>
                    </a:solidFill>
                    <a:latin typeface="Segoe UI"/>
                    <a:ea typeface="Microsoft YaHei"/>
                    <a:cs typeface="Segoe UI"/>
                  </a:rPr>
                  <a:t>85% 美元支付</a:t>
                </a:r>
              </a:p>
            </p:txBody>
          </p:sp>
        </p:grpSp>
        <p:sp>
          <p:nvSpPr>
            <p:cNvPr id="65" name="Freeform 65"/>
            <p:cNvSpPr/>
            <p:nvPr/>
          </p:nvSpPr>
          <p:spPr>
            <a:xfrm>
              <a:off x="4648200" y="4143375"/>
              <a:ext cx="6858000" cy="476250"/>
            </a:xfrm>
            <a:custGeom>
              <a:avLst/>
              <a:gdLst/>
              <a:ahLst/>
              <a:cxnLst/>
              <a:rect l="l" t="t" r="r" b="b"/>
              <a:pathLst>
                <a:path w="6858000" h="476250">
                  <a:moveTo>
                    <a:pt x="57150" y="0"/>
                  </a:moveTo>
                  <a:lnTo>
                    <a:pt x="6800850" y="0"/>
                  </a:lnTo>
                  <a:cubicBezTo>
                    <a:pt x="6832413" y="0"/>
                    <a:pt x="6858000" y="25587"/>
                    <a:pt x="6858000" y="57150"/>
                  </a:cubicBezTo>
                  <a:lnTo>
                    <a:pt x="6858000" y="419100"/>
                  </a:lnTo>
                  <a:cubicBezTo>
                    <a:pt x="6858000" y="450663"/>
                    <a:pt x="6832413" y="476250"/>
                    <a:pt x="6800850" y="476250"/>
                  </a:cubicBezTo>
                  <a:lnTo>
                    <a:pt x="57150" y="476250"/>
                  </a:lnTo>
                  <a:cubicBezTo>
                    <a:pt x="25587" y="476250"/>
                    <a:pt x="0" y="450663"/>
                    <a:pt x="0" y="41910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B8352B">
                <a:alpha val="8000"/>
              </a:srgbClr>
            </a:solidFill>
            <a:ln>
              <a:noFill/>
            </a:ln>
          </p:spPr>
        </p:sp>
        <p:sp>
          <p:nvSpPr>
            <p:cNvPr id="66" name="TextBox 66"/>
            <p:cNvSpPr txBox="1"/>
            <p:nvPr/>
          </p:nvSpPr>
          <p:spPr>
            <a:xfrm>
              <a:off x="4826318" y="4323874"/>
              <a:ext cx="5215199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B8352B"/>
                  </a:solidFill>
                  <a:latin typeface="Microsoft YaHei"/>
                  <a:ea typeface="Microsoft YaHei"/>
                  <a:cs typeface="Microsoft YaHei"/>
                </a:rPr>
                <a:t>争议导火索：</a:t>
              </a:r>
              <a:r>
                <a:rPr lang="zh-CN" sz="975" dirty="0">
                  <a:solidFill>
                    <a:srgbClr val="B8352B"/>
                  </a:solidFill>
                  <a:latin typeface="Microsoft YaHei"/>
                  <a:ea typeface="Microsoft YaHei"/>
                  <a:cs typeface="Microsoft YaHei"/>
                </a:rPr>
                <a:t>EDL违反85%美元支付条款，使用严重贬值的基普支付 → 实际收入腰斩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381000" y="4953000"/>
            <a:ext cx="11430000" cy="762000"/>
            <a:chOff x="381000" y="4953000"/>
            <a:chExt cx="11430000" cy="762000"/>
          </a:xfrm>
        </p:grpSpPr>
        <p:sp>
          <p:nvSpPr>
            <p:cNvPr id="68" name="Freeform 68"/>
            <p:cNvSpPr/>
            <p:nvPr/>
          </p:nvSpPr>
          <p:spPr>
            <a:xfrm>
              <a:off x="381000" y="4953000"/>
              <a:ext cx="11430000" cy="762000"/>
            </a:xfrm>
            <a:custGeom>
              <a:avLst/>
              <a:gdLst/>
              <a:ahLst/>
              <a:cxnLst/>
              <a:rect l="l" t="t" r="r" b="b"/>
              <a:pathLst>
                <a:path w="11430000" h="762000">
                  <a:moveTo>
                    <a:pt x="114300" y="0"/>
                  </a:moveTo>
                  <a:lnTo>
                    <a:pt x="11315700" y="0"/>
                  </a:lnTo>
                  <a:cubicBezTo>
                    <a:pt x="11378826" y="0"/>
                    <a:pt x="11430000" y="51174"/>
                    <a:pt x="11430000" y="114300"/>
                  </a:cubicBezTo>
                  <a:lnTo>
                    <a:pt x="11430000" y="647700"/>
                  </a:lnTo>
                  <a:cubicBezTo>
                    <a:pt x="11430000" y="710826"/>
                    <a:pt x="11378826" y="762000"/>
                    <a:pt x="11315700" y="762000"/>
                  </a:cubicBezTo>
                  <a:lnTo>
                    <a:pt x="114300" y="762000"/>
                  </a:lnTo>
                  <a:cubicBezTo>
                    <a:pt x="51174" y="762000"/>
                    <a:pt x="0" y="710826"/>
                    <a:pt x="0" y="647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0D2B3E"/>
            </a:solidFill>
            <a:ln>
              <a:noFill/>
            </a:ln>
          </p:spPr>
        </p:sp>
        <p:sp>
          <p:nvSpPr>
            <p:cNvPr id="69" name="TextBox 69"/>
            <p:cNvSpPr txBox="1"/>
            <p:nvPr/>
          </p:nvSpPr>
          <p:spPr>
            <a:xfrm>
              <a:off x="653415" y="5173028"/>
              <a:ext cx="1218219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7ED4E6"/>
                  </a:solidFill>
                  <a:latin typeface="Microsoft YaHei"/>
                  <a:ea typeface="Microsoft YaHei"/>
                  <a:cs typeface="Microsoft YaHei"/>
                </a:rPr>
                <a:t>⚠️ 风险结构分析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654368" y="5419249"/>
              <a:ext cx="699518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85%股权意味着中方承担</a:t>
              </a:r>
              <a:r>
                <a:rPr lang="zh-CN" sz="975" b="1" dirty="0">
                  <a:solidFill>
                    <a:srgbClr val="B8352B"/>
                  </a:solidFill>
                  <a:latin typeface="Microsoft YaHei"/>
                  <a:ea typeface="Microsoft YaHei"/>
                  <a:cs typeface="Microsoft YaHei"/>
                </a:rPr>
                <a:t>85%的财务损失风险</a:t>
              </a:r>
              <a:r>
                <a:rPr lang="zh-CN" sz="975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；当EDL无法履约时，中国电建不得不采取强硬法律手段维护权益。</a:t>
              </a:r>
            </a:p>
          </p:txBody>
        </p:sp>
      </p:grpSp>
      <p:sp>
        <p:nvSpPr>
          <p:cNvPr id="72" name="Line 72"/>
          <p:cNvSpPr/>
          <p:nvPr/>
        </p:nvSpPr>
        <p:spPr>
          <a:xfrm>
            <a:off x="381000" y="6096000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</a:path>
            </a:pathLst>
          </a:custGeom>
          <a:noFill/>
          <a:ln w="9525">
            <a:solidFill>
              <a:srgbClr val="D4DEE4"/>
            </a:solidFill>
          </a:ln>
        </p:spPr>
      </p:sp>
      <p:sp>
        <p:nvSpPr>
          <p:cNvPr id="73" name="TextBox 73"/>
          <p:cNvSpPr txBox="1"/>
          <p:nvPr/>
        </p:nvSpPr>
        <p:spPr>
          <a:xfrm>
            <a:off x="370522" y="6292691"/>
            <a:ext cx="194881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718096"/>
                </a:solidFill>
                <a:latin typeface="Microsoft YaHei"/>
                <a:ea typeface="Microsoft YaHei"/>
                <a:cs typeface="Microsoft YaHei"/>
              </a:rPr>
              <a:t>南欧江梯级水电站项目战略评估报告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1359229" y="6284595"/>
            <a:ext cx="463201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718096"/>
                </a:solidFill>
                <a:latin typeface="Segoe UI"/>
                <a:ea typeface="Microsoft YaHei"/>
                <a:cs typeface="Segoe UI"/>
              </a:rPr>
              <a:t>07 / 20</a:t>
            </a:r>
          </a:p>
        </p:txBody>
      </p:sp>
    </p:spTree>
  </p:cSld>
  <p:clrMapOvr>
    <a:masterClrMapping/>
  </p:clrMapOvr>
  <p:transition dur="4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5F7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D2B3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354330" y="249555"/>
            <a:ext cx="1341501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融资架构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310146" y="362902"/>
            <a:ext cx="151418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7ED4E6"/>
                </a:solidFill>
                <a:latin typeface="Segoe UI"/>
                <a:ea typeface="Microsoft YaHei"/>
                <a:cs typeface="Segoe UI"/>
              </a:rPr>
              <a:t>FINANCING STRUCTURE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81000" y="952500"/>
            <a:ext cx="2857500" cy="1014412"/>
            <a:chOff x="381000" y="952500"/>
            <a:chExt cx="2857500" cy="1014412"/>
          </a:xfrm>
        </p:grpSpPr>
        <p:sp>
          <p:nvSpPr>
            <p:cNvPr id="6" name="Freeform 6"/>
            <p:cNvSpPr/>
            <p:nvPr/>
          </p:nvSpPr>
          <p:spPr>
            <a:xfrm>
              <a:off x="381000" y="952500"/>
              <a:ext cx="2857500" cy="952500"/>
            </a:xfrm>
            <a:custGeom>
              <a:avLst/>
              <a:gdLst/>
              <a:ahLst/>
              <a:cxnLst/>
              <a:rect l="l" t="t" r="r" b="b"/>
              <a:pathLst>
                <a:path w="2857500" h="952500">
                  <a:moveTo>
                    <a:pt x="114300" y="0"/>
                  </a:moveTo>
                  <a:lnTo>
                    <a:pt x="2743200" y="0"/>
                  </a:lnTo>
                  <a:cubicBezTo>
                    <a:pt x="2806326" y="0"/>
                    <a:pt x="2857500" y="51174"/>
                    <a:pt x="2857500" y="114300"/>
                  </a:cubicBezTo>
                  <a:lnTo>
                    <a:pt x="2857500" y="838200"/>
                  </a:lnTo>
                  <a:cubicBezTo>
                    <a:pt x="2857500" y="901326"/>
                    <a:pt x="2806326" y="952500"/>
                    <a:pt x="2743200" y="952500"/>
                  </a:cubicBezTo>
                  <a:lnTo>
                    <a:pt x="114300" y="952500"/>
                  </a:lnTo>
                  <a:cubicBezTo>
                    <a:pt x="51174" y="952500"/>
                    <a:pt x="0" y="901326"/>
                    <a:pt x="0" y="838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0D2B3E"/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605790" y="1172528"/>
              <a:ext cx="64008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7ED4E6"/>
                  </a:solidFill>
                  <a:latin typeface="Microsoft YaHei"/>
                  <a:ea typeface="Microsoft YaHei"/>
                  <a:cs typeface="Microsoft YaHei"/>
                </a:rPr>
                <a:t>总投资额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79120" y="1326832"/>
              <a:ext cx="1674109" cy="640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1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$27.33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221230" y="1521142"/>
              <a:ext cx="231458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7ED4E6"/>
                  </a:solidFill>
                  <a:latin typeface="Segoe UI"/>
                  <a:ea typeface="Microsoft YaHei"/>
                  <a:cs typeface="Segoe UI"/>
                </a:rPr>
                <a:t>亿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429000" y="952500"/>
            <a:ext cx="8382000" cy="2857500"/>
            <a:chOff x="3429000" y="952500"/>
            <a:chExt cx="8382000" cy="2857500"/>
          </a:xfrm>
        </p:grpSpPr>
        <p:sp>
          <p:nvSpPr>
            <p:cNvPr id="11" name="Freeform 11"/>
            <p:cNvSpPr/>
            <p:nvPr/>
          </p:nvSpPr>
          <p:spPr>
            <a:xfrm>
              <a:off x="3429000" y="952500"/>
              <a:ext cx="8382000" cy="2857500"/>
            </a:xfrm>
            <a:custGeom>
              <a:avLst/>
              <a:gdLst/>
              <a:ahLst/>
              <a:cxnLst/>
              <a:rect l="l" t="t" r="r" b="b"/>
              <a:pathLst>
                <a:path w="8382000" h="2857500">
                  <a:moveTo>
                    <a:pt x="114300" y="0"/>
                  </a:moveTo>
                  <a:lnTo>
                    <a:pt x="8267700" y="0"/>
                  </a:lnTo>
                  <a:cubicBezTo>
                    <a:pt x="8330826" y="0"/>
                    <a:pt x="8382000" y="51174"/>
                    <a:pt x="8382000" y="114300"/>
                  </a:cubicBezTo>
                  <a:lnTo>
                    <a:pt x="8382000" y="2743200"/>
                  </a:lnTo>
                  <a:cubicBezTo>
                    <a:pt x="8382000" y="2806326"/>
                    <a:pt x="8330826" y="2857500"/>
                    <a:pt x="8267700" y="2857500"/>
                  </a:cubicBezTo>
                  <a:lnTo>
                    <a:pt x="114300" y="2857500"/>
                  </a:lnTo>
                  <a:cubicBezTo>
                    <a:pt x="51174" y="2857500"/>
                    <a:pt x="0" y="2806326"/>
                    <a:pt x="0" y="2743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3604260" y="1156335"/>
              <a:ext cx="1134618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0D2B3E"/>
                  </a:solidFill>
                  <a:latin typeface="Microsoft YaHei"/>
                  <a:ea typeface="Microsoft YaHei"/>
                  <a:cs typeface="Microsoft YaHei"/>
                </a:rPr>
                <a:t>分期融资结构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3714750" y="1524000"/>
              <a:ext cx="3810000" cy="954881"/>
              <a:chOff x="3714750" y="1524000"/>
              <a:chExt cx="3810000" cy="95488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3714750" y="1524000"/>
                <a:ext cx="381000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3810000" h="952500">
                    <a:moveTo>
                      <a:pt x="76200" y="0"/>
                    </a:moveTo>
                    <a:lnTo>
                      <a:pt x="3733800" y="0"/>
                    </a:lnTo>
                    <a:cubicBezTo>
                      <a:pt x="3775884" y="0"/>
                      <a:pt x="3810000" y="34116"/>
                      <a:pt x="3810000" y="76200"/>
                    </a:cubicBezTo>
                    <a:lnTo>
                      <a:pt x="3810000" y="876300"/>
                    </a:lnTo>
                    <a:cubicBezTo>
                      <a:pt x="3810000" y="918384"/>
                      <a:pt x="3775884" y="952500"/>
                      <a:pt x="3733800" y="952500"/>
                    </a:cubicBezTo>
                    <a:lnTo>
                      <a:pt x="76200" y="952500"/>
                    </a:lnTo>
                    <a:cubicBezTo>
                      <a:pt x="34116" y="952500"/>
                      <a:pt x="0" y="918384"/>
                      <a:pt x="0" y="8763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2E96B3">
                  <a:alpha val="10000"/>
                </a:srgbClr>
              </a:solidFill>
              <a:ln w="19050">
                <a:solidFill>
                  <a:srgbClr val="2E96B3">
                    <a:alpha val="10000"/>
                  </a:srgbClr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3844290" y="1648778"/>
                <a:ext cx="161271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1A6B7C"/>
                    </a:solidFill>
                    <a:latin typeface="Microsoft YaHei"/>
                    <a:ea typeface="Microsoft YaHei"/>
                    <a:cs typeface="Microsoft YaHei"/>
                  </a:rPr>
                  <a:t>一期工程 (2012-2016)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3834765" y="1805940"/>
                <a:ext cx="1163660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800" b="1" dirty="0">
                    <a:solidFill>
                      <a:srgbClr val="1A6B7C"/>
                    </a:solidFill>
                    <a:latin typeface="Segoe UI"/>
                    <a:ea typeface="Microsoft YaHei"/>
                    <a:cs typeface="Segoe UI"/>
                  </a:rPr>
                  <a:t>$10.35亿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3846195" y="2141220"/>
                <a:ext cx="2632043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国开行买方信贷：$6.6亿 | 股本金：$3.75亿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3847148" y="2311241"/>
                <a:ext cx="1894594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装机容量：540MW (二、五、六级)</a:t>
                </a: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7715250" y="1524000"/>
              <a:ext cx="3810000" cy="954881"/>
              <a:chOff x="7715250" y="1524000"/>
              <a:chExt cx="3810000" cy="95488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7715250" y="1524000"/>
                <a:ext cx="381000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3810000" h="952500">
                    <a:moveTo>
                      <a:pt x="76200" y="0"/>
                    </a:moveTo>
                    <a:lnTo>
                      <a:pt x="3733800" y="0"/>
                    </a:lnTo>
                    <a:cubicBezTo>
                      <a:pt x="3775884" y="0"/>
                      <a:pt x="3810000" y="34116"/>
                      <a:pt x="3810000" y="76200"/>
                    </a:cubicBezTo>
                    <a:lnTo>
                      <a:pt x="3810000" y="876300"/>
                    </a:lnTo>
                    <a:cubicBezTo>
                      <a:pt x="3810000" y="918384"/>
                      <a:pt x="3775884" y="952500"/>
                      <a:pt x="3733800" y="952500"/>
                    </a:cubicBezTo>
                    <a:lnTo>
                      <a:pt x="76200" y="952500"/>
                    </a:lnTo>
                    <a:cubicBezTo>
                      <a:pt x="34116" y="952500"/>
                      <a:pt x="0" y="918384"/>
                      <a:pt x="0" y="8763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C9A227">
                  <a:alpha val="10000"/>
                </a:srgbClr>
              </a:solidFill>
              <a:ln w="19050">
                <a:solidFill>
                  <a:srgbClr val="C9A227">
                    <a:alpha val="10000"/>
                  </a:srgbClr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844790" y="1648778"/>
                <a:ext cx="161271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C9A227"/>
                    </a:solidFill>
                    <a:latin typeface="Microsoft YaHei"/>
                    <a:ea typeface="Microsoft YaHei"/>
                    <a:cs typeface="Microsoft YaHei"/>
                  </a:rPr>
                  <a:t>二期工程 (2016-2021)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835265" y="1805940"/>
                <a:ext cx="1163660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800" b="1" dirty="0">
                    <a:solidFill>
                      <a:srgbClr val="C9A227"/>
                    </a:solidFill>
                    <a:latin typeface="Segoe UI"/>
                    <a:ea typeface="Microsoft YaHei"/>
                    <a:cs typeface="Segoe UI"/>
                  </a:rPr>
                  <a:t>$16.44亿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846695" y="2141220"/>
                <a:ext cx="2132552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银团贷款：$13亿 | 股本金：$3.44亿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847648" y="2311241"/>
                <a:ext cx="213557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718096"/>
                    </a:solidFill>
                    <a:latin typeface="Microsoft YaHei"/>
                    <a:ea typeface="Microsoft YaHei"/>
                    <a:cs typeface="Microsoft YaHei"/>
                  </a:rPr>
                  <a:t>装机容量：732MW (一、三、四、七级)</a:t>
                </a:r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3702368" y="2704624"/>
              <a:ext cx="137043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0D2B3E"/>
                  </a:solidFill>
                  <a:latin typeface="Microsoft YaHei"/>
                  <a:ea typeface="Microsoft YaHei"/>
                  <a:cs typeface="Microsoft YaHei"/>
                </a:rPr>
                <a:t>主要贷款方（银团）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3714750" y="2952750"/>
              <a:ext cx="1905000" cy="476250"/>
              <a:chOff x="3714750" y="2952750"/>
              <a:chExt cx="1905000" cy="47625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3714750" y="2952750"/>
                <a:ext cx="190500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1905000" h="476250">
                    <a:moveTo>
                      <a:pt x="57150" y="0"/>
                    </a:moveTo>
                    <a:lnTo>
                      <a:pt x="1847850" y="0"/>
                    </a:lnTo>
                    <a:cubicBezTo>
                      <a:pt x="1879413" y="0"/>
                      <a:pt x="1905000" y="25587"/>
                      <a:pt x="1905000" y="57150"/>
                    </a:cubicBezTo>
                    <a:lnTo>
                      <a:pt x="1905000" y="419100"/>
                    </a:lnTo>
                    <a:cubicBezTo>
                      <a:pt x="1905000" y="450663"/>
                      <a:pt x="1879413" y="476250"/>
                      <a:pt x="1847850" y="476250"/>
                    </a:cubicBezTo>
                    <a:lnTo>
                      <a:pt x="57150" y="476250"/>
                    </a:lnTo>
                    <a:cubicBezTo>
                      <a:pt x="25587" y="476250"/>
                      <a:pt x="0" y="450663"/>
                      <a:pt x="0" y="4191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B8352B">
                  <a:alpha val="8000"/>
                </a:srgbClr>
              </a:solidFill>
              <a:ln>
                <a:noFill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3846195" y="3065145"/>
                <a:ext cx="107442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中国国家开发银行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3847148" y="3244691"/>
                <a:ext cx="719804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718096"/>
                    </a:solidFill>
                    <a:latin typeface="Segoe UI"/>
                    <a:ea typeface="Microsoft YaHei"/>
                    <a:cs typeface="Segoe UI"/>
                  </a:rPr>
                  <a:t>CDB · 主承销</a:t>
                </a: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5810250" y="2952750"/>
              <a:ext cx="1905000" cy="476250"/>
              <a:chOff x="5810250" y="2952750"/>
              <a:chExt cx="1905000" cy="47625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5810250" y="2952750"/>
                <a:ext cx="190500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1905000" h="476250">
                    <a:moveTo>
                      <a:pt x="57150" y="0"/>
                    </a:moveTo>
                    <a:lnTo>
                      <a:pt x="1847850" y="0"/>
                    </a:lnTo>
                    <a:cubicBezTo>
                      <a:pt x="1879413" y="0"/>
                      <a:pt x="1905000" y="25587"/>
                      <a:pt x="1905000" y="57150"/>
                    </a:cubicBezTo>
                    <a:lnTo>
                      <a:pt x="1905000" y="419100"/>
                    </a:lnTo>
                    <a:cubicBezTo>
                      <a:pt x="1905000" y="450663"/>
                      <a:pt x="1879413" y="476250"/>
                      <a:pt x="1847850" y="476250"/>
                    </a:cubicBezTo>
                    <a:lnTo>
                      <a:pt x="57150" y="476250"/>
                    </a:lnTo>
                    <a:cubicBezTo>
                      <a:pt x="25587" y="476250"/>
                      <a:pt x="0" y="450663"/>
                      <a:pt x="0" y="4191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B8352B">
                  <a:alpha val="8000"/>
                </a:srgbClr>
              </a:solidFill>
              <a:ln>
                <a:noFill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5941695" y="3065145"/>
                <a:ext cx="94297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中国进出口银行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5942648" y="3244691"/>
                <a:ext cx="918615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718096"/>
                    </a:solidFill>
                    <a:latin typeface="Segoe UI"/>
                    <a:ea typeface="Microsoft YaHei"/>
                    <a:cs typeface="Segoe UI"/>
                  </a:rPr>
                  <a:t>China Exim Bank</a:t>
                </a:r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7905750" y="2952750"/>
              <a:ext cx="1905000" cy="476250"/>
              <a:chOff x="7905750" y="2952750"/>
              <a:chExt cx="1905000" cy="47625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7905750" y="2952750"/>
                <a:ext cx="190500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1905000" h="476250">
                    <a:moveTo>
                      <a:pt x="57150" y="0"/>
                    </a:moveTo>
                    <a:lnTo>
                      <a:pt x="1847850" y="0"/>
                    </a:lnTo>
                    <a:cubicBezTo>
                      <a:pt x="1879413" y="0"/>
                      <a:pt x="1905000" y="25587"/>
                      <a:pt x="1905000" y="57150"/>
                    </a:cubicBezTo>
                    <a:lnTo>
                      <a:pt x="1905000" y="419100"/>
                    </a:lnTo>
                    <a:cubicBezTo>
                      <a:pt x="1905000" y="450663"/>
                      <a:pt x="1879413" y="476250"/>
                      <a:pt x="1847850" y="476250"/>
                    </a:cubicBezTo>
                    <a:lnTo>
                      <a:pt x="57150" y="476250"/>
                    </a:lnTo>
                    <a:cubicBezTo>
                      <a:pt x="25587" y="476250"/>
                      <a:pt x="0" y="450663"/>
                      <a:pt x="0" y="4191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B8352B">
                  <a:alpha val="8000"/>
                </a:srgbClr>
              </a:solidFill>
              <a:ln>
                <a:noFill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8037195" y="3065145"/>
                <a:ext cx="81153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中国建设银行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8038148" y="3244691"/>
                <a:ext cx="219766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718096"/>
                    </a:solidFill>
                    <a:latin typeface="Segoe UI"/>
                    <a:ea typeface="Microsoft YaHei"/>
                    <a:cs typeface="Segoe UI"/>
                  </a:rPr>
                  <a:t>CCB</a:t>
                </a: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0001250" y="2952750"/>
              <a:ext cx="1524000" cy="476250"/>
              <a:chOff x="10001250" y="2952750"/>
              <a:chExt cx="1524000" cy="47625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0001250" y="2952750"/>
                <a:ext cx="152400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1524000" h="476250">
                    <a:moveTo>
                      <a:pt x="57150" y="0"/>
                    </a:moveTo>
                    <a:lnTo>
                      <a:pt x="1466850" y="0"/>
                    </a:lnTo>
                    <a:cubicBezTo>
                      <a:pt x="1498413" y="0"/>
                      <a:pt x="1524000" y="25587"/>
                      <a:pt x="1524000" y="57150"/>
                    </a:cubicBezTo>
                    <a:lnTo>
                      <a:pt x="1524000" y="419100"/>
                    </a:lnTo>
                    <a:cubicBezTo>
                      <a:pt x="1524000" y="450663"/>
                      <a:pt x="1498413" y="476250"/>
                      <a:pt x="1466850" y="476250"/>
                    </a:cubicBezTo>
                    <a:lnTo>
                      <a:pt x="57150" y="476250"/>
                    </a:lnTo>
                    <a:cubicBezTo>
                      <a:pt x="25587" y="476250"/>
                      <a:pt x="0" y="450663"/>
                      <a:pt x="0" y="4191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2E7D32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10132695" y="3065145"/>
                <a:ext cx="41719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2E7D32"/>
                    </a:solidFill>
                    <a:latin typeface="Microsoft YaHei"/>
                    <a:ea typeface="Microsoft YaHei"/>
                    <a:cs typeface="Microsoft YaHei"/>
                  </a:rPr>
                  <a:t>中信保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10133648" y="3244691"/>
                <a:ext cx="743902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825" dirty="0">
                    <a:solidFill>
                      <a:srgbClr val="718096"/>
                    </a:solidFill>
                    <a:latin typeface="Segoe UI"/>
                    <a:ea typeface="Microsoft YaHei"/>
                    <a:cs typeface="Segoe UI"/>
                  </a:rPr>
                  <a:t>海外投资保险</a:t>
                </a:r>
              </a:p>
            </p:txBody>
          </p:sp>
        </p:grpSp>
      </p:grpSp>
      <p:grpSp>
        <p:nvGrpSpPr>
          <p:cNvPr id="50" name="Group 50"/>
          <p:cNvGrpSpPr/>
          <p:nvPr/>
        </p:nvGrpSpPr>
        <p:grpSpPr>
          <a:xfrm>
            <a:off x="381000" y="2095500"/>
            <a:ext cx="2857500" cy="1714500"/>
            <a:chOff x="381000" y="2095500"/>
            <a:chExt cx="2857500" cy="1714500"/>
          </a:xfrm>
        </p:grpSpPr>
        <p:sp>
          <p:nvSpPr>
            <p:cNvPr id="43" name="Freeform 43"/>
            <p:cNvSpPr/>
            <p:nvPr/>
          </p:nvSpPr>
          <p:spPr>
            <a:xfrm>
              <a:off x="381000" y="2095500"/>
              <a:ext cx="2857500" cy="1714500"/>
            </a:xfrm>
            <a:custGeom>
              <a:avLst/>
              <a:gdLst/>
              <a:ahLst/>
              <a:cxnLst/>
              <a:rect l="l" t="t" r="r" b="b"/>
              <a:pathLst>
                <a:path w="2857500" h="1714500">
                  <a:moveTo>
                    <a:pt x="114300" y="0"/>
                  </a:moveTo>
                  <a:lnTo>
                    <a:pt x="2743200" y="0"/>
                  </a:lnTo>
                  <a:cubicBezTo>
                    <a:pt x="2806326" y="0"/>
                    <a:pt x="2857500" y="51174"/>
                    <a:pt x="2857500" y="114300"/>
                  </a:cubicBezTo>
                  <a:lnTo>
                    <a:pt x="2857500" y="1600200"/>
                  </a:lnTo>
                  <a:cubicBezTo>
                    <a:pt x="2857500" y="1663326"/>
                    <a:pt x="2806326" y="1714500"/>
                    <a:pt x="2743200" y="1714500"/>
                  </a:cubicBezTo>
                  <a:lnTo>
                    <a:pt x="114300" y="1714500"/>
                  </a:lnTo>
                  <a:cubicBezTo>
                    <a:pt x="51174" y="1714500"/>
                    <a:pt x="0" y="1663326"/>
                    <a:pt x="0" y="1600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B8352B">
                <a:alpha val="10000"/>
              </a:srgbClr>
            </a:solidFill>
            <a:ln w="19050">
              <a:solidFill>
                <a:srgbClr val="B8352B">
                  <a:alpha val="10000"/>
                </a:srgbClr>
              </a:solidFill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558165" y="2315528"/>
              <a:ext cx="896179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B8352B"/>
                  </a:solidFill>
                  <a:latin typeface="Microsoft YaHei"/>
                  <a:ea typeface="Microsoft YaHei"/>
                  <a:cs typeface="Microsoft YaHei"/>
                </a:rPr>
                <a:t>⚠️ 核心风险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559118" y="2656999"/>
              <a:ext cx="87915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0D2B3E"/>
                  </a:solidFill>
                  <a:latin typeface="Microsoft YaHei"/>
                  <a:ea typeface="Microsoft YaHei"/>
                  <a:cs typeface="Microsoft YaHei"/>
                </a:rPr>
                <a:t>美元债务总额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541020" y="2788920"/>
              <a:ext cx="1238707" cy="4876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400" b="1" dirty="0">
                  <a:solidFill>
                    <a:srgbClr val="B8352B"/>
                  </a:solidFill>
                  <a:latin typeface="Segoe UI"/>
                  <a:ea typeface="Microsoft YaHei"/>
                  <a:cs typeface="Segoe UI"/>
                </a:rPr>
                <a:t>~$20亿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560070" y="3236595"/>
              <a:ext cx="1468755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需要稳定美元现金流偿债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560070" y="3427095"/>
              <a:ext cx="1159859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4A5568"/>
                  </a:solidFill>
                  <a:latin typeface="Microsoft YaHei"/>
                  <a:ea typeface="Microsoft YaHei"/>
                  <a:cs typeface="Microsoft YaHei"/>
                </a:rPr>
                <a:t>EDL无法支付美元时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560070" y="3617595"/>
              <a:ext cx="1520347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b="1" dirty="0">
                  <a:solidFill>
                    <a:srgbClr val="B8352B"/>
                  </a:solidFill>
                  <a:latin typeface="Microsoft YaHei"/>
                  <a:ea typeface="Microsoft YaHei"/>
                  <a:cs typeface="Microsoft YaHei"/>
                </a:rPr>
                <a:t>→ 项目公司面临银行违约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381000" y="4000500"/>
            <a:ext cx="11430000" cy="1714500"/>
            <a:chOff x="381000" y="4000500"/>
            <a:chExt cx="11430000" cy="1714500"/>
          </a:xfrm>
        </p:grpSpPr>
        <p:sp>
          <p:nvSpPr>
            <p:cNvPr id="51" name="Freeform 51"/>
            <p:cNvSpPr/>
            <p:nvPr/>
          </p:nvSpPr>
          <p:spPr>
            <a:xfrm>
              <a:off x="381000" y="4000500"/>
              <a:ext cx="11430000" cy="1714500"/>
            </a:xfrm>
            <a:custGeom>
              <a:avLst/>
              <a:gdLst/>
              <a:ahLst/>
              <a:cxnLst/>
              <a:rect l="l" t="t" r="r" b="b"/>
              <a:pathLst>
                <a:path w="11430000" h="1714500">
                  <a:moveTo>
                    <a:pt x="114300" y="0"/>
                  </a:moveTo>
                  <a:lnTo>
                    <a:pt x="11315700" y="0"/>
                  </a:lnTo>
                  <a:cubicBezTo>
                    <a:pt x="11378826" y="0"/>
                    <a:pt x="11430000" y="51174"/>
                    <a:pt x="11430000" y="114300"/>
                  </a:cubicBezTo>
                  <a:lnTo>
                    <a:pt x="11430000" y="1600200"/>
                  </a:lnTo>
                  <a:cubicBezTo>
                    <a:pt x="11430000" y="1663326"/>
                    <a:pt x="11378826" y="1714500"/>
                    <a:pt x="11315700" y="1714500"/>
                  </a:cubicBezTo>
                  <a:lnTo>
                    <a:pt x="114300" y="1714500"/>
                  </a:lnTo>
                  <a:cubicBezTo>
                    <a:pt x="51174" y="1714500"/>
                    <a:pt x="0" y="1663326"/>
                    <a:pt x="0" y="1600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EE4"/>
              </a:solidFill>
            </a:ln>
          </p:spPr>
        </p:sp>
        <p:sp>
          <p:nvSpPr>
            <p:cNvPr id="52" name="Freeform 52"/>
            <p:cNvSpPr/>
            <p:nvPr/>
          </p:nvSpPr>
          <p:spPr>
            <a:xfrm>
              <a:off x="381000" y="4000500"/>
              <a:ext cx="95250" cy="1714500"/>
            </a:xfrm>
            <a:custGeom>
              <a:avLst/>
              <a:gdLst/>
              <a:ahLst/>
              <a:cxnLst/>
              <a:rect l="l" t="t" r="r" b="b"/>
              <a:pathLst>
                <a:path w="95250" h="1714500">
                  <a:moveTo>
                    <a:pt x="47625" y="0"/>
                  </a:moveTo>
                  <a:lnTo>
                    <a:pt x="47625" y="0"/>
                  </a:lnTo>
                  <a:cubicBezTo>
                    <a:pt x="73928" y="0"/>
                    <a:pt x="95250" y="21322"/>
                    <a:pt x="95250" y="47625"/>
                  </a:cubicBezTo>
                  <a:lnTo>
                    <a:pt x="95250" y="1666875"/>
                  </a:lnTo>
                  <a:cubicBezTo>
                    <a:pt x="95250" y="1693178"/>
                    <a:pt x="73928" y="1714500"/>
                    <a:pt x="47625" y="1714500"/>
                  </a:cubicBezTo>
                  <a:lnTo>
                    <a:pt x="47625" y="1714500"/>
                  </a:lnTo>
                  <a:cubicBezTo>
                    <a:pt x="21322" y="1714500"/>
                    <a:pt x="0" y="1693178"/>
                    <a:pt x="0" y="1666875"/>
                  </a:cubicBezTo>
                  <a:lnTo>
                    <a:pt x="0" y="47625"/>
                  </a:lnTo>
                  <a:cubicBezTo>
                    <a:pt x="0" y="21322"/>
                    <a:pt x="21322" y="0"/>
                    <a:pt x="47625" y="0"/>
                  </a:cubicBezTo>
                  <a:close/>
                </a:path>
              </a:pathLst>
            </a:custGeom>
            <a:solidFill>
              <a:srgbClr val="B8352B"/>
            </a:solidFill>
            <a:ln>
              <a:noFill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651510" y="4204335"/>
              <a:ext cx="3996176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B8352B"/>
                  </a:solidFill>
                  <a:latin typeface="Microsoft YaHei"/>
                  <a:ea typeface="Microsoft YaHei"/>
                  <a:cs typeface="Microsoft YaHei"/>
                </a:rPr>
                <a:t>系统性阿喀琉斯之踵：美元债务-软货币收入错配</a:t>
              </a:r>
            </a:p>
          </p:txBody>
        </p:sp>
        <p:grpSp>
          <p:nvGrpSpPr>
            <p:cNvPr id="58" name="Group 58"/>
            <p:cNvGrpSpPr/>
            <p:nvPr/>
          </p:nvGrpSpPr>
          <p:grpSpPr>
            <a:xfrm>
              <a:off x="666750" y="4572000"/>
              <a:ext cx="3333750" cy="809625"/>
              <a:chOff x="666750" y="4572000"/>
              <a:chExt cx="3333750" cy="809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666750" y="4572000"/>
                <a:ext cx="333375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3333750" h="762000">
                    <a:moveTo>
                      <a:pt x="76200" y="0"/>
                    </a:moveTo>
                    <a:lnTo>
                      <a:pt x="3257550" y="0"/>
                    </a:lnTo>
                    <a:cubicBezTo>
                      <a:pt x="3299634" y="0"/>
                      <a:pt x="3333750" y="34116"/>
                      <a:pt x="3333750" y="76200"/>
                    </a:cubicBezTo>
                    <a:lnTo>
                      <a:pt x="3333750" y="685800"/>
                    </a:lnTo>
                    <a:cubicBezTo>
                      <a:pt x="3333750" y="727884"/>
                      <a:pt x="3299634" y="762000"/>
                      <a:pt x="3257550" y="762000"/>
                    </a:cubicBezTo>
                    <a:lnTo>
                      <a:pt x="76200" y="762000"/>
                    </a:lnTo>
                    <a:cubicBezTo>
                      <a:pt x="34116" y="762000"/>
                      <a:pt x="0" y="727884"/>
                      <a:pt x="0" y="685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1A6B7C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843915" y="4744402"/>
                <a:ext cx="115381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1A6B7C"/>
                    </a:solidFill>
                    <a:latin typeface="Microsoft YaHei"/>
                    <a:ea typeface="Microsoft YaHei"/>
                    <a:cs typeface="Microsoft YaHei"/>
                  </a:rPr>
                  <a:t>债务端（刚性）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844868" y="4990624"/>
                <a:ext cx="144875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向中国政策性银行偿还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842010" y="5137785"/>
                <a:ext cx="757371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1A6B7C"/>
                    </a:solidFill>
                    <a:latin typeface="Segoe UI"/>
                    <a:ea typeface="Microsoft YaHei"/>
                    <a:cs typeface="Segoe UI"/>
                  </a:rPr>
                  <a:t>美元 USD</a:t>
                </a:r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4168140" y="4758690"/>
              <a:ext cx="197539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b="1" dirty="0">
                  <a:solidFill>
                    <a:srgbClr val="B8352B"/>
                  </a:solidFill>
                  <a:latin typeface="Segoe UI"/>
                  <a:ea typeface="Microsoft YaHei"/>
                  <a:cs typeface="Segoe UI"/>
                </a:rPr>
                <a:t>≠</a:t>
              </a:r>
            </a:p>
          </p:txBody>
        </p:sp>
        <p:grpSp>
          <p:nvGrpSpPr>
            <p:cNvPr id="64" name="Group 64"/>
            <p:cNvGrpSpPr/>
            <p:nvPr/>
          </p:nvGrpSpPr>
          <p:grpSpPr>
            <a:xfrm>
              <a:off x="4476750" y="4572000"/>
              <a:ext cx="3333750" cy="809625"/>
              <a:chOff x="4476750" y="4572000"/>
              <a:chExt cx="3333750" cy="809625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4476750" y="4572000"/>
                <a:ext cx="333375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3333750" h="762000">
                    <a:moveTo>
                      <a:pt x="76200" y="0"/>
                    </a:moveTo>
                    <a:lnTo>
                      <a:pt x="3257550" y="0"/>
                    </a:lnTo>
                    <a:cubicBezTo>
                      <a:pt x="3299634" y="0"/>
                      <a:pt x="3333750" y="34116"/>
                      <a:pt x="3333750" y="76200"/>
                    </a:cubicBezTo>
                    <a:lnTo>
                      <a:pt x="3333750" y="685800"/>
                    </a:lnTo>
                    <a:cubicBezTo>
                      <a:pt x="3333750" y="727884"/>
                      <a:pt x="3299634" y="762000"/>
                      <a:pt x="3257550" y="762000"/>
                    </a:cubicBezTo>
                    <a:lnTo>
                      <a:pt x="76200" y="762000"/>
                    </a:lnTo>
                    <a:cubicBezTo>
                      <a:pt x="34116" y="762000"/>
                      <a:pt x="0" y="727884"/>
                      <a:pt x="0" y="685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D97706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4653915" y="4744402"/>
                <a:ext cx="115381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D97706"/>
                    </a:solidFill>
                    <a:latin typeface="Microsoft YaHei"/>
                    <a:ea typeface="Microsoft YaHei"/>
                    <a:cs typeface="Microsoft YaHei"/>
                  </a:rPr>
                  <a:t>收入端（脆弱）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4654868" y="4990624"/>
                <a:ext cx="154131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Microsoft YaHei"/>
                    <a:ea typeface="Microsoft YaHei"/>
                    <a:cs typeface="Microsoft YaHei"/>
                  </a:rPr>
                  <a:t>EDL支付的电费实际上是</a:t>
                </a: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4652010" y="5137785"/>
                <a:ext cx="2165147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D97706"/>
                    </a:solidFill>
                    <a:latin typeface="Microsoft YaHei"/>
                    <a:ea typeface="Microsoft YaHei"/>
                    <a:cs typeface="Microsoft YaHei"/>
                  </a:rPr>
                  <a:t>老挝基普 LAK（贬值60%）</a:t>
                </a:r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>
              <a:off x="8096250" y="4572000"/>
              <a:ext cx="3429000" cy="788194"/>
              <a:chOff x="8096250" y="4572000"/>
              <a:chExt cx="3429000" cy="788194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8096250" y="4572000"/>
                <a:ext cx="34290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762000">
                    <a:moveTo>
                      <a:pt x="76200" y="0"/>
                    </a:moveTo>
                    <a:lnTo>
                      <a:pt x="3352800" y="0"/>
                    </a:lnTo>
                    <a:cubicBezTo>
                      <a:pt x="3394884" y="0"/>
                      <a:pt x="3429000" y="34116"/>
                      <a:pt x="3429000" y="76200"/>
                    </a:cubicBezTo>
                    <a:lnTo>
                      <a:pt x="3429000" y="685800"/>
                    </a:lnTo>
                    <a:cubicBezTo>
                      <a:pt x="3429000" y="727884"/>
                      <a:pt x="3394884" y="762000"/>
                      <a:pt x="3352800" y="762000"/>
                    </a:cubicBezTo>
                    <a:lnTo>
                      <a:pt x="76200" y="762000"/>
                    </a:lnTo>
                    <a:cubicBezTo>
                      <a:pt x="34116" y="762000"/>
                      <a:pt x="0" y="727884"/>
                      <a:pt x="0" y="685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B8352B"/>
              </a:solidFill>
              <a:ln>
                <a:noFill/>
              </a:ln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8273415" y="4744402"/>
                <a:ext cx="34871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结果</a:t>
                </a:r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8274368" y="4990624"/>
                <a:ext cx="159115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收入实际腰斩，无法覆盖</a:t>
                </a:r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8274368" y="5162074"/>
                <a:ext cx="1691898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美元债务本息 → 触发仲裁</a:t>
                </a:r>
              </a:p>
            </p:txBody>
          </p:sp>
        </p:grpSp>
        <p:sp>
          <p:nvSpPr>
            <p:cNvPr id="70" name="TextBox 70"/>
            <p:cNvSpPr txBox="1"/>
            <p:nvPr/>
          </p:nvSpPr>
          <p:spPr>
            <a:xfrm>
              <a:off x="655320" y="5427345"/>
              <a:ext cx="4623435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718096"/>
                  </a:solidFill>
                  <a:latin typeface="Microsoft YaHei"/>
                  <a:ea typeface="Microsoft YaHei"/>
                  <a:cs typeface="Microsoft YaHei"/>
                </a:rPr>
                <a:t>这种错配是所有新兴市场基建项目的系统性风险，南欧江案例将成为警示标本。</a:t>
              </a:r>
            </a:p>
          </p:txBody>
        </p:sp>
      </p:grpSp>
      <p:sp>
        <p:nvSpPr>
          <p:cNvPr id="72" name="Line 72"/>
          <p:cNvSpPr/>
          <p:nvPr/>
        </p:nvSpPr>
        <p:spPr>
          <a:xfrm>
            <a:off x="381000" y="6096000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</a:path>
            </a:pathLst>
          </a:custGeom>
          <a:noFill/>
          <a:ln w="9525">
            <a:solidFill>
              <a:srgbClr val="D4DEE4"/>
            </a:solidFill>
          </a:ln>
        </p:spPr>
      </p:sp>
      <p:sp>
        <p:nvSpPr>
          <p:cNvPr id="73" name="TextBox 73"/>
          <p:cNvSpPr txBox="1"/>
          <p:nvPr/>
        </p:nvSpPr>
        <p:spPr>
          <a:xfrm>
            <a:off x="370522" y="6292691"/>
            <a:ext cx="194881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718096"/>
                </a:solidFill>
                <a:latin typeface="Microsoft YaHei"/>
                <a:ea typeface="Microsoft YaHei"/>
                <a:cs typeface="Microsoft YaHei"/>
              </a:rPr>
              <a:t>南欧江梯级水电站项目战略评估报告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1359229" y="6284595"/>
            <a:ext cx="463201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718096"/>
                </a:solidFill>
                <a:latin typeface="Segoe UI"/>
                <a:ea typeface="Microsoft YaHei"/>
                <a:cs typeface="Segoe UI"/>
              </a:rPr>
              <a:t>08 / 20</a:t>
            </a:r>
          </a:p>
        </p:txBody>
      </p:sp>
    </p:spTree>
  </p:cSld>
  <p:clrMapOvr>
    <a:masterClrMapping/>
  </p:clrMapOvr>
  <p:transition dur="4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B3E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354330" y="297180"/>
            <a:ext cx="1663541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仲裁案概览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172128" y="410528"/>
            <a:ext cx="1652206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7ED4E6"/>
                </a:solidFill>
                <a:latin typeface="Segoe UI"/>
                <a:ea typeface="Microsoft YaHei"/>
                <a:cs typeface="Segoe UI"/>
              </a:rPr>
              <a:t>ARBITRATION OVERVIEW</a:t>
            </a:r>
          </a:p>
        </p:txBody>
      </p:sp>
      <p:sp>
        <p:nvSpPr>
          <p:cNvPr id="5" name="Line 5"/>
          <p:cNvSpPr/>
          <p:nvPr/>
        </p:nvSpPr>
        <p:spPr>
          <a:xfrm>
            <a:off x="381000" y="714375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</a:path>
            </a:pathLst>
          </a:custGeom>
          <a:noFill/>
          <a:ln w="9525">
            <a:solidFill>
              <a:srgbClr val="1A6B7C"/>
            </a:solidFill>
          </a:ln>
        </p:spPr>
      </p:sp>
      <p:grpSp>
        <p:nvGrpSpPr>
          <p:cNvPr id="12" name="Group 12"/>
          <p:cNvGrpSpPr/>
          <p:nvPr/>
        </p:nvGrpSpPr>
        <p:grpSpPr>
          <a:xfrm>
            <a:off x="381000" y="952500"/>
            <a:ext cx="2667000" cy="1333500"/>
            <a:chOff x="381000" y="952500"/>
            <a:chExt cx="2667000" cy="1333500"/>
          </a:xfrm>
        </p:grpSpPr>
        <p:sp>
          <p:nvSpPr>
            <p:cNvPr id="6" name="Freeform 6"/>
            <p:cNvSpPr/>
            <p:nvPr/>
          </p:nvSpPr>
          <p:spPr>
            <a:xfrm>
              <a:off x="381000" y="952500"/>
              <a:ext cx="2667000" cy="1333500"/>
            </a:xfrm>
            <a:custGeom>
              <a:avLst/>
              <a:gdLst/>
              <a:ahLst/>
              <a:cxnLst/>
              <a:rect l="l" t="t" r="r" b="b"/>
              <a:pathLst>
                <a:path w="2667000" h="1333500">
                  <a:moveTo>
                    <a:pt x="114300" y="0"/>
                  </a:moveTo>
                  <a:lnTo>
                    <a:pt x="2552700" y="0"/>
                  </a:lnTo>
                  <a:cubicBezTo>
                    <a:pt x="2615826" y="0"/>
                    <a:pt x="2667000" y="51174"/>
                    <a:pt x="2667000" y="114300"/>
                  </a:cubicBezTo>
                  <a:lnTo>
                    <a:pt x="2667000" y="1219200"/>
                  </a:lnTo>
                  <a:cubicBezTo>
                    <a:pt x="2667000" y="1282326"/>
                    <a:pt x="2615826" y="1333500"/>
                    <a:pt x="2552700" y="1333500"/>
                  </a:cubicBezTo>
                  <a:lnTo>
                    <a:pt x="114300" y="1333500"/>
                  </a:lnTo>
                  <a:cubicBezTo>
                    <a:pt x="51174" y="1333500"/>
                    <a:pt x="0" y="1282326"/>
                    <a:pt x="0" y="1219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E3A4D"/>
            </a:solidFill>
            <a:ln>
              <a:noFill/>
            </a:ln>
          </p:spPr>
        </p:sp>
        <p:sp>
          <p:nvSpPr>
            <p:cNvPr id="7" name="Freeform 7"/>
            <p:cNvSpPr/>
            <p:nvPr/>
          </p:nvSpPr>
          <p:spPr>
            <a:xfrm>
              <a:off x="381000" y="952500"/>
              <a:ext cx="57150" cy="1333500"/>
            </a:xfrm>
            <a:custGeom>
              <a:avLst/>
              <a:gdLst/>
              <a:ahLst/>
              <a:cxnLst/>
              <a:rect l="l" t="t" r="r" b="b"/>
              <a:pathLst>
                <a:path w="57150" h="1333500">
                  <a:moveTo>
                    <a:pt x="28575" y="0"/>
                  </a:moveTo>
                  <a:lnTo>
                    <a:pt x="28575" y="0"/>
                  </a:lnTo>
                  <a:cubicBezTo>
                    <a:pt x="44357" y="0"/>
                    <a:pt x="57150" y="12793"/>
                    <a:pt x="57150" y="28575"/>
                  </a:cubicBezTo>
                  <a:lnTo>
                    <a:pt x="57150" y="1304925"/>
                  </a:lnTo>
                  <a:cubicBezTo>
                    <a:pt x="57150" y="1320707"/>
                    <a:pt x="44357" y="1333500"/>
                    <a:pt x="28575" y="1333500"/>
                  </a:cubicBezTo>
                  <a:lnTo>
                    <a:pt x="28575" y="1333500"/>
                  </a:lnTo>
                  <a:cubicBezTo>
                    <a:pt x="12793" y="1333500"/>
                    <a:pt x="0" y="1320707"/>
                    <a:pt x="0" y="1304925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B8352B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605790" y="1172528"/>
              <a:ext cx="64008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7ED4E6"/>
                  </a:solidFill>
                  <a:latin typeface="Microsoft YaHei"/>
                  <a:ea typeface="Microsoft YaHei"/>
                  <a:cs typeface="Microsoft YaHei"/>
                </a:rPr>
                <a:t>索赔总额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73405" y="1373505"/>
              <a:ext cx="1609630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$5.55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217420" y="1584008"/>
              <a:ext cx="282892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dirty="0">
                  <a:solidFill>
                    <a:srgbClr val="7ED4E6"/>
                  </a:solidFill>
                  <a:latin typeface="Segoe UI"/>
                  <a:ea typeface="Microsoft YaHei"/>
                  <a:cs typeface="Segoe UI"/>
                </a:rPr>
                <a:t>亿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06742" y="1942624"/>
              <a:ext cx="117107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B8352B"/>
                  </a:solidFill>
                  <a:latin typeface="Microsoft YaHei"/>
                  <a:ea typeface="Microsoft YaHei"/>
                  <a:cs typeface="Microsoft YaHei"/>
                </a:rPr>
                <a:t>约占老挝GDP的 4%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238500" y="952500"/>
            <a:ext cx="1905000" cy="1333500"/>
            <a:chOff x="3238500" y="952500"/>
            <a:chExt cx="1905000" cy="1333500"/>
          </a:xfrm>
        </p:grpSpPr>
        <p:sp>
          <p:nvSpPr>
            <p:cNvPr id="13" name="Freeform 13"/>
            <p:cNvSpPr/>
            <p:nvPr/>
          </p:nvSpPr>
          <p:spPr>
            <a:xfrm>
              <a:off x="3238500" y="952500"/>
              <a:ext cx="1905000" cy="1333500"/>
            </a:xfrm>
            <a:custGeom>
              <a:avLst/>
              <a:gdLst/>
              <a:ahLst/>
              <a:cxnLst/>
              <a:rect l="l" t="t" r="r" b="b"/>
              <a:pathLst>
                <a:path w="1905000" h="1333500">
                  <a:moveTo>
                    <a:pt x="114300" y="0"/>
                  </a:moveTo>
                  <a:lnTo>
                    <a:pt x="1790700" y="0"/>
                  </a:lnTo>
                  <a:cubicBezTo>
                    <a:pt x="1853826" y="0"/>
                    <a:pt x="1905000" y="51174"/>
                    <a:pt x="1905000" y="114300"/>
                  </a:cubicBezTo>
                  <a:lnTo>
                    <a:pt x="1905000" y="1219200"/>
                  </a:lnTo>
                  <a:cubicBezTo>
                    <a:pt x="1905000" y="1282326"/>
                    <a:pt x="1853826" y="1333500"/>
                    <a:pt x="1790700" y="1333500"/>
                  </a:cubicBezTo>
                  <a:lnTo>
                    <a:pt x="114300" y="1333500"/>
                  </a:lnTo>
                  <a:cubicBezTo>
                    <a:pt x="51174" y="1333500"/>
                    <a:pt x="0" y="1282326"/>
                    <a:pt x="0" y="1219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E3A4D"/>
            </a:solidFill>
            <a:ln>
              <a:noFill/>
            </a:ln>
          </p:spPr>
        </p:sp>
        <p:sp>
          <p:nvSpPr>
            <p:cNvPr id="14" name="Freeform 14"/>
            <p:cNvSpPr/>
            <p:nvPr/>
          </p:nvSpPr>
          <p:spPr>
            <a:xfrm>
              <a:off x="3238500" y="952500"/>
              <a:ext cx="57150" cy="1333500"/>
            </a:xfrm>
            <a:custGeom>
              <a:avLst/>
              <a:gdLst/>
              <a:ahLst/>
              <a:cxnLst/>
              <a:rect l="l" t="t" r="r" b="b"/>
              <a:pathLst>
                <a:path w="57150" h="1333500">
                  <a:moveTo>
                    <a:pt x="28575" y="0"/>
                  </a:moveTo>
                  <a:lnTo>
                    <a:pt x="28575" y="0"/>
                  </a:lnTo>
                  <a:cubicBezTo>
                    <a:pt x="44357" y="0"/>
                    <a:pt x="57150" y="12793"/>
                    <a:pt x="57150" y="28575"/>
                  </a:cubicBezTo>
                  <a:lnTo>
                    <a:pt x="57150" y="1304925"/>
                  </a:lnTo>
                  <a:cubicBezTo>
                    <a:pt x="57150" y="1320707"/>
                    <a:pt x="44357" y="1333500"/>
                    <a:pt x="28575" y="1333500"/>
                  </a:cubicBezTo>
                  <a:lnTo>
                    <a:pt x="28575" y="1333500"/>
                  </a:lnTo>
                  <a:cubicBezTo>
                    <a:pt x="12793" y="1333500"/>
                    <a:pt x="0" y="1320707"/>
                    <a:pt x="0" y="1304925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C9A227"/>
            </a:solidFill>
            <a:ln>
              <a:noFill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3463290" y="1172528"/>
              <a:ext cx="64008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7ED4E6"/>
                  </a:solidFill>
                  <a:latin typeface="Microsoft YaHei"/>
                  <a:ea typeface="Microsoft YaHei"/>
                  <a:cs typeface="Microsoft YaHei"/>
                </a:rPr>
                <a:t>仲裁机构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457575" y="1457325"/>
              <a:ext cx="486656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SIAC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465195" y="1760220"/>
              <a:ext cx="680085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7ED4E6"/>
                  </a:solidFill>
                  <a:latin typeface="Microsoft YaHei"/>
                  <a:ea typeface="Microsoft YaHei"/>
                  <a:cs typeface="Microsoft YaHei"/>
                </a:rPr>
                <a:t>新加坡国际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465195" y="1950720"/>
              <a:ext cx="54864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7ED4E6"/>
                  </a:solidFill>
                  <a:latin typeface="Microsoft YaHei"/>
                  <a:ea typeface="Microsoft YaHei"/>
                  <a:cs typeface="Microsoft YaHei"/>
                </a:rPr>
                <a:t>仲裁中心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334000" y="952500"/>
            <a:ext cx="1905000" cy="1333500"/>
            <a:chOff x="5334000" y="952500"/>
            <a:chExt cx="1905000" cy="1333500"/>
          </a:xfrm>
        </p:grpSpPr>
        <p:sp>
          <p:nvSpPr>
            <p:cNvPr id="20" name="Freeform 20"/>
            <p:cNvSpPr/>
            <p:nvPr/>
          </p:nvSpPr>
          <p:spPr>
            <a:xfrm>
              <a:off x="5334000" y="952500"/>
              <a:ext cx="1905000" cy="1333500"/>
            </a:xfrm>
            <a:custGeom>
              <a:avLst/>
              <a:gdLst/>
              <a:ahLst/>
              <a:cxnLst/>
              <a:rect l="l" t="t" r="r" b="b"/>
              <a:pathLst>
                <a:path w="1905000" h="1333500">
                  <a:moveTo>
                    <a:pt x="114300" y="0"/>
                  </a:moveTo>
                  <a:lnTo>
                    <a:pt x="1790700" y="0"/>
                  </a:lnTo>
                  <a:cubicBezTo>
                    <a:pt x="1853826" y="0"/>
                    <a:pt x="1905000" y="51174"/>
                    <a:pt x="1905000" y="114300"/>
                  </a:cubicBezTo>
                  <a:lnTo>
                    <a:pt x="1905000" y="1219200"/>
                  </a:lnTo>
                  <a:cubicBezTo>
                    <a:pt x="1905000" y="1282326"/>
                    <a:pt x="1853826" y="1333500"/>
                    <a:pt x="1790700" y="1333500"/>
                  </a:cubicBezTo>
                  <a:lnTo>
                    <a:pt x="114300" y="1333500"/>
                  </a:lnTo>
                  <a:cubicBezTo>
                    <a:pt x="51174" y="1333500"/>
                    <a:pt x="0" y="1282326"/>
                    <a:pt x="0" y="1219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E3A4D"/>
            </a:solidFill>
            <a:ln>
              <a:noFill/>
            </a:ln>
          </p:spPr>
        </p:sp>
        <p:sp>
          <p:nvSpPr>
            <p:cNvPr id="21" name="Freeform 21"/>
            <p:cNvSpPr/>
            <p:nvPr/>
          </p:nvSpPr>
          <p:spPr>
            <a:xfrm>
              <a:off x="5334000" y="952500"/>
              <a:ext cx="57150" cy="1333500"/>
            </a:xfrm>
            <a:custGeom>
              <a:avLst/>
              <a:gdLst/>
              <a:ahLst/>
              <a:cxnLst/>
              <a:rect l="l" t="t" r="r" b="b"/>
              <a:pathLst>
                <a:path w="57150" h="1333500">
                  <a:moveTo>
                    <a:pt x="28575" y="0"/>
                  </a:moveTo>
                  <a:lnTo>
                    <a:pt x="28575" y="0"/>
                  </a:lnTo>
                  <a:cubicBezTo>
                    <a:pt x="44357" y="0"/>
                    <a:pt x="57150" y="12793"/>
                    <a:pt x="57150" y="28575"/>
                  </a:cubicBezTo>
                  <a:lnTo>
                    <a:pt x="57150" y="1304925"/>
                  </a:lnTo>
                  <a:cubicBezTo>
                    <a:pt x="57150" y="1320707"/>
                    <a:pt x="44357" y="1333500"/>
                    <a:pt x="28575" y="1333500"/>
                  </a:cubicBezTo>
                  <a:lnTo>
                    <a:pt x="28575" y="1333500"/>
                  </a:lnTo>
                  <a:cubicBezTo>
                    <a:pt x="12793" y="1333500"/>
                    <a:pt x="0" y="1320707"/>
                    <a:pt x="0" y="1304925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5558790" y="1172528"/>
              <a:ext cx="64008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7ED4E6"/>
                  </a:solidFill>
                  <a:latin typeface="Microsoft YaHei"/>
                  <a:ea typeface="Microsoft YaHei"/>
                  <a:cs typeface="Microsoft YaHei"/>
                </a:rPr>
                <a:t>欠款时间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537835" y="1423035"/>
              <a:ext cx="296308" cy="548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7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4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888355" y="1568768"/>
              <a:ext cx="231458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7ED4E6"/>
                  </a:solidFill>
                  <a:latin typeface="Segoe UI"/>
                  <a:ea typeface="Microsoft YaHei"/>
                  <a:cs typeface="Segoe UI"/>
                </a:rPr>
                <a:t>年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560695" y="1903095"/>
              <a:ext cx="1120426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7ED4E6"/>
                  </a:solidFill>
                  <a:latin typeface="Microsoft YaHei"/>
                  <a:ea typeface="Microsoft YaHei"/>
                  <a:cs typeface="Microsoft YaHei"/>
                </a:rPr>
                <a:t>2020.01 - 2024.12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429500" y="952500"/>
            <a:ext cx="4381500" cy="1333500"/>
            <a:chOff x="7429500" y="952500"/>
            <a:chExt cx="4381500" cy="1333500"/>
          </a:xfrm>
        </p:grpSpPr>
        <p:sp>
          <p:nvSpPr>
            <p:cNvPr id="27" name="Freeform 27"/>
            <p:cNvSpPr/>
            <p:nvPr/>
          </p:nvSpPr>
          <p:spPr>
            <a:xfrm>
              <a:off x="7429500" y="952500"/>
              <a:ext cx="4381500" cy="1333500"/>
            </a:xfrm>
            <a:custGeom>
              <a:avLst/>
              <a:gdLst/>
              <a:ahLst/>
              <a:cxnLst/>
              <a:rect l="l" t="t" r="r" b="b"/>
              <a:pathLst>
                <a:path w="4381500" h="1333500">
                  <a:moveTo>
                    <a:pt x="114300" y="0"/>
                  </a:moveTo>
                  <a:lnTo>
                    <a:pt x="4267200" y="0"/>
                  </a:lnTo>
                  <a:cubicBezTo>
                    <a:pt x="4330326" y="0"/>
                    <a:pt x="4381500" y="51174"/>
                    <a:pt x="4381500" y="114300"/>
                  </a:cubicBezTo>
                  <a:lnTo>
                    <a:pt x="4381500" y="1219200"/>
                  </a:lnTo>
                  <a:cubicBezTo>
                    <a:pt x="4381500" y="1282326"/>
                    <a:pt x="4330326" y="1333500"/>
                    <a:pt x="4267200" y="1333500"/>
                  </a:cubicBezTo>
                  <a:lnTo>
                    <a:pt x="114300" y="1333500"/>
                  </a:lnTo>
                  <a:cubicBezTo>
                    <a:pt x="51174" y="1333500"/>
                    <a:pt x="0" y="1282326"/>
                    <a:pt x="0" y="1219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2D3038"/>
            </a:solidFill>
            <a:ln>
              <a:noFill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54290" y="1172528"/>
              <a:ext cx="1701279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⚠️ 国家信用破产的缩影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55242" y="1466374"/>
              <a:ext cx="217498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中老能源合作从"援助与建设"模式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55242" y="1704499"/>
              <a:ext cx="160539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转向"商业契约执行"阶段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56195" y="1998345"/>
              <a:ext cx="2257425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7ED4E6"/>
                  </a:solidFill>
                  <a:latin typeface="Microsoft YaHei"/>
                  <a:ea typeface="Microsoft YaHei"/>
                  <a:cs typeface="Microsoft YaHei"/>
                </a:rPr>
                <a:t>这是一带一路项目首次大规模商业仲裁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365760" y="2537460"/>
            <a:ext cx="11445240" cy="1548765"/>
            <a:chOff x="365760" y="2537460"/>
            <a:chExt cx="11445240" cy="1548765"/>
          </a:xfrm>
        </p:grpSpPr>
        <p:sp>
          <p:nvSpPr>
            <p:cNvPr id="33" name="TextBox 33"/>
            <p:cNvSpPr txBox="1"/>
            <p:nvPr/>
          </p:nvSpPr>
          <p:spPr>
            <a:xfrm>
              <a:off x="365760" y="2537460"/>
              <a:ext cx="131864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关键事件时间轴</a:t>
              </a:r>
            </a:p>
          </p:txBody>
        </p:sp>
        <p:sp>
          <p:nvSpPr>
            <p:cNvPr id="34" name="Line 34"/>
            <p:cNvSpPr/>
            <p:nvPr/>
          </p:nvSpPr>
          <p:spPr>
            <a:xfrm>
              <a:off x="381000" y="3143250"/>
              <a:ext cx="11430000" cy="9525"/>
            </a:xfrm>
            <a:custGeom>
              <a:avLst/>
              <a:gdLst/>
              <a:ahLst/>
              <a:cxnLst/>
              <a:rect l="l" t="t" r="r" b="b"/>
              <a:pathLst>
                <a:path w="11430000" h="9525">
                  <a:moveTo>
                    <a:pt x="0" y="0"/>
                  </a:moveTo>
                  <a:lnTo>
                    <a:pt x="11430000" y="0"/>
                  </a:lnTo>
                </a:path>
              </a:pathLst>
            </a:custGeom>
            <a:noFill/>
            <a:ln w="28575">
              <a:solidFill>
                <a:srgbClr val="1A6B7C"/>
              </a:solidFill>
            </a:ln>
          </p:spPr>
        </p:sp>
        <p:grpSp>
          <p:nvGrpSpPr>
            <p:cNvPr id="39" name="Group 39"/>
            <p:cNvGrpSpPr/>
            <p:nvPr/>
          </p:nvGrpSpPr>
          <p:grpSpPr>
            <a:xfrm>
              <a:off x="605790" y="3028950"/>
              <a:ext cx="502920" cy="859631"/>
              <a:chOff x="605790" y="3028950"/>
              <a:chExt cx="502920" cy="859631"/>
            </a:xfrm>
          </p:grpSpPr>
          <p:sp>
            <p:nvSpPr>
              <p:cNvPr id="35" name="Ellipse 35"/>
              <p:cNvSpPr/>
              <p:nvPr/>
            </p:nvSpPr>
            <p:spPr>
              <a:xfrm>
                <a:off x="742950" y="3028950"/>
                <a:ext cx="228600" cy="228600"/>
              </a:xfrm>
              <a:prstGeom prst="ellipse">
                <a:avLst/>
              </a:prstGeom>
              <a:solidFill>
                <a:srgbClr val="D97706"/>
              </a:solidFill>
              <a:ln>
                <a:noFill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609219" y="3379470"/>
                <a:ext cx="496062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7ED4E6"/>
                    </a:solidFill>
                    <a:latin typeface="Segoe UI"/>
                    <a:ea typeface="Microsoft YaHei"/>
                    <a:cs typeface="Segoe UI"/>
                  </a:rPr>
                  <a:t>2020.01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626876" y="3578066"/>
                <a:ext cx="460748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EDL开始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605790" y="3720941"/>
                <a:ext cx="50292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拖欠电费</a:t>
                </a:r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2034540" y="3028950"/>
              <a:ext cx="502920" cy="859631"/>
              <a:chOff x="2034540" y="3028950"/>
              <a:chExt cx="502920" cy="859631"/>
            </a:xfrm>
          </p:grpSpPr>
          <p:sp>
            <p:nvSpPr>
              <p:cNvPr id="40" name="Ellipse 40"/>
              <p:cNvSpPr/>
              <p:nvPr/>
            </p:nvSpPr>
            <p:spPr>
              <a:xfrm>
                <a:off x="2171700" y="3028950"/>
                <a:ext cx="228600" cy="228600"/>
              </a:xfrm>
              <a:prstGeom prst="ellipse">
                <a:avLst/>
              </a:prstGeom>
              <a:solidFill>
                <a:srgbClr val="718096"/>
              </a:solidFill>
              <a:ln>
                <a:noFill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2129980" y="3379470"/>
                <a:ext cx="312039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7ED4E6"/>
                    </a:solidFill>
                    <a:latin typeface="Segoe UI"/>
                    <a:ea typeface="Microsoft YaHei"/>
                    <a:cs typeface="Segoe UI"/>
                  </a:rPr>
                  <a:t>2020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2034540" y="3578066"/>
                <a:ext cx="50292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新冠疫情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2034540" y="3720941"/>
                <a:ext cx="50292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经济冲击</a:t>
                </a: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3363885" y="3028950"/>
              <a:ext cx="701731" cy="859631"/>
              <a:chOff x="3363885" y="3028950"/>
              <a:chExt cx="701731" cy="859631"/>
            </a:xfrm>
          </p:grpSpPr>
          <p:sp>
            <p:nvSpPr>
              <p:cNvPr id="45" name="Ellipse 45"/>
              <p:cNvSpPr/>
              <p:nvPr/>
            </p:nvSpPr>
            <p:spPr>
              <a:xfrm>
                <a:off x="3600450" y="3028950"/>
                <a:ext cx="228600" cy="228600"/>
              </a:xfrm>
              <a:prstGeom prst="ellipse">
                <a:avLst/>
              </a:prstGeom>
              <a:solidFill>
                <a:srgbClr val="B8352B"/>
              </a:solidFill>
              <a:ln>
                <a:noFill/>
              </a:ln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3558730" y="3379470"/>
                <a:ext cx="312039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7ED4E6"/>
                    </a:solidFill>
                    <a:latin typeface="Segoe UI"/>
                    <a:ea typeface="Microsoft YaHei"/>
                    <a:cs typeface="Segoe UI"/>
                  </a:rPr>
                  <a:t>2020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3418106" y="3578066"/>
                <a:ext cx="593288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EDL-T成立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3363885" y="3720941"/>
                <a:ext cx="701731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B8352B"/>
                    </a:solidFill>
                    <a:latin typeface="Microsoft YaHei"/>
                    <a:ea typeface="Microsoft YaHei"/>
                    <a:cs typeface="Microsoft YaHei"/>
                  </a:rPr>
                  <a:t>南网控股90%</a:t>
                </a:r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4892040" y="3028950"/>
              <a:ext cx="502920" cy="859631"/>
              <a:chOff x="4892040" y="3028950"/>
              <a:chExt cx="502920" cy="859631"/>
            </a:xfrm>
          </p:grpSpPr>
          <p:sp>
            <p:nvSpPr>
              <p:cNvPr id="50" name="Ellipse 50"/>
              <p:cNvSpPr/>
              <p:nvPr/>
            </p:nvSpPr>
            <p:spPr>
              <a:xfrm>
                <a:off x="5029200" y="3028950"/>
                <a:ext cx="228600" cy="228600"/>
              </a:xfrm>
              <a:prstGeom prst="ellipse">
                <a:avLst/>
              </a:prstGeom>
              <a:solidFill>
                <a:srgbClr val="2E7D32"/>
              </a:solidFill>
              <a:ln>
                <a:noFill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4895469" y="3379470"/>
                <a:ext cx="496062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7ED4E6"/>
                    </a:solidFill>
                    <a:latin typeface="Segoe UI"/>
                    <a:ea typeface="Microsoft YaHei"/>
                    <a:cs typeface="Segoe UI"/>
                  </a:rPr>
                  <a:t>2021.09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4892040" y="3578066"/>
                <a:ext cx="50292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二期工程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4892040" y="3720941"/>
                <a:ext cx="50292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2E7D32"/>
                    </a:solidFill>
                    <a:latin typeface="Microsoft YaHei"/>
                    <a:ea typeface="Microsoft YaHei"/>
                    <a:cs typeface="Microsoft YaHei"/>
                  </a:rPr>
                  <a:t>全面投产</a:t>
                </a:r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6676549" y="3028950"/>
              <a:ext cx="743902" cy="859631"/>
              <a:chOff x="6676549" y="3028950"/>
              <a:chExt cx="743902" cy="859631"/>
            </a:xfrm>
          </p:grpSpPr>
          <p:sp>
            <p:nvSpPr>
              <p:cNvPr id="55" name="Ellipse 55"/>
              <p:cNvSpPr/>
              <p:nvPr/>
            </p:nvSpPr>
            <p:spPr>
              <a:xfrm>
                <a:off x="6934200" y="3028950"/>
                <a:ext cx="228600" cy="228600"/>
              </a:xfrm>
              <a:prstGeom prst="ellipse">
                <a:avLst/>
              </a:prstGeom>
              <a:solidFill>
                <a:srgbClr val="D97706"/>
              </a:solidFill>
              <a:ln>
                <a:noFill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6711744" y="3379470"/>
                <a:ext cx="673513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7ED4E6"/>
                    </a:solidFill>
                    <a:latin typeface="Segoe UI"/>
                    <a:ea typeface="Microsoft YaHei"/>
                    <a:cs typeface="Segoe UI"/>
                  </a:rPr>
                  <a:t>2022-2024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6676549" y="3578066"/>
                <a:ext cx="743902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基普持续贬值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6697635" y="3720941"/>
                <a:ext cx="701731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D97706"/>
                    </a:solidFill>
                    <a:latin typeface="Microsoft YaHei"/>
                    <a:ea typeface="Microsoft YaHei"/>
                    <a:cs typeface="Microsoft YaHei"/>
                  </a:rPr>
                  <a:t>累计贬值60%</a:t>
                </a:r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9142286" y="2971800"/>
              <a:ext cx="574929" cy="1114425"/>
              <a:chOff x="9142286" y="2971800"/>
              <a:chExt cx="574929" cy="1114425"/>
            </a:xfrm>
          </p:grpSpPr>
          <p:sp>
            <p:nvSpPr>
              <p:cNvPr id="60" name="Ellipse 60"/>
              <p:cNvSpPr/>
              <p:nvPr/>
            </p:nvSpPr>
            <p:spPr>
              <a:xfrm>
                <a:off x="9258300" y="2971800"/>
                <a:ext cx="342900" cy="342900"/>
              </a:xfrm>
              <a:prstGeom prst="ellipse">
                <a:avLst/>
              </a:prstGeom>
              <a:solidFill>
                <a:srgbClr val="B8352B"/>
              </a:solidFill>
              <a:ln w="28575">
                <a:solidFill>
                  <a:srgbClr val="FFFFFF"/>
                </a:solidFill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9148234" y="3466624"/>
                <a:ext cx="56303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2025.01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9145736" y="3712845"/>
                <a:ext cx="56802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b="1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SIAC仲裁</a:t>
                </a: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9142286" y="3903345"/>
                <a:ext cx="574929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b="1" dirty="0">
                    <a:solidFill>
                      <a:srgbClr val="B8352B"/>
                    </a:solidFill>
                    <a:latin typeface="Microsoft YaHei"/>
                    <a:ea typeface="Microsoft YaHei"/>
                    <a:cs typeface="Microsoft YaHei"/>
                  </a:rPr>
                  <a:t>正式提起</a:t>
                </a:r>
              </a:p>
            </p:txBody>
          </p:sp>
        </p:grpSp>
        <p:grpSp>
          <p:nvGrpSpPr>
            <p:cNvPr id="67" name="Group 67"/>
            <p:cNvGrpSpPr/>
            <p:nvPr/>
          </p:nvGrpSpPr>
          <p:grpSpPr>
            <a:xfrm>
              <a:off x="10477500" y="3000375"/>
              <a:ext cx="762000" cy="285750"/>
              <a:chOff x="10477500" y="3000375"/>
              <a:chExt cx="762000" cy="28575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10477500" y="3000375"/>
                <a:ext cx="76200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285750">
                    <a:moveTo>
                      <a:pt x="142875" y="0"/>
                    </a:moveTo>
                    <a:lnTo>
                      <a:pt x="619125" y="0"/>
                    </a:lnTo>
                    <a:cubicBezTo>
                      <a:pt x="698033" y="0"/>
                      <a:pt x="762000" y="63967"/>
                      <a:pt x="762000" y="142875"/>
                    </a:cubicBezTo>
                    <a:lnTo>
                      <a:pt x="762000" y="142875"/>
                    </a:lnTo>
                    <a:cubicBezTo>
                      <a:pt x="762000" y="221783"/>
                      <a:pt x="698033" y="285750"/>
                      <a:pt x="619125" y="285750"/>
                    </a:cubicBezTo>
                    <a:lnTo>
                      <a:pt x="142875" y="285750"/>
                    </a:lnTo>
                    <a:cubicBezTo>
                      <a:pt x="63967" y="285750"/>
                      <a:pt x="0" y="221783"/>
                      <a:pt x="0" y="142875"/>
                    </a:cubicBezTo>
                    <a:lnTo>
                      <a:pt x="0" y="142875"/>
                    </a:lnTo>
                    <a:cubicBezTo>
                      <a:pt x="0" y="63967"/>
                      <a:pt x="63967" y="0"/>
                      <a:pt x="142875" y="0"/>
                    </a:cubicBezTo>
                    <a:close/>
                  </a:path>
                </a:pathLst>
              </a:custGeom>
              <a:solidFill>
                <a:srgbClr val="C9A227"/>
              </a:solidFill>
              <a:ln>
                <a:noFill/>
              </a:ln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10640044" y="3093720"/>
                <a:ext cx="436912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b="1" dirty="0">
                    <a:solidFill>
                      <a:srgbClr val="0D2B3E"/>
                    </a:solidFill>
                    <a:latin typeface="Microsoft YaHei"/>
                    <a:ea typeface="Microsoft YaHei"/>
                    <a:cs typeface="Microsoft YaHei"/>
                  </a:rPr>
                  <a:t>进行中</a:t>
                </a:r>
              </a:p>
            </p:txBody>
          </p:sp>
        </p:grpSp>
      </p:grpSp>
      <p:grpSp>
        <p:nvGrpSpPr>
          <p:cNvPr id="86" name="Group 86"/>
          <p:cNvGrpSpPr/>
          <p:nvPr/>
        </p:nvGrpSpPr>
        <p:grpSpPr>
          <a:xfrm>
            <a:off x="381000" y="4286250"/>
            <a:ext cx="11430000" cy="1524000"/>
            <a:chOff x="381000" y="4286250"/>
            <a:chExt cx="11430000" cy="1524000"/>
          </a:xfrm>
        </p:grpSpPr>
        <p:sp>
          <p:nvSpPr>
            <p:cNvPr id="69" name="Freeform 69"/>
            <p:cNvSpPr/>
            <p:nvPr/>
          </p:nvSpPr>
          <p:spPr>
            <a:xfrm>
              <a:off x="381000" y="4286250"/>
              <a:ext cx="11430000" cy="1524000"/>
            </a:xfrm>
            <a:custGeom>
              <a:avLst/>
              <a:gdLst/>
              <a:ahLst/>
              <a:cxnLst/>
              <a:rect l="l" t="t" r="r" b="b"/>
              <a:pathLst>
                <a:path w="11430000" h="1524000">
                  <a:moveTo>
                    <a:pt x="114300" y="0"/>
                  </a:moveTo>
                  <a:lnTo>
                    <a:pt x="11315700" y="0"/>
                  </a:lnTo>
                  <a:cubicBezTo>
                    <a:pt x="11378826" y="0"/>
                    <a:pt x="11430000" y="51174"/>
                    <a:pt x="11430000" y="114300"/>
                  </a:cubicBezTo>
                  <a:lnTo>
                    <a:pt x="11430000" y="1409700"/>
                  </a:lnTo>
                  <a:cubicBezTo>
                    <a:pt x="11430000" y="1472826"/>
                    <a:pt x="11378826" y="1524000"/>
                    <a:pt x="11315700" y="1524000"/>
                  </a:cubicBezTo>
                  <a:lnTo>
                    <a:pt x="114300" y="1524000"/>
                  </a:lnTo>
                  <a:cubicBezTo>
                    <a:pt x="51174" y="1524000"/>
                    <a:pt x="0" y="1472826"/>
                    <a:pt x="0" y="1409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A3547"/>
            </a:solidFill>
            <a:ln>
              <a:noFill/>
            </a:ln>
          </p:spPr>
        </p:sp>
        <p:sp>
          <p:nvSpPr>
            <p:cNvPr id="70" name="TextBox 70"/>
            <p:cNvSpPr txBox="1"/>
            <p:nvPr/>
          </p:nvSpPr>
          <p:spPr>
            <a:xfrm>
              <a:off x="603885" y="4490085"/>
              <a:ext cx="2459584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为何选择在2025年提起仲裁？</a:t>
              </a:r>
            </a:p>
          </p:txBody>
        </p:sp>
        <p:grpSp>
          <p:nvGrpSpPr>
            <p:cNvPr id="75" name="Group 75"/>
            <p:cNvGrpSpPr/>
            <p:nvPr/>
          </p:nvGrpSpPr>
          <p:grpSpPr>
            <a:xfrm>
              <a:off x="619125" y="4857750"/>
              <a:ext cx="3429000" cy="762000"/>
              <a:chOff x="619125" y="4857750"/>
              <a:chExt cx="3429000" cy="76200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619125" y="4857750"/>
                <a:ext cx="34290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762000">
                    <a:moveTo>
                      <a:pt x="76200" y="0"/>
                    </a:moveTo>
                    <a:lnTo>
                      <a:pt x="3352800" y="0"/>
                    </a:lnTo>
                    <a:cubicBezTo>
                      <a:pt x="3394884" y="0"/>
                      <a:pt x="3429000" y="34116"/>
                      <a:pt x="3429000" y="76200"/>
                    </a:cubicBezTo>
                    <a:lnTo>
                      <a:pt x="3429000" y="685800"/>
                    </a:lnTo>
                    <a:cubicBezTo>
                      <a:pt x="3429000" y="727884"/>
                      <a:pt x="3394884" y="762000"/>
                      <a:pt x="3352800" y="762000"/>
                    </a:cubicBezTo>
                    <a:lnTo>
                      <a:pt x="76200" y="762000"/>
                    </a:lnTo>
                    <a:cubicBezTo>
                      <a:pt x="34116" y="762000"/>
                      <a:pt x="0" y="727884"/>
                      <a:pt x="0" y="685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2D3038"/>
              </a:solidFill>
              <a:ln>
                <a:noFill/>
              </a:ln>
            </p:spPr>
          </p:sp>
          <p:sp>
            <p:nvSpPr>
              <p:cNvPr id="72" name="TextBox 72"/>
              <p:cNvSpPr txBox="1"/>
              <p:nvPr/>
            </p:nvSpPr>
            <p:spPr>
              <a:xfrm>
                <a:off x="749618" y="4990624"/>
                <a:ext cx="107139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债务累积临界点</a:t>
                </a:r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750570" y="5236845"/>
                <a:ext cx="121901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7ED4E6"/>
                    </a:solidFill>
                    <a:latin typeface="Microsoft YaHei"/>
                    <a:ea typeface="Microsoft YaHei"/>
                    <a:cs typeface="Microsoft YaHei"/>
                  </a:rPr>
                  <a:t>四年拖欠累积近$5亿</a:t>
                </a:r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750570" y="5427345"/>
                <a:ext cx="146875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7ED4E6"/>
                    </a:solidFill>
                    <a:latin typeface="Microsoft YaHei"/>
                    <a:ea typeface="Microsoft YaHei"/>
                    <a:cs typeface="Microsoft YaHei"/>
                  </a:rPr>
                  <a:t>严重影响中国电建现金流</a:t>
                </a:r>
              </a:p>
            </p:txBody>
          </p:sp>
        </p:grpSp>
        <p:grpSp>
          <p:nvGrpSpPr>
            <p:cNvPr id="80" name="Group 80"/>
            <p:cNvGrpSpPr/>
            <p:nvPr/>
          </p:nvGrpSpPr>
          <p:grpSpPr>
            <a:xfrm>
              <a:off x="4286250" y="4857750"/>
              <a:ext cx="3429000" cy="762000"/>
              <a:chOff x="4286250" y="4857750"/>
              <a:chExt cx="3429000" cy="76200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4286250" y="4857750"/>
                <a:ext cx="34290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762000">
                    <a:moveTo>
                      <a:pt x="76200" y="0"/>
                    </a:moveTo>
                    <a:lnTo>
                      <a:pt x="3352800" y="0"/>
                    </a:lnTo>
                    <a:cubicBezTo>
                      <a:pt x="3394884" y="0"/>
                      <a:pt x="3429000" y="34116"/>
                      <a:pt x="3429000" y="76200"/>
                    </a:cubicBezTo>
                    <a:lnTo>
                      <a:pt x="3429000" y="685800"/>
                    </a:lnTo>
                    <a:cubicBezTo>
                      <a:pt x="3429000" y="727884"/>
                      <a:pt x="3394884" y="762000"/>
                      <a:pt x="3352800" y="762000"/>
                    </a:cubicBezTo>
                    <a:lnTo>
                      <a:pt x="76200" y="762000"/>
                    </a:lnTo>
                    <a:cubicBezTo>
                      <a:pt x="34116" y="762000"/>
                      <a:pt x="0" y="727884"/>
                      <a:pt x="0" y="685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2F3A3A"/>
              </a:solidFill>
              <a:ln>
                <a:noFill/>
              </a:ln>
            </p:spPr>
          </p:sp>
          <p:sp>
            <p:nvSpPr>
              <p:cNvPr id="77" name="TextBox 77"/>
              <p:cNvSpPr txBox="1"/>
              <p:nvPr/>
            </p:nvSpPr>
            <p:spPr>
              <a:xfrm>
                <a:off x="4416742" y="4990624"/>
                <a:ext cx="92187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谈判破裂信号</a:t>
                </a:r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4417695" y="5236845"/>
                <a:ext cx="107442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7ED4E6"/>
                    </a:solidFill>
                    <a:latin typeface="Microsoft YaHei"/>
                    <a:ea typeface="Microsoft YaHei"/>
                    <a:cs typeface="Microsoft YaHei"/>
                  </a:rPr>
                  <a:t>双边政府协调未果</a:t>
                </a:r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4417695" y="5427345"/>
                <a:ext cx="146875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7ED4E6"/>
                    </a:solidFill>
                    <a:latin typeface="Microsoft YaHei"/>
                    <a:ea typeface="Microsoft YaHei"/>
                    <a:cs typeface="Microsoft YaHei"/>
                  </a:rPr>
                  <a:t>超出政策性银行容忍底线</a:t>
                </a:r>
              </a:p>
            </p:txBody>
          </p:sp>
        </p:grpSp>
        <p:grpSp>
          <p:nvGrpSpPr>
            <p:cNvPr id="85" name="Group 85"/>
            <p:cNvGrpSpPr/>
            <p:nvPr/>
          </p:nvGrpSpPr>
          <p:grpSpPr>
            <a:xfrm>
              <a:off x="7953375" y="4857750"/>
              <a:ext cx="3619500" cy="762000"/>
              <a:chOff x="7953375" y="4857750"/>
              <a:chExt cx="3619500" cy="76200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7953375" y="4857750"/>
                <a:ext cx="36195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3619500" h="762000">
                    <a:moveTo>
                      <a:pt x="76200" y="0"/>
                    </a:moveTo>
                    <a:lnTo>
                      <a:pt x="3543300" y="0"/>
                    </a:lnTo>
                    <a:cubicBezTo>
                      <a:pt x="3585384" y="0"/>
                      <a:pt x="3619500" y="34116"/>
                      <a:pt x="3619500" y="76200"/>
                    </a:cubicBezTo>
                    <a:lnTo>
                      <a:pt x="3619500" y="685800"/>
                    </a:lnTo>
                    <a:cubicBezTo>
                      <a:pt x="3619500" y="727884"/>
                      <a:pt x="3585384" y="762000"/>
                      <a:pt x="3543300" y="762000"/>
                    </a:cubicBezTo>
                    <a:lnTo>
                      <a:pt x="76200" y="762000"/>
                    </a:lnTo>
                    <a:cubicBezTo>
                      <a:pt x="34116" y="762000"/>
                      <a:pt x="0" y="727884"/>
                      <a:pt x="0" y="685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2A3A42"/>
              </a:solidFill>
              <a:ln>
                <a:noFill/>
              </a:ln>
            </p:spPr>
          </p:sp>
          <p:sp>
            <p:nvSpPr>
              <p:cNvPr id="82" name="TextBox 82"/>
              <p:cNvSpPr txBox="1"/>
              <p:nvPr/>
            </p:nvSpPr>
            <p:spPr>
              <a:xfrm>
                <a:off x="8083868" y="4990624"/>
                <a:ext cx="615364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</a:rPr>
                  <a:t>SIAC选择</a:t>
                </a:r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8084820" y="5236845"/>
                <a:ext cx="94297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7ED4E6"/>
                    </a:solidFill>
                    <a:latin typeface="Microsoft YaHei"/>
                    <a:ea typeface="Microsoft YaHei"/>
                    <a:cs typeface="Microsoft YaHei"/>
                  </a:rPr>
                  <a:t>国际中立管辖权</a:t>
                </a:r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8084820" y="5427345"/>
                <a:ext cx="160020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7ED4E6"/>
                    </a:solidFill>
                    <a:latin typeface="Microsoft YaHei"/>
                    <a:ea typeface="Microsoft YaHei"/>
                    <a:cs typeface="Microsoft YaHei"/>
                  </a:rPr>
                  <a:t>避免老挝国内司法保护主义</a:t>
                </a:r>
              </a:p>
            </p:txBody>
          </p:sp>
        </p:grpSp>
      </p:grpSp>
      <p:sp>
        <p:nvSpPr>
          <p:cNvPr id="87" name="Line 87"/>
          <p:cNvSpPr/>
          <p:nvPr/>
        </p:nvSpPr>
        <p:spPr>
          <a:xfrm>
            <a:off x="381000" y="6286500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</a:path>
            </a:pathLst>
          </a:custGeom>
          <a:noFill/>
          <a:ln w="9525">
            <a:solidFill>
              <a:srgbClr val="1A6B7C"/>
            </a:solidFill>
          </a:ln>
        </p:spPr>
      </p:sp>
      <p:sp>
        <p:nvSpPr>
          <p:cNvPr id="88" name="TextBox 88"/>
          <p:cNvSpPr txBox="1"/>
          <p:nvPr/>
        </p:nvSpPr>
        <p:spPr>
          <a:xfrm>
            <a:off x="370522" y="6483191"/>
            <a:ext cx="1948815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7ED4E6"/>
                </a:solidFill>
                <a:latin typeface="Microsoft YaHei"/>
                <a:ea typeface="Microsoft YaHei"/>
                <a:cs typeface="Microsoft YaHei"/>
              </a:rPr>
              <a:t>南欧江梯级水电站项目战略评估报告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11359229" y="6475095"/>
            <a:ext cx="463201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7ED4E6"/>
                </a:solidFill>
                <a:latin typeface="Segoe UI"/>
                <a:ea typeface="Microsoft YaHei"/>
                <a:cs typeface="Segoe UI"/>
              </a:rPr>
              <a:t>09 / 20</a:t>
            </a:r>
          </a:p>
        </p:txBody>
      </p:sp>
    </p:spTree>
  </p:cSld>
  <p:clrMapOvr>
    <a:masterClrMapping/>
  </p:clrMapOvr>
  <p:transition dur="4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