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_img1.png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5_img1.png"/>
</Relationships>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20_img1.png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7_img1.png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F6C"/>
              </a:gs>
              <a:gs pos="100000">
                <a:srgbClr val="001A33"/>
              </a:gs>
            </a:gsLst>
            <a:lin ang="2700000" scaled="1"/>
          </a:gra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6C">
              <a:alpha val="20000"/>
            </a:srgbClr>
          </a:solidFill>
          <a:ln>
            <a:noFill/>
          </a:ln>
        </p:spPr>
      </p:sp>
      <p:sp>
        <p:nvSpPr>
          <p:cNvPr id="5" name="Line 5"/>
          <p:cNvSpPr/>
          <p:nvPr/>
        </p:nvSpPr>
        <p:spPr>
          <a:xfrm>
            <a:off x="0" y="1905000"/>
            <a:ext cx="12192000" cy="9525"/>
          </a:xfrm>
          <a:custGeom>
            <a:avLst/>
            <a:gdLst/>
            <a:ahLst/>
            <a:cxnLst/>
            <a:rect l="l" t="t" r="r" b="b"/>
            <a:pathLst>
              <a:path w="12192000" h="9525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9525">
            <a:gradFill>
              <a:gsLst>
                <a:gs pos="0">
                  <a:srgbClr val="0076A8">
                    <a:alpha val="0"/>
                  </a:srgbClr>
                </a:gs>
                <a:gs pos="50000">
                  <a:srgbClr val="0076A8">
                    <a:alpha val="60000"/>
                  </a:srgbClr>
                </a:gs>
                <a:gs pos="100000">
                  <a:srgbClr val="0076A8">
                    <a:alpha val="0"/>
                  </a:srgbClr>
                </a:gs>
              </a:gsLst>
              <a:lin ang="0" scaled="1"/>
            </a:gradFill>
          </a:ln>
        </p:spPr>
      </p:sp>
      <p:sp>
        <p:nvSpPr>
          <p:cNvPr id="6" name="Line 6"/>
          <p:cNvSpPr/>
          <p:nvPr/>
        </p:nvSpPr>
        <p:spPr>
          <a:xfrm>
            <a:off x="0" y="4953000"/>
            <a:ext cx="12192000" cy="9525"/>
          </a:xfrm>
          <a:custGeom>
            <a:avLst/>
            <a:gdLst/>
            <a:ahLst/>
            <a:cxnLst/>
            <a:rect l="l" t="t" r="r" b="b"/>
            <a:pathLst>
              <a:path w="12192000" h="9525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9525">
            <a:gradFill>
              <a:gsLst>
                <a:gs pos="0">
                  <a:srgbClr val="0076A8">
                    <a:alpha val="0"/>
                  </a:srgbClr>
                </a:gs>
                <a:gs pos="50000">
                  <a:srgbClr val="0076A8">
                    <a:alpha val="60000"/>
                  </a:srgbClr>
                </a:gs>
                <a:gs pos="100000">
                  <a:srgbClr val="0076A8">
                    <a:alpha val="0"/>
                  </a:srgbClr>
                </a:gs>
              </a:gsLst>
              <a:lin ang="0" scaled="1"/>
            </a:gradFill>
          </a:ln>
        </p:spPr>
      </p:sp>
      <p:grpSp>
        <p:nvGrpSpPr>
          <p:cNvPr id="10" name="Group 10"/>
          <p:cNvGrpSpPr/>
          <p:nvPr/>
        </p:nvGrpSpPr>
        <p:grpSpPr>
          <a:xfrm>
            <a:off x="7429500" y="2413000"/>
            <a:ext cx="4191000" cy="1397000"/>
            <a:chOff x="7429500" y="2413000"/>
            <a:chExt cx="4191000" cy="1397000"/>
          </a:xfrm>
        </p:grpSpPr>
        <p:sp>
          <p:nvSpPr>
            <p:cNvPr id="7" name="Ellipse 7"/>
            <p:cNvSpPr/>
            <p:nvPr/>
          </p:nvSpPr>
          <p:spPr>
            <a:xfrm>
              <a:off x="7429500" y="3048000"/>
              <a:ext cx="2286000" cy="762000"/>
            </a:xfrm>
            <a:prstGeom prst="ellipse">
              <a:avLst/>
            </a:prstGeom>
            <a:noFill/>
            <a:ln w="19050">
              <a:solidFill>
                <a:srgbClr val="0076A8"/>
              </a:solidFill>
            </a:ln>
          </p:spPr>
        </p:sp>
        <p:sp>
          <p:nvSpPr>
            <p:cNvPr id="8" name="Ellipse 8"/>
            <p:cNvSpPr/>
            <p:nvPr/>
          </p:nvSpPr>
          <p:spPr>
            <a:xfrm>
              <a:off x="9334500" y="3048000"/>
              <a:ext cx="2286000" cy="762000"/>
            </a:xfrm>
            <a:prstGeom prst="ellipse">
              <a:avLst/>
            </a:prstGeom>
            <a:noFill/>
            <a:ln w="19050">
              <a:solidFill>
                <a:srgbClr val="0076A8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7810500" y="2413000"/>
              <a:ext cx="3429000" cy="635000"/>
            </a:xfrm>
            <a:custGeom>
              <a:avLst/>
              <a:gdLst/>
              <a:ahLst/>
              <a:cxnLst/>
              <a:rect l="l" t="t" r="r" b="b"/>
              <a:pathLst>
                <a:path w="3429000" h="635000">
                  <a:moveTo>
                    <a:pt x="0" y="635000"/>
                  </a:moveTo>
                  <a:cubicBezTo>
                    <a:pt x="1143000" y="0"/>
                    <a:pt x="2286000" y="0"/>
                    <a:pt x="3429000" y="635000"/>
                  </a:cubicBezTo>
                </a:path>
              </a:pathLst>
            </a:custGeom>
            <a:noFill/>
            <a:ln w="19050">
              <a:solidFill>
                <a:srgbClr val="0076A8"/>
              </a:solidFill>
            </a:ln>
          </p:spPr>
        </p:sp>
      </p:grpSp>
      <p:sp>
        <p:nvSpPr>
          <p:cNvPr id="11" name="Ellipse 11"/>
          <p:cNvSpPr/>
          <p:nvPr/>
        </p:nvSpPr>
        <p:spPr>
          <a:xfrm>
            <a:off x="-1905000" y="571500"/>
            <a:ext cx="5715000" cy="5715000"/>
          </a:xfrm>
          <a:prstGeom prst="ellipse">
            <a:avLst/>
          </a:prstGeom>
          <a:noFill/>
          <a:ln w="9525">
            <a:solidFill>
              <a:srgbClr val="0076A8">
                <a:alpha val="10000"/>
              </a:srgbClr>
            </a:solidFill>
          </a:ln>
        </p:spPr>
      </p:sp>
      <p:sp>
        <p:nvSpPr>
          <p:cNvPr id="12" name="Ellipse 12"/>
          <p:cNvSpPr/>
          <p:nvPr/>
        </p:nvSpPr>
        <p:spPr>
          <a:xfrm>
            <a:off x="-1428750" y="1047750"/>
            <a:ext cx="4762500" cy="4762500"/>
          </a:xfrm>
          <a:prstGeom prst="ellipse">
            <a:avLst/>
          </a:prstGeom>
          <a:noFill/>
          <a:ln w="9525">
            <a:solidFill>
              <a:srgbClr val="0076A8">
                <a:alpha val="8000"/>
              </a:srgbClr>
            </a:solidFill>
          </a:ln>
        </p:spPr>
      </p:sp>
      <p:sp>
        <p:nvSpPr>
          <p:cNvPr id="13" name="TextBox 13"/>
          <p:cNvSpPr txBox="1"/>
          <p:nvPr/>
        </p:nvSpPr>
        <p:spPr>
          <a:xfrm>
            <a:off x="3654171" y="2245995"/>
            <a:ext cx="4883658" cy="792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9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汽车及零部件领域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53208" y="2912745"/>
            <a:ext cx="4285583" cy="792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9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自愿性产品认证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80725" y="3899535"/>
            <a:ext cx="5430550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700" b="1" dirty="0">
                <a:solidFill>
                  <a:srgbClr val="FFC107"/>
                </a:solidFill>
                <a:latin typeface="Segoe UI"/>
                <a:ea typeface="Microsoft YaHei"/>
                <a:cs typeface="Segoe UI"/>
              </a:rPr>
              <a:t>五年战略规划（2026–2030）</a:t>
            </a:r>
          </a:p>
        </p:txBody>
      </p:sp>
      <p:sp>
        <p:nvSpPr>
          <p:cNvPr id="16" name="Freeform 16"/>
          <p:cNvSpPr/>
          <p:nvPr/>
        </p:nvSpPr>
        <p:spPr>
          <a:xfrm>
            <a:off x="5143500" y="4667250"/>
            <a:ext cx="1905000" cy="28575"/>
          </a:xfrm>
          <a:custGeom>
            <a:avLst/>
            <a:gdLst/>
            <a:ahLst/>
            <a:cxnLst/>
            <a:rect l="l" t="t" r="r" b="b"/>
            <a:pathLst>
              <a:path w="1905000" h="28575">
                <a:moveTo>
                  <a:pt x="14288" y="0"/>
                </a:moveTo>
                <a:lnTo>
                  <a:pt x="1890712" y="0"/>
                </a:lnTo>
                <a:cubicBezTo>
                  <a:pt x="1898603" y="0"/>
                  <a:pt x="1905000" y="6397"/>
                  <a:pt x="1905000" y="14288"/>
                </a:cubicBezTo>
                <a:lnTo>
                  <a:pt x="1905000" y="14288"/>
                </a:lnTo>
                <a:cubicBezTo>
                  <a:pt x="1905000" y="22178"/>
                  <a:pt x="1898603" y="28575"/>
                  <a:pt x="1890712" y="28575"/>
                </a:cubicBezTo>
                <a:lnTo>
                  <a:pt x="14288" y="28575"/>
                </a:lnTo>
                <a:cubicBezTo>
                  <a:pt x="6397" y="28575"/>
                  <a:pt x="0" y="22178"/>
                  <a:pt x="0" y="14288"/>
                </a:cubicBezTo>
                <a:lnTo>
                  <a:pt x="0" y="14288"/>
                </a:lnTo>
                <a:cubicBezTo>
                  <a:pt x="0" y="6397"/>
                  <a:pt x="6397" y="0"/>
                  <a:pt x="14288" y="0"/>
                </a:cubicBezTo>
                <a:close/>
              </a:path>
            </a:pathLst>
          </a:custGeom>
          <a:solidFill>
            <a:srgbClr val="0076A8"/>
          </a:solidFill>
          <a:ln>
            <a:noFill/>
          </a:ln>
        </p:spPr>
      </p:sp>
      <p:sp>
        <p:nvSpPr>
          <p:cNvPr id="17" name="TextBox 17"/>
          <p:cNvSpPr txBox="1"/>
          <p:nvPr/>
        </p:nvSpPr>
        <p:spPr>
          <a:xfrm>
            <a:off x="5638800" y="5172075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500" dirty="0">
                <a:solidFill>
                  <a:srgbClr val="8EAFC4"/>
                </a:solidFill>
                <a:latin typeface="Segoe UI"/>
                <a:ea typeface="Microsoft YaHei"/>
                <a:cs typeface="Segoe UI"/>
              </a:rPr>
              <a:t>战略汇报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05653" y="5759768"/>
            <a:ext cx="980694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6A8FA8"/>
                </a:solidFill>
                <a:latin typeface="Segoe UI"/>
                <a:ea typeface="Microsoft YaHei"/>
                <a:cs typeface="Segoe UI"/>
              </a:rPr>
              <a:t>2025年11月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953750" y="5715000"/>
            <a:ext cx="762000" cy="133350"/>
            <a:chOff x="10953750" y="5715000"/>
            <a:chExt cx="762000" cy="133350"/>
          </a:xfrm>
        </p:grpSpPr>
        <p:sp>
          <p:nvSpPr>
            <p:cNvPr id="19" name="Freeform 19"/>
            <p:cNvSpPr/>
            <p:nvPr/>
          </p:nvSpPr>
          <p:spPr>
            <a:xfrm>
              <a:off x="10953750" y="5715000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19050" y="0"/>
                  </a:moveTo>
                  <a:lnTo>
                    <a:pt x="742950" y="0"/>
                  </a:lnTo>
                  <a:cubicBezTo>
                    <a:pt x="753471" y="0"/>
                    <a:pt x="762000" y="8529"/>
                    <a:pt x="762000" y="19050"/>
                  </a:cubicBezTo>
                  <a:lnTo>
                    <a:pt x="762000" y="19050"/>
                  </a:lnTo>
                  <a:cubicBezTo>
                    <a:pt x="762000" y="29571"/>
                    <a:pt x="753471" y="38100"/>
                    <a:pt x="742950" y="38100"/>
                  </a:cubicBezTo>
                  <a:lnTo>
                    <a:pt x="19050" y="38100"/>
                  </a:lnTo>
                  <a:cubicBezTo>
                    <a:pt x="8529" y="38100"/>
                    <a:pt x="0" y="29571"/>
                    <a:pt x="0" y="190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sp>
          <p:nvSpPr>
            <p:cNvPr id="20" name="Freeform 20"/>
            <p:cNvSpPr/>
            <p:nvPr/>
          </p:nvSpPr>
          <p:spPr>
            <a:xfrm>
              <a:off x="11334750" y="5810250"/>
              <a:ext cx="381000" cy="38100"/>
            </a:xfrm>
            <a:custGeom>
              <a:avLst/>
              <a:gdLst/>
              <a:ahLst/>
              <a:cxnLst/>
              <a:rect l="l" t="t" r="r" b="b"/>
              <a:pathLst>
                <a:path w="381000" h="38100">
                  <a:moveTo>
                    <a:pt x="19050" y="0"/>
                  </a:moveTo>
                  <a:lnTo>
                    <a:pt x="361950" y="0"/>
                  </a:lnTo>
                  <a:cubicBezTo>
                    <a:pt x="372471" y="0"/>
                    <a:pt x="381000" y="8529"/>
                    <a:pt x="381000" y="19050"/>
                  </a:cubicBezTo>
                  <a:lnTo>
                    <a:pt x="381000" y="19050"/>
                  </a:lnTo>
                  <a:cubicBezTo>
                    <a:pt x="381000" y="29571"/>
                    <a:pt x="372471" y="38100"/>
                    <a:pt x="361950" y="38100"/>
                  </a:cubicBezTo>
                  <a:lnTo>
                    <a:pt x="19050" y="38100"/>
                  </a:lnTo>
                  <a:cubicBezTo>
                    <a:pt x="8529" y="38100"/>
                    <a:pt x="0" y="29571"/>
                    <a:pt x="0" y="190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</p:grpSp>
    </p:spTree>
  </p:cSld>
  <p:clrMapOvr>
    <a:masterClrMapping/>
  </p:clrMapOvr>
  <p:transition dur="4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3686213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远程审核与AI技术应用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366712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REMOTE AUDIT &amp; AI TECHNOLOGY APPLICATION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382000" y="381000"/>
            <a:ext cx="3238500" cy="614362"/>
            <a:chOff x="8382000" y="381000"/>
            <a:chExt cx="3238500" cy="614362"/>
          </a:xfrm>
        </p:grpSpPr>
        <p:sp>
          <p:nvSpPr>
            <p:cNvPr id="6" name="Freeform 6"/>
            <p:cNvSpPr/>
            <p:nvPr/>
          </p:nvSpPr>
          <p:spPr>
            <a:xfrm>
              <a:off x="8382000" y="381000"/>
              <a:ext cx="3238500" cy="523875"/>
            </a:xfrm>
            <a:custGeom>
              <a:avLst/>
              <a:gdLst/>
              <a:ahLst/>
              <a:cxnLst/>
              <a:rect l="l" t="t" r="r" b="b"/>
              <a:pathLst>
                <a:path w="3238500" h="523875">
                  <a:moveTo>
                    <a:pt x="76200" y="0"/>
                  </a:moveTo>
                  <a:lnTo>
                    <a:pt x="3162300" y="0"/>
                  </a:lnTo>
                  <a:cubicBezTo>
                    <a:pt x="3204384" y="0"/>
                    <a:pt x="3238500" y="34116"/>
                    <a:pt x="3238500" y="76200"/>
                  </a:cubicBezTo>
                  <a:lnTo>
                    <a:pt x="3238500" y="447675"/>
                  </a:lnTo>
                  <a:cubicBezTo>
                    <a:pt x="3238500" y="489759"/>
                    <a:pt x="3204384" y="523875"/>
                    <a:pt x="3162300" y="523875"/>
                  </a:cubicBezTo>
                  <a:lnTo>
                    <a:pt x="76200" y="523875"/>
                  </a:lnTo>
                  <a:cubicBezTo>
                    <a:pt x="34116" y="523875"/>
                    <a:pt x="0" y="489759"/>
                    <a:pt x="0" y="4476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9527858" y="505778"/>
              <a:ext cx="94678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预期效率提升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66956" y="660082"/>
              <a:ext cx="226858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🚀 认证周期缩短 40%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71500" y="1143000"/>
            <a:ext cx="3524250" cy="3619500"/>
            <a:chOff x="571500" y="1143000"/>
            <a:chExt cx="3524250" cy="3619500"/>
          </a:xfrm>
        </p:grpSpPr>
        <p:sp>
          <p:nvSpPr>
            <p:cNvPr id="10" name="Freeform 10"/>
            <p:cNvSpPr/>
            <p:nvPr/>
          </p:nvSpPr>
          <p:spPr>
            <a:xfrm>
              <a:off x="571500" y="1143000"/>
              <a:ext cx="3524250" cy="3619500"/>
            </a:xfrm>
            <a:custGeom>
              <a:avLst/>
              <a:gdLst/>
              <a:ahLst/>
              <a:cxnLst/>
              <a:rect l="l" t="t" r="r" b="b"/>
              <a:pathLst>
                <a:path w="3524250" h="36195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3505200"/>
                  </a:lnTo>
                  <a:cubicBezTo>
                    <a:pt x="3524250" y="3568326"/>
                    <a:pt x="3473076" y="3619500"/>
                    <a:pt x="340995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1" name="Freeform 11"/>
            <p:cNvSpPr/>
            <p:nvPr/>
          </p:nvSpPr>
          <p:spPr>
            <a:xfrm>
              <a:off x="571500" y="1143000"/>
              <a:ext cx="3524250" cy="95250"/>
            </a:xfrm>
            <a:custGeom>
              <a:avLst/>
              <a:gdLst/>
              <a:ahLst/>
              <a:cxnLst/>
              <a:rect l="l" t="t" r="r" b="b"/>
              <a:pathLst>
                <a:path w="3524250" h="95250">
                  <a:moveTo>
                    <a:pt x="57150" y="0"/>
                  </a:moveTo>
                  <a:lnTo>
                    <a:pt x="3467100" y="0"/>
                  </a:lnTo>
                  <a:cubicBezTo>
                    <a:pt x="3498663" y="0"/>
                    <a:pt x="3524250" y="21322"/>
                    <a:pt x="3524250" y="47625"/>
                  </a:cubicBezTo>
                  <a:lnTo>
                    <a:pt x="3524250" y="47625"/>
                  </a:lnTo>
                  <a:cubicBezTo>
                    <a:pt x="3524250" y="73928"/>
                    <a:pt x="3498663" y="95250"/>
                    <a:pt x="3467100" y="95250"/>
                  </a:cubicBezTo>
                  <a:lnTo>
                    <a:pt x="57150" y="95250"/>
                  </a:lnTo>
                  <a:cubicBezTo>
                    <a:pt x="25587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sp>
          <p:nvSpPr>
            <p:cNvPr id="12" name="Ellipse 12"/>
            <p:cNvSpPr/>
            <p:nvPr/>
          </p:nvSpPr>
          <p:spPr>
            <a:xfrm>
              <a:off x="1952625" y="1428750"/>
              <a:ext cx="762000" cy="762000"/>
            </a:xfrm>
            <a:prstGeom prst="ellipse">
              <a:avLst/>
            </a:prstGeom>
            <a:solidFill>
              <a:srgbClr val="0076A8">
                <a:alpha val="10000"/>
              </a:srgbClr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2190893" y="1632585"/>
              <a:ext cx="285464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700" dirty="0">
                  <a:solidFill>
                    <a:srgbClr val="0076A8"/>
                  </a:solidFill>
                  <a:latin typeface="Segoe UI"/>
                  <a:ea typeface="Microsoft YaHei"/>
                  <a:cs typeface="Segoe UI"/>
                </a:rPr>
                <a:t>📹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53575" y="2298382"/>
              <a:ext cx="156010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远程审核技术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43915" y="2744152"/>
              <a:ext cx="232695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突破地理限制，实现高效远程审核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857250" y="3143250"/>
              <a:ext cx="2952750" cy="381000"/>
              <a:chOff x="857250" y="3143250"/>
              <a:chExt cx="2952750" cy="381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857250" y="3143250"/>
                <a:ext cx="2952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381000">
                    <a:moveTo>
                      <a:pt x="57150" y="0"/>
                    </a:moveTo>
                    <a:lnTo>
                      <a:pt x="2895600" y="0"/>
                    </a:lnTo>
                    <a:cubicBezTo>
                      <a:pt x="2927163" y="0"/>
                      <a:pt x="2952750" y="25587"/>
                      <a:pt x="2952750" y="57150"/>
                    </a:cubicBezTo>
                    <a:lnTo>
                      <a:pt x="2952750" y="323850"/>
                    </a:lnTo>
                    <a:cubicBezTo>
                      <a:pt x="2952750" y="355413"/>
                      <a:pt x="2927163" y="381000"/>
                      <a:pt x="2895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17" name="Ellipse 17"/>
              <p:cNvSpPr/>
              <p:nvPr/>
            </p:nvSpPr>
            <p:spPr>
              <a:xfrm>
                <a:off x="990600" y="3276600"/>
                <a:ext cx="114300" cy="114300"/>
              </a:xfrm>
              <a:prstGeom prst="ellipse">
                <a:avLst/>
              </a:pr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224915" y="3268028"/>
                <a:ext cx="1337834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高清视频+实时交互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57250" y="3619500"/>
              <a:ext cx="2952750" cy="381000"/>
              <a:chOff x="857250" y="3619500"/>
              <a:chExt cx="2952750" cy="381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857250" y="3619500"/>
                <a:ext cx="2952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381000">
                    <a:moveTo>
                      <a:pt x="57150" y="0"/>
                    </a:moveTo>
                    <a:lnTo>
                      <a:pt x="2895600" y="0"/>
                    </a:lnTo>
                    <a:cubicBezTo>
                      <a:pt x="2927163" y="0"/>
                      <a:pt x="2952750" y="25587"/>
                      <a:pt x="2952750" y="57150"/>
                    </a:cubicBezTo>
                    <a:lnTo>
                      <a:pt x="2952750" y="323850"/>
                    </a:lnTo>
                    <a:cubicBezTo>
                      <a:pt x="2952750" y="355413"/>
                      <a:pt x="2927163" y="381000"/>
                      <a:pt x="2895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21" name="Ellipse 21"/>
              <p:cNvSpPr/>
              <p:nvPr/>
            </p:nvSpPr>
            <p:spPr>
              <a:xfrm>
                <a:off x="990600" y="3752850"/>
                <a:ext cx="114300" cy="114300"/>
              </a:xfrm>
              <a:prstGeom prst="ellipse">
                <a:avLst/>
              </a:pr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1224915" y="3744278"/>
                <a:ext cx="162153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IoT传感器数据实时采集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857250" y="4095750"/>
              <a:ext cx="2952750" cy="381000"/>
              <a:chOff x="857250" y="4095750"/>
              <a:chExt cx="2952750" cy="381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857250" y="4095750"/>
                <a:ext cx="2952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381000">
                    <a:moveTo>
                      <a:pt x="57150" y="0"/>
                    </a:moveTo>
                    <a:lnTo>
                      <a:pt x="2895600" y="0"/>
                    </a:lnTo>
                    <a:cubicBezTo>
                      <a:pt x="2927163" y="0"/>
                      <a:pt x="2952750" y="25587"/>
                      <a:pt x="2952750" y="57150"/>
                    </a:cubicBezTo>
                    <a:lnTo>
                      <a:pt x="2952750" y="323850"/>
                    </a:lnTo>
                    <a:cubicBezTo>
                      <a:pt x="2952750" y="355413"/>
                      <a:pt x="2927163" y="381000"/>
                      <a:pt x="2895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25" name="Ellipse 25"/>
              <p:cNvSpPr/>
              <p:nvPr/>
            </p:nvSpPr>
            <p:spPr>
              <a:xfrm>
                <a:off x="990600" y="4229100"/>
                <a:ext cx="114300" cy="114300"/>
              </a:xfrm>
              <a:prstGeom prst="ellipse">
                <a:avLst/>
              </a:pr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1224915" y="4220528"/>
                <a:ext cx="111547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AR辅助现场指导</a:t>
                </a: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218057" y="4522470"/>
              <a:ext cx="223113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差旅成本降低 60% | 审核效率提升 35%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333875" y="1143000"/>
            <a:ext cx="3524250" cy="3619500"/>
            <a:chOff x="4333875" y="1143000"/>
            <a:chExt cx="3524250" cy="3619500"/>
          </a:xfrm>
        </p:grpSpPr>
        <p:sp>
          <p:nvSpPr>
            <p:cNvPr id="30" name="Freeform 30"/>
            <p:cNvSpPr/>
            <p:nvPr/>
          </p:nvSpPr>
          <p:spPr>
            <a:xfrm>
              <a:off x="4333875" y="1143000"/>
              <a:ext cx="3524250" cy="3619500"/>
            </a:xfrm>
            <a:custGeom>
              <a:avLst/>
              <a:gdLst/>
              <a:ahLst/>
              <a:cxnLst/>
              <a:rect l="l" t="t" r="r" b="b"/>
              <a:pathLst>
                <a:path w="3524250" h="36195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3505200"/>
                  </a:lnTo>
                  <a:cubicBezTo>
                    <a:pt x="3524250" y="3568326"/>
                    <a:pt x="3473076" y="3619500"/>
                    <a:pt x="340995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31" name="Freeform 31"/>
            <p:cNvSpPr/>
            <p:nvPr/>
          </p:nvSpPr>
          <p:spPr>
            <a:xfrm>
              <a:off x="4333875" y="1143000"/>
              <a:ext cx="3524250" cy="95250"/>
            </a:xfrm>
            <a:custGeom>
              <a:avLst/>
              <a:gdLst/>
              <a:ahLst/>
              <a:cxnLst/>
              <a:rect l="l" t="t" r="r" b="b"/>
              <a:pathLst>
                <a:path w="3524250" h="95250">
                  <a:moveTo>
                    <a:pt x="57150" y="0"/>
                  </a:moveTo>
                  <a:lnTo>
                    <a:pt x="3467100" y="0"/>
                  </a:lnTo>
                  <a:cubicBezTo>
                    <a:pt x="3498663" y="0"/>
                    <a:pt x="3524250" y="21322"/>
                    <a:pt x="3524250" y="47625"/>
                  </a:cubicBezTo>
                  <a:lnTo>
                    <a:pt x="3524250" y="47625"/>
                  </a:lnTo>
                  <a:cubicBezTo>
                    <a:pt x="3524250" y="73928"/>
                    <a:pt x="3498663" y="95250"/>
                    <a:pt x="3467100" y="95250"/>
                  </a:cubicBezTo>
                  <a:lnTo>
                    <a:pt x="57150" y="95250"/>
                  </a:lnTo>
                  <a:cubicBezTo>
                    <a:pt x="25587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9C27B0"/>
            </a:solidFill>
            <a:ln>
              <a:noFill/>
            </a:ln>
          </p:spPr>
        </p:sp>
        <p:sp>
          <p:nvSpPr>
            <p:cNvPr id="32" name="Ellipse 32"/>
            <p:cNvSpPr/>
            <p:nvPr/>
          </p:nvSpPr>
          <p:spPr>
            <a:xfrm>
              <a:off x="5715000" y="1428750"/>
              <a:ext cx="762000" cy="762000"/>
            </a:xfrm>
            <a:prstGeom prst="ellipse">
              <a:avLst/>
            </a:prstGeom>
            <a:solidFill>
              <a:srgbClr val="9C27B0">
                <a:alpha val="10000"/>
              </a:srgbClr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5953268" y="1632585"/>
              <a:ext cx="285464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700" dirty="0">
                  <a:solidFill>
                    <a:srgbClr val="9C27B0"/>
                  </a:solidFill>
                  <a:latin typeface="Segoe UI"/>
                  <a:ea typeface="Microsoft YaHei"/>
                  <a:cs typeface="Segoe UI"/>
                </a:rPr>
                <a:t>🔗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442466" y="2298382"/>
              <a:ext cx="130706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区块链存证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606290" y="2744152"/>
              <a:ext cx="24803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构建可信、不可篡改的认证信任体系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4619625" y="3143250"/>
              <a:ext cx="2952750" cy="381000"/>
              <a:chOff x="4619625" y="3143250"/>
              <a:chExt cx="2952750" cy="381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4619625" y="3143250"/>
                <a:ext cx="2952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381000">
                    <a:moveTo>
                      <a:pt x="57150" y="0"/>
                    </a:moveTo>
                    <a:lnTo>
                      <a:pt x="2895600" y="0"/>
                    </a:lnTo>
                    <a:cubicBezTo>
                      <a:pt x="2927163" y="0"/>
                      <a:pt x="2952750" y="25587"/>
                      <a:pt x="2952750" y="57150"/>
                    </a:cubicBezTo>
                    <a:lnTo>
                      <a:pt x="2952750" y="323850"/>
                    </a:lnTo>
                    <a:cubicBezTo>
                      <a:pt x="2952750" y="355413"/>
                      <a:pt x="2927163" y="381000"/>
                      <a:pt x="2895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0F8"/>
              </a:solidFill>
              <a:ln>
                <a:noFill/>
              </a:ln>
            </p:spPr>
          </p:sp>
          <p:sp>
            <p:nvSpPr>
              <p:cNvPr id="37" name="Ellipse 37"/>
              <p:cNvSpPr/>
              <p:nvPr/>
            </p:nvSpPr>
            <p:spPr>
              <a:xfrm>
                <a:off x="4752975" y="3276600"/>
                <a:ext cx="114300" cy="1143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4987290" y="3268028"/>
                <a:ext cx="158319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加密存证 · 全程可追溯</a:t>
                </a: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4619625" y="3619500"/>
              <a:ext cx="2952750" cy="381000"/>
              <a:chOff x="4619625" y="3619500"/>
              <a:chExt cx="2952750" cy="381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4619625" y="3619500"/>
                <a:ext cx="2952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381000">
                    <a:moveTo>
                      <a:pt x="57150" y="0"/>
                    </a:moveTo>
                    <a:lnTo>
                      <a:pt x="2895600" y="0"/>
                    </a:lnTo>
                    <a:cubicBezTo>
                      <a:pt x="2927163" y="0"/>
                      <a:pt x="2952750" y="25587"/>
                      <a:pt x="2952750" y="57150"/>
                    </a:cubicBezTo>
                    <a:lnTo>
                      <a:pt x="2952750" y="323850"/>
                    </a:lnTo>
                    <a:cubicBezTo>
                      <a:pt x="2952750" y="355413"/>
                      <a:pt x="2927163" y="381000"/>
                      <a:pt x="2895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0F8"/>
              </a:solidFill>
              <a:ln>
                <a:noFill/>
              </a:ln>
            </p:spPr>
          </p:sp>
          <p:sp>
            <p:nvSpPr>
              <p:cNvPr id="41" name="Ellipse 41"/>
              <p:cNvSpPr/>
              <p:nvPr/>
            </p:nvSpPr>
            <p:spPr>
              <a:xfrm>
                <a:off x="4752975" y="3752850"/>
                <a:ext cx="114300" cy="1143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4987290" y="3744278"/>
                <a:ext cx="11231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防伪造 · 防篡改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4619625" y="4095750"/>
              <a:ext cx="2952750" cy="381000"/>
              <a:chOff x="4619625" y="4095750"/>
              <a:chExt cx="2952750" cy="381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4619625" y="4095750"/>
                <a:ext cx="2952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381000">
                    <a:moveTo>
                      <a:pt x="57150" y="0"/>
                    </a:moveTo>
                    <a:lnTo>
                      <a:pt x="2895600" y="0"/>
                    </a:lnTo>
                    <a:cubicBezTo>
                      <a:pt x="2927163" y="0"/>
                      <a:pt x="2952750" y="25587"/>
                      <a:pt x="2952750" y="57150"/>
                    </a:cubicBezTo>
                    <a:lnTo>
                      <a:pt x="2952750" y="323850"/>
                    </a:lnTo>
                    <a:cubicBezTo>
                      <a:pt x="2952750" y="355413"/>
                      <a:pt x="2927163" y="381000"/>
                      <a:pt x="2895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0F8"/>
              </a:solidFill>
              <a:ln>
                <a:noFill/>
              </a:ln>
            </p:spPr>
          </p:sp>
          <p:sp>
            <p:nvSpPr>
              <p:cNvPr id="45" name="Ellipse 45"/>
              <p:cNvSpPr/>
              <p:nvPr/>
            </p:nvSpPr>
            <p:spPr>
              <a:xfrm>
                <a:off x="4752975" y="4229100"/>
                <a:ext cx="114300" cy="1143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4987290" y="4220528"/>
                <a:ext cx="17365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多方节点验证 · 国际互认</a:t>
                </a:r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5013293" y="4522470"/>
              <a:ext cx="216541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证书验证时间 &lt;1秒 | 假证识别率 100%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8096250" y="1143000"/>
            <a:ext cx="3524250" cy="3619500"/>
            <a:chOff x="8096250" y="1143000"/>
            <a:chExt cx="3524250" cy="3619500"/>
          </a:xfrm>
        </p:grpSpPr>
        <p:sp>
          <p:nvSpPr>
            <p:cNvPr id="50" name="Freeform 50"/>
            <p:cNvSpPr/>
            <p:nvPr/>
          </p:nvSpPr>
          <p:spPr>
            <a:xfrm>
              <a:off x="8096250" y="1143000"/>
              <a:ext cx="3524250" cy="3619500"/>
            </a:xfrm>
            <a:custGeom>
              <a:avLst/>
              <a:gdLst/>
              <a:ahLst/>
              <a:cxnLst/>
              <a:rect l="l" t="t" r="r" b="b"/>
              <a:pathLst>
                <a:path w="3524250" h="36195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3505200"/>
                  </a:lnTo>
                  <a:cubicBezTo>
                    <a:pt x="3524250" y="3568326"/>
                    <a:pt x="3473076" y="3619500"/>
                    <a:pt x="340995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51" name="Freeform 51"/>
            <p:cNvSpPr/>
            <p:nvPr/>
          </p:nvSpPr>
          <p:spPr>
            <a:xfrm>
              <a:off x="8096250" y="1143000"/>
              <a:ext cx="3524250" cy="95250"/>
            </a:xfrm>
            <a:custGeom>
              <a:avLst/>
              <a:gdLst/>
              <a:ahLst/>
              <a:cxnLst/>
              <a:rect l="l" t="t" r="r" b="b"/>
              <a:pathLst>
                <a:path w="3524250" h="95250">
                  <a:moveTo>
                    <a:pt x="57150" y="0"/>
                  </a:moveTo>
                  <a:lnTo>
                    <a:pt x="3467100" y="0"/>
                  </a:lnTo>
                  <a:cubicBezTo>
                    <a:pt x="3498663" y="0"/>
                    <a:pt x="3524250" y="21322"/>
                    <a:pt x="3524250" y="47625"/>
                  </a:cubicBezTo>
                  <a:lnTo>
                    <a:pt x="3524250" y="47625"/>
                  </a:lnTo>
                  <a:cubicBezTo>
                    <a:pt x="3524250" y="73928"/>
                    <a:pt x="3498663" y="95250"/>
                    <a:pt x="3467100" y="95250"/>
                  </a:cubicBezTo>
                  <a:lnTo>
                    <a:pt x="57150" y="95250"/>
                  </a:lnTo>
                  <a:cubicBezTo>
                    <a:pt x="25587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sp>
          <p:nvSpPr>
            <p:cNvPr id="52" name="Ellipse 52"/>
            <p:cNvSpPr/>
            <p:nvPr/>
          </p:nvSpPr>
          <p:spPr>
            <a:xfrm>
              <a:off x="9477375" y="1428750"/>
              <a:ext cx="762000" cy="762000"/>
            </a:xfrm>
            <a:prstGeom prst="ellipse">
              <a:avLst/>
            </a:prstGeom>
            <a:solidFill>
              <a:srgbClr val="FF6B35">
                <a:alpha val="10000"/>
              </a:srgbClr>
            </a:solidFill>
            <a:ln>
              <a:noFill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9715643" y="1632585"/>
              <a:ext cx="285464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700" dirty="0">
                  <a:solidFill>
                    <a:srgbClr val="FF6B35"/>
                  </a:solidFill>
                  <a:latin typeface="Segoe UI"/>
                  <a:ea typeface="Microsoft YaHei"/>
                  <a:cs typeface="Segoe UI"/>
                </a:rPr>
                <a:t>🤖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9223818" y="2298382"/>
              <a:ext cx="126911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AI智能应用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8368665" y="2744152"/>
              <a:ext cx="217360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人工智能赋能全流程智能化升级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8382000" y="3143250"/>
              <a:ext cx="2952750" cy="381000"/>
              <a:chOff x="8382000" y="3143250"/>
              <a:chExt cx="2952750" cy="381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8382000" y="3143250"/>
                <a:ext cx="2952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381000">
                    <a:moveTo>
                      <a:pt x="57150" y="0"/>
                    </a:moveTo>
                    <a:lnTo>
                      <a:pt x="2895600" y="0"/>
                    </a:lnTo>
                    <a:cubicBezTo>
                      <a:pt x="2927163" y="0"/>
                      <a:pt x="2952750" y="25587"/>
                      <a:pt x="2952750" y="57150"/>
                    </a:cubicBezTo>
                    <a:lnTo>
                      <a:pt x="2952750" y="323850"/>
                    </a:lnTo>
                    <a:cubicBezTo>
                      <a:pt x="2952750" y="355413"/>
                      <a:pt x="2927163" y="381000"/>
                      <a:pt x="2895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</p:spPr>
          </p:sp>
          <p:sp>
            <p:nvSpPr>
              <p:cNvPr id="57" name="Ellipse 57"/>
              <p:cNvSpPr/>
              <p:nvPr/>
            </p:nvSpPr>
            <p:spPr>
              <a:xfrm>
                <a:off x="8515350" y="3276600"/>
                <a:ext cx="114300" cy="114300"/>
              </a:xfrm>
              <a:prstGeom prst="ellipse">
                <a:avLst/>
              </a:pr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8749665" y="3268028"/>
                <a:ext cx="17365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文档自动校验 · 智能纠错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8382000" y="3619500"/>
              <a:ext cx="2952750" cy="381000"/>
              <a:chOff x="8382000" y="3619500"/>
              <a:chExt cx="2952750" cy="381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8382000" y="3619500"/>
                <a:ext cx="2952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381000">
                    <a:moveTo>
                      <a:pt x="57150" y="0"/>
                    </a:moveTo>
                    <a:lnTo>
                      <a:pt x="2895600" y="0"/>
                    </a:lnTo>
                    <a:cubicBezTo>
                      <a:pt x="2927163" y="0"/>
                      <a:pt x="2952750" y="25587"/>
                      <a:pt x="2952750" y="57150"/>
                    </a:cubicBezTo>
                    <a:lnTo>
                      <a:pt x="2952750" y="323850"/>
                    </a:lnTo>
                    <a:cubicBezTo>
                      <a:pt x="2952750" y="355413"/>
                      <a:pt x="2927163" y="381000"/>
                      <a:pt x="2895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</p:spPr>
          </p:sp>
          <p:sp>
            <p:nvSpPr>
              <p:cNvPr id="61" name="Ellipse 61"/>
              <p:cNvSpPr/>
              <p:nvPr/>
            </p:nvSpPr>
            <p:spPr>
              <a:xfrm>
                <a:off x="8515350" y="3752850"/>
                <a:ext cx="114300" cy="114300"/>
              </a:xfrm>
              <a:prstGeom prst="ellipse">
                <a:avLst/>
              </a:pr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8749665" y="3744278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审核报告自动生成</a:t>
                </a: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8382000" y="4095750"/>
              <a:ext cx="2952750" cy="381000"/>
              <a:chOff x="8382000" y="4095750"/>
              <a:chExt cx="2952750" cy="381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8382000" y="4095750"/>
                <a:ext cx="2952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381000">
                    <a:moveTo>
                      <a:pt x="57150" y="0"/>
                    </a:moveTo>
                    <a:lnTo>
                      <a:pt x="2895600" y="0"/>
                    </a:lnTo>
                    <a:cubicBezTo>
                      <a:pt x="2927163" y="0"/>
                      <a:pt x="2952750" y="25587"/>
                      <a:pt x="2952750" y="57150"/>
                    </a:cubicBezTo>
                    <a:lnTo>
                      <a:pt x="2952750" y="323850"/>
                    </a:lnTo>
                    <a:cubicBezTo>
                      <a:pt x="2952750" y="355413"/>
                      <a:pt x="2927163" y="381000"/>
                      <a:pt x="2895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</p:spPr>
          </p:sp>
          <p:sp>
            <p:nvSpPr>
              <p:cNvPr id="65" name="Ellipse 65"/>
              <p:cNvSpPr/>
              <p:nvPr/>
            </p:nvSpPr>
            <p:spPr>
              <a:xfrm>
                <a:off x="8515350" y="4229100"/>
                <a:ext cx="114300" cy="114300"/>
              </a:xfrm>
              <a:prstGeom prst="ellipse">
                <a:avLst/>
              </a:pr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8749665" y="4220528"/>
                <a:ext cx="14298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风险预警 · 异常检测</a:t>
                </a:r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8874252" y="4522470"/>
              <a:ext cx="196824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人工复核减少 50% | 准确率达 98%</a:t>
              </a: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571500" y="4953000"/>
            <a:ext cx="11049000" cy="1238250"/>
            <a:chOff x="571500" y="4953000"/>
            <a:chExt cx="11049000" cy="1238250"/>
          </a:xfrm>
        </p:grpSpPr>
        <p:sp>
          <p:nvSpPr>
            <p:cNvPr id="70" name="Freeform 70"/>
            <p:cNvSpPr/>
            <p:nvPr/>
          </p:nvSpPr>
          <p:spPr>
            <a:xfrm>
              <a:off x="571500" y="4953000"/>
              <a:ext cx="11049000" cy="1238250"/>
            </a:xfrm>
            <a:custGeom>
              <a:avLst/>
              <a:gdLst/>
              <a:ahLst/>
              <a:cxnLst/>
              <a:rect l="l" t="t" r="r" b="b"/>
              <a:pathLst>
                <a:path w="11049000" h="1238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123950"/>
                  </a:lnTo>
                  <a:cubicBezTo>
                    <a:pt x="11049000" y="1187076"/>
                    <a:pt x="10997826" y="1238250"/>
                    <a:pt x="10934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842010" y="5156835"/>
              <a:ext cx="131864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C107"/>
                  </a:solidFill>
                  <a:latin typeface="Segoe UI"/>
                  <a:ea typeface="Microsoft YaHei"/>
                  <a:cs typeface="Segoe UI"/>
                </a:rPr>
                <a:t>分阶段实施计划</a:t>
              </a: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857250" y="5476875"/>
              <a:ext cx="3333750" cy="523875"/>
              <a:chOff x="857250" y="5476875"/>
              <a:chExt cx="3333750" cy="523875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857250" y="5476875"/>
                <a:ext cx="333375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523875">
                    <a:moveTo>
                      <a:pt x="76200" y="0"/>
                    </a:moveTo>
                    <a:lnTo>
                      <a:pt x="3257550" y="0"/>
                    </a:lnTo>
                    <a:cubicBezTo>
                      <a:pt x="3299634" y="0"/>
                      <a:pt x="3333750" y="34116"/>
                      <a:pt x="3333750" y="76200"/>
                    </a:cubicBezTo>
                    <a:lnTo>
                      <a:pt x="3333750" y="447675"/>
                    </a:lnTo>
                    <a:cubicBezTo>
                      <a:pt x="3333750" y="489759"/>
                      <a:pt x="3299634" y="523875"/>
                      <a:pt x="325755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986790" y="5601652"/>
                <a:ext cx="151610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第一阶段 2026-2027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988695" y="5808345"/>
                <a:ext cx="188280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远程审核试点 · 区块链平台搭建</a:t>
                </a: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4429125" y="5476875"/>
              <a:ext cx="3333750" cy="523875"/>
              <a:chOff x="4429125" y="5476875"/>
              <a:chExt cx="3333750" cy="523875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4429125" y="5476875"/>
                <a:ext cx="333375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523875">
                    <a:moveTo>
                      <a:pt x="76200" y="0"/>
                    </a:moveTo>
                    <a:lnTo>
                      <a:pt x="3257550" y="0"/>
                    </a:lnTo>
                    <a:cubicBezTo>
                      <a:pt x="3299634" y="0"/>
                      <a:pt x="3333750" y="34116"/>
                      <a:pt x="3333750" y="76200"/>
                    </a:cubicBezTo>
                    <a:lnTo>
                      <a:pt x="3333750" y="447675"/>
                    </a:lnTo>
                    <a:cubicBezTo>
                      <a:pt x="3333750" y="489759"/>
                      <a:pt x="3299634" y="523875"/>
                      <a:pt x="325755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77" name="TextBox 77"/>
              <p:cNvSpPr txBox="1"/>
              <p:nvPr/>
            </p:nvSpPr>
            <p:spPr>
              <a:xfrm>
                <a:off x="4558665" y="5601652"/>
                <a:ext cx="151610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第二阶段 2028-2029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4560570" y="5808345"/>
                <a:ext cx="186309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AI模型优化 · 全流程数字化覆盖</a:t>
                </a: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8001000" y="5476875"/>
              <a:ext cx="3333750" cy="523875"/>
              <a:chOff x="8001000" y="5476875"/>
              <a:chExt cx="3333750" cy="523875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8001000" y="5476875"/>
                <a:ext cx="333375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523875">
                    <a:moveTo>
                      <a:pt x="76200" y="0"/>
                    </a:moveTo>
                    <a:lnTo>
                      <a:pt x="3257550" y="0"/>
                    </a:lnTo>
                    <a:cubicBezTo>
                      <a:pt x="3299634" y="0"/>
                      <a:pt x="3333750" y="34116"/>
                      <a:pt x="3333750" y="76200"/>
                    </a:cubicBezTo>
                    <a:lnTo>
                      <a:pt x="3333750" y="447675"/>
                    </a:lnTo>
                    <a:cubicBezTo>
                      <a:pt x="3333750" y="489759"/>
                      <a:pt x="3299634" y="523875"/>
                      <a:pt x="325755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8130540" y="5601652"/>
                <a:ext cx="107330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第三阶段 2030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8132445" y="5808345"/>
                <a:ext cx="188280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智能化深度应用 · 国际互联互通</a:t>
                </a:r>
              </a:p>
            </p:txBody>
          </p:sp>
        </p:grpSp>
      </p:grpSp>
      <p:sp>
        <p:nvSpPr>
          <p:cNvPr id="85" name="TextBox 85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10 / 20</a:t>
            </a:r>
          </a:p>
        </p:txBody>
      </p:sp>
    </p:spTree>
  </p:cSld>
  <p:clrMapOvr>
    <a:masterClrMapping/>
  </p:clrMapOvr>
  <p:transition dur="4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3005328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创新认证产品总览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3859911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INNOVATIVE CERTIFICATION PRODUCTS OVERVIEW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4355" y="1044892"/>
            <a:ext cx="4174808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003F6C"/>
                </a:solidFill>
                <a:latin typeface="Segoe UI"/>
                <a:ea typeface="Microsoft YaHei"/>
                <a:cs typeface="Segoe UI"/>
              </a:rPr>
              <a:t>四大认证产品线布局，覆盖汽车产业链核心需求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71500" y="1476375"/>
            <a:ext cx="5334000" cy="2333625"/>
            <a:chOff x="571500" y="1476375"/>
            <a:chExt cx="5334000" cy="2333625"/>
          </a:xfrm>
        </p:grpSpPr>
        <p:sp>
          <p:nvSpPr>
            <p:cNvPr id="7" name="Freeform 7"/>
            <p:cNvSpPr/>
            <p:nvPr/>
          </p:nvSpPr>
          <p:spPr>
            <a:xfrm>
              <a:off x="571500" y="1476375"/>
              <a:ext cx="5334000" cy="2333625"/>
            </a:xfrm>
            <a:custGeom>
              <a:avLst/>
              <a:gdLst/>
              <a:ahLst/>
              <a:cxnLst/>
              <a:rect l="l" t="t" r="r" b="b"/>
              <a:pathLst>
                <a:path w="5334000" h="233362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2219325"/>
                  </a:lnTo>
                  <a:cubicBezTo>
                    <a:pt x="5334000" y="2282451"/>
                    <a:pt x="5282826" y="2333625"/>
                    <a:pt x="5219700" y="2333625"/>
                  </a:cubicBezTo>
                  <a:lnTo>
                    <a:pt x="114300" y="2333625"/>
                  </a:lnTo>
                  <a:cubicBezTo>
                    <a:pt x="51174" y="2333625"/>
                    <a:pt x="0" y="2282451"/>
                    <a:pt x="0" y="2219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8" name="Freeform 8"/>
            <p:cNvSpPr/>
            <p:nvPr/>
          </p:nvSpPr>
          <p:spPr>
            <a:xfrm>
              <a:off x="571500" y="1476375"/>
              <a:ext cx="5334000" cy="114300"/>
            </a:xfrm>
            <a:custGeom>
              <a:avLst/>
              <a:gdLst/>
              <a:ahLst/>
              <a:cxnLst/>
              <a:rect l="l" t="t" r="r" b="b"/>
              <a:pathLst>
                <a:path w="5334000" h="114300">
                  <a:moveTo>
                    <a:pt x="57150" y="0"/>
                  </a:moveTo>
                  <a:lnTo>
                    <a:pt x="5276850" y="0"/>
                  </a:lnTo>
                  <a:cubicBezTo>
                    <a:pt x="5308413" y="0"/>
                    <a:pt x="5334000" y="25587"/>
                    <a:pt x="5334000" y="57150"/>
                  </a:cubicBezTo>
                  <a:lnTo>
                    <a:pt x="5334000" y="57150"/>
                  </a:lnTo>
                  <a:cubicBezTo>
                    <a:pt x="5334000" y="88713"/>
                    <a:pt x="5308413" y="114300"/>
                    <a:pt x="5276850" y="114300"/>
                  </a:cubicBezTo>
                  <a:lnTo>
                    <a:pt x="57150" y="114300"/>
                  </a:lnTo>
                  <a:cubicBezTo>
                    <a:pt x="25587" y="114300"/>
                    <a:pt x="0" y="88713"/>
                    <a:pt x="0" y="5715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grpSp>
          <p:nvGrpSpPr>
            <p:cNvPr id="13" name="Group 13"/>
            <p:cNvGrpSpPr/>
            <p:nvPr/>
          </p:nvGrpSpPr>
          <p:grpSpPr>
            <a:xfrm>
              <a:off x="828675" y="1781175"/>
              <a:ext cx="3300317" cy="561975"/>
              <a:chOff x="828675" y="1781175"/>
              <a:chExt cx="3300317" cy="561975"/>
            </a:xfrm>
          </p:grpSpPr>
          <p:sp>
            <p:nvSpPr>
              <p:cNvPr id="9" name="Ellipse 9"/>
              <p:cNvSpPr/>
              <p:nvPr/>
            </p:nvSpPr>
            <p:spPr>
              <a:xfrm>
                <a:off x="828675" y="1781175"/>
                <a:ext cx="533400" cy="533400"/>
              </a:xfrm>
              <a:prstGeom prst="ellipse">
                <a:avLst/>
              </a:prstGeom>
              <a:solidFill>
                <a:srgbClr val="00A651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984361" y="1916430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🌱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503045" y="1841182"/>
                <a:ext cx="156010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绿色低碳认证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510665" y="2125028"/>
                <a:ext cx="261832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GREEN &amp; LOW-CARBON CERTIFICATION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809625" y="2476500"/>
              <a:ext cx="4857750" cy="333375"/>
              <a:chOff x="809625" y="2476500"/>
              <a:chExt cx="4857750" cy="3333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9625" y="2476500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939165" y="2591752"/>
                <a:ext cx="19972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碳足迹认证（全生命周期）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465195" y="2607945"/>
                <a:ext cx="903541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对标 ISO 14067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809625" y="2886075"/>
              <a:ext cx="4857750" cy="333375"/>
              <a:chOff x="809625" y="2886075"/>
              <a:chExt cx="4857750" cy="3333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809625" y="2886075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1F8E9"/>
              </a:solidFill>
              <a:ln>
                <a:noFill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939165" y="3001328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中国绿色产品认证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3465195" y="3017520"/>
                <a:ext cx="133731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国家统一绿色产品标识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809625" y="3295650"/>
              <a:ext cx="4857750" cy="333375"/>
              <a:chOff x="809625" y="3295650"/>
              <a:chExt cx="4857750" cy="33337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809625" y="3295650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939165" y="3410902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动力电池回收利用认证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465195" y="3427095"/>
                <a:ext cx="81153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闭环循环经济</a:t>
                </a:r>
              </a:p>
            </p:txBody>
          </p:sp>
        </p:grpSp>
      </p:grpSp>
      <p:grpSp>
        <p:nvGrpSpPr>
          <p:cNvPr id="46" name="Group 46"/>
          <p:cNvGrpSpPr/>
          <p:nvPr/>
        </p:nvGrpSpPr>
        <p:grpSpPr>
          <a:xfrm>
            <a:off x="6238875" y="1476375"/>
            <a:ext cx="5334000" cy="2333625"/>
            <a:chOff x="6238875" y="1476375"/>
            <a:chExt cx="5334000" cy="2333625"/>
          </a:xfrm>
        </p:grpSpPr>
        <p:sp>
          <p:nvSpPr>
            <p:cNvPr id="27" name="Freeform 27"/>
            <p:cNvSpPr/>
            <p:nvPr/>
          </p:nvSpPr>
          <p:spPr>
            <a:xfrm>
              <a:off x="6238875" y="1476375"/>
              <a:ext cx="5334000" cy="2333625"/>
            </a:xfrm>
            <a:custGeom>
              <a:avLst/>
              <a:gdLst/>
              <a:ahLst/>
              <a:cxnLst/>
              <a:rect l="l" t="t" r="r" b="b"/>
              <a:pathLst>
                <a:path w="5334000" h="233362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2219325"/>
                  </a:lnTo>
                  <a:cubicBezTo>
                    <a:pt x="5334000" y="2282451"/>
                    <a:pt x="5282826" y="2333625"/>
                    <a:pt x="5219700" y="2333625"/>
                  </a:cubicBezTo>
                  <a:lnTo>
                    <a:pt x="114300" y="2333625"/>
                  </a:lnTo>
                  <a:cubicBezTo>
                    <a:pt x="51174" y="2333625"/>
                    <a:pt x="0" y="2282451"/>
                    <a:pt x="0" y="2219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8" name="Freeform 28"/>
            <p:cNvSpPr/>
            <p:nvPr/>
          </p:nvSpPr>
          <p:spPr>
            <a:xfrm>
              <a:off x="6238875" y="1476375"/>
              <a:ext cx="5334000" cy="114300"/>
            </a:xfrm>
            <a:custGeom>
              <a:avLst/>
              <a:gdLst/>
              <a:ahLst/>
              <a:cxnLst/>
              <a:rect l="l" t="t" r="r" b="b"/>
              <a:pathLst>
                <a:path w="5334000" h="114300">
                  <a:moveTo>
                    <a:pt x="57150" y="0"/>
                  </a:moveTo>
                  <a:lnTo>
                    <a:pt x="5276850" y="0"/>
                  </a:lnTo>
                  <a:cubicBezTo>
                    <a:pt x="5308413" y="0"/>
                    <a:pt x="5334000" y="25587"/>
                    <a:pt x="5334000" y="57150"/>
                  </a:cubicBezTo>
                  <a:lnTo>
                    <a:pt x="5334000" y="57150"/>
                  </a:lnTo>
                  <a:cubicBezTo>
                    <a:pt x="5334000" y="88713"/>
                    <a:pt x="5308413" y="114300"/>
                    <a:pt x="5276850" y="114300"/>
                  </a:cubicBezTo>
                  <a:lnTo>
                    <a:pt x="57150" y="114300"/>
                  </a:lnTo>
                  <a:cubicBezTo>
                    <a:pt x="25587" y="114300"/>
                    <a:pt x="0" y="88713"/>
                    <a:pt x="0" y="5715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</p:sp>
        <p:grpSp>
          <p:nvGrpSpPr>
            <p:cNvPr id="33" name="Group 33"/>
            <p:cNvGrpSpPr/>
            <p:nvPr/>
          </p:nvGrpSpPr>
          <p:grpSpPr>
            <a:xfrm>
              <a:off x="6496050" y="1781175"/>
              <a:ext cx="3307985" cy="561975"/>
              <a:chOff x="6496050" y="1781175"/>
              <a:chExt cx="3307985" cy="561975"/>
            </a:xfrm>
          </p:grpSpPr>
          <p:sp>
            <p:nvSpPr>
              <p:cNvPr id="29" name="Ellipse 29"/>
              <p:cNvSpPr/>
              <p:nvPr/>
            </p:nvSpPr>
            <p:spPr>
              <a:xfrm>
                <a:off x="6496050" y="1781175"/>
                <a:ext cx="533400" cy="533400"/>
              </a:xfrm>
              <a:prstGeom prst="ellipse">
                <a:avLst/>
              </a:prstGeom>
              <a:solidFill>
                <a:srgbClr val="F44336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6567392" y="1916430"/>
                <a:ext cx="390716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F44336"/>
                    </a:solidFill>
                    <a:latin typeface="Segoe UI"/>
                    <a:ea typeface="Microsoft YaHei"/>
                    <a:cs typeface="Segoe UI"/>
                  </a:rPr>
                  <a:t>🛡️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170420" y="1841182"/>
                <a:ext cx="156010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安全性能认证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178040" y="2125028"/>
                <a:ext cx="26259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SAFETY PERFORMANCE CERTIFICATION</a:t>
                </a: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6477000" y="2476500"/>
              <a:ext cx="4857750" cy="333375"/>
              <a:chOff x="6477000" y="2476500"/>
              <a:chExt cx="4857750" cy="33337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6477000" y="2476500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EBEE"/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6606540" y="2591752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动力电池安全认证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9132570" y="2607945"/>
                <a:ext cx="135702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44336"/>
                    </a:solidFill>
                    <a:latin typeface="Segoe UI"/>
                    <a:ea typeface="Microsoft YaHei"/>
                    <a:cs typeface="Segoe UI"/>
                  </a:rPr>
                  <a:t>热失控防护 · 防水防火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6477000" y="2886075"/>
              <a:ext cx="4857750" cy="333375"/>
              <a:chOff x="6477000" y="2886075"/>
              <a:chExt cx="4857750" cy="33337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6477000" y="2886075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CE4EC"/>
              </a:solidFill>
              <a:ln>
                <a:noFill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6606540" y="300132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自动驾驶功能安全认证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9132570" y="3017520"/>
                <a:ext cx="119272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44336"/>
                    </a:solidFill>
                    <a:latin typeface="Segoe UI"/>
                    <a:ea typeface="Microsoft YaHei"/>
                    <a:cs typeface="Segoe UI"/>
                  </a:rPr>
                  <a:t>ISO 26262 ASIL等级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6477000" y="3295650"/>
              <a:ext cx="4857750" cy="333375"/>
              <a:chOff x="6477000" y="3295650"/>
              <a:chExt cx="4857750" cy="33337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6477000" y="3295650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EBEE"/>
              </a:solidFill>
              <a:ln>
                <a:noFill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6606540" y="3410902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车载网络安全认证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9132570" y="3427095"/>
                <a:ext cx="1370171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44336"/>
                    </a:solidFill>
                    <a:latin typeface="Segoe UI"/>
                    <a:ea typeface="Microsoft YaHei"/>
                    <a:cs typeface="Segoe UI"/>
                  </a:rPr>
                  <a:t>ISO/SAE 21434 · TISAX</a:t>
                </a:r>
              </a:p>
            </p:txBody>
          </p:sp>
        </p:grpSp>
      </p:grpSp>
      <p:grpSp>
        <p:nvGrpSpPr>
          <p:cNvPr id="66" name="Group 66"/>
          <p:cNvGrpSpPr/>
          <p:nvPr/>
        </p:nvGrpSpPr>
        <p:grpSpPr>
          <a:xfrm>
            <a:off x="571500" y="4000500"/>
            <a:ext cx="5334000" cy="2333625"/>
            <a:chOff x="571500" y="4000500"/>
            <a:chExt cx="5334000" cy="2333625"/>
          </a:xfrm>
        </p:grpSpPr>
        <p:sp>
          <p:nvSpPr>
            <p:cNvPr id="47" name="Freeform 47"/>
            <p:cNvSpPr/>
            <p:nvPr/>
          </p:nvSpPr>
          <p:spPr>
            <a:xfrm>
              <a:off x="571500" y="4000500"/>
              <a:ext cx="5334000" cy="2333625"/>
            </a:xfrm>
            <a:custGeom>
              <a:avLst/>
              <a:gdLst/>
              <a:ahLst/>
              <a:cxnLst/>
              <a:rect l="l" t="t" r="r" b="b"/>
              <a:pathLst>
                <a:path w="5334000" h="233362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2219325"/>
                  </a:lnTo>
                  <a:cubicBezTo>
                    <a:pt x="5334000" y="2282451"/>
                    <a:pt x="5282826" y="2333625"/>
                    <a:pt x="5219700" y="2333625"/>
                  </a:cubicBezTo>
                  <a:lnTo>
                    <a:pt x="114300" y="2333625"/>
                  </a:lnTo>
                  <a:cubicBezTo>
                    <a:pt x="51174" y="2333625"/>
                    <a:pt x="0" y="2282451"/>
                    <a:pt x="0" y="2219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48" name="Freeform 48"/>
            <p:cNvSpPr/>
            <p:nvPr/>
          </p:nvSpPr>
          <p:spPr>
            <a:xfrm>
              <a:off x="571500" y="4000500"/>
              <a:ext cx="5334000" cy="114300"/>
            </a:xfrm>
            <a:custGeom>
              <a:avLst/>
              <a:gdLst/>
              <a:ahLst/>
              <a:cxnLst/>
              <a:rect l="l" t="t" r="r" b="b"/>
              <a:pathLst>
                <a:path w="5334000" h="114300">
                  <a:moveTo>
                    <a:pt x="57150" y="0"/>
                  </a:moveTo>
                  <a:lnTo>
                    <a:pt x="5276850" y="0"/>
                  </a:lnTo>
                  <a:cubicBezTo>
                    <a:pt x="5308413" y="0"/>
                    <a:pt x="5334000" y="25587"/>
                    <a:pt x="5334000" y="57150"/>
                  </a:cubicBezTo>
                  <a:lnTo>
                    <a:pt x="5334000" y="57150"/>
                  </a:lnTo>
                  <a:cubicBezTo>
                    <a:pt x="5334000" y="88713"/>
                    <a:pt x="5308413" y="114300"/>
                    <a:pt x="5276850" y="114300"/>
                  </a:cubicBezTo>
                  <a:lnTo>
                    <a:pt x="57150" y="114300"/>
                  </a:lnTo>
                  <a:cubicBezTo>
                    <a:pt x="25587" y="114300"/>
                    <a:pt x="0" y="88713"/>
                    <a:pt x="0" y="5715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828675" y="4305300"/>
              <a:ext cx="3584019" cy="561975"/>
              <a:chOff x="828675" y="4305300"/>
              <a:chExt cx="3584019" cy="561975"/>
            </a:xfrm>
          </p:grpSpPr>
          <p:sp>
            <p:nvSpPr>
              <p:cNvPr id="49" name="Ellipse 49"/>
              <p:cNvSpPr/>
              <p:nvPr/>
            </p:nvSpPr>
            <p:spPr>
              <a:xfrm>
                <a:off x="828675" y="4305300"/>
                <a:ext cx="533400" cy="533400"/>
              </a:xfrm>
              <a:prstGeom prst="ellipse">
                <a:avLst/>
              </a:prstGeom>
              <a:solidFill>
                <a:srgbClr val="0076A8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984361" y="4440555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🔌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503045" y="4365308"/>
                <a:ext cx="156010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功能智能认证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1510665" y="4649152"/>
                <a:ext cx="290202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FUNCTIONAL INTELLIGENCE CERTIFICATION</a:t>
                </a:r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809625" y="5000625"/>
              <a:ext cx="4857750" cy="333375"/>
              <a:chOff x="809625" y="5000625"/>
              <a:chExt cx="4857750" cy="33337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809625" y="5000625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939165" y="5115878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智能座舱功能认证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3465195" y="5132070"/>
                <a:ext cx="117300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HMI交互 · 语音识别</a:t>
                </a: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809625" y="5410200"/>
              <a:ext cx="4857750" cy="333375"/>
              <a:chOff x="809625" y="5410200"/>
              <a:chExt cx="4857750" cy="333375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809625" y="5410200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1F5FE"/>
              </a:solidFill>
              <a:ln>
                <a:noFill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939165" y="5525452"/>
                <a:ext cx="1176814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车联网V2X认证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3465195" y="5541645"/>
                <a:ext cx="122558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通信协议 · 互联互通</a:t>
                </a:r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809625" y="5819775"/>
              <a:ext cx="4857750" cy="333375"/>
              <a:chOff x="809625" y="5819775"/>
              <a:chExt cx="4857750" cy="333375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809625" y="5819775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939165" y="5935028"/>
                <a:ext cx="136083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软件OTA升级认证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3465195" y="5951220"/>
                <a:ext cx="726091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UN R156合规</a:t>
                </a:r>
              </a:p>
            </p:txBody>
          </p:sp>
        </p:grpSp>
      </p:grpSp>
      <p:grpSp>
        <p:nvGrpSpPr>
          <p:cNvPr id="86" name="Group 86"/>
          <p:cNvGrpSpPr/>
          <p:nvPr/>
        </p:nvGrpSpPr>
        <p:grpSpPr>
          <a:xfrm>
            <a:off x="6238875" y="4000500"/>
            <a:ext cx="5334000" cy="2333625"/>
            <a:chOff x="6238875" y="4000500"/>
            <a:chExt cx="5334000" cy="2333625"/>
          </a:xfrm>
        </p:grpSpPr>
        <p:sp>
          <p:nvSpPr>
            <p:cNvPr id="67" name="Freeform 67"/>
            <p:cNvSpPr/>
            <p:nvPr/>
          </p:nvSpPr>
          <p:spPr>
            <a:xfrm>
              <a:off x="6238875" y="4000500"/>
              <a:ext cx="5334000" cy="2333625"/>
            </a:xfrm>
            <a:custGeom>
              <a:avLst/>
              <a:gdLst/>
              <a:ahLst/>
              <a:cxnLst/>
              <a:rect l="l" t="t" r="r" b="b"/>
              <a:pathLst>
                <a:path w="5334000" h="233362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2219325"/>
                  </a:lnTo>
                  <a:cubicBezTo>
                    <a:pt x="5334000" y="2282451"/>
                    <a:pt x="5282826" y="2333625"/>
                    <a:pt x="5219700" y="2333625"/>
                  </a:cubicBezTo>
                  <a:lnTo>
                    <a:pt x="114300" y="2333625"/>
                  </a:lnTo>
                  <a:cubicBezTo>
                    <a:pt x="51174" y="2333625"/>
                    <a:pt x="0" y="2282451"/>
                    <a:pt x="0" y="2219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68" name="Freeform 68"/>
            <p:cNvSpPr/>
            <p:nvPr/>
          </p:nvSpPr>
          <p:spPr>
            <a:xfrm>
              <a:off x="6238875" y="4000500"/>
              <a:ext cx="5334000" cy="114300"/>
            </a:xfrm>
            <a:custGeom>
              <a:avLst/>
              <a:gdLst/>
              <a:ahLst/>
              <a:cxnLst/>
              <a:rect l="l" t="t" r="r" b="b"/>
              <a:pathLst>
                <a:path w="5334000" h="114300">
                  <a:moveTo>
                    <a:pt x="57150" y="0"/>
                  </a:moveTo>
                  <a:lnTo>
                    <a:pt x="5276850" y="0"/>
                  </a:lnTo>
                  <a:cubicBezTo>
                    <a:pt x="5308413" y="0"/>
                    <a:pt x="5334000" y="25587"/>
                    <a:pt x="5334000" y="57150"/>
                  </a:cubicBezTo>
                  <a:lnTo>
                    <a:pt x="5334000" y="57150"/>
                  </a:lnTo>
                  <a:cubicBezTo>
                    <a:pt x="5334000" y="88713"/>
                    <a:pt x="5308413" y="114300"/>
                    <a:pt x="5276850" y="114300"/>
                  </a:cubicBezTo>
                  <a:lnTo>
                    <a:pt x="57150" y="114300"/>
                  </a:lnTo>
                  <a:cubicBezTo>
                    <a:pt x="25587" y="114300"/>
                    <a:pt x="0" y="88713"/>
                    <a:pt x="0" y="5715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</p:spPr>
        </p:sp>
        <p:grpSp>
          <p:nvGrpSpPr>
            <p:cNvPr id="73" name="Group 73"/>
            <p:cNvGrpSpPr/>
            <p:nvPr/>
          </p:nvGrpSpPr>
          <p:grpSpPr>
            <a:xfrm>
              <a:off x="6496050" y="4305300"/>
              <a:ext cx="3008947" cy="561975"/>
              <a:chOff x="6496050" y="4305300"/>
              <a:chExt cx="3008947" cy="561975"/>
            </a:xfrm>
          </p:grpSpPr>
          <p:sp>
            <p:nvSpPr>
              <p:cNvPr id="69" name="Ellipse 69"/>
              <p:cNvSpPr/>
              <p:nvPr/>
            </p:nvSpPr>
            <p:spPr>
              <a:xfrm>
                <a:off x="6496050" y="4305300"/>
                <a:ext cx="533400" cy="533400"/>
              </a:xfrm>
              <a:prstGeom prst="ellipse">
                <a:avLst/>
              </a:prstGeom>
              <a:solidFill>
                <a:srgbClr val="FF9800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6651736" y="4440555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FF9800"/>
                    </a:solidFill>
                    <a:latin typeface="Segoe UI"/>
                    <a:ea typeface="Microsoft YaHei"/>
                    <a:cs typeface="Segoe UI"/>
                  </a:rPr>
                  <a:t>⭐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7170420" y="4365308"/>
                <a:ext cx="156010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高端品质认证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7178040" y="4649152"/>
                <a:ext cx="232695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PREMIUM QUALITY CERTIFICATION</a:t>
                </a:r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6477000" y="5000625"/>
              <a:ext cx="4857750" cy="333375"/>
              <a:chOff x="6477000" y="5000625"/>
              <a:chExt cx="4857750" cy="333375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6477000" y="5000625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6606540" y="5115878"/>
                <a:ext cx="133016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整车NVH性能认证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9132570" y="5132070"/>
                <a:ext cx="94297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F9800"/>
                    </a:solidFill>
                    <a:latin typeface="Segoe UI"/>
                    <a:ea typeface="Microsoft YaHei"/>
                    <a:cs typeface="Segoe UI"/>
                  </a:rPr>
                  <a:t>噪声振动舒适性</a:t>
                </a: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6477000" y="5410200"/>
              <a:ext cx="4857750" cy="333375"/>
              <a:chOff x="6477000" y="5410200"/>
              <a:chExt cx="4857750" cy="333375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6477000" y="5410200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6606540" y="5525452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车内空气质量认证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9132570" y="5541645"/>
                <a:ext cx="120586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F9800"/>
                    </a:solidFill>
                    <a:latin typeface="Segoe UI"/>
                    <a:ea typeface="Microsoft YaHei"/>
                    <a:cs typeface="Segoe UI"/>
                  </a:rPr>
                  <a:t>VOC检测 · 健康座舱</a:t>
                </a: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6477000" y="5819775"/>
              <a:ext cx="4857750" cy="333375"/>
              <a:chOff x="6477000" y="5819775"/>
              <a:chExt cx="4857750" cy="333375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6477000" y="5819775"/>
                <a:ext cx="485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33375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76225"/>
                    </a:lnTo>
                    <a:cubicBezTo>
                      <a:pt x="4857750" y="307788"/>
                      <a:pt x="4832163" y="333375"/>
                      <a:pt x="480060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6606540" y="5935028"/>
                <a:ext cx="123048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✓ 耐久可靠性认证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9132570" y="5951220"/>
                <a:ext cx="122558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F9800"/>
                    </a:solidFill>
                    <a:latin typeface="Segoe UI"/>
                    <a:ea typeface="Microsoft YaHei"/>
                    <a:cs typeface="Segoe UI"/>
                  </a:rPr>
                  <a:t>超越国标 · 品牌背书</a:t>
                </a:r>
              </a:p>
            </p:txBody>
          </p:sp>
        </p:grpSp>
      </p:grpSp>
      <p:sp>
        <p:nvSpPr>
          <p:cNvPr id="87" name="TextBox 87"/>
          <p:cNvSpPr txBox="1"/>
          <p:nvPr/>
        </p:nvSpPr>
        <p:spPr>
          <a:xfrm>
            <a:off x="11170110" y="6458902"/>
            <a:ext cx="46372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11 / 20</a:t>
            </a:r>
          </a:p>
        </p:txBody>
      </p:sp>
    </p:spTree>
  </p:cSld>
  <p:clrMapOvr>
    <a:masterClrMapping/>
  </p:clrMapOvr>
  <p:transition dur="4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A651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2269236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绿色低碳认证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299237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GREEN &amp; LOW-CARBON CERTIFICATION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571500" y="1143000"/>
            <a:ext cx="4953000" cy="4953000"/>
            <a:chOff x="571500" y="1143000"/>
            <a:chExt cx="4953000" cy="4953000"/>
          </a:xfrm>
        </p:grpSpPr>
        <p:sp>
          <p:nvSpPr>
            <p:cNvPr id="6" name="Freeform 6"/>
            <p:cNvSpPr/>
            <p:nvPr/>
          </p:nvSpPr>
          <p:spPr>
            <a:xfrm>
              <a:off x="571500" y="1143000"/>
              <a:ext cx="4953000" cy="4953000"/>
            </a:xfrm>
            <a:custGeom>
              <a:avLst/>
              <a:gdLst/>
              <a:ahLst/>
              <a:cxnLst/>
              <a:rect l="l" t="t" r="r" b="b"/>
              <a:pathLst>
                <a:path w="4953000" h="4953000">
                  <a:moveTo>
                    <a:pt x="114300" y="0"/>
                  </a:moveTo>
                  <a:lnTo>
                    <a:pt x="4838700" y="0"/>
                  </a:lnTo>
                  <a:cubicBezTo>
                    <a:pt x="4901826" y="0"/>
                    <a:pt x="4953000" y="51174"/>
                    <a:pt x="4953000" y="114300"/>
                  </a:cubicBezTo>
                  <a:lnTo>
                    <a:pt x="4953000" y="4838700"/>
                  </a:lnTo>
                  <a:cubicBezTo>
                    <a:pt x="4953000" y="4901826"/>
                    <a:pt x="4901826" y="4953000"/>
                    <a:pt x="4838700" y="4953000"/>
                  </a:cubicBezTo>
                  <a:lnTo>
                    <a:pt x="114300" y="4953000"/>
                  </a:lnTo>
                  <a:cubicBezTo>
                    <a:pt x="51174" y="4953000"/>
                    <a:pt x="0" y="4901826"/>
                    <a:pt x="0" y="483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" name="TextBox 7"/>
            <p:cNvSpPr txBox="1"/>
            <p:nvPr/>
          </p:nvSpPr>
          <p:spPr>
            <a:xfrm>
              <a:off x="840105" y="1378268"/>
              <a:ext cx="169049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全生命周期碳足迹</a:t>
              </a:r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1381125" y="1809750"/>
              <a:ext cx="3333750" cy="3524250"/>
              <a:chOff x="1381125" y="1809750"/>
              <a:chExt cx="3333750" cy="3524250"/>
            </a:xfrm>
          </p:grpSpPr>
          <p:sp>
            <p:nvSpPr>
              <p:cNvPr id="8" name="Ellipse 8"/>
              <p:cNvSpPr/>
              <p:nvPr/>
            </p:nvSpPr>
            <p:spPr>
              <a:xfrm>
                <a:off x="1476375" y="2190750"/>
                <a:ext cx="3143250" cy="3143250"/>
              </a:xfrm>
              <a:prstGeom prst="ellipse">
                <a:avLst/>
              </a:prstGeom>
              <a:noFill/>
              <a:ln w="238125">
                <a:solidFill>
                  <a:srgbClr val="E8F5E9">
                    <a:alpha val="60000"/>
                  </a:srgbClr>
                </a:solidFill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2095500" y="2190750"/>
                <a:ext cx="95250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333375">
                    <a:moveTo>
                      <a:pt x="0" y="333375"/>
                    </a:moveTo>
                    <a:cubicBezTo>
                      <a:pt x="272220" y="120565"/>
                      <a:pt x="606985" y="3397"/>
                      <a:pt x="952500" y="0"/>
                    </a:cubicBezTo>
                  </a:path>
                </a:pathLst>
              </a:custGeom>
              <a:noFill/>
              <a:ln w="38100">
                <a:solidFill>
                  <a:srgbClr val="2E7D32"/>
                </a:solidFill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3048000" y="2190750"/>
                <a:ext cx="123825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1238250" h="619125">
                    <a:moveTo>
                      <a:pt x="0" y="0"/>
                    </a:moveTo>
                    <a:cubicBezTo>
                      <a:pt x="486310" y="3677"/>
                      <a:pt x="943522" y="232284"/>
                      <a:pt x="1238250" y="619125"/>
                    </a:cubicBezTo>
                  </a:path>
                </a:pathLst>
              </a:custGeom>
              <a:noFill/>
              <a:ln w="38100">
                <a:solidFill>
                  <a:srgbClr val="388E3C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4524375" y="3286125"/>
                <a:ext cx="98528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98528" h="952500">
                    <a:moveTo>
                      <a:pt x="0" y="0"/>
                    </a:moveTo>
                    <a:cubicBezTo>
                      <a:pt x="98528" y="309856"/>
                      <a:pt x="98528" y="642644"/>
                      <a:pt x="0" y="952500"/>
                    </a:cubicBezTo>
                  </a:path>
                </a:pathLst>
              </a:custGeom>
              <a:noFill/>
              <a:ln w="38100">
                <a:solidFill>
                  <a:srgbClr val="43A047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809750" y="4714875"/>
                <a:ext cx="2476500" cy="603771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603771">
                    <a:moveTo>
                      <a:pt x="2476500" y="0"/>
                    </a:moveTo>
                    <a:cubicBezTo>
                      <a:pt x="2178644" y="381070"/>
                      <a:pt x="1721916" y="603771"/>
                      <a:pt x="1238250" y="603771"/>
                    </a:cubicBezTo>
                    <a:cubicBezTo>
                      <a:pt x="754584" y="603771"/>
                      <a:pt x="297856" y="381070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4CAF50"/>
                </a:solidFill>
              </a:ln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413724" y="2809875"/>
                <a:ext cx="396026" cy="1428750"/>
              </a:xfrm>
              <a:custGeom>
                <a:avLst/>
                <a:gdLst/>
                <a:ahLst/>
                <a:cxnLst/>
                <a:rect l="l" t="t" r="r" b="b"/>
                <a:pathLst>
                  <a:path w="396026" h="1428750">
                    <a:moveTo>
                      <a:pt x="157901" y="1428750"/>
                    </a:moveTo>
                    <a:cubicBezTo>
                      <a:pt x="0" y="942129"/>
                      <a:pt x="88837" y="409106"/>
                      <a:pt x="396026" y="0"/>
                    </a:cubicBezTo>
                  </a:path>
                </a:pathLst>
              </a:custGeom>
              <a:noFill/>
              <a:ln w="38100">
                <a:solidFill>
                  <a:srgbClr val="66BB6A"/>
                </a:solidFill>
              </a:ln>
            </p:spPr>
          </p:sp>
          <p:sp>
            <p:nvSpPr>
              <p:cNvPr id="14" name="Ellipse 14"/>
              <p:cNvSpPr/>
              <p:nvPr/>
            </p:nvSpPr>
            <p:spPr>
              <a:xfrm>
                <a:off x="2428875" y="3143250"/>
                <a:ext cx="1238250" cy="1238250"/>
              </a:xfrm>
              <a:prstGeom prst="ellipse">
                <a:avLst/>
              </a:pr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15" name="Ellipse 15"/>
              <p:cNvSpPr/>
              <p:nvPr/>
            </p:nvSpPr>
            <p:spPr>
              <a:xfrm>
                <a:off x="2524125" y="3238500"/>
                <a:ext cx="1047750" cy="1047750"/>
              </a:xfrm>
              <a:prstGeom prst="ellipse">
                <a:avLst/>
              </a:prstGeom>
              <a:noFill/>
              <a:ln w="19050">
                <a:solidFill>
                  <a:srgbClr val="FFFFFF">
                    <a:alpha val="30000"/>
                  </a:srgbClr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2756725" y="3518535"/>
                <a:ext cx="58254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碳足迹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679621" y="3752374"/>
                <a:ext cx="73675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全周期追踪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583894" y="3967162"/>
                <a:ext cx="928211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Carbon Footprint</a:t>
                </a:r>
              </a:p>
            </p:txBody>
          </p:sp>
          <p:grpSp>
            <p:nvGrpSpPr>
              <p:cNvPr id="25" name="Group 25"/>
              <p:cNvGrpSpPr/>
              <p:nvPr/>
            </p:nvGrpSpPr>
            <p:grpSpPr>
              <a:xfrm>
                <a:off x="1381125" y="2286000"/>
                <a:ext cx="857250" cy="857250"/>
                <a:chOff x="1381125" y="2286000"/>
                <a:chExt cx="857250" cy="857250"/>
              </a:xfrm>
            </p:grpSpPr>
            <p:sp>
              <p:nvSpPr>
                <p:cNvPr id="19" name="Ellipse 19"/>
                <p:cNvSpPr/>
                <p:nvPr/>
              </p:nvSpPr>
              <p:spPr>
                <a:xfrm>
                  <a:off x="1381125" y="2286000"/>
                  <a:ext cx="857250" cy="857250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2E7D32"/>
                  </a:solidFill>
                </a:ln>
              </p:spPr>
            </p:sp>
            <p:sp>
              <p:nvSpPr>
                <p:cNvPr id="20" name="Ellipse 20"/>
                <p:cNvSpPr/>
                <p:nvPr/>
              </p:nvSpPr>
              <p:spPr>
                <a:xfrm>
                  <a:off x="1447800" y="2352675"/>
                  <a:ext cx="723900" cy="723900"/>
                </a:xfrm>
                <a:prstGeom prst="ellipse">
                  <a:avLst/>
                </a:prstGeom>
                <a:solidFill>
                  <a:srgbClr val="E8F5E9"/>
                </a:solidFill>
                <a:ln>
                  <a:noFill/>
                </a:ln>
              </p:spPr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1722525" y="2460308"/>
                  <a:ext cx="174450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dirty="0">
                      <a:solidFill>
                        <a:srgbClr val="000000"/>
                      </a:solidFill>
                      <a:latin typeface="Segoe UI"/>
                      <a:ea typeface="Microsoft YaHei"/>
                      <a:cs typeface="Segoe UI"/>
                    </a:rPr>
                    <a:t>🌿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1591294" y="2769870"/>
                  <a:ext cx="43691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2E7D32"/>
                      </a:solidFill>
                      <a:latin typeface="Segoe UI"/>
                      <a:ea typeface="Microsoft YaHei"/>
                      <a:cs typeface="Segoe UI"/>
                    </a:rPr>
                    <a:t>原材料</a:t>
                  </a:r>
                </a:p>
              </p:txBody>
            </p:sp>
            <p:sp>
              <p:nvSpPr>
                <p:cNvPr id="23" name="Ellipse 23"/>
                <p:cNvSpPr/>
                <p:nvPr/>
              </p:nvSpPr>
              <p:spPr>
                <a:xfrm>
                  <a:off x="1981200" y="2314575"/>
                  <a:ext cx="228600" cy="228600"/>
                </a:xfrm>
                <a:prstGeom prst="ellipse">
                  <a:avLst/>
                </a:prstGeom>
                <a:solidFill>
                  <a:srgbClr val="2E7D32"/>
                </a:solidFill>
                <a:ln>
                  <a:noFill/>
                </a:ln>
              </p:spPr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2066045" y="2377916"/>
                  <a:ext cx="58910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1</a:t>
                  </a:r>
                </a:p>
              </p:txBody>
            </p:sp>
          </p:grpSp>
          <p:grpSp>
            <p:nvGrpSpPr>
              <p:cNvPr id="32" name="Group 32"/>
              <p:cNvGrpSpPr/>
              <p:nvPr/>
            </p:nvGrpSpPr>
            <p:grpSpPr>
              <a:xfrm>
                <a:off x="2619375" y="1809750"/>
                <a:ext cx="857250" cy="857250"/>
                <a:chOff x="2619375" y="1809750"/>
                <a:chExt cx="857250" cy="857250"/>
              </a:xfrm>
            </p:grpSpPr>
            <p:sp>
              <p:nvSpPr>
                <p:cNvPr id="26" name="Ellipse 26"/>
                <p:cNvSpPr/>
                <p:nvPr/>
              </p:nvSpPr>
              <p:spPr>
                <a:xfrm>
                  <a:off x="2619375" y="1809750"/>
                  <a:ext cx="857250" cy="857250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388E3C"/>
                  </a:solidFill>
                </a:ln>
              </p:spPr>
            </p:sp>
            <p:sp>
              <p:nvSpPr>
                <p:cNvPr id="27" name="Ellipse 27"/>
                <p:cNvSpPr/>
                <p:nvPr/>
              </p:nvSpPr>
              <p:spPr>
                <a:xfrm>
                  <a:off x="2686050" y="1876425"/>
                  <a:ext cx="723900" cy="723900"/>
                </a:xfrm>
                <a:prstGeom prst="ellipse">
                  <a:avLst/>
                </a:prstGeom>
                <a:solidFill>
                  <a:srgbClr val="E8F5E9"/>
                </a:solidFill>
                <a:ln>
                  <a:noFill/>
                </a:ln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2960775" y="1984058"/>
                  <a:ext cx="174450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dirty="0">
                      <a:solidFill>
                        <a:srgbClr val="000000"/>
                      </a:solidFill>
                      <a:latin typeface="Segoe UI"/>
                      <a:ea typeface="Microsoft YaHei"/>
                      <a:cs typeface="Segoe UI"/>
                    </a:rPr>
                    <a:t>🏭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2898553" y="2293620"/>
                  <a:ext cx="298894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388E3C"/>
                      </a:solidFill>
                      <a:latin typeface="Segoe UI"/>
                      <a:ea typeface="Microsoft YaHei"/>
                      <a:cs typeface="Segoe UI"/>
                    </a:rPr>
                    <a:t>制造</a:t>
                  </a:r>
                </a:p>
              </p:txBody>
            </p:sp>
            <p:sp>
              <p:nvSpPr>
                <p:cNvPr id="30" name="Ellipse 30"/>
                <p:cNvSpPr/>
                <p:nvPr/>
              </p:nvSpPr>
              <p:spPr>
                <a:xfrm>
                  <a:off x="3219450" y="1838325"/>
                  <a:ext cx="228600" cy="228600"/>
                </a:xfrm>
                <a:prstGeom prst="ellipse">
                  <a:avLst/>
                </a:prstGeom>
                <a:solidFill>
                  <a:srgbClr val="388E3C"/>
                </a:solidFill>
                <a:ln>
                  <a:noFill/>
                </a:ln>
              </p:spPr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3288481" y="1901666"/>
                  <a:ext cx="90539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2</a:t>
                  </a:r>
                </a:p>
              </p:txBody>
            </p:sp>
          </p:grpSp>
          <p:grpSp>
            <p:nvGrpSpPr>
              <p:cNvPr id="39" name="Group 39"/>
              <p:cNvGrpSpPr/>
              <p:nvPr/>
            </p:nvGrpSpPr>
            <p:grpSpPr>
              <a:xfrm>
                <a:off x="3857625" y="2286000"/>
                <a:ext cx="857250" cy="857250"/>
                <a:chOff x="3857625" y="2286000"/>
                <a:chExt cx="857250" cy="857250"/>
              </a:xfrm>
            </p:grpSpPr>
            <p:sp>
              <p:nvSpPr>
                <p:cNvPr id="33" name="Ellipse 33"/>
                <p:cNvSpPr/>
                <p:nvPr/>
              </p:nvSpPr>
              <p:spPr>
                <a:xfrm>
                  <a:off x="3857625" y="2286000"/>
                  <a:ext cx="857250" cy="857250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43A047"/>
                  </a:solidFill>
                </a:ln>
              </p:spPr>
            </p:sp>
            <p:sp>
              <p:nvSpPr>
                <p:cNvPr id="34" name="Ellipse 34"/>
                <p:cNvSpPr/>
                <p:nvPr/>
              </p:nvSpPr>
              <p:spPr>
                <a:xfrm>
                  <a:off x="3924300" y="2352675"/>
                  <a:ext cx="723900" cy="723900"/>
                </a:xfrm>
                <a:prstGeom prst="ellipse">
                  <a:avLst/>
                </a:prstGeom>
                <a:solidFill>
                  <a:srgbClr val="E8F5E9"/>
                </a:solidFill>
                <a:ln>
                  <a:noFill/>
                </a:ln>
              </p:spPr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4199025" y="2460308"/>
                  <a:ext cx="174450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dirty="0">
                      <a:solidFill>
                        <a:srgbClr val="000000"/>
                      </a:solidFill>
                      <a:latin typeface="Segoe UI"/>
                      <a:ea typeface="Microsoft YaHei"/>
                      <a:cs typeface="Segoe UI"/>
                    </a:rPr>
                    <a:t>🚛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4136803" y="2769870"/>
                  <a:ext cx="298894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43A047"/>
                      </a:solidFill>
                      <a:latin typeface="Segoe UI"/>
                      <a:ea typeface="Microsoft YaHei"/>
                      <a:cs typeface="Segoe UI"/>
                    </a:rPr>
                    <a:t>运输</a:t>
                  </a:r>
                </a:p>
              </p:txBody>
            </p:sp>
            <p:sp>
              <p:nvSpPr>
                <p:cNvPr id="37" name="Ellipse 37"/>
                <p:cNvSpPr/>
                <p:nvPr/>
              </p:nvSpPr>
              <p:spPr>
                <a:xfrm>
                  <a:off x="4457700" y="2314575"/>
                  <a:ext cx="228600" cy="228600"/>
                </a:xfrm>
                <a:prstGeom prst="ellipse">
                  <a:avLst/>
                </a:prstGeom>
                <a:solidFill>
                  <a:srgbClr val="43A047"/>
                </a:solidFill>
                <a:ln>
                  <a:noFill/>
                </a:ln>
              </p:spPr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4526731" y="2377916"/>
                  <a:ext cx="90539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3</a:t>
                  </a:r>
                </a:p>
              </p:txBody>
            </p:sp>
          </p:grpSp>
          <p:grpSp>
            <p:nvGrpSpPr>
              <p:cNvPr id="46" name="Group 46"/>
              <p:cNvGrpSpPr/>
              <p:nvPr/>
            </p:nvGrpSpPr>
            <p:grpSpPr>
              <a:xfrm>
                <a:off x="3857625" y="4381500"/>
                <a:ext cx="857250" cy="857250"/>
                <a:chOff x="3857625" y="4381500"/>
                <a:chExt cx="857250" cy="857250"/>
              </a:xfrm>
            </p:grpSpPr>
            <p:sp>
              <p:nvSpPr>
                <p:cNvPr id="40" name="Ellipse 40"/>
                <p:cNvSpPr/>
                <p:nvPr/>
              </p:nvSpPr>
              <p:spPr>
                <a:xfrm>
                  <a:off x="3857625" y="4381500"/>
                  <a:ext cx="857250" cy="857250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4CAF50"/>
                  </a:solidFill>
                </a:ln>
              </p:spPr>
            </p:sp>
            <p:sp>
              <p:nvSpPr>
                <p:cNvPr id="41" name="Ellipse 41"/>
                <p:cNvSpPr/>
                <p:nvPr/>
              </p:nvSpPr>
              <p:spPr>
                <a:xfrm>
                  <a:off x="3924300" y="4448175"/>
                  <a:ext cx="723900" cy="723900"/>
                </a:xfrm>
                <a:prstGeom prst="ellipse">
                  <a:avLst/>
                </a:prstGeom>
                <a:solidFill>
                  <a:srgbClr val="E8F5E9"/>
                </a:solidFill>
                <a:ln>
                  <a:noFill/>
                </a:ln>
              </p:spPr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4199025" y="4555808"/>
                  <a:ext cx="174450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dirty="0">
                      <a:solidFill>
                        <a:srgbClr val="000000"/>
                      </a:solidFill>
                      <a:latin typeface="Segoe UI"/>
                      <a:ea typeface="Microsoft YaHei"/>
                      <a:cs typeface="Segoe UI"/>
                    </a:rPr>
                    <a:t>🚗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4136803" y="4865370"/>
                  <a:ext cx="298894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4CAF50"/>
                      </a:solidFill>
                      <a:latin typeface="Segoe UI"/>
                      <a:ea typeface="Microsoft YaHei"/>
                      <a:cs typeface="Segoe UI"/>
                    </a:rPr>
                    <a:t>使用</a:t>
                  </a:r>
                </a:p>
              </p:txBody>
            </p:sp>
            <p:sp>
              <p:nvSpPr>
                <p:cNvPr id="44" name="Ellipse 44"/>
                <p:cNvSpPr/>
                <p:nvPr/>
              </p:nvSpPr>
              <p:spPr>
                <a:xfrm>
                  <a:off x="4457700" y="4410075"/>
                  <a:ext cx="228600" cy="228600"/>
                </a:xfrm>
                <a:prstGeom prst="ellipse">
                  <a:avLst/>
                </a:prstGeom>
                <a:solidFill>
                  <a:srgbClr val="4CAF50"/>
                </a:solidFill>
                <a:ln>
                  <a:noFill/>
                </a:ln>
              </p:spPr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4526731" y="4473416"/>
                  <a:ext cx="90539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4</a:t>
                  </a:r>
                </a:p>
              </p:txBody>
            </p:sp>
          </p:grpSp>
          <p:grpSp>
            <p:nvGrpSpPr>
              <p:cNvPr id="53" name="Group 53"/>
              <p:cNvGrpSpPr/>
              <p:nvPr/>
            </p:nvGrpSpPr>
            <p:grpSpPr>
              <a:xfrm>
                <a:off x="1381125" y="4381500"/>
                <a:ext cx="857250" cy="857250"/>
                <a:chOff x="1381125" y="4381500"/>
                <a:chExt cx="857250" cy="857250"/>
              </a:xfrm>
            </p:grpSpPr>
            <p:sp>
              <p:nvSpPr>
                <p:cNvPr id="47" name="Ellipse 47"/>
                <p:cNvSpPr/>
                <p:nvPr/>
              </p:nvSpPr>
              <p:spPr>
                <a:xfrm>
                  <a:off x="1381125" y="4381500"/>
                  <a:ext cx="857250" cy="857250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66BB6A"/>
                  </a:solidFill>
                </a:ln>
              </p:spPr>
            </p:sp>
            <p:sp>
              <p:nvSpPr>
                <p:cNvPr id="48" name="Ellipse 48"/>
                <p:cNvSpPr/>
                <p:nvPr/>
              </p:nvSpPr>
              <p:spPr>
                <a:xfrm>
                  <a:off x="1447800" y="4448175"/>
                  <a:ext cx="723900" cy="723900"/>
                </a:xfrm>
                <a:prstGeom prst="ellipse">
                  <a:avLst/>
                </a:prstGeom>
                <a:solidFill>
                  <a:srgbClr val="E8F5E9"/>
                </a:solidFill>
                <a:ln>
                  <a:noFill/>
                </a:ln>
              </p:spPr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1656255" y="4555808"/>
                  <a:ext cx="306991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dirty="0">
                      <a:solidFill>
                        <a:srgbClr val="000000"/>
                      </a:solidFill>
                      <a:latin typeface="Segoe UI"/>
                      <a:ea typeface="Microsoft YaHei"/>
                      <a:cs typeface="Segoe UI"/>
                    </a:rPr>
                    <a:t>♻️</a:t>
                  </a: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1660303" y="4865370"/>
                  <a:ext cx="298894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66BB6A"/>
                      </a:solidFill>
                      <a:latin typeface="Segoe UI"/>
                      <a:ea typeface="Microsoft YaHei"/>
                      <a:cs typeface="Segoe UI"/>
                    </a:rPr>
                    <a:t>回收</a:t>
                  </a:r>
                </a:p>
              </p:txBody>
            </p:sp>
            <p:sp>
              <p:nvSpPr>
                <p:cNvPr id="51" name="Ellipse 51"/>
                <p:cNvSpPr/>
                <p:nvPr/>
              </p:nvSpPr>
              <p:spPr>
                <a:xfrm>
                  <a:off x="1981200" y="4410075"/>
                  <a:ext cx="228600" cy="228600"/>
                </a:xfrm>
                <a:prstGeom prst="ellipse">
                  <a:avLst/>
                </a:prstGeom>
                <a:solidFill>
                  <a:srgbClr val="66BB6A"/>
                </a:solidFill>
                <a:ln>
                  <a:noFill/>
                </a:ln>
              </p:spPr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2050231" y="4473416"/>
                  <a:ext cx="90539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5</a:t>
                  </a:r>
                </a:p>
              </p:txBody>
            </p:sp>
          </p:grpSp>
        </p:grpSp>
        <p:grpSp>
          <p:nvGrpSpPr>
            <p:cNvPr id="57" name="Group 57"/>
            <p:cNvGrpSpPr/>
            <p:nvPr/>
          </p:nvGrpSpPr>
          <p:grpSpPr>
            <a:xfrm>
              <a:off x="857250" y="5619750"/>
              <a:ext cx="4381500" cy="333375"/>
              <a:chOff x="857250" y="5619750"/>
              <a:chExt cx="4381500" cy="33337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857250" y="5619750"/>
                <a:ext cx="438150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381500" h="333375">
                    <a:moveTo>
                      <a:pt x="57150" y="0"/>
                    </a:moveTo>
                    <a:lnTo>
                      <a:pt x="4324350" y="0"/>
                    </a:lnTo>
                    <a:cubicBezTo>
                      <a:pt x="4355913" y="0"/>
                      <a:pt x="4381500" y="25587"/>
                      <a:pt x="4381500" y="57150"/>
                    </a:cubicBezTo>
                    <a:lnTo>
                      <a:pt x="4381500" y="276225"/>
                    </a:lnTo>
                    <a:cubicBezTo>
                      <a:pt x="4381500" y="307788"/>
                      <a:pt x="4355913" y="333375"/>
                      <a:pt x="432435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1035368" y="5733574"/>
                <a:ext cx="283714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对接标准：ISO 14067 | ISO 14064 | PAS 2050</a:t>
                </a:r>
              </a:p>
            </p:txBody>
          </p:sp>
        </p:grpSp>
      </p:grpSp>
      <p:grpSp>
        <p:nvGrpSpPr>
          <p:cNvPr id="90" name="Group 90"/>
          <p:cNvGrpSpPr/>
          <p:nvPr/>
        </p:nvGrpSpPr>
        <p:grpSpPr>
          <a:xfrm>
            <a:off x="5810250" y="1143000"/>
            <a:ext cx="5810250" cy="4953000"/>
            <a:chOff x="5810250" y="1143000"/>
            <a:chExt cx="5810250" cy="4953000"/>
          </a:xfrm>
        </p:grpSpPr>
        <p:sp>
          <p:nvSpPr>
            <p:cNvPr id="59" name="Freeform 59"/>
            <p:cNvSpPr/>
            <p:nvPr/>
          </p:nvSpPr>
          <p:spPr>
            <a:xfrm>
              <a:off x="5810250" y="1143000"/>
              <a:ext cx="5810250" cy="4953000"/>
            </a:xfrm>
            <a:custGeom>
              <a:avLst/>
              <a:gdLst/>
              <a:ahLst/>
              <a:cxnLst/>
              <a:rect l="l" t="t" r="r" b="b"/>
              <a:pathLst>
                <a:path w="5810250" h="4953000">
                  <a:moveTo>
                    <a:pt x="114300" y="0"/>
                  </a:moveTo>
                  <a:lnTo>
                    <a:pt x="5695950" y="0"/>
                  </a:lnTo>
                  <a:cubicBezTo>
                    <a:pt x="5759076" y="0"/>
                    <a:pt x="5810250" y="51174"/>
                    <a:pt x="5810250" y="114300"/>
                  </a:cubicBezTo>
                  <a:lnTo>
                    <a:pt x="5810250" y="4838700"/>
                  </a:lnTo>
                  <a:cubicBezTo>
                    <a:pt x="5810250" y="4901826"/>
                    <a:pt x="5759076" y="4953000"/>
                    <a:pt x="5695950" y="4953000"/>
                  </a:cubicBezTo>
                  <a:lnTo>
                    <a:pt x="114300" y="4953000"/>
                  </a:lnTo>
                  <a:cubicBezTo>
                    <a:pt x="51174" y="4953000"/>
                    <a:pt x="0" y="4901826"/>
                    <a:pt x="0" y="483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60" name="TextBox 60"/>
            <p:cNvSpPr txBox="1"/>
            <p:nvPr/>
          </p:nvSpPr>
          <p:spPr>
            <a:xfrm>
              <a:off x="6078855" y="1378268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认证产品与服务</a:t>
              </a:r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6096000" y="1762125"/>
              <a:ext cx="5238750" cy="952500"/>
              <a:chOff x="6096000" y="1762125"/>
              <a:chExt cx="5238750" cy="9525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6096000" y="1762125"/>
                <a:ext cx="523875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952500">
                    <a:moveTo>
                      <a:pt x="95250" y="0"/>
                    </a:moveTo>
                    <a:lnTo>
                      <a:pt x="5143500" y="0"/>
                    </a:lnTo>
                    <a:cubicBezTo>
                      <a:pt x="5196105" y="0"/>
                      <a:pt x="5238750" y="42645"/>
                      <a:pt x="5238750" y="95250"/>
                    </a:cubicBezTo>
                    <a:lnTo>
                      <a:pt x="5238750" y="857250"/>
                    </a:lnTo>
                    <a:cubicBezTo>
                      <a:pt x="5238750" y="909855"/>
                      <a:pt x="5196105" y="952500"/>
                      <a:pt x="5143500" y="952500"/>
                    </a:cubicBezTo>
                    <a:lnTo>
                      <a:pt x="95250" y="952500"/>
                    </a:lnTo>
                    <a:cubicBezTo>
                      <a:pt x="42645" y="952500"/>
                      <a:pt x="0" y="909855"/>
                      <a:pt x="0" y="8572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F1F8E9"/>
              </a:solidFill>
              <a:ln>
                <a:noFill/>
              </a:ln>
            </p:spPr>
          </p:sp>
          <p:sp>
            <p:nvSpPr>
              <p:cNvPr id="62" name="Freeform 62"/>
              <p:cNvSpPr/>
              <p:nvPr/>
            </p:nvSpPr>
            <p:spPr>
              <a:xfrm>
                <a:off x="6096000" y="1762125"/>
                <a:ext cx="762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5250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914400"/>
                    </a:lnTo>
                    <a:cubicBezTo>
                      <a:pt x="76200" y="935442"/>
                      <a:pt x="59142" y="952500"/>
                      <a:pt x="38100" y="952500"/>
                    </a:cubicBezTo>
                    <a:lnTo>
                      <a:pt x="38100" y="952500"/>
                    </a:lnTo>
                    <a:cubicBezTo>
                      <a:pt x="17058" y="952500"/>
                      <a:pt x="0" y="935442"/>
                      <a:pt x="0" y="9144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6316980" y="1902142"/>
                <a:ext cx="1069419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碳足迹认证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6320790" y="2172652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产品碳足迹核算与验证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8940165" y="2172652"/>
                <a:ext cx="92378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碳标签发放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6320790" y="2410778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供应链碳管理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8940165" y="2410778"/>
                <a:ext cx="123048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碳中和声明验证</a:t>
                </a: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6096000" y="2857500"/>
              <a:ext cx="5238750" cy="952500"/>
              <a:chOff x="6096000" y="2857500"/>
              <a:chExt cx="5238750" cy="9525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6096000" y="2857500"/>
                <a:ext cx="523875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952500">
                    <a:moveTo>
                      <a:pt x="95250" y="0"/>
                    </a:moveTo>
                    <a:lnTo>
                      <a:pt x="5143500" y="0"/>
                    </a:lnTo>
                    <a:cubicBezTo>
                      <a:pt x="5196105" y="0"/>
                      <a:pt x="5238750" y="42645"/>
                      <a:pt x="5238750" y="95250"/>
                    </a:cubicBezTo>
                    <a:lnTo>
                      <a:pt x="5238750" y="857250"/>
                    </a:lnTo>
                    <a:cubicBezTo>
                      <a:pt x="5238750" y="909855"/>
                      <a:pt x="5196105" y="952500"/>
                      <a:pt x="5143500" y="952500"/>
                    </a:cubicBezTo>
                    <a:lnTo>
                      <a:pt x="95250" y="952500"/>
                    </a:lnTo>
                    <a:cubicBezTo>
                      <a:pt x="42645" y="952500"/>
                      <a:pt x="0" y="909855"/>
                      <a:pt x="0" y="8572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70" name="Freeform 70"/>
              <p:cNvSpPr/>
              <p:nvPr/>
            </p:nvSpPr>
            <p:spPr>
              <a:xfrm>
                <a:off x="6096000" y="2857500"/>
                <a:ext cx="762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5250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914400"/>
                    </a:lnTo>
                    <a:cubicBezTo>
                      <a:pt x="76200" y="935442"/>
                      <a:pt x="59142" y="952500"/>
                      <a:pt x="38100" y="952500"/>
                    </a:cubicBezTo>
                    <a:lnTo>
                      <a:pt x="38100" y="952500"/>
                    </a:lnTo>
                    <a:cubicBezTo>
                      <a:pt x="17058" y="952500"/>
                      <a:pt x="0" y="935442"/>
                      <a:pt x="0" y="9144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4CAF50"/>
              </a:solidFill>
              <a:ln>
                <a:noFill/>
              </a:ln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6316980" y="2997518"/>
                <a:ext cx="1690497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中国绿色产品认证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6320790" y="326802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国家统一绿色产品标识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8940165" y="3268028"/>
                <a:ext cx="131483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整车/零部件认证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6320790" y="3506152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绿色制造体系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8940165" y="3506152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绿色金融支持</a:t>
                </a: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6096000" y="3952875"/>
              <a:ext cx="5238750" cy="952500"/>
              <a:chOff x="6096000" y="3952875"/>
              <a:chExt cx="5238750" cy="9525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6096000" y="3952875"/>
                <a:ext cx="523875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952500">
                    <a:moveTo>
                      <a:pt x="95250" y="0"/>
                    </a:moveTo>
                    <a:lnTo>
                      <a:pt x="5143500" y="0"/>
                    </a:lnTo>
                    <a:cubicBezTo>
                      <a:pt x="5196105" y="0"/>
                      <a:pt x="5238750" y="42645"/>
                      <a:pt x="5238750" y="95250"/>
                    </a:cubicBezTo>
                    <a:lnTo>
                      <a:pt x="5238750" y="857250"/>
                    </a:lnTo>
                    <a:cubicBezTo>
                      <a:pt x="5238750" y="909855"/>
                      <a:pt x="5196105" y="952500"/>
                      <a:pt x="5143500" y="952500"/>
                    </a:cubicBezTo>
                    <a:lnTo>
                      <a:pt x="95250" y="952500"/>
                    </a:lnTo>
                    <a:cubicBezTo>
                      <a:pt x="42645" y="952500"/>
                      <a:pt x="0" y="909855"/>
                      <a:pt x="0" y="8572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F1F8E9"/>
              </a:solidFill>
              <a:ln>
                <a:noFill/>
              </a:ln>
            </p:spPr>
          </p:sp>
          <p:sp>
            <p:nvSpPr>
              <p:cNvPr id="78" name="Freeform 78"/>
              <p:cNvSpPr/>
              <p:nvPr/>
            </p:nvSpPr>
            <p:spPr>
              <a:xfrm>
                <a:off x="6096000" y="3952875"/>
                <a:ext cx="762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5250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914400"/>
                    </a:lnTo>
                    <a:cubicBezTo>
                      <a:pt x="76200" y="935442"/>
                      <a:pt x="59142" y="952500"/>
                      <a:pt x="38100" y="952500"/>
                    </a:cubicBezTo>
                    <a:lnTo>
                      <a:pt x="38100" y="952500"/>
                    </a:lnTo>
                    <a:cubicBezTo>
                      <a:pt x="17058" y="952500"/>
                      <a:pt x="0" y="935442"/>
                      <a:pt x="0" y="9144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2E7D32"/>
              </a:solidFill>
              <a:ln>
                <a:noFill/>
              </a:ln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6316980" y="4092892"/>
                <a:ext cx="2104549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动力电池回收利用认证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6320790" y="4363402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梯次利用评估认证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8940165" y="4363402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再生利用规范认证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6320790" y="4601528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溯源管理系统验证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8940165" y="4601528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闭环循环经济</a:t>
                </a:r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6096000" y="5095875"/>
              <a:ext cx="5238750" cy="821531"/>
              <a:chOff x="6096000" y="5095875"/>
              <a:chExt cx="5238750" cy="821531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6096000" y="5095875"/>
                <a:ext cx="5238750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809625">
                    <a:moveTo>
                      <a:pt x="95250" y="0"/>
                    </a:moveTo>
                    <a:lnTo>
                      <a:pt x="5143500" y="0"/>
                    </a:lnTo>
                    <a:cubicBezTo>
                      <a:pt x="5196105" y="0"/>
                      <a:pt x="5238750" y="42645"/>
                      <a:pt x="5238750" y="95250"/>
                    </a:cubicBezTo>
                    <a:lnTo>
                      <a:pt x="5238750" y="714375"/>
                    </a:lnTo>
                    <a:cubicBezTo>
                      <a:pt x="5238750" y="766980"/>
                      <a:pt x="5196105" y="809625"/>
                      <a:pt x="5143500" y="809625"/>
                    </a:cubicBezTo>
                    <a:lnTo>
                      <a:pt x="95250" y="809625"/>
                    </a:lnTo>
                    <a:cubicBezTo>
                      <a:pt x="42645" y="809625"/>
                      <a:pt x="0" y="766980"/>
                      <a:pt x="0" y="714375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003F6C"/>
              </a:solidFill>
              <a:ln>
                <a:noFill/>
              </a:ln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6320790" y="524922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C107"/>
                    </a:solidFill>
                    <a:latin typeface="Segoe UI"/>
                    <a:ea typeface="Microsoft YaHei"/>
                    <a:cs typeface="Segoe UI"/>
                  </a:rPr>
                  <a:t>价值主张</a:t>
                </a:r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6319838" y="5498306"/>
                <a:ext cx="220563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✓ 满足欧盟电池法规CBAM要求</a:t>
                </a:r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6319838" y="5688806"/>
                <a:ext cx="273962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✓ 助力企业ESG披露与绿色供应链建设</a:t>
                </a:r>
              </a:p>
            </p:txBody>
          </p:sp>
        </p:grpSp>
      </p:grpSp>
      <p:sp>
        <p:nvSpPr>
          <p:cNvPr id="91" name="TextBox 91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12 / 20</a:t>
            </a:r>
          </a:p>
        </p:txBody>
      </p:sp>
    </p:spTree>
  </p:cSld>
  <p:clrMapOvr>
    <a:masterClrMapping/>
  </p:clrMapOvr>
  <p:transition dur="4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F44336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2269236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安全性能认证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300113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SAFETY PERFORMANCE CERTIFICATION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4355" y="1044892"/>
            <a:ext cx="456914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003F6C"/>
                </a:solidFill>
                <a:latin typeface="Segoe UI"/>
                <a:ea typeface="Microsoft YaHei"/>
                <a:cs typeface="Segoe UI"/>
              </a:rPr>
              <a:t>超越法规要求，打造安全技术领先的自愿性认证体系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571500" y="1476375"/>
            <a:ext cx="3524250" cy="4762500"/>
            <a:chOff x="571500" y="1476375"/>
            <a:chExt cx="3524250" cy="4762500"/>
          </a:xfrm>
        </p:grpSpPr>
        <p:sp>
          <p:nvSpPr>
            <p:cNvPr id="7" name="Freeform 7"/>
            <p:cNvSpPr/>
            <p:nvPr/>
          </p:nvSpPr>
          <p:spPr>
            <a:xfrm>
              <a:off x="571500" y="1476375"/>
              <a:ext cx="3524250" cy="4762500"/>
            </a:xfrm>
            <a:custGeom>
              <a:avLst/>
              <a:gdLst/>
              <a:ahLst/>
              <a:cxnLst/>
              <a:rect l="l" t="t" r="r" b="b"/>
              <a:pathLst>
                <a:path w="3524250" h="47625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4648200"/>
                  </a:lnTo>
                  <a:cubicBezTo>
                    <a:pt x="3524250" y="4711326"/>
                    <a:pt x="3473076" y="4762500"/>
                    <a:pt x="3409950" y="4762500"/>
                  </a:cubicBezTo>
                  <a:lnTo>
                    <a:pt x="114300" y="4762500"/>
                  </a:lnTo>
                  <a:cubicBezTo>
                    <a:pt x="51174" y="4762500"/>
                    <a:pt x="0" y="4711326"/>
                    <a:pt x="0" y="464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8" name="Freeform 8"/>
            <p:cNvSpPr/>
            <p:nvPr/>
          </p:nvSpPr>
          <p:spPr>
            <a:xfrm>
              <a:off x="571500" y="1476375"/>
              <a:ext cx="3524250" cy="114300"/>
            </a:xfrm>
            <a:custGeom>
              <a:avLst/>
              <a:gdLst/>
              <a:ahLst/>
              <a:cxnLst/>
              <a:rect l="l" t="t" r="r" b="b"/>
              <a:pathLst>
                <a:path w="3524250" h="114300">
                  <a:moveTo>
                    <a:pt x="57150" y="0"/>
                  </a:moveTo>
                  <a:lnTo>
                    <a:pt x="3467100" y="0"/>
                  </a:lnTo>
                  <a:cubicBezTo>
                    <a:pt x="3498663" y="0"/>
                    <a:pt x="3524250" y="25587"/>
                    <a:pt x="3524250" y="57150"/>
                  </a:cubicBezTo>
                  <a:lnTo>
                    <a:pt x="3524250" y="57150"/>
                  </a:lnTo>
                  <a:cubicBezTo>
                    <a:pt x="3524250" y="88713"/>
                    <a:pt x="3498663" y="114300"/>
                    <a:pt x="3467100" y="114300"/>
                  </a:cubicBezTo>
                  <a:lnTo>
                    <a:pt x="57150" y="114300"/>
                  </a:lnTo>
                  <a:cubicBezTo>
                    <a:pt x="25587" y="114300"/>
                    <a:pt x="0" y="88713"/>
                    <a:pt x="0" y="5715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</p:sp>
        <p:grpSp>
          <p:nvGrpSpPr>
            <p:cNvPr id="11" name="Group 11"/>
            <p:cNvGrpSpPr/>
            <p:nvPr/>
          </p:nvGrpSpPr>
          <p:grpSpPr>
            <a:xfrm>
              <a:off x="1905000" y="1714500"/>
              <a:ext cx="857250" cy="857250"/>
              <a:chOff x="1905000" y="1714500"/>
              <a:chExt cx="857250" cy="857250"/>
            </a:xfrm>
          </p:grpSpPr>
          <p:sp>
            <p:nvSpPr>
              <p:cNvPr id="9" name="Ellipse 9"/>
              <p:cNvSpPr/>
              <p:nvPr/>
            </p:nvSpPr>
            <p:spPr>
              <a:xfrm>
                <a:off x="1905000" y="1714500"/>
                <a:ext cx="857250" cy="857250"/>
              </a:xfrm>
              <a:prstGeom prst="ellipse">
                <a:avLst/>
              </a:prstGeom>
              <a:solidFill>
                <a:srgbClr val="FFEBEE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2175034" y="1933575"/>
                <a:ext cx="317182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000" dirty="0">
                    <a:solidFill>
                      <a:srgbClr val="F44336"/>
                    </a:solidFill>
                    <a:latin typeface="Segoe UI"/>
                    <a:ea typeface="Microsoft YaHei"/>
                    <a:cs typeface="Segoe UI"/>
                  </a:rPr>
                  <a:t>🔋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394460" y="2743200"/>
              <a:ext cx="187833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动力电池安全认证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79077" y="3046095"/>
              <a:ext cx="190909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BATTERY SAFETY CERTIFICATION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809625" y="3381375"/>
              <a:ext cx="3048000" cy="381000"/>
              <a:chOff x="809625" y="3381375"/>
              <a:chExt cx="3048000" cy="381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9625" y="338137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EBEE"/>
              </a:solidFill>
              <a:ln>
                <a:noFill/>
              </a:ln>
            </p:spPr>
          </p:sp>
          <p:sp>
            <p:nvSpPr>
              <p:cNvPr id="15" name="Ellipse 15"/>
              <p:cNvSpPr/>
              <p:nvPr/>
            </p:nvSpPr>
            <p:spPr>
              <a:xfrm>
                <a:off x="923925" y="3495675"/>
                <a:ext cx="152400" cy="152400"/>
              </a:xfrm>
              <a:prstGeom prst="ellipse">
                <a:avLst/>
              </a:prstGeom>
              <a:solidFill>
                <a:srgbClr val="F44336"/>
              </a:solidFill>
              <a:ln>
                <a:noFill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970670" y="3530441"/>
                <a:ext cx="5891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224915" y="3506152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热失控防护与预警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09625" y="3857625"/>
              <a:ext cx="3048000" cy="381000"/>
              <a:chOff x="809625" y="3857625"/>
              <a:chExt cx="3048000" cy="381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809625" y="385762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CE4EC"/>
              </a:solidFill>
              <a:ln>
                <a:noFill/>
              </a:ln>
            </p:spPr>
          </p:sp>
          <p:sp>
            <p:nvSpPr>
              <p:cNvPr id="20" name="Ellipse 20"/>
              <p:cNvSpPr/>
              <p:nvPr/>
            </p:nvSpPr>
            <p:spPr>
              <a:xfrm>
                <a:off x="923925" y="3971925"/>
                <a:ext cx="152400" cy="152400"/>
              </a:xfrm>
              <a:prstGeom prst="ellipse">
                <a:avLst/>
              </a:prstGeom>
              <a:solidFill>
                <a:srgbClr val="F44336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954856" y="4006691"/>
                <a:ext cx="905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224915" y="3982402"/>
                <a:ext cx="133016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防水防尘（IP67+）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809625" y="4333875"/>
              <a:ext cx="3048000" cy="381000"/>
              <a:chOff x="809625" y="4333875"/>
              <a:chExt cx="3048000" cy="381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809625" y="433387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EBEE"/>
              </a:solidFill>
              <a:ln>
                <a:noFill/>
              </a:ln>
            </p:spPr>
          </p:sp>
          <p:sp>
            <p:nvSpPr>
              <p:cNvPr id="25" name="Ellipse 25"/>
              <p:cNvSpPr/>
              <p:nvPr/>
            </p:nvSpPr>
            <p:spPr>
              <a:xfrm>
                <a:off x="923925" y="4448175"/>
                <a:ext cx="152400" cy="152400"/>
              </a:xfrm>
              <a:prstGeom prst="ellipse">
                <a:avLst/>
              </a:prstGeom>
              <a:solidFill>
                <a:srgbClr val="F44336"/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954856" y="4482941"/>
                <a:ext cx="905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224915" y="4458652"/>
                <a:ext cx="110013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机械冲击与振动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09625" y="4810125"/>
              <a:ext cx="3048000" cy="381000"/>
              <a:chOff x="809625" y="4810125"/>
              <a:chExt cx="3048000" cy="381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809625" y="481012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CE4EC"/>
              </a:solidFill>
              <a:ln>
                <a:noFill/>
              </a:ln>
            </p:spPr>
          </p:sp>
          <p:sp>
            <p:nvSpPr>
              <p:cNvPr id="30" name="Ellipse 30"/>
              <p:cNvSpPr/>
              <p:nvPr/>
            </p:nvSpPr>
            <p:spPr>
              <a:xfrm>
                <a:off x="923925" y="4924425"/>
                <a:ext cx="152400" cy="152400"/>
              </a:xfrm>
              <a:prstGeom prst="ellipse">
                <a:avLst/>
              </a:prstGeom>
              <a:solidFill>
                <a:srgbClr val="F44336"/>
              </a:solidFill>
              <a:ln>
                <a:noFill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954856" y="4959191"/>
                <a:ext cx="905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4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224915" y="4934902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充电安全与BMS可靠性</a:t>
                </a: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809625" y="5522595"/>
              <a:ext cx="3048000" cy="525780"/>
              <a:chOff x="809625" y="5522595"/>
              <a:chExt cx="3048000" cy="525780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2059305" y="55225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对接标准</a:t>
                </a:r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809625" y="5715000"/>
                <a:ext cx="304800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33375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276225"/>
                    </a:lnTo>
                    <a:cubicBezTo>
                      <a:pt x="3048000" y="307788"/>
                      <a:pt x="3022413" y="333375"/>
                      <a:pt x="299085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438227" y="5836920"/>
                <a:ext cx="179079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44336"/>
                    </a:solidFill>
                    <a:latin typeface="Segoe UI"/>
                    <a:ea typeface="Microsoft YaHei"/>
                    <a:cs typeface="Segoe UI"/>
                  </a:rPr>
                  <a:t>GB 38031 | IEC 62660 | UN38.3</a:t>
                </a:r>
              </a:p>
            </p:txBody>
          </p:sp>
        </p:grpSp>
      </p:grpSp>
      <p:grpSp>
        <p:nvGrpSpPr>
          <p:cNvPr id="70" name="Group 70"/>
          <p:cNvGrpSpPr/>
          <p:nvPr/>
        </p:nvGrpSpPr>
        <p:grpSpPr>
          <a:xfrm>
            <a:off x="4333875" y="1476375"/>
            <a:ext cx="3524250" cy="4762500"/>
            <a:chOff x="4333875" y="1476375"/>
            <a:chExt cx="3524250" cy="4762500"/>
          </a:xfrm>
        </p:grpSpPr>
        <p:sp>
          <p:nvSpPr>
            <p:cNvPr id="39" name="Freeform 39"/>
            <p:cNvSpPr/>
            <p:nvPr/>
          </p:nvSpPr>
          <p:spPr>
            <a:xfrm>
              <a:off x="4333875" y="1476375"/>
              <a:ext cx="3524250" cy="4762500"/>
            </a:xfrm>
            <a:custGeom>
              <a:avLst/>
              <a:gdLst/>
              <a:ahLst/>
              <a:cxnLst/>
              <a:rect l="l" t="t" r="r" b="b"/>
              <a:pathLst>
                <a:path w="3524250" h="47625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4648200"/>
                  </a:lnTo>
                  <a:cubicBezTo>
                    <a:pt x="3524250" y="4711326"/>
                    <a:pt x="3473076" y="4762500"/>
                    <a:pt x="3409950" y="4762500"/>
                  </a:cubicBezTo>
                  <a:lnTo>
                    <a:pt x="114300" y="4762500"/>
                  </a:lnTo>
                  <a:cubicBezTo>
                    <a:pt x="51174" y="4762500"/>
                    <a:pt x="0" y="4711326"/>
                    <a:pt x="0" y="464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40" name="Freeform 40"/>
            <p:cNvSpPr/>
            <p:nvPr/>
          </p:nvSpPr>
          <p:spPr>
            <a:xfrm>
              <a:off x="4333875" y="1476375"/>
              <a:ext cx="3524250" cy="114300"/>
            </a:xfrm>
            <a:custGeom>
              <a:avLst/>
              <a:gdLst/>
              <a:ahLst/>
              <a:cxnLst/>
              <a:rect l="l" t="t" r="r" b="b"/>
              <a:pathLst>
                <a:path w="3524250" h="114300">
                  <a:moveTo>
                    <a:pt x="57150" y="0"/>
                  </a:moveTo>
                  <a:lnTo>
                    <a:pt x="3467100" y="0"/>
                  </a:lnTo>
                  <a:cubicBezTo>
                    <a:pt x="3498663" y="0"/>
                    <a:pt x="3524250" y="25587"/>
                    <a:pt x="3524250" y="57150"/>
                  </a:cubicBezTo>
                  <a:lnTo>
                    <a:pt x="3524250" y="57150"/>
                  </a:lnTo>
                  <a:cubicBezTo>
                    <a:pt x="3524250" y="88713"/>
                    <a:pt x="3498663" y="114300"/>
                    <a:pt x="3467100" y="114300"/>
                  </a:cubicBezTo>
                  <a:lnTo>
                    <a:pt x="57150" y="114300"/>
                  </a:lnTo>
                  <a:cubicBezTo>
                    <a:pt x="25587" y="114300"/>
                    <a:pt x="0" y="88713"/>
                    <a:pt x="0" y="5715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</p:spPr>
        </p:sp>
        <p:grpSp>
          <p:nvGrpSpPr>
            <p:cNvPr id="43" name="Group 43"/>
            <p:cNvGrpSpPr/>
            <p:nvPr/>
          </p:nvGrpSpPr>
          <p:grpSpPr>
            <a:xfrm>
              <a:off x="5667375" y="1714500"/>
              <a:ext cx="857250" cy="857250"/>
              <a:chOff x="5667375" y="1714500"/>
              <a:chExt cx="857250" cy="857250"/>
            </a:xfrm>
          </p:grpSpPr>
          <p:sp>
            <p:nvSpPr>
              <p:cNvPr id="41" name="Ellipse 41"/>
              <p:cNvSpPr/>
              <p:nvPr/>
            </p:nvSpPr>
            <p:spPr>
              <a:xfrm>
                <a:off x="5667375" y="1714500"/>
                <a:ext cx="857250" cy="857250"/>
              </a:xfrm>
              <a:prstGeom prst="ellipse">
                <a:avLst/>
              </a:pr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5937409" y="1933575"/>
                <a:ext cx="317182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000" dirty="0">
                    <a:solidFill>
                      <a:srgbClr val="FF9800"/>
                    </a:solidFill>
                    <a:latin typeface="Segoe UI"/>
                    <a:ea typeface="Microsoft YaHei"/>
                    <a:cs typeface="Segoe UI"/>
                  </a:rPr>
                  <a:t>🚗</a:t>
                </a:r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5156835" y="2743200"/>
              <a:ext cx="187833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自动驾驶功能安全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325475" y="3046095"/>
              <a:ext cx="15410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ADAS FUNCTIONAL SAFETY</a:t>
              </a:r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4572000" y="3381375"/>
              <a:ext cx="3048000" cy="381000"/>
              <a:chOff x="4572000" y="3381375"/>
              <a:chExt cx="3048000" cy="381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4572000" y="338137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47" name="Ellipse 47"/>
              <p:cNvSpPr/>
              <p:nvPr/>
            </p:nvSpPr>
            <p:spPr>
              <a:xfrm>
                <a:off x="4686300" y="3495675"/>
                <a:ext cx="152400" cy="152400"/>
              </a:xfrm>
              <a:prstGeom prst="ellipse">
                <a:avLst/>
              </a:prstGeom>
              <a:solidFill>
                <a:srgbClr val="FF9800"/>
              </a:solidFill>
              <a:ln>
                <a:noFill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4733045" y="3530441"/>
                <a:ext cx="5891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4987290" y="3506152"/>
                <a:ext cx="169821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ISO 26262 ASIL等级评估</a:t>
                </a: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4572000" y="3857625"/>
              <a:ext cx="3048000" cy="381000"/>
              <a:chOff x="4572000" y="3857625"/>
              <a:chExt cx="3048000" cy="3810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4572000" y="385762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</p:sp>
          <p:sp>
            <p:nvSpPr>
              <p:cNvPr id="52" name="Ellipse 52"/>
              <p:cNvSpPr/>
              <p:nvPr/>
            </p:nvSpPr>
            <p:spPr>
              <a:xfrm>
                <a:off x="4686300" y="3971925"/>
                <a:ext cx="152400" cy="152400"/>
              </a:xfrm>
              <a:prstGeom prst="ellipse">
                <a:avLst/>
              </a:prstGeom>
              <a:solidFill>
                <a:srgbClr val="FF9800"/>
              </a:solidFill>
              <a:ln>
                <a:noFill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4717231" y="4006691"/>
                <a:ext cx="905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4987290" y="3982402"/>
                <a:ext cx="152185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L2/L3级场景安全评估</a:t>
                </a:r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4572000" y="4333875"/>
              <a:ext cx="3048000" cy="381000"/>
              <a:chOff x="4572000" y="4333875"/>
              <a:chExt cx="3048000" cy="381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4572000" y="433387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57" name="Ellipse 57"/>
              <p:cNvSpPr/>
              <p:nvPr/>
            </p:nvSpPr>
            <p:spPr>
              <a:xfrm>
                <a:off x="4686300" y="4448175"/>
                <a:ext cx="152400" cy="152400"/>
              </a:xfrm>
              <a:prstGeom prst="ellipse">
                <a:avLst/>
              </a:prstGeom>
              <a:solidFill>
                <a:srgbClr val="FF9800"/>
              </a:solidFill>
              <a:ln>
                <a:noFill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4717231" y="4482941"/>
                <a:ext cx="905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4987290" y="4458652"/>
                <a:ext cx="140684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感知系统可靠性验证</a:t>
                </a:r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4572000" y="4810125"/>
              <a:ext cx="3048000" cy="381000"/>
              <a:chOff x="4572000" y="4810125"/>
              <a:chExt cx="3048000" cy="3810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4572000" y="481012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</p:sp>
          <p:sp>
            <p:nvSpPr>
              <p:cNvPr id="62" name="Ellipse 62"/>
              <p:cNvSpPr/>
              <p:nvPr/>
            </p:nvSpPr>
            <p:spPr>
              <a:xfrm>
                <a:off x="4686300" y="4924425"/>
                <a:ext cx="152400" cy="152400"/>
              </a:xfrm>
              <a:prstGeom prst="ellipse">
                <a:avLst/>
              </a:prstGeom>
              <a:solidFill>
                <a:srgbClr val="FF9800"/>
              </a:solidFill>
              <a:ln>
                <a:noFill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4717231" y="4959191"/>
                <a:ext cx="905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4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4987290" y="4934902"/>
                <a:ext cx="140684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人机交互安全性评估</a:t>
                </a: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4572000" y="5522595"/>
              <a:ext cx="3048000" cy="525780"/>
              <a:chOff x="4572000" y="5522595"/>
              <a:chExt cx="3048000" cy="525780"/>
            </a:xfrm>
          </p:grpSpPr>
          <p:sp>
            <p:nvSpPr>
              <p:cNvPr id="66" name="TextBox 66"/>
              <p:cNvSpPr txBox="1"/>
              <p:nvPr/>
            </p:nvSpPr>
            <p:spPr>
              <a:xfrm>
                <a:off x="5821680" y="55225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对接标准</a:t>
                </a:r>
              </a:p>
            </p:txBody>
          </p:sp>
          <p:sp>
            <p:nvSpPr>
              <p:cNvPr id="67" name="Freeform 67"/>
              <p:cNvSpPr/>
              <p:nvPr/>
            </p:nvSpPr>
            <p:spPr>
              <a:xfrm>
                <a:off x="4572000" y="5715000"/>
                <a:ext cx="304800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33375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276225"/>
                    </a:lnTo>
                    <a:cubicBezTo>
                      <a:pt x="3048000" y="307788"/>
                      <a:pt x="3022413" y="333375"/>
                      <a:pt x="299085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5016579" y="5836920"/>
                <a:ext cx="2158841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9800"/>
                    </a:solidFill>
                    <a:latin typeface="Segoe UI"/>
                    <a:ea typeface="Microsoft YaHei"/>
                    <a:cs typeface="Segoe UI"/>
                  </a:rPr>
                  <a:t>ISO 26262 | ISO/PAS 21448 (SOTIF)</a:t>
                </a:r>
              </a:p>
            </p:txBody>
          </p:sp>
        </p:grpSp>
      </p:grpSp>
      <p:grpSp>
        <p:nvGrpSpPr>
          <p:cNvPr id="102" name="Group 102"/>
          <p:cNvGrpSpPr/>
          <p:nvPr/>
        </p:nvGrpSpPr>
        <p:grpSpPr>
          <a:xfrm>
            <a:off x="8096250" y="1476375"/>
            <a:ext cx="3524250" cy="4762500"/>
            <a:chOff x="8096250" y="1476375"/>
            <a:chExt cx="3524250" cy="4762500"/>
          </a:xfrm>
        </p:grpSpPr>
        <p:sp>
          <p:nvSpPr>
            <p:cNvPr id="71" name="Freeform 71"/>
            <p:cNvSpPr/>
            <p:nvPr/>
          </p:nvSpPr>
          <p:spPr>
            <a:xfrm>
              <a:off x="8096250" y="1476375"/>
              <a:ext cx="3524250" cy="4762500"/>
            </a:xfrm>
            <a:custGeom>
              <a:avLst/>
              <a:gdLst/>
              <a:ahLst/>
              <a:cxnLst/>
              <a:rect l="l" t="t" r="r" b="b"/>
              <a:pathLst>
                <a:path w="3524250" h="47625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4648200"/>
                  </a:lnTo>
                  <a:cubicBezTo>
                    <a:pt x="3524250" y="4711326"/>
                    <a:pt x="3473076" y="4762500"/>
                    <a:pt x="3409950" y="4762500"/>
                  </a:cubicBezTo>
                  <a:lnTo>
                    <a:pt x="114300" y="4762500"/>
                  </a:lnTo>
                  <a:cubicBezTo>
                    <a:pt x="51174" y="4762500"/>
                    <a:pt x="0" y="4711326"/>
                    <a:pt x="0" y="464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2" name="Freeform 72"/>
            <p:cNvSpPr/>
            <p:nvPr/>
          </p:nvSpPr>
          <p:spPr>
            <a:xfrm>
              <a:off x="8096250" y="1476375"/>
              <a:ext cx="3524250" cy="114300"/>
            </a:xfrm>
            <a:custGeom>
              <a:avLst/>
              <a:gdLst/>
              <a:ahLst/>
              <a:cxnLst/>
              <a:rect l="l" t="t" r="r" b="b"/>
              <a:pathLst>
                <a:path w="3524250" h="114300">
                  <a:moveTo>
                    <a:pt x="57150" y="0"/>
                  </a:moveTo>
                  <a:lnTo>
                    <a:pt x="3467100" y="0"/>
                  </a:lnTo>
                  <a:cubicBezTo>
                    <a:pt x="3498663" y="0"/>
                    <a:pt x="3524250" y="25587"/>
                    <a:pt x="3524250" y="57150"/>
                  </a:cubicBezTo>
                  <a:lnTo>
                    <a:pt x="3524250" y="57150"/>
                  </a:lnTo>
                  <a:cubicBezTo>
                    <a:pt x="3524250" y="88713"/>
                    <a:pt x="3498663" y="114300"/>
                    <a:pt x="3467100" y="114300"/>
                  </a:cubicBezTo>
                  <a:lnTo>
                    <a:pt x="57150" y="114300"/>
                  </a:lnTo>
                  <a:cubicBezTo>
                    <a:pt x="25587" y="114300"/>
                    <a:pt x="0" y="88713"/>
                    <a:pt x="0" y="5715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9C27B0"/>
            </a:solidFill>
            <a:ln>
              <a:noFill/>
            </a:ln>
          </p:spPr>
        </p:sp>
        <p:grpSp>
          <p:nvGrpSpPr>
            <p:cNvPr id="75" name="Group 75"/>
            <p:cNvGrpSpPr/>
            <p:nvPr/>
          </p:nvGrpSpPr>
          <p:grpSpPr>
            <a:xfrm>
              <a:off x="9429750" y="1714500"/>
              <a:ext cx="857250" cy="857250"/>
              <a:chOff x="9429750" y="1714500"/>
              <a:chExt cx="857250" cy="857250"/>
            </a:xfrm>
          </p:grpSpPr>
          <p:sp>
            <p:nvSpPr>
              <p:cNvPr id="73" name="Ellipse 73"/>
              <p:cNvSpPr/>
              <p:nvPr/>
            </p:nvSpPr>
            <p:spPr>
              <a:xfrm>
                <a:off x="9429750" y="1714500"/>
                <a:ext cx="857250" cy="857250"/>
              </a:xfrm>
              <a:prstGeom prst="ellipse">
                <a:avLst/>
              </a:prstGeom>
              <a:solidFill>
                <a:srgbClr val="F3E5F5"/>
              </a:solidFill>
              <a:ln>
                <a:noFill/>
              </a:ln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9699784" y="1933575"/>
                <a:ext cx="317182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000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🔒</a:t>
                </a:r>
              </a:p>
            </p:txBody>
          </p:sp>
        </p:grpSp>
        <p:sp>
          <p:nvSpPr>
            <p:cNvPr id="76" name="TextBox 76"/>
            <p:cNvSpPr txBox="1"/>
            <p:nvPr/>
          </p:nvSpPr>
          <p:spPr>
            <a:xfrm>
              <a:off x="8919210" y="2743200"/>
              <a:ext cx="187833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车载网络安全认证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8989266" y="3046095"/>
              <a:ext cx="173821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AUTOMOTIVE CYBERSECURITY</a:t>
              </a:r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8334375" y="3381375"/>
              <a:ext cx="3048000" cy="381000"/>
              <a:chOff x="8334375" y="3381375"/>
              <a:chExt cx="3048000" cy="381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8334375" y="338137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3E5F5"/>
              </a:solidFill>
              <a:ln>
                <a:noFill/>
              </a:ln>
            </p:spPr>
          </p:sp>
          <p:sp>
            <p:nvSpPr>
              <p:cNvPr id="79" name="Ellipse 79"/>
              <p:cNvSpPr/>
              <p:nvPr/>
            </p:nvSpPr>
            <p:spPr>
              <a:xfrm>
                <a:off x="8448675" y="3495675"/>
                <a:ext cx="152400" cy="1524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8495420" y="3530441"/>
                <a:ext cx="5891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8749665" y="3506152"/>
                <a:ext cx="162153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CSMS网络安全管理体系</a:t>
                </a:r>
              </a:p>
            </p:txBody>
          </p:sp>
        </p:grpSp>
        <p:grpSp>
          <p:nvGrpSpPr>
            <p:cNvPr id="87" name="Group 87"/>
            <p:cNvGrpSpPr/>
            <p:nvPr/>
          </p:nvGrpSpPr>
          <p:grpSpPr>
            <a:xfrm>
              <a:off x="8334375" y="3857625"/>
              <a:ext cx="3048000" cy="381000"/>
              <a:chOff x="8334375" y="3857625"/>
              <a:chExt cx="3048000" cy="3810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8334375" y="385762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DE7F6"/>
              </a:solidFill>
              <a:ln>
                <a:noFill/>
              </a:ln>
            </p:spPr>
          </p:sp>
          <p:sp>
            <p:nvSpPr>
              <p:cNvPr id="84" name="Ellipse 84"/>
              <p:cNvSpPr/>
              <p:nvPr/>
            </p:nvSpPr>
            <p:spPr>
              <a:xfrm>
                <a:off x="8448675" y="3971925"/>
                <a:ext cx="152400" cy="1524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8479606" y="4006691"/>
                <a:ext cx="905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8749665" y="3982402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车载系统渗透测试</a:t>
                </a:r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8334375" y="4333875"/>
              <a:ext cx="3048000" cy="381000"/>
              <a:chOff x="8334375" y="4333875"/>
              <a:chExt cx="3048000" cy="381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8334375" y="433387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3E5F5"/>
              </a:solidFill>
              <a:ln>
                <a:noFill/>
              </a:ln>
            </p:spPr>
          </p:sp>
          <p:sp>
            <p:nvSpPr>
              <p:cNvPr id="89" name="Ellipse 89"/>
              <p:cNvSpPr/>
              <p:nvPr/>
            </p:nvSpPr>
            <p:spPr>
              <a:xfrm>
                <a:off x="8448675" y="4448175"/>
                <a:ext cx="152400" cy="1524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8479606" y="4482941"/>
                <a:ext cx="905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8749665" y="4458652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数据隐私保护评估</a:t>
                </a:r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8334375" y="4810125"/>
              <a:ext cx="3048000" cy="381000"/>
              <a:chOff x="8334375" y="4810125"/>
              <a:chExt cx="3048000" cy="38100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8334375" y="4810125"/>
                <a:ext cx="304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81000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323850"/>
                    </a:lnTo>
                    <a:cubicBezTo>
                      <a:pt x="3048000" y="355413"/>
                      <a:pt x="3022413" y="381000"/>
                      <a:pt x="299085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DE7F6"/>
              </a:solidFill>
              <a:ln>
                <a:noFill/>
              </a:ln>
            </p:spPr>
          </p:sp>
          <p:sp>
            <p:nvSpPr>
              <p:cNvPr id="94" name="Ellipse 94"/>
              <p:cNvSpPr/>
              <p:nvPr/>
            </p:nvSpPr>
            <p:spPr>
              <a:xfrm>
                <a:off x="8448675" y="4924425"/>
                <a:ext cx="152400" cy="1524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95" name="TextBox 95"/>
              <p:cNvSpPr txBox="1"/>
              <p:nvPr/>
            </p:nvSpPr>
            <p:spPr>
              <a:xfrm>
                <a:off x="8479606" y="4959191"/>
                <a:ext cx="905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4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8749665" y="4934902"/>
                <a:ext cx="133016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TISAX信息安全评估</a:t>
                </a:r>
              </a:p>
            </p:txBody>
          </p:sp>
        </p:grpSp>
        <p:grpSp>
          <p:nvGrpSpPr>
            <p:cNvPr id="101" name="Group 101"/>
            <p:cNvGrpSpPr/>
            <p:nvPr/>
          </p:nvGrpSpPr>
          <p:grpSpPr>
            <a:xfrm>
              <a:off x="8334375" y="5522595"/>
              <a:ext cx="3048000" cy="525780"/>
              <a:chOff x="8334375" y="5522595"/>
              <a:chExt cx="3048000" cy="525780"/>
            </a:xfrm>
          </p:grpSpPr>
          <p:sp>
            <p:nvSpPr>
              <p:cNvPr id="98" name="TextBox 98"/>
              <p:cNvSpPr txBox="1"/>
              <p:nvPr/>
            </p:nvSpPr>
            <p:spPr>
              <a:xfrm>
                <a:off x="9584055" y="55225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对接标准</a:t>
                </a:r>
              </a:p>
            </p:txBody>
          </p:sp>
          <p:sp>
            <p:nvSpPr>
              <p:cNvPr id="99" name="Freeform 99"/>
              <p:cNvSpPr/>
              <p:nvPr/>
            </p:nvSpPr>
            <p:spPr>
              <a:xfrm>
                <a:off x="8334375" y="5715000"/>
                <a:ext cx="304800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333375">
                    <a:moveTo>
                      <a:pt x="57150" y="0"/>
                    </a:moveTo>
                    <a:lnTo>
                      <a:pt x="2990850" y="0"/>
                    </a:lnTo>
                    <a:cubicBezTo>
                      <a:pt x="3022413" y="0"/>
                      <a:pt x="3048000" y="25587"/>
                      <a:pt x="3048000" y="57150"/>
                    </a:cubicBezTo>
                    <a:lnTo>
                      <a:pt x="3048000" y="276225"/>
                    </a:lnTo>
                    <a:cubicBezTo>
                      <a:pt x="3048000" y="307788"/>
                      <a:pt x="3022413" y="333375"/>
                      <a:pt x="2990850" y="333375"/>
                    </a:cubicBezTo>
                    <a:lnTo>
                      <a:pt x="57150" y="333375"/>
                    </a:lnTo>
                    <a:cubicBezTo>
                      <a:pt x="25587" y="333375"/>
                      <a:pt x="0" y="307788"/>
                      <a:pt x="0" y="276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00" name="TextBox 100"/>
              <p:cNvSpPr txBox="1"/>
              <p:nvPr/>
            </p:nvSpPr>
            <p:spPr>
              <a:xfrm>
                <a:off x="8969550" y="5836920"/>
                <a:ext cx="1777651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ISO/SAE 21434 | UN R155/R156</a:t>
                </a:r>
              </a:p>
            </p:txBody>
          </p:sp>
        </p:grpSp>
      </p:grpSp>
      <p:sp>
        <p:nvSpPr>
          <p:cNvPr id="103" name="TextBox 103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13 / 20</a:t>
            </a:r>
          </a:p>
        </p:txBody>
      </p:sp>
    </p:spTree>
  </p:cSld>
  <p:clrMapOvr>
    <a:masterClrMapping/>
  </p:clrMapOvr>
  <p:transition dur="4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2637282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国际化发展战略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267690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INTERNATIONALIZATION STRATEGY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71500" y="1143000"/>
            <a:ext cx="3524250" cy="5048250"/>
            <a:chOff x="571500" y="1143000"/>
            <a:chExt cx="3524250" cy="5048250"/>
          </a:xfrm>
        </p:grpSpPr>
        <p:sp>
          <p:nvSpPr>
            <p:cNvPr id="6" name="Freeform 6"/>
            <p:cNvSpPr/>
            <p:nvPr/>
          </p:nvSpPr>
          <p:spPr>
            <a:xfrm>
              <a:off x="571500" y="1143000"/>
              <a:ext cx="3524250" cy="5048250"/>
            </a:xfrm>
            <a:custGeom>
              <a:avLst/>
              <a:gdLst/>
              <a:ahLst/>
              <a:cxnLst/>
              <a:rect l="l" t="t" r="r" b="b"/>
              <a:pathLst>
                <a:path w="3524250" h="50482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4933950"/>
                  </a:lnTo>
                  <a:cubicBezTo>
                    <a:pt x="3524250" y="4997076"/>
                    <a:pt x="3473076" y="5048250"/>
                    <a:pt x="3409950" y="5048250"/>
                  </a:cubicBezTo>
                  <a:lnTo>
                    <a:pt x="114300" y="5048250"/>
                  </a:lnTo>
                  <a:cubicBezTo>
                    <a:pt x="51174" y="5048250"/>
                    <a:pt x="0" y="4997076"/>
                    <a:pt x="0" y="493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" name="Freeform 7"/>
            <p:cNvSpPr/>
            <p:nvPr/>
          </p:nvSpPr>
          <p:spPr>
            <a:xfrm>
              <a:off x="571500" y="1143000"/>
              <a:ext cx="3524250" cy="95250"/>
            </a:xfrm>
            <a:custGeom>
              <a:avLst/>
              <a:gdLst/>
              <a:ahLst/>
              <a:cxnLst/>
              <a:rect l="l" t="t" r="r" b="b"/>
              <a:pathLst>
                <a:path w="3524250" h="95250">
                  <a:moveTo>
                    <a:pt x="47625" y="0"/>
                  </a:moveTo>
                  <a:lnTo>
                    <a:pt x="3476625" y="0"/>
                  </a:lnTo>
                  <a:cubicBezTo>
                    <a:pt x="3502928" y="0"/>
                    <a:pt x="3524250" y="21322"/>
                    <a:pt x="3524250" y="47625"/>
                  </a:cubicBezTo>
                  <a:lnTo>
                    <a:pt x="3524250" y="47625"/>
                  </a:lnTo>
                  <a:cubicBezTo>
                    <a:pt x="3524250" y="73928"/>
                    <a:pt x="3502928" y="95250"/>
                    <a:pt x="3476625" y="95250"/>
                  </a:cubicBezTo>
                  <a:lnTo>
                    <a:pt x="47625" y="95250"/>
                  </a:lnTo>
                  <a:cubicBezTo>
                    <a:pt x="21322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1952625" y="1381125"/>
              <a:ext cx="762000" cy="762000"/>
              <a:chOff x="1952625" y="1381125"/>
              <a:chExt cx="762000" cy="762000"/>
            </a:xfrm>
          </p:grpSpPr>
          <p:sp>
            <p:nvSpPr>
              <p:cNvPr id="8" name="Ellipse 8"/>
              <p:cNvSpPr/>
              <p:nvPr/>
            </p:nvSpPr>
            <p:spPr>
              <a:xfrm>
                <a:off x="1952625" y="1381125"/>
                <a:ext cx="762000" cy="762000"/>
              </a:xfrm>
              <a:prstGeom prst="ellipse">
                <a:avLst/>
              </a:pr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2190893" y="1584960"/>
                <a:ext cx="285464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70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🌐</a:t>
                </a: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279446" y="2266950"/>
              <a:ext cx="2108359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对标国际标准与互认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809625" y="2714625"/>
              <a:ext cx="3048000" cy="571500"/>
              <a:chOff x="809625" y="2714625"/>
              <a:chExt cx="3048000" cy="5715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809625" y="271462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939165" y="2839402"/>
                <a:ext cx="1016944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IECEE-CB互认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41070" y="3065145"/>
                <a:ext cx="14687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电池与电气安全国际互认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809625" y="3381375"/>
              <a:ext cx="3048000" cy="571500"/>
              <a:chOff x="809625" y="3381375"/>
              <a:chExt cx="3048000" cy="571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809625" y="338137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1F5FE"/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939165" y="3506152"/>
                <a:ext cx="10491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ILAC-MRA互认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941070" y="3731895"/>
                <a:ext cx="14687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实验室检测结果国际互认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09625" y="4048125"/>
              <a:ext cx="3048000" cy="571500"/>
              <a:chOff x="809625" y="4048125"/>
              <a:chExt cx="3048000" cy="571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809625" y="404812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939165" y="4172902"/>
                <a:ext cx="66269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1958协定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941070" y="4398645"/>
                <a:ext cx="133731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车辆法规型式批准互认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809625" y="4714875"/>
              <a:ext cx="3048000" cy="571500"/>
              <a:chOff x="809625" y="4714875"/>
              <a:chExt cx="3048000" cy="5715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809625" y="471487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1F5FE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939165" y="4839652"/>
                <a:ext cx="92033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ISO/IEC认可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941070" y="5065395"/>
                <a:ext cx="140303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17065认证机构国际认可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809625" y="5524500"/>
              <a:ext cx="3048000" cy="514350"/>
              <a:chOff x="809625" y="5524500"/>
              <a:chExt cx="3048000" cy="51435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809625" y="5524500"/>
                <a:ext cx="3048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47625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00050"/>
                    </a:lnTo>
                    <a:cubicBezTo>
                      <a:pt x="3048000" y="442134"/>
                      <a:pt x="3013884" y="476250"/>
                      <a:pt x="297180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927860" y="5636895"/>
                <a:ext cx="81153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已获国际互认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136037" y="5795010"/>
                <a:ext cx="2395176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C107"/>
                    </a:solidFill>
                    <a:latin typeface="Segoe UI"/>
                    <a:ea typeface="Microsoft YaHei"/>
                    <a:cs typeface="Segoe UI"/>
                  </a:rPr>
                  <a:t>21个国际组织 · 15份多边协议</a:t>
                </a:r>
              </a:p>
            </p:txBody>
          </p:sp>
        </p:grpSp>
      </p:grpSp>
      <p:grpSp>
        <p:nvGrpSpPr>
          <p:cNvPr id="59" name="Group 59"/>
          <p:cNvGrpSpPr/>
          <p:nvPr/>
        </p:nvGrpSpPr>
        <p:grpSpPr>
          <a:xfrm>
            <a:off x="4333875" y="1143000"/>
            <a:ext cx="3524250" cy="5048250"/>
            <a:chOff x="4333875" y="1143000"/>
            <a:chExt cx="3524250" cy="5048250"/>
          </a:xfrm>
        </p:grpSpPr>
        <p:sp>
          <p:nvSpPr>
            <p:cNvPr id="33" name="Freeform 33"/>
            <p:cNvSpPr/>
            <p:nvPr/>
          </p:nvSpPr>
          <p:spPr>
            <a:xfrm>
              <a:off x="4333875" y="1143000"/>
              <a:ext cx="3524250" cy="5048250"/>
            </a:xfrm>
            <a:custGeom>
              <a:avLst/>
              <a:gdLst/>
              <a:ahLst/>
              <a:cxnLst/>
              <a:rect l="l" t="t" r="r" b="b"/>
              <a:pathLst>
                <a:path w="3524250" h="50482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4933950"/>
                  </a:lnTo>
                  <a:cubicBezTo>
                    <a:pt x="3524250" y="4997076"/>
                    <a:pt x="3473076" y="5048250"/>
                    <a:pt x="3409950" y="5048250"/>
                  </a:cubicBezTo>
                  <a:lnTo>
                    <a:pt x="114300" y="5048250"/>
                  </a:lnTo>
                  <a:cubicBezTo>
                    <a:pt x="51174" y="5048250"/>
                    <a:pt x="0" y="4997076"/>
                    <a:pt x="0" y="493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34" name="Freeform 34"/>
            <p:cNvSpPr/>
            <p:nvPr/>
          </p:nvSpPr>
          <p:spPr>
            <a:xfrm>
              <a:off x="4333875" y="1143000"/>
              <a:ext cx="3524250" cy="95250"/>
            </a:xfrm>
            <a:custGeom>
              <a:avLst/>
              <a:gdLst/>
              <a:ahLst/>
              <a:cxnLst/>
              <a:rect l="l" t="t" r="r" b="b"/>
              <a:pathLst>
                <a:path w="3524250" h="95250">
                  <a:moveTo>
                    <a:pt x="47625" y="0"/>
                  </a:moveTo>
                  <a:lnTo>
                    <a:pt x="3476625" y="0"/>
                  </a:lnTo>
                  <a:cubicBezTo>
                    <a:pt x="3502928" y="0"/>
                    <a:pt x="3524250" y="21322"/>
                    <a:pt x="3524250" y="47625"/>
                  </a:cubicBezTo>
                  <a:lnTo>
                    <a:pt x="3524250" y="47625"/>
                  </a:lnTo>
                  <a:cubicBezTo>
                    <a:pt x="3524250" y="73928"/>
                    <a:pt x="3502928" y="95250"/>
                    <a:pt x="3476625" y="95250"/>
                  </a:cubicBezTo>
                  <a:lnTo>
                    <a:pt x="47625" y="95250"/>
                  </a:lnTo>
                  <a:cubicBezTo>
                    <a:pt x="21322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grpSp>
          <p:nvGrpSpPr>
            <p:cNvPr id="37" name="Group 37"/>
            <p:cNvGrpSpPr/>
            <p:nvPr/>
          </p:nvGrpSpPr>
          <p:grpSpPr>
            <a:xfrm>
              <a:off x="5715000" y="1381125"/>
              <a:ext cx="762000" cy="762000"/>
              <a:chOff x="5715000" y="1381125"/>
              <a:chExt cx="762000" cy="762000"/>
            </a:xfrm>
          </p:grpSpPr>
          <p:sp>
            <p:nvSpPr>
              <p:cNvPr id="35" name="Ellipse 35"/>
              <p:cNvSpPr/>
              <p:nvPr/>
            </p:nvSpPr>
            <p:spPr>
              <a:xfrm>
                <a:off x="5715000" y="1381125"/>
                <a:ext cx="762000" cy="762000"/>
              </a:xfrm>
              <a:prstGeom prst="ellipse">
                <a:avLst/>
              </a:pr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5844826" y="1584960"/>
                <a:ext cx="502348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700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🗺️</a:t>
                </a: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5156835" y="2266950"/>
              <a:ext cx="187833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海外市场准入服务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572000" y="2714625"/>
              <a:ext cx="3048000" cy="571500"/>
              <a:chOff x="4572000" y="2714625"/>
              <a:chExt cx="3048000" cy="5715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572000" y="271462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4701540" y="28394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欧盟市场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4703445" y="3065145"/>
                <a:ext cx="188937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E-Mark · 电池法规 · CBAM应对</a:t>
                </a: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4572000" y="3381375"/>
              <a:ext cx="3048000" cy="571500"/>
              <a:chOff x="4572000" y="3381375"/>
              <a:chExt cx="3048000" cy="5715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4572000" y="338137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1F8E9"/>
              </a:solidFill>
              <a:ln>
                <a:noFill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4701540" y="350615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东盟市场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703445" y="3731895"/>
                <a:ext cx="161991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本地化认证 · 技术标准输出</a:t>
                </a: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4572000" y="4048125"/>
              <a:ext cx="3048000" cy="571500"/>
              <a:chOff x="4572000" y="4048125"/>
              <a:chExt cx="3048000" cy="5715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4572000" y="404812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4701540" y="4172902"/>
                <a:ext cx="75931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中东/拉美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4703445" y="4398645"/>
                <a:ext cx="1442466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GCC · INMETRO合作认证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4572000" y="4714875"/>
              <a:ext cx="3048000" cy="571500"/>
              <a:chOff x="4572000" y="4714875"/>
              <a:chExt cx="3048000" cy="5715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4572000" y="471487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1F8E9"/>
              </a:solidFill>
              <a:ln>
                <a:noFill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4701540" y="4839652"/>
                <a:ext cx="108135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俄罗斯/独联体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4703445" y="5065395"/>
                <a:ext cx="130444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OTTC · EAEU技术法规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4572000" y="5524500"/>
              <a:ext cx="3048000" cy="514350"/>
              <a:chOff x="4572000" y="5524500"/>
              <a:chExt cx="3048000" cy="51435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4572000" y="5524500"/>
                <a:ext cx="3048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47625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00050"/>
                    </a:lnTo>
                    <a:cubicBezTo>
                      <a:pt x="3048000" y="442134"/>
                      <a:pt x="3013884" y="476250"/>
                      <a:pt x="297180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5690235" y="5636895"/>
                <a:ext cx="81153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覆盖经济总量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5022628" y="5795010"/>
                <a:ext cx="214674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C107"/>
                    </a:solidFill>
                    <a:latin typeface="Segoe UI"/>
                    <a:ea typeface="Microsoft YaHei"/>
                    <a:cs typeface="Segoe UI"/>
                  </a:rPr>
                  <a:t>全球 95% · 128份双边安排</a:t>
                </a:r>
              </a:p>
            </p:txBody>
          </p:sp>
        </p:grpSp>
      </p:grpSp>
      <p:grpSp>
        <p:nvGrpSpPr>
          <p:cNvPr id="86" name="Group 86"/>
          <p:cNvGrpSpPr/>
          <p:nvPr/>
        </p:nvGrpSpPr>
        <p:grpSpPr>
          <a:xfrm>
            <a:off x="8096250" y="1143000"/>
            <a:ext cx="3524250" cy="5048250"/>
            <a:chOff x="8096250" y="1143000"/>
            <a:chExt cx="3524250" cy="5048250"/>
          </a:xfrm>
        </p:grpSpPr>
        <p:sp>
          <p:nvSpPr>
            <p:cNvPr id="60" name="Freeform 60"/>
            <p:cNvSpPr/>
            <p:nvPr/>
          </p:nvSpPr>
          <p:spPr>
            <a:xfrm>
              <a:off x="8096250" y="1143000"/>
              <a:ext cx="3524250" cy="5048250"/>
            </a:xfrm>
            <a:custGeom>
              <a:avLst/>
              <a:gdLst/>
              <a:ahLst/>
              <a:cxnLst/>
              <a:rect l="l" t="t" r="r" b="b"/>
              <a:pathLst>
                <a:path w="3524250" h="50482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4933950"/>
                  </a:lnTo>
                  <a:cubicBezTo>
                    <a:pt x="3524250" y="4997076"/>
                    <a:pt x="3473076" y="5048250"/>
                    <a:pt x="3409950" y="5048250"/>
                  </a:cubicBezTo>
                  <a:lnTo>
                    <a:pt x="114300" y="5048250"/>
                  </a:lnTo>
                  <a:cubicBezTo>
                    <a:pt x="51174" y="5048250"/>
                    <a:pt x="0" y="4997076"/>
                    <a:pt x="0" y="493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61" name="Freeform 61"/>
            <p:cNvSpPr/>
            <p:nvPr/>
          </p:nvSpPr>
          <p:spPr>
            <a:xfrm>
              <a:off x="8096250" y="1143000"/>
              <a:ext cx="3524250" cy="95250"/>
            </a:xfrm>
            <a:custGeom>
              <a:avLst/>
              <a:gdLst/>
              <a:ahLst/>
              <a:cxnLst/>
              <a:rect l="l" t="t" r="r" b="b"/>
              <a:pathLst>
                <a:path w="3524250" h="95250">
                  <a:moveTo>
                    <a:pt x="47625" y="0"/>
                  </a:moveTo>
                  <a:lnTo>
                    <a:pt x="3476625" y="0"/>
                  </a:lnTo>
                  <a:cubicBezTo>
                    <a:pt x="3502928" y="0"/>
                    <a:pt x="3524250" y="21322"/>
                    <a:pt x="3524250" y="47625"/>
                  </a:cubicBezTo>
                  <a:lnTo>
                    <a:pt x="3524250" y="47625"/>
                  </a:lnTo>
                  <a:cubicBezTo>
                    <a:pt x="3524250" y="73928"/>
                    <a:pt x="3502928" y="95250"/>
                    <a:pt x="3476625" y="95250"/>
                  </a:cubicBezTo>
                  <a:lnTo>
                    <a:pt x="47625" y="95250"/>
                  </a:lnTo>
                  <a:cubicBezTo>
                    <a:pt x="21322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grpSp>
          <p:nvGrpSpPr>
            <p:cNvPr id="64" name="Group 64"/>
            <p:cNvGrpSpPr/>
            <p:nvPr/>
          </p:nvGrpSpPr>
          <p:grpSpPr>
            <a:xfrm>
              <a:off x="9477375" y="1381125"/>
              <a:ext cx="762000" cy="762000"/>
              <a:chOff x="9477375" y="1381125"/>
              <a:chExt cx="762000" cy="762000"/>
            </a:xfrm>
          </p:grpSpPr>
          <p:sp>
            <p:nvSpPr>
              <p:cNvPr id="62" name="Ellipse 62"/>
              <p:cNvSpPr/>
              <p:nvPr/>
            </p:nvSpPr>
            <p:spPr>
              <a:xfrm>
                <a:off x="9477375" y="1381125"/>
                <a:ext cx="762000" cy="762000"/>
              </a:xfrm>
              <a:prstGeom prst="ellipse">
                <a:avLst/>
              </a:pr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9607201" y="1584960"/>
                <a:ext cx="502348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700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⚖️</a:t>
                </a:r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9034224" y="2266950"/>
              <a:ext cx="164830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差异化法规应对</a:t>
              </a:r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8334375" y="2714625"/>
              <a:ext cx="3048000" cy="571500"/>
              <a:chOff x="8334375" y="2714625"/>
              <a:chExt cx="3048000" cy="5715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8334375" y="271462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8463915" y="2839402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法规追踪预警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8465820" y="3065145"/>
                <a:ext cx="133731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实时监测全球法规变化</a:t>
                </a: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8334375" y="3381375"/>
              <a:ext cx="3048000" cy="571500"/>
              <a:chOff x="8334375" y="3381375"/>
              <a:chExt cx="3048000" cy="5715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8334375" y="338137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8463915" y="3506152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合规差距分析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8465820" y="3731895"/>
                <a:ext cx="14687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中国标准与目标市场差异</a:t>
                </a:r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8334375" y="4048125"/>
              <a:ext cx="3048000" cy="571500"/>
              <a:chOff x="8334375" y="4048125"/>
              <a:chExt cx="3048000" cy="5715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8334375" y="404812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8463915" y="4172902"/>
                <a:ext cx="115381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一站式解决方案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8465820" y="4398645"/>
                <a:ext cx="135045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检测+认证+培训全链条</a:t>
                </a: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8334375" y="4714875"/>
              <a:ext cx="3048000" cy="571500"/>
              <a:chOff x="8334375" y="4714875"/>
              <a:chExt cx="3048000" cy="5715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8334375" y="4714875"/>
                <a:ext cx="3048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5715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95300"/>
                    </a:lnTo>
                    <a:cubicBezTo>
                      <a:pt x="3048000" y="537384"/>
                      <a:pt x="3013884" y="571500"/>
                      <a:pt x="297180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8463915" y="4839652"/>
                <a:ext cx="131483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技术贸易壁垒应对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8465820" y="5065395"/>
                <a:ext cx="1442466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TBT咨询 · 合规路径优化</a:t>
                </a: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8334375" y="5524500"/>
              <a:ext cx="3048000" cy="514350"/>
              <a:chOff x="8334375" y="5524500"/>
              <a:chExt cx="3048000" cy="51435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8334375" y="5524500"/>
                <a:ext cx="3048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47625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400050"/>
                    </a:lnTo>
                    <a:cubicBezTo>
                      <a:pt x="3048000" y="442134"/>
                      <a:pt x="3013884" y="476250"/>
                      <a:pt x="297180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9584055" y="56368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服务目标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8913819" y="5795010"/>
                <a:ext cx="188911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C107"/>
                    </a:solidFill>
                    <a:latin typeface="Segoe UI"/>
                    <a:ea typeface="Microsoft YaHei"/>
                    <a:cs typeface="Segoe UI"/>
                  </a:rPr>
                  <a:t>助力中国车企"走出去"</a:t>
                </a:r>
              </a:p>
            </p:txBody>
          </p:sp>
        </p:grpSp>
      </p:grpSp>
      <p:sp>
        <p:nvSpPr>
          <p:cNvPr id="87" name="TextBox 87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14 / 20</a:t>
            </a:r>
          </a:p>
        </p:txBody>
      </p:sp>
    </p:spTree>
  </p:cSld>
  <p:clrMapOvr>
    <a:masterClrMapping/>
  </p:clrMapOvr>
  <p:transition dur="4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2269236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海外市场布局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216865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OVERSEAS MARKET LAYOUT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71500" y="1047750"/>
            <a:ext cx="6667500" cy="4286250"/>
            <a:chOff x="571500" y="1047750"/>
            <a:chExt cx="6667500" cy="4286250"/>
          </a:xfrm>
        </p:grpSpPr>
        <p:sp>
          <p:nvSpPr>
            <p:cNvPr id="6" name="Freeform 6"/>
            <p:cNvSpPr/>
            <p:nvPr/>
          </p:nvSpPr>
          <p:spPr>
            <a:xfrm>
              <a:off x="571500" y="1047750"/>
              <a:ext cx="6667500" cy="4286250"/>
            </a:xfrm>
            <a:custGeom>
              <a:avLst/>
              <a:gdLst/>
              <a:ahLst/>
              <a:cxnLst/>
              <a:rect l="l" t="t" r="r" b="b"/>
              <a:pathLst>
                <a:path w="6667500" h="4286250">
                  <a:moveTo>
                    <a:pt x="114300" y="0"/>
                  </a:moveTo>
                  <a:lnTo>
                    <a:pt x="6553200" y="0"/>
                  </a:lnTo>
                  <a:cubicBezTo>
                    <a:pt x="6616326" y="0"/>
                    <a:pt x="6667500" y="51174"/>
                    <a:pt x="6667500" y="114300"/>
                  </a:cubicBezTo>
                  <a:lnTo>
                    <a:pt x="6667500" y="4171950"/>
                  </a:lnTo>
                  <a:cubicBezTo>
                    <a:pt x="6667500" y="4235076"/>
                    <a:pt x="6616326" y="4286250"/>
                    <a:pt x="6553200" y="4286250"/>
                  </a:cubicBezTo>
                  <a:lnTo>
                    <a:pt x="114300" y="4286250"/>
                  </a:lnTo>
                  <a:cubicBezTo>
                    <a:pt x="51174" y="4286250"/>
                    <a:pt x="0" y="4235076"/>
                    <a:pt x="0" y="417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" name="TextBox 7"/>
            <p:cNvSpPr txBox="1"/>
            <p:nvPr/>
          </p:nvSpPr>
          <p:spPr>
            <a:xfrm>
              <a:off x="840105" y="1235392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全球市场布局路线图</a:t>
              </a:r>
            </a:p>
          </p:txBody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524000"/>
              <a:ext cx="6286500" cy="3048000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857250" y="4667250"/>
              <a:ext cx="6096000" cy="523875"/>
              <a:chOff x="857250" y="4667250"/>
              <a:chExt cx="6096000" cy="5238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857250" y="4667250"/>
                <a:ext cx="6096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6096000" h="523875">
                    <a:moveTo>
                      <a:pt x="76200" y="0"/>
                    </a:moveTo>
                    <a:lnTo>
                      <a:pt x="6019800" y="0"/>
                    </a:lnTo>
                    <a:cubicBezTo>
                      <a:pt x="6061884" y="0"/>
                      <a:pt x="6096000" y="34116"/>
                      <a:pt x="6096000" y="76200"/>
                    </a:cubicBezTo>
                    <a:lnTo>
                      <a:pt x="6096000" y="447675"/>
                    </a:lnTo>
                    <a:cubicBezTo>
                      <a:pt x="6096000" y="489759"/>
                      <a:pt x="6061884" y="523875"/>
                      <a:pt x="60198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10" name="Ellipse 10"/>
              <p:cNvSpPr/>
              <p:nvPr/>
            </p:nvSpPr>
            <p:spPr>
              <a:xfrm>
                <a:off x="1019175" y="4781550"/>
                <a:ext cx="152400" cy="152400"/>
              </a:xfrm>
              <a:prstGeom prst="ellipse">
                <a:avLst/>
              </a:prstGeom>
              <a:solidFill>
                <a:srgbClr val="003F6C"/>
              </a:solidFill>
              <a:ln>
                <a:noFill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1227772" y="4806791"/>
                <a:ext cx="63546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中国(总部)</a:t>
                </a:r>
              </a:p>
            </p:txBody>
          </p:sp>
          <p:sp>
            <p:nvSpPr>
              <p:cNvPr id="12" name="Ellipse 12"/>
              <p:cNvSpPr/>
              <p:nvPr/>
            </p:nvSpPr>
            <p:spPr>
              <a:xfrm>
                <a:off x="2019300" y="4781550"/>
                <a:ext cx="152400" cy="152400"/>
              </a:xfrm>
              <a:prstGeom prst="ellipse">
                <a:avLst/>
              </a:pr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2227898" y="4806791"/>
                <a:ext cx="87644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第一阶段(东盟)</a:t>
                </a:r>
              </a:p>
            </p:txBody>
          </p:sp>
          <p:sp>
            <p:nvSpPr>
              <p:cNvPr id="14" name="Ellipse 14"/>
              <p:cNvSpPr/>
              <p:nvPr/>
            </p:nvSpPr>
            <p:spPr>
              <a:xfrm>
                <a:off x="3352800" y="4781550"/>
                <a:ext cx="152400" cy="152400"/>
              </a:xfrm>
              <a:prstGeom prst="ellipse">
                <a:avLst/>
              </a:pr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3561398" y="4806791"/>
                <a:ext cx="118369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第二阶段(中东/拉美)</a:t>
                </a:r>
              </a:p>
            </p:txBody>
          </p:sp>
          <p:sp>
            <p:nvSpPr>
              <p:cNvPr id="16" name="Ellipse 16"/>
              <p:cNvSpPr/>
              <p:nvPr/>
            </p:nvSpPr>
            <p:spPr>
              <a:xfrm>
                <a:off x="1019175" y="4991100"/>
                <a:ext cx="152400" cy="152400"/>
              </a:xfrm>
              <a:prstGeom prst="ellipse">
                <a:avLst/>
              </a:pr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227772" y="5016341"/>
                <a:ext cx="87644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第三阶段(欧美)</a:t>
                </a:r>
              </a:p>
            </p:txBody>
          </p:sp>
          <p:sp>
            <p:nvSpPr>
              <p:cNvPr id="18" name="Ellipse 18"/>
              <p:cNvSpPr/>
              <p:nvPr/>
            </p:nvSpPr>
            <p:spPr>
              <a:xfrm>
                <a:off x="2305050" y="4991100"/>
                <a:ext cx="152400" cy="1524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2513648" y="5016341"/>
                <a:ext cx="99693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持续深化(俄罗斯)</a:t>
                </a: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>
            <a:off x="7429500" y="1047750"/>
            <a:ext cx="4191000" cy="4286250"/>
            <a:chOff x="7429500" y="1047750"/>
            <a:chExt cx="4191000" cy="4286250"/>
          </a:xfrm>
        </p:grpSpPr>
        <p:sp>
          <p:nvSpPr>
            <p:cNvPr id="22" name="Freeform 22"/>
            <p:cNvSpPr/>
            <p:nvPr/>
          </p:nvSpPr>
          <p:spPr>
            <a:xfrm>
              <a:off x="7429500" y="1047750"/>
              <a:ext cx="4191000" cy="4286250"/>
            </a:xfrm>
            <a:custGeom>
              <a:avLst/>
              <a:gdLst/>
              <a:ahLst/>
              <a:cxnLst/>
              <a:rect l="l" t="t" r="r" b="b"/>
              <a:pathLst>
                <a:path w="4191000" h="4286250">
                  <a:moveTo>
                    <a:pt x="114300" y="0"/>
                  </a:moveTo>
                  <a:lnTo>
                    <a:pt x="4076700" y="0"/>
                  </a:lnTo>
                  <a:cubicBezTo>
                    <a:pt x="4139826" y="0"/>
                    <a:pt x="4191000" y="51174"/>
                    <a:pt x="4191000" y="114300"/>
                  </a:cubicBezTo>
                  <a:lnTo>
                    <a:pt x="4191000" y="4171950"/>
                  </a:lnTo>
                  <a:cubicBezTo>
                    <a:pt x="4191000" y="4235076"/>
                    <a:pt x="4139826" y="4286250"/>
                    <a:pt x="4076700" y="4286250"/>
                  </a:cubicBezTo>
                  <a:lnTo>
                    <a:pt x="114300" y="4286250"/>
                  </a:lnTo>
                  <a:cubicBezTo>
                    <a:pt x="51174" y="4286250"/>
                    <a:pt x="0" y="4235076"/>
                    <a:pt x="0" y="417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3" name="TextBox 23"/>
            <p:cNvSpPr txBox="1"/>
            <p:nvPr/>
          </p:nvSpPr>
          <p:spPr>
            <a:xfrm>
              <a:off x="7698105" y="1235392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分阶段实施计划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7715250" y="1619250"/>
              <a:ext cx="3619500" cy="1047750"/>
              <a:chOff x="7715250" y="1619250"/>
              <a:chExt cx="3619500" cy="104775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7715250" y="1619250"/>
                <a:ext cx="36195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3619500" h="1047750">
                    <a:moveTo>
                      <a:pt x="95250" y="0"/>
                    </a:moveTo>
                    <a:lnTo>
                      <a:pt x="3524250" y="0"/>
                    </a:lnTo>
                    <a:cubicBezTo>
                      <a:pt x="3576855" y="0"/>
                      <a:pt x="3619500" y="42645"/>
                      <a:pt x="3619500" y="95250"/>
                    </a:cubicBezTo>
                    <a:lnTo>
                      <a:pt x="3619500" y="952500"/>
                    </a:lnTo>
                    <a:cubicBezTo>
                      <a:pt x="3619500" y="1005105"/>
                      <a:pt x="3576855" y="1047750"/>
                      <a:pt x="3524250" y="1047750"/>
                    </a:cubicBezTo>
                    <a:lnTo>
                      <a:pt x="95250" y="1047750"/>
                    </a:lnTo>
                    <a:cubicBezTo>
                      <a:pt x="42645" y="1047750"/>
                      <a:pt x="0" y="1005105"/>
                      <a:pt x="0" y="95250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7715250" y="1619250"/>
                <a:ext cx="762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04775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1009650"/>
                    </a:lnTo>
                    <a:cubicBezTo>
                      <a:pt x="76200" y="1030692"/>
                      <a:pt x="59142" y="1047750"/>
                      <a:pt x="38100" y="1047750"/>
                    </a:cubicBezTo>
                    <a:lnTo>
                      <a:pt x="38100" y="1047750"/>
                    </a:lnTo>
                    <a:cubicBezTo>
                      <a:pt x="17058" y="1047750"/>
                      <a:pt x="0" y="1030692"/>
                      <a:pt x="0" y="1009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938135" y="1756410"/>
                <a:ext cx="186150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第一阶段：2026-2027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940040" y="2001202"/>
                <a:ext cx="94678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东盟试点突破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941945" y="2236470"/>
                <a:ext cx="131759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建立东盟区域代表处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941945" y="2426970"/>
                <a:ext cx="158048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与本地机构签署互认协议</a:t>
                </a: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7715250" y="2809875"/>
              <a:ext cx="3619500" cy="1047750"/>
              <a:chOff x="7715250" y="2809875"/>
              <a:chExt cx="3619500" cy="104775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7715250" y="2809875"/>
                <a:ext cx="36195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3619500" h="1047750">
                    <a:moveTo>
                      <a:pt x="95250" y="0"/>
                    </a:moveTo>
                    <a:lnTo>
                      <a:pt x="3524250" y="0"/>
                    </a:lnTo>
                    <a:cubicBezTo>
                      <a:pt x="3576855" y="0"/>
                      <a:pt x="3619500" y="42645"/>
                      <a:pt x="3619500" y="95250"/>
                    </a:cubicBezTo>
                    <a:lnTo>
                      <a:pt x="3619500" y="952500"/>
                    </a:lnTo>
                    <a:cubicBezTo>
                      <a:pt x="3619500" y="1005105"/>
                      <a:pt x="3576855" y="1047750"/>
                      <a:pt x="3524250" y="1047750"/>
                    </a:cubicBezTo>
                    <a:lnTo>
                      <a:pt x="95250" y="1047750"/>
                    </a:lnTo>
                    <a:cubicBezTo>
                      <a:pt x="42645" y="1047750"/>
                      <a:pt x="0" y="1005105"/>
                      <a:pt x="0" y="95250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7715250" y="2809875"/>
                <a:ext cx="762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04775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1009650"/>
                    </a:lnTo>
                    <a:cubicBezTo>
                      <a:pt x="76200" y="1030692"/>
                      <a:pt x="59142" y="1047750"/>
                      <a:pt x="38100" y="1047750"/>
                    </a:cubicBezTo>
                    <a:lnTo>
                      <a:pt x="38100" y="1047750"/>
                    </a:lnTo>
                    <a:cubicBezTo>
                      <a:pt x="17058" y="1047750"/>
                      <a:pt x="0" y="1030692"/>
                      <a:pt x="0" y="1009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938135" y="2947035"/>
                <a:ext cx="186150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第二阶段：2028-2029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940040" y="3191828"/>
                <a:ext cx="110013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中东、拉美拓展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941945" y="3427095"/>
                <a:ext cx="165277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设立中东/拉美分支实验室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941945" y="3617595"/>
                <a:ext cx="153447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GCC、INMETRO认证合作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7715250" y="4000500"/>
              <a:ext cx="3619500" cy="1047750"/>
              <a:chOff x="7715250" y="4000500"/>
              <a:chExt cx="3619500" cy="104775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7715250" y="4000500"/>
                <a:ext cx="36195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3619500" h="1047750">
                    <a:moveTo>
                      <a:pt x="95250" y="0"/>
                    </a:moveTo>
                    <a:lnTo>
                      <a:pt x="3524250" y="0"/>
                    </a:lnTo>
                    <a:cubicBezTo>
                      <a:pt x="3576855" y="0"/>
                      <a:pt x="3619500" y="42645"/>
                      <a:pt x="3619500" y="95250"/>
                    </a:cubicBezTo>
                    <a:lnTo>
                      <a:pt x="3619500" y="952500"/>
                    </a:lnTo>
                    <a:cubicBezTo>
                      <a:pt x="3619500" y="1005105"/>
                      <a:pt x="3576855" y="1047750"/>
                      <a:pt x="3524250" y="1047750"/>
                    </a:cubicBezTo>
                    <a:lnTo>
                      <a:pt x="95250" y="1047750"/>
                    </a:lnTo>
                    <a:cubicBezTo>
                      <a:pt x="42645" y="1047750"/>
                      <a:pt x="0" y="1005105"/>
                      <a:pt x="0" y="95250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39" name="Freeform 39"/>
              <p:cNvSpPr/>
              <p:nvPr/>
            </p:nvSpPr>
            <p:spPr>
              <a:xfrm>
                <a:off x="7715250" y="4000500"/>
                <a:ext cx="762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04775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1009650"/>
                    </a:lnTo>
                    <a:cubicBezTo>
                      <a:pt x="76200" y="1030692"/>
                      <a:pt x="59142" y="1047750"/>
                      <a:pt x="38100" y="1047750"/>
                    </a:cubicBezTo>
                    <a:lnTo>
                      <a:pt x="38100" y="1047750"/>
                    </a:lnTo>
                    <a:cubicBezTo>
                      <a:pt x="17058" y="1047750"/>
                      <a:pt x="0" y="1030692"/>
                      <a:pt x="0" y="1009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938135" y="4137660"/>
                <a:ext cx="1355446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第三阶段：2030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940040" y="4382452"/>
                <a:ext cx="94678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欧美深度合作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941945" y="4617720"/>
                <a:ext cx="1383316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欧盟E-Mark联合认证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7941945" y="4808220"/>
                <a:ext cx="1311021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北美FMVSS技术合作</a:t>
                </a:r>
              </a:p>
            </p:txBody>
          </p:sp>
        </p:grpSp>
      </p:grpSp>
      <p:grpSp>
        <p:nvGrpSpPr>
          <p:cNvPr id="53" name="Group 53"/>
          <p:cNvGrpSpPr/>
          <p:nvPr/>
        </p:nvGrpSpPr>
        <p:grpSpPr>
          <a:xfrm>
            <a:off x="571500" y="5524500"/>
            <a:ext cx="11049000" cy="762000"/>
            <a:chOff x="571500" y="5524500"/>
            <a:chExt cx="11049000" cy="762000"/>
          </a:xfrm>
        </p:grpSpPr>
        <p:sp>
          <p:nvSpPr>
            <p:cNvPr id="46" name="Freeform 46"/>
            <p:cNvSpPr/>
            <p:nvPr/>
          </p:nvSpPr>
          <p:spPr>
            <a:xfrm>
              <a:off x="571500" y="5524500"/>
              <a:ext cx="11049000" cy="762000"/>
            </a:xfrm>
            <a:custGeom>
              <a:avLst/>
              <a:gdLst/>
              <a:ahLst/>
              <a:cxnLst/>
              <a:rect l="l" t="t" r="r" b="b"/>
              <a:pathLst>
                <a:path w="11049000" h="762000">
                  <a:moveTo>
                    <a:pt x="95250" y="0"/>
                  </a:moveTo>
                  <a:lnTo>
                    <a:pt x="10953750" y="0"/>
                  </a:lnTo>
                  <a:cubicBezTo>
                    <a:pt x="11006355" y="0"/>
                    <a:pt x="11049000" y="42645"/>
                    <a:pt x="11049000" y="95250"/>
                  </a:cubicBezTo>
                  <a:lnTo>
                    <a:pt x="11049000" y="666750"/>
                  </a:lnTo>
                  <a:cubicBezTo>
                    <a:pt x="11049000" y="719355"/>
                    <a:pt x="11006355" y="762000"/>
                    <a:pt x="10953750" y="762000"/>
                  </a:cubicBezTo>
                  <a:lnTo>
                    <a:pt x="95250" y="762000"/>
                  </a:lnTo>
                  <a:cubicBezTo>
                    <a:pt x="42645" y="762000"/>
                    <a:pt x="0" y="719355"/>
                    <a:pt x="0" y="66675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843915" y="5696902"/>
              <a:ext cx="86397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C107"/>
                  </a:solidFill>
                  <a:latin typeface="Segoe UI"/>
                  <a:ea typeface="Microsoft YaHei"/>
                  <a:cs typeface="Segoe UI"/>
                </a:rPr>
                <a:t>2030年目标</a:t>
              </a: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843915" y="6030278"/>
              <a:ext cx="9758172" cy="213360"/>
              <a:chOff x="843915" y="6030278"/>
              <a:chExt cx="9758172" cy="213360"/>
            </a:xfrm>
          </p:grpSpPr>
          <p:sp>
            <p:nvSpPr>
              <p:cNvPr id="48" name="TextBox 48"/>
              <p:cNvSpPr txBox="1"/>
              <p:nvPr/>
            </p:nvSpPr>
            <p:spPr>
              <a:xfrm>
                <a:off x="843915" y="6030278"/>
                <a:ext cx="16828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🌍 海外代表处/实验室 5+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3510915" y="6030278"/>
                <a:ext cx="164453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🤝 新增国际互认协议 10+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6368415" y="6030278"/>
                <a:ext cx="146051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📈 海外业务占比 20%+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9225915" y="6030278"/>
                <a:ext cx="137617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🚗 服务出海车企 50+</a:t>
                </a:r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15 / 20</a:t>
            </a:r>
          </a:p>
        </p:txBody>
      </p:sp>
    </p:spTree>
  </p:cSld>
  <p:clrMapOvr>
    <a:masterClrMapping/>
  </p:clrMapOvr>
  <p:transition dur="4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2637282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政策与监管环境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293979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POLICY &amp; REGULATORY ENVIRONMENT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571500" y="1095375"/>
            <a:ext cx="5334000" cy="5095875"/>
            <a:chOff x="571500" y="1095375"/>
            <a:chExt cx="5334000" cy="5095875"/>
          </a:xfrm>
        </p:grpSpPr>
        <p:sp>
          <p:nvSpPr>
            <p:cNvPr id="6" name="Freeform 6"/>
            <p:cNvSpPr/>
            <p:nvPr/>
          </p:nvSpPr>
          <p:spPr>
            <a:xfrm>
              <a:off x="571500" y="1095375"/>
              <a:ext cx="5334000" cy="5095875"/>
            </a:xfrm>
            <a:custGeom>
              <a:avLst/>
              <a:gdLst/>
              <a:ahLst/>
              <a:cxnLst/>
              <a:rect l="l" t="t" r="r" b="b"/>
              <a:pathLst>
                <a:path w="5334000" h="509587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4981575"/>
                  </a:lnTo>
                  <a:cubicBezTo>
                    <a:pt x="5334000" y="5044701"/>
                    <a:pt x="5282826" y="5095875"/>
                    <a:pt x="5219700" y="5095875"/>
                  </a:cubicBezTo>
                  <a:lnTo>
                    <a:pt x="114300" y="5095875"/>
                  </a:lnTo>
                  <a:cubicBezTo>
                    <a:pt x="51174" y="5095875"/>
                    <a:pt x="0" y="5044701"/>
                    <a:pt x="0" y="4981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" name="Freeform 7"/>
            <p:cNvSpPr/>
            <p:nvPr/>
          </p:nvSpPr>
          <p:spPr>
            <a:xfrm>
              <a:off x="571500" y="1095375"/>
              <a:ext cx="5334000" cy="95250"/>
            </a:xfrm>
            <a:custGeom>
              <a:avLst/>
              <a:gdLst/>
              <a:ahLst/>
              <a:cxnLst/>
              <a:rect l="l" t="t" r="r" b="b"/>
              <a:pathLst>
                <a:path w="5334000" h="95250">
                  <a:moveTo>
                    <a:pt x="47625" y="0"/>
                  </a:moveTo>
                  <a:lnTo>
                    <a:pt x="5286375" y="0"/>
                  </a:lnTo>
                  <a:cubicBezTo>
                    <a:pt x="5312678" y="0"/>
                    <a:pt x="5334000" y="21322"/>
                    <a:pt x="5334000" y="47625"/>
                  </a:cubicBezTo>
                  <a:lnTo>
                    <a:pt x="5334000" y="47625"/>
                  </a:lnTo>
                  <a:cubicBezTo>
                    <a:pt x="5334000" y="73928"/>
                    <a:pt x="5312678" y="95250"/>
                    <a:pt x="5286375" y="95250"/>
                  </a:cubicBezTo>
                  <a:lnTo>
                    <a:pt x="47625" y="95250"/>
                  </a:lnTo>
                  <a:cubicBezTo>
                    <a:pt x="21322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grpSp>
          <p:nvGrpSpPr>
            <p:cNvPr id="11" name="Group 11"/>
            <p:cNvGrpSpPr/>
            <p:nvPr/>
          </p:nvGrpSpPr>
          <p:grpSpPr>
            <a:xfrm>
              <a:off x="828675" y="1400175"/>
              <a:ext cx="1904047" cy="381000"/>
              <a:chOff x="828675" y="1400175"/>
              <a:chExt cx="1904047" cy="381000"/>
            </a:xfrm>
          </p:grpSpPr>
          <p:sp>
            <p:nvSpPr>
              <p:cNvPr id="8" name="Ellipse 8"/>
              <p:cNvSpPr/>
              <p:nvPr/>
            </p:nvSpPr>
            <p:spPr>
              <a:xfrm>
                <a:off x="828675" y="1400175"/>
                <a:ext cx="342900" cy="342900"/>
              </a:xfrm>
              <a:prstGeom prst="ellipse">
                <a:avLst/>
              </a:prstGeom>
              <a:solidFill>
                <a:srgbClr val="003F6C"/>
              </a:solidFill>
              <a:ln>
                <a:noFill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888492" y="1489710"/>
                <a:ext cx="223266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🇨🇳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314450" y="1476375"/>
                <a:ext cx="1418272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国内政策机遇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809625" y="1857375"/>
              <a:ext cx="4857750" cy="762000"/>
              <a:chOff x="809625" y="1857375"/>
              <a:chExt cx="4857750" cy="762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809625" y="1857375"/>
                <a:ext cx="4857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762000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685800"/>
                    </a:lnTo>
                    <a:cubicBezTo>
                      <a:pt x="4857750" y="727884"/>
                      <a:pt x="4823634" y="762000"/>
                      <a:pt x="4781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13" name="Freeform 13"/>
              <p:cNvSpPr/>
              <p:nvPr/>
            </p:nvSpPr>
            <p:spPr>
              <a:xfrm>
                <a:off x="809625" y="1857375"/>
                <a:ext cx="571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62000">
                    <a:moveTo>
                      <a:pt x="28575" y="0"/>
                    </a:moveTo>
                    <a:lnTo>
                      <a:pt x="28575" y="0"/>
                    </a:lnTo>
                    <a:cubicBezTo>
                      <a:pt x="44357" y="0"/>
                      <a:pt x="57150" y="12793"/>
                      <a:pt x="57150" y="28575"/>
                    </a:cubicBezTo>
                    <a:lnTo>
                      <a:pt x="57150" y="733425"/>
                    </a:lnTo>
                    <a:cubicBezTo>
                      <a:pt x="57150" y="749207"/>
                      <a:pt x="44357" y="762000"/>
                      <a:pt x="28575" y="762000"/>
                    </a:cubicBezTo>
                    <a:lnTo>
                      <a:pt x="28575" y="762000"/>
                    </a:lnTo>
                    <a:cubicBezTo>
                      <a:pt x="12793" y="762000"/>
                      <a:pt x="0" y="749207"/>
                      <a:pt x="0" y="73342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985838" y="1974056"/>
                <a:ext cx="175379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《质量强国建设纲要》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987742" y="2209324"/>
                <a:ext cx="258794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推动高质量发展，强化质量基础设施建设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988695" y="2407920"/>
                <a:ext cx="158048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✓ 支持自愿性认证创新发展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09625" y="2714625"/>
              <a:ext cx="4857750" cy="762000"/>
              <a:chOff x="809625" y="2714625"/>
              <a:chExt cx="4857750" cy="762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809625" y="2714625"/>
                <a:ext cx="4857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762000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685800"/>
                    </a:lnTo>
                    <a:cubicBezTo>
                      <a:pt x="4857750" y="727884"/>
                      <a:pt x="4823634" y="762000"/>
                      <a:pt x="4781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19" name="Freeform 19"/>
              <p:cNvSpPr/>
              <p:nvPr/>
            </p:nvSpPr>
            <p:spPr>
              <a:xfrm>
                <a:off x="809625" y="2714625"/>
                <a:ext cx="571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62000">
                    <a:moveTo>
                      <a:pt x="28575" y="0"/>
                    </a:moveTo>
                    <a:lnTo>
                      <a:pt x="28575" y="0"/>
                    </a:lnTo>
                    <a:cubicBezTo>
                      <a:pt x="44357" y="0"/>
                      <a:pt x="57150" y="12793"/>
                      <a:pt x="57150" y="28575"/>
                    </a:cubicBezTo>
                    <a:lnTo>
                      <a:pt x="57150" y="733425"/>
                    </a:lnTo>
                    <a:cubicBezTo>
                      <a:pt x="57150" y="749207"/>
                      <a:pt x="44357" y="762000"/>
                      <a:pt x="28575" y="762000"/>
                    </a:cubicBezTo>
                    <a:lnTo>
                      <a:pt x="28575" y="762000"/>
                    </a:lnTo>
                    <a:cubicBezTo>
                      <a:pt x="12793" y="762000"/>
                      <a:pt x="0" y="749207"/>
                      <a:pt x="0" y="73342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985838" y="2831306"/>
                <a:ext cx="227135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《新能源汽车贸易合作意见》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987742" y="3066574"/>
                <a:ext cx="244554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促进新能源汽车贸易便利化与标准协调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988695" y="3265170"/>
                <a:ext cx="210626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✓ 推动国际标准互认与检测结果共享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809625" y="3571875"/>
              <a:ext cx="4857750" cy="762000"/>
              <a:chOff x="809625" y="3571875"/>
              <a:chExt cx="4857750" cy="762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809625" y="3571875"/>
                <a:ext cx="4857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762000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685800"/>
                    </a:lnTo>
                    <a:cubicBezTo>
                      <a:pt x="4857750" y="727884"/>
                      <a:pt x="4823634" y="762000"/>
                      <a:pt x="4781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809625" y="3571875"/>
                <a:ext cx="571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62000">
                    <a:moveTo>
                      <a:pt x="28575" y="0"/>
                    </a:moveTo>
                    <a:lnTo>
                      <a:pt x="28575" y="0"/>
                    </a:lnTo>
                    <a:cubicBezTo>
                      <a:pt x="44357" y="0"/>
                      <a:pt x="57150" y="12793"/>
                      <a:pt x="57150" y="28575"/>
                    </a:cubicBezTo>
                    <a:lnTo>
                      <a:pt x="57150" y="733425"/>
                    </a:lnTo>
                    <a:cubicBezTo>
                      <a:pt x="57150" y="749207"/>
                      <a:pt x="44357" y="762000"/>
                      <a:pt x="28575" y="762000"/>
                    </a:cubicBezTo>
                    <a:lnTo>
                      <a:pt x="28575" y="762000"/>
                    </a:lnTo>
                    <a:cubicBezTo>
                      <a:pt x="12793" y="762000"/>
                      <a:pt x="0" y="749207"/>
                      <a:pt x="0" y="73342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985838" y="3688556"/>
                <a:ext cx="209883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《绿色贸易发展实施意见》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987742" y="3923824"/>
                <a:ext cx="244554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发展绿色贸易，推进碳标签和绿色认证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988695" y="4122420"/>
                <a:ext cx="197481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✓ 碳足迹认证成为出口竞争力要素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809625" y="4429125"/>
              <a:ext cx="4857750" cy="762000"/>
              <a:chOff x="809625" y="4429125"/>
              <a:chExt cx="4857750" cy="762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809625" y="4429125"/>
                <a:ext cx="4857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762000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685800"/>
                    </a:lnTo>
                    <a:cubicBezTo>
                      <a:pt x="4857750" y="727884"/>
                      <a:pt x="4823634" y="762000"/>
                      <a:pt x="4781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809625" y="4429125"/>
                <a:ext cx="571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62000">
                    <a:moveTo>
                      <a:pt x="28575" y="0"/>
                    </a:moveTo>
                    <a:lnTo>
                      <a:pt x="28575" y="0"/>
                    </a:lnTo>
                    <a:cubicBezTo>
                      <a:pt x="44357" y="0"/>
                      <a:pt x="57150" y="12793"/>
                      <a:pt x="57150" y="28575"/>
                    </a:cubicBezTo>
                    <a:lnTo>
                      <a:pt x="57150" y="733425"/>
                    </a:lnTo>
                    <a:cubicBezTo>
                      <a:pt x="57150" y="749207"/>
                      <a:pt x="44357" y="762000"/>
                      <a:pt x="28575" y="762000"/>
                    </a:cubicBezTo>
                    <a:lnTo>
                      <a:pt x="28575" y="762000"/>
                    </a:lnTo>
                    <a:cubicBezTo>
                      <a:pt x="12793" y="762000"/>
                      <a:pt x="0" y="749207"/>
                      <a:pt x="0" y="73342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985838" y="4545806"/>
                <a:ext cx="278892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《智能网联汽车标准体系建设指南》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987742" y="4781074"/>
                <a:ext cx="173355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完善智能网联汽车标准体系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988695" y="4979670"/>
                <a:ext cx="204711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✓ 功能安全/网络安全认证需求激增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09625" y="5381625"/>
              <a:ext cx="4857750" cy="619125"/>
              <a:chOff x="809625" y="5381625"/>
              <a:chExt cx="4857750" cy="61912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809625" y="5381625"/>
                <a:ext cx="485775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619125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542925"/>
                    </a:lnTo>
                    <a:cubicBezTo>
                      <a:pt x="4857750" y="585009"/>
                      <a:pt x="4823634" y="619125"/>
                      <a:pt x="4781550" y="619125"/>
                    </a:cubicBezTo>
                    <a:lnTo>
                      <a:pt x="76200" y="619125"/>
                    </a:lnTo>
                    <a:cubicBezTo>
                      <a:pt x="34116" y="619125"/>
                      <a:pt x="0" y="585009"/>
                      <a:pt x="0" y="5429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003F6C"/>
              </a:solidFill>
              <a:ln>
                <a:noFill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2903125" y="55064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C107"/>
                    </a:solidFill>
                    <a:latin typeface="Segoe UI"/>
                    <a:ea typeface="Microsoft YaHei"/>
                    <a:cs typeface="Segoe UI"/>
                  </a:rPr>
                  <a:t>政策机遇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768316" y="5744528"/>
                <a:ext cx="294036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自愿性认证迎来制度红利期，创新空间广阔</a:t>
                </a:r>
              </a:p>
            </p:txBody>
          </p:sp>
        </p:grpSp>
      </p:grpSp>
      <p:grpSp>
        <p:nvGrpSpPr>
          <p:cNvPr id="75" name="Group 75"/>
          <p:cNvGrpSpPr/>
          <p:nvPr/>
        </p:nvGrpSpPr>
        <p:grpSpPr>
          <a:xfrm>
            <a:off x="6238875" y="1095375"/>
            <a:ext cx="5334000" cy="5095875"/>
            <a:chOff x="6238875" y="1095375"/>
            <a:chExt cx="5334000" cy="5095875"/>
          </a:xfrm>
        </p:grpSpPr>
        <p:sp>
          <p:nvSpPr>
            <p:cNvPr id="41" name="Freeform 41"/>
            <p:cNvSpPr/>
            <p:nvPr/>
          </p:nvSpPr>
          <p:spPr>
            <a:xfrm>
              <a:off x="6238875" y="1095375"/>
              <a:ext cx="5334000" cy="5095875"/>
            </a:xfrm>
            <a:custGeom>
              <a:avLst/>
              <a:gdLst/>
              <a:ahLst/>
              <a:cxnLst/>
              <a:rect l="l" t="t" r="r" b="b"/>
              <a:pathLst>
                <a:path w="5334000" h="509587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4981575"/>
                  </a:lnTo>
                  <a:cubicBezTo>
                    <a:pt x="5334000" y="5044701"/>
                    <a:pt x="5282826" y="5095875"/>
                    <a:pt x="5219700" y="5095875"/>
                  </a:cubicBezTo>
                  <a:lnTo>
                    <a:pt x="114300" y="5095875"/>
                  </a:lnTo>
                  <a:cubicBezTo>
                    <a:pt x="51174" y="5095875"/>
                    <a:pt x="0" y="5044701"/>
                    <a:pt x="0" y="4981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42" name="Freeform 42"/>
            <p:cNvSpPr/>
            <p:nvPr/>
          </p:nvSpPr>
          <p:spPr>
            <a:xfrm>
              <a:off x="6238875" y="1095375"/>
              <a:ext cx="5334000" cy="95250"/>
            </a:xfrm>
            <a:custGeom>
              <a:avLst/>
              <a:gdLst/>
              <a:ahLst/>
              <a:cxnLst/>
              <a:rect l="l" t="t" r="r" b="b"/>
              <a:pathLst>
                <a:path w="5334000" h="95250">
                  <a:moveTo>
                    <a:pt x="47625" y="0"/>
                  </a:moveTo>
                  <a:lnTo>
                    <a:pt x="5286375" y="0"/>
                  </a:lnTo>
                  <a:cubicBezTo>
                    <a:pt x="5312678" y="0"/>
                    <a:pt x="5334000" y="21322"/>
                    <a:pt x="5334000" y="47625"/>
                  </a:cubicBezTo>
                  <a:lnTo>
                    <a:pt x="5334000" y="47625"/>
                  </a:lnTo>
                  <a:cubicBezTo>
                    <a:pt x="5334000" y="73928"/>
                    <a:pt x="5312678" y="95250"/>
                    <a:pt x="5286375" y="95250"/>
                  </a:cubicBezTo>
                  <a:lnTo>
                    <a:pt x="47625" y="95250"/>
                  </a:lnTo>
                  <a:cubicBezTo>
                    <a:pt x="21322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grpSp>
          <p:nvGrpSpPr>
            <p:cNvPr id="46" name="Group 46"/>
            <p:cNvGrpSpPr/>
            <p:nvPr/>
          </p:nvGrpSpPr>
          <p:grpSpPr>
            <a:xfrm>
              <a:off x="6496050" y="1400175"/>
              <a:ext cx="1904047" cy="381000"/>
              <a:chOff x="6496050" y="1400175"/>
              <a:chExt cx="1904047" cy="381000"/>
            </a:xfrm>
          </p:grpSpPr>
          <p:sp>
            <p:nvSpPr>
              <p:cNvPr id="43" name="Ellipse 43"/>
              <p:cNvSpPr/>
              <p:nvPr/>
            </p:nvSpPr>
            <p:spPr>
              <a:xfrm>
                <a:off x="6496050" y="1400175"/>
                <a:ext cx="342900" cy="342900"/>
              </a:xfrm>
              <a:prstGeom prst="ellipse">
                <a:avLst/>
              </a:pr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6604064" y="1489710"/>
                <a:ext cx="126873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🌍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6981825" y="1476375"/>
                <a:ext cx="1418272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海外监管挑战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6477000" y="1857375"/>
              <a:ext cx="4857750" cy="762000"/>
              <a:chOff x="6477000" y="1857375"/>
              <a:chExt cx="4857750" cy="7620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6477000" y="1857375"/>
                <a:ext cx="4857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762000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685800"/>
                    </a:lnTo>
                    <a:cubicBezTo>
                      <a:pt x="4857750" y="727884"/>
                      <a:pt x="4823634" y="762000"/>
                      <a:pt x="4781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EBEE"/>
              </a:solidFill>
              <a:ln>
                <a:noFill/>
              </a:ln>
            </p:spPr>
          </p:sp>
          <p:sp>
            <p:nvSpPr>
              <p:cNvPr id="48" name="Freeform 48"/>
              <p:cNvSpPr/>
              <p:nvPr/>
            </p:nvSpPr>
            <p:spPr>
              <a:xfrm>
                <a:off x="6477000" y="1857375"/>
                <a:ext cx="571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62000">
                    <a:moveTo>
                      <a:pt x="28575" y="0"/>
                    </a:moveTo>
                    <a:lnTo>
                      <a:pt x="28575" y="0"/>
                    </a:lnTo>
                    <a:cubicBezTo>
                      <a:pt x="44357" y="0"/>
                      <a:pt x="57150" y="12793"/>
                      <a:pt x="57150" y="28575"/>
                    </a:cubicBezTo>
                    <a:lnTo>
                      <a:pt x="57150" y="733425"/>
                    </a:lnTo>
                    <a:cubicBezTo>
                      <a:pt x="57150" y="749207"/>
                      <a:pt x="44357" y="762000"/>
                      <a:pt x="28575" y="762000"/>
                    </a:cubicBezTo>
                    <a:lnTo>
                      <a:pt x="28575" y="762000"/>
                    </a:lnTo>
                    <a:cubicBezTo>
                      <a:pt x="12793" y="762000"/>
                      <a:pt x="0" y="749207"/>
                      <a:pt x="0" y="73342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F44336"/>
              </a:solidFill>
              <a:ln>
                <a:noFill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6653212" y="1974056"/>
                <a:ext cx="227135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🇪🇺 欧盟电池法规 (2027生效)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6655118" y="2209324"/>
                <a:ext cx="258794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动力电池碳足迹申报、电池护照强制要求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6656070" y="2407920"/>
                <a:ext cx="178422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44336"/>
                    </a:solidFill>
                    <a:latin typeface="Segoe UI"/>
                    <a:ea typeface="Microsoft YaHei"/>
                    <a:cs typeface="Segoe UI"/>
                  </a:rPr>
                  <a:t>⚠️ 不合规将无法进入欧盟市场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6477000" y="2714625"/>
              <a:ext cx="4857750" cy="762000"/>
              <a:chOff x="6477000" y="2714625"/>
              <a:chExt cx="4857750" cy="7620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6477000" y="2714625"/>
                <a:ext cx="4857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762000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685800"/>
                    </a:lnTo>
                    <a:cubicBezTo>
                      <a:pt x="4857750" y="727884"/>
                      <a:pt x="4823634" y="762000"/>
                      <a:pt x="4781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54" name="Freeform 54"/>
              <p:cNvSpPr/>
              <p:nvPr/>
            </p:nvSpPr>
            <p:spPr>
              <a:xfrm>
                <a:off x="6477000" y="2714625"/>
                <a:ext cx="571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62000">
                    <a:moveTo>
                      <a:pt x="28575" y="0"/>
                    </a:moveTo>
                    <a:lnTo>
                      <a:pt x="28575" y="0"/>
                    </a:lnTo>
                    <a:cubicBezTo>
                      <a:pt x="44357" y="0"/>
                      <a:pt x="57150" y="12793"/>
                      <a:pt x="57150" y="28575"/>
                    </a:cubicBezTo>
                    <a:lnTo>
                      <a:pt x="57150" y="733425"/>
                    </a:lnTo>
                    <a:cubicBezTo>
                      <a:pt x="57150" y="749207"/>
                      <a:pt x="44357" y="762000"/>
                      <a:pt x="28575" y="762000"/>
                    </a:cubicBezTo>
                    <a:lnTo>
                      <a:pt x="28575" y="762000"/>
                    </a:lnTo>
                    <a:cubicBezTo>
                      <a:pt x="12793" y="762000"/>
                      <a:pt x="0" y="749207"/>
                      <a:pt x="0" y="73342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FF9800"/>
              </a:solidFill>
              <a:ln>
                <a:noFill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6653212" y="2831306"/>
                <a:ext cx="251288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🇪🇺 CBAM碳边境调节机制 (2026)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6655118" y="3066574"/>
                <a:ext cx="144875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对进口产品征收碳关税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6656070" y="3265170"/>
                <a:ext cx="165277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FF9800"/>
                    </a:solidFill>
                    <a:latin typeface="Segoe UI"/>
                    <a:ea typeface="Microsoft YaHei"/>
                    <a:cs typeface="Segoe UI"/>
                  </a:rPr>
                  <a:t>⚠️ 汽车零部件可能纳入范围</a:t>
                </a: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6477000" y="3571875"/>
              <a:ext cx="4857750" cy="762000"/>
              <a:chOff x="6477000" y="3571875"/>
              <a:chExt cx="4857750" cy="7620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6477000" y="3571875"/>
                <a:ext cx="4857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762000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685800"/>
                    </a:lnTo>
                    <a:cubicBezTo>
                      <a:pt x="4857750" y="727884"/>
                      <a:pt x="4823634" y="762000"/>
                      <a:pt x="4781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3E5F5"/>
              </a:solidFill>
              <a:ln>
                <a:noFill/>
              </a:ln>
            </p:spPr>
          </p:sp>
          <p:sp>
            <p:nvSpPr>
              <p:cNvPr id="60" name="Freeform 60"/>
              <p:cNvSpPr/>
              <p:nvPr/>
            </p:nvSpPr>
            <p:spPr>
              <a:xfrm>
                <a:off x="6477000" y="3571875"/>
                <a:ext cx="571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62000">
                    <a:moveTo>
                      <a:pt x="28575" y="0"/>
                    </a:moveTo>
                    <a:lnTo>
                      <a:pt x="28575" y="0"/>
                    </a:lnTo>
                    <a:cubicBezTo>
                      <a:pt x="44357" y="0"/>
                      <a:pt x="57150" y="12793"/>
                      <a:pt x="57150" y="28575"/>
                    </a:cubicBezTo>
                    <a:lnTo>
                      <a:pt x="57150" y="733425"/>
                    </a:lnTo>
                    <a:cubicBezTo>
                      <a:pt x="57150" y="749207"/>
                      <a:pt x="44357" y="762000"/>
                      <a:pt x="28575" y="762000"/>
                    </a:cubicBezTo>
                    <a:lnTo>
                      <a:pt x="28575" y="762000"/>
                    </a:lnTo>
                    <a:cubicBezTo>
                      <a:pt x="12793" y="762000"/>
                      <a:pt x="0" y="749207"/>
                      <a:pt x="0" y="73342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6653212" y="3688556"/>
                <a:ext cx="203845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🇪🇺 UN R155/R156 (已生效)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6655118" y="3923824"/>
                <a:ext cx="244554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车辆网络安全与软件更新管理强制认证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6656070" y="4122420"/>
                <a:ext cx="167906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⚠️ 2024年起新车型强制执行</a:t>
                </a: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6477000" y="4429125"/>
              <a:ext cx="4857750" cy="762000"/>
              <a:chOff x="6477000" y="4429125"/>
              <a:chExt cx="4857750" cy="7620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6477000" y="4429125"/>
                <a:ext cx="4857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762000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685800"/>
                    </a:lnTo>
                    <a:cubicBezTo>
                      <a:pt x="4857750" y="727884"/>
                      <a:pt x="4823634" y="762000"/>
                      <a:pt x="4781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66" name="Freeform 66"/>
              <p:cNvSpPr/>
              <p:nvPr/>
            </p:nvSpPr>
            <p:spPr>
              <a:xfrm>
                <a:off x="6477000" y="4429125"/>
                <a:ext cx="571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62000">
                    <a:moveTo>
                      <a:pt x="28575" y="0"/>
                    </a:moveTo>
                    <a:lnTo>
                      <a:pt x="28575" y="0"/>
                    </a:lnTo>
                    <a:cubicBezTo>
                      <a:pt x="44357" y="0"/>
                      <a:pt x="57150" y="12793"/>
                      <a:pt x="57150" y="28575"/>
                    </a:cubicBezTo>
                    <a:lnTo>
                      <a:pt x="57150" y="733425"/>
                    </a:lnTo>
                    <a:cubicBezTo>
                      <a:pt x="57150" y="749207"/>
                      <a:pt x="44357" y="762000"/>
                      <a:pt x="28575" y="762000"/>
                    </a:cubicBezTo>
                    <a:lnTo>
                      <a:pt x="28575" y="762000"/>
                    </a:lnTo>
                    <a:cubicBezTo>
                      <a:pt x="12793" y="762000"/>
                      <a:pt x="0" y="749207"/>
                      <a:pt x="0" y="73342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6653212" y="4545806"/>
                <a:ext cx="199532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🇺🇸 美国自动驾驶监管动态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6655118" y="4781074"/>
                <a:ext cx="201122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FMVSS豁免程序、州级法规差异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6656070" y="4979670"/>
                <a:ext cx="165277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⚠️ 监管不确定性需持续关注</a:t>
                </a:r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6477000" y="5381625"/>
              <a:ext cx="4857750" cy="619125"/>
              <a:chOff x="6477000" y="5381625"/>
              <a:chExt cx="4857750" cy="619125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6477000" y="5381625"/>
                <a:ext cx="485775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619125">
                    <a:moveTo>
                      <a:pt x="76200" y="0"/>
                    </a:moveTo>
                    <a:lnTo>
                      <a:pt x="4781550" y="0"/>
                    </a:lnTo>
                    <a:cubicBezTo>
                      <a:pt x="4823634" y="0"/>
                      <a:pt x="4857750" y="34116"/>
                      <a:pt x="4857750" y="76200"/>
                    </a:cubicBezTo>
                    <a:lnTo>
                      <a:pt x="4857750" y="542925"/>
                    </a:lnTo>
                    <a:cubicBezTo>
                      <a:pt x="4857750" y="585009"/>
                      <a:pt x="4823634" y="619125"/>
                      <a:pt x="4781550" y="619125"/>
                    </a:cubicBezTo>
                    <a:lnTo>
                      <a:pt x="76200" y="619125"/>
                    </a:lnTo>
                    <a:cubicBezTo>
                      <a:pt x="34116" y="619125"/>
                      <a:pt x="0" y="585009"/>
                      <a:pt x="0" y="5429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8570500" y="55064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应对策略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7435691" y="5744528"/>
                <a:ext cx="294036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提前布局合规能力，将挑战转化为服务机遇</a:t>
                </a:r>
              </a:p>
            </p:txBody>
          </p:sp>
        </p:grpSp>
      </p:grpSp>
      <p:sp>
        <p:nvSpPr>
          <p:cNvPr id="76" name="TextBox 76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16 / 20</a:t>
            </a:r>
          </a:p>
        </p:txBody>
      </p:sp>
    </p:spTree>
  </p:cSld>
  <p:clrMapOvr>
    <a:masterClrMapping/>
  </p:clrMapOvr>
  <p:transition dur="4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2269236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组织能力建设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3474339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ORGANIZATIONAL CAPABILITY DEVELOPMENT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71500" y="1143000"/>
            <a:ext cx="5334000" cy="2524125"/>
            <a:chOff x="571500" y="1143000"/>
            <a:chExt cx="5334000" cy="2524125"/>
          </a:xfrm>
        </p:grpSpPr>
        <p:sp>
          <p:nvSpPr>
            <p:cNvPr id="6" name="Freeform 6"/>
            <p:cNvSpPr/>
            <p:nvPr/>
          </p:nvSpPr>
          <p:spPr>
            <a:xfrm>
              <a:off x="571500" y="1143000"/>
              <a:ext cx="5334000" cy="2524125"/>
            </a:xfrm>
            <a:custGeom>
              <a:avLst/>
              <a:gdLst/>
              <a:ahLst/>
              <a:cxnLst/>
              <a:rect l="l" t="t" r="r" b="b"/>
              <a:pathLst>
                <a:path w="5334000" h="252412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2409825"/>
                  </a:lnTo>
                  <a:cubicBezTo>
                    <a:pt x="5334000" y="2472951"/>
                    <a:pt x="5282826" y="2524125"/>
                    <a:pt x="5219700" y="2524125"/>
                  </a:cubicBezTo>
                  <a:lnTo>
                    <a:pt x="114300" y="2524125"/>
                  </a:lnTo>
                  <a:cubicBezTo>
                    <a:pt x="51174" y="2524125"/>
                    <a:pt x="0" y="2472951"/>
                    <a:pt x="0" y="24098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" name="Freeform 7"/>
            <p:cNvSpPr/>
            <p:nvPr/>
          </p:nvSpPr>
          <p:spPr>
            <a:xfrm>
              <a:off x="571500" y="1143000"/>
              <a:ext cx="5334000" cy="95250"/>
            </a:xfrm>
            <a:custGeom>
              <a:avLst/>
              <a:gdLst/>
              <a:ahLst/>
              <a:cxnLst/>
              <a:rect l="l" t="t" r="r" b="b"/>
              <a:pathLst>
                <a:path w="5334000" h="95250">
                  <a:moveTo>
                    <a:pt x="47625" y="0"/>
                  </a:moveTo>
                  <a:lnTo>
                    <a:pt x="5286375" y="0"/>
                  </a:lnTo>
                  <a:cubicBezTo>
                    <a:pt x="5312678" y="0"/>
                    <a:pt x="5334000" y="21322"/>
                    <a:pt x="5334000" y="47625"/>
                  </a:cubicBezTo>
                  <a:lnTo>
                    <a:pt x="5334000" y="47625"/>
                  </a:lnTo>
                  <a:cubicBezTo>
                    <a:pt x="5334000" y="73928"/>
                    <a:pt x="5312678" y="95250"/>
                    <a:pt x="5286375" y="95250"/>
                  </a:cubicBezTo>
                  <a:lnTo>
                    <a:pt x="47625" y="95250"/>
                  </a:lnTo>
                  <a:cubicBezTo>
                    <a:pt x="21322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grpSp>
          <p:nvGrpSpPr>
            <p:cNvPr id="11" name="Group 11"/>
            <p:cNvGrpSpPr/>
            <p:nvPr/>
          </p:nvGrpSpPr>
          <p:grpSpPr>
            <a:xfrm>
              <a:off x="838200" y="1457325"/>
              <a:ext cx="1989772" cy="433387"/>
              <a:chOff x="838200" y="1457325"/>
              <a:chExt cx="1989772" cy="433387"/>
            </a:xfrm>
          </p:grpSpPr>
          <p:sp>
            <p:nvSpPr>
              <p:cNvPr id="8" name="Ellipse 8"/>
              <p:cNvSpPr/>
              <p:nvPr/>
            </p:nvSpPr>
            <p:spPr>
              <a:xfrm>
                <a:off x="838200" y="1457325"/>
                <a:ext cx="419100" cy="419100"/>
              </a:xfrm>
              <a:prstGeom prst="ellipse">
                <a:avLst/>
              </a:pr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960525" y="1555432"/>
                <a:ext cx="17445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65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👥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409700" y="1581150"/>
                <a:ext cx="1418272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人才队伍建设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09625" y="1905000"/>
              <a:ext cx="2381250" cy="476250"/>
              <a:chOff x="809625" y="1905000"/>
              <a:chExt cx="2381250" cy="4762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809625" y="1905000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940118" y="2009299"/>
                <a:ext cx="10713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复合型专家培养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942022" y="2196941"/>
                <a:ext cx="111742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三电+智能网联+安全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286125" y="1905000"/>
              <a:ext cx="2381250" cy="476250"/>
              <a:chOff x="3286125" y="1905000"/>
              <a:chExt cx="2381250" cy="47625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286125" y="1905000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1F5FE"/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3416618" y="2009299"/>
                <a:ext cx="10713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国际化人才引进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418522" y="2196941"/>
                <a:ext cx="105115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海外标准/认证专家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09625" y="2476500"/>
              <a:ext cx="2381250" cy="476250"/>
              <a:chOff x="809625" y="2476500"/>
              <a:chExt cx="2381250" cy="47625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809625" y="2476500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1F5FE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940118" y="2580799"/>
                <a:ext cx="10713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数字化技能培训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942022" y="2768441"/>
                <a:ext cx="103308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AI/区块链应用能力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3286125" y="2476500"/>
              <a:ext cx="2381250" cy="476250"/>
              <a:chOff x="3286125" y="2476500"/>
              <a:chExt cx="2381250" cy="47625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3286125" y="2476500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3416618" y="2580799"/>
                <a:ext cx="10713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审核员持续教育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3418522" y="2768441"/>
                <a:ext cx="105115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新标准/新技术培训</a:t>
                </a: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809625" y="3095625"/>
              <a:ext cx="4857750" cy="381000"/>
              <a:chOff x="809625" y="3095625"/>
              <a:chExt cx="4857750" cy="381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809625" y="3095625"/>
                <a:ext cx="4857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81000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323850"/>
                    </a:lnTo>
                    <a:cubicBezTo>
                      <a:pt x="4857750" y="355413"/>
                      <a:pt x="4832163" y="381000"/>
                      <a:pt x="4800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0076A8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727371" y="3238024"/>
                <a:ext cx="302225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🎯 目标：高级专家占比30% | 国际认证审核员50+</a:t>
                </a:r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6238875" y="1143000"/>
            <a:ext cx="5334000" cy="2524125"/>
            <a:chOff x="6238875" y="1143000"/>
            <a:chExt cx="5334000" cy="2524125"/>
          </a:xfrm>
        </p:grpSpPr>
        <p:sp>
          <p:nvSpPr>
            <p:cNvPr id="32" name="Freeform 32"/>
            <p:cNvSpPr/>
            <p:nvPr/>
          </p:nvSpPr>
          <p:spPr>
            <a:xfrm>
              <a:off x="6238875" y="1143000"/>
              <a:ext cx="5334000" cy="2524125"/>
            </a:xfrm>
            <a:custGeom>
              <a:avLst/>
              <a:gdLst/>
              <a:ahLst/>
              <a:cxnLst/>
              <a:rect l="l" t="t" r="r" b="b"/>
              <a:pathLst>
                <a:path w="5334000" h="252412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2409825"/>
                  </a:lnTo>
                  <a:cubicBezTo>
                    <a:pt x="5334000" y="2472951"/>
                    <a:pt x="5282826" y="2524125"/>
                    <a:pt x="5219700" y="2524125"/>
                  </a:cubicBezTo>
                  <a:lnTo>
                    <a:pt x="114300" y="2524125"/>
                  </a:lnTo>
                  <a:cubicBezTo>
                    <a:pt x="51174" y="2524125"/>
                    <a:pt x="0" y="2472951"/>
                    <a:pt x="0" y="24098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33" name="Freeform 33"/>
            <p:cNvSpPr/>
            <p:nvPr/>
          </p:nvSpPr>
          <p:spPr>
            <a:xfrm>
              <a:off x="6238875" y="1143000"/>
              <a:ext cx="5334000" cy="95250"/>
            </a:xfrm>
            <a:custGeom>
              <a:avLst/>
              <a:gdLst/>
              <a:ahLst/>
              <a:cxnLst/>
              <a:rect l="l" t="t" r="r" b="b"/>
              <a:pathLst>
                <a:path w="5334000" h="95250">
                  <a:moveTo>
                    <a:pt x="47625" y="0"/>
                  </a:moveTo>
                  <a:lnTo>
                    <a:pt x="5286375" y="0"/>
                  </a:lnTo>
                  <a:cubicBezTo>
                    <a:pt x="5312678" y="0"/>
                    <a:pt x="5334000" y="21322"/>
                    <a:pt x="5334000" y="47625"/>
                  </a:cubicBezTo>
                  <a:lnTo>
                    <a:pt x="5334000" y="47625"/>
                  </a:lnTo>
                  <a:cubicBezTo>
                    <a:pt x="5334000" y="73928"/>
                    <a:pt x="5312678" y="95250"/>
                    <a:pt x="5286375" y="95250"/>
                  </a:cubicBezTo>
                  <a:lnTo>
                    <a:pt x="47625" y="95250"/>
                  </a:lnTo>
                  <a:cubicBezTo>
                    <a:pt x="21322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grpSp>
          <p:nvGrpSpPr>
            <p:cNvPr id="37" name="Group 37"/>
            <p:cNvGrpSpPr/>
            <p:nvPr/>
          </p:nvGrpSpPr>
          <p:grpSpPr>
            <a:xfrm>
              <a:off x="6505575" y="1457325"/>
              <a:ext cx="1989772" cy="433387"/>
              <a:chOff x="6505575" y="1457325"/>
              <a:chExt cx="1989772" cy="433387"/>
            </a:xfrm>
          </p:grpSpPr>
          <p:sp>
            <p:nvSpPr>
              <p:cNvPr id="34" name="Ellipse 34"/>
              <p:cNvSpPr/>
              <p:nvPr/>
            </p:nvSpPr>
            <p:spPr>
              <a:xfrm>
                <a:off x="6505575" y="1457325"/>
                <a:ext cx="419100" cy="419100"/>
              </a:xfrm>
              <a:prstGeom prst="ellipse">
                <a:avLst/>
              </a:pr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6627900" y="1555432"/>
                <a:ext cx="17445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650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🔬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077075" y="1581150"/>
                <a:ext cx="1418272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检测能力提升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6477000" y="1905000"/>
              <a:ext cx="2381250" cy="476250"/>
              <a:chOff x="6477000" y="1905000"/>
              <a:chExt cx="2381250" cy="47625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6477000" y="1905000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6607492" y="2009299"/>
                <a:ext cx="10713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三电实验室升级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609398" y="2196941"/>
                <a:ext cx="123791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电池/电机/电控全覆盖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953500" y="1905000"/>
              <a:ext cx="2381250" cy="476250"/>
              <a:chOff x="8953500" y="1905000"/>
              <a:chExt cx="2381250" cy="47625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8953500" y="1905000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1F8E9"/>
              </a:solidFill>
              <a:ln>
                <a:noFill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9083992" y="2009299"/>
                <a:ext cx="10713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网络安全实验室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9085898" y="2196941"/>
                <a:ext cx="105115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渗透测试/漏洞检测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6477000" y="2476500"/>
              <a:ext cx="2381250" cy="476250"/>
              <a:chOff x="6477000" y="2476500"/>
              <a:chExt cx="2381250" cy="47625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6477000" y="2476500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1F8E9"/>
              </a:solidFill>
              <a:ln>
                <a:noFill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6607492" y="2580799"/>
                <a:ext cx="134800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EMC电磁兼容实验室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6609398" y="2768441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国际认可资质</a:t>
                </a: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8953500" y="2476500"/>
              <a:ext cx="2381250" cy="476250"/>
              <a:chOff x="8953500" y="2476500"/>
              <a:chExt cx="2381250" cy="47625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8953500" y="2476500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9083992" y="2580799"/>
                <a:ext cx="122091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环境可靠性实验室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9085898" y="2768441"/>
                <a:ext cx="99693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高低温/湿热/盐雾</a:t>
                </a:r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6477000" y="3095625"/>
              <a:ext cx="4857750" cy="381000"/>
              <a:chOff x="6477000" y="3095625"/>
              <a:chExt cx="4857750" cy="381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6477000" y="3095625"/>
                <a:ext cx="4857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81000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323850"/>
                    </a:lnTo>
                    <a:cubicBezTo>
                      <a:pt x="4857750" y="355413"/>
                      <a:pt x="4832163" y="381000"/>
                      <a:pt x="4800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00A651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419665" y="3238024"/>
                <a:ext cx="297241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🎯 目标：CNAS认可项目扩展30% | 海外实验室3+</a:t>
                </a: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571500" y="3857625"/>
            <a:ext cx="5334000" cy="2524125"/>
            <a:chOff x="571500" y="3857625"/>
            <a:chExt cx="5334000" cy="2524125"/>
          </a:xfrm>
        </p:grpSpPr>
        <p:sp>
          <p:nvSpPr>
            <p:cNvPr id="58" name="Freeform 58"/>
            <p:cNvSpPr/>
            <p:nvPr/>
          </p:nvSpPr>
          <p:spPr>
            <a:xfrm>
              <a:off x="571500" y="3857625"/>
              <a:ext cx="5334000" cy="2524125"/>
            </a:xfrm>
            <a:custGeom>
              <a:avLst/>
              <a:gdLst/>
              <a:ahLst/>
              <a:cxnLst/>
              <a:rect l="l" t="t" r="r" b="b"/>
              <a:pathLst>
                <a:path w="5334000" h="252412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2409825"/>
                  </a:lnTo>
                  <a:cubicBezTo>
                    <a:pt x="5334000" y="2472951"/>
                    <a:pt x="5282826" y="2524125"/>
                    <a:pt x="5219700" y="2524125"/>
                  </a:cubicBezTo>
                  <a:lnTo>
                    <a:pt x="114300" y="2524125"/>
                  </a:lnTo>
                  <a:cubicBezTo>
                    <a:pt x="51174" y="2524125"/>
                    <a:pt x="0" y="2472951"/>
                    <a:pt x="0" y="24098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59" name="Freeform 59"/>
            <p:cNvSpPr/>
            <p:nvPr/>
          </p:nvSpPr>
          <p:spPr>
            <a:xfrm>
              <a:off x="571500" y="3857625"/>
              <a:ext cx="5334000" cy="95250"/>
            </a:xfrm>
            <a:custGeom>
              <a:avLst/>
              <a:gdLst/>
              <a:ahLst/>
              <a:cxnLst/>
              <a:rect l="l" t="t" r="r" b="b"/>
              <a:pathLst>
                <a:path w="5334000" h="95250">
                  <a:moveTo>
                    <a:pt x="47625" y="0"/>
                  </a:moveTo>
                  <a:lnTo>
                    <a:pt x="5286375" y="0"/>
                  </a:lnTo>
                  <a:cubicBezTo>
                    <a:pt x="5312678" y="0"/>
                    <a:pt x="5334000" y="21322"/>
                    <a:pt x="5334000" y="47625"/>
                  </a:cubicBezTo>
                  <a:lnTo>
                    <a:pt x="5334000" y="47625"/>
                  </a:lnTo>
                  <a:cubicBezTo>
                    <a:pt x="5334000" y="73928"/>
                    <a:pt x="5312678" y="95250"/>
                    <a:pt x="5286375" y="95250"/>
                  </a:cubicBezTo>
                  <a:lnTo>
                    <a:pt x="47625" y="95250"/>
                  </a:lnTo>
                  <a:cubicBezTo>
                    <a:pt x="21322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grpSp>
          <p:nvGrpSpPr>
            <p:cNvPr id="63" name="Group 63"/>
            <p:cNvGrpSpPr/>
            <p:nvPr/>
          </p:nvGrpSpPr>
          <p:grpSpPr>
            <a:xfrm>
              <a:off x="838200" y="4171950"/>
              <a:ext cx="1989772" cy="433388"/>
              <a:chOff x="838200" y="4171950"/>
              <a:chExt cx="1989772" cy="433388"/>
            </a:xfrm>
          </p:grpSpPr>
          <p:sp>
            <p:nvSpPr>
              <p:cNvPr id="60" name="Ellipse 60"/>
              <p:cNvSpPr/>
              <p:nvPr/>
            </p:nvSpPr>
            <p:spPr>
              <a:xfrm>
                <a:off x="838200" y="4171950"/>
                <a:ext cx="419100" cy="419100"/>
              </a:xfrm>
              <a:prstGeom prst="ellipse">
                <a:avLst/>
              </a:pr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960525" y="4270058"/>
                <a:ext cx="17445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650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🤝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409700" y="4295775"/>
                <a:ext cx="1418272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合作生态构建</a:t>
                </a: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809625" y="4619625"/>
              <a:ext cx="2381250" cy="476250"/>
              <a:chOff x="809625" y="4619625"/>
              <a:chExt cx="2381250" cy="47625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809625" y="4619625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940118" y="4723924"/>
                <a:ext cx="92187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产学研用联盟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942022" y="4911566"/>
                <a:ext cx="99693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高校+研究院+企业</a:t>
                </a: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3286125" y="4619625"/>
              <a:ext cx="2381250" cy="476250"/>
              <a:chOff x="3286125" y="4619625"/>
              <a:chExt cx="2381250" cy="47625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3286125" y="4619625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3416618" y="4723924"/>
                <a:ext cx="92187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国际认证联盟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3418522" y="4911566"/>
                <a:ext cx="108730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TÜV/SGS等战略合作</a:t>
                </a:r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809625" y="5191125"/>
              <a:ext cx="2381250" cy="476250"/>
              <a:chOff x="809625" y="5191125"/>
              <a:chExt cx="2381250" cy="47625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809625" y="5191125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940118" y="5295424"/>
                <a:ext cx="122091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行业协会深度参与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942022" y="5483066"/>
                <a:ext cx="105115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标准制定/政策建议</a:t>
                </a: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3286125" y="5191125"/>
              <a:ext cx="2381250" cy="476250"/>
              <a:chOff x="3286125" y="5191125"/>
              <a:chExt cx="2381250" cy="47625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3286125" y="5191125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77" name="TextBox 77"/>
              <p:cNvSpPr txBox="1"/>
              <p:nvPr/>
            </p:nvSpPr>
            <p:spPr>
              <a:xfrm>
                <a:off x="3416618" y="5295424"/>
                <a:ext cx="122091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车企战略伙伴关系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3418522" y="5483066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长期服务协议</a:t>
                </a: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809625" y="5810250"/>
              <a:ext cx="4857750" cy="381000"/>
              <a:chOff x="809625" y="5810250"/>
              <a:chExt cx="4857750" cy="3810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809625" y="5810250"/>
                <a:ext cx="4857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81000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323850"/>
                    </a:lnTo>
                    <a:cubicBezTo>
                      <a:pt x="4857750" y="355413"/>
                      <a:pt x="4832163" y="381000"/>
                      <a:pt x="4800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6B35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1798570" y="5952649"/>
                <a:ext cx="28798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🎯 目标：战略合作伙伴20+ | 行业标准参与50+</a:t>
                </a:r>
              </a:p>
            </p:txBody>
          </p:sp>
        </p:grpSp>
      </p:grpSp>
      <p:grpSp>
        <p:nvGrpSpPr>
          <p:cNvPr id="109" name="Group 109"/>
          <p:cNvGrpSpPr/>
          <p:nvPr/>
        </p:nvGrpSpPr>
        <p:grpSpPr>
          <a:xfrm>
            <a:off x="6238875" y="3857625"/>
            <a:ext cx="5334000" cy="2524125"/>
            <a:chOff x="6238875" y="3857625"/>
            <a:chExt cx="5334000" cy="2524125"/>
          </a:xfrm>
        </p:grpSpPr>
        <p:sp>
          <p:nvSpPr>
            <p:cNvPr id="84" name="Freeform 84"/>
            <p:cNvSpPr/>
            <p:nvPr/>
          </p:nvSpPr>
          <p:spPr>
            <a:xfrm>
              <a:off x="6238875" y="3857625"/>
              <a:ext cx="5334000" cy="2524125"/>
            </a:xfrm>
            <a:custGeom>
              <a:avLst/>
              <a:gdLst/>
              <a:ahLst/>
              <a:cxnLst/>
              <a:rect l="l" t="t" r="r" b="b"/>
              <a:pathLst>
                <a:path w="5334000" h="2524125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2409825"/>
                  </a:lnTo>
                  <a:cubicBezTo>
                    <a:pt x="5334000" y="2472951"/>
                    <a:pt x="5282826" y="2524125"/>
                    <a:pt x="5219700" y="2524125"/>
                  </a:cubicBezTo>
                  <a:lnTo>
                    <a:pt x="114300" y="2524125"/>
                  </a:lnTo>
                  <a:cubicBezTo>
                    <a:pt x="51174" y="2524125"/>
                    <a:pt x="0" y="2472951"/>
                    <a:pt x="0" y="24098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85" name="Freeform 85"/>
            <p:cNvSpPr/>
            <p:nvPr/>
          </p:nvSpPr>
          <p:spPr>
            <a:xfrm>
              <a:off x="6238875" y="3857625"/>
              <a:ext cx="5334000" cy="95250"/>
            </a:xfrm>
            <a:custGeom>
              <a:avLst/>
              <a:gdLst/>
              <a:ahLst/>
              <a:cxnLst/>
              <a:rect l="l" t="t" r="r" b="b"/>
              <a:pathLst>
                <a:path w="5334000" h="95250">
                  <a:moveTo>
                    <a:pt x="47625" y="0"/>
                  </a:moveTo>
                  <a:lnTo>
                    <a:pt x="5286375" y="0"/>
                  </a:lnTo>
                  <a:cubicBezTo>
                    <a:pt x="5312678" y="0"/>
                    <a:pt x="5334000" y="21322"/>
                    <a:pt x="5334000" y="47625"/>
                  </a:cubicBezTo>
                  <a:lnTo>
                    <a:pt x="5334000" y="47625"/>
                  </a:lnTo>
                  <a:cubicBezTo>
                    <a:pt x="5334000" y="73928"/>
                    <a:pt x="5312678" y="95250"/>
                    <a:pt x="5286375" y="95250"/>
                  </a:cubicBezTo>
                  <a:lnTo>
                    <a:pt x="47625" y="95250"/>
                  </a:lnTo>
                  <a:cubicBezTo>
                    <a:pt x="21322" y="95250"/>
                    <a:pt x="0" y="73928"/>
                    <a:pt x="0" y="47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9C27B0"/>
            </a:solidFill>
            <a:ln>
              <a:noFill/>
            </a:ln>
          </p:spPr>
        </p:sp>
        <p:grpSp>
          <p:nvGrpSpPr>
            <p:cNvPr id="89" name="Group 89"/>
            <p:cNvGrpSpPr/>
            <p:nvPr/>
          </p:nvGrpSpPr>
          <p:grpSpPr>
            <a:xfrm>
              <a:off x="6505575" y="4171950"/>
              <a:ext cx="2219801" cy="433388"/>
              <a:chOff x="6505575" y="4171950"/>
              <a:chExt cx="2219801" cy="433388"/>
            </a:xfrm>
          </p:grpSpPr>
          <p:sp>
            <p:nvSpPr>
              <p:cNvPr id="86" name="Ellipse 86"/>
              <p:cNvSpPr/>
              <p:nvPr/>
            </p:nvSpPr>
            <p:spPr>
              <a:xfrm>
                <a:off x="6505575" y="4171950"/>
                <a:ext cx="419100" cy="419100"/>
              </a:xfrm>
              <a:prstGeom prst="ellipse">
                <a:avLst/>
              </a:prstGeom>
              <a:solidFill>
                <a:srgbClr val="F3E5F5"/>
              </a:solidFill>
              <a:ln>
                <a:noFill/>
              </a:ln>
            </p:spPr>
          </p:sp>
          <p:sp>
            <p:nvSpPr>
              <p:cNvPr id="87" name="TextBox 87"/>
              <p:cNvSpPr txBox="1"/>
              <p:nvPr/>
            </p:nvSpPr>
            <p:spPr>
              <a:xfrm>
                <a:off x="6627900" y="4270058"/>
                <a:ext cx="174450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650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✅</a:t>
                </a:r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7077075" y="4295775"/>
                <a:ext cx="1648301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管理与质保体系</a:t>
                </a:r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6477000" y="4619625"/>
              <a:ext cx="2381250" cy="476250"/>
              <a:chOff x="6477000" y="4619625"/>
              <a:chExt cx="2381250" cy="47625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6477000" y="4619625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3E5F5"/>
              </a:solidFill>
              <a:ln>
                <a:noFill/>
              </a:ln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6607492" y="4723924"/>
                <a:ext cx="127324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ISO/IEC 17065合规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6609398" y="4911566"/>
                <a:ext cx="98488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认证机构国际认可</a:t>
                </a:r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8953500" y="4619625"/>
              <a:ext cx="2381250" cy="476250"/>
              <a:chOff x="8953500" y="4619625"/>
              <a:chExt cx="2381250" cy="47625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8953500" y="4619625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DE7F6"/>
              </a:solidFill>
              <a:ln>
                <a:noFill/>
              </a:ln>
            </p:spPr>
          </p:sp>
          <p:sp>
            <p:nvSpPr>
              <p:cNvPr id="95" name="TextBox 95"/>
              <p:cNvSpPr txBox="1"/>
              <p:nvPr/>
            </p:nvSpPr>
            <p:spPr>
              <a:xfrm>
                <a:off x="9083992" y="4723924"/>
                <a:ext cx="92187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三级质量把关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9085898" y="4911566"/>
                <a:ext cx="111742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审核/技术/决策分离</a:t>
                </a:r>
              </a:p>
            </p:txBody>
          </p:sp>
        </p:grpSp>
        <p:grpSp>
          <p:nvGrpSpPr>
            <p:cNvPr id="101" name="Group 101"/>
            <p:cNvGrpSpPr/>
            <p:nvPr/>
          </p:nvGrpSpPr>
          <p:grpSpPr>
            <a:xfrm>
              <a:off x="6477000" y="5191125"/>
              <a:ext cx="2381250" cy="476250"/>
              <a:chOff x="6477000" y="5191125"/>
              <a:chExt cx="2381250" cy="47625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6477000" y="5191125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DE7F6"/>
              </a:solidFill>
              <a:ln>
                <a:noFill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6607492" y="5295424"/>
                <a:ext cx="92187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风险管理体系</a:t>
                </a:r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6609398" y="5483066"/>
                <a:ext cx="105115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公正性/保密性保障</a:t>
                </a:r>
              </a:p>
            </p:txBody>
          </p:sp>
        </p:grpSp>
        <p:grpSp>
          <p:nvGrpSpPr>
            <p:cNvPr id="105" name="Group 105"/>
            <p:cNvGrpSpPr/>
            <p:nvPr/>
          </p:nvGrpSpPr>
          <p:grpSpPr>
            <a:xfrm>
              <a:off x="8953500" y="5191125"/>
              <a:ext cx="2381250" cy="476250"/>
              <a:chOff x="8953500" y="5191125"/>
              <a:chExt cx="2381250" cy="47625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8953500" y="5191125"/>
                <a:ext cx="2381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476250">
                    <a:moveTo>
                      <a:pt x="57150" y="0"/>
                    </a:moveTo>
                    <a:lnTo>
                      <a:pt x="2324100" y="0"/>
                    </a:lnTo>
                    <a:cubicBezTo>
                      <a:pt x="2355663" y="0"/>
                      <a:pt x="2381250" y="25587"/>
                      <a:pt x="2381250" y="57150"/>
                    </a:cubicBezTo>
                    <a:lnTo>
                      <a:pt x="2381250" y="419100"/>
                    </a:lnTo>
                    <a:cubicBezTo>
                      <a:pt x="2381250" y="450663"/>
                      <a:pt x="2355663" y="476250"/>
                      <a:pt x="232410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3E5F5"/>
              </a:solidFill>
              <a:ln>
                <a:noFill/>
              </a:ln>
            </p:spPr>
          </p:sp>
          <p:sp>
            <p:nvSpPr>
              <p:cNvPr id="103" name="TextBox 103"/>
              <p:cNvSpPr txBox="1"/>
              <p:nvPr/>
            </p:nvSpPr>
            <p:spPr>
              <a:xfrm>
                <a:off x="9083992" y="5295424"/>
                <a:ext cx="92187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持续改进机制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9085898" y="5483066"/>
                <a:ext cx="86439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客户满意度追踪</a:t>
                </a:r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>
              <a:off x="6477000" y="5810250"/>
              <a:ext cx="4857750" cy="381000"/>
              <a:chOff x="6477000" y="5810250"/>
              <a:chExt cx="4857750" cy="38100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6477000" y="5810250"/>
                <a:ext cx="485775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81000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323850"/>
                    </a:lnTo>
                    <a:cubicBezTo>
                      <a:pt x="4857750" y="355413"/>
                      <a:pt x="4832163" y="381000"/>
                      <a:pt x="4800600" y="381000"/>
                    </a:cubicBezTo>
                    <a:lnTo>
                      <a:pt x="57150" y="381000"/>
                    </a:lnTo>
                    <a:cubicBezTo>
                      <a:pt x="25587" y="381000"/>
                      <a:pt x="0" y="355413"/>
                      <a:pt x="0" y="323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9C27B0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107" name="TextBox 107"/>
              <p:cNvSpPr txBox="1"/>
              <p:nvPr/>
            </p:nvSpPr>
            <p:spPr>
              <a:xfrm>
                <a:off x="7544264" y="5952649"/>
                <a:ext cx="272322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🎯 目标：客户满意度95%+ | 零重大质量事故</a:t>
                </a:r>
              </a:p>
            </p:txBody>
          </p:sp>
        </p:grpSp>
      </p:grpSp>
      <p:sp>
        <p:nvSpPr>
          <p:cNvPr id="110" name="TextBox 110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17 / 20</a:t>
            </a:r>
          </a:p>
        </p:txBody>
      </p:sp>
    </p:spTree>
  </p:cSld>
  <p:clrMapOvr>
    <a:masterClrMapping/>
  </p:clrMapOvr>
  <p:transition dur="4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2637282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五年实施路线图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418414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FIVE-YEAR IMPLEMENTATION ROADMAP (2026-2030)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571500" y="1238250"/>
            <a:ext cx="11239500" cy="4953000"/>
            <a:chOff x="571500" y="1238250"/>
            <a:chExt cx="11239500" cy="4953000"/>
          </a:xfrm>
        </p:grpSpPr>
        <p:sp>
          <p:nvSpPr>
            <p:cNvPr id="6" name="Freeform 6"/>
            <p:cNvSpPr/>
            <p:nvPr/>
          </p:nvSpPr>
          <p:spPr>
            <a:xfrm>
              <a:off x="571500" y="1238250"/>
              <a:ext cx="11049000" cy="4953000"/>
            </a:xfrm>
            <a:custGeom>
              <a:avLst/>
              <a:gdLst/>
              <a:ahLst/>
              <a:cxnLst/>
              <a:rect l="l" t="t" r="r" b="b"/>
              <a:pathLst>
                <a:path w="11049000" h="49530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4838700"/>
                  </a:lnTo>
                  <a:cubicBezTo>
                    <a:pt x="11049000" y="4901826"/>
                    <a:pt x="10997826" y="4953000"/>
                    <a:pt x="10934700" y="4953000"/>
                  </a:cubicBezTo>
                  <a:lnTo>
                    <a:pt x="114300" y="4953000"/>
                  </a:lnTo>
                  <a:cubicBezTo>
                    <a:pt x="51174" y="4953000"/>
                    <a:pt x="0" y="4901826"/>
                    <a:pt x="0" y="483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" name="Freeform 7"/>
            <p:cNvSpPr/>
            <p:nvPr/>
          </p:nvSpPr>
          <p:spPr>
            <a:xfrm>
              <a:off x="1333500" y="1809750"/>
              <a:ext cx="9525000" cy="76200"/>
            </a:xfrm>
            <a:custGeom>
              <a:avLst/>
              <a:gdLst/>
              <a:ahLst/>
              <a:cxnLst/>
              <a:rect l="l" t="t" r="r" b="b"/>
              <a:pathLst>
                <a:path w="9525000" h="76200">
                  <a:moveTo>
                    <a:pt x="38100" y="0"/>
                  </a:moveTo>
                  <a:lnTo>
                    <a:pt x="9486900" y="0"/>
                  </a:lnTo>
                  <a:cubicBezTo>
                    <a:pt x="9507942" y="0"/>
                    <a:pt x="9525000" y="17058"/>
                    <a:pt x="9525000" y="38100"/>
                  </a:cubicBezTo>
                  <a:lnTo>
                    <a:pt x="9525000" y="38100"/>
                  </a:lnTo>
                  <a:cubicBezTo>
                    <a:pt x="9525000" y="59142"/>
                    <a:pt x="9507942" y="76200"/>
                    <a:pt x="9486900" y="76200"/>
                  </a:cubicBezTo>
                  <a:lnTo>
                    <a:pt x="38100" y="76200"/>
                  </a:lnTo>
                  <a:cubicBezTo>
                    <a:pt x="17058" y="76200"/>
                    <a:pt x="0" y="59142"/>
                    <a:pt x="0" y="381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gradFill>
              <a:gsLst>
                <a:gs pos="0">
                  <a:srgbClr val="003F6C"/>
                </a:gs>
                <a:gs pos="50000">
                  <a:srgbClr val="0076A8"/>
                </a:gs>
                <a:gs pos="100000">
                  <a:srgbClr val="00A651"/>
                </a:gs>
              </a:gsLst>
              <a:lin ang="0" scaled="1"/>
            </a:gradFill>
            <a:ln>
              <a:noFill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1162050" y="1676400"/>
              <a:ext cx="342900" cy="342900"/>
              <a:chOff x="1162050" y="1676400"/>
              <a:chExt cx="342900" cy="342900"/>
            </a:xfrm>
          </p:grpSpPr>
          <p:sp>
            <p:nvSpPr>
              <p:cNvPr id="8" name="Ellipse 8"/>
              <p:cNvSpPr/>
              <p:nvPr/>
            </p:nvSpPr>
            <p:spPr>
              <a:xfrm>
                <a:off x="1162050" y="1676400"/>
                <a:ext cx="342900" cy="342900"/>
              </a:xfrm>
              <a:prstGeom prst="ellipse">
                <a:avLst/>
              </a:prstGeom>
              <a:solidFill>
                <a:srgbClr val="003F6C"/>
              </a:solidFill>
              <a:ln w="28575">
                <a:solidFill>
                  <a:srgbClr val="FFFFFF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1183855" y="1806416"/>
                <a:ext cx="29929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2026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543300" y="1676400"/>
              <a:ext cx="342900" cy="342900"/>
              <a:chOff x="3543300" y="1676400"/>
              <a:chExt cx="342900" cy="342900"/>
            </a:xfrm>
          </p:grpSpPr>
          <p:sp>
            <p:nvSpPr>
              <p:cNvPr id="11" name="Ellipse 11"/>
              <p:cNvSpPr/>
              <p:nvPr/>
            </p:nvSpPr>
            <p:spPr>
              <a:xfrm>
                <a:off x="3543300" y="1676400"/>
                <a:ext cx="342900" cy="342900"/>
              </a:xfrm>
              <a:prstGeom prst="ellipse">
                <a:avLst/>
              </a:prstGeom>
              <a:solidFill>
                <a:srgbClr val="0076A8"/>
              </a:solidFill>
              <a:ln w="28575">
                <a:solidFill>
                  <a:srgbClr val="FFFFFF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3565105" y="1806416"/>
                <a:ext cx="29929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2027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5924550" y="1676400"/>
              <a:ext cx="342900" cy="342900"/>
              <a:chOff x="5924550" y="1676400"/>
              <a:chExt cx="342900" cy="342900"/>
            </a:xfrm>
          </p:grpSpPr>
          <p:sp>
            <p:nvSpPr>
              <p:cNvPr id="14" name="Ellipse 14"/>
              <p:cNvSpPr/>
              <p:nvPr/>
            </p:nvSpPr>
            <p:spPr>
              <a:xfrm>
                <a:off x="5924550" y="1676400"/>
                <a:ext cx="342900" cy="342900"/>
              </a:xfrm>
              <a:prstGeom prst="ellipse">
                <a:avLst/>
              </a:prstGeom>
              <a:solidFill>
                <a:srgbClr val="0076A8"/>
              </a:solidFill>
              <a:ln w="28575">
                <a:solidFill>
                  <a:srgbClr val="FFFFFF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5946355" y="1806416"/>
                <a:ext cx="29929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2028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8305800" y="1676400"/>
              <a:ext cx="342900" cy="342900"/>
              <a:chOff x="8305800" y="1676400"/>
              <a:chExt cx="342900" cy="342900"/>
            </a:xfrm>
          </p:grpSpPr>
          <p:sp>
            <p:nvSpPr>
              <p:cNvPr id="17" name="Ellipse 17"/>
              <p:cNvSpPr/>
              <p:nvPr/>
            </p:nvSpPr>
            <p:spPr>
              <a:xfrm>
                <a:off x="8305800" y="1676400"/>
                <a:ext cx="342900" cy="342900"/>
              </a:xfrm>
              <a:prstGeom prst="ellipse">
                <a:avLst/>
              </a:prstGeom>
              <a:solidFill>
                <a:srgbClr val="00A651"/>
              </a:solidFill>
              <a:ln w="28575">
                <a:solidFill>
                  <a:srgbClr val="FFFFFF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8327605" y="1806416"/>
                <a:ext cx="29929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2029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0648950" y="1638300"/>
              <a:ext cx="419100" cy="419100"/>
              <a:chOff x="10648950" y="1638300"/>
              <a:chExt cx="419100" cy="419100"/>
            </a:xfrm>
          </p:grpSpPr>
          <p:sp>
            <p:nvSpPr>
              <p:cNvPr id="20" name="Ellipse 20"/>
              <p:cNvSpPr/>
              <p:nvPr/>
            </p:nvSpPr>
            <p:spPr>
              <a:xfrm>
                <a:off x="10648950" y="1638300"/>
                <a:ext cx="419100" cy="419100"/>
              </a:xfrm>
              <a:prstGeom prst="ellipse">
                <a:avLst/>
              </a:prstGeom>
              <a:solidFill>
                <a:srgbClr val="00A651"/>
              </a:solidFill>
              <a:ln w="38100">
                <a:solidFill>
                  <a:srgbClr val="FFC107"/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0695251" y="1779270"/>
                <a:ext cx="32649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2030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2524125" y="2190750"/>
              <a:ext cx="2381250" cy="285750"/>
              <a:chOff x="2524125" y="2190750"/>
              <a:chExt cx="2381250" cy="28575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2524125" y="2190750"/>
                <a:ext cx="23812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285750">
                    <a:moveTo>
                      <a:pt x="142875" y="0"/>
                    </a:moveTo>
                    <a:lnTo>
                      <a:pt x="2238375" y="0"/>
                    </a:lnTo>
                    <a:cubicBezTo>
                      <a:pt x="2317283" y="0"/>
                      <a:pt x="2381250" y="63967"/>
                      <a:pt x="2381250" y="142875"/>
                    </a:cubicBezTo>
                    <a:lnTo>
                      <a:pt x="2381250" y="142875"/>
                    </a:lnTo>
                    <a:cubicBezTo>
                      <a:pt x="2381250" y="221783"/>
                      <a:pt x="2317283" y="285750"/>
                      <a:pt x="2238375" y="285750"/>
                    </a:cubicBezTo>
                    <a:lnTo>
                      <a:pt x="142875" y="285750"/>
                    </a:lnTo>
                    <a:cubicBezTo>
                      <a:pt x="63967" y="285750"/>
                      <a:pt x="0" y="221783"/>
                      <a:pt x="0" y="142875"/>
                    </a:cubicBezTo>
                    <a:lnTo>
                      <a:pt x="0" y="142875"/>
                    </a:lnTo>
                    <a:cubicBezTo>
                      <a:pt x="0" y="63967"/>
                      <a:pt x="63967" y="0"/>
                      <a:pt x="142875" y="0"/>
                    </a:cubicBezTo>
                    <a:close/>
                  </a:path>
                </a:pathLst>
              </a:custGeom>
              <a:solidFill>
                <a:srgbClr val="003F6C"/>
              </a:solidFill>
              <a:ln>
                <a:noFill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2954774" y="2275999"/>
                <a:ext cx="151995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第一阶段：奠基与试点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5524500" y="2190750"/>
              <a:ext cx="2571750" cy="285750"/>
              <a:chOff x="5524500" y="2190750"/>
              <a:chExt cx="2571750" cy="28575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5524500" y="2190750"/>
                <a:ext cx="2571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571750" h="285750">
                    <a:moveTo>
                      <a:pt x="142875" y="0"/>
                    </a:moveTo>
                    <a:lnTo>
                      <a:pt x="2428875" y="0"/>
                    </a:lnTo>
                    <a:cubicBezTo>
                      <a:pt x="2507783" y="0"/>
                      <a:pt x="2571750" y="63967"/>
                      <a:pt x="2571750" y="142875"/>
                    </a:cubicBezTo>
                    <a:lnTo>
                      <a:pt x="2571750" y="142875"/>
                    </a:lnTo>
                    <a:cubicBezTo>
                      <a:pt x="2571750" y="221783"/>
                      <a:pt x="2507783" y="285750"/>
                      <a:pt x="2428875" y="285750"/>
                    </a:cubicBezTo>
                    <a:lnTo>
                      <a:pt x="142875" y="285750"/>
                    </a:lnTo>
                    <a:cubicBezTo>
                      <a:pt x="63967" y="285750"/>
                      <a:pt x="0" y="221783"/>
                      <a:pt x="0" y="142875"/>
                    </a:cubicBezTo>
                    <a:lnTo>
                      <a:pt x="0" y="142875"/>
                    </a:lnTo>
                    <a:cubicBezTo>
                      <a:pt x="0" y="63967"/>
                      <a:pt x="63967" y="0"/>
                      <a:pt x="142875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6050399" y="2275999"/>
                <a:ext cx="151995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第二阶段：拓展与提升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8858250" y="2190750"/>
              <a:ext cx="2190750" cy="285750"/>
              <a:chOff x="8858250" y="2190750"/>
              <a:chExt cx="2190750" cy="28575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8858250" y="2190750"/>
                <a:ext cx="2190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190750" h="285750">
                    <a:moveTo>
                      <a:pt x="142875" y="0"/>
                    </a:moveTo>
                    <a:lnTo>
                      <a:pt x="2047875" y="0"/>
                    </a:lnTo>
                    <a:cubicBezTo>
                      <a:pt x="2126783" y="0"/>
                      <a:pt x="2190750" y="63967"/>
                      <a:pt x="2190750" y="142875"/>
                    </a:cubicBezTo>
                    <a:lnTo>
                      <a:pt x="2190750" y="142875"/>
                    </a:lnTo>
                    <a:cubicBezTo>
                      <a:pt x="2190750" y="221783"/>
                      <a:pt x="2126783" y="285750"/>
                      <a:pt x="2047875" y="285750"/>
                    </a:cubicBezTo>
                    <a:lnTo>
                      <a:pt x="142875" y="285750"/>
                    </a:lnTo>
                    <a:cubicBezTo>
                      <a:pt x="63967" y="285750"/>
                      <a:pt x="0" y="221783"/>
                      <a:pt x="0" y="142875"/>
                    </a:cubicBezTo>
                    <a:lnTo>
                      <a:pt x="0" y="142875"/>
                    </a:lnTo>
                    <a:cubicBezTo>
                      <a:pt x="0" y="63967"/>
                      <a:pt x="63967" y="0"/>
                      <a:pt x="142875" y="0"/>
                    </a:cubicBez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9193649" y="2275999"/>
                <a:ext cx="151995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第三阶段：巩固与引领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52500" y="2714625"/>
              <a:ext cx="3429000" cy="1524000"/>
              <a:chOff x="952500" y="2714625"/>
              <a:chExt cx="3429000" cy="1524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952500" y="2714625"/>
                <a:ext cx="34290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1524000">
                    <a:moveTo>
                      <a:pt x="95250" y="0"/>
                    </a:moveTo>
                    <a:lnTo>
                      <a:pt x="3333750" y="0"/>
                    </a:lnTo>
                    <a:cubicBezTo>
                      <a:pt x="3386355" y="0"/>
                      <a:pt x="3429000" y="42645"/>
                      <a:pt x="3429000" y="95250"/>
                    </a:cubicBezTo>
                    <a:lnTo>
                      <a:pt x="3429000" y="1428750"/>
                    </a:lnTo>
                    <a:cubicBezTo>
                      <a:pt x="3429000" y="1481355"/>
                      <a:pt x="3386355" y="1524000"/>
                      <a:pt x="3333750" y="1524000"/>
                    </a:cubicBezTo>
                    <a:lnTo>
                      <a:pt x="95250" y="1524000"/>
                    </a:lnTo>
                    <a:cubicBezTo>
                      <a:pt x="42645" y="1524000"/>
                      <a:pt x="0" y="1481355"/>
                      <a:pt x="0" y="14287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52500" y="2714625"/>
                <a:ext cx="762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52400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1485900"/>
                    </a:lnTo>
                    <a:cubicBezTo>
                      <a:pt x="76200" y="1506942"/>
                      <a:pt x="59142" y="1524000"/>
                      <a:pt x="38100" y="1524000"/>
                    </a:cubicBezTo>
                    <a:lnTo>
                      <a:pt x="38100" y="1524000"/>
                    </a:lnTo>
                    <a:cubicBezTo>
                      <a:pt x="17058" y="1524000"/>
                      <a:pt x="0" y="1506942"/>
                      <a:pt x="0" y="14859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3F6C"/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1176338" y="2878931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数字化基础建设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179195" y="3141345"/>
                <a:ext cx="118614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认证管理平台上线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179195" y="3331845"/>
                <a:ext cx="118614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远程审核试点启动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1179195" y="3522345"/>
                <a:ext cx="131759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区块链存证系统搭建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176338" y="373618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创新产品研发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179195" y="3998595"/>
                <a:ext cx="131759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碳足迹认证产品发布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4572000" y="2714625"/>
              <a:ext cx="3429000" cy="1524000"/>
              <a:chOff x="4572000" y="2714625"/>
              <a:chExt cx="3429000" cy="1524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4572000" y="2714625"/>
                <a:ext cx="34290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1524000">
                    <a:moveTo>
                      <a:pt x="95250" y="0"/>
                    </a:moveTo>
                    <a:lnTo>
                      <a:pt x="3333750" y="0"/>
                    </a:lnTo>
                    <a:cubicBezTo>
                      <a:pt x="3386355" y="0"/>
                      <a:pt x="3429000" y="42645"/>
                      <a:pt x="3429000" y="95250"/>
                    </a:cubicBezTo>
                    <a:lnTo>
                      <a:pt x="3429000" y="1428750"/>
                    </a:lnTo>
                    <a:cubicBezTo>
                      <a:pt x="3429000" y="1481355"/>
                      <a:pt x="3386355" y="1524000"/>
                      <a:pt x="3333750" y="1524000"/>
                    </a:cubicBezTo>
                    <a:lnTo>
                      <a:pt x="95250" y="1524000"/>
                    </a:lnTo>
                    <a:cubicBezTo>
                      <a:pt x="42645" y="1524000"/>
                      <a:pt x="0" y="1481355"/>
                      <a:pt x="0" y="14287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E1F5FE"/>
              </a:solidFill>
              <a:ln>
                <a:noFill/>
              </a:ln>
            </p:spPr>
          </p:sp>
          <p:sp>
            <p:nvSpPr>
              <p:cNvPr id="42" name="Freeform 42"/>
              <p:cNvSpPr/>
              <p:nvPr/>
            </p:nvSpPr>
            <p:spPr>
              <a:xfrm>
                <a:off x="4572000" y="2714625"/>
                <a:ext cx="762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52400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1485900"/>
                    </a:lnTo>
                    <a:cubicBezTo>
                      <a:pt x="76200" y="1506942"/>
                      <a:pt x="59142" y="1524000"/>
                      <a:pt x="38100" y="1524000"/>
                    </a:cubicBezTo>
                    <a:lnTo>
                      <a:pt x="38100" y="1524000"/>
                    </a:lnTo>
                    <a:cubicBezTo>
                      <a:pt x="17058" y="1524000"/>
                      <a:pt x="0" y="1506942"/>
                      <a:pt x="0" y="14859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4795838" y="2878931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数字化深度应用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798695" y="3141345"/>
                <a:ext cx="1297876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AI智能审核模型部署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798695" y="3331845"/>
                <a:ext cx="127158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全流程在线化达80%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4798695" y="3522345"/>
                <a:ext cx="118614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电子证书全面普及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795838" y="3736181"/>
                <a:ext cx="89118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国际化拓展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798695" y="3998595"/>
                <a:ext cx="125844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东盟/中东市场布局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8191500" y="2714625"/>
              <a:ext cx="3238500" cy="1524000"/>
              <a:chOff x="8191500" y="2714625"/>
              <a:chExt cx="3238500" cy="1524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8191500" y="2714625"/>
                <a:ext cx="32385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1524000">
                    <a:moveTo>
                      <a:pt x="95250" y="0"/>
                    </a:moveTo>
                    <a:lnTo>
                      <a:pt x="3143250" y="0"/>
                    </a:lnTo>
                    <a:cubicBezTo>
                      <a:pt x="3195855" y="0"/>
                      <a:pt x="3238500" y="42645"/>
                      <a:pt x="3238500" y="95250"/>
                    </a:cubicBezTo>
                    <a:lnTo>
                      <a:pt x="3238500" y="1428750"/>
                    </a:lnTo>
                    <a:cubicBezTo>
                      <a:pt x="3238500" y="1481355"/>
                      <a:pt x="3195855" y="1524000"/>
                      <a:pt x="3143250" y="1524000"/>
                    </a:cubicBezTo>
                    <a:lnTo>
                      <a:pt x="95250" y="1524000"/>
                    </a:lnTo>
                    <a:cubicBezTo>
                      <a:pt x="42645" y="1524000"/>
                      <a:pt x="0" y="1481355"/>
                      <a:pt x="0" y="14287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51" name="Freeform 51"/>
              <p:cNvSpPr/>
              <p:nvPr/>
            </p:nvSpPr>
            <p:spPr>
              <a:xfrm>
                <a:off x="8191500" y="2714625"/>
                <a:ext cx="762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52400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1485900"/>
                    </a:lnTo>
                    <a:cubicBezTo>
                      <a:pt x="76200" y="1506942"/>
                      <a:pt x="59142" y="1524000"/>
                      <a:pt x="38100" y="1524000"/>
                    </a:cubicBezTo>
                    <a:lnTo>
                      <a:pt x="38100" y="1524000"/>
                    </a:lnTo>
                    <a:cubicBezTo>
                      <a:pt x="17058" y="1524000"/>
                      <a:pt x="0" y="1506942"/>
                      <a:pt x="0" y="14859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8415338" y="2878931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智能化全面升级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418195" y="3141345"/>
                <a:ext cx="114014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认证效率提升40%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418195" y="3331845"/>
                <a:ext cx="92325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全球互联互通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8418195" y="3522345"/>
                <a:ext cx="118614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行业领先地位确立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8415338" y="3736181"/>
                <a:ext cx="89118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品牌影响力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8418195" y="3998595"/>
                <a:ext cx="131759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国内领先、国际知名</a:t>
                </a: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937260" y="4585335"/>
              <a:ext cx="10873740" cy="1367790"/>
              <a:chOff x="937260" y="4585335"/>
              <a:chExt cx="10873740" cy="1367790"/>
            </a:xfrm>
          </p:grpSpPr>
          <p:sp>
            <p:nvSpPr>
              <p:cNvPr id="59" name="TextBox 59"/>
              <p:cNvSpPr txBox="1"/>
              <p:nvPr/>
            </p:nvSpPr>
            <p:spPr>
              <a:xfrm>
                <a:off x="937260" y="4585335"/>
                <a:ext cx="147506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🎯 关键里程碑成果</a:t>
                </a:r>
              </a:p>
            </p:txBody>
          </p:sp>
          <p:grpSp>
            <p:nvGrpSpPr>
              <p:cNvPr id="65" name="Group 65"/>
              <p:cNvGrpSpPr/>
              <p:nvPr/>
            </p:nvGrpSpPr>
            <p:grpSpPr>
              <a:xfrm>
                <a:off x="952500" y="4905375"/>
                <a:ext cx="2571750" cy="1047750"/>
                <a:chOff x="952500" y="4905375"/>
                <a:chExt cx="2571750" cy="1047750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952500" y="4905375"/>
                  <a:ext cx="2571750" cy="10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50" h="1047750">
                      <a:moveTo>
                        <a:pt x="76200" y="0"/>
                      </a:moveTo>
                      <a:lnTo>
                        <a:pt x="2495550" y="0"/>
                      </a:lnTo>
                      <a:cubicBezTo>
                        <a:pt x="2537634" y="0"/>
                        <a:pt x="2571750" y="34116"/>
                        <a:pt x="2571750" y="76200"/>
                      </a:cubicBezTo>
                      <a:lnTo>
                        <a:pt x="2571750" y="971550"/>
                      </a:lnTo>
                      <a:cubicBezTo>
                        <a:pt x="2571750" y="1013634"/>
                        <a:pt x="2537634" y="1047750"/>
                        <a:pt x="2495550" y="1047750"/>
                      </a:cubicBezTo>
                      <a:lnTo>
                        <a:pt x="76200" y="1047750"/>
                      </a:lnTo>
                      <a:cubicBezTo>
                        <a:pt x="34116" y="1047750"/>
                        <a:pt x="0" y="1013634"/>
                        <a:pt x="0" y="971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003F6C"/>
                </a:solidFill>
                <a:ln>
                  <a:noFill/>
                </a:ln>
              </p:spPr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1822490" y="5077778"/>
                  <a:ext cx="83177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C107"/>
                      </a:solidFill>
                      <a:latin typeface="Segoe UI"/>
                      <a:ea typeface="Microsoft YaHei"/>
                      <a:cs typeface="Segoe UI"/>
                    </a:rPr>
                    <a:t>数字化转型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1668304" y="5332095"/>
                  <a:ext cx="11401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认证周期缩短40%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1845755" y="5522595"/>
                  <a:ext cx="785241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100%线上化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1678162" y="5713095"/>
                  <a:ext cx="1120426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AI应用覆盖率80%</a:t>
                  </a:r>
                </a:p>
              </p:txBody>
            </p:sp>
          </p:grpSp>
          <p:grpSp>
            <p:nvGrpSpPr>
              <p:cNvPr id="71" name="Group 71"/>
              <p:cNvGrpSpPr/>
              <p:nvPr/>
            </p:nvGrpSpPr>
            <p:grpSpPr>
              <a:xfrm>
                <a:off x="3714750" y="4905375"/>
                <a:ext cx="2571750" cy="1047750"/>
                <a:chOff x="3714750" y="4905375"/>
                <a:chExt cx="2571750" cy="1047750"/>
              </a:xfrm>
            </p:grpSpPr>
            <p:sp>
              <p:nvSpPr>
                <p:cNvPr id="66" name="Freeform 66"/>
                <p:cNvSpPr/>
                <p:nvPr/>
              </p:nvSpPr>
              <p:spPr>
                <a:xfrm>
                  <a:off x="3714750" y="4905375"/>
                  <a:ext cx="2571750" cy="10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50" h="1047750">
                      <a:moveTo>
                        <a:pt x="76200" y="0"/>
                      </a:moveTo>
                      <a:lnTo>
                        <a:pt x="2495550" y="0"/>
                      </a:lnTo>
                      <a:cubicBezTo>
                        <a:pt x="2537634" y="0"/>
                        <a:pt x="2571750" y="34116"/>
                        <a:pt x="2571750" y="76200"/>
                      </a:cubicBezTo>
                      <a:lnTo>
                        <a:pt x="2571750" y="971550"/>
                      </a:lnTo>
                      <a:cubicBezTo>
                        <a:pt x="2571750" y="1013634"/>
                        <a:pt x="2537634" y="1047750"/>
                        <a:pt x="2495550" y="1047750"/>
                      </a:cubicBezTo>
                      <a:lnTo>
                        <a:pt x="76200" y="1047750"/>
                      </a:lnTo>
                      <a:cubicBezTo>
                        <a:pt x="34116" y="1047750"/>
                        <a:pt x="0" y="1013634"/>
                        <a:pt x="0" y="971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0076A8"/>
                </a:solidFill>
                <a:ln>
                  <a:noFill/>
                </a:ln>
              </p:spPr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4665250" y="5077778"/>
                  <a:ext cx="67075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C107"/>
                      </a:solidFill>
                      <a:latin typeface="Segoe UI"/>
                      <a:ea typeface="Microsoft YaHei"/>
                      <a:cs typeface="Segoe UI"/>
                    </a:rPr>
                    <a:t>创新产品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4460129" y="5332095"/>
                  <a:ext cx="108099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新产品占比30%+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4407551" y="5522595"/>
                  <a:ext cx="118614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绿色认证体系完善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4473273" y="5713095"/>
                  <a:ext cx="105470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智能网联全覆盖</a:t>
                  </a:r>
                </a:p>
              </p:txBody>
            </p:sp>
          </p:grpSp>
          <p:grpSp>
            <p:nvGrpSpPr>
              <p:cNvPr id="77" name="Group 77"/>
              <p:cNvGrpSpPr/>
              <p:nvPr/>
            </p:nvGrpSpPr>
            <p:grpSpPr>
              <a:xfrm>
                <a:off x="6477000" y="4905375"/>
                <a:ext cx="2571750" cy="1047750"/>
                <a:chOff x="6477000" y="4905375"/>
                <a:chExt cx="2571750" cy="1047750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6477000" y="4905375"/>
                  <a:ext cx="2571750" cy="10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50" h="1047750">
                      <a:moveTo>
                        <a:pt x="76200" y="0"/>
                      </a:moveTo>
                      <a:lnTo>
                        <a:pt x="2495550" y="0"/>
                      </a:lnTo>
                      <a:cubicBezTo>
                        <a:pt x="2537634" y="0"/>
                        <a:pt x="2571750" y="34116"/>
                        <a:pt x="2571750" y="76200"/>
                      </a:cubicBezTo>
                      <a:lnTo>
                        <a:pt x="2571750" y="971550"/>
                      </a:lnTo>
                      <a:cubicBezTo>
                        <a:pt x="2571750" y="1013634"/>
                        <a:pt x="2537634" y="1047750"/>
                        <a:pt x="2495550" y="1047750"/>
                      </a:cubicBezTo>
                      <a:lnTo>
                        <a:pt x="76200" y="1047750"/>
                      </a:lnTo>
                      <a:cubicBezTo>
                        <a:pt x="34116" y="1047750"/>
                        <a:pt x="0" y="1013634"/>
                        <a:pt x="0" y="971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00A651"/>
                </a:solidFill>
                <a:ln>
                  <a:noFill/>
                </a:ln>
              </p:spPr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7346990" y="5077778"/>
                  <a:ext cx="83177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C107"/>
                      </a:solidFill>
                      <a:latin typeface="Segoe UI"/>
                      <a:ea typeface="Microsoft YaHei"/>
                      <a:cs typeface="Segoe UI"/>
                    </a:rPr>
                    <a:t>国际化布局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7156656" y="5332095"/>
                  <a:ext cx="1212437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海外业务占比20%+</a:t>
                  </a:r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7340679" y="5522595"/>
                  <a:ext cx="844391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互认协议10+</a:t>
                  </a:r>
                </a:p>
              </p:txBody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7360396" y="5713095"/>
                  <a:ext cx="80495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海外机构5+</a:t>
                  </a:r>
                </a:p>
              </p:txBody>
            </p:sp>
          </p:grpSp>
          <p:grpSp>
            <p:nvGrpSpPr>
              <p:cNvPr id="83" name="Group 83"/>
              <p:cNvGrpSpPr/>
              <p:nvPr/>
            </p:nvGrpSpPr>
            <p:grpSpPr>
              <a:xfrm>
                <a:off x="9239250" y="4905375"/>
                <a:ext cx="2571750" cy="1047750"/>
                <a:chOff x="9239250" y="4905375"/>
                <a:chExt cx="2571750" cy="1047750"/>
              </a:xfrm>
            </p:grpSpPr>
            <p:sp>
              <p:nvSpPr>
                <p:cNvPr id="78" name="Freeform 78"/>
                <p:cNvSpPr/>
                <p:nvPr/>
              </p:nvSpPr>
              <p:spPr>
                <a:xfrm>
                  <a:off x="9239250" y="4905375"/>
                  <a:ext cx="2571750" cy="10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50" h="1047750">
                      <a:moveTo>
                        <a:pt x="76200" y="0"/>
                      </a:moveTo>
                      <a:lnTo>
                        <a:pt x="2495550" y="0"/>
                      </a:lnTo>
                      <a:cubicBezTo>
                        <a:pt x="2537634" y="0"/>
                        <a:pt x="2571750" y="34116"/>
                        <a:pt x="2571750" y="76200"/>
                      </a:cubicBezTo>
                      <a:lnTo>
                        <a:pt x="2571750" y="971550"/>
                      </a:lnTo>
                      <a:cubicBezTo>
                        <a:pt x="2571750" y="1013634"/>
                        <a:pt x="2537634" y="1047750"/>
                        <a:pt x="2495550" y="1047750"/>
                      </a:cubicBezTo>
                      <a:lnTo>
                        <a:pt x="76200" y="1047750"/>
                      </a:lnTo>
                      <a:cubicBezTo>
                        <a:pt x="34116" y="1047750"/>
                        <a:pt x="0" y="1013634"/>
                        <a:pt x="0" y="971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F6B35"/>
                </a:solidFill>
                <a:ln>
                  <a:noFill/>
                </a:ln>
              </p:spPr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10189750" y="5077778"/>
                  <a:ext cx="67075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业务增长</a:t>
                  </a:r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10066782" y="5332095"/>
                  <a:ext cx="916686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年均增长15%+</a:t>
                  </a:r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9984629" y="5522595"/>
                  <a:ext cx="108099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客户满意度95%+</a:t>
                  </a:r>
                </a:p>
              </p:txBody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10063496" y="5713095"/>
                  <a:ext cx="92325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• 行业领先地位</a:t>
                  </a:r>
                </a:p>
              </p:txBody>
            </p:sp>
          </p:grpSp>
        </p:grpSp>
      </p:grpSp>
      <p:sp>
        <p:nvSpPr>
          <p:cNvPr id="86" name="TextBox 86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18 / 20</a:t>
            </a:r>
          </a:p>
        </p:txBody>
      </p:sp>
    </p:spTree>
  </p:cSld>
  <p:clrMapOvr>
    <a:masterClrMapping/>
  </p:clrMapOvr>
  <p:transition dur="4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2784500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阶段性目标与KPI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365836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MILESTONES &amp; KEY PERFORMANCE INDICATORS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71500" y="1143000"/>
            <a:ext cx="2571750" cy="2476500"/>
            <a:chOff x="571500" y="1143000"/>
            <a:chExt cx="2571750" cy="2476500"/>
          </a:xfrm>
        </p:grpSpPr>
        <p:sp>
          <p:nvSpPr>
            <p:cNvPr id="6" name="Freeform 6"/>
            <p:cNvSpPr/>
            <p:nvPr/>
          </p:nvSpPr>
          <p:spPr>
            <a:xfrm>
              <a:off x="571500" y="1143000"/>
              <a:ext cx="2571750" cy="2476500"/>
            </a:xfrm>
            <a:custGeom>
              <a:avLst/>
              <a:gdLst/>
              <a:ahLst/>
              <a:cxnLst/>
              <a:rect l="l" t="t" r="r" b="b"/>
              <a:pathLst>
                <a:path w="2571750" h="2476500">
                  <a:moveTo>
                    <a:pt x="114300" y="0"/>
                  </a:moveTo>
                  <a:lnTo>
                    <a:pt x="2457450" y="0"/>
                  </a:lnTo>
                  <a:cubicBezTo>
                    <a:pt x="2520576" y="0"/>
                    <a:pt x="2571750" y="51174"/>
                    <a:pt x="2571750" y="114300"/>
                  </a:cubicBezTo>
                  <a:lnTo>
                    <a:pt x="2571750" y="2362200"/>
                  </a:lnTo>
                  <a:cubicBezTo>
                    <a:pt x="2571750" y="2425326"/>
                    <a:pt x="2520576" y="2476500"/>
                    <a:pt x="2457450" y="2476500"/>
                  </a:cubicBezTo>
                  <a:lnTo>
                    <a:pt x="114300" y="2476500"/>
                  </a:lnTo>
                  <a:cubicBezTo>
                    <a:pt x="51174" y="2476500"/>
                    <a:pt x="0" y="2425326"/>
                    <a:pt x="0" y="2362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grpSp>
          <p:nvGrpSpPr>
            <p:cNvPr id="11" name="Group 11"/>
            <p:cNvGrpSpPr/>
            <p:nvPr/>
          </p:nvGrpSpPr>
          <p:grpSpPr>
            <a:xfrm>
              <a:off x="1333500" y="1571594"/>
              <a:ext cx="1092322" cy="1047781"/>
              <a:chOff x="1333500" y="1571594"/>
              <a:chExt cx="1092322" cy="1047781"/>
            </a:xfrm>
          </p:grpSpPr>
          <p:sp>
            <p:nvSpPr>
              <p:cNvPr id="7" name="Ellipse 7"/>
              <p:cNvSpPr/>
              <p:nvPr/>
            </p:nvSpPr>
            <p:spPr>
              <a:xfrm>
                <a:off x="1333500" y="1571625"/>
                <a:ext cx="1047750" cy="1047750"/>
              </a:xfrm>
              <a:prstGeom prst="ellipse">
                <a:avLst/>
              </a:prstGeom>
              <a:noFill/>
              <a:ln w="114300">
                <a:solidFill>
                  <a:srgbClr val="E8E8F0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1857375" y="1571594"/>
                <a:ext cx="568447" cy="947768"/>
              </a:xfrm>
              <a:custGeom>
                <a:avLst/>
                <a:gdLst/>
                <a:ahLst/>
                <a:cxnLst/>
                <a:rect l="l" t="t" r="r" b="b"/>
                <a:pathLst>
                  <a:path w="568447" h="947768">
                    <a:moveTo>
                      <a:pt x="0" y="31"/>
                    </a:moveTo>
                    <a:cubicBezTo>
                      <a:pt x="226982" y="0"/>
                      <a:pt x="428162" y="146145"/>
                      <a:pt x="498305" y="362017"/>
                    </a:cubicBezTo>
                    <a:cubicBezTo>
                      <a:pt x="568447" y="577889"/>
                      <a:pt x="491592" y="814375"/>
                      <a:pt x="307943" y="947768"/>
                    </a:cubicBezTo>
                  </a:path>
                </a:pathLst>
              </a:custGeom>
              <a:noFill/>
              <a:ln w="114300" cap="rnd">
                <a:solidFill>
                  <a:srgbClr val="0076A8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1523257" y="1912620"/>
                <a:ext cx="668236" cy="487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4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40%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714500" y="2265045"/>
                <a:ext cx="2857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缩短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290066" y="2775585"/>
              <a:ext cx="113461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认证周期缩短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762000" y="3143250"/>
              <a:ext cx="1047750" cy="352425"/>
              <a:chOff x="762000" y="3143250"/>
              <a:chExt cx="1047750" cy="35242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762000" y="3143250"/>
                <a:ext cx="104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33375">
                    <a:moveTo>
                      <a:pt x="38100" y="0"/>
                    </a:moveTo>
                    <a:lnTo>
                      <a:pt x="1009650" y="0"/>
                    </a:lnTo>
                    <a:cubicBezTo>
                      <a:pt x="1030692" y="0"/>
                      <a:pt x="1047750" y="17058"/>
                      <a:pt x="1047750" y="38100"/>
                    </a:cubicBezTo>
                    <a:lnTo>
                      <a:pt x="1047750" y="295275"/>
                    </a:lnTo>
                    <a:cubicBezTo>
                      <a:pt x="1047750" y="316317"/>
                      <a:pt x="1030692" y="333375"/>
                      <a:pt x="1009650" y="333375"/>
                    </a:cubicBezTo>
                    <a:lnTo>
                      <a:pt x="38100" y="333375"/>
                    </a:lnTo>
                    <a:cubicBezTo>
                      <a:pt x="17058" y="333375"/>
                      <a:pt x="0" y="316317"/>
                      <a:pt x="0" y="2952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155859" y="3205162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2027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160581" y="3312795"/>
                <a:ext cx="25058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20%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905000" y="3143250"/>
              <a:ext cx="1047750" cy="352425"/>
              <a:chOff x="1905000" y="3143250"/>
              <a:chExt cx="1047750" cy="35242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905000" y="3143250"/>
                <a:ext cx="104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33375">
                    <a:moveTo>
                      <a:pt x="38100" y="0"/>
                    </a:moveTo>
                    <a:lnTo>
                      <a:pt x="1009650" y="0"/>
                    </a:lnTo>
                    <a:cubicBezTo>
                      <a:pt x="1030692" y="0"/>
                      <a:pt x="1047750" y="17058"/>
                      <a:pt x="1047750" y="38100"/>
                    </a:cubicBezTo>
                    <a:lnTo>
                      <a:pt x="1047750" y="295275"/>
                    </a:lnTo>
                    <a:cubicBezTo>
                      <a:pt x="1047750" y="316317"/>
                      <a:pt x="1030692" y="333375"/>
                      <a:pt x="1009650" y="333375"/>
                    </a:cubicBezTo>
                    <a:lnTo>
                      <a:pt x="38100" y="333375"/>
                    </a:lnTo>
                    <a:cubicBezTo>
                      <a:pt x="17058" y="333375"/>
                      <a:pt x="0" y="316317"/>
                      <a:pt x="0" y="2952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2298859" y="3205162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2030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303581" y="3312795"/>
                <a:ext cx="25058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40%</a:t>
                </a: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3381375" y="1143000"/>
            <a:ext cx="2571750" cy="2476500"/>
            <a:chOff x="3381375" y="1143000"/>
            <a:chExt cx="2571750" cy="2476500"/>
          </a:xfrm>
        </p:grpSpPr>
        <p:sp>
          <p:nvSpPr>
            <p:cNvPr id="22" name="Freeform 22"/>
            <p:cNvSpPr/>
            <p:nvPr/>
          </p:nvSpPr>
          <p:spPr>
            <a:xfrm>
              <a:off x="3381375" y="1143000"/>
              <a:ext cx="2571750" cy="2476500"/>
            </a:xfrm>
            <a:custGeom>
              <a:avLst/>
              <a:gdLst/>
              <a:ahLst/>
              <a:cxnLst/>
              <a:rect l="l" t="t" r="r" b="b"/>
              <a:pathLst>
                <a:path w="2571750" h="2476500">
                  <a:moveTo>
                    <a:pt x="114300" y="0"/>
                  </a:moveTo>
                  <a:lnTo>
                    <a:pt x="2457450" y="0"/>
                  </a:lnTo>
                  <a:cubicBezTo>
                    <a:pt x="2520576" y="0"/>
                    <a:pt x="2571750" y="51174"/>
                    <a:pt x="2571750" y="114300"/>
                  </a:cubicBezTo>
                  <a:lnTo>
                    <a:pt x="2571750" y="2362200"/>
                  </a:lnTo>
                  <a:cubicBezTo>
                    <a:pt x="2571750" y="2425326"/>
                    <a:pt x="2520576" y="2476500"/>
                    <a:pt x="2457450" y="2476500"/>
                  </a:cubicBezTo>
                  <a:lnTo>
                    <a:pt x="114300" y="2476500"/>
                  </a:lnTo>
                  <a:cubicBezTo>
                    <a:pt x="51174" y="2476500"/>
                    <a:pt x="0" y="2425326"/>
                    <a:pt x="0" y="2362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grpSp>
          <p:nvGrpSpPr>
            <p:cNvPr id="27" name="Group 27"/>
            <p:cNvGrpSpPr/>
            <p:nvPr/>
          </p:nvGrpSpPr>
          <p:grpSpPr>
            <a:xfrm>
              <a:off x="4143375" y="1571512"/>
              <a:ext cx="1047750" cy="1047863"/>
              <a:chOff x="4143375" y="1571512"/>
              <a:chExt cx="1047750" cy="1047863"/>
            </a:xfrm>
          </p:grpSpPr>
          <p:sp>
            <p:nvSpPr>
              <p:cNvPr id="23" name="Ellipse 23"/>
              <p:cNvSpPr/>
              <p:nvPr/>
            </p:nvSpPr>
            <p:spPr>
              <a:xfrm>
                <a:off x="4143375" y="1571625"/>
                <a:ext cx="1047750" cy="1047750"/>
              </a:xfrm>
              <a:prstGeom prst="ellipse">
                <a:avLst/>
              </a:prstGeom>
              <a:noFill/>
              <a:ln w="114300">
                <a:solidFill>
                  <a:srgbClr val="E8E8F0"/>
                </a:solidFill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667250" y="1571512"/>
                <a:ext cx="423958" cy="215759"/>
              </a:xfrm>
              <a:custGeom>
                <a:avLst/>
                <a:gdLst/>
                <a:ahLst/>
                <a:cxnLst/>
                <a:rect l="l" t="t" r="r" b="b"/>
                <a:pathLst>
                  <a:path w="423958" h="215759">
                    <a:moveTo>
                      <a:pt x="0" y="113"/>
                    </a:moveTo>
                    <a:cubicBezTo>
                      <a:pt x="167688" y="0"/>
                      <a:pt x="325296" y="80168"/>
                      <a:pt x="423958" y="215759"/>
                    </a:cubicBezTo>
                  </a:path>
                </a:pathLst>
              </a:custGeom>
              <a:noFill/>
              <a:ln w="114300" cap="rnd">
                <a:solidFill>
                  <a:srgbClr val="00A651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4379138" y="1912620"/>
                <a:ext cx="576224" cy="487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4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15%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4524375" y="2265045"/>
                <a:ext cx="2857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年均</a:t>
                </a: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007929" y="2775585"/>
              <a:ext cx="131864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业务量年均增长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3571875" y="3143250"/>
              <a:ext cx="1047750" cy="352425"/>
              <a:chOff x="3571875" y="3143250"/>
              <a:chExt cx="1047750" cy="35242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3571875" y="3143250"/>
                <a:ext cx="104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33375">
                    <a:moveTo>
                      <a:pt x="38100" y="0"/>
                    </a:moveTo>
                    <a:lnTo>
                      <a:pt x="1009650" y="0"/>
                    </a:lnTo>
                    <a:cubicBezTo>
                      <a:pt x="1030692" y="0"/>
                      <a:pt x="1047750" y="17058"/>
                      <a:pt x="1047750" y="38100"/>
                    </a:cubicBezTo>
                    <a:lnTo>
                      <a:pt x="1047750" y="295275"/>
                    </a:lnTo>
                    <a:cubicBezTo>
                      <a:pt x="1047750" y="316317"/>
                      <a:pt x="1030692" y="333375"/>
                      <a:pt x="1009650" y="333375"/>
                    </a:cubicBezTo>
                    <a:lnTo>
                      <a:pt x="38100" y="333375"/>
                    </a:lnTo>
                    <a:cubicBezTo>
                      <a:pt x="17058" y="333375"/>
                      <a:pt x="0" y="316317"/>
                      <a:pt x="0" y="2952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E8F5E9"/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3965734" y="3205162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2027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3987708" y="3312795"/>
                <a:ext cx="21608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12%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4714875" y="3143250"/>
              <a:ext cx="1047750" cy="352425"/>
              <a:chOff x="4714875" y="3143250"/>
              <a:chExt cx="1047750" cy="3524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714875" y="3143250"/>
                <a:ext cx="104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33375">
                    <a:moveTo>
                      <a:pt x="38100" y="0"/>
                    </a:moveTo>
                    <a:lnTo>
                      <a:pt x="1009650" y="0"/>
                    </a:lnTo>
                    <a:cubicBezTo>
                      <a:pt x="1030692" y="0"/>
                      <a:pt x="1047750" y="17058"/>
                      <a:pt x="1047750" y="38100"/>
                    </a:cubicBezTo>
                    <a:lnTo>
                      <a:pt x="1047750" y="295275"/>
                    </a:lnTo>
                    <a:cubicBezTo>
                      <a:pt x="1047750" y="316317"/>
                      <a:pt x="1030692" y="333375"/>
                      <a:pt x="1009650" y="333375"/>
                    </a:cubicBezTo>
                    <a:lnTo>
                      <a:pt x="38100" y="333375"/>
                    </a:lnTo>
                    <a:cubicBezTo>
                      <a:pt x="17058" y="333375"/>
                      <a:pt x="0" y="316317"/>
                      <a:pt x="0" y="2952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5108734" y="3205162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2030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092753" y="3312795"/>
                <a:ext cx="29199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15%+</a:t>
                </a:r>
              </a:p>
            </p:txBody>
          </p:sp>
        </p:grpSp>
      </p:grpSp>
      <p:grpSp>
        <p:nvGrpSpPr>
          <p:cNvPr id="53" name="Group 53"/>
          <p:cNvGrpSpPr/>
          <p:nvPr/>
        </p:nvGrpSpPr>
        <p:grpSpPr>
          <a:xfrm>
            <a:off x="6191250" y="1143000"/>
            <a:ext cx="2571750" cy="2476500"/>
            <a:chOff x="6191250" y="1143000"/>
            <a:chExt cx="2571750" cy="2476500"/>
          </a:xfrm>
        </p:grpSpPr>
        <p:sp>
          <p:nvSpPr>
            <p:cNvPr id="38" name="Freeform 38"/>
            <p:cNvSpPr/>
            <p:nvPr/>
          </p:nvSpPr>
          <p:spPr>
            <a:xfrm>
              <a:off x="6191250" y="1143000"/>
              <a:ext cx="2571750" cy="2476500"/>
            </a:xfrm>
            <a:custGeom>
              <a:avLst/>
              <a:gdLst/>
              <a:ahLst/>
              <a:cxnLst/>
              <a:rect l="l" t="t" r="r" b="b"/>
              <a:pathLst>
                <a:path w="2571750" h="2476500">
                  <a:moveTo>
                    <a:pt x="114300" y="0"/>
                  </a:moveTo>
                  <a:lnTo>
                    <a:pt x="2457450" y="0"/>
                  </a:lnTo>
                  <a:cubicBezTo>
                    <a:pt x="2520576" y="0"/>
                    <a:pt x="2571750" y="51174"/>
                    <a:pt x="2571750" y="114300"/>
                  </a:cubicBezTo>
                  <a:lnTo>
                    <a:pt x="2571750" y="2362200"/>
                  </a:lnTo>
                  <a:cubicBezTo>
                    <a:pt x="2571750" y="2425326"/>
                    <a:pt x="2520576" y="2476500"/>
                    <a:pt x="2457450" y="2476500"/>
                  </a:cubicBezTo>
                  <a:lnTo>
                    <a:pt x="114300" y="2476500"/>
                  </a:lnTo>
                  <a:cubicBezTo>
                    <a:pt x="51174" y="2476500"/>
                    <a:pt x="0" y="2425326"/>
                    <a:pt x="0" y="2362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grpSp>
          <p:nvGrpSpPr>
            <p:cNvPr id="43" name="Group 43"/>
            <p:cNvGrpSpPr/>
            <p:nvPr/>
          </p:nvGrpSpPr>
          <p:grpSpPr>
            <a:xfrm>
              <a:off x="6953250" y="1571615"/>
              <a:ext cx="1073965" cy="1047760"/>
              <a:chOff x="6953250" y="1571615"/>
              <a:chExt cx="1073965" cy="1047760"/>
            </a:xfrm>
          </p:grpSpPr>
          <p:sp>
            <p:nvSpPr>
              <p:cNvPr id="39" name="Ellipse 39"/>
              <p:cNvSpPr/>
              <p:nvPr/>
            </p:nvSpPr>
            <p:spPr>
              <a:xfrm>
                <a:off x="6953250" y="1571625"/>
                <a:ext cx="1047750" cy="1047750"/>
              </a:xfrm>
              <a:prstGeom prst="ellipse">
                <a:avLst/>
              </a:prstGeom>
              <a:noFill/>
              <a:ln w="114300">
                <a:solidFill>
                  <a:srgbClr val="E8E8F0"/>
                </a:solidFill>
              </a:ln>
            </p:spPr>
          </p:sp>
          <p:sp>
            <p:nvSpPr>
              <p:cNvPr id="40" name="Freeform 40"/>
              <p:cNvSpPr/>
              <p:nvPr/>
            </p:nvSpPr>
            <p:spPr>
              <a:xfrm>
                <a:off x="7477125" y="1571615"/>
                <a:ext cx="550090" cy="685810"/>
              </a:xfrm>
              <a:custGeom>
                <a:avLst/>
                <a:gdLst/>
                <a:ahLst/>
                <a:cxnLst/>
                <a:rect l="l" t="t" r="r" b="b"/>
                <a:pathLst>
                  <a:path w="550090" h="685810">
                    <a:moveTo>
                      <a:pt x="0" y="10"/>
                    </a:moveTo>
                    <a:cubicBezTo>
                      <a:pt x="167708" y="0"/>
                      <a:pt x="325283" y="80284"/>
                      <a:pt x="423857" y="215963"/>
                    </a:cubicBezTo>
                    <a:cubicBezTo>
                      <a:pt x="522432" y="351642"/>
                      <a:pt x="550090" y="526314"/>
                      <a:pt x="498253" y="685810"/>
                    </a:cubicBezTo>
                  </a:path>
                </a:pathLst>
              </a:custGeom>
              <a:noFill/>
              <a:ln w="114300" cap="rnd">
                <a:solidFill>
                  <a:srgbClr val="FF6B35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143007" y="1912620"/>
                <a:ext cx="668236" cy="487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4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30%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334250" y="2265045"/>
                <a:ext cx="2857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占比</a:t>
                </a:r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6817804" y="2775585"/>
              <a:ext cx="131864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新产品收入占比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6381750" y="3143250"/>
              <a:ext cx="1047750" cy="352425"/>
              <a:chOff x="6381750" y="3143250"/>
              <a:chExt cx="1047750" cy="35242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6381750" y="3143250"/>
                <a:ext cx="104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33375">
                    <a:moveTo>
                      <a:pt x="38100" y="0"/>
                    </a:moveTo>
                    <a:lnTo>
                      <a:pt x="1009650" y="0"/>
                    </a:lnTo>
                    <a:cubicBezTo>
                      <a:pt x="1030692" y="0"/>
                      <a:pt x="1047750" y="17058"/>
                      <a:pt x="1047750" y="38100"/>
                    </a:cubicBezTo>
                    <a:lnTo>
                      <a:pt x="1047750" y="295275"/>
                    </a:lnTo>
                    <a:cubicBezTo>
                      <a:pt x="1047750" y="316317"/>
                      <a:pt x="1030692" y="333375"/>
                      <a:pt x="1009650" y="333375"/>
                    </a:cubicBezTo>
                    <a:lnTo>
                      <a:pt x="38100" y="333375"/>
                    </a:lnTo>
                    <a:cubicBezTo>
                      <a:pt x="17058" y="333375"/>
                      <a:pt x="0" y="316317"/>
                      <a:pt x="0" y="2952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6775609" y="3205162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2027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6797583" y="3312795"/>
                <a:ext cx="21608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15%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524750" y="3143250"/>
              <a:ext cx="1047750" cy="352425"/>
              <a:chOff x="7524750" y="3143250"/>
              <a:chExt cx="1047750" cy="352425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7524750" y="3143250"/>
                <a:ext cx="104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33375">
                    <a:moveTo>
                      <a:pt x="38100" y="0"/>
                    </a:moveTo>
                    <a:lnTo>
                      <a:pt x="1009650" y="0"/>
                    </a:lnTo>
                    <a:cubicBezTo>
                      <a:pt x="1030692" y="0"/>
                      <a:pt x="1047750" y="17058"/>
                      <a:pt x="1047750" y="38100"/>
                    </a:cubicBezTo>
                    <a:lnTo>
                      <a:pt x="1047750" y="295275"/>
                    </a:lnTo>
                    <a:cubicBezTo>
                      <a:pt x="1047750" y="316317"/>
                      <a:pt x="1030692" y="333375"/>
                      <a:pt x="1009650" y="333375"/>
                    </a:cubicBezTo>
                    <a:lnTo>
                      <a:pt x="38100" y="333375"/>
                    </a:lnTo>
                    <a:cubicBezTo>
                      <a:pt x="17058" y="333375"/>
                      <a:pt x="0" y="316317"/>
                      <a:pt x="0" y="2952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7918609" y="3205162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2030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885376" y="3312795"/>
                <a:ext cx="32649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30%+</a:t>
                </a:r>
              </a:p>
            </p:txBody>
          </p:sp>
        </p:grpSp>
      </p:grpSp>
      <p:grpSp>
        <p:nvGrpSpPr>
          <p:cNvPr id="69" name="Group 69"/>
          <p:cNvGrpSpPr/>
          <p:nvPr/>
        </p:nvGrpSpPr>
        <p:grpSpPr>
          <a:xfrm>
            <a:off x="9001125" y="1143000"/>
            <a:ext cx="2571750" cy="2476500"/>
            <a:chOff x="9001125" y="1143000"/>
            <a:chExt cx="2571750" cy="2476500"/>
          </a:xfrm>
        </p:grpSpPr>
        <p:sp>
          <p:nvSpPr>
            <p:cNvPr id="54" name="Freeform 54"/>
            <p:cNvSpPr/>
            <p:nvPr/>
          </p:nvSpPr>
          <p:spPr>
            <a:xfrm>
              <a:off x="9001125" y="1143000"/>
              <a:ext cx="2571750" cy="2476500"/>
            </a:xfrm>
            <a:custGeom>
              <a:avLst/>
              <a:gdLst/>
              <a:ahLst/>
              <a:cxnLst/>
              <a:rect l="l" t="t" r="r" b="b"/>
              <a:pathLst>
                <a:path w="2571750" h="2476500">
                  <a:moveTo>
                    <a:pt x="114300" y="0"/>
                  </a:moveTo>
                  <a:lnTo>
                    <a:pt x="2457450" y="0"/>
                  </a:lnTo>
                  <a:cubicBezTo>
                    <a:pt x="2520576" y="0"/>
                    <a:pt x="2571750" y="51174"/>
                    <a:pt x="2571750" y="114300"/>
                  </a:cubicBezTo>
                  <a:lnTo>
                    <a:pt x="2571750" y="2362200"/>
                  </a:lnTo>
                  <a:cubicBezTo>
                    <a:pt x="2571750" y="2425326"/>
                    <a:pt x="2520576" y="2476500"/>
                    <a:pt x="2457450" y="2476500"/>
                  </a:cubicBezTo>
                  <a:lnTo>
                    <a:pt x="114300" y="2476500"/>
                  </a:lnTo>
                  <a:cubicBezTo>
                    <a:pt x="51174" y="2476500"/>
                    <a:pt x="0" y="2425326"/>
                    <a:pt x="0" y="2362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grpSp>
          <p:nvGrpSpPr>
            <p:cNvPr id="59" name="Group 59"/>
            <p:cNvGrpSpPr/>
            <p:nvPr/>
          </p:nvGrpSpPr>
          <p:grpSpPr>
            <a:xfrm>
              <a:off x="9713704" y="1571625"/>
              <a:ext cx="1116874" cy="1084040"/>
              <a:chOff x="9713704" y="1571625"/>
              <a:chExt cx="1116874" cy="1084040"/>
            </a:xfrm>
          </p:grpSpPr>
          <p:sp>
            <p:nvSpPr>
              <p:cNvPr id="55" name="Ellipse 55"/>
              <p:cNvSpPr/>
              <p:nvPr/>
            </p:nvSpPr>
            <p:spPr>
              <a:xfrm>
                <a:off x="9763125" y="1571625"/>
                <a:ext cx="1047750" cy="1047750"/>
              </a:xfrm>
              <a:prstGeom prst="ellipse">
                <a:avLst/>
              </a:prstGeom>
              <a:noFill/>
              <a:ln w="114300">
                <a:solidFill>
                  <a:srgbClr val="E8E8F0"/>
                </a:solidFill>
              </a:ln>
            </p:spPr>
          </p:sp>
          <p:sp>
            <p:nvSpPr>
              <p:cNvPr id="56" name="Freeform 56"/>
              <p:cNvSpPr/>
              <p:nvPr/>
            </p:nvSpPr>
            <p:spPr>
              <a:xfrm>
                <a:off x="9713704" y="1571625"/>
                <a:ext cx="1116874" cy="1084040"/>
              </a:xfrm>
              <a:custGeom>
                <a:avLst/>
                <a:gdLst/>
                <a:ahLst/>
                <a:cxnLst/>
                <a:rect l="l" t="t" r="r" b="b"/>
                <a:pathLst>
                  <a:path w="1116874" h="1084040">
                    <a:moveTo>
                      <a:pt x="573296" y="0"/>
                    </a:moveTo>
                    <a:cubicBezTo>
                      <a:pt x="846680" y="49"/>
                      <a:pt x="1074064" y="210312"/>
                      <a:pt x="1095469" y="482857"/>
                    </a:cubicBezTo>
                    <a:cubicBezTo>
                      <a:pt x="1116874" y="755402"/>
                      <a:pt x="925104" y="998585"/>
                      <a:pt x="655079" y="1041312"/>
                    </a:cubicBezTo>
                    <a:cubicBezTo>
                      <a:pt x="385054" y="1084040"/>
                      <a:pt x="127572" y="911945"/>
                      <a:pt x="63786" y="646106"/>
                    </a:cubicBezTo>
                    <a:cubicBezTo>
                      <a:pt x="0" y="380267"/>
                      <a:pt x="151358" y="110074"/>
                      <a:pt x="411371" y="25622"/>
                    </a:cubicBezTo>
                  </a:path>
                </a:pathLst>
              </a:custGeom>
              <a:noFill/>
              <a:ln w="114300" cap="rnd">
                <a:solidFill>
                  <a:srgbClr val="9C27B0"/>
                </a:solidFill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9952882" y="1912620"/>
                <a:ext cx="668236" cy="487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4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95%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10144125" y="2265045"/>
                <a:ext cx="2857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覆盖</a:t>
                </a:r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9627680" y="2775585"/>
              <a:ext cx="131864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国际互认覆盖率</a:t>
              </a:r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9191625" y="3143250"/>
              <a:ext cx="1047750" cy="352425"/>
              <a:chOff x="9191625" y="3143250"/>
              <a:chExt cx="1047750" cy="352425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9191625" y="3143250"/>
                <a:ext cx="104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33375">
                    <a:moveTo>
                      <a:pt x="38100" y="0"/>
                    </a:moveTo>
                    <a:lnTo>
                      <a:pt x="1009650" y="0"/>
                    </a:lnTo>
                    <a:cubicBezTo>
                      <a:pt x="1030692" y="0"/>
                      <a:pt x="1047750" y="17058"/>
                      <a:pt x="1047750" y="38100"/>
                    </a:cubicBezTo>
                    <a:lnTo>
                      <a:pt x="1047750" y="295275"/>
                    </a:lnTo>
                    <a:cubicBezTo>
                      <a:pt x="1047750" y="316317"/>
                      <a:pt x="1030692" y="333375"/>
                      <a:pt x="1009650" y="333375"/>
                    </a:cubicBezTo>
                    <a:lnTo>
                      <a:pt x="38100" y="333375"/>
                    </a:lnTo>
                    <a:cubicBezTo>
                      <a:pt x="17058" y="333375"/>
                      <a:pt x="0" y="316317"/>
                      <a:pt x="0" y="2952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3E5F5"/>
              </a:solidFill>
              <a:ln>
                <a:noFill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9585484" y="3205162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2027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9590206" y="3312795"/>
                <a:ext cx="25058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80%</a:t>
                </a: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10334625" y="3143250"/>
              <a:ext cx="1047750" cy="352425"/>
              <a:chOff x="10334625" y="3143250"/>
              <a:chExt cx="1047750" cy="352425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10334625" y="3143250"/>
                <a:ext cx="10477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33375">
                    <a:moveTo>
                      <a:pt x="38100" y="0"/>
                    </a:moveTo>
                    <a:lnTo>
                      <a:pt x="1009650" y="0"/>
                    </a:lnTo>
                    <a:cubicBezTo>
                      <a:pt x="1030692" y="0"/>
                      <a:pt x="1047750" y="17058"/>
                      <a:pt x="1047750" y="38100"/>
                    </a:cubicBezTo>
                    <a:lnTo>
                      <a:pt x="1047750" y="295275"/>
                    </a:lnTo>
                    <a:cubicBezTo>
                      <a:pt x="1047750" y="316317"/>
                      <a:pt x="1030692" y="333375"/>
                      <a:pt x="1009650" y="333375"/>
                    </a:cubicBezTo>
                    <a:lnTo>
                      <a:pt x="38100" y="333375"/>
                    </a:lnTo>
                    <a:cubicBezTo>
                      <a:pt x="17058" y="333375"/>
                      <a:pt x="0" y="316317"/>
                      <a:pt x="0" y="2952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10728484" y="3205162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2030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10733206" y="3312795"/>
                <a:ext cx="25058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95%</a:t>
                </a:r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571500" y="3857625"/>
            <a:ext cx="3524250" cy="2190750"/>
            <a:chOff x="571500" y="3857625"/>
            <a:chExt cx="3524250" cy="2190750"/>
          </a:xfrm>
        </p:grpSpPr>
        <p:sp>
          <p:nvSpPr>
            <p:cNvPr id="70" name="Freeform 70"/>
            <p:cNvSpPr/>
            <p:nvPr/>
          </p:nvSpPr>
          <p:spPr>
            <a:xfrm>
              <a:off x="571500" y="3857625"/>
              <a:ext cx="3524250" cy="2190750"/>
            </a:xfrm>
            <a:custGeom>
              <a:avLst/>
              <a:gdLst/>
              <a:ahLst/>
              <a:cxnLst/>
              <a:rect l="l" t="t" r="r" b="b"/>
              <a:pathLst>
                <a:path w="3524250" h="21907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2076450"/>
                  </a:lnTo>
                  <a:cubicBezTo>
                    <a:pt x="3524250" y="2139576"/>
                    <a:pt x="3473076" y="2190750"/>
                    <a:pt x="3409950" y="2190750"/>
                  </a:cubicBezTo>
                  <a:lnTo>
                    <a:pt x="114300" y="2190750"/>
                  </a:lnTo>
                  <a:cubicBezTo>
                    <a:pt x="51174" y="2190750"/>
                    <a:pt x="0" y="2139576"/>
                    <a:pt x="0" y="2076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grpSp>
          <p:nvGrpSpPr>
            <p:cNvPr id="87" name="Group 87"/>
            <p:cNvGrpSpPr/>
            <p:nvPr/>
          </p:nvGrpSpPr>
          <p:grpSpPr>
            <a:xfrm>
              <a:off x="834390" y="4204335"/>
              <a:ext cx="2975610" cy="1558290"/>
              <a:chOff x="834390" y="4204335"/>
              <a:chExt cx="2975610" cy="1558290"/>
            </a:xfrm>
          </p:grpSpPr>
          <p:sp>
            <p:nvSpPr>
              <p:cNvPr id="71" name="TextBox 71"/>
              <p:cNvSpPr txBox="1"/>
              <p:nvPr/>
            </p:nvSpPr>
            <p:spPr>
              <a:xfrm>
                <a:off x="842010" y="4204335"/>
                <a:ext cx="950595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客户满意度</a:t>
                </a:r>
              </a:p>
            </p:txBody>
          </p:sp>
          <p:grpSp>
            <p:nvGrpSpPr>
              <p:cNvPr id="75" name="Group 75"/>
              <p:cNvGrpSpPr/>
              <p:nvPr/>
            </p:nvGrpSpPr>
            <p:grpSpPr>
              <a:xfrm>
                <a:off x="857250" y="4572000"/>
                <a:ext cx="2952750" cy="228600"/>
                <a:chOff x="857250" y="4572000"/>
                <a:chExt cx="2952750" cy="228600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857250" y="4572000"/>
                  <a:ext cx="2952750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750" h="190500">
                      <a:moveTo>
                        <a:pt x="95250" y="0"/>
                      </a:moveTo>
                      <a:lnTo>
                        <a:pt x="2857500" y="0"/>
                      </a:lnTo>
                      <a:cubicBezTo>
                        <a:pt x="2910105" y="0"/>
                        <a:pt x="2952750" y="42645"/>
                        <a:pt x="2952750" y="95250"/>
                      </a:cubicBezTo>
                      <a:lnTo>
                        <a:pt x="2952750" y="95250"/>
                      </a:lnTo>
                      <a:cubicBezTo>
                        <a:pt x="2952750" y="147855"/>
                        <a:pt x="2910105" y="190500"/>
                        <a:pt x="2857500" y="190500"/>
                      </a:cubicBezTo>
                      <a:lnTo>
                        <a:pt x="95250" y="190500"/>
                      </a:lnTo>
                      <a:cubicBezTo>
                        <a:pt x="42645" y="190500"/>
                        <a:pt x="0" y="147855"/>
                        <a:pt x="0" y="95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E8E8F0"/>
                </a:solidFill>
                <a:ln>
                  <a:noFill/>
                </a:ln>
              </p:spPr>
            </p:sp>
            <p:sp>
              <p:nvSpPr>
                <p:cNvPr id="73" name="Freeform 73"/>
                <p:cNvSpPr/>
                <p:nvPr/>
              </p:nvSpPr>
              <p:spPr>
                <a:xfrm>
                  <a:off x="857250" y="4572000"/>
                  <a:ext cx="2809875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875" h="190500">
                      <a:moveTo>
                        <a:pt x="95250" y="0"/>
                      </a:moveTo>
                      <a:lnTo>
                        <a:pt x="2714625" y="0"/>
                      </a:lnTo>
                      <a:cubicBezTo>
                        <a:pt x="2767230" y="0"/>
                        <a:pt x="2809875" y="42645"/>
                        <a:pt x="2809875" y="95250"/>
                      </a:cubicBezTo>
                      <a:lnTo>
                        <a:pt x="2809875" y="95250"/>
                      </a:lnTo>
                      <a:cubicBezTo>
                        <a:pt x="2809875" y="147855"/>
                        <a:pt x="2767230" y="190500"/>
                        <a:pt x="2714625" y="190500"/>
                      </a:cubicBezTo>
                      <a:lnTo>
                        <a:pt x="95250" y="190500"/>
                      </a:lnTo>
                      <a:cubicBezTo>
                        <a:pt x="42645" y="190500"/>
                        <a:pt x="0" y="147855"/>
                        <a:pt x="0" y="95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2196F3"/>
                </a:solidFill>
                <a:ln>
                  <a:noFill/>
                </a:ln>
              </p:spPr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3227070" y="4617720"/>
                  <a:ext cx="25058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95%</a:t>
                  </a:r>
                </a:p>
              </p:txBody>
            </p:sp>
          </p:grpSp>
          <p:grpSp>
            <p:nvGrpSpPr>
              <p:cNvPr id="78" name="Group 78"/>
              <p:cNvGrpSpPr/>
              <p:nvPr/>
            </p:nvGrpSpPr>
            <p:grpSpPr>
              <a:xfrm>
                <a:off x="834390" y="4853940"/>
                <a:ext cx="2824162" cy="365760"/>
                <a:chOff x="834390" y="4853940"/>
                <a:chExt cx="2824162" cy="365760"/>
              </a:xfrm>
            </p:grpSpPr>
            <p:sp>
              <p:nvSpPr>
                <p:cNvPr id="76" name="TextBox 76"/>
                <p:cNvSpPr txBox="1"/>
                <p:nvPr/>
              </p:nvSpPr>
              <p:spPr>
                <a:xfrm>
                  <a:off x="834390" y="4853940"/>
                  <a:ext cx="768667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800" dirty="0">
                      <a:solidFill>
                        <a:srgbClr val="FFC107"/>
                      </a:solidFill>
                      <a:latin typeface="Segoe UI"/>
                      <a:ea typeface="Microsoft YaHei"/>
                      <a:cs typeface="Segoe UI"/>
                    </a:rPr>
                    <a:t>⭐⭐⭐⭐⭐</a:t>
                  </a:r>
                </a:p>
              </p:txBody>
            </p:sp>
            <p:sp>
              <p:nvSpPr>
                <p:cNvPr id="77" name="TextBox 77"/>
                <p:cNvSpPr txBox="1"/>
                <p:nvPr/>
              </p:nvSpPr>
              <p:spPr>
                <a:xfrm>
                  <a:off x="2558415" y="4934902"/>
                  <a:ext cx="1100137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4A4A6A"/>
                      </a:solidFill>
                      <a:latin typeface="Segoe UI"/>
                      <a:ea typeface="Microsoft YaHei"/>
                      <a:cs typeface="Segoe UI"/>
                    </a:rPr>
                    <a:t>目标：行业领先</a:t>
                  </a:r>
                </a:p>
              </p:txBody>
            </p:sp>
          </p:grpSp>
          <p:grpSp>
            <p:nvGrpSpPr>
              <p:cNvPr id="82" name="Group 82"/>
              <p:cNvGrpSpPr/>
              <p:nvPr/>
            </p:nvGrpSpPr>
            <p:grpSpPr>
              <a:xfrm>
                <a:off x="857250" y="5238750"/>
                <a:ext cx="1381125" cy="523875"/>
                <a:chOff x="857250" y="5238750"/>
                <a:chExt cx="1381125" cy="523875"/>
              </a:xfrm>
            </p:grpSpPr>
            <p:sp>
              <p:nvSpPr>
                <p:cNvPr id="79" name="Freeform 79"/>
                <p:cNvSpPr/>
                <p:nvPr/>
              </p:nvSpPr>
              <p:spPr>
                <a:xfrm>
                  <a:off x="857250" y="5238750"/>
                  <a:ext cx="1381125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52387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466725"/>
                      </a:lnTo>
                      <a:cubicBezTo>
                        <a:pt x="1381125" y="498288"/>
                        <a:pt x="1355538" y="523875"/>
                        <a:pt x="1323975" y="523875"/>
                      </a:cubicBezTo>
                      <a:lnTo>
                        <a:pt x="57150" y="523875"/>
                      </a:lnTo>
                      <a:cubicBezTo>
                        <a:pt x="25587" y="523875"/>
                        <a:pt x="0" y="498288"/>
                        <a:pt x="0" y="46672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3F2FD"/>
                </a:solidFill>
                <a:ln>
                  <a:noFill/>
                </a:ln>
              </p:spPr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1291590" y="5359241"/>
                  <a:ext cx="502920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0076A8"/>
                      </a:solidFill>
                      <a:latin typeface="Segoe UI"/>
                      <a:ea typeface="Microsoft YaHei"/>
                      <a:cs typeface="Segoe UI"/>
                    </a:rPr>
                    <a:t>服务响应</a:t>
                  </a:r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1325385" y="5509260"/>
                  <a:ext cx="435331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003F6C"/>
                      </a:solidFill>
                      <a:latin typeface="Segoe UI"/>
                      <a:ea typeface="Microsoft YaHei"/>
                      <a:cs typeface="Segoe UI"/>
                    </a:rPr>
                    <a:t>≤24h</a:t>
                  </a:r>
                </a:p>
              </p:txBody>
            </p:sp>
          </p:grpSp>
          <p:grpSp>
            <p:nvGrpSpPr>
              <p:cNvPr id="86" name="Group 86"/>
              <p:cNvGrpSpPr/>
              <p:nvPr/>
            </p:nvGrpSpPr>
            <p:grpSpPr>
              <a:xfrm>
                <a:off x="2428875" y="5238750"/>
                <a:ext cx="1381125" cy="523875"/>
                <a:chOff x="2428875" y="5238750"/>
                <a:chExt cx="1381125" cy="523875"/>
              </a:xfrm>
            </p:grpSpPr>
            <p:sp>
              <p:nvSpPr>
                <p:cNvPr id="83" name="Freeform 83"/>
                <p:cNvSpPr/>
                <p:nvPr/>
              </p:nvSpPr>
              <p:spPr>
                <a:xfrm>
                  <a:off x="2428875" y="5238750"/>
                  <a:ext cx="1381125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52387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466725"/>
                      </a:lnTo>
                      <a:cubicBezTo>
                        <a:pt x="1381125" y="498288"/>
                        <a:pt x="1355538" y="523875"/>
                        <a:pt x="1323975" y="523875"/>
                      </a:cubicBezTo>
                      <a:lnTo>
                        <a:pt x="57150" y="523875"/>
                      </a:lnTo>
                      <a:cubicBezTo>
                        <a:pt x="25587" y="523875"/>
                        <a:pt x="0" y="498288"/>
                        <a:pt x="0" y="46672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8F5E9"/>
                </a:solidFill>
                <a:ln>
                  <a:noFill/>
                </a:ln>
              </p:spPr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2802969" y="5359241"/>
                  <a:ext cx="623411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00A651"/>
                      </a:solidFill>
                      <a:latin typeface="Segoe UI"/>
                      <a:ea typeface="Microsoft YaHei"/>
                      <a:cs typeface="Segoe UI"/>
                    </a:rPr>
                    <a:t>投诉解决率</a:t>
                  </a:r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2920013" y="5509260"/>
                  <a:ext cx="389325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003F6C"/>
                      </a:solidFill>
                      <a:latin typeface="Segoe UI"/>
                      <a:ea typeface="Microsoft YaHei"/>
                      <a:cs typeface="Segoe UI"/>
                    </a:rPr>
                    <a:t>100%</a:t>
                  </a:r>
                </a:p>
              </p:txBody>
            </p:sp>
          </p:grpSp>
        </p:grpSp>
      </p:grpSp>
      <p:grpSp>
        <p:nvGrpSpPr>
          <p:cNvPr id="108" name="Group 108"/>
          <p:cNvGrpSpPr/>
          <p:nvPr/>
        </p:nvGrpSpPr>
        <p:grpSpPr>
          <a:xfrm>
            <a:off x="4333875" y="3857625"/>
            <a:ext cx="3524250" cy="2190750"/>
            <a:chOff x="4333875" y="3857625"/>
            <a:chExt cx="3524250" cy="2190750"/>
          </a:xfrm>
        </p:grpSpPr>
        <p:sp>
          <p:nvSpPr>
            <p:cNvPr id="89" name="Freeform 89"/>
            <p:cNvSpPr/>
            <p:nvPr/>
          </p:nvSpPr>
          <p:spPr>
            <a:xfrm>
              <a:off x="4333875" y="3857625"/>
              <a:ext cx="3524250" cy="2190750"/>
            </a:xfrm>
            <a:custGeom>
              <a:avLst/>
              <a:gdLst/>
              <a:ahLst/>
              <a:cxnLst/>
              <a:rect l="l" t="t" r="r" b="b"/>
              <a:pathLst>
                <a:path w="3524250" h="21907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2076450"/>
                  </a:lnTo>
                  <a:cubicBezTo>
                    <a:pt x="3524250" y="2139576"/>
                    <a:pt x="3473076" y="2190750"/>
                    <a:pt x="3409950" y="2190750"/>
                  </a:cubicBezTo>
                  <a:lnTo>
                    <a:pt x="114300" y="2190750"/>
                  </a:lnTo>
                  <a:cubicBezTo>
                    <a:pt x="51174" y="2190750"/>
                    <a:pt x="0" y="2139576"/>
                    <a:pt x="0" y="2076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grpSp>
          <p:nvGrpSpPr>
            <p:cNvPr id="107" name="Group 107"/>
            <p:cNvGrpSpPr/>
            <p:nvPr/>
          </p:nvGrpSpPr>
          <p:grpSpPr>
            <a:xfrm>
              <a:off x="4604385" y="4204335"/>
              <a:ext cx="2967990" cy="1748790"/>
              <a:chOff x="4604385" y="4204335"/>
              <a:chExt cx="2967990" cy="1748790"/>
            </a:xfrm>
          </p:grpSpPr>
          <p:sp>
            <p:nvSpPr>
              <p:cNvPr id="90" name="TextBox 90"/>
              <p:cNvSpPr txBox="1"/>
              <p:nvPr/>
            </p:nvSpPr>
            <p:spPr>
              <a:xfrm>
                <a:off x="4604385" y="4204335"/>
                <a:ext cx="131864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数字化转型指标</a:t>
                </a:r>
              </a:p>
            </p:txBody>
          </p:sp>
          <p:grpSp>
            <p:nvGrpSpPr>
              <p:cNvPr id="94" name="Group 94"/>
              <p:cNvGrpSpPr/>
              <p:nvPr/>
            </p:nvGrpSpPr>
            <p:grpSpPr>
              <a:xfrm>
                <a:off x="4619625" y="4572000"/>
                <a:ext cx="1381125" cy="619125"/>
                <a:chOff x="4619625" y="4572000"/>
                <a:chExt cx="1381125" cy="619125"/>
              </a:xfrm>
            </p:grpSpPr>
            <p:sp>
              <p:nvSpPr>
                <p:cNvPr id="91" name="Freeform 91"/>
                <p:cNvSpPr/>
                <p:nvPr/>
              </p:nvSpPr>
              <p:spPr>
                <a:xfrm>
                  <a:off x="4619625" y="4572000"/>
                  <a:ext cx="1381125" cy="6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61912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561975"/>
                      </a:lnTo>
                      <a:cubicBezTo>
                        <a:pt x="1381125" y="593538"/>
                        <a:pt x="1355538" y="619125"/>
                        <a:pt x="1323975" y="619125"/>
                      </a:cubicBezTo>
                      <a:lnTo>
                        <a:pt x="57150" y="619125"/>
                      </a:lnTo>
                      <a:cubicBezTo>
                        <a:pt x="25587" y="619125"/>
                        <a:pt x="0" y="593538"/>
                        <a:pt x="0" y="56197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3F2FD"/>
                </a:solidFill>
                <a:ln>
                  <a:noFill/>
                </a:ln>
              </p:spPr>
            </p:sp>
            <p:sp>
              <p:nvSpPr>
                <p:cNvPr id="92" name="TextBox 92"/>
                <p:cNvSpPr txBox="1"/>
                <p:nvPr/>
              </p:nvSpPr>
              <p:spPr>
                <a:xfrm>
                  <a:off x="5053965" y="4692491"/>
                  <a:ext cx="502920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0076A8"/>
                      </a:solidFill>
                      <a:latin typeface="Segoe UI"/>
                      <a:ea typeface="Microsoft YaHei"/>
                      <a:cs typeface="Segoe UI"/>
                    </a:rPr>
                    <a:t>线上化率</a:t>
                  </a:r>
                </a:p>
              </p:txBody>
            </p:sp>
            <p:sp>
              <p:nvSpPr>
                <p:cNvPr id="93" name="TextBox 93"/>
                <p:cNvSpPr txBox="1"/>
                <p:nvPr/>
              </p:nvSpPr>
              <p:spPr>
                <a:xfrm>
                  <a:off x="5037764" y="4851082"/>
                  <a:ext cx="535322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b="1" dirty="0">
                      <a:solidFill>
                        <a:srgbClr val="0076A8"/>
                      </a:solidFill>
                      <a:latin typeface="Segoe UI"/>
                      <a:ea typeface="Microsoft YaHei"/>
                      <a:cs typeface="Segoe UI"/>
                    </a:rPr>
                    <a:t>100%</a:t>
                  </a:r>
                </a:p>
              </p:txBody>
            </p:sp>
          </p:grpSp>
          <p:grpSp>
            <p:nvGrpSpPr>
              <p:cNvPr id="98" name="Group 98"/>
              <p:cNvGrpSpPr/>
              <p:nvPr/>
            </p:nvGrpSpPr>
            <p:grpSpPr>
              <a:xfrm>
                <a:off x="6191250" y="4572000"/>
                <a:ext cx="1381125" cy="619125"/>
                <a:chOff x="6191250" y="4572000"/>
                <a:chExt cx="1381125" cy="619125"/>
              </a:xfrm>
            </p:grpSpPr>
            <p:sp>
              <p:nvSpPr>
                <p:cNvPr id="95" name="Freeform 95"/>
                <p:cNvSpPr/>
                <p:nvPr/>
              </p:nvSpPr>
              <p:spPr>
                <a:xfrm>
                  <a:off x="6191250" y="4572000"/>
                  <a:ext cx="1381125" cy="6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61912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561975"/>
                      </a:lnTo>
                      <a:cubicBezTo>
                        <a:pt x="1381125" y="593538"/>
                        <a:pt x="1355538" y="619125"/>
                        <a:pt x="1323975" y="619125"/>
                      </a:cubicBezTo>
                      <a:lnTo>
                        <a:pt x="57150" y="619125"/>
                      </a:lnTo>
                      <a:cubicBezTo>
                        <a:pt x="25587" y="619125"/>
                        <a:pt x="0" y="593538"/>
                        <a:pt x="0" y="56197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8F5E9"/>
                </a:solidFill>
                <a:ln>
                  <a:noFill/>
                </a:ln>
              </p:spPr>
            </p:sp>
            <p:sp>
              <p:nvSpPr>
                <p:cNvPr id="96" name="TextBox 96"/>
                <p:cNvSpPr txBox="1"/>
                <p:nvPr/>
              </p:nvSpPr>
              <p:spPr>
                <a:xfrm>
                  <a:off x="6634627" y="4692491"/>
                  <a:ext cx="484846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00A651"/>
                      </a:solidFill>
                      <a:latin typeface="Segoe UI"/>
                      <a:ea typeface="Microsoft YaHei"/>
                      <a:cs typeface="Segoe UI"/>
                    </a:rPr>
                    <a:t>AI覆盖率</a:t>
                  </a:r>
                </a:p>
              </p:txBody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6647344" y="4851082"/>
                  <a:ext cx="459412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b="1" dirty="0">
                      <a:solidFill>
                        <a:srgbClr val="00A651"/>
                      </a:solidFill>
                      <a:latin typeface="Segoe UI"/>
                      <a:ea typeface="Microsoft YaHei"/>
                      <a:cs typeface="Segoe UI"/>
                    </a:rPr>
                    <a:t>80%</a:t>
                  </a:r>
                </a:p>
              </p:txBody>
            </p:sp>
          </p:grpSp>
          <p:grpSp>
            <p:nvGrpSpPr>
              <p:cNvPr id="102" name="Group 102"/>
              <p:cNvGrpSpPr/>
              <p:nvPr/>
            </p:nvGrpSpPr>
            <p:grpSpPr>
              <a:xfrm>
                <a:off x="4619625" y="5334000"/>
                <a:ext cx="1381125" cy="619125"/>
                <a:chOff x="4619625" y="5334000"/>
                <a:chExt cx="1381125" cy="619125"/>
              </a:xfrm>
            </p:grpSpPr>
            <p:sp>
              <p:nvSpPr>
                <p:cNvPr id="99" name="Freeform 99"/>
                <p:cNvSpPr/>
                <p:nvPr/>
              </p:nvSpPr>
              <p:spPr>
                <a:xfrm>
                  <a:off x="4619625" y="5334000"/>
                  <a:ext cx="1381125" cy="6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61912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561975"/>
                      </a:lnTo>
                      <a:cubicBezTo>
                        <a:pt x="1381125" y="593538"/>
                        <a:pt x="1355538" y="619125"/>
                        <a:pt x="1323975" y="619125"/>
                      </a:cubicBezTo>
                      <a:lnTo>
                        <a:pt x="57150" y="619125"/>
                      </a:lnTo>
                      <a:cubicBezTo>
                        <a:pt x="25587" y="619125"/>
                        <a:pt x="0" y="593538"/>
                        <a:pt x="0" y="56197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FF3E0"/>
                </a:solidFill>
                <a:ln>
                  <a:noFill/>
                </a:ln>
              </p:spPr>
            </p:sp>
            <p:sp>
              <p:nvSpPr>
                <p:cNvPr id="100" name="TextBox 100"/>
                <p:cNvSpPr txBox="1"/>
                <p:nvPr/>
              </p:nvSpPr>
              <p:spPr>
                <a:xfrm>
                  <a:off x="5053965" y="5454491"/>
                  <a:ext cx="502920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FF6B35"/>
                      </a:solidFill>
                      <a:latin typeface="Segoe UI"/>
                      <a:ea typeface="Microsoft YaHei"/>
                      <a:cs typeface="Segoe UI"/>
                    </a:rPr>
                    <a:t>自动化率</a:t>
                  </a:r>
                </a:p>
              </p:txBody>
            </p:sp>
            <p:sp>
              <p:nvSpPr>
                <p:cNvPr id="101" name="TextBox 101"/>
                <p:cNvSpPr txBox="1"/>
                <p:nvPr/>
              </p:nvSpPr>
              <p:spPr>
                <a:xfrm>
                  <a:off x="5075719" y="5613082"/>
                  <a:ext cx="459412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b="1" dirty="0">
                      <a:solidFill>
                        <a:srgbClr val="FF6B35"/>
                      </a:solidFill>
                      <a:latin typeface="Segoe UI"/>
                      <a:ea typeface="Microsoft YaHei"/>
                      <a:cs typeface="Segoe UI"/>
                    </a:rPr>
                    <a:t>70%</a:t>
                  </a:r>
                </a:p>
              </p:txBody>
            </p:sp>
          </p:grpSp>
          <p:grpSp>
            <p:nvGrpSpPr>
              <p:cNvPr id="106" name="Group 106"/>
              <p:cNvGrpSpPr/>
              <p:nvPr/>
            </p:nvGrpSpPr>
            <p:grpSpPr>
              <a:xfrm>
                <a:off x="6191250" y="5334000"/>
                <a:ext cx="1381125" cy="619125"/>
                <a:chOff x="6191250" y="5334000"/>
                <a:chExt cx="1381125" cy="619125"/>
              </a:xfrm>
            </p:grpSpPr>
            <p:sp>
              <p:nvSpPr>
                <p:cNvPr id="103" name="Freeform 103"/>
                <p:cNvSpPr/>
                <p:nvPr/>
              </p:nvSpPr>
              <p:spPr>
                <a:xfrm>
                  <a:off x="6191250" y="5334000"/>
                  <a:ext cx="1381125" cy="6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61912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561975"/>
                      </a:lnTo>
                      <a:cubicBezTo>
                        <a:pt x="1381125" y="593538"/>
                        <a:pt x="1355538" y="619125"/>
                        <a:pt x="1323975" y="619125"/>
                      </a:cubicBezTo>
                      <a:lnTo>
                        <a:pt x="57150" y="619125"/>
                      </a:lnTo>
                      <a:cubicBezTo>
                        <a:pt x="25587" y="619125"/>
                        <a:pt x="0" y="593538"/>
                        <a:pt x="0" y="56197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3E5F5"/>
                </a:solidFill>
                <a:ln>
                  <a:noFill/>
                </a:ln>
              </p:spPr>
            </p:sp>
            <p:sp>
              <p:nvSpPr>
                <p:cNvPr id="104" name="TextBox 104"/>
                <p:cNvSpPr txBox="1"/>
                <p:nvPr/>
              </p:nvSpPr>
              <p:spPr>
                <a:xfrm>
                  <a:off x="6565344" y="5454491"/>
                  <a:ext cx="623411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9C27B0"/>
                      </a:solidFill>
                      <a:latin typeface="Segoe UI"/>
                      <a:ea typeface="Microsoft YaHei"/>
                      <a:cs typeface="Segoe UI"/>
                    </a:rPr>
                    <a:t>区块链存证</a:t>
                  </a:r>
                </a:p>
              </p:txBody>
            </p:sp>
            <p:sp>
              <p:nvSpPr>
                <p:cNvPr id="105" name="TextBox 105"/>
                <p:cNvSpPr txBox="1"/>
                <p:nvPr/>
              </p:nvSpPr>
              <p:spPr>
                <a:xfrm>
                  <a:off x="6609389" y="5613082"/>
                  <a:ext cx="535322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b="1" dirty="0">
                      <a:solidFill>
                        <a:srgbClr val="9C27B0"/>
                      </a:solidFill>
                      <a:latin typeface="Segoe UI"/>
                      <a:ea typeface="Microsoft YaHei"/>
                      <a:cs typeface="Segoe UI"/>
                    </a:rPr>
                    <a:t>100%</a:t>
                  </a:r>
                </a:p>
              </p:txBody>
            </p:sp>
          </p:grpSp>
        </p:grpSp>
      </p:grpSp>
      <p:grpSp>
        <p:nvGrpSpPr>
          <p:cNvPr id="128" name="Group 128"/>
          <p:cNvGrpSpPr/>
          <p:nvPr/>
        </p:nvGrpSpPr>
        <p:grpSpPr>
          <a:xfrm>
            <a:off x="8096250" y="3857625"/>
            <a:ext cx="3524250" cy="2190750"/>
            <a:chOff x="8096250" y="3857625"/>
            <a:chExt cx="3524250" cy="2190750"/>
          </a:xfrm>
        </p:grpSpPr>
        <p:sp>
          <p:nvSpPr>
            <p:cNvPr id="109" name="Freeform 109"/>
            <p:cNvSpPr/>
            <p:nvPr/>
          </p:nvSpPr>
          <p:spPr>
            <a:xfrm>
              <a:off x="8096250" y="3857625"/>
              <a:ext cx="3524250" cy="2190750"/>
            </a:xfrm>
            <a:custGeom>
              <a:avLst/>
              <a:gdLst/>
              <a:ahLst/>
              <a:cxnLst/>
              <a:rect l="l" t="t" r="r" b="b"/>
              <a:pathLst>
                <a:path w="3524250" h="21907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2076450"/>
                  </a:lnTo>
                  <a:cubicBezTo>
                    <a:pt x="3524250" y="2139576"/>
                    <a:pt x="3473076" y="2190750"/>
                    <a:pt x="3409950" y="2190750"/>
                  </a:cubicBezTo>
                  <a:lnTo>
                    <a:pt x="114300" y="2190750"/>
                  </a:lnTo>
                  <a:cubicBezTo>
                    <a:pt x="51174" y="2190750"/>
                    <a:pt x="0" y="2139576"/>
                    <a:pt x="0" y="2076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grpSp>
          <p:nvGrpSpPr>
            <p:cNvPr id="127" name="Group 127"/>
            <p:cNvGrpSpPr/>
            <p:nvPr/>
          </p:nvGrpSpPr>
          <p:grpSpPr>
            <a:xfrm>
              <a:off x="8366760" y="4204335"/>
              <a:ext cx="2967990" cy="1748790"/>
              <a:chOff x="8366760" y="4204335"/>
              <a:chExt cx="2967990" cy="1748790"/>
            </a:xfrm>
          </p:grpSpPr>
          <p:sp>
            <p:nvSpPr>
              <p:cNvPr id="110" name="TextBox 110"/>
              <p:cNvSpPr txBox="1"/>
              <p:nvPr/>
            </p:nvSpPr>
            <p:spPr>
              <a:xfrm>
                <a:off x="8366760" y="4204335"/>
                <a:ext cx="131864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国际化业务指标</a:t>
                </a:r>
              </a:p>
            </p:txBody>
          </p:sp>
          <p:grpSp>
            <p:nvGrpSpPr>
              <p:cNvPr id="114" name="Group 114"/>
              <p:cNvGrpSpPr/>
              <p:nvPr/>
            </p:nvGrpSpPr>
            <p:grpSpPr>
              <a:xfrm>
                <a:off x="8382000" y="4572000"/>
                <a:ext cx="1381125" cy="619125"/>
                <a:chOff x="8382000" y="4572000"/>
                <a:chExt cx="1381125" cy="619125"/>
              </a:xfrm>
            </p:grpSpPr>
            <p:sp>
              <p:nvSpPr>
                <p:cNvPr id="111" name="Freeform 111"/>
                <p:cNvSpPr/>
                <p:nvPr/>
              </p:nvSpPr>
              <p:spPr>
                <a:xfrm>
                  <a:off x="8382000" y="4572000"/>
                  <a:ext cx="1381125" cy="6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61912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561975"/>
                      </a:lnTo>
                      <a:cubicBezTo>
                        <a:pt x="1381125" y="593538"/>
                        <a:pt x="1355538" y="619125"/>
                        <a:pt x="1323975" y="619125"/>
                      </a:cubicBezTo>
                      <a:lnTo>
                        <a:pt x="57150" y="619125"/>
                      </a:lnTo>
                      <a:cubicBezTo>
                        <a:pt x="25587" y="619125"/>
                        <a:pt x="0" y="593538"/>
                        <a:pt x="0" y="56197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3F2FD"/>
                </a:solidFill>
                <a:ln>
                  <a:noFill/>
                </a:ln>
              </p:spPr>
            </p:sp>
            <p:sp>
              <p:nvSpPr>
                <p:cNvPr id="112" name="TextBox 112"/>
                <p:cNvSpPr txBox="1"/>
                <p:nvPr/>
              </p:nvSpPr>
              <p:spPr>
                <a:xfrm>
                  <a:off x="8695849" y="4692491"/>
                  <a:ext cx="743902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0076A8"/>
                      </a:solidFill>
                      <a:latin typeface="Segoe UI"/>
                      <a:ea typeface="Microsoft YaHei"/>
                      <a:cs typeface="Segoe UI"/>
                    </a:rPr>
                    <a:t>海外业务占比</a:t>
                  </a:r>
                </a:p>
              </p:txBody>
            </p:sp>
            <p:sp>
              <p:nvSpPr>
                <p:cNvPr id="113" name="TextBox 113"/>
                <p:cNvSpPr txBox="1"/>
                <p:nvPr/>
              </p:nvSpPr>
              <p:spPr>
                <a:xfrm>
                  <a:off x="8768510" y="4851082"/>
                  <a:ext cx="598580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b="1" dirty="0">
                      <a:solidFill>
                        <a:srgbClr val="0076A8"/>
                      </a:solidFill>
                      <a:latin typeface="Segoe UI"/>
                      <a:ea typeface="Microsoft YaHei"/>
                      <a:cs typeface="Segoe UI"/>
                    </a:rPr>
                    <a:t>20%+</a:t>
                  </a:r>
                </a:p>
              </p:txBody>
            </p:sp>
          </p:grpSp>
          <p:grpSp>
            <p:nvGrpSpPr>
              <p:cNvPr id="118" name="Group 118"/>
              <p:cNvGrpSpPr/>
              <p:nvPr/>
            </p:nvGrpSpPr>
            <p:grpSpPr>
              <a:xfrm>
                <a:off x="9953625" y="4572000"/>
                <a:ext cx="1381125" cy="619125"/>
                <a:chOff x="9953625" y="4572000"/>
                <a:chExt cx="1381125" cy="619125"/>
              </a:xfrm>
            </p:grpSpPr>
            <p:sp>
              <p:nvSpPr>
                <p:cNvPr id="115" name="Freeform 115"/>
                <p:cNvSpPr/>
                <p:nvPr/>
              </p:nvSpPr>
              <p:spPr>
                <a:xfrm>
                  <a:off x="9953625" y="4572000"/>
                  <a:ext cx="1381125" cy="6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61912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561975"/>
                      </a:lnTo>
                      <a:cubicBezTo>
                        <a:pt x="1381125" y="593538"/>
                        <a:pt x="1355538" y="619125"/>
                        <a:pt x="1323975" y="619125"/>
                      </a:cubicBezTo>
                      <a:lnTo>
                        <a:pt x="57150" y="619125"/>
                      </a:lnTo>
                      <a:cubicBezTo>
                        <a:pt x="25587" y="619125"/>
                        <a:pt x="0" y="593538"/>
                        <a:pt x="0" y="56197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8F5E9"/>
                </a:solidFill>
                <a:ln>
                  <a:noFill/>
                </a:ln>
              </p:spPr>
            </p:sp>
            <p:sp>
              <p:nvSpPr>
                <p:cNvPr id="116" name="TextBox 116"/>
                <p:cNvSpPr txBox="1"/>
                <p:nvPr/>
              </p:nvSpPr>
              <p:spPr>
                <a:xfrm>
                  <a:off x="10387965" y="4692491"/>
                  <a:ext cx="502920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00A651"/>
                      </a:solidFill>
                      <a:latin typeface="Segoe UI"/>
                      <a:ea typeface="Microsoft YaHei"/>
                      <a:cs typeface="Segoe UI"/>
                    </a:rPr>
                    <a:t>海外机构</a:t>
                  </a:r>
                </a:p>
              </p:txBody>
            </p:sp>
            <p:sp>
              <p:nvSpPr>
                <p:cNvPr id="117" name="TextBox 117"/>
                <p:cNvSpPr txBox="1"/>
                <p:nvPr/>
              </p:nvSpPr>
              <p:spPr>
                <a:xfrm>
                  <a:off x="10479303" y="4851082"/>
                  <a:ext cx="320245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b="1" dirty="0">
                      <a:solidFill>
                        <a:srgbClr val="00A651"/>
                      </a:solidFill>
                      <a:latin typeface="Segoe UI"/>
                      <a:ea typeface="Microsoft YaHei"/>
                      <a:cs typeface="Segoe UI"/>
                    </a:rPr>
                    <a:t>5+</a:t>
                  </a:r>
                </a:p>
              </p:txBody>
            </p:sp>
          </p:grpSp>
          <p:grpSp>
            <p:nvGrpSpPr>
              <p:cNvPr id="122" name="Group 122"/>
              <p:cNvGrpSpPr/>
              <p:nvPr/>
            </p:nvGrpSpPr>
            <p:grpSpPr>
              <a:xfrm>
                <a:off x="8382000" y="5334000"/>
                <a:ext cx="1381125" cy="619125"/>
                <a:chOff x="8382000" y="5334000"/>
                <a:chExt cx="1381125" cy="619125"/>
              </a:xfrm>
            </p:grpSpPr>
            <p:sp>
              <p:nvSpPr>
                <p:cNvPr id="119" name="Freeform 119"/>
                <p:cNvSpPr/>
                <p:nvPr/>
              </p:nvSpPr>
              <p:spPr>
                <a:xfrm>
                  <a:off x="8382000" y="5334000"/>
                  <a:ext cx="1381125" cy="6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61912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561975"/>
                      </a:lnTo>
                      <a:cubicBezTo>
                        <a:pt x="1381125" y="593538"/>
                        <a:pt x="1355538" y="619125"/>
                        <a:pt x="1323975" y="619125"/>
                      </a:cubicBezTo>
                      <a:lnTo>
                        <a:pt x="57150" y="619125"/>
                      </a:lnTo>
                      <a:cubicBezTo>
                        <a:pt x="25587" y="619125"/>
                        <a:pt x="0" y="593538"/>
                        <a:pt x="0" y="56197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FF3E0"/>
                </a:solidFill>
                <a:ln>
                  <a:noFill/>
                </a:ln>
              </p:spPr>
            </p:sp>
            <p:sp>
              <p:nvSpPr>
                <p:cNvPr id="120" name="TextBox 120"/>
                <p:cNvSpPr txBox="1"/>
                <p:nvPr/>
              </p:nvSpPr>
              <p:spPr>
                <a:xfrm>
                  <a:off x="8816340" y="5454491"/>
                  <a:ext cx="502920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FF6B35"/>
                      </a:solidFill>
                      <a:latin typeface="Segoe UI"/>
                      <a:ea typeface="Microsoft YaHei"/>
                      <a:cs typeface="Segoe UI"/>
                    </a:rPr>
                    <a:t>互认协议</a:t>
                  </a:r>
                </a:p>
              </p:txBody>
            </p:sp>
            <p:sp>
              <p:nvSpPr>
                <p:cNvPr id="121" name="TextBox 121"/>
                <p:cNvSpPr txBox="1"/>
                <p:nvPr/>
              </p:nvSpPr>
              <p:spPr>
                <a:xfrm>
                  <a:off x="8869723" y="5613082"/>
                  <a:ext cx="396154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b="1" dirty="0">
                      <a:solidFill>
                        <a:srgbClr val="FF6B35"/>
                      </a:solidFill>
                      <a:latin typeface="Segoe UI"/>
                      <a:ea typeface="Microsoft YaHei"/>
                      <a:cs typeface="Segoe UI"/>
                    </a:rPr>
                    <a:t>10+</a:t>
                  </a:r>
                </a:p>
              </p:txBody>
            </p:sp>
          </p:grpSp>
          <p:grpSp>
            <p:nvGrpSpPr>
              <p:cNvPr id="126" name="Group 126"/>
              <p:cNvGrpSpPr/>
              <p:nvPr/>
            </p:nvGrpSpPr>
            <p:grpSpPr>
              <a:xfrm>
                <a:off x="9953625" y="5334000"/>
                <a:ext cx="1381125" cy="619125"/>
                <a:chOff x="9953625" y="5334000"/>
                <a:chExt cx="1381125" cy="619125"/>
              </a:xfrm>
            </p:grpSpPr>
            <p:sp>
              <p:nvSpPr>
                <p:cNvPr id="123" name="Freeform 123"/>
                <p:cNvSpPr/>
                <p:nvPr/>
              </p:nvSpPr>
              <p:spPr>
                <a:xfrm>
                  <a:off x="9953625" y="5334000"/>
                  <a:ext cx="1381125" cy="6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25" h="619125">
                      <a:moveTo>
                        <a:pt x="57150" y="0"/>
                      </a:moveTo>
                      <a:lnTo>
                        <a:pt x="1323975" y="0"/>
                      </a:lnTo>
                      <a:cubicBezTo>
                        <a:pt x="1355538" y="0"/>
                        <a:pt x="1381125" y="25587"/>
                        <a:pt x="1381125" y="57150"/>
                      </a:cubicBezTo>
                      <a:lnTo>
                        <a:pt x="1381125" y="561975"/>
                      </a:lnTo>
                      <a:cubicBezTo>
                        <a:pt x="1381125" y="593538"/>
                        <a:pt x="1355538" y="619125"/>
                        <a:pt x="1323975" y="619125"/>
                      </a:cubicBezTo>
                      <a:lnTo>
                        <a:pt x="57150" y="619125"/>
                      </a:lnTo>
                      <a:cubicBezTo>
                        <a:pt x="25587" y="619125"/>
                        <a:pt x="0" y="593538"/>
                        <a:pt x="0" y="561975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3E5F5"/>
                </a:solidFill>
                <a:ln>
                  <a:noFill/>
                </a:ln>
              </p:spPr>
            </p:sp>
            <p:sp>
              <p:nvSpPr>
                <p:cNvPr id="124" name="TextBox 124"/>
                <p:cNvSpPr txBox="1"/>
                <p:nvPr/>
              </p:nvSpPr>
              <p:spPr>
                <a:xfrm>
                  <a:off x="10267474" y="5454491"/>
                  <a:ext cx="743902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9C27B0"/>
                      </a:solidFill>
                      <a:latin typeface="Segoe UI"/>
                      <a:ea typeface="Microsoft YaHei"/>
                      <a:cs typeface="Segoe UI"/>
                    </a:rPr>
                    <a:t>服务出海车企</a:t>
                  </a:r>
                </a:p>
              </p:txBody>
            </p:sp>
            <p:sp>
              <p:nvSpPr>
                <p:cNvPr id="125" name="TextBox 125"/>
                <p:cNvSpPr txBox="1"/>
                <p:nvPr/>
              </p:nvSpPr>
              <p:spPr>
                <a:xfrm>
                  <a:off x="10409719" y="5613082"/>
                  <a:ext cx="459412" cy="3352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650" b="1" dirty="0">
                      <a:solidFill>
                        <a:srgbClr val="9C27B0"/>
                      </a:solidFill>
                      <a:latin typeface="Segoe UI"/>
                      <a:ea typeface="Microsoft YaHei"/>
                      <a:cs typeface="Segoe UI"/>
                    </a:rPr>
                    <a:t>50+</a:t>
                  </a:r>
                </a:p>
              </p:txBody>
            </p:sp>
          </p:grpSp>
        </p:grpSp>
      </p:grpSp>
      <p:sp>
        <p:nvSpPr>
          <p:cNvPr id="129" name="TextBox 129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19 / 20</a:t>
            </a:r>
          </a:p>
        </p:txBody>
      </p:sp>
    </p:spTree>
  </p:cSld>
  <p:clrMapOvr>
    <a:masterClrMapping/>
  </p:clrMapOvr>
  <p:transition dur="4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37210" y="375285"/>
            <a:ext cx="896684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7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目录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4355" y="806768"/>
            <a:ext cx="94126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CONTENTS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71500" y="1333500"/>
            <a:ext cx="3524250" cy="1619250"/>
            <a:chOff x="571500" y="1333500"/>
            <a:chExt cx="3524250" cy="1619250"/>
          </a:xfrm>
        </p:grpSpPr>
        <p:sp>
          <p:nvSpPr>
            <p:cNvPr id="6" name="Freeform 6"/>
            <p:cNvSpPr/>
            <p:nvPr/>
          </p:nvSpPr>
          <p:spPr>
            <a:xfrm>
              <a:off x="571500" y="1333500"/>
              <a:ext cx="3524250" cy="1619250"/>
            </a:xfrm>
            <a:custGeom>
              <a:avLst/>
              <a:gdLst/>
              <a:ahLst/>
              <a:cxnLst/>
              <a:rect l="l" t="t" r="r" b="b"/>
              <a:pathLst>
                <a:path w="3524250" h="16192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504950"/>
                  </a:lnTo>
                  <a:cubicBezTo>
                    <a:pt x="3524250" y="1568076"/>
                    <a:pt x="3473076" y="1619250"/>
                    <a:pt x="3409950" y="1619250"/>
                  </a:cubicBezTo>
                  <a:lnTo>
                    <a:pt x="114300" y="1619250"/>
                  </a:lnTo>
                  <a:cubicBezTo>
                    <a:pt x="51174" y="1619250"/>
                    <a:pt x="0" y="1568076"/>
                    <a:pt x="0" y="1504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" name="Freeform 7"/>
            <p:cNvSpPr/>
            <p:nvPr/>
          </p:nvSpPr>
          <p:spPr>
            <a:xfrm>
              <a:off x="571500" y="1333500"/>
              <a:ext cx="3524250" cy="57150"/>
            </a:xfrm>
            <a:custGeom>
              <a:avLst/>
              <a:gdLst/>
              <a:ahLst/>
              <a:cxnLst/>
              <a:rect l="l" t="t" r="r" b="b"/>
              <a:pathLst>
                <a:path w="3524250" h="57150">
                  <a:moveTo>
                    <a:pt x="28575" y="0"/>
                  </a:moveTo>
                  <a:lnTo>
                    <a:pt x="3495675" y="0"/>
                  </a:lnTo>
                  <a:cubicBezTo>
                    <a:pt x="3511457" y="0"/>
                    <a:pt x="3524250" y="12793"/>
                    <a:pt x="3524250" y="28575"/>
                  </a:cubicBezTo>
                  <a:lnTo>
                    <a:pt x="3524250" y="28575"/>
                  </a:lnTo>
                  <a:cubicBezTo>
                    <a:pt x="3524250" y="44357"/>
                    <a:pt x="3511457" y="57150"/>
                    <a:pt x="3495675" y="57150"/>
                  </a:cubicBezTo>
                  <a:lnTo>
                    <a:pt x="28575" y="57150"/>
                  </a:lnTo>
                  <a:cubicBezTo>
                    <a:pt x="12793" y="57150"/>
                    <a:pt x="0" y="44357"/>
                    <a:pt x="0" y="285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11530" y="1421130"/>
              <a:ext cx="560699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01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36295" y="2060258"/>
              <a:ext cx="156010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行业发展趋势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43915" y="2410778"/>
              <a:ext cx="202025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新能源、智能网联、国际标准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3429000" y="2190750"/>
              <a:ext cx="476250" cy="285750"/>
              <a:chOff x="3429000" y="2190750"/>
              <a:chExt cx="476250" cy="285750"/>
            </a:xfrm>
          </p:grpSpPr>
          <p:sp>
            <p:nvSpPr>
              <p:cNvPr id="11" name="Polyline 11"/>
              <p:cNvSpPr/>
              <p:nvPr/>
            </p:nvSpPr>
            <p:spPr>
              <a:xfrm>
                <a:off x="3429000" y="2238375"/>
                <a:ext cx="42862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238125">
                    <a:moveTo>
                      <a:pt x="0" y="238125"/>
                    </a:moveTo>
                    <a:lnTo>
                      <a:pt x="142875" y="95250"/>
                    </a:lnTo>
                    <a:lnTo>
                      <a:pt x="285750" y="190500"/>
                    </a:lnTo>
                    <a:lnTo>
                      <a:pt x="428625" y="0"/>
                    </a:lnTo>
                  </a:path>
                </a:pathLst>
              </a:custGeom>
              <a:noFill/>
              <a:ln w="28575" cap="rnd">
                <a:solidFill>
                  <a:srgbClr val="00A651"/>
                </a:solidFill>
              </a:ln>
            </p:spPr>
          </p:sp>
          <p:sp>
            <p:nvSpPr>
              <p:cNvPr id="12" name="Polygon 12"/>
              <p:cNvSpPr/>
              <p:nvPr/>
            </p:nvSpPr>
            <p:spPr>
              <a:xfrm>
                <a:off x="3810000" y="2190750"/>
                <a:ext cx="9525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42875">
                    <a:moveTo>
                      <a:pt x="0" y="0"/>
                    </a:moveTo>
                    <a:lnTo>
                      <a:pt x="95250" y="47625"/>
                    </a:lnTo>
                    <a:lnTo>
                      <a:pt x="47625" y="142875"/>
                    </a:ln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4333875" y="1333500"/>
            <a:ext cx="3524250" cy="1619250"/>
            <a:chOff x="4333875" y="1333500"/>
            <a:chExt cx="3524250" cy="1619250"/>
          </a:xfrm>
        </p:grpSpPr>
        <p:sp>
          <p:nvSpPr>
            <p:cNvPr id="15" name="Freeform 15"/>
            <p:cNvSpPr/>
            <p:nvPr/>
          </p:nvSpPr>
          <p:spPr>
            <a:xfrm>
              <a:off x="4333875" y="1333500"/>
              <a:ext cx="3524250" cy="1619250"/>
            </a:xfrm>
            <a:custGeom>
              <a:avLst/>
              <a:gdLst/>
              <a:ahLst/>
              <a:cxnLst/>
              <a:rect l="l" t="t" r="r" b="b"/>
              <a:pathLst>
                <a:path w="3524250" h="16192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504950"/>
                  </a:lnTo>
                  <a:cubicBezTo>
                    <a:pt x="3524250" y="1568076"/>
                    <a:pt x="3473076" y="1619250"/>
                    <a:pt x="3409950" y="1619250"/>
                  </a:cubicBezTo>
                  <a:lnTo>
                    <a:pt x="114300" y="1619250"/>
                  </a:lnTo>
                  <a:cubicBezTo>
                    <a:pt x="51174" y="1619250"/>
                    <a:pt x="0" y="1568076"/>
                    <a:pt x="0" y="1504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6" name="Freeform 16"/>
            <p:cNvSpPr/>
            <p:nvPr/>
          </p:nvSpPr>
          <p:spPr>
            <a:xfrm>
              <a:off x="4333875" y="1333500"/>
              <a:ext cx="3524250" cy="57150"/>
            </a:xfrm>
            <a:custGeom>
              <a:avLst/>
              <a:gdLst/>
              <a:ahLst/>
              <a:cxnLst/>
              <a:rect l="l" t="t" r="r" b="b"/>
              <a:pathLst>
                <a:path w="3524250" h="57150">
                  <a:moveTo>
                    <a:pt x="28575" y="0"/>
                  </a:moveTo>
                  <a:lnTo>
                    <a:pt x="3495675" y="0"/>
                  </a:lnTo>
                  <a:cubicBezTo>
                    <a:pt x="3511457" y="0"/>
                    <a:pt x="3524250" y="12793"/>
                    <a:pt x="3524250" y="28575"/>
                  </a:cubicBezTo>
                  <a:lnTo>
                    <a:pt x="3524250" y="28575"/>
                  </a:lnTo>
                  <a:cubicBezTo>
                    <a:pt x="3524250" y="44357"/>
                    <a:pt x="3511457" y="57150"/>
                    <a:pt x="3495675" y="57150"/>
                  </a:cubicBezTo>
                  <a:lnTo>
                    <a:pt x="28575" y="57150"/>
                  </a:lnTo>
                  <a:cubicBezTo>
                    <a:pt x="12793" y="57150"/>
                    <a:pt x="0" y="44357"/>
                    <a:pt x="0" y="285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4573905" y="1421130"/>
              <a:ext cx="698716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0076A8"/>
                  </a:solidFill>
                  <a:latin typeface="Segoe UI"/>
                  <a:ea typeface="Microsoft YaHei"/>
                  <a:cs typeface="Segoe UI"/>
                </a:rPr>
                <a:t>02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598670" y="2060258"/>
              <a:ext cx="130706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数字化转型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606290" y="2410778"/>
              <a:ext cx="19972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平台建设、远程审核、AI技术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143750" y="2143125"/>
              <a:ext cx="457200" cy="333375"/>
              <a:chOff x="7143750" y="2143125"/>
              <a:chExt cx="457200" cy="33337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7143750" y="2143125"/>
                <a:ext cx="11430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333375">
                    <a:moveTo>
                      <a:pt x="19050" y="0"/>
                    </a:moveTo>
                    <a:lnTo>
                      <a:pt x="95250" y="0"/>
                    </a:lnTo>
                    <a:cubicBezTo>
                      <a:pt x="105771" y="0"/>
                      <a:pt x="114300" y="8529"/>
                      <a:pt x="114300" y="19050"/>
                    </a:cubicBezTo>
                    <a:lnTo>
                      <a:pt x="114300" y="314325"/>
                    </a:lnTo>
                    <a:cubicBezTo>
                      <a:pt x="114300" y="324846"/>
                      <a:pt x="105771" y="333375"/>
                      <a:pt x="95250" y="333375"/>
                    </a:cubicBezTo>
                    <a:lnTo>
                      <a:pt x="19050" y="333375"/>
                    </a:lnTo>
                    <a:cubicBezTo>
                      <a:pt x="8529" y="333375"/>
                      <a:pt x="0" y="324846"/>
                      <a:pt x="0" y="314325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7315200" y="2238375"/>
                <a:ext cx="114300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238125">
                    <a:moveTo>
                      <a:pt x="19050" y="0"/>
                    </a:moveTo>
                    <a:lnTo>
                      <a:pt x="95250" y="0"/>
                    </a:lnTo>
                    <a:cubicBezTo>
                      <a:pt x="105771" y="0"/>
                      <a:pt x="114300" y="8529"/>
                      <a:pt x="114300" y="19050"/>
                    </a:cubicBezTo>
                    <a:lnTo>
                      <a:pt x="114300" y="219075"/>
                    </a:lnTo>
                    <a:cubicBezTo>
                      <a:pt x="114300" y="229596"/>
                      <a:pt x="105771" y="238125"/>
                      <a:pt x="95250" y="238125"/>
                    </a:cubicBezTo>
                    <a:lnTo>
                      <a:pt x="19050" y="238125"/>
                    </a:lnTo>
                    <a:cubicBezTo>
                      <a:pt x="8529" y="238125"/>
                      <a:pt x="0" y="229596"/>
                      <a:pt x="0" y="219075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0076A8">
                  <a:alpha val="70000"/>
                </a:srgbClr>
              </a:solidFill>
              <a:ln>
                <a:noFill/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7486650" y="2190750"/>
                <a:ext cx="1143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285750">
                    <a:moveTo>
                      <a:pt x="19050" y="0"/>
                    </a:moveTo>
                    <a:lnTo>
                      <a:pt x="95250" y="0"/>
                    </a:lnTo>
                    <a:cubicBezTo>
                      <a:pt x="105771" y="0"/>
                      <a:pt x="114300" y="8529"/>
                      <a:pt x="114300" y="19050"/>
                    </a:cubicBezTo>
                    <a:lnTo>
                      <a:pt x="114300" y="266700"/>
                    </a:lnTo>
                    <a:cubicBezTo>
                      <a:pt x="114300" y="277221"/>
                      <a:pt x="105771" y="285750"/>
                      <a:pt x="95250" y="285750"/>
                    </a:cubicBezTo>
                    <a:lnTo>
                      <a:pt x="19050" y="285750"/>
                    </a:lnTo>
                    <a:cubicBezTo>
                      <a:pt x="8529" y="285750"/>
                      <a:pt x="0" y="277221"/>
                      <a:pt x="0" y="26670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0076A8">
                  <a:alpha val="50000"/>
                </a:srgbClr>
              </a:solidFill>
              <a:ln>
                <a:noFill/>
              </a:ln>
            </p:spPr>
          </p:sp>
        </p:grpSp>
      </p:grpSp>
      <p:grpSp>
        <p:nvGrpSpPr>
          <p:cNvPr id="34" name="Group 34"/>
          <p:cNvGrpSpPr/>
          <p:nvPr/>
        </p:nvGrpSpPr>
        <p:grpSpPr>
          <a:xfrm>
            <a:off x="8096250" y="1333500"/>
            <a:ext cx="3524250" cy="1619250"/>
            <a:chOff x="8096250" y="1333500"/>
            <a:chExt cx="3524250" cy="1619250"/>
          </a:xfrm>
        </p:grpSpPr>
        <p:sp>
          <p:nvSpPr>
            <p:cNvPr id="25" name="Freeform 25"/>
            <p:cNvSpPr/>
            <p:nvPr/>
          </p:nvSpPr>
          <p:spPr>
            <a:xfrm>
              <a:off x="8096250" y="1333500"/>
              <a:ext cx="3524250" cy="1619250"/>
            </a:xfrm>
            <a:custGeom>
              <a:avLst/>
              <a:gdLst/>
              <a:ahLst/>
              <a:cxnLst/>
              <a:rect l="l" t="t" r="r" b="b"/>
              <a:pathLst>
                <a:path w="3524250" h="16192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504950"/>
                  </a:lnTo>
                  <a:cubicBezTo>
                    <a:pt x="3524250" y="1568076"/>
                    <a:pt x="3473076" y="1619250"/>
                    <a:pt x="3409950" y="1619250"/>
                  </a:cubicBezTo>
                  <a:lnTo>
                    <a:pt x="114300" y="1619250"/>
                  </a:lnTo>
                  <a:cubicBezTo>
                    <a:pt x="51174" y="1619250"/>
                    <a:pt x="0" y="1568076"/>
                    <a:pt x="0" y="1504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6" name="Freeform 26"/>
            <p:cNvSpPr/>
            <p:nvPr/>
          </p:nvSpPr>
          <p:spPr>
            <a:xfrm>
              <a:off x="8096250" y="1333500"/>
              <a:ext cx="3524250" cy="57150"/>
            </a:xfrm>
            <a:custGeom>
              <a:avLst/>
              <a:gdLst/>
              <a:ahLst/>
              <a:cxnLst/>
              <a:rect l="l" t="t" r="r" b="b"/>
              <a:pathLst>
                <a:path w="3524250" h="57150">
                  <a:moveTo>
                    <a:pt x="28575" y="0"/>
                  </a:moveTo>
                  <a:lnTo>
                    <a:pt x="3495675" y="0"/>
                  </a:lnTo>
                  <a:cubicBezTo>
                    <a:pt x="3511457" y="0"/>
                    <a:pt x="3524250" y="12793"/>
                    <a:pt x="3524250" y="28575"/>
                  </a:cubicBezTo>
                  <a:lnTo>
                    <a:pt x="3524250" y="28575"/>
                  </a:lnTo>
                  <a:cubicBezTo>
                    <a:pt x="3524250" y="44357"/>
                    <a:pt x="3511457" y="57150"/>
                    <a:pt x="3495675" y="57150"/>
                  </a:cubicBezTo>
                  <a:lnTo>
                    <a:pt x="28575" y="57150"/>
                  </a:lnTo>
                  <a:cubicBezTo>
                    <a:pt x="12793" y="57150"/>
                    <a:pt x="0" y="44357"/>
                    <a:pt x="0" y="285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8336280" y="1421130"/>
              <a:ext cx="698716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00A651"/>
                  </a:solidFill>
                  <a:latin typeface="Segoe UI"/>
                  <a:ea typeface="Microsoft YaHei"/>
                  <a:cs typeface="Segoe UI"/>
                </a:rPr>
                <a:t>03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361045" y="2060258"/>
              <a:ext cx="156010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创新认证产品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68665" y="2410778"/>
              <a:ext cx="202025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绿色低碳、安全、智能、高端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1001375" y="2095500"/>
              <a:ext cx="285750" cy="381000"/>
              <a:chOff x="11001375" y="2095500"/>
              <a:chExt cx="285750" cy="381000"/>
            </a:xfrm>
          </p:grpSpPr>
          <p:sp>
            <p:nvSpPr>
              <p:cNvPr id="30" name="Ellipse 30"/>
              <p:cNvSpPr/>
              <p:nvPr/>
            </p:nvSpPr>
            <p:spPr>
              <a:xfrm>
                <a:off x="11001375" y="2095500"/>
                <a:ext cx="285750" cy="285750"/>
              </a:xfrm>
              <a:prstGeom prst="ellipse">
                <a:avLst/>
              </a:prstGeom>
              <a:noFill/>
              <a:ln w="19050">
                <a:solidFill>
                  <a:srgbClr val="00A651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1068050" y="2381250"/>
                <a:ext cx="15240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95250">
                    <a:moveTo>
                      <a:pt x="0" y="0"/>
                    </a:moveTo>
                    <a:lnTo>
                      <a:pt x="0" y="95250"/>
                    </a:lnTo>
                    <a:lnTo>
                      <a:pt x="152400" y="95250"/>
                    </a:lnTo>
                    <a:lnTo>
                      <a:pt x="152400" y="0"/>
                    </a:lnTo>
                  </a:path>
                </a:pathLst>
              </a:custGeom>
              <a:noFill/>
              <a:ln w="19050">
                <a:solidFill>
                  <a:srgbClr val="00A651"/>
                </a:solidFill>
              </a:ln>
            </p:spPr>
          </p:sp>
          <p:sp>
            <p:nvSpPr>
              <p:cNvPr id="32" name="Line 32"/>
              <p:cNvSpPr/>
              <p:nvPr/>
            </p:nvSpPr>
            <p:spPr>
              <a:xfrm>
                <a:off x="11144250" y="2095500"/>
                <a:ext cx="95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7625">
                    <a:moveTo>
                      <a:pt x="0" y="47625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A651"/>
                </a:solidFill>
              </a:ln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571500" y="3238500"/>
            <a:ext cx="3524250" cy="1619250"/>
            <a:chOff x="571500" y="3238500"/>
            <a:chExt cx="3524250" cy="1619250"/>
          </a:xfrm>
        </p:grpSpPr>
        <p:sp>
          <p:nvSpPr>
            <p:cNvPr id="35" name="Freeform 35"/>
            <p:cNvSpPr/>
            <p:nvPr/>
          </p:nvSpPr>
          <p:spPr>
            <a:xfrm>
              <a:off x="571500" y="3238500"/>
              <a:ext cx="3524250" cy="1619250"/>
            </a:xfrm>
            <a:custGeom>
              <a:avLst/>
              <a:gdLst/>
              <a:ahLst/>
              <a:cxnLst/>
              <a:rect l="l" t="t" r="r" b="b"/>
              <a:pathLst>
                <a:path w="3524250" h="16192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504950"/>
                  </a:lnTo>
                  <a:cubicBezTo>
                    <a:pt x="3524250" y="1568076"/>
                    <a:pt x="3473076" y="1619250"/>
                    <a:pt x="3409950" y="1619250"/>
                  </a:cubicBezTo>
                  <a:lnTo>
                    <a:pt x="114300" y="1619250"/>
                  </a:lnTo>
                  <a:cubicBezTo>
                    <a:pt x="51174" y="1619250"/>
                    <a:pt x="0" y="1568076"/>
                    <a:pt x="0" y="1504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36" name="Freeform 36"/>
            <p:cNvSpPr/>
            <p:nvPr/>
          </p:nvSpPr>
          <p:spPr>
            <a:xfrm>
              <a:off x="571500" y="3238500"/>
              <a:ext cx="3524250" cy="57150"/>
            </a:xfrm>
            <a:custGeom>
              <a:avLst/>
              <a:gdLst/>
              <a:ahLst/>
              <a:cxnLst/>
              <a:rect l="l" t="t" r="r" b="b"/>
              <a:pathLst>
                <a:path w="3524250" h="57150">
                  <a:moveTo>
                    <a:pt x="28575" y="0"/>
                  </a:moveTo>
                  <a:lnTo>
                    <a:pt x="3495675" y="0"/>
                  </a:lnTo>
                  <a:cubicBezTo>
                    <a:pt x="3511457" y="0"/>
                    <a:pt x="3524250" y="12793"/>
                    <a:pt x="3524250" y="28575"/>
                  </a:cubicBezTo>
                  <a:lnTo>
                    <a:pt x="3524250" y="28575"/>
                  </a:lnTo>
                  <a:cubicBezTo>
                    <a:pt x="3524250" y="44357"/>
                    <a:pt x="3511457" y="57150"/>
                    <a:pt x="3495675" y="57150"/>
                  </a:cubicBezTo>
                  <a:lnTo>
                    <a:pt x="28575" y="57150"/>
                  </a:lnTo>
                  <a:cubicBezTo>
                    <a:pt x="12793" y="57150"/>
                    <a:pt x="0" y="44357"/>
                    <a:pt x="0" y="285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811530" y="3326130"/>
              <a:ext cx="698716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FF6B35"/>
                  </a:solidFill>
                  <a:latin typeface="Segoe UI"/>
                  <a:ea typeface="Microsoft YaHei"/>
                  <a:cs typeface="Segoe UI"/>
                </a:rPr>
                <a:t>04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36295" y="3965258"/>
              <a:ext cx="1307068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国际化发展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43915" y="4315778"/>
              <a:ext cx="217360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标准互认、海外布局、法规应对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3400425" y="4019550"/>
              <a:ext cx="381000" cy="381000"/>
              <a:chOff x="3400425" y="4019550"/>
              <a:chExt cx="381000" cy="381000"/>
            </a:xfrm>
          </p:grpSpPr>
          <p:sp>
            <p:nvSpPr>
              <p:cNvPr id="40" name="Ellipse 40"/>
              <p:cNvSpPr/>
              <p:nvPr/>
            </p:nvSpPr>
            <p:spPr>
              <a:xfrm>
                <a:off x="3400425" y="4019550"/>
                <a:ext cx="381000" cy="381000"/>
              </a:xfrm>
              <a:prstGeom prst="ellipse">
                <a:avLst/>
              </a:prstGeom>
              <a:noFill/>
              <a:ln w="19050">
                <a:solidFill>
                  <a:srgbClr val="FF6B35"/>
                </a:solidFill>
              </a:ln>
            </p:spPr>
          </p:sp>
          <p:sp>
            <p:nvSpPr>
              <p:cNvPr id="41" name="Ellipse 41"/>
              <p:cNvSpPr/>
              <p:nvPr/>
            </p:nvSpPr>
            <p:spPr>
              <a:xfrm>
                <a:off x="3514725" y="4019550"/>
                <a:ext cx="152400" cy="381000"/>
              </a:xfrm>
              <a:prstGeom prst="ellipse">
                <a:avLst/>
              </a:prstGeom>
              <a:noFill/>
              <a:ln w="14288">
                <a:solidFill>
                  <a:srgbClr val="FF6B35"/>
                </a:solidFill>
              </a:ln>
            </p:spPr>
          </p:sp>
          <p:sp>
            <p:nvSpPr>
              <p:cNvPr id="42" name="Line 42"/>
              <p:cNvSpPr/>
              <p:nvPr/>
            </p:nvSpPr>
            <p:spPr>
              <a:xfrm>
                <a:off x="3400425" y="42100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14288">
                <a:solidFill>
                  <a:srgbClr val="FF6B35"/>
                </a:solidFill>
              </a:ln>
            </p:spPr>
          </p:sp>
        </p:grpSp>
      </p:grpSp>
      <p:grpSp>
        <p:nvGrpSpPr>
          <p:cNvPr id="55" name="Group 55"/>
          <p:cNvGrpSpPr/>
          <p:nvPr/>
        </p:nvGrpSpPr>
        <p:grpSpPr>
          <a:xfrm>
            <a:off x="4333875" y="3238500"/>
            <a:ext cx="3524250" cy="1619250"/>
            <a:chOff x="4333875" y="3238500"/>
            <a:chExt cx="3524250" cy="1619250"/>
          </a:xfrm>
        </p:grpSpPr>
        <p:sp>
          <p:nvSpPr>
            <p:cNvPr id="45" name="Freeform 45"/>
            <p:cNvSpPr/>
            <p:nvPr/>
          </p:nvSpPr>
          <p:spPr>
            <a:xfrm>
              <a:off x="4333875" y="3238500"/>
              <a:ext cx="3524250" cy="1619250"/>
            </a:xfrm>
            <a:custGeom>
              <a:avLst/>
              <a:gdLst/>
              <a:ahLst/>
              <a:cxnLst/>
              <a:rect l="l" t="t" r="r" b="b"/>
              <a:pathLst>
                <a:path w="3524250" h="16192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504950"/>
                  </a:lnTo>
                  <a:cubicBezTo>
                    <a:pt x="3524250" y="1568076"/>
                    <a:pt x="3473076" y="1619250"/>
                    <a:pt x="3409950" y="1619250"/>
                  </a:cubicBezTo>
                  <a:lnTo>
                    <a:pt x="114300" y="1619250"/>
                  </a:lnTo>
                  <a:cubicBezTo>
                    <a:pt x="51174" y="1619250"/>
                    <a:pt x="0" y="1568076"/>
                    <a:pt x="0" y="1504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46" name="Freeform 46"/>
            <p:cNvSpPr/>
            <p:nvPr/>
          </p:nvSpPr>
          <p:spPr>
            <a:xfrm>
              <a:off x="4333875" y="3238500"/>
              <a:ext cx="3524250" cy="57150"/>
            </a:xfrm>
            <a:custGeom>
              <a:avLst/>
              <a:gdLst/>
              <a:ahLst/>
              <a:cxnLst/>
              <a:rect l="l" t="t" r="r" b="b"/>
              <a:pathLst>
                <a:path w="3524250" h="57150">
                  <a:moveTo>
                    <a:pt x="28575" y="0"/>
                  </a:moveTo>
                  <a:lnTo>
                    <a:pt x="3495675" y="0"/>
                  </a:lnTo>
                  <a:cubicBezTo>
                    <a:pt x="3511457" y="0"/>
                    <a:pt x="3524250" y="12793"/>
                    <a:pt x="3524250" y="28575"/>
                  </a:cubicBezTo>
                  <a:lnTo>
                    <a:pt x="3524250" y="28575"/>
                  </a:lnTo>
                  <a:cubicBezTo>
                    <a:pt x="3524250" y="44357"/>
                    <a:pt x="3511457" y="57150"/>
                    <a:pt x="3495675" y="57150"/>
                  </a:cubicBezTo>
                  <a:lnTo>
                    <a:pt x="28575" y="57150"/>
                  </a:lnTo>
                  <a:cubicBezTo>
                    <a:pt x="12793" y="57150"/>
                    <a:pt x="0" y="44357"/>
                    <a:pt x="0" y="285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9C27B0"/>
            </a:solidFill>
            <a:ln>
              <a:noFill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4573905" y="3326130"/>
              <a:ext cx="698716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9C27B0"/>
                  </a:solidFill>
                  <a:latin typeface="Segoe UI"/>
                  <a:ea typeface="Microsoft YaHei"/>
                  <a:cs typeface="Segoe UI"/>
                </a:rPr>
                <a:t>05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598670" y="3965258"/>
              <a:ext cx="156010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政策监管环境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606290" y="4315778"/>
              <a:ext cx="217360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国内政策、海外法规、机遇挑战</a:t>
              </a:r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7191375" y="4000500"/>
              <a:ext cx="333375" cy="428625"/>
              <a:chOff x="7191375" y="4000500"/>
              <a:chExt cx="333375" cy="42862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7191375" y="4000500"/>
                <a:ext cx="333375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428625">
                    <a:moveTo>
                      <a:pt x="28575" y="0"/>
                    </a:moveTo>
                    <a:lnTo>
                      <a:pt x="304800" y="0"/>
                    </a:lnTo>
                    <a:cubicBezTo>
                      <a:pt x="320582" y="0"/>
                      <a:pt x="333375" y="12793"/>
                      <a:pt x="333375" y="28575"/>
                    </a:cubicBezTo>
                    <a:lnTo>
                      <a:pt x="333375" y="400050"/>
                    </a:lnTo>
                    <a:cubicBezTo>
                      <a:pt x="333375" y="415832"/>
                      <a:pt x="320582" y="428625"/>
                      <a:pt x="304800" y="428625"/>
                    </a:cubicBezTo>
                    <a:lnTo>
                      <a:pt x="28575" y="428625"/>
                    </a:lnTo>
                    <a:cubicBezTo>
                      <a:pt x="12793" y="428625"/>
                      <a:pt x="0" y="415832"/>
                      <a:pt x="0" y="400050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9C27B0"/>
                </a:solidFill>
              </a:ln>
            </p:spPr>
          </p:sp>
          <p:sp>
            <p:nvSpPr>
              <p:cNvPr id="51" name="Line 51"/>
              <p:cNvSpPr/>
              <p:nvPr/>
            </p:nvSpPr>
            <p:spPr>
              <a:xfrm>
                <a:off x="7258050" y="4114800"/>
                <a:ext cx="2000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9525">
                    <a:moveTo>
                      <a:pt x="0" y="0"/>
                    </a:moveTo>
                    <a:lnTo>
                      <a:pt x="200025" y="0"/>
                    </a:lnTo>
                  </a:path>
                </a:pathLst>
              </a:custGeom>
              <a:noFill/>
              <a:ln w="19050">
                <a:solidFill>
                  <a:srgbClr val="9C27B0"/>
                </a:solidFill>
              </a:ln>
            </p:spPr>
          </p:sp>
          <p:sp>
            <p:nvSpPr>
              <p:cNvPr id="52" name="Line 52"/>
              <p:cNvSpPr/>
              <p:nvPr/>
            </p:nvSpPr>
            <p:spPr>
              <a:xfrm>
                <a:off x="7258050" y="4210050"/>
                <a:ext cx="2000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9525">
                    <a:moveTo>
                      <a:pt x="0" y="0"/>
                    </a:moveTo>
                    <a:lnTo>
                      <a:pt x="200025" y="0"/>
                    </a:lnTo>
                  </a:path>
                </a:pathLst>
              </a:custGeom>
              <a:noFill/>
              <a:ln w="19050">
                <a:solidFill>
                  <a:srgbClr val="9C27B0"/>
                </a:solidFill>
              </a:ln>
            </p:spPr>
          </p:sp>
          <p:sp>
            <p:nvSpPr>
              <p:cNvPr id="53" name="Line 53"/>
              <p:cNvSpPr/>
              <p:nvPr/>
            </p:nvSpPr>
            <p:spPr>
              <a:xfrm>
                <a:off x="7258050" y="4305300"/>
                <a:ext cx="123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9525">
                    <a:moveTo>
                      <a:pt x="0" y="0"/>
                    </a:moveTo>
                    <a:lnTo>
                      <a:pt x="123825" y="0"/>
                    </a:lnTo>
                  </a:path>
                </a:pathLst>
              </a:custGeom>
              <a:noFill/>
              <a:ln w="19050">
                <a:solidFill>
                  <a:srgbClr val="9C27B0"/>
                </a:solidFill>
              </a:ln>
            </p:spPr>
          </p:sp>
        </p:grpSp>
      </p:grpSp>
      <p:grpSp>
        <p:nvGrpSpPr>
          <p:cNvPr id="64" name="Group 64"/>
          <p:cNvGrpSpPr/>
          <p:nvPr/>
        </p:nvGrpSpPr>
        <p:grpSpPr>
          <a:xfrm>
            <a:off x="8096250" y="3238500"/>
            <a:ext cx="3524250" cy="1619250"/>
            <a:chOff x="8096250" y="3238500"/>
            <a:chExt cx="3524250" cy="1619250"/>
          </a:xfrm>
        </p:grpSpPr>
        <p:sp>
          <p:nvSpPr>
            <p:cNvPr id="56" name="Freeform 56"/>
            <p:cNvSpPr/>
            <p:nvPr/>
          </p:nvSpPr>
          <p:spPr>
            <a:xfrm>
              <a:off x="8096250" y="3238500"/>
              <a:ext cx="3524250" cy="1619250"/>
            </a:xfrm>
            <a:custGeom>
              <a:avLst/>
              <a:gdLst/>
              <a:ahLst/>
              <a:cxnLst/>
              <a:rect l="l" t="t" r="r" b="b"/>
              <a:pathLst>
                <a:path w="3524250" h="16192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504950"/>
                  </a:lnTo>
                  <a:cubicBezTo>
                    <a:pt x="3524250" y="1568076"/>
                    <a:pt x="3473076" y="1619250"/>
                    <a:pt x="3409950" y="1619250"/>
                  </a:cubicBezTo>
                  <a:lnTo>
                    <a:pt x="114300" y="1619250"/>
                  </a:lnTo>
                  <a:cubicBezTo>
                    <a:pt x="51174" y="1619250"/>
                    <a:pt x="0" y="1568076"/>
                    <a:pt x="0" y="1504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57" name="Freeform 57"/>
            <p:cNvSpPr/>
            <p:nvPr/>
          </p:nvSpPr>
          <p:spPr>
            <a:xfrm>
              <a:off x="8096250" y="3238500"/>
              <a:ext cx="3524250" cy="57150"/>
            </a:xfrm>
            <a:custGeom>
              <a:avLst/>
              <a:gdLst/>
              <a:ahLst/>
              <a:cxnLst/>
              <a:rect l="l" t="t" r="r" b="b"/>
              <a:pathLst>
                <a:path w="3524250" h="57150">
                  <a:moveTo>
                    <a:pt x="28575" y="0"/>
                  </a:moveTo>
                  <a:lnTo>
                    <a:pt x="3495675" y="0"/>
                  </a:lnTo>
                  <a:cubicBezTo>
                    <a:pt x="3511457" y="0"/>
                    <a:pt x="3524250" y="12793"/>
                    <a:pt x="3524250" y="28575"/>
                  </a:cubicBezTo>
                  <a:lnTo>
                    <a:pt x="3524250" y="28575"/>
                  </a:lnTo>
                  <a:cubicBezTo>
                    <a:pt x="3524250" y="44357"/>
                    <a:pt x="3511457" y="57150"/>
                    <a:pt x="3495675" y="57150"/>
                  </a:cubicBezTo>
                  <a:lnTo>
                    <a:pt x="28575" y="57150"/>
                  </a:lnTo>
                  <a:cubicBezTo>
                    <a:pt x="12793" y="57150"/>
                    <a:pt x="0" y="44357"/>
                    <a:pt x="0" y="285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2196F3"/>
            </a:solidFill>
            <a:ln>
              <a:noFill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8336280" y="3326130"/>
              <a:ext cx="698716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2196F3"/>
                  </a:solidFill>
                  <a:latin typeface="Segoe UI"/>
                  <a:ea typeface="Microsoft YaHei"/>
                  <a:cs typeface="Segoe UI"/>
                </a:rPr>
                <a:t>06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8361045" y="3965258"/>
              <a:ext cx="156010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组织能力建设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8368665" y="4315778"/>
              <a:ext cx="17135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人才、检测、合作、管理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10953750" y="4019550"/>
              <a:ext cx="323850" cy="409575"/>
              <a:chOff x="10953750" y="4019550"/>
              <a:chExt cx="323850" cy="409575"/>
            </a:xfrm>
          </p:grpSpPr>
          <p:sp>
            <p:nvSpPr>
              <p:cNvPr id="61" name="Ellipse 61"/>
              <p:cNvSpPr/>
              <p:nvPr/>
            </p:nvSpPr>
            <p:spPr>
              <a:xfrm>
                <a:off x="11020425" y="4019550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rgbClr val="2196F3"/>
                </a:solidFill>
              </a:ln>
            </p:spPr>
          </p:sp>
          <p:sp>
            <p:nvSpPr>
              <p:cNvPr id="62" name="Freeform 62"/>
              <p:cNvSpPr/>
              <p:nvPr/>
            </p:nvSpPr>
            <p:spPr>
              <a:xfrm>
                <a:off x="10953750" y="4267200"/>
                <a:ext cx="3238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323850" h="161925">
                    <a:moveTo>
                      <a:pt x="0" y="161925"/>
                    </a:moveTo>
                    <a:cubicBezTo>
                      <a:pt x="0" y="66675"/>
                      <a:pt x="53975" y="12700"/>
                      <a:pt x="161925" y="0"/>
                    </a:cubicBezTo>
                    <a:cubicBezTo>
                      <a:pt x="269875" y="12700"/>
                      <a:pt x="323850" y="66675"/>
                      <a:pt x="323850" y="161925"/>
                    </a:cubicBezTo>
                  </a:path>
                </a:pathLst>
              </a:custGeom>
              <a:noFill/>
              <a:ln w="19050">
                <a:solidFill>
                  <a:srgbClr val="2196F3"/>
                </a:solidFill>
              </a:ln>
            </p:spPr>
          </p:sp>
        </p:grpSp>
      </p:grpSp>
      <p:grpSp>
        <p:nvGrpSpPr>
          <p:cNvPr id="68" name="Group 68"/>
          <p:cNvGrpSpPr/>
          <p:nvPr/>
        </p:nvGrpSpPr>
        <p:grpSpPr>
          <a:xfrm>
            <a:off x="571500" y="5238750"/>
            <a:ext cx="11049000" cy="952500"/>
            <a:chOff x="571500" y="5238750"/>
            <a:chExt cx="11049000" cy="952500"/>
          </a:xfrm>
        </p:grpSpPr>
        <p:sp>
          <p:nvSpPr>
            <p:cNvPr id="65" name="Freeform 65"/>
            <p:cNvSpPr/>
            <p:nvPr/>
          </p:nvSpPr>
          <p:spPr>
            <a:xfrm>
              <a:off x="571500" y="5238750"/>
              <a:ext cx="11049000" cy="952500"/>
            </a:xfrm>
            <a:custGeom>
              <a:avLst/>
              <a:gdLst/>
              <a:ahLst/>
              <a:cxnLst/>
              <a:rect l="l" t="t" r="r" b="b"/>
              <a:pathLst>
                <a:path w="11049000" h="952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838200"/>
                  </a:lnTo>
                  <a:cubicBezTo>
                    <a:pt x="11049000" y="901326"/>
                    <a:pt x="10997826" y="952500"/>
                    <a:pt x="109347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03F6C">
                <a:alpha val="5000"/>
              </a:srgbClr>
            </a:solidFill>
            <a:ln>
              <a:noFill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842010" y="5490210"/>
              <a:ext cx="131864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战略实施路线图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843915" y="5792152"/>
              <a:ext cx="646747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第一阶段 2026-2027 奠基与试点</a:t>
              </a:r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→</a:t>
              </a:r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第二阶段 2028-2029 拓展与提升</a:t>
              </a:r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→</a:t>
              </a:r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第三阶段 2030 巩固与引领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11093434" y="6458902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02 / 20</a:t>
            </a:r>
          </a:p>
        </p:txBody>
      </p:sp>
    </p:spTree>
  </p:cSld>
  <p:clrMapOvr>
    <a:masterClrMapping/>
  </p:clrMapOvr>
  <p:transition dur="4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F6C"/>
              </a:gs>
              <a:gs pos="50000">
                <a:srgbClr val="002845"/>
              </a:gs>
              <a:gs pos="100000">
                <a:srgbClr val="001A33"/>
              </a:gs>
            </a:gsLst>
            <a:lin ang="2700000" scaled="1"/>
          </a:gra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</p:sp>
      <p:grpSp>
        <p:nvGrpSpPr>
          <p:cNvPr id="10" name="Group 10"/>
          <p:cNvGrpSpPr/>
          <p:nvPr/>
        </p:nvGrpSpPr>
        <p:grpSpPr>
          <a:xfrm>
            <a:off x="-476250" y="-762000"/>
            <a:ext cx="13335000" cy="8191500"/>
            <a:chOff x="-476250" y="-762000"/>
            <a:chExt cx="13335000" cy="8191500"/>
          </a:xfrm>
        </p:grpSpPr>
        <p:sp>
          <p:nvSpPr>
            <p:cNvPr id="5" name="Ellipse 5"/>
            <p:cNvSpPr/>
            <p:nvPr/>
          </p:nvSpPr>
          <p:spPr>
            <a:xfrm>
              <a:off x="9048750" y="-762000"/>
              <a:ext cx="3810000" cy="3810000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</a:ln>
          </p:spPr>
        </p:sp>
        <p:sp>
          <p:nvSpPr>
            <p:cNvPr id="6" name="Ellipse 6"/>
            <p:cNvSpPr/>
            <p:nvPr/>
          </p:nvSpPr>
          <p:spPr>
            <a:xfrm>
              <a:off x="9525000" y="-285750"/>
              <a:ext cx="2857500" cy="28575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</p:sp>
        <p:sp>
          <p:nvSpPr>
            <p:cNvPr id="7" name="Ellipse 7"/>
            <p:cNvSpPr/>
            <p:nvPr/>
          </p:nvSpPr>
          <p:spPr>
            <a:xfrm>
              <a:off x="10001250" y="190500"/>
              <a:ext cx="1905000" cy="19050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</p:sp>
        <p:sp>
          <p:nvSpPr>
            <p:cNvPr id="8" name="Ellipse 8"/>
            <p:cNvSpPr/>
            <p:nvPr/>
          </p:nvSpPr>
          <p:spPr>
            <a:xfrm>
              <a:off x="-476250" y="4000500"/>
              <a:ext cx="3429000" cy="3429000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</a:ln>
          </p:spPr>
        </p:sp>
        <p:sp>
          <p:nvSpPr>
            <p:cNvPr id="9" name="Ellipse 9"/>
            <p:cNvSpPr/>
            <p:nvPr/>
          </p:nvSpPr>
          <p:spPr>
            <a:xfrm>
              <a:off x="0" y="4476750"/>
              <a:ext cx="2476500" cy="24765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</p:sp>
      </p:grpSp>
      <p:sp>
        <p:nvSpPr>
          <p:cNvPr id="11" name="Rectangle 11"/>
          <p:cNvSpPr/>
          <p:nvPr/>
        </p:nvSpPr>
        <p:spPr>
          <a:xfrm>
            <a:off x="0" y="0"/>
            <a:ext cx="12192000" cy="38100"/>
          </a:xfrm>
          <a:prstGeom prst="rect">
            <a:avLst/>
          </a:prstGeom>
          <a:solidFill>
            <a:srgbClr val="FFC107"/>
          </a:solidFill>
          <a:ln>
            <a:noFill/>
          </a:ln>
        </p:spPr>
      </p:sp>
      <p:grpSp>
        <p:nvGrpSpPr>
          <p:cNvPr id="14" name="Group 14"/>
          <p:cNvGrpSpPr/>
          <p:nvPr/>
        </p:nvGrpSpPr>
        <p:grpSpPr>
          <a:xfrm>
            <a:off x="4944023" y="1568768"/>
            <a:ext cx="2303955" cy="721994"/>
            <a:chOff x="4944023" y="1568768"/>
            <a:chExt cx="2303955" cy="721994"/>
          </a:xfrm>
        </p:grpSpPr>
        <p:sp>
          <p:nvSpPr>
            <p:cNvPr id="12" name="TextBox 12"/>
            <p:cNvSpPr txBox="1"/>
            <p:nvPr/>
          </p:nvSpPr>
          <p:spPr>
            <a:xfrm>
              <a:off x="5388769" y="1568768"/>
              <a:ext cx="141446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FFC107"/>
                  </a:solidFill>
                  <a:latin typeface="Segoe UI"/>
                  <a:ea typeface="Microsoft YaHei"/>
                  <a:cs typeface="Segoe UI"/>
                </a:rPr>
                <a:t>战略定位与愿景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944023" y="2077402"/>
              <a:ext cx="230395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STRATEGIC POSITIONING &amp; VISION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3500" y="2667000"/>
            <a:ext cx="9525000" cy="1333500"/>
            <a:chOff x="1333500" y="2667000"/>
            <a:chExt cx="9525000" cy="1333500"/>
          </a:xfrm>
        </p:grpSpPr>
        <p:sp>
          <p:nvSpPr>
            <p:cNvPr id="15" name="Freeform 15"/>
            <p:cNvSpPr/>
            <p:nvPr/>
          </p:nvSpPr>
          <p:spPr>
            <a:xfrm>
              <a:off x="1333500" y="2667000"/>
              <a:ext cx="9525000" cy="1333500"/>
            </a:xfrm>
            <a:custGeom>
              <a:avLst/>
              <a:gdLst/>
              <a:ahLst/>
              <a:cxnLst/>
              <a:rect l="l" t="t" r="r" b="b"/>
              <a:pathLst>
                <a:path w="9525000" h="1333500">
                  <a:moveTo>
                    <a:pt x="152400" y="0"/>
                  </a:moveTo>
                  <a:lnTo>
                    <a:pt x="9372600" y="0"/>
                  </a:lnTo>
                  <a:cubicBezTo>
                    <a:pt x="9456768" y="0"/>
                    <a:pt x="9525000" y="68232"/>
                    <a:pt x="9525000" y="152400"/>
                  </a:cubicBezTo>
                  <a:lnTo>
                    <a:pt x="9525000" y="1181100"/>
                  </a:lnTo>
                  <a:cubicBezTo>
                    <a:pt x="9525000" y="1265268"/>
                    <a:pt x="9456768" y="1333500"/>
                    <a:pt x="9372600" y="1333500"/>
                  </a:cubicBezTo>
                  <a:lnTo>
                    <a:pt x="152400" y="1333500"/>
                  </a:lnTo>
                  <a:cubicBezTo>
                    <a:pt x="68232" y="1333500"/>
                    <a:pt x="0" y="1265268"/>
                    <a:pt x="0" y="11811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16" name="Freeform 16"/>
            <p:cNvSpPr/>
            <p:nvPr/>
          </p:nvSpPr>
          <p:spPr>
            <a:xfrm>
              <a:off x="1333500" y="2667000"/>
              <a:ext cx="76200" cy="1333500"/>
            </a:xfrm>
            <a:custGeom>
              <a:avLst/>
              <a:gdLst/>
              <a:ahLst/>
              <a:cxnLst/>
              <a:rect l="l" t="t" r="r" b="b"/>
              <a:pathLst>
                <a:path w="76200" h="133350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1295400"/>
                  </a:lnTo>
                  <a:cubicBezTo>
                    <a:pt x="76200" y="1316442"/>
                    <a:pt x="59142" y="1333500"/>
                    <a:pt x="38100" y="1333500"/>
                  </a:cubicBezTo>
                  <a:lnTo>
                    <a:pt x="38100" y="1333500"/>
                  </a:lnTo>
                  <a:cubicBezTo>
                    <a:pt x="17058" y="1333500"/>
                    <a:pt x="0" y="1316442"/>
                    <a:pt x="0" y="1295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FC107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701165" y="2982278"/>
              <a:ext cx="94678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FFC107"/>
                  </a:solidFill>
                  <a:latin typeface="Segoe UI"/>
                  <a:ea typeface="Microsoft YaHei"/>
                  <a:cs typeface="Segoe UI"/>
                </a:rPr>
                <a:t>核心战略定位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89735" y="3266122"/>
              <a:ext cx="5731240" cy="396240"/>
            </a:xfrm>
            <a:prstGeom prst="rect">
              <a:avLst/>
            </a:prstGeom>
            <a:noFill/>
            <a:ln>
              <a:noFill/>
            </a:ln>
            <a:effectLst>
              <a:glow rad="57150">
                <a:srgbClr val="000000">
                  <a:alpha val="30000"/>
                </a:srgbClr>
              </a:glow>
            </a:effectLst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以数字化驱动、绿色低碳和智能创新为双轮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89735" y="3599498"/>
              <a:ext cx="6628352" cy="396240"/>
            </a:xfrm>
            <a:prstGeom prst="rect">
              <a:avLst/>
            </a:prstGeom>
            <a:noFill/>
            <a:ln>
              <a:noFill/>
            </a:ln>
            <a:effectLst>
              <a:glow rad="57150">
                <a:srgbClr val="000000">
                  <a:alpha val="30000"/>
                </a:srgbClr>
              </a:glow>
            </a:effectLst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构建国内领先、国际互认的汽车产品认证服务平台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18260" y="5052060"/>
            <a:ext cx="6635115" cy="1177290"/>
            <a:chOff x="1318260" y="5052060"/>
            <a:chExt cx="6635115" cy="1177290"/>
          </a:xfrm>
        </p:grpSpPr>
        <p:sp>
          <p:nvSpPr>
            <p:cNvPr id="21" name="TextBox 21"/>
            <p:cNvSpPr txBox="1"/>
            <p:nvPr/>
          </p:nvSpPr>
          <p:spPr>
            <a:xfrm>
              <a:off x="1318260" y="5052060"/>
              <a:ext cx="7315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FFC107"/>
                  </a:solidFill>
                  <a:latin typeface="Segoe UI"/>
                  <a:ea typeface="Microsoft YaHei"/>
                  <a:cs typeface="Segoe UI"/>
                </a:rPr>
                <a:t>发展愿景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1333500" y="5467350"/>
              <a:ext cx="6619875" cy="762000"/>
              <a:chOff x="1333500" y="5467350"/>
              <a:chExt cx="6619875" cy="762000"/>
            </a:xfrm>
          </p:grpSpPr>
          <p:grpSp>
            <p:nvGrpSpPr>
              <p:cNvPr id="25" name="Group 25"/>
              <p:cNvGrpSpPr/>
              <p:nvPr/>
            </p:nvGrpSpPr>
            <p:grpSpPr>
              <a:xfrm>
                <a:off x="1333500" y="5467350"/>
                <a:ext cx="2857500" cy="762000"/>
                <a:chOff x="1333500" y="5467350"/>
                <a:chExt cx="2857500" cy="7620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1333500" y="5467350"/>
                  <a:ext cx="285750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0" h="762000">
                      <a:moveTo>
                        <a:pt x="95250" y="0"/>
                      </a:moveTo>
                      <a:lnTo>
                        <a:pt x="2762250" y="0"/>
                      </a:lnTo>
                      <a:cubicBezTo>
                        <a:pt x="2814855" y="0"/>
                        <a:pt x="2857500" y="42645"/>
                        <a:pt x="2857500" y="95250"/>
                      </a:cubicBezTo>
                      <a:lnTo>
                        <a:pt x="2857500" y="666750"/>
                      </a:lnTo>
                      <a:cubicBezTo>
                        <a:pt x="2857500" y="719355"/>
                        <a:pt x="2814855" y="762000"/>
                        <a:pt x="2762250" y="762000"/>
                      </a:cubicBezTo>
                      <a:lnTo>
                        <a:pt x="95250" y="762000"/>
                      </a:lnTo>
                      <a:cubicBezTo>
                        <a:pt x="42645" y="762000"/>
                        <a:pt x="0" y="719355"/>
                        <a:pt x="0" y="6667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2571750" y="5671185"/>
                  <a:ext cx="381000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dirty="0">
                      <a:solidFill>
                        <a:srgbClr val="64B5F6"/>
                      </a:solidFill>
                      <a:latin typeface="Segoe UI"/>
                      <a:ea typeface="Microsoft YaHei"/>
                      <a:cs typeface="Segoe UI"/>
                    </a:rPr>
                    <a:t>跟跑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2045970" y="5909310"/>
                  <a:ext cx="1432560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dirty="0">
                      <a:solidFill>
                        <a:srgbClr val="8888A0"/>
                      </a:solidFill>
                      <a:latin typeface="Segoe UI"/>
                      <a:ea typeface="Microsoft YaHei"/>
                      <a:cs typeface="Segoe UI"/>
                    </a:rPr>
                    <a:t>学习国际先进经验</a:t>
                  </a:r>
                </a:p>
              </p:txBody>
            </p:sp>
          </p:grpSp>
          <p:sp>
            <p:nvSpPr>
              <p:cNvPr id="26" name="Polygon 26"/>
              <p:cNvSpPr/>
              <p:nvPr/>
            </p:nvSpPr>
            <p:spPr>
              <a:xfrm>
                <a:off x="4333875" y="5848350"/>
                <a:ext cx="2857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0500">
                    <a:moveTo>
                      <a:pt x="285750" y="95250"/>
                    </a:moveTo>
                    <a:lnTo>
                      <a:pt x="0" y="190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/>
              </a:solidFill>
              <a:ln>
                <a:noFill/>
              </a:ln>
            </p:spPr>
          </p:sp>
          <p:grpSp>
            <p:nvGrpSpPr>
              <p:cNvPr id="30" name="Group 30"/>
              <p:cNvGrpSpPr/>
              <p:nvPr/>
            </p:nvGrpSpPr>
            <p:grpSpPr>
              <a:xfrm>
                <a:off x="1333500" y="5467350"/>
                <a:ext cx="2857500" cy="762000"/>
                <a:chOff x="1333500" y="5467350"/>
                <a:chExt cx="2857500" cy="76200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1333500" y="5467350"/>
                  <a:ext cx="285750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0" h="762000">
                      <a:moveTo>
                        <a:pt x="95250" y="0"/>
                      </a:moveTo>
                      <a:lnTo>
                        <a:pt x="2762250" y="0"/>
                      </a:lnTo>
                      <a:cubicBezTo>
                        <a:pt x="2814855" y="0"/>
                        <a:pt x="2857500" y="42645"/>
                        <a:pt x="2857500" y="95250"/>
                      </a:cubicBezTo>
                      <a:lnTo>
                        <a:pt x="2857500" y="666750"/>
                      </a:lnTo>
                      <a:cubicBezTo>
                        <a:pt x="2857500" y="719355"/>
                        <a:pt x="2814855" y="762000"/>
                        <a:pt x="2762250" y="762000"/>
                      </a:cubicBezTo>
                      <a:lnTo>
                        <a:pt x="95250" y="762000"/>
                      </a:lnTo>
                      <a:cubicBezTo>
                        <a:pt x="42645" y="762000"/>
                        <a:pt x="0" y="719355"/>
                        <a:pt x="0" y="6667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2000"/>
                  </a:srgbClr>
                </a:solidFill>
                <a:ln>
                  <a:noFill/>
                </a:ln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2571750" y="5671185"/>
                  <a:ext cx="381000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dirty="0">
                      <a:solidFill>
                        <a:srgbClr val="00A651"/>
                      </a:solidFill>
                      <a:latin typeface="Segoe UI"/>
                      <a:ea typeface="Microsoft YaHei"/>
                      <a:cs typeface="Segoe UI"/>
                    </a:rPr>
                    <a:t>并跑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2133600" y="5909310"/>
                  <a:ext cx="1257300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dirty="0">
                      <a:solidFill>
                        <a:srgbClr val="8888A0"/>
                      </a:solidFill>
                      <a:latin typeface="Segoe UI"/>
                      <a:ea typeface="Microsoft YaHei"/>
                      <a:cs typeface="Segoe UI"/>
                    </a:rPr>
                    <a:t>与国际标准同步</a:t>
                  </a:r>
                </a:p>
              </p:txBody>
            </p:sp>
          </p:grpSp>
          <p:sp>
            <p:nvSpPr>
              <p:cNvPr id="31" name="Polygon 31"/>
              <p:cNvSpPr/>
              <p:nvPr/>
            </p:nvSpPr>
            <p:spPr>
              <a:xfrm>
                <a:off x="7667625" y="5848350"/>
                <a:ext cx="2857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0500">
                    <a:moveTo>
                      <a:pt x="285750" y="95250"/>
                    </a:moveTo>
                    <a:lnTo>
                      <a:pt x="0" y="190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/>
              </a:solidFill>
              <a:ln>
                <a:noFill/>
              </a:ln>
            </p:spPr>
          </p:sp>
          <p:grpSp>
            <p:nvGrpSpPr>
              <p:cNvPr id="35" name="Group 35"/>
              <p:cNvGrpSpPr/>
              <p:nvPr/>
            </p:nvGrpSpPr>
            <p:grpSpPr>
              <a:xfrm>
                <a:off x="1333500" y="5467350"/>
                <a:ext cx="2857500" cy="762000"/>
                <a:chOff x="1333500" y="5467350"/>
                <a:chExt cx="2857500" cy="762000"/>
              </a:xfrm>
            </p:grpSpPr>
            <p:sp>
              <p:nvSpPr>
                <p:cNvPr id="32" name="Freeform 32"/>
                <p:cNvSpPr/>
                <p:nvPr/>
              </p:nvSpPr>
              <p:spPr>
                <a:xfrm>
                  <a:off x="1333500" y="5467350"/>
                  <a:ext cx="285750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0" h="762000">
                      <a:moveTo>
                        <a:pt x="95250" y="0"/>
                      </a:moveTo>
                      <a:lnTo>
                        <a:pt x="2762250" y="0"/>
                      </a:lnTo>
                      <a:cubicBezTo>
                        <a:pt x="2814855" y="0"/>
                        <a:pt x="2857500" y="42645"/>
                        <a:pt x="2857500" y="95250"/>
                      </a:cubicBezTo>
                      <a:lnTo>
                        <a:pt x="2857500" y="666750"/>
                      </a:lnTo>
                      <a:cubicBezTo>
                        <a:pt x="2857500" y="719355"/>
                        <a:pt x="2814855" y="762000"/>
                        <a:pt x="2762250" y="762000"/>
                      </a:cubicBezTo>
                      <a:lnTo>
                        <a:pt x="95250" y="762000"/>
                      </a:lnTo>
                      <a:cubicBezTo>
                        <a:pt x="42645" y="762000"/>
                        <a:pt x="0" y="719355"/>
                        <a:pt x="0" y="6667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C107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2562987" y="5671185"/>
                  <a:ext cx="398526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FFC107"/>
                      </a:solidFill>
                      <a:latin typeface="Segoe UI"/>
                      <a:ea typeface="Microsoft YaHei"/>
                      <a:cs typeface="Segoe UI"/>
                    </a:rPr>
                    <a:t>领跑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2045970" y="5909310"/>
                  <a:ext cx="1432560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引领行业创新发展</a:t>
                  </a:r>
                </a:p>
              </p:txBody>
            </p:sp>
          </p:grpSp>
        </p:grpSp>
      </p:grpSp>
      <p:grpSp>
        <p:nvGrpSpPr>
          <p:cNvPr id="41" name="Group 41"/>
          <p:cNvGrpSpPr/>
          <p:nvPr/>
        </p:nvGrpSpPr>
        <p:grpSpPr>
          <a:xfrm>
            <a:off x="0" y="6477000"/>
            <a:ext cx="12192000" cy="381000"/>
            <a:chOff x="0" y="6477000"/>
            <a:chExt cx="12192000" cy="381000"/>
          </a:xfrm>
        </p:grpSpPr>
        <p:sp>
          <p:nvSpPr>
            <p:cNvPr id="38" name="Rectangle 38"/>
            <p:cNvSpPr/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01A33"/>
            </a:solidFill>
            <a:ln>
              <a:noFill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560070" y="6627495"/>
              <a:ext cx="369674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汽车及零部件领域自愿性产品认证五年战略规划（2026–2030）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978134" y="6627495"/>
              <a:ext cx="65379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2025年11月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5825800" y="6554152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20 / 20</a:t>
            </a:r>
          </a:p>
        </p:txBody>
      </p:sp>
    </p:spTree>
  </p:cSld>
  <p:clrMapOvr>
    <a:masterClrMapping/>
  </p:clrMapOvr>
  <p:transition dur="4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1533144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执行摘要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165163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EXECUTIVE SUMMARY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71500" y="1095375"/>
            <a:ext cx="2571750" cy="1238250"/>
            <a:chOff x="571500" y="1095375"/>
            <a:chExt cx="2571750" cy="1238250"/>
          </a:xfrm>
        </p:grpSpPr>
        <p:sp>
          <p:nvSpPr>
            <p:cNvPr id="6" name="Freeform 6"/>
            <p:cNvSpPr/>
            <p:nvPr/>
          </p:nvSpPr>
          <p:spPr>
            <a:xfrm>
              <a:off x="571500" y="1095375"/>
              <a:ext cx="2571750" cy="1238250"/>
            </a:xfrm>
            <a:custGeom>
              <a:avLst/>
              <a:gdLst/>
              <a:ahLst/>
              <a:cxnLst/>
              <a:rect l="l" t="t" r="r" b="b"/>
              <a:pathLst>
                <a:path w="2571750" h="1238250">
                  <a:moveTo>
                    <a:pt x="114300" y="0"/>
                  </a:moveTo>
                  <a:lnTo>
                    <a:pt x="2457450" y="0"/>
                  </a:lnTo>
                  <a:cubicBezTo>
                    <a:pt x="2520576" y="0"/>
                    <a:pt x="2571750" y="51174"/>
                    <a:pt x="2571750" y="114300"/>
                  </a:cubicBezTo>
                  <a:lnTo>
                    <a:pt x="2571750" y="1123950"/>
                  </a:lnTo>
                  <a:cubicBezTo>
                    <a:pt x="2571750" y="1187076"/>
                    <a:pt x="2520576" y="1238250"/>
                    <a:pt x="245745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" name="Freeform 7"/>
            <p:cNvSpPr/>
            <p:nvPr/>
          </p:nvSpPr>
          <p:spPr>
            <a:xfrm>
              <a:off x="571500" y="1095375"/>
              <a:ext cx="57150" cy="1238250"/>
            </a:xfrm>
            <a:custGeom>
              <a:avLst/>
              <a:gdLst/>
              <a:ahLst/>
              <a:cxnLst/>
              <a:rect l="l" t="t" r="r" b="b"/>
              <a:pathLst>
                <a:path w="57150" h="123825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209675"/>
                  </a:lnTo>
                  <a:cubicBezTo>
                    <a:pt x="57150" y="1225457"/>
                    <a:pt x="44357" y="1238250"/>
                    <a:pt x="28575" y="1238250"/>
                  </a:cubicBezTo>
                  <a:lnTo>
                    <a:pt x="28575" y="1238250"/>
                  </a:lnTo>
                  <a:cubicBezTo>
                    <a:pt x="12793" y="1238250"/>
                    <a:pt x="0" y="1225457"/>
                    <a:pt x="0" y="12096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96290" y="1315402"/>
              <a:ext cx="12534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新能源车销量占比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3905" y="1516380"/>
              <a:ext cx="1002354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44%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905000" y="1666875"/>
              <a:ext cx="1080033" cy="271463"/>
              <a:chOff x="1905000" y="1666875"/>
              <a:chExt cx="1080033" cy="271463"/>
            </a:xfrm>
          </p:grpSpPr>
          <p:sp>
            <p:nvSpPr>
              <p:cNvPr id="10" name="Polygon 10"/>
              <p:cNvSpPr/>
              <p:nvPr/>
            </p:nvSpPr>
            <p:spPr>
              <a:xfrm>
                <a:off x="1905000" y="1666875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90500">
                    <a:moveTo>
                      <a:pt x="0" y="190500"/>
                    </a:moveTo>
                    <a:lnTo>
                      <a:pt x="95250" y="0"/>
                    </a:lnTo>
                    <a:lnTo>
                      <a:pt x="190500" y="190500"/>
                    </a:ln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2177415" y="1724978"/>
                <a:ext cx="80761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↑ 快速增长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798195" y="2093595"/>
              <a:ext cx="75895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2025年1-5月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381375" y="1095375"/>
            <a:ext cx="2571750" cy="1238250"/>
            <a:chOff x="3381375" y="1095375"/>
            <a:chExt cx="2571750" cy="1238250"/>
          </a:xfrm>
        </p:grpSpPr>
        <p:sp>
          <p:nvSpPr>
            <p:cNvPr id="15" name="Freeform 15"/>
            <p:cNvSpPr/>
            <p:nvPr/>
          </p:nvSpPr>
          <p:spPr>
            <a:xfrm>
              <a:off x="3381375" y="1095375"/>
              <a:ext cx="2571750" cy="1238250"/>
            </a:xfrm>
            <a:custGeom>
              <a:avLst/>
              <a:gdLst/>
              <a:ahLst/>
              <a:cxnLst/>
              <a:rect l="l" t="t" r="r" b="b"/>
              <a:pathLst>
                <a:path w="2571750" h="1238250">
                  <a:moveTo>
                    <a:pt x="114300" y="0"/>
                  </a:moveTo>
                  <a:lnTo>
                    <a:pt x="2457450" y="0"/>
                  </a:lnTo>
                  <a:cubicBezTo>
                    <a:pt x="2520576" y="0"/>
                    <a:pt x="2571750" y="51174"/>
                    <a:pt x="2571750" y="114300"/>
                  </a:cubicBezTo>
                  <a:lnTo>
                    <a:pt x="2571750" y="1123950"/>
                  </a:lnTo>
                  <a:cubicBezTo>
                    <a:pt x="2571750" y="1187076"/>
                    <a:pt x="2520576" y="1238250"/>
                    <a:pt x="245745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6" name="Freeform 16"/>
            <p:cNvSpPr/>
            <p:nvPr/>
          </p:nvSpPr>
          <p:spPr>
            <a:xfrm>
              <a:off x="3381375" y="1095375"/>
              <a:ext cx="57150" cy="1238250"/>
            </a:xfrm>
            <a:custGeom>
              <a:avLst/>
              <a:gdLst/>
              <a:ahLst/>
              <a:cxnLst/>
              <a:rect l="l" t="t" r="r" b="b"/>
              <a:pathLst>
                <a:path w="57150" h="123825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209675"/>
                  </a:lnTo>
                  <a:cubicBezTo>
                    <a:pt x="57150" y="1225457"/>
                    <a:pt x="44357" y="1238250"/>
                    <a:pt x="28575" y="1238250"/>
                  </a:cubicBezTo>
                  <a:lnTo>
                    <a:pt x="28575" y="1238250"/>
                  </a:lnTo>
                  <a:cubicBezTo>
                    <a:pt x="12793" y="1238250"/>
                    <a:pt x="0" y="1225457"/>
                    <a:pt x="0" y="12096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3606165" y="1315402"/>
              <a:ext cx="152185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L2/L3自动驾驶渗透率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573780" y="1516380"/>
              <a:ext cx="1002354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50%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4714875" y="1666875"/>
              <a:ext cx="1112237" cy="271463"/>
              <a:chOff x="4714875" y="1666875"/>
              <a:chExt cx="1112237" cy="271463"/>
            </a:xfrm>
          </p:grpSpPr>
          <p:sp>
            <p:nvSpPr>
              <p:cNvPr id="19" name="Polygon 19"/>
              <p:cNvSpPr/>
              <p:nvPr/>
            </p:nvSpPr>
            <p:spPr>
              <a:xfrm>
                <a:off x="4714875" y="1666875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90500">
                    <a:moveTo>
                      <a:pt x="0" y="190500"/>
                    </a:moveTo>
                    <a:lnTo>
                      <a:pt x="95250" y="0"/>
                    </a:lnTo>
                    <a:lnTo>
                      <a:pt x="190500" y="190500"/>
                    </a:ln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4987290" y="1724978"/>
                <a:ext cx="83982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↑ 2025预期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3608070" y="2093595"/>
              <a:ext cx="81153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智能网联汽车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191250" y="1095375"/>
            <a:ext cx="2571750" cy="1238250"/>
            <a:chOff x="6191250" y="1095375"/>
            <a:chExt cx="2571750" cy="1238250"/>
          </a:xfrm>
        </p:grpSpPr>
        <p:sp>
          <p:nvSpPr>
            <p:cNvPr id="24" name="Freeform 24"/>
            <p:cNvSpPr/>
            <p:nvPr/>
          </p:nvSpPr>
          <p:spPr>
            <a:xfrm>
              <a:off x="6191250" y="1095375"/>
              <a:ext cx="2571750" cy="1238250"/>
            </a:xfrm>
            <a:custGeom>
              <a:avLst/>
              <a:gdLst/>
              <a:ahLst/>
              <a:cxnLst/>
              <a:rect l="l" t="t" r="r" b="b"/>
              <a:pathLst>
                <a:path w="2571750" h="1238250">
                  <a:moveTo>
                    <a:pt x="114300" y="0"/>
                  </a:moveTo>
                  <a:lnTo>
                    <a:pt x="2457450" y="0"/>
                  </a:lnTo>
                  <a:cubicBezTo>
                    <a:pt x="2520576" y="0"/>
                    <a:pt x="2571750" y="51174"/>
                    <a:pt x="2571750" y="114300"/>
                  </a:cubicBezTo>
                  <a:lnTo>
                    <a:pt x="2571750" y="1123950"/>
                  </a:lnTo>
                  <a:cubicBezTo>
                    <a:pt x="2571750" y="1187076"/>
                    <a:pt x="2520576" y="1238250"/>
                    <a:pt x="245745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5" name="Freeform 25"/>
            <p:cNvSpPr/>
            <p:nvPr/>
          </p:nvSpPr>
          <p:spPr>
            <a:xfrm>
              <a:off x="6191250" y="1095375"/>
              <a:ext cx="57150" cy="1238250"/>
            </a:xfrm>
            <a:custGeom>
              <a:avLst/>
              <a:gdLst/>
              <a:ahLst/>
              <a:cxnLst/>
              <a:rect l="l" t="t" r="r" b="b"/>
              <a:pathLst>
                <a:path w="57150" h="123825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209675"/>
                  </a:lnTo>
                  <a:cubicBezTo>
                    <a:pt x="57150" y="1225457"/>
                    <a:pt x="44357" y="1238250"/>
                    <a:pt x="28575" y="1238250"/>
                  </a:cubicBezTo>
                  <a:lnTo>
                    <a:pt x="28575" y="1238250"/>
                  </a:lnTo>
                  <a:cubicBezTo>
                    <a:pt x="12793" y="1238250"/>
                    <a:pt x="0" y="1225457"/>
                    <a:pt x="0" y="12096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6416040" y="1315402"/>
              <a:ext cx="12534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新能源车出口增速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383655" y="1516380"/>
              <a:ext cx="1609630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64.6%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7858125" y="1666875"/>
              <a:ext cx="573500" cy="271463"/>
              <a:chOff x="7858125" y="1666875"/>
              <a:chExt cx="573500" cy="271463"/>
            </a:xfrm>
          </p:grpSpPr>
          <p:sp>
            <p:nvSpPr>
              <p:cNvPr id="28" name="Polygon 28"/>
              <p:cNvSpPr/>
              <p:nvPr/>
            </p:nvSpPr>
            <p:spPr>
              <a:xfrm>
                <a:off x="7858125" y="1666875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90500">
                    <a:moveTo>
                      <a:pt x="0" y="190500"/>
                    </a:moveTo>
                    <a:lnTo>
                      <a:pt x="95250" y="0"/>
                    </a:lnTo>
                    <a:lnTo>
                      <a:pt x="190500" y="190500"/>
                    </a:lnTo>
                    <a:close/>
                  </a:path>
                </a:pathLst>
              </a:cu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8082915" y="1724978"/>
                <a:ext cx="3487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6B35"/>
                    </a:solidFill>
                    <a:latin typeface="Segoe UI"/>
                    <a:ea typeface="Microsoft YaHei"/>
                    <a:cs typeface="Segoe UI"/>
                  </a:rPr>
                  <a:t>同比</a:t>
                </a: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6417945" y="2093595"/>
              <a:ext cx="83781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85.5万辆出口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001125" y="1095375"/>
            <a:ext cx="2571750" cy="1238250"/>
            <a:chOff x="9001125" y="1095375"/>
            <a:chExt cx="2571750" cy="1238250"/>
          </a:xfrm>
        </p:grpSpPr>
        <p:sp>
          <p:nvSpPr>
            <p:cNvPr id="33" name="Freeform 33"/>
            <p:cNvSpPr/>
            <p:nvPr/>
          </p:nvSpPr>
          <p:spPr>
            <a:xfrm>
              <a:off x="9001125" y="1095375"/>
              <a:ext cx="2571750" cy="1238250"/>
            </a:xfrm>
            <a:custGeom>
              <a:avLst/>
              <a:gdLst/>
              <a:ahLst/>
              <a:cxnLst/>
              <a:rect l="l" t="t" r="r" b="b"/>
              <a:pathLst>
                <a:path w="2571750" h="1238250">
                  <a:moveTo>
                    <a:pt x="114300" y="0"/>
                  </a:moveTo>
                  <a:lnTo>
                    <a:pt x="2457450" y="0"/>
                  </a:lnTo>
                  <a:cubicBezTo>
                    <a:pt x="2520576" y="0"/>
                    <a:pt x="2571750" y="51174"/>
                    <a:pt x="2571750" y="114300"/>
                  </a:cubicBezTo>
                  <a:lnTo>
                    <a:pt x="2571750" y="1123950"/>
                  </a:lnTo>
                  <a:cubicBezTo>
                    <a:pt x="2571750" y="1187076"/>
                    <a:pt x="2520576" y="1238250"/>
                    <a:pt x="245745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34" name="Freeform 34"/>
            <p:cNvSpPr/>
            <p:nvPr/>
          </p:nvSpPr>
          <p:spPr>
            <a:xfrm>
              <a:off x="9001125" y="1095375"/>
              <a:ext cx="57150" cy="1238250"/>
            </a:xfrm>
            <a:custGeom>
              <a:avLst/>
              <a:gdLst/>
              <a:ahLst/>
              <a:cxnLst/>
              <a:rect l="l" t="t" r="r" b="b"/>
              <a:pathLst>
                <a:path w="57150" h="123825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209675"/>
                  </a:lnTo>
                  <a:cubicBezTo>
                    <a:pt x="57150" y="1225457"/>
                    <a:pt x="44357" y="1238250"/>
                    <a:pt x="28575" y="1238250"/>
                  </a:cubicBezTo>
                  <a:lnTo>
                    <a:pt x="28575" y="1238250"/>
                  </a:lnTo>
                  <a:cubicBezTo>
                    <a:pt x="12793" y="1238250"/>
                    <a:pt x="0" y="1225457"/>
                    <a:pt x="0" y="120967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9C27B0"/>
            </a:solidFill>
            <a:ln>
              <a:noFill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9225915" y="1315402"/>
              <a:ext cx="1406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数字化效率提升目标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9193530" y="1516380"/>
              <a:ext cx="1002354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40%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10334625" y="1666875"/>
              <a:ext cx="1144441" cy="271463"/>
              <a:chOff x="10334625" y="1666875"/>
              <a:chExt cx="1144441" cy="271463"/>
            </a:xfrm>
          </p:grpSpPr>
          <p:sp>
            <p:nvSpPr>
              <p:cNvPr id="37" name="Polygon 37"/>
              <p:cNvSpPr/>
              <p:nvPr/>
            </p:nvSpPr>
            <p:spPr>
              <a:xfrm>
                <a:off x="10334625" y="1666875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90500">
                    <a:moveTo>
                      <a:pt x="0" y="190500"/>
                    </a:moveTo>
                    <a:lnTo>
                      <a:pt x="95250" y="0"/>
                    </a:lnTo>
                    <a:lnTo>
                      <a:pt x="190500" y="190500"/>
                    </a:lnTo>
                    <a:close/>
                  </a:path>
                </a:pathLst>
              </a:cu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10607040" y="1724978"/>
                <a:ext cx="87202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9C27B0"/>
                    </a:solidFill>
                    <a:latin typeface="Segoe UI"/>
                    <a:ea typeface="Microsoft YaHei"/>
                    <a:cs typeface="Segoe UI"/>
                  </a:rPr>
                  <a:t>↑ AI+区块链</a:t>
                </a:r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9227820" y="2093595"/>
              <a:ext cx="81153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认证周期缩短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71500" y="2571750"/>
            <a:ext cx="11049000" cy="1033462"/>
            <a:chOff x="571500" y="2571750"/>
            <a:chExt cx="11049000" cy="1033462"/>
          </a:xfrm>
        </p:grpSpPr>
        <p:sp>
          <p:nvSpPr>
            <p:cNvPr id="42" name="Freeform 42"/>
            <p:cNvSpPr/>
            <p:nvPr/>
          </p:nvSpPr>
          <p:spPr>
            <a:xfrm>
              <a:off x="571500" y="2571750"/>
              <a:ext cx="11049000" cy="952500"/>
            </a:xfrm>
            <a:custGeom>
              <a:avLst/>
              <a:gdLst/>
              <a:ahLst/>
              <a:cxnLst/>
              <a:rect l="l" t="t" r="r" b="b"/>
              <a:pathLst>
                <a:path w="11049000" h="952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838200"/>
                  </a:lnTo>
                  <a:cubicBezTo>
                    <a:pt x="11049000" y="901326"/>
                    <a:pt x="10997826" y="952500"/>
                    <a:pt x="109347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843915" y="2791778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C107"/>
                  </a:solidFill>
                  <a:latin typeface="Segoe UI"/>
                  <a:ea typeface="Microsoft YaHei"/>
                  <a:cs typeface="Segoe UI"/>
                </a:rPr>
                <a:t>战略定位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36295" y="3041332"/>
              <a:ext cx="5102542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以数字化驱动、绿色低碳和智能创新为双轮，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36295" y="3269932"/>
              <a:ext cx="560860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构建国内领先、国际互认的汽车产品认证服务平台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552450" y="3790950"/>
            <a:ext cx="141827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三大战略支柱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571500" y="4143375"/>
            <a:ext cx="3524250" cy="1905000"/>
            <a:chOff x="571500" y="4143375"/>
            <a:chExt cx="3524250" cy="1905000"/>
          </a:xfrm>
        </p:grpSpPr>
        <p:sp>
          <p:nvSpPr>
            <p:cNvPr id="48" name="Freeform 48"/>
            <p:cNvSpPr/>
            <p:nvPr/>
          </p:nvSpPr>
          <p:spPr>
            <a:xfrm>
              <a:off x="571500" y="4143375"/>
              <a:ext cx="3524250" cy="1905000"/>
            </a:xfrm>
            <a:custGeom>
              <a:avLst/>
              <a:gdLst/>
              <a:ahLst/>
              <a:cxnLst/>
              <a:rect l="l" t="t" r="r" b="b"/>
              <a:pathLst>
                <a:path w="3524250" h="19050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790700"/>
                  </a:lnTo>
                  <a:cubicBezTo>
                    <a:pt x="3524250" y="1853826"/>
                    <a:pt x="3473076" y="1905000"/>
                    <a:pt x="340995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49" name="Freeform 49"/>
            <p:cNvSpPr/>
            <p:nvPr/>
          </p:nvSpPr>
          <p:spPr>
            <a:xfrm>
              <a:off x="571500" y="4143375"/>
              <a:ext cx="3524250" cy="76200"/>
            </a:xfrm>
            <a:custGeom>
              <a:avLst/>
              <a:gdLst/>
              <a:ahLst/>
              <a:cxnLst/>
              <a:rect l="l" t="t" r="r" b="b"/>
              <a:pathLst>
                <a:path w="3524250" h="76200">
                  <a:moveTo>
                    <a:pt x="38100" y="0"/>
                  </a:moveTo>
                  <a:lnTo>
                    <a:pt x="3486150" y="0"/>
                  </a:lnTo>
                  <a:cubicBezTo>
                    <a:pt x="3507192" y="0"/>
                    <a:pt x="3524250" y="17058"/>
                    <a:pt x="3524250" y="38100"/>
                  </a:cubicBezTo>
                  <a:lnTo>
                    <a:pt x="3524250" y="38100"/>
                  </a:lnTo>
                  <a:cubicBezTo>
                    <a:pt x="3524250" y="59142"/>
                    <a:pt x="3507192" y="76200"/>
                    <a:pt x="3486150" y="76200"/>
                  </a:cubicBezTo>
                  <a:lnTo>
                    <a:pt x="38100" y="76200"/>
                  </a:lnTo>
                  <a:cubicBezTo>
                    <a:pt x="17058" y="76200"/>
                    <a:pt x="0" y="59142"/>
                    <a:pt x="0" y="381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744855" y="4426268"/>
              <a:ext cx="145241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🌱 绿色低碳创新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48665" y="4792028"/>
              <a:ext cx="12304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碳足迹认证体系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48665" y="502062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动力电池回收认证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48665" y="524922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绿色产品认证拓展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48665" y="547782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碳标签与绿色金融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4333875" y="4143375"/>
            <a:ext cx="3524250" cy="1905000"/>
            <a:chOff x="4333875" y="4143375"/>
            <a:chExt cx="3524250" cy="1905000"/>
          </a:xfrm>
        </p:grpSpPr>
        <p:sp>
          <p:nvSpPr>
            <p:cNvPr id="56" name="Freeform 56"/>
            <p:cNvSpPr/>
            <p:nvPr/>
          </p:nvSpPr>
          <p:spPr>
            <a:xfrm>
              <a:off x="4333875" y="4143375"/>
              <a:ext cx="3524250" cy="1905000"/>
            </a:xfrm>
            <a:custGeom>
              <a:avLst/>
              <a:gdLst/>
              <a:ahLst/>
              <a:cxnLst/>
              <a:rect l="l" t="t" r="r" b="b"/>
              <a:pathLst>
                <a:path w="3524250" h="19050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790700"/>
                  </a:lnTo>
                  <a:cubicBezTo>
                    <a:pt x="3524250" y="1853826"/>
                    <a:pt x="3473076" y="1905000"/>
                    <a:pt x="340995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57" name="Freeform 57"/>
            <p:cNvSpPr/>
            <p:nvPr/>
          </p:nvSpPr>
          <p:spPr>
            <a:xfrm>
              <a:off x="4333875" y="4143375"/>
              <a:ext cx="3524250" cy="76200"/>
            </a:xfrm>
            <a:custGeom>
              <a:avLst/>
              <a:gdLst/>
              <a:ahLst/>
              <a:cxnLst/>
              <a:rect l="l" t="t" r="r" b="b"/>
              <a:pathLst>
                <a:path w="3524250" h="76200">
                  <a:moveTo>
                    <a:pt x="38100" y="0"/>
                  </a:moveTo>
                  <a:lnTo>
                    <a:pt x="3486150" y="0"/>
                  </a:lnTo>
                  <a:cubicBezTo>
                    <a:pt x="3507192" y="0"/>
                    <a:pt x="3524250" y="17058"/>
                    <a:pt x="3524250" y="38100"/>
                  </a:cubicBezTo>
                  <a:lnTo>
                    <a:pt x="3524250" y="38100"/>
                  </a:lnTo>
                  <a:cubicBezTo>
                    <a:pt x="3524250" y="59142"/>
                    <a:pt x="3507192" y="76200"/>
                    <a:pt x="3486150" y="76200"/>
                  </a:cubicBezTo>
                  <a:lnTo>
                    <a:pt x="38100" y="76200"/>
                  </a:lnTo>
                  <a:cubicBezTo>
                    <a:pt x="17058" y="76200"/>
                    <a:pt x="0" y="59142"/>
                    <a:pt x="0" y="381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4507230" y="4426268"/>
              <a:ext cx="145241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🔒 安全智能驱动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511040" y="479202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动力电池安全认证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4511040" y="502062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自动驾驶功能安全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511040" y="524922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车载网络安全评估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4511040" y="547782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智能座舱功能认证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8096250" y="4143375"/>
            <a:ext cx="3524250" cy="1905000"/>
            <a:chOff x="8096250" y="4143375"/>
            <a:chExt cx="3524250" cy="1905000"/>
          </a:xfrm>
        </p:grpSpPr>
        <p:sp>
          <p:nvSpPr>
            <p:cNvPr id="64" name="Freeform 64"/>
            <p:cNvSpPr/>
            <p:nvPr/>
          </p:nvSpPr>
          <p:spPr>
            <a:xfrm>
              <a:off x="8096250" y="4143375"/>
              <a:ext cx="3524250" cy="1905000"/>
            </a:xfrm>
            <a:custGeom>
              <a:avLst/>
              <a:gdLst/>
              <a:ahLst/>
              <a:cxnLst/>
              <a:rect l="l" t="t" r="r" b="b"/>
              <a:pathLst>
                <a:path w="3524250" h="19050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790700"/>
                  </a:lnTo>
                  <a:cubicBezTo>
                    <a:pt x="3524250" y="1853826"/>
                    <a:pt x="3473076" y="1905000"/>
                    <a:pt x="340995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65" name="Freeform 65"/>
            <p:cNvSpPr/>
            <p:nvPr/>
          </p:nvSpPr>
          <p:spPr>
            <a:xfrm>
              <a:off x="8096250" y="4143375"/>
              <a:ext cx="3524250" cy="76200"/>
            </a:xfrm>
            <a:custGeom>
              <a:avLst/>
              <a:gdLst/>
              <a:ahLst/>
              <a:cxnLst/>
              <a:rect l="l" t="t" r="r" b="b"/>
              <a:pathLst>
                <a:path w="3524250" h="76200">
                  <a:moveTo>
                    <a:pt x="38100" y="0"/>
                  </a:moveTo>
                  <a:lnTo>
                    <a:pt x="3486150" y="0"/>
                  </a:lnTo>
                  <a:cubicBezTo>
                    <a:pt x="3507192" y="0"/>
                    <a:pt x="3524250" y="17058"/>
                    <a:pt x="3524250" y="38100"/>
                  </a:cubicBezTo>
                  <a:lnTo>
                    <a:pt x="3524250" y="38100"/>
                  </a:lnTo>
                  <a:cubicBezTo>
                    <a:pt x="3524250" y="59142"/>
                    <a:pt x="3507192" y="76200"/>
                    <a:pt x="3486150" y="76200"/>
                  </a:cubicBezTo>
                  <a:lnTo>
                    <a:pt x="38100" y="76200"/>
                  </a:lnTo>
                  <a:cubicBezTo>
                    <a:pt x="17058" y="76200"/>
                    <a:pt x="0" y="59142"/>
                    <a:pt x="0" y="381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8269605" y="4426268"/>
              <a:ext cx="124539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🌍 国际化布局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8273415" y="479202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国际标准对接互认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8273415" y="502062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海外服务网络构建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8273415" y="5249228"/>
              <a:ext cx="12304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差异化法规应对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8273415" y="5477828"/>
              <a:ext cx="107713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国际合作联盟</a:t>
              </a:r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11093434" y="6458902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03 / 20</a:t>
            </a:r>
          </a:p>
        </p:txBody>
      </p:sp>
    </p:spTree>
  </p:cSld>
  <p:clrMapOvr>
    <a:masterClrMapping/>
  </p:clrMapOvr>
  <p:transition dur="4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Freeform 4"/>
          <p:cNvSpPr/>
          <p:nvPr/>
        </p:nvSpPr>
        <p:spPr>
          <a:xfrm>
            <a:off x="571500" y="285750"/>
            <a:ext cx="76200" cy="476250"/>
          </a:xfrm>
          <a:custGeom>
            <a:avLst/>
            <a:gdLst/>
            <a:ahLst/>
            <a:cxnLst/>
            <a:rect l="l" t="t" r="r" b="b"/>
            <a:pathLst>
              <a:path w="76200" h="476250">
                <a:moveTo>
                  <a:pt x="38100" y="0"/>
                </a:moveTo>
                <a:lnTo>
                  <a:pt x="38100" y="0"/>
                </a:lnTo>
                <a:cubicBezTo>
                  <a:pt x="59142" y="0"/>
                  <a:pt x="76200" y="17058"/>
                  <a:pt x="76200" y="38100"/>
                </a:cubicBezTo>
                <a:lnTo>
                  <a:pt x="76200" y="438150"/>
                </a:lnTo>
                <a:cubicBezTo>
                  <a:pt x="76200" y="459192"/>
                  <a:pt x="59142" y="476250"/>
                  <a:pt x="38100" y="476250"/>
                </a:cubicBezTo>
                <a:lnTo>
                  <a:pt x="38100" y="476250"/>
                </a:lnTo>
                <a:cubicBezTo>
                  <a:pt x="17058" y="476250"/>
                  <a:pt x="0" y="459192"/>
                  <a:pt x="0" y="4381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003F6C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748665" y="439102"/>
            <a:ext cx="117796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0076A8"/>
                </a:solidFill>
                <a:latin typeface="Segoe UI"/>
                <a:ea typeface="Microsoft YaHei"/>
                <a:cs typeface="Segoe UI"/>
              </a:rPr>
              <a:t>01 行业发展趋势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1520" y="645795"/>
            <a:ext cx="3005328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行业发展趋势总览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71500" y="1238250"/>
            <a:ext cx="3524250" cy="4476750"/>
            <a:chOff x="571500" y="1238250"/>
            <a:chExt cx="3524250" cy="4476750"/>
          </a:xfrm>
        </p:grpSpPr>
        <p:sp>
          <p:nvSpPr>
            <p:cNvPr id="7" name="Freeform 7"/>
            <p:cNvSpPr/>
            <p:nvPr/>
          </p:nvSpPr>
          <p:spPr>
            <a:xfrm>
              <a:off x="571500" y="1238250"/>
              <a:ext cx="3524250" cy="4476750"/>
            </a:xfrm>
            <a:custGeom>
              <a:avLst/>
              <a:gdLst/>
              <a:ahLst/>
              <a:cxnLst/>
              <a:rect l="l" t="t" r="r" b="b"/>
              <a:pathLst>
                <a:path w="3524250" h="44767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4362450"/>
                  </a:lnTo>
                  <a:cubicBezTo>
                    <a:pt x="3524250" y="4425576"/>
                    <a:pt x="3473076" y="4476750"/>
                    <a:pt x="3409950" y="4476750"/>
                  </a:cubicBezTo>
                  <a:lnTo>
                    <a:pt x="114300" y="4476750"/>
                  </a:lnTo>
                  <a:cubicBezTo>
                    <a:pt x="51174" y="4476750"/>
                    <a:pt x="0" y="4425576"/>
                    <a:pt x="0" y="436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8" name="Freeform 8"/>
            <p:cNvSpPr/>
            <p:nvPr/>
          </p:nvSpPr>
          <p:spPr>
            <a:xfrm>
              <a:off x="571500" y="1238250"/>
              <a:ext cx="3524250" cy="1143000"/>
            </a:xfrm>
            <a:custGeom>
              <a:avLst/>
              <a:gdLst/>
              <a:ahLst/>
              <a:cxnLst/>
              <a:rect l="l" t="t" r="r" b="b"/>
              <a:pathLst>
                <a:path w="3524250" h="11430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028700"/>
                  </a:lnTo>
                  <a:cubicBezTo>
                    <a:pt x="3524250" y="1091826"/>
                    <a:pt x="3473076" y="1143000"/>
                    <a:pt x="340995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2266950"/>
              <a:ext cx="3524250" cy="190500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</p:sp>
        <p:sp>
          <p:nvSpPr>
            <p:cNvPr id="10" name="Polygon 10"/>
            <p:cNvSpPr/>
            <p:nvPr/>
          </p:nvSpPr>
          <p:spPr>
            <a:xfrm>
              <a:off x="2143125" y="1381125"/>
              <a:ext cx="333375" cy="523875"/>
            </a:xfrm>
            <a:custGeom>
              <a:avLst/>
              <a:gdLst/>
              <a:ahLst/>
              <a:cxnLst/>
              <a:rect l="l" t="t" r="r" b="b"/>
              <a:pathLst>
                <a:path w="333375" h="523875">
                  <a:moveTo>
                    <a:pt x="190500" y="0"/>
                  </a:moveTo>
                  <a:lnTo>
                    <a:pt x="0" y="285750"/>
                  </a:lnTo>
                  <a:lnTo>
                    <a:pt x="142875" y="285750"/>
                  </a:lnTo>
                  <a:lnTo>
                    <a:pt x="95250" y="523875"/>
                  </a:lnTo>
                  <a:lnTo>
                    <a:pt x="333375" y="209550"/>
                  </a:lnTo>
                  <a:lnTo>
                    <a:pt x="190500" y="209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739503" y="2076450"/>
              <a:ext cx="118824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电动化浪潮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96290" y="2648902"/>
              <a:ext cx="8317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核心驱动力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96290" y="2934652"/>
              <a:ext cx="18438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新能源车产销量快速攀升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96290" y="3163252"/>
              <a:ext cx="16675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2025年销量占比达44%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96290" y="3391852"/>
              <a:ext cx="183622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出口85.5万辆，增64.6%</a:t>
              </a:r>
            </a:p>
          </p:txBody>
        </p:sp>
        <p:sp>
          <p:nvSpPr>
            <p:cNvPr id="16" name="Line 16"/>
            <p:cNvSpPr/>
            <p:nvPr/>
          </p:nvSpPr>
          <p:spPr>
            <a:xfrm>
              <a:off x="809625" y="3905250"/>
              <a:ext cx="3048000" cy="9525"/>
            </a:xfrm>
            <a:custGeom>
              <a:avLst/>
              <a:gdLst/>
              <a:ahLst/>
              <a:cxnLst/>
              <a:rect l="l" t="t" r="r" b="b"/>
              <a:pathLst>
                <a:path w="3048000" h="9525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noFill/>
            <a:ln w="9525">
              <a:solidFill>
                <a:srgbClr val="E8E8F0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96290" y="4077652"/>
              <a:ext cx="8317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认证新焦点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96290" y="4363402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电池安全与热失控防护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96290" y="4592002"/>
              <a:ext cx="107713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续航性能评估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96290" y="4820602"/>
              <a:ext cx="12304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充电设施兼容性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96290" y="5049202"/>
              <a:ext cx="139917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"三电"系统可靠性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809625" y="53340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00A651">
                <a:alpha val="15000"/>
              </a:srgbClr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998410" y="5427345"/>
              <a:ext cx="57492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00A651"/>
                  </a:solidFill>
                  <a:latin typeface="Segoe UI"/>
                  <a:ea typeface="Microsoft YaHei"/>
                  <a:cs typeface="Segoe UI"/>
                </a:rPr>
                <a:t>需求激增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333875" y="1238250"/>
            <a:ext cx="3524250" cy="4476750"/>
            <a:chOff x="4333875" y="1238250"/>
            <a:chExt cx="3524250" cy="4476750"/>
          </a:xfrm>
        </p:grpSpPr>
        <p:sp>
          <p:nvSpPr>
            <p:cNvPr id="25" name="Freeform 25"/>
            <p:cNvSpPr/>
            <p:nvPr/>
          </p:nvSpPr>
          <p:spPr>
            <a:xfrm>
              <a:off x="4333875" y="1238250"/>
              <a:ext cx="3524250" cy="4476750"/>
            </a:xfrm>
            <a:custGeom>
              <a:avLst/>
              <a:gdLst/>
              <a:ahLst/>
              <a:cxnLst/>
              <a:rect l="l" t="t" r="r" b="b"/>
              <a:pathLst>
                <a:path w="3524250" h="44767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4362450"/>
                  </a:lnTo>
                  <a:cubicBezTo>
                    <a:pt x="3524250" y="4425576"/>
                    <a:pt x="3473076" y="4476750"/>
                    <a:pt x="3409950" y="4476750"/>
                  </a:cubicBezTo>
                  <a:lnTo>
                    <a:pt x="114300" y="4476750"/>
                  </a:lnTo>
                  <a:cubicBezTo>
                    <a:pt x="51174" y="4476750"/>
                    <a:pt x="0" y="4425576"/>
                    <a:pt x="0" y="436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6" name="Freeform 26"/>
            <p:cNvSpPr/>
            <p:nvPr/>
          </p:nvSpPr>
          <p:spPr>
            <a:xfrm>
              <a:off x="4333875" y="1238250"/>
              <a:ext cx="3524250" cy="1143000"/>
            </a:xfrm>
            <a:custGeom>
              <a:avLst/>
              <a:gdLst/>
              <a:ahLst/>
              <a:cxnLst/>
              <a:rect l="l" t="t" r="r" b="b"/>
              <a:pathLst>
                <a:path w="3524250" h="11430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028700"/>
                  </a:lnTo>
                  <a:cubicBezTo>
                    <a:pt x="3524250" y="1091826"/>
                    <a:pt x="3473076" y="1143000"/>
                    <a:pt x="340995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sp>
          <p:nvSpPr>
            <p:cNvPr id="27" name="Rectangle 27"/>
            <p:cNvSpPr/>
            <p:nvPr/>
          </p:nvSpPr>
          <p:spPr>
            <a:xfrm>
              <a:off x="4333875" y="2266950"/>
              <a:ext cx="3524250" cy="190500"/>
            </a:xfrm>
            <a:prstGeom prst="rect">
              <a:avLst/>
            </a:prstGeom>
            <a:solidFill>
              <a:srgbClr val="0076A8"/>
            </a:solidFill>
            <a:ln>
              <a:noFill/>
            </a:ln>
          </p:spPr>
        </p:sp>
        <p:grpSp>
          <p:nvGrpSpPr>
            <p:cNvPr id="37" name="Group 37"/>
            <p:cNvGrpSpPr/>
            <p:nvPr/>
          </p:nvGrpSpPr>
          <p:grpSpPr>
            <a:xfrm>
              <a:off x="5810250" y="1333500"/>
              <a:ext cx="571500" cy="571500"/>
              <a:chOff x="5810250" y="1333500"/>
              <a:chExt cx="571500" cy="5715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905500" y="1428750"/>
                <a:ext cx="381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81000">
                    <a:moveTo>
                      <a:pt x="38100" y="0"/>
                    </a:moveTo>
                    <a:lnTo>
                      <a:pt x="342900" y="0"/>
                    </a:lnTo>
                    <a:cubicBezTo>
                      <a:pt x="363942" y="0"/>
                      <a:pt x="381000" y="17058"/>
                      <a:pt x="381000" y="38100"/>
                    </a:cubicBezTo>
                    <a:lnTo>
                      <a:pt x="381000" y="342900"/>
                    </a:lnTo>
                    <a:cubicBezTo>
                      <a:pt x="381000" y="363942"/>
                      <a:pt x="363942" y="381000"/>
                      <a:pt x="342900" y="381000"/>
                    </a:cubicBezTo>
                    <a:lnTo>
                      <a:pt x="38100" y="381000"/>
                    </a:lnTo>
                    <a:cubicBezTo>
                      <a:pt x="17058" y="381000"/>
                      <a:pt x="0" y="363942"/>
                      <a:pt x="0" y="3429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</p:sp>
          <p:sp>
            <p:nvSpPr>
              <p:cNvPr id="29" name="Line 29"/>
              <p:cNvSpPr/>
              <p:nvPr/>
            </p:nvSpPr>
            <p:spPr>
              <a:xfrm>
                <a:off x="5810250" y="1571625"/>
                <a:ext cx="95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">
                    <a:moveTo>
                      <a:pt x="0" y="0"/>
                    </a:moveTo>
                    <a:lnTo>
                      <a:pt x="9525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</p:sp>
          <p:sp>
            <p:nvSpPr>
              <p:cNvPr id="30" name="Line 30"/>
              <p:cNvSpPr/>
              <p:nvPr/>
            </p:nvSpPr>
            <p:spPr>
              <a:xfrm>
                <a:off x="5810250" y="1666875"/>
                <a:ext cx="95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">
                    <a:moveTo>
                      <a:pt x="0" y="0"/>
                    </a:moveTo>
                    <a:lnTo>
                      <a:pt x="9525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</p:sp>
          <p:sp>
            <p:nvSpPr>
              <p:cNvPr id="31" name="Line 31"/>
              <p:cNvSpPr/>
              <p:nvPr/>
            </p:nvSpPr>
            <p:spPr>
              <a:xfrm>
                <a:off x="6286500" y="1571625"/>
                <a:ext cx="95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">
                    <a:moveTo>
                      <a:pt x="0" y="0"/>
                    </a:moveTo>
                    <a:lnTo>
                      <a:pt x="9525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</p:sp>
          <p:sp>
            <p:nvSpPr>
              <p:cNvPr id="32" name="Line 32"/>
              <p:cNvSpPr/>
              <p:nvPr/>
            </p:nvSpPr>
            <p:spPr>
              <a:xfrm>
                <a:off x="6286500" y="1666875"/>
                <a:ext cx="95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">
                    <a:moveTo>
                      <a:pt x="0" y="0"/>
                    </a:moveTo>
                    <a:lnTo>
                      <a:pt x="9525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</p:sp>
          <p:sp>
            <p:nvSpPr>
              <p:cNvPr id="33" name="Line 33"/>
              <p:cNvSpPr/>
              <p:nvPr/>
            </p:nvSpPr>
            <p:spPr>
              <a:xfrm>
                <a:off x="6048375" y="1333500"/>
                <a:ext cx="95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0" y="9525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</p:sp>
          <p:sp>
            <p:nvSpPr>
              <p:cNvPr id="34" name="Line 34"/>
              <p:cNvSpPr/>
              <p:nvPr/>
            </p:nvSpPr>
            <p:spPr>
              <a:xfrm>
                <a:off x="6143625" y="1333500"/>
                <a:ext cx="95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0" y="9525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</p:sp>
          <p:sp>
            <p:nvSpPr>
              <p:cNvPr id="35" name="Line 35"/>
              <p:cNvSpPr/>
              <p:nvPr/>
            </p:nvSpPr>
            <p:spPr>
              <a:xfrm>
                <a:off x="6048375" y="1809750"/>
                <a:ext cx="95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0" y="9525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</p:sp>
          <p:sp>
            <p:nvSpPr>
              <p:cNvPr id="36" name="Line 36"/>
              <p:cNvSpPr/>
              <p:nvPr/>
            </p:nvSpPr>
            <p:spPr>
              <a:xfrm>
                <a:off x="6143625" y="1809750"/>
                <a:ext cx="95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0">
                    <a:moveTo>
                      <a:pt x="0" y="0"/>
                    </a:moveTo>
                    <a:lnTo>
                      <a:pt x="0" y="9525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5501878" y="2076450"/>
              <a:ext cx="118824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智能化革命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558665" y="2648902"/>
              <a:ext cx="8317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渗透率预测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558665" y="2934652"/>
              <a:ext cx="157553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L2/L3自动驾驶 &gt;50%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558665" y="3163252"/>
              <a:ext cx="16368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车联网终端装配率50%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558665" y="3391852"/>
              <a:ext cx="17058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向"智能移动空间"转变</a:t>
              </a:r>
            </a:p>
          </p:txBody>
        </p:sp>
        <p:sp>
          <p:nvSpPr>
            <p:cNvPr id="43" name="Line 43"/>
            <p:cNvSpPr/>
            <p:nvPr/>
          </p:nvSpPr>
          <p:spPr>
            <a:xfrm>
              <a:off x="4572000" y="3905250"/>
              <a:ext cx="3048000" cy="9525"/>
            </a:xfrm>
            <a:custGeom>
              <a:avLst/>
              <a:gdLst/>
              <a:ahLst/>
              <a:cxnLst/>
              <a:rect l="l" t="t" r="r" b="b"/>
              <a:pathLst>
                <a:path w="3048000" h="9525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noFill/>
            <a:ln w="9525">
              <a:solidFill>
                <a:srgbClr val="E8E8F0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4558665" y="4077652"/>
              <a:ext cx="8317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认证新领域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558665" y="4363402"/>
              <a:ext cx="152952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功能安全 ISO 26262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4558665" y="4592002"/>
              <a:ext cx="182856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网络安全 ISO/SAE 21434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558665" y="4820602"/>
              <a:ext cx="12304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软件可靠性评估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558665" y="5049202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智能座舱功能认证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4572000" y="53340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0076A8">
                <a:alpha val="15000"/>
              </a:srgbClr>
            </a:solidFill>
            <a:ln>
              <a:noFill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4760786" y="5427345"/>
              <a:ext cx="57492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0076A8"/>
                  </a:solidFill>
                  <a:latin typeface="Segoe UI"/>
                  <a:ea typeface="Microsoft YaHei"/>
                  <a:cs typeface="Segoe UI"/>
                </a:rPr>
                <a:t>加速渗透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8096250" y="1238250"/>
            <a:ext cx="3524250" cy="4476750"/>
            <a:chOff x="8096250" y="1238250"/>
            <a:chExt cx="3524250" cy="4476750"/>
          </a:xfrm>
        </p:grpSpPr>
        <p:sp>
          <p:nvSpPr>
            <p:cNvPr id="52" name="Freeform 52"/>
            <p:cNvSpPr/>
            <p:nvPr/>
          </p:nvSpPr>
          <p:spPr>
            <a:xfrm>
              <a:off x="8096250" y="1238250"/>
              <a:ext cx="3524250" cy="4476750"/>
            </a:xfrm>
            <a:custGeom>
              <a:avLst/>
              <a:gdLst/>
              <a:ahLst/>
              <a:cxnLst/>
              <a:rect l="l" t="t" r="r" b="b"/>
              <a:pathLst>
                <a:path w="3524250" h="447675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4362450"/>
                  </a:lnTo>
                  <a:cubicBezTo>
                    <a:pt x="3524250" y="4425576"/>
                    <a:pt x="3473076" y="4476750"/>
                    <a:pt x="3409950" y="4476750"/>
                  </a:cubicBezTo>
                  <a:lnTo>
                    <a:pt x="114300" y="4476750"/>
                  </a:lnTo>
                  <a:cubicBezTo>
                    <a:pt x="51174" y="4476750"/>
                    <a:pt x="0" y="4425576"/>
                    <a:pt x="0" y="436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53" name="Freeform 53"/>
            <p:cNvSpPr/>
            <p:nvPr/>
          </p:nvSpPr>
          <p:spPr>
            <a:xfrm>
              <a:off x="8096250" y="1238250"/>
              <a:ext cx="3524250" cy="1143000"/>
            </a:xfrm>
            <a:custGeom>
              <a:avLst/>
              <a:gdLst/>
              <a:ahLst/>
              <a:cxnLst/>
              <a:rect l="l" t="t" r="r" b="b"/>
              <a:pathLst>
                <a:path w="3524250" h="1143000">
                  <a:moveTo>
                    <a:pt x="114300" y="0"/>
                  </a:moveTo>
                  <a:lnTo>
                    <a:pt x="3409950" y="0"/>
                  </a:lnTo>
                  <a:cubicBezTo>
                    <a:pt x="3473076" y="0"/>
                    <a:pt x="3524250" y="51174"/>
                    <a:pt x="3524250" y="114300"/>
                  </a:cubicBezTo>
                  <a:lnTo>
                    <a:pt x="3524250" y="1028700"/>
                  </a:lnTo>
                  <a:cubicBezTo>
                    <a:pt x="3524250" y="1091826"/>
                    <a:pt x="3473076" y="1143000"/>
                    <a:pt x="340995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sp>
          <p:nvSpPr>
            <p:cNvPr id="54" name="Rectangle 54"/>
            <p:cNvSpPr/>
            <p:nvPr/>
          </p:nvSpPr>
          <p:spPr>
            <a:xfrm>
              <a:off x="8096250" y="2266950"/>
              <a:ext cx="3524250" cy="190500"/>
            </a:xfrm>
            <a:prstGeom prst="rect">
              <a:avLst/>
            </a:prstGeom>
            <a:solidFill>
              <a:srgbClr val="FF6B35"/>
            </a:solidFill>
            <a:ln>
              <a:noFill/>
            </a:ln>
          </p:spPr>
        </p:sp>
        <p:grpSp>
          <p:nvGrpSpPr>
            <p:cNvPr id="60" name="Group 60"/>
            <p:cNvGrpSpPr/>
            <p:nvPr/>
          </p:nvGrpSpPr>
          <p:grpSpPr>
            <a:xfrm>
              <a:off x="9620250" y="1381125"/>
              <a:ext cx="476250" cy="476250"/>
              <a:chOff x="9620250" y="1381125"/>
              <a:chExt cx="476250" cy="476250"/>
            </a:xfrm>
          </p:grpSpPr>
          <p:sp>
            <p:nvSpPr>
              <p:cNvPr id="55" name="Ellipse 55"/>
              <p:cNvSpPr/>
              <p:nvPr/>
            </p:nvSpPr>
            <p:spPr>
              <a:xfrm>
                <a:off x="9620250" y="1381125"/>
                <a:ext cx="476250" cy="476250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</a:ln>
            </p:spPr>
          </p:sp>
          <p:sp>
            <p:nvSpPr>
              <p:cNvPr id="56" name="Ellipse 56"/>
              <p:cNvSpPr/>
              <p:nvPr/>
            </p:nvSpPr>
            <p:spPr>
              <a:xfrm>
                <a:off x="9763125" y="1381125"/>
                <a:ext cx="190500" cy="476250"/>
              </a:xfrm>
              <a:prstGeom prst="ellipse">
                <a:avLst/>
              </a:prstGeom>
              <a:noFill/>
              <a:ln w="14288">
                <a:solidFill>
                  <a:srgbClr val="FFFFFF"/>
                </a:solidFill>
              </a:ln>
            </p:spPr>
          </p:sp>
          <p:sp>
            <p:nvSpPr>
              <p:cNvPr id="57" name="Line 57"/>
              <p:cNvSpPr/>
              <p:nvPr/>
            </p:nvSpPr>
            <p:spPr>
              <a:xfrm>
                <a:off x="9620250" y="1619250"/>
                <a:ext cx="476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9525">
                    <a:moveTo>
                      <a:pt x="0" y="0"/>
                    </a:moveTo>
                    <a:lnTo>
                      <a:pt x="476250" y="0"/>
                    </a:lnTo>
                  </a:path>
                </a:pathLst>
              </a:custGeom>
              <a:noFill/>
              <a:ln w="14288">
                <a:solidFill>
                  <a:srgbClr val="FFFFFF"/>
                </a:solidFill>
              </a:ln>
            </p:spPr>
          </p:sp>
          <p:sp>
            <p:nvSpPr>
              <p:cNvPr id="58" name="Freeform 58"/>
              <p:cNvSpPr/>
              <p:nvPr/>
            </p:nvSpPr>
            <p:spPr>
              <a:xfrm>
                <a:off x="9667875" y="1466850"/>
                <a:ext cx="3810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8100">
                    <a:moveTo>
                      <a:pt x="0" y="38100"/>
                    </a:moveTo>
                    <a:cubicBezTo>
                      <a:pt x="127000" y="0"/>
                      <a:pt x="254000" y="0"/>
                      <a:pt x="381000" y="38100"/>
                    </a:cubicBezTo>
                  </a:path>
                </a:pathLst>
              </a:custGeom>
              <a:noFill/>
              <a:ln w="14288">
                <a:solidFill>
                  <a:srgbClr val="FFFFFF"/>
                </a:solidFill>
              </a:ln>
            </p:spPr>
          </p:sp>
          <p:sp>
            <p:nvSpPr>
              <p:cNvPr id="59" name="Freeform 59"/>
              <p:cNvSpPr/>
              <p:nvPr/>
            </p:nvSpPr>
            <p:spPr>
              <a:xfrm>
                <a:off x="9667875" y="1733550"/>
                <a:ext cx="3810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8100">
                    <a:moveTo>
                      <a:pt x="0" y="0"/>
                    </a:moveTo>
                    <a:cubicBezTo>
                      <a:pt x="127000" y="38100"/>
                      <a:pt x="254000" y="38100"/>
                      <a:pt x="381000" y="0"/>
                    </a:cubicBezTo>
                  </a:path>
                </a:pathLst>
              </a:custGeom>
              <a:noFill/>
              <a:ln w="14288">
                <a:solidFill>
                  <a:srgbClr val="FFFFFF"/>
                </a:solidFill>
              </a:ln>
            </p:spPr>
          </p:sp>
        </p:grpSp>
        <p:sp>
          <p:nvSpPr>
            <p:cNvPr id="61" name="TextBox 61"/>
            <p:cNvSpPr txBox="1"/>
            <p:nvPr/>
          </p:nvSpPr>
          <p:spPr>
            <a:xfrm>
              <a:off x="9264253" y="2076450"/>
              <a:ext cx="118824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全球化竞争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8321040" y="2648902"/>
              <a:ext cx="8317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出口里程碑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8321040" y="2934652"/>
              <a:ext cx="172121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2023年出口量全球第一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8321040" y="3163252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各国法规标准体系各异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8321040" y="3391852"/>
              <a:ext cx="139917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"碳壁垒"风险加剧</a:t>
              </a:r>
            </a:p>
          </p:txBody>
        </p:sp>
        <p:sp>
          <p:nvSpPr>
            <p:cNvPr id="66" name="Line 66"/>
            <p:cNvSpPr/>
            <p:nvPr/>
          </p:nvSpPr>
          <p:spPr>
            <a:xfrm>
              <a:off x="8334375" y="3905250"/>
              <a:ext cx="3048000" cy="9525"/>
            </a:xfrm>
            <a:custGeom>
              <a:avLst/>
              <a:gdLst/>
              <a:ahLst/>
              <a:cxnLst/>
              <a:rect l="l" t="t" r="r" b="b"/>
              <a:pathLst>
                <a:path w="3048000" h="9525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noFill/>
            <a:ln w="9525">
              <a:solidFill>
                <a:srgbClr val="E8E8F0"/>
              </a:solidFill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8321040" y="407765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准入挑战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8321040" y="4363402"/>
              <a:ext cx="152952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欧盟电池法规/CBAM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8321040" y="4592002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美国自动驾驶豁免政策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8321040" y="4820602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新兴市场标准完善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8321040" y="5049202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多元合规需求激增</a:t>
              </a:r>
            </a:p>
          </p:txBody>
        </p:sp>
        <p:sp>
          <p:nvSpPr>
            <p:cNvPr id="72" name="Freeform 72"/>
            <p:cNvSpPr/>
            <p:nvPr/>
          </p:nvSpPr>
          <p:spPr>
            <a:xfrm>
              <a:off x="8334375" y="53340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6B35">
                <a:alpha val="15000"/>
              </a:srgbClr>
            </a:solidFill>
            <a:ln>
              <a:noFill/>
            </a:ln>
          </p:spPr>
        </p:sp>
        <p:sp>
          <p:nvSpPr>
            <p:cNvPr id="73" name="TextBox 73"/>
            <p:cNvSpPr txBox="1"/>
            <p:nvPr/>
          </p:nvSpPr>
          <p:spPr>
            <a:xfrm>
              <a:off x="8523160" y="5427345"/>
              <a:ext cx="57492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FF6B35"/>
                  </a:solidFill>
                  <a:latin typeface="Segoe UI"/>
                  <a:ea typeface="Microsoft YaHei"/>
                  <a:cs typeface="Segoe UI"/>
                </a:rPr>
                <a:t>机遇挑战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571500" y="5905500"/>
            <a:ext cx="11049000" cy="571500"/>
            <a:chOff x="571500" y="5905500"/>
            <a:chExt cx="11049000" cy="571500"/>
          </a:xfrm>
        </p:grpSpPr>
        <p:sp>
          <p:nvSpPr>
            <p:cNvPr id="75" name="Freeform 75"/>
            <p:cNvSpPr/>
            <p:nvPr/>
          </p:nvSpPr>
          <p:spPr>
            <a:xfrm>
              <a:off x="571500" y="5905500"/>
              <a:ext cx="11049000" cy="571500"/>
            </a:xfrm>
            <a:custGeom>
              <a:avLst/>
              <a:gdLst/>
              <a:ahLst/>
              <a:cxnLst/>
              <a:rect l="l" t="t" r="r" b="b"/>
              <a:pathLst>
                <a:path w="11049000" h="571500">
                  <a:moveTo>
                    <a:pt x="76200" y="0"/>
                  </a:moveTo>
                  <a:lnTo>
                    <a:pt x="10972800" y="0"/>
                  </a:lnTo>
                  <a:cubicBezTo>
                    <a:pt x="11014884" y="0"/>
                    <a:pt x="11049000" y="34116"/>
                    <a:pt x="11049000" y="76200"/>
                  </a:cubicBezTo>
                  <a:lnTo>
                    <a:pt x="11049000" y="495300"/>
                  </a:lnTo>
                  <a:cubicBezTo>
                    <a:pt x="11049000" y="537384"/>
                    <a:pt x="11014884" y="571500"/>
                    <a:pt x="10972800" y="571500"/>
                  </a:cubicBezTo>
                  <a:lnTo>
                    <a:pt x="76200" y="571500"/>
                  </a:lnTo>
                  <a:cubicBezTo>
                    <a:pt x="34116" y="571500"/>
                    <a:pt x="0" y="537384"/>
                    <a:pt x="0" y="4953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003F6C">
                <a:alpha val="8000"/>
              </a:srgbClr>
            </a:solidFill>
            <a:ln>
              <a:noFill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747712" y="6146006"/>
              <a:ext cx="77509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核心洞察：</a:t>
              </a:r>
              <a:r>
                <a:rPr lang="zh-CN" sz="1125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行业发展趋势要求认证机构具备前瞻视野，在新能源汽车、智能网联和绿色低碳等领域提前布局</a:t>
              </a:r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11093434" y="6458902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04 / 20</a:t>
            </a:r>
          </a:p>
        </p:txBody>
      </p:sp>
    </p:spTree>
  </p:cSld>
  <p:clrMapOvr>
    <a:masterClrMapping/>
  </p:clrMapOvr>
  <p:transition dur="4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Freeform 4"/>
          <p:cNvSpPr/>
          <p:nvPr/>
        </p:nvSpPr>
        <p:spPr>
          <a:xfrm>
            <a:off x="571500" y="285750"/>
            <a:ext cx="76200" cy="476250"/>
          </a:xfrm>
          <a:custGeom>
            <a:avLst/>
            <a:gdLst/>
            <a:ahLst/>
            <a:cxnLst/>
            <a:rect l="l" t="t" r="r" b="b"/>
            <a:pathLst>
              <a:path w="76200" h="476250">
                <a:moveTo>
                  <a:pt x="38100" y="0"/>
                </a:moveTo>
                <a:lnTo>
                  <a:pt x="38100" y="0"/>
                </a:lnTo>
                <a:cubicBezTo>
                  <a:pt x="59142" y="0"/>
                  <a:pt x="76200" y="17058"/>
                  <a:pt x="76200" y="38100"/>
                </a:cubicBezTo>
                <a:lnTo>
                  <a:pt x="76200" y="438150"/>
                </a:lnTo>
                <a:cubicBezTo>
                  <a:pt x="76200" y="459192"/>
                  <a:pt x="59142" y="476250"/>
                  <a:pt x="38100" y="476250"/>
                </a:cubicBezTo>
                <a:lnTo>
                  <a:pt x="38100" y="476250"/>
                </a:lnTo>
                <a:cubicBezTo>
                  <a:pt x="17058" y="476250"/>
                  <a:pt x="0" y="459192"/>
                  <a:pt x="0" y="43815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003F6C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748665" y="439102"/>
            <a:ext cx="117796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0076A8"/>
                </a:solidFill>
                <a:latin typeface="Segoe UI"/>
                <a:ea typeface="Microsoft YaHei"/>
                <a:cs typeface="Segoe UI"/>
              </a:rPr>
              <a:t>01 行业发展趋势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1520" y="645795"/>
            <a:ext cx="3373374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新能源汽车市场趋势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571500" y="1238250"/>
            <a:ext cx="5905500" cy="4286250"/>
            <a:chOff x="571500" y="1238250"/>
            <a:chExt cx="5905500" cy="4286250"/>
          </a:xfrm>
        </p:grpSpPr>
        <p:sp>
          <p:nvSpPr>
            <p:cNvPr id="7" name="Freeform 7"/>
            <p:cNvSpPr/>
            <p:nvPr/>
          </p:nvSpPr>
          <p:spPr>
            <a:xfrm>
              <a:off x="571500" y="1238250"/>
              <a:ext cx="5905500" cy="4286250"/>
            </a:xfrm>
            <a:custGeom>
              <a:avLst/>
              <a:gdLst/>
              <a:ahLst/>
              <a:cxnLst/>
              <a:rect l="l" t="t" r="r" b="b"/>
              <a:pathLst>
                <a:path w="5905500" h="4286250">
                  <a:moveTo>
                    <a:pt x="114300" y="0"/>
                  </a:moveTo>
                  <a:lnTo>
                    <a:pt x="5791200" y="0"/>
                  </a:lnTo>
                  <a:cubicBezTo>
                    <a:pt x="5854326" y="0"/>
                    <a:pt x="5905500" y="51174"/>
                    <a:pt x="5905500" y="114300"/>
                  </a:cubicBezTo>
                  <a:lnTo>
                    <a:pt x="5905500" y="4171950"/>
                  </a:lnTo>
                  <a:cubicBezTo>
                    <a:pt x="5905500" y="4235076"/>
                    <a:pt x="5854326" y="4286250"/>
                    <a:pt x="5791200" y="4286250"/>
                  </a:cubicBezTo>
                  <a:lnTo>
                    <a:pt x="114300" y="4286250"/>
                  </a:lnTo>
                  <a:cubicBezTo>
                    <a:pt x="51174" y="4286250"/>
                    <a:pt x="0" y="4235076"/>
                    <a:pt x="0" y="417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8" name="TextBox 8"/>
            <p:cNvSpPr txBox="1"/>
            <p:nvPr/>
          </p:nvSpPr>
          <p:spPr>
            <a:xfrm>
              <a:off x="840105" y="1473518"/>
              <a:ext cx="231157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新能源汽车销量占比趋势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45820" y="1760220"/>
              <a:ext cx="242173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2020-2025年 新能源车占乘用车销量比例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838462" y="2149316"/>
              <a:ext cx="5257538" cy="3032284"/>
              <a:chOff x="838462" y="2149316"/>
              <a:chExt cx="5257538" cy="3032284"/>
            </a:xfrm>
          </p:grpSpPr>
          <p:sp>
            <p:nvSpPr>
              <p:cNvPr id="10" name="Line 10"/>
              <p:cNvSpPr/>
              <p:nvPr/>
            </p:nvSpPr>
            <p:spPr>
              <a:xfrm>
                <a:off x="1143000" y="2190750"/>
                <a:ext cx="9525" cy="26670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667000">
                    <a:moveTo>
                      <a:pt x="0" y="0"/>
                    </a:moveTo>
                    <a:lnTo>
                      <a:pt x="0" y="2667000"/>
                    </a:lnTo>
                  </a:path>
                </a:pathLst>
              </a:custGeom>
              <a:noFill/>
              <a:ln w="19050">
                <a:solidFill>
                  <a:srgbClr val="E8E8F0"/>
                </a:solidFill>
              </a:ln>
            </p:spPr>
          </p:sp>
          <p:sp>
            <p:nvSpPr>
              <p:cNvPr id="11" name="Line 11"/>
              <p:cNvSpPr/>
              <p:nvPr/>
            </p:nvSpPr>
            <p:spPr>
              <a:xfrm>
                <a:off x="1143000" y="4857750"/>
                <a:ext cx="4953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53000" h="9525">
                    <a:moveTo>
                      <a:pt x="0" y="0"/>
                    </a:moveTo>
                    <a:lnTo>
                      <a:pt x="4953000" y="0"/>
                    </a:lnTo>
                  </a:path>
                </a:pathLst>
              </a:custGeom>
              <a:noFill/>
              <a:ln w="19050">
                <a:solidFill>
                  <a:srgbClr val="E8E8F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838462" y="2149316"/>
                <a:ext cx="21976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50%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38462" y="2816066"/>
                <a:ext cx="21976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40%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838462" y="3482816"/>
                <a:ext cx="21976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30%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838462" y="4149566"/>
                <a:ext cx="21976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20%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868585" y="4816316"/>
                <a:ext cx="18964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10%</a:t>
                </a:r>
              </a:p>
            </p:txBody>
          </p:sp>
          <p:sp>
            <p:nvSpPr>
              <p:cNvPr id="17" name="Line 17"/>
              <p:cNvSpPr/>
              <p:nvPr/>
            </p:nvSpPr>
            <p:spPr>
              <a:xfrm>
                <a:off x="1143000" y="2857500"/>
                <a:ext cx="4953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53000" h="9525">
                    <a:moveTo>
                      <a:pt x="0" y="0"/>
                    </a:moveTo>
                    <a:lnTo>
                      <a:pt x="495300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  <a:custDash>
                  <a:ds d="400000" sp="400000"/>
                </a:custDash>
              </a:ln>
            </p:spPr>
          </p:sp>
          <p:sp>
            <p:nvSpPr>
              <p:cNvPr id="18" name="Line 18"/>
              <p:cNvSpPr/>
              <p:nvPr/>
            </p:nvSpPr>
            <p:spPr>
              <a:xfrm>
                <a:off x="1143000" y="3524250"/>
                <a:ext cx="4953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53000" h="9525">
                    <a:moveTo>
                      <a:pt x="0" y="0"/>
                    </a:moveTo>
                    <a:lnTo>
                      <a:pt x="495300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  <a:custDash>
                  <a:ds d="400000" sp="400000"/>
                </a:custDash>
              </a:ln>
            </p:spPr>
          </p:sp>
          <p:sp>
            <p:nvSpPr>
              <p:cNvPr id="19" name="Line 19"/>
              <p:cNvSpPr/>
              <p:nvPr/>
            </p:nvSpPr>
            <p:spPr>
              <a:xfrm>
                <a:off x="1143000" y="4191000"/>
                <a:ext cx="4953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53000" h="9525">
                    <a:moveTo>
                      <a:pt x="0" y="0"/>
                    </a:moveTo>
                    <a:lnTo>
                      <a:pt x="495300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  <a:custDash>
                  <a:ds d="400000" sp="400000"/>
                </a:custDash>
              </a:ln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428750" y="4572000"/>
                <a:ext cx="4762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85750">
                    <a:moveTo>
                      <a:pt x="38100" y="0"/>
                    </a:moveTo>
                    <a:lnTo>
                      <a:pt x="438150" y="0"/>
                    </a:lnTo>
                    <a:cubicBezTo>
                      <a:pt x="459192" y="0"/>
                      <a:pt x="476250" y="17058"/>
                      <a:pt x="476250" y="38100"/>
                    </a:cubicBezTo>
                    <a:lnTo>
                      <a:pt x="476250" y="247650"/>
                    </a:lnTo>
                    <a:cubicBezTo>
                      <a:pt x="476250" y="268692"/>
                      <a:pt x="459192" y="285750"/>
                      <a:pt x="438150" y="285750"/>
                    </a:cubicBezTo>
                    <a:lnTo>
                      <a:pt x="38100" y="285750"/>
                    </a:lnTo>
                    <a:cubicBezTo>
                      <a:pt x="17058" y="285750"/>
                      <a:pt x="0" y="268692"/>
                      <a:pt x="0" y="247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A651">
                  <a:alpha val="40000"/>
                </a:srgbClr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503626" y="4427220"/>
                <a:ext cx="32649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5.4%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510856" y="4998720"/>
                <a:ext cx="31203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2020</a:t>
                </a: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2190750" y="4143375"/>
                <a:ext cx="476250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714375">
                    <a:moveTo>
                      <a:pt x="38100" y="0"/>
                    </a:moveTo>
                    <a:lnTo>
                      <a:pt x="438150" y="0"/>
                    </a:lnTo>
                    <a:cubicBezTo>
                      <a:pt x="459192" y="0"/>
                      <a:pt x="476250" y="17058"/>
                      <a:pt x="476250" y="38100"/>
                    </a:cubicBezTo>
                    <a:lnTo>
                      <a:pt x="476250" y="676275"/>
                    </a:lnTo>
                    <a:cubicBezTo>
                      <a:pt x="476250" y="697317"/>
                      <a:pt x="459192" y="714375"/>
                      <a:pt x="438150" y="714375"/>
                    </a:cubicBezTo>
                    <a:lnTo>
                      <a:pt x="38100" y="714375"/>
                    </a:lnTo>
                    <a:cubicBezTo>
                      <a:pt x="17058" y="714375"/>
                      <a:pt x="0" y="697317"/>
                      <a:pt x="0" y="6762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A651">
                  <a:alpha val="50000"/>
                </a:srgbClr>
              </a:solidFill>
              <a:ln>
                <a:noFill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2244923" y="3998595"/>
                <a:ext cx="36790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13.4%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289286" y="4998720"/>
                <a:ext cx="27917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2021</a:t>
                </a: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2952750" y="3495675"/>
                <a:ext cx="476250" cy="1362075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1362075">
                    <a:moveTo>
                      <a:pt x="38100" y="0"/>
                    </a:moveTo>
                    <a:lnTo>
                      <a:pt x="438150" y="0"/>
                    </a:lnTo>
                    <a:cubicBezTo>
                      <a:pt x="459192" y="0"/>
                      <a:pt x="476250" y="17058"/>
                      <a:pt x="476250" y="38100"/>
                    </a:cubicBezTo>
                    <a:lnTo>
                      <a:pt x="476250" y="1323975"/>
                    </a:lnTo>
                    <a:cubicBezTo>
                      <a:pt x="476250" y="1345017"/>
                      <a:pt x="459192" y="1362075"/>
                      <a:pt x="438150" y="1362075"/>
                    </a:cubicBezTo>
                    <a:lnTo>
                      <a:pt x="38100" y="1362075"/>
                    </a:lnTo>
                    <a:cubicBezTo>
                      <a:pt x="17058" y="1362075"/>
                      <a:pt x="0" y="1345017"/>
                      <a:pt x="0" y="13239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A651">
                  <a:alpha val="60000"/>
                </a:srgbClr>
              </a:solidFill>
              <a:ln>
                <a:noFill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2989671" y="3350895"/>
                <a:ext cx="40240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25.6%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3034856" y="4998720"/>
                <a:ext cx="31203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2022</a:t>
                </a: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3714750" y="3171825"/>
                <a:ext cx="476250" cy="1685925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1685925">
                    <a:moveTo>
                      <a:pt x="38100" y="0"/>
                    </a:moveTo>
                    <a:lnTo>
                      <a:pt x="438150" y="0"/>
                    </a:lnTo>
                    <a:cubicBezTo>
                      <a:pt x="459192" y="0"/>
                      <a:pt x="476250" y="17058"/>
                      <a:pt x="476250" y="38100"/>
                    </a:cubicBezTo>
                    <a:lnTo>
                      <a:pt x="476250" y="1647825"/>
                    </a:lnTo>
                    <a:cubicBezTo>
                      <a:pt x="476250" y="1668867"/>
                      <a:pt x="459192" y="1685925"/>
                      <a:pt x="438150" y="1685925"/>
                    </a:cubicBezTo>
                    <a:lnTo>
                      <a:pt x="38100" y="1685925"/>
                    </a:lnTo>
                    <a:cubicBezTo>
                      <a:pt x="17058" y="1685925"/>
                      <a:pt x="0" y="1668867"/>
                      <a:pt x="0" y="164782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A651">
                  <a:alpha val="75000"/>
                </a:srgbClr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3768923" y="3027045"/>
                <a:ext cx="36790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31.6%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3796856" y="4998720"/>
                <a:ext cx="31203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2023</a:t>
                </a: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4476750" y="2828925"/>
                <a:ext cx="476250" cy="2028825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028825">
                    <a:moveTo>
                      <a:pt x="38100" y="0"/>
                    </a:moveTo>
                    <a:lnTo>
                      <a:pt x="438150" y="0"/>
                    </a:lnTo>
                    <a:cubicBezTo>
                      <a:pt x="459192" y="0"/>
                      <a:pt x="476250" y="17058"/>
                      <a:pt x="476250" y="38100"/>
                    </a:cubicBezTo>
                    <a:lnTo>
                      <a:pt x="476250" y="1990725"/>
                    </a:lnTo>
                    <a:cubicBezTo>
                      <a:pt x="476250" y="2011767"/>
                      <a:pt x="459192" y="2028825"/>
                      <a:pt x="438150" y="2028825"/>
                    </a:cubicBezTo>
                    <a:lnTo>
                      <a:pt x="38100" y="2028825"/>
                    </a:lnTo>
                    <a:cubicBezTo>
                      <a:pt x="17058" y="2028825"/>
                      <a:pt x="0" y="2011767"/>
                      <a:pt x="0" y="199072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A651">
                  <a:alpha val="85000"/>
                </a:srgbClr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4589581" y="2684145"/>
                <a:ext cx="25058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38%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4558856" y="4998720"/>
                <a:ext cx="31203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2024</a:t>
                </a:r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5238750" y="2524125"/>
                <a:ext cx="476250" cy="2333625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333625">
                    <a:moveTo>
                      <a:pt x="38100" y="0"/>
                    </a:moveTo>
                    <a:lnTo>
                      <a:pt x="438150" y="0"/>
                    </a:lnTo>
                    <a:cubicBezTo>
                      <a:pt x="459192" y="0"/>
                      <a:pt x="476250" y="17058"/>
                      <a:pt x="476250" y="38100"/>
                    </a:cubicBezTo>
                    <a:lnTo>
                      <a:pt x="476250" y="2295525"/>
                    </a:lnTo>
                    <a:cubicBezTo>
                      <a:pt x="476250" y="2316567"/>
                      <a:pt x="459192" y="2333625"/>
                      <a:pt x="438150" y="2333625"/>
                    </a:cubicBezTo>
                    <a:lnTo>
                      <a:pt x="38100" y="2333625"/>
                    </a:lnTo>
                    <a:cubicBezTo>
                      <a:pt x="17058" y="2333625"/>
                      <a:pt x="0" y="2316567"/>
                      <a:pt x="0" y="229552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A651"/>
                  </a:gs>
                  <a:gs pos="100000">
                    <a:srgbClr val="00753A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5330698" y="2315528"/>
                <a:ext cx="29235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44%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5275671" y="4998720"/>
                <a:ext cx="40240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2025*</a:t>
                </a: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846772" y="5244941"/>
              <a:ext cx="2713934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8888A0"/>
                  </a:solidFill>
                  <a:latin typeface="Segoe UI"/>
                  <a:ea typeface="Microsoft YaHei"/>
                  <a:cs typeface="Segoe UI"/>
                </a:rPr>
                <a:t>* 2025年1-5月数据 | 数据来源：中国汽车工业协会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762750" y="1238250"/>
            <a:ext cx="4857750" cy="1333500"/>
            <a:chOff x="6762750" y="1238250"/>
            <a:chExt cx="4857750" cy="1333500"/>
          </a:xfrm>
        </p:grpSpPr>
        <p:sp>
          <p:nvSpPr>
            <p:cNvPr id="41" name="Freeform 41"/>
            <p:cNvSpPr/>
            <p:nvPr/>
          </p:nvSpPr>
          <p:spPr>
            <a:xfrm>
              <a:off x="6762750" y="1238250"/>
              <a:ext cx="4857750" cy="1333500"/>
            </a:xfrm>
            <a:custGeom>
              <a:avLst/>
              <a:gdLst/>
              <a:ahLst/>
              <a:cxnLst/>
              <a:rect l="l" t="t" r="r" b="b"/>
              <a:pathLst>
                <a:path w="4857750" h="1333500">
                  <a:moveTo>
                    <a:pt x="114300" y="0"/>
                  </a:moveTo>
                  <a:lnTo>
                    <a:pt x="4743450" y="0"/>
                  </a:lnTo>
                  <a:cubicBezTo>
                    <a:pt x="4806576" y="0"/>
                    <a:pt x="4857750" y="51174"/>
                    <a:pt x="4857750" y="114300"/>
                  </a:cubicBezTo>
                  <a:lnTo>
                    <a:pt x="4857750" y="1219200"/>
                  </a:lnTo>
                  <a:cubicBezTo>
                    <a:pt x="4857750" y="1282326"/>
                    <a:pt x="4806576" y="1333500"/>
                    <a:pt x="474345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033260" y="1489710"/>
              <a:ext cx="206349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FFFFFF">
                      <a:alpha val="90000"/>
                    </a:srgbClr>
                  </a:solidFill>
                  <a:latin typeface="Segoe UI"/>
                  <a:ea typeface="Microsoft YaHei"/>
                  <a:cs typeface="Segoe UI"/>
                </a:rPr>
                <a:t>2025年1-5月新能源车出口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6995160" y="1642110"/>
              <a:ext cx="2811818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85.5万辆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031355" y="2235518"/>
              <a:ext cx="147361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同比增长</a:t>
              </a:r>
              <a:r>
                <a:rPr lang="zh-CN" sz="18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+64.6%</a:t>
              </a:r>
            </a:p>
          </p:txBody>
        </p:sp>
        <p:sp>
          <p:nvSpPr>
            <p:cNvPr id="45" name="Polygon 45"/>
            <p:cNvSpPr/>
            <p:nvPr/>
          </p:nvSpPr>
          <p:spPr>
            <a:xfrm>
              <a:off x="11049000" y="1809750"/>
              <a:ext cx="381000" cy="666750"/>
            </a:xfrm>
            <a:custGeom>
              <a:avLst/>
              <a:gdLst/>
              <a:ahLst/>
              <a:cxnLst/>
              <a:rect l="l" t="t" r="r" b="b"/>
              <a:pathLst>
                <a:path w="381000" h="666750">
                  <a:moveTo>
                    <a:pt x="0" y="381000"/>
                  </a:moveTo>
                  <a:lnTo>
                    <a:pt x="190500" y="0"/>
                  </a:lnTo>
                  <a:lnTo>
                    <a:pt x="381000" y="381000"/>
                  </a:lnTo>
                  <a:lnTo>
                    <a:pt x="238125" y="381000"/>
                  </a:lnTo>
                  <a:lnTo>
                    <a:pt x="238125" y="666750"/>
                  </a:lnTo>
                  <a:lnTo>
                    <a:pt x="142875" y="666750"/>
                  </a:lnTo>
                  <a:lnTo>
                    <a:pt x="142875" y="38100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</p:sp>
      </p:grpSp>
      <p:grpSp>
        <p:nvGrpSpPr>
          <p:cNvPr id="74" name="Group 74"/>
          <p:cNvGrpSpPr/>
          <p:nvPr/>
        </p:nvGrpSpPr>
        <p:grpSpPr>
          <a:xfrm>
            <a:off x="6762750" y="2762250"/>
            <a:ext cx="4857750" cy="2762250"/>
            <a:chOff x="6762750" y="2762250"/>
            <a:chExt cx="4857750" cy="2762250"/>
          </a:xfrm>
        </p:grpSpPr>
        <p:sp>
          <p:nvSpPr>
            <p:cNvPr id="47" name="Freeform 47"/>
            <p:cNvSpPr/>
            <p:nvPr/>
          </p:nvSpPr>
          <p:spPr>
            <a:xfrm>
              <a:off x="6762750" y="2762250"/>
              <a:ext cx="4857750" cy="2762250"/>
            </a:xfrm>
            <a:custGeom>
              <a:avLst/>
              <a:gdLst/>
              <a:ahLst/>
              <a:cxnLst/>
              <a:rect l="l" t="t" r="r" b="b"/>
              <a:pathLst>
                <a:path w="4857750" h="2762250">
                  <a:moveTo>
                    <a:pt x="114300" y="0"/>
                  </a:moveTo>
                  <a:lnTo>
                    <a:pt x="4743450" y="0"/>
                  </a:lnTo>
                  <a:cubicBezTo>
                    <a:pt x="4806576" y="0"/>
                    <a:pt x="4857750" y="51174"/>
                    <a:pt x="4857750" y="114300"/>
                  </a:cubicBezTo>
                  <a:lnTo>
                    <a:pt x="4857750" y="2647950"/>
                  </a:lnTo>
                  <a:cubicBezTo>
                    <a:pt x="4857750" y="2711076"/>
                    <a:pt x="4806576" y="2762250"/>
                    <a:pt x="4743450" y="2762250"/>
                  </a:cubicBezTo>
                  <a:lnTo>
                    <a:pt x="114300" y="2762250"/>
                  </a:lnTo>
                  <a:cubicBezTo>
                    <a:pt x="51174" y="2762250"/>
                    <a:pt x="0" y="2711076"/>
                    <a:pt x="0" y="2647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48" name="TextBox 48"/>
            <p:cNvSpPr txBox="1"/>
            <p:nvPr/>
          </p:nvSpPr>
          <p:spPr>
            <a:xfrm>
              <a:off x="7031355" y="2997518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认证需求新焦点</a:t>
              </a:r>
            </a:p>
          </p:txBody>
        </p:sp>
        <p:grpSp>
          <p:nvGrpSpPr>
            <p:cNvPr id="73" name="Group 73"/>
            <p:cNvGrpSpPr/>
            <p:nvPr/>
          </p:nvGrpSpPr>
          <p:grpSpPr>
            <a:xfrm>
              <a:off x="7048500" y="3429000"/>
              <a:ext cx="4191000" cy="1714500"/>
              <a:chOff x="7048500" y="3429000"/>
              <a:chExt cx="4191000" cy="1714500"/>
            </a:xfrm>
          </p:grpSpPr>
          <p:grpSp>
            <p:nvGrpSpPr>
              <p:cNvPr id="54" name="Group 54"/>
              <p:cNvGrpSpPr/>
              <p:nvPr/>
            </p:nvGrpSpPr>
            <p:grpSpPr>
              <a:xfrm>
                <a:off x="7048500" y="3429000"/>
                <a:ext cx="2000250" cy="762000"/>
                <a:chOff x="7048500" y="3429000"/>
                <a:chExt cx="2000250" cy="762000"/>
              </a:xfrm>
            </p:grpSpPr>
            <p:sp>
              <p:nvSpPr>
                <p:cNvPr id="49" name="Freeform 49"/>
                <p:cNvSpPr/>
                <p:nvPr/>
              </p:nvSpPr>
              <p:spPr>
                <a:xfrm>
                  <a:off x="7048500" y="3429000"/>
                  <a:ext cx="200025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0" h="762000">
                      <a:moveTo>
                        <a:pt x="76200" y="0"/>
                      </a:moveTo>
                      <a:lnTo>
                        <a:pt x="1924050" y="0"/>
                      </a:lnTo>
                      <a:cubicBezTo>
                        <a:pt x="1966134" y="0"/>
                        <a:pt x="2000250" y="34116"/>
                        <a:pt x="2000250" y="76200"/>
                      </a:cubicBezTo>
                      <a:lnTo>
                        <a:pt x="2000250" y="685800"/>
                      </a:lnTo>
                      <a:cubicBezTo>
                        <a:pt x="2000250" y="727884"/>
                        <a:pt x="1966134" y="762000"/>
                        <a:pt x="1924050" y="762000"/>
                      </a:cubicBezTo>
                      <a:lnTo>
                        <a:pt x="76200" y="762000"/>
                      </a:lnTo>
                      <a:cubicBezTo>
                        <a:pt x="34116" y="762000"/>
                        <a:pt x="0" y="727884"/>
                        <a:pt x="0" y="685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00A651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50" name="Ellipse 50"/>
                <p:cNvSpPr/>
                <p:nvPr/>
              </p:nvSpPr>
              <p:spPr>
                <a:xfrm>
                  <a:off x="7115175" y="3638550"/>
                  <a:ext cx="342900" cy="342900"/>
                </a:xfrm>
                <a:prstGeom prst="ellipse">
                  <a:avLst/>
                </a:prstGeom>
                <a:solidFill>
                  <a:srgbClr val="00A651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7215259" y="3721418"/>
                  <a:ext cx="142732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350" dirty="0">
                      <a:solidFill>
                        <a:srgbClr val="000000"/>
                      </a:solidFill>
                      <a:latin typeface="Segoe UI"/>
                      <a:ea typeface="Microsoft YaHei"/>
                      <a:cs typeface="Segoe UI"/>
                    </a:rPr>
                    <a:t>🔋</a:t>
                  </a:r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7559040" y="3649028"/>
                  <a:ext cx="67075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03F6C"/>
                      </a:solidFill>
                      <a:latin typeface="Segoe UI"/>
                      <a:ea typeface="Microsoft YaHei"/>
                      <a:cs typeface="Segoe UI"/>
                    </a:rPr>
                    <a:t>电池安全</a:t>
                  </a:r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7560945" y="3855720"/>
                  <a:ext cx="94297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4A6A"/>
                      </a:solidFill>
                      <a:latin typeface="Segoe UI"/>
                      <a:ea typeface="Microsoft YaHei"/>
                      <a:cs typeface="Segoe UI"/>
                    </a:rPr>
                    <a:t>热失控防护测试</a:t>
                  </a:r>
                </a:p>
              </p:txBody>
            </p:sp>
          </p:grpSp>
          <p:grpSp>
            <p:nvGrpSpPr>
              <p:cNvPr id="60" name="Group 60"/>
              <p:cNvGrpSpPr/>
              <p:nvPr/>
            </p:nvGrpSpPr>
            <p:grpSpPr>
              <a:xfrm>
                <a:off x="9239250" y="3429000"/>
                <a:ext cx="2000250" cy="762000"/>
                <a:chOff x="9239250" y="3429000"/>
                <a:chExt cx="2000250" cy="762000"/>
              </a:xfrm>
            </p:grpSpPr>
            <p:sp>
              <p:nvSpPr>
                <p:cNvPr id="55" name="Freeform 55"/>
                <p:cNvSpPr/>
                <p:nvPr/>
              </p:nvSpPr>
              <p:spPr>
                <a:xfrm>
                  <a:off x="9239250" y="3429000"/>
                  <a:ext cx="200025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0" h="762000">
                      <a:moveTo>
                        <a:pt x="76200" y="0"/>
                      </a:moveTo>
                      <a:lnTo>
                        <a:pt x="1924050" y="0"/>
                      </a:lnTo>
                      <a:cubicBezTo>
                        <a:pt x="1966134" y="0"/>
                        <a:pt x="2000250" y="34116"/>
                        <a:pt x="2000250" y="76200"/>
                      </a:cubicBezTo>
                      <a:lnTo>
                        <a:pt x="2000250" y="685800"/>
                      </a:lnTo>
                      <a:cubicBezTo>
                        <a:pt x="2000250" y="727884"/>
                        <a:pt x="1966134" y="762000"/>
                        <a:pt x="1924050" y="762000"/>
                      </a:cubicBezTo>
                      <a:lnTo>
                        <a:pt x="76200" y="762000"/>
                      </a:lnTo>
                      <a:cubicBezTo>
                        <a:pt x="34116" y="762000"/>
                        <a:pt x="0" y="727884"/>
                        <a:pt x="0" y="685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0076A8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56" name="Ellipse 56"/>
                <p:cNvSpPr/>
                <p:nvPr/>
              </p:nvSpPr>
              <p:spPr>
                <a:xfrm>
                  <a:off x="9305925" y="3638550"/>
                  <a:ext cx="342900" cy="342900"/>
                </a:xfrm>
                <a:prstGeom prst="ellipse">
                  <a:avLst/>
                </a:prstGeom>
                <a:solidFill>
                  <a:srgbClr val="0076A8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9406009" y="3721418"/>
                  <a:ext cx="142732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350" dirty="0">
                      <a:solidFill>
                        <a:srgbClr val="000000"/>
                      </a:solidFill>
                      <a:latin typeface="Segoe UI"/>
                      <a:ea typeface="Microsoft YaHei"/>
                      <a:cs typeface="Segoe UI"/>
                    </a:rPr>
                    <a:t>⚡</a:t>
                  </a:r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9749790" y="3649028"/>
                  <a:ext cx="67075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03F6C"/>
                      </a:solidFill>
                      <a:latin typeface="Segoe UI"/>
                      <a:ea typeface="Microsoft YaHei"/>
                      <a:cs typeface="Segoe UI"/>
                    </a:rPr>
                    <a:t>续航性能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9751695" y="3855720"/>
                  <a:ext cx="81153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4A6A"/>
                      </a:solidFill>
                      <a:latin typeface="Segoe UI"/>
                      <a:ea typeface="Microsoft YaHei"/>
                      <a:cs typeface="Segoe UI"/>
                    </a:rPr>
                    <a:t>实际里程评估</a:t>
                  </a:r>
                </a:p>
              </p:txBody>
            </p:sp>
          </p:grpSp>
          <p:grpSp>
            <p:nvGrpSpPr>
              <p:cNvPr id="66" name="Group 66"/>
              <p:cNvGrpSpPr/>
              <p:nvPr/>
            </p:nvGrpSpPr>
            <p:grpSpPr>
              <a:xfrm>
                <a:off x="7048500" y="4381500"/>
                <a:ext cx="2000250" cy="762000"/>
                <a:chOff x="7048500" y="4381500"/>
                <a:chExt cx="2000250" cy="762000"/>
              </a:xfrm>
            </p:grpSpPr>
            <p:sp>
              <p:nvSpPr>
                <p:cNvPr id="61" name="Freeform 61"/>
                <p:cNvSpPr/>
                <p:nvPr/>
              </p:nvSpPr>
              <p:spPr>
                <a:xfrm>
                  <a:off x="7048500" y="4381500"/>
                  <a:ext cx="200025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0" h="762000">
                      <a:moveTo>
                        <a:pt x="76200" y="0"/>
                      </a:moveTo>
                      <a:lnTo>
                        <a:pt x="1924050" y="0"/>
                      </a:lnTo>
                      <a:cubicBezTo>
                        <a:pt x="1966134" y="0"/>
                        <a:pt x="2000250" y="34116"/>
                        <a:pt x="2000250" y="76200"/>
                      </a:cubicBezTo>
                      <a:lnTo>
                        <a:pt x="2000250" y="685800"/>
                      </a:lnTo>
                      <a:cubicBezTo>
                        <a:pt x="2000250" y="727884"/>
                        <a:pt x="1966134" y="762000"/>
                        <a:pt x="1924050" y="762000"/>
                      </a:cubicBezTo>
                      <a:lnTo>
                        <a:pt x="76200" y="762000"/>
                      </a:lnTo>
                      <a:cubicBezTo>
                        <a:pt x="34116" y="762000"/>
                        <a:pt x="0" y="727884"/>
                        <a:pt x="0" y="685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F6B35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62" name="Ellipse 62"/>
                <p:cNvSpPr/>
                <p:nvPr/>
              </p:nvSpPr>
              <p:spPr>
                <a:xfrm>
                  <a:off x="7115175" y="4591050"/>
                  <a:ext cx="342900" cy="342900"/>
                </a:xfrm>
                <a:prstGeom prst="ellipse">
                  <a:avLst/>
                </a:prstGeom>
                <a:solidFill>
                  <a:srgbClr val="FF6B35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7215259" y="4673918"/>
                  <a:ext cx="142732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350" dirty="0">
                      <a:solidFill>
                        <a:srgbClr val="000000"/>
                      </a:solidFill>
                      <a:latin typeface="Segoe UI"/>
                      <a:ea typeface="Microsoft YaHei"/>
                      <a:cs typeface="Segoe UI"/>
                    </a:rPr>
                    <a:t>🔌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7559040" y="4601528"/>
                  <a:ext cx="67075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03F6C"/>
                      </a:solidFill>
                      <a:latin typeface="Segoe UI"/>
                      <a:ea typeface="Microsoft YaHei"/>
                      <a:cs typeface="Segoe UI"/>
                    </a:rPr>
                    <a:t>充电设施</a:t>
                  </a:r>
                </a:p>
              </p:txBody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7560945" y="4808220"/>
                  <a:ext cx="107442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4A6A"/>
                      </a:solidFill>
                      <a:latin typeface="Segoe UI"/>
                      <a:ea typeface="Microsoft YaHei"/>
                      <a:cs typeface="Segoe UI"/>
                    </a:rPr>
                    <a:t>兼容性与效率认证</a:t>
                  </a:r>
                </a:p>
              </p:txBody>
            </p:sp>
          </p:grpSp>
          <p:grpSp>
            <p:nvGrpSpPr>
              <p:cNvPr id="72" name="Group 72"/>
              <p:cNvGrpSpPr/>
              <p:nvPr/>
            </p:nvGrpSpPr>
            <p:grpSpPr>
              <a:xfrm>
                <a:off x="9239250" y="4381500"/>
                <a:ext cx="2000250" cy="762000"/>
                <a:chOff x="9239250" y="4381500"/>
                <a:chExt cx="2000250" cy="762000"/>
              </a:xfrm>
            </p:grpSpPr>
            <p:sp>
              <p:nvSpPr>
                <p:cNvPr id="67" name="Freeform 67"/>
                <p:cNvSpPr/>
                <p:nvPr/>
              </p:nvSpPr>
              <p:spPr>
                <a:xfrm>
                  <a:off x="9239250" y="4381500"/>
                  <a:ext cx="200025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0" h="762000">
                      <a:moveTo>
                        <a:pt x="76200" y="0"/>
                      </a:moveTo>
                      <a:lnTo>
                        <a:pt x="1924050" y="0"/>
                      </a:lnTo>
                      <a:cubicBezTo>
                        <a:pt x="1966134" y="0"/>
                        <a:pt x="2000250" y="34116"/>
                        <a:pt x="2000250" y="76200"/>
                      </a:cubicBezTo>
                      <a:lnTo>
                        <a:pt x="2000250" y="685800"/>
                      </a:lnTo>
                      <a:cubicBezTo>
                        <a:pt x="2000250" y="727884"/>
                        <a:pt x="1966134" y="762000"/>
                        <a:pt x="1924050" y="762000"/>
                      </a:cubicBezTo>
                      <a:lnTo>
                        <a:pt x="76200" y="762000"/>
                      </a:lnTo>
                      <a:cubicBezTo>
                        <a:pt x="34116" y="762000"/>
                        <a:pt x="0" y="727884"/>
                        <a:pt x="0" y="685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9C27B0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68" name="Ellipse 68"/>
                <p:cNvSpPr/>
                <p:nvPr/>
              </p:nvSpPr>
              <p:spPr>
                <a:xfrm>
                  <a:off x="9305925" y="4591050"/>
                  <a:ext cx="342900" cy="342900"/>
                </a:xfrm>
                <a:prstGeom prst="ellipse">
                  <a:avLst/>
                </a:prstGeom>
                <a:solidFill>
                  <a:srgbClr val="9C27B0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9351788" y="4673918"/>
                  <a:ext cx="251174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350" dirty="0">
                      <a:solidFill>
                        <a:srgbClr val="000000"/>
                      </a:solidFill>
                      <a:latin typeface="Segoe UI"/>
                      <a:ea typeface="Microsoft YaHei"/>
                      <a:cs typeface="Segoe UI"/>
                    </a:rPr>
                    <a:t>⚙️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9749790" y="4601528"/>
                  <a:ext cx="847873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03F6C"/>
                      </a:solidFill>
                      <a:latin typeface="Segoe UI"/>
                      <a:ea typeface="Microsoft YaHei"/>
                      <a:cs typeface="Segoe UI"/>
                    </a:rPr>
                    <a:t>"三电"系统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9751695" y="4808220"/>
                  <a:ext cx="95612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4A6A"/>
                      </a:solidFill>
                      <a:latin typeface="Segoe UI"/>
                      <a:ea typeface="Microsoft YaHei"/>
                      <a:cs typeface="Segoe UI"/>
                    </a:rPr>
                    <a:t>电池/电机/电控</a:t>
                  </a:r>
                </a:p>
              </p:txBody>
            </p:sp>
          </p:grpSp>
        </p:grpSp>
      </p:grpSp>
      <p:grpSp>
        <p:nvGrpSpPr>
          <p:cNvPr id="78" name="Group 78"/>
          <p:cNvGrpSpPr/>
          <p:nvPr/>
        </p:nvGrpSpPr>
        <p:grpSpPr>
          <a:xfrm>
            <a:off x="571500" y="5715000"/>
            <a:ext cx="11049000" cy="666750"/>
            <a:chOff x="571500" y="5715000"/>
            <a:chExt cx="11049000" cy="666750"/>
          </a:xfrm>
        </p:grpSpPr>
        <p:sp>
          <p:nvSpPr>
            <p:cNvPr id="75" name="Freeform 75"/>
            <p:cNvSpPr/>
            <p:nvPr/>
          </p:nvSpPr>
          <p:spPr>
            <a:xfrm>
              <a:off x="571500" y="5715000"/>
              <a:ext cx="11049000" cy="666750"/>
            </a:xfrm>
            <a:custGeom>
              <a:avLst/>
              <a:gdLst/>
              <a:ahLst/>
              <a:cxnLst/>
              <a:rect l="l" t="t" r="r" b="b"/>
              <a:pathLst>
                <a:path w="11049000" h="666750">
                  <a:moveTo>
                    <a:pt x="76200" y="0"/>
                  </a:moveTo>
                  <a:lnTo>
                    <a:pt x="10972800" y="0"/>
                  </a:lnTo>
                  <a:cubicBezTo>
                    <a:pt x="11014884" y="0"/>
                    <a:pt x="11049000" y="34116"/>
                    <a:pt x="11049000" y="76200"/>
                  </a:cubicBezTo>
                  <a:lnTo>
                    <a:pt x="11049000" y="590550"/>
                  </a:lnTo>
                  <a:cubicBezTo>
                    <a:pt x="11049000" y="632634"/>
                    <a:pt x="11014884" y="666750"/>
                    <a:pt x="10972800" y="666750"/>
                  </a:cubicBezTo>
                  <a:lnTo>
                    <a:pt x="76200" y="666750"/>
                  </a:lnTo>
                  <a:cubicBezTo>
                    <a:pt x="34116" y="666750"/>
                    <a:pt x="0" y="632634"/>
                    <a:pt x="0" y="5905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003F6C">
                <a:alpha val="8000"/>
              </a:srgbClr>
            </a:solidFill>
            <a:ln>
              <a:noFill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748665" y="586835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机遇洞察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48665" y="6096952"/>
              <a:ext cx="784764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新能源汽车产业的快速发展带动检测认证需求激增，电池安全、续航性能、充电兼容等成为自愿性认证的新蓝海市场</a:t>
              </a:r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11093434" y="6458902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05 / 20</a:t>
            </a:r>
          </a:p>
        </p:txBody>
      </p:sp>
    </p:spTree>
  </p:cSld>
  <p:clrMapOvr>
    <a:masterClrMapping/>
  </p:clrMapOvr>
  <p:transition dur="4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3005328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智能网联汽车趋势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327279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INTELLIGENT CONNECTED VEHICLE TRENDS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571500" y="1143000"/>
            <a:ext cx="4953000" cy="4953000"/>
            <a:chOff x="571500" y="1143000"/>
            <a:chExt cx="4953000" cy="4953000"/>
          </a:xfrm>
        </p:grpSpPr>
        <p:sp>
          <p:nvSpPr>
            <p:cNvPr id="6" name="Freeform 6"/>
            <p:cNvSpPr/>
            <p:nvPr/>
          </p:nvSpPr>
          <p:spPr>
            <a:xfrm>
              <a:off x="571500" y="1143000"/>
              <a:ext cx="4953000" cy="4953000"/>
            </a:xfrm>
            <a:custGeom>
              <a:avLst/>
              <a:gdLst/>
              <a:ahLst/>
              <a:cxnLst/>
              <a:rect l="l" t="t" r="r" b="b"/>
              <a:pathLst>
                <a:path w="4953000" h="4953000">
                  <a:moveTo>
                    <a:pt x="114300" y="0"/>
                  </a:moveTo>
                  <a:lnTo>
                    <a:pt x="4838700" y="0"/>
                  </a:lnTo>
                  <a:cubicBezTo>
                    <a:pt x="4901826" y="0"/>
                    <a:pt x="4953000" y="51174"/>
                    <a:pt x="4953000" y="114300"/>
                  </a:cubicBezTo>
                  <a:lnTo>
                    <a:pt x="4953000" y="4838700"/>
                  </a:lnTo>
                  <a:cubicBezTo>
                    <a:pt x="4953000" y="4901826"/>
                    <a:pt x="4901826" y="4953000"/>
                    <a:pt x="4838700" y="4953000"/>
                  </a:cubicBezTo>
                  <a:lnTo>
                    <a:pt x="114300" y="4953000"/>
                  </a:lnTo>
                  <a:cubicBezTo>
                    <a:pt x="51174" y="4953000"/>
                    <a:pt x="0" y="4901826"/>
                    <a:pt x="0" y="483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7" name="TextBox 7"/>
            <p:cNvSpPr txBox="1"/>
            <p:nvPr/>
          </p:nvSpPr>
          <p:spPr>
            <a:xfrm>
              <a:off x="840105" y="1378268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智能网联渗透率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952500" y="2000250"/>
              <a:ext cx="1714500" cy="1714500"/>
              <a:chOff x="952500" y="2000250"/>
              <a:chExt cx="1714500" cy="1714500"/>
            </a:xfrm>
          </p:grpSpPr>
          <p:sp>
            <p:nvSpPr>
              <p:cNvPr id="8" name="Ellipse 8"/>
              <p:cNvSpPr/>
              <p:nvPr/>
            </p:nvSpPr>
            <p:spPr>
              <a:xfrm>
                <a:off x="952500" y="2000250"/>
                <a:ext cx="1714500" cy="1714500"/>
              </a:xfrm>
              <a:prstGeom prst="ellipse">
                <a:avLst/>
              </a:prstGeom>
              <a:noFill/>
              <a:ln w="190500">
                <a:solidFill>
                  <a:srgbClr val="E8E8F0"/>
                </a:solidFill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1809750" y="2000250"/>
                <a:ext cx="857250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857250" h="1714500">
                    <a:moveTo>
                      <a:pt x="0" y="0"/>
                    </a:moveTo>
                    <a:cubicBezTo>
                      <a:pt x="473446" y="0"/>
                      <a:pt x="857250" y="383804"/>
                      <a:pt x="857250" y="857250"/>
                    </a:cubicBezTo>
                    <a:cubicBezTo>
                      <a:pt x="857250" y="1330696"/>
                      <a:pt x="473446" y="1714500"/>
                      <a:pt x="0" y="1714500"/>
                    </a:cubicBezTo>
                  </a:path>
                </a:pathLst>
              </a:custGeom>
              <a:noFill/>
              <a:ln w="190500" cap="rnd">
                <a:solidFill>
                  <a:srgbClr val="0076A8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371220" y="2422208"/>
                <a:ext cx="877060" cy="64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15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50%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355527" y="2934652"/>
                <a:ext cx="90844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L2/L3渗透率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522286" y="3141345"/>
                <a:ext cx="57492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0076A8"/>
                    </a:solidFill>
                    <a:latin typeface="Segoe UI"/>
                    <a:ea typeface="Microsoft YaHei"/>
                    <a:cs typeface="Segoe UI"/>
                  </a:rPr>
                  <a:t>2025预期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333750" y="2000250"/>
              <a:ext cx="1714500" cy="1714500"/>
              <a:chOff x="3333750" y="2000250"/>
              <a:chExt cx="1714500" cy="1714500"/>
            </a:xfrm>
          </p:grpSpPr>
          <p:sp>
            <p:nvSpPr>
              <p:cNvPr id="14" name="Ellipse 14"/>
              <p:cNvSpPr/>
              <p:nvPr/>
            </p:nvSpPr>
            <p:spPr>
              <a:xfrm>
                <a:off x="3333750" y="2000250"/>
                <a:ext cx="1714500" cy="1714500"/>
              </a:xfrm>
              <a:prstGeom prst="ellipse">
                <a:avLst/>
              </a:prstGeom>
              <a:noFill/>
              <a:ln w="190500">
                <a:solidFill>
                  <a:srgbClr val="E8E8F0"/>
                </a:solidFill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191000" y="2000250"/>
                <a:ext cx="857250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857250" h="1714500">
                    <a:moveTo>
                      <a:pt x="0" y="0"/>
                    </a:moveTo>
                    <a:cubicBezTo>
                      <a:pt x="473446" y="0"/>
                      <a:pt x="857250" y="383804"/>
                      <a:pt x="857250" y="857250"/>
                    </a:cubicBezTo>
                    <a:cubicBezTo>
                      <a:pt x="857250" y="1330696"/>
                      <a:pt x="473446" y="1714500"/>
                      <a:pt x="0" y="1714500"/>
                    </a:cubicBezTo>
                  </a:path>
                </a:pathLst>
              </a:custGeom>
              <a:noFill/>
              <a:ln w="190500" cap="rnd">
                <a:solidFill>
                  <a:srgbClr val="00A651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3752470" y="2422208"/>
                <a:ext cx="877060" cy="64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15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50%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717608" y="2934652"/>
                <a:ext cx="94678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车联网装配率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916680" y="314134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新车标配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57250" y="4381500"/>
              <a:ext cx="4381500" cy="1428750"/>
              <a:chOff x="857250" y="4381500"/>
              <a:chExt cx="4381500" cy="142875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857250" y="4381500"/>
                <a:ext cx="4381500" cy="1428750"/>
              </a:xfrm>
              <a:custGeom>
                <a:avLst/>
                <a:gdLst/>
                <a:ahLst/>
                <a:cxnLst/>
                <a:rect l="l" t="t" r="r" b="b"/>
                <a:pathLst>
                  <a:path w="4381500" h="1428750">
                    <a:moveTo>
                      <a:pt x="95250" y="0"/>
                    </a:moveTo>
                    <a:lnTo>
                      <a:pt x="4286250" y="0"/>
                    </a:lnTo>
                    <a:cubicBezTo>
                      <a:pt x="4338855" y="0"/>
                      <a:pt x="4381500" y="42645"/>
                      <a:pt x="4381500" y="95250"/>
                    </a:cubicBezTo>
                    <a:lnTo>
                      <a:pt x="4381500" y="1333500"/>
                    </a:lnTo>
                    <a:cubicBezTo>
                      <a:pt x="4381500" y="1386105"/>
                      <a:pt x="4338855" y="1428750"/>
                      <a:pt x="4286250" y="1428750"/>
                    </a:cubicBezTo>
                    <a:lnTo>
                      <a:pt x="95250" y="1428750"/>
                    </a:lnTo>
                    <a:cubicBezTo>
                      <a:pt x="42645" y="1428750"/>
                      <a:pt x="0" y="1386105"/>
                      <a:pt x="0" y="133350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032510" y="4537710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发展趋势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034415" y="4839652"/>
                <a:ext cx="19972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智能驾驶从辅助向自动演进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034415" y="5087302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车路云协同加速落地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034415" y="5334952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软件定义汽车成为主流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034415" y="5582602"/>
                <a:ext cx="197424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• OTA升级带来持续迭代需求</a:t>
                </a:r>
              </a:p>
            </p:txBody>
          </p:sp>
        </p:grpSp>
      </p:grpSp>
      <p:grpSp>
        <p:nvGrpSpPr>
          <p:cNvPr id="64" name="Group 64"/>
          <p:cNvGrpSpPr/>
          <p:nvPr/>
        </p:nvGrpSpPr>
        <p:grpSpPr>
          <a:xfrm>
            <a:off x="5810250" y="1143000"/>
            <a:ext cx="5810250" cy="4953000"/>
            <a:chOff x="5810250" y="1143000"/>
            <a:chExt cx="5810250" cy="4953000"/>
          </a:xfrm>
        </p:grpSpPr>
        <p:sp>
          <p:nvSpPr>
            <p:cNvPr id="28" name="Freeform 28"/>
            <p:cNvSpPr/>
            <p:nvPr/>
          </p:nvSpPr>
          <p:spPr>
            <a:xfrm>
              <a:off x="5810250" y="1143000"/>
              <a:ext cx="5810250" cy="4953000"/>
            </a:xfrm>
            <a:custGeom>
              <a:avLst/>
              <a:gdLst/>
              <a:ahLst/>
              <a:cxnLst/>
              <a:rect l="l" t="t" r="r" b="b"/>
              <a:pathLst>
                <a:path w="5810250" h="4953000">
                  <a:moveTo>
                    <a:pt x="114300" y="0"/>
                  </a:moveTo>
                  <a:lnTo>
                    <a:pt x="5695950" y="0"/>
                  </a:lnTo>
                  <a:cubicBezTo>
                    <a:pt x="5759076" y="0"/>
                    <a:pt x="5810250" y="51174"/>
                    <a:pt x="5810250" y="114300"/>
                  </a:cubicBezTo>
                  <a:lnTo>
                    <a:pt x="5810250" y="4838700"/>
                  </a:lnTo>
                  <a:cubicBezTo>
                    <a:pt x="5810250" y="4901826"/>
                    <a:pt x="5759076" y="4953000"/>
                    <a:pt x="5695950" y="4953000"/>
                  </a:cubicBezTo>
                  <a:lnTo>
                    <a:pt x="114300" y="4953000"/>
                  </a:lnTo>
                  <a:cubicBezTo>
                    <a:pt x="51174" y="4953000"/>
                    <a:pt x="0" y="4901826"/>
                    <a:pt x="0" y="483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9" name="TextBox 29"/>
            <p:cNvSpPr txBox="1"/>
            <p:nvPr/>
          </p:nvSpPr>
          <p:spPr>
            <a:xfrm>
              <a:off x="6078855" y="1378268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新兴认证需求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6096000" y="1809750"/>
              <a:ext cx="5238750" cy="952500"/>
              <a:chOff x="6096000" y="1809750"/>
              <a:chExt cx="5238750" cy="952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6096000" y="1809750"/>
                <a:ext cx="523875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952500">
                    <a:moveTo>
                      <a:pt x="95250" y="0"/>
                    </a:moveTo>
                    <a:lnTo>
                      <a:pt x="5143500" y="0"/>
                    </a:lnTo>
                    <a:cubicBezTo>
                      <a:pt x="5196105" y="0"/>
                      <a:pt x="5238750" y="42645"/>
                      <a:pt x="5238750" y="95250"/>
                    </a:cubicBezTo>
                    <a:lnTo>
                      <a:pt x="5238750" y="857250"/>
                    </a:lnTo>
                    <a:cubicBezTo>
                      <a:pt x="5238750" y="909855"/>
                      <a:pt x="5196105" y="952500"/>
                      <a:pt x="5143500" y="952500"/>
                    </a:cubicBezTo>
                    <a:lnTo>
                      <a:pt x="95250" y="952500"/>
                    </a:lnTo>
                    <a:cubicBezTo>
                      <a:pt x="42645" y="952500"/>
                      <a:pt x="0" y="909855"/>
                      <a:pt x="0" y="8572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E3F2FD"/>
              </a:solidFill>
              <a:ln>
                <a:noFill/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6096000" y="1809750"/>
                <a:ext cx="762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5250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914400"/>
                    </a:lnTo>
                    <a:cubicBezTo>
                      <a:pt x="76200" y="935442"/>
                      <a:pt x="59142" y="952500"/>
                      <a:pt x="38100" y="952500"/>
                    </a:cubicBezTo>
                    <a:lnTo>
                      <a:pt x="38100" y="952500"/>
                    </a:lnTo>
                    <a:cubicBezTo>
                      <a:pt x="17058" y="952500"/>
                      <a:pt x="0" y="935442"/>
                      <a:pt x="0" y="9144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grpSp>
            <p:nvGrpSpPr>
              <p:cNvPr id="34" name="Group 34"/>
              <p:cNvGrpSpPr/>
              <p:nvPr/>
            </p:nvGrpSpPr>
            <p:grpSpPr>
              <a:xfrm>
                <a:off x="6334125" y="2000250"/>
                <a:ext cx="476250" cy="476250"/>
                <a:chOff x="6334125" y="2000250"/>
                <a:chExt cx="476250" cy="476250"/>
              </a:xfrm>
            </p:grpSpPr>
            <p:sp>
              <p:nvSpPr>
                <p:cNvPr id="32" name="Ellipse 32"/>
                <p:cNvSpPr/>
                <p:nvPr/>
              </p:nvSpPr>
              <p:spPr>
                <a:xfrm>
                  <a:off x="6334125" y="2000250"/>
                  <a:ext cx="476250" cy="476250"/>
                </a:xfrm>
                <a:prstGeom prst="ellipse">
                  <a:avLst/>
                </a:prstGeom>
                <a:solidFill>
                  <a:srgbClr val="0076A8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6404801" y="2110740"/>
                  <a:ext cx="334899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800" dirty="0">
                      <a:solidFill>
                        <a:srgbClr val="0076A8"/>
                      </a:solidFill>
                      <a:latin typeface="Segoe UI"/>
                      <a:ea typeface="Microsoft YaHei"/>
                      <a:cs typeface="Segoe UI"/>
                    </a:rPr>
                    <a:t>⚙️</a:t>
                  </a:r>
                </a:p>
              </p:txBody>
            </p:sp>
          </p:grpSp>
          <p:sp>
            <p:nvSpPr>
              <p:cNvPr id="35" name="TextBox 35"/>
              <p:cNvSpPr txBox="1"/>
              <p:nvPr/>
            </p:nvSpPr>
            <p:spPr>
              <a:xfrm>
                <a:off x="6936105" y="1997392"/>
                <a:ext cx="1276445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功能安全认证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6939915" y="2267902"/>
                <a:ext cx="352310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ISO 26262 ASIL等级评估 | 自动驾驶系统可靠性验证</a:t>
                </a:r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6953250" y="2495550"/>
                <a:ext cx="11430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209550">
                    <a:moveTo>
                      <a:pt x="104775" y="0"/>
                    </a:moveTo>
                    <a:lnTo>
                      <a:pt x="1038225" y="0"/>
                    </a:lnTo>
                    <a:cubicBezTo>
                      <a:pt x="1096091" y="0"/>
                      <a:pt x="1143000" y="46909"/>
                      <a:pt x="1143000" y="104775"/>
                    </a:cubicBezTo>
                    <a:lnTo>
                      <a:pt x="1143000" y="104775"/>
                    </a:lnTo>
                    <a:cubicBezTo>
                      <a:pt x="1143000" y="162641"/>
                      <a:pt x="1096091" y="209550"/>
                      <a:pt x="1038225" y="209550"/>
                    </a:cubicBezTo>
                    <a:lnTo>
                      <a:pt x="104775" y="209550"/>
                    </a:lnTo>
                    <a:cubicBezTo>
                      <a:pt x="46909" y="209550"/>
                      <a:pt x="0" y="162641"/>
                      <a:pt x="0" y="104775"/>
                    </a:cubicBezTo>
                    <a:lnTo>
                      <a:pt x="0" y="104775"/>
                    </a:lnTo>
                    <a:cubicBezTo>
                      <a:pt x="0" y="46909"/>
                      <a:pt x="46909" y="0"/>
                      <a:pt x="104775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234130" y="2549366"/>
                <a:ext cx="5812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ISO 26262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6096000" y="2905125"/>
              <a:ext cx="5238750" cy="952500"/>
              <a:chOff x="6096000" y="2905125"/>
              <a:chExt cx="5238750" cy="9525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6096000" y="2905125"/>
                <a:ext cx="523875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952500">
                    <a:moveTo>
                      <a:pt x="95250" y="0"/>
                    </a:moveTo>
                    <a:lnTo>
                      <a:pt x="5143500" y="0"/>
                    </a:lnTo>
                    <a:cubicBezTo>
                      <a:pt x="5196105" y="0"/>
                      <a:pt x="5238750" y="42645"/>
                      <a:pt x="5238750" y="95250"/>
                    </a:cubicBezTo>
                    <a:lnTo>
                      <a:pt x="5238750" y="857250"/>
                    </a:lnTo>
                    <a:cubicBezTo>
                      <a:pt x="5238750" y="909855"/>
                      <a:pt x="5196105" y="952500"/>
                      <a:pt x="5143500" y="952500"/>
                    </a:cubicBezTo>
                    <a:lnTo>
                      <a:pt x="95250" y="952500"/>
                    </a:lnTo>
                    <a:cubicBezTo>
                      <a:pt x="42645" y="952500"/>
                      <a:pt x="0" y="909855"/>
                      <a:pt x="0" y="8572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F3E5F5"/>
              </a:solidFill>
              <a:ln>
                <a:noFill/>
              </a:ln>
            </p:spPr>
          </p:sp>
          <p:sp>
            <p:nvSpPr>
              <p:cNvPr id="41" name="Freeform 41"/>
              <p:cNvSpPr/>
              <p:nvPr/>
            </p:nvSpPr>
            <p:spPr>
              <a:xfrm>
                <a:off x="6096000" y="2905125"/>
                <a:ext cx="762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5250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914400"/>
                    </a:lnTo>
                    <a:cubicBezTo>
                      <a:pt x="76200" y="935442"/>
                      <a:pt x="59142" y="952500"/>
                      <a:pt x="38100" y="952500"/>
                    </a:cubicBezTo>
                    <a:lnTo>
                      <a:pt x="38100" y="952500"/>
                    </a:lnTo>
                    <a:cubicBezTo>
                      <a:pt x="17058" y="952500"/>
                      <a:pt x="0" y="935442"/>
                      <a:pt x="0" y="9144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9C27B0"/>
              </a:solidFill>
              <a:ln>
                <a:noFill/>
              </a:ln>
            </p:spPr>
          </p:sp>
          <p:grpSp>
            <p:nvGrpSpPr>
              <p:cNvPr id="44" name="Group 44"/>
              <p:cNvGrpSpPr/>
              <p:nvPr/>
            </p:nvGrpSpPr>
            <p:grpSpPr>
              <a:xfrm>
                <a:off x="6334125" y="3095625"/>
                <a:ext cx="476250" cy="476250"/>
                <a:chOff x="6334125" y="3095625"/>
                <a:chExt cx="476250" cy="476250"/>
              </a:xfrm>
            </p:grpSpPr>
            <p:sp>
              <p:nvSpPr>
                <p:cNvPr id="42" name="Ellipse 42"/>
                <p:cNvSpPr/>
                <p:nvPr/>
              </p:nvSpPr>
              <p:spPr>
                <a:xfrm>
                  <a:off x="6334125" y="3095625"/>
                  <a:ext cx="476250" cy="476250"/>
                </a:xfrm>
                <a:prstGeom prst="ellipse">
                  <a:avLst/>
                </a:prstGeom>
                <a:solidFill>
                  <a:srgbClr val="9C27B0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6477095" y="3206115"/>
                  <a:ext cx="19031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800" dirty="0">
                      <a:solidFill>
                        <a:srgbClr val="9C27B0"/>
                      </a:solidFill>
                      <a:latin typeface="Segoe UI"/>
                      <a:ea typeface="Microsoft YaHei"/>
                      <a:cs typeface="Segoe UI"/>
                    </a:rPr>
                    <a:t>🔒</a:t>
                  </a:r>
                </a:p>
              </p:txBody>
            </p:sp>
          </p:grpSp>
          <p:sp>
            <p:nvSpPr>
              <p:cNvPr id="45" name="TextBox 45"/>
              <p:cNvSpPr txBox="1"/>
              <p:nvPr/>
            </p:nvSpPr>
            <p:spPr>
              <a:xfrm>
                <a:off x="6936105" y="3092768"/>
                <a:ext cx="1276445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网络安全认证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6939915" y="3363278"/>
                <a:ext cx="34310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CSMS管理体系 | 车载系统渗透测试 | 数据隐私保护</a:t>
                </a:r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6953250" y="3590925"/>
                <a:ext cx="13335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333500" h="209550">
                    <a:moveTo>
                      <a:pt x="104775" y="0"/>
                    </a:moveTo>
                    <a:lnTo>
                      <a:pt x="1228725" y="0"/>
                    </a:lnTo>
                    <a:cubicBezTo>
                      <a:pt x="1286591" y="0"/>
                      <a:pt x="1333500" y="46909"/>
                      <a:pt x="1333500" y="104775"/>
                    </a:cubicBezTo>
                    <a:lnTo>
                      <a:pt x="1333500" y="104775"/>
                    </a:lnTo>
                    <a:cubicBezTo>
                      <a:pt x="1333500" y="162641"/>
                      <a:pt x="1286591" y="209550"/>
                      <a:pt x="1228725" y="209550"/>
                    </a:cubicBezTo>
                    <a:lnTo>
                      <a:pt x="104775" y="209550"/>
                    </a:lnTo>
                    <a:cubicBezTo>
                      <a:pt x="46909" y="209550"/>
                      <a:pt x="0" y="162641"/>
                      <a:pt x="0" y="104775"/>
                    </a:cubicBezTo>
                    <a:lnTo>
                      <a:pt x="0" y="104775"/>
                    </a:lnTo>
                    <a:cubicBezTo>
                      <a:pt x="0" y="46909"/>
                      <a:pt x="46909" y="0"/>
                      <a:pt x="104775" y="0"/>
                    </a:cubicBezTo>
                    <a:close/>
                  </a:path>
                </a:pathLst>
              </a:cu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7211901" y="3644741"/>
                <a:ext cx="81619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ISO/SAE 21434</a:t>
                </a: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6096000" y="4000500"/>
              <a:ext cx="5238750" cy="952500"/>
              <a:chOff x="6096000" y="4000500"/>
              <a:chExt cx="5238750" cy="9525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6096000" y="4000500"/>
                <a:ext cx="523875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952500">
                    <a:moveTo>
                      <a:pt x="95250" y="0"/>
                    </a:moveTo>
                    <a:lnTo>
                      <a:pt x="5143500" y="0"/>
                    </a:lnTo>
                    <a:cubicBezTo>
                      <a:pt x="5196105" y="0"/>
                      <a:pt x="5238750" y="42645"/>
                      <a:pt x="5238750" y="95250"/>
                    </a:cubicBezTo>
                    <a:lnTo>
                      <a:pt x="5238750" y="857250"/>
                    </a:lnTo>
                    <a:cubicBezTo>
                      <a:pt x="5238750" y="909855"/>
                      <a:pt x="5196105" y="952500"/>
                      <a:pt x="5143500" y="952500"/>
                    </a:cubicBezTo>
                    <a:lnTo>
                      <a:pt x="95250" y="952500"/>
                    </a:lnTo>
                    <a:cubicBezTo>
                      <a:pt x="42645" y="952500"/>
                      <a:pt x="0" y="909855"/>
                      <a:pt x="0" y="8572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FFF3E0"/>
              </a:solidFill>
              <a:ln>
                <a:noFill/>
              </a:ln>
            </p:spPr>
          </p:sp>
          <p:sp>
            <p:nvSpPr>
              <p:cNvPr id="51" name="Freeform 51"/>
              <p:cNvSpPr/>
              <p:nvPr/>
            </p:nvSpPr>
            <p:spPr>
              <a:xfrm>
                <a:off x="6096000" y="4000500"/>
                <a:ext cx="762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5250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914400"/>
                    </a:lnTo>
                    <a:cubicBezTo>
                      <a:pt x="76200" y="935442"/>
                      <a:pt x="59142" y="952500"/>
                      <a:pt x="38100" y="952500"/>
                    </a:cubicBezTo>
                    <a:lnTo>
                      <a:pt x="38100" y="952500"/>
                    </a:lnTo>
                    <a:cubicBezTo>
                      <a:pt x="17058" y="952500"/>
                      <a:pt x="0" y="935442"/>
                      <a:pt x="0" y="9144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F6B35"/>
              </a:solidFill>
              <a:ln>
                <a:noFill/>
              </a:ln>
            </p:spPr>
          </p:sp>
          <p:grpSp>
            <p:nvGrpSpPr>
              <p:cNvPr id="54" name="Group 54"/>
              <p:cNvGrpSpPr/>
              <p:nvPr/>
            </p:nvGrpSpPr>
            <p:grpSpPr>
              <a:xfrm>
                <a:off x="6334125" y="4191000"/>
                <a:ext cx="476250" cy="476250"/>
                <a:chOff x="6334125" y="4191000"/>
                <a:chExt cx="476250" cy="476250"/>
              </a:xfrm>
            </p:grpSpPr>
            <p:sp>
              <p:nvSpPr>
                <p:cNvPr id="52" name="Ellipse 52"/>
                <p:cNvSpPr/>
                <p:nvPr/>
              </p:nvSpPr>
              <p:spPr>
                <a:xfrm>
                  <a:off x="6334125" y="4191000"/>
                  <a:ext cx="476250" cy="476250"/>
                </a:xfrm>
                <a:prstGeom prst="ellipse">
                  <a:avLst/>
                </a:prstGeom>
                <a:solidFill>
                  <a:srgbClr val="FF6B35">
                    <a:alpha val="20000"/>
                  </a:srgbClr>
                </a:solidFill>
                <a:ln>
                  <a:noFill/>
                </a:ln>
              </p:spPr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6477095" y="4301490"/>
                  <a:ext cx="19031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800" dirty="0">
                      <a:solidFill>
                        <a:srgbClr val="FF6B35"/>
                      </a:solidFill>
                      <a:latin typeface="Segoe UI"/>
                      <a:ea typeface="Microsoft YaHei"/>
                      <a:cs typeface="Segoe UI"/>
                    </a:rPr>
                    <a:t>💻</a:t>
                  </a:r>
                </a:p>
              </p:txBody>
            </p:sp>
          </p:grpSp>
          <p:sp>
            <p:nvSpPr>
              <p:cNvPr id="55" name="TextBox 55"/>
              <p:cNvSpPr txBox="1"/>
              <p:nvPr/>
            </p:nvSpPr>
            <p:spPr>
              <a:xfrm>
                <a:off x="6936105" y="4188142"/>
                <a:ext cx="1276445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003F6C"/>
                    </a:solidFill>
                    <a:latin typeface="Segoe UI"/>
                    <a:ea typeface="Microsoft YaHei"/>
                    <a:cs typeface="Segoe UI"/>
                  </a:rPr>
                  <a:t>软件更新认证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6939915" y="4458652"/>
                <a:ext cx="304004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OTA升级管理 | 软件版本控制 | 回滚机制验证</a:t>
                </a: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6953250" y="4686300"/>
                <a:ext cx="9525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209550">
                    <a:moveTo>
                      <a:pt x="104775" y="0"/>
                    </a:moveTo>
                    <a:lnTo>
                      <a:pt x="847725" y="0"/>
                    </a:lnTo>
                    <a:cubicBezTo>
                      <a:pt x="905591" y="0"/>
                      <a:pt x="952500" y="46909"/>
                      <a:pt x="952500" y="104775"/>
                    </a:cubicBezTo>
                    <a:lnTo>
                      <a:pt x="952500" y="104775"/>
                    </a:lnTo>
                    <a:cubicBezTo>
                      <a:pt x="952500" y="162641"/>
                      <a:pt x="905591" y="209550"/>
                      <a:pt x="847725" y="209550"/>
                    </a:cubicBezTo>
                    <a:lnTo>
                      <a:pt x="104775" y="209550"/>
                    </a:lnTo>
                    <a:cubicBezTo>
                      <a:pt x="46909" y="209550"/>
                      <a:pt x="0" y="162641"/>
                      <a:pt x="0" y="104775"/>
                    </a:cubicBezTo>
                    <a:lnTo>
                      <a:pt x="0" y="104775"/>
                    </a:lnTo>
                    <a:cubicBezTo>
                      <a:pt x="0" y="46909"/>
                      <a:pt x="46909" y="0"/>
                      <a:pt x="104775" y="0"/>
                    </a:cubicBezTo>
                    <a:close/>
                  </a:path>
                </a:pathLst>
              </a:cu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217200" y="4740116"/>
                <a:ext cx="42460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UN R156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6096000" y="5143500"/>
              <a:ext cx="5238750" cy="714375"/>
              <a:chOff x="6096000" y="5143500"/>
              <a:chExt cx="5238750" cy="714375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6096000" y="5143500"/>
                <a:ext cx="5238750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714375">
                    <a:moveTo>
                      <a:pt x="95250" y="0"/>
                    </a:moveTo>
                    <a:lnTo>
                      <a:pt x="5143500" y="0"/>
                    </a:lnTo>
                    <a:cubicBezTo>
                      <a:pt x="5196105" y="0"/>
                      <a:pt x="5238750" y="42645"/>
                      <a:pt x="5238750" y="95250"/>
                    </a:cubicBezTo>
                    <a:lnTo>
                      <a:pt x="5238750" y="619125"/>
                    </a:lnTo>
                    <a:cubicBezTo>
                      <a:pt x="5238750" y="671730"/>
                      <a:pt x="5196105" y="714375"/>
                      <a:pt x="5143500" y="714375"/>
                    </a:cubicBezTo>
                    <a:lnTo>
                      <a:pt x="95250" y="714375"/>
                    </a:lnTo>
                    <a:cubicBezTo>
                      <a:pt x="42645" y="714375"/>
                      <a:pt x="0" y="671730"/>
                      <a:pt x="0" y="619125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003F6C"/>
              </a:solidFill>
              <a:ln>
                <a:noFill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6273165" y="5315902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C107"/>
                    </a:solidFill>
                    <a:latin typeface="Segoe UI"/>
                    <a:ea typeface="Microsoft YaHei"/>
                    <a:cs typeface="Segoe UI"/>
                  </a:rPr>
                  <a:t>认证需求预测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6273165" y="5554028"/>
                <a:ext cx="35767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2024-2030年，智能网联相关认证需求年均增长</a:t>
                </a:r>
                <a:r>
                  <a:rPr lang="zh-CN" sz="1650" b="1" dirty="0">
                    <a:solidFill>
                      <a:srgbClr val="FFC107"/>
                    </a:solidFill>
                    <a:latin typeface="Segoe UI"/>
                    <a:ea typeface="Microsoft YaHei"/>
                    <a:cs typeface="Segoe UI"/>
                  </a:rPr>
                  <a:t>25%+</a:t>
                </a:r>
              </a:p>
            </p:txBody>
          </p:sp>
        </p:grpSp>
      </p:grpSp>
      <p:sp>
        <p:nvSpPr>
          <p:cNvPr id="65" name="TextBox 65"/>
          <p:cNvSpPr txBox="1"/>
          <p:nvPr/>
        </p:nvSpPr>
        <p:spPr>
          <a:xfrm>
            <a:off x="11093434" y="6458902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06 / 20</a:t>
            </a:r>
          </a:p>
        </p:txBody>
      </p:sp>
    </p:spTree>
  </p:cSld>
  <p:clrMapOvr>
    <a:masterClrMapping/>
  </p:clrMapOvr>
  <p:transition dur="4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3373374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国际市场准入与标准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3597021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INTERNATIONAL MARKET ACCESS &amp; STANDARDS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810500" y="381000"/>
            <a:ext cx="3810000" cy="585788"/>
            <a:chOff x="7810500" y="381000"/>
            <a:chExt cx="3810000" cy="585788"/>
          </a:xfrm>
        </p:grpSpPr>
        <p:sp>
          <p:nvSpPr>
            <p:cNvPr id="6" name="Freeform 6"/>
            <p:cNvSpPr/>
            <p:nvPr/>
          </p:nvSpPr>
          <p:spPr>
            <a:xfrm>
              <a:off x="7810500" y="381000"/>
              <a:ext cx="3810000" cy="571500"/>
            </a:xfrm>
            <a:custGeom>
              <a:avLst/>
              <a:gdLst/>
              <a:ahLst/>
              <a:cxnLst/>
              <a:rect l="l" t="t" r="r" b="b"/>
              <a:pathLst>
                <a:path w="3810000" h="571500">
                  <a:moveTo>
                    <a:pt x="76200" y="0"/>
                  </a:moveTo>
                  <a:lnTo>
                    <a:pt x="3733800" y="0"/>
                  </a:lnTo>
                  <a:cubicBezTo>
                    <a:pt x="3775884" y="0"/>
                    <a:pt x="3810000" y="34116"/>
                    <a:pt x="3810000" y="76200"/>
                  </a:cubicBezTo>
                  <a:lnTo>
                    <a:pt x="3810000" y="495300"/>
                  </a:lnTo>
                  <a:cubicBezTo>
                    <a:pt x="3810000" y="537384"/>
                    <a:pt x="3775884" y="571500"/>
                    <a:pt x="3733800" y="571500"/>
                  </a:cubicBezTo>
                  <a:lnTo>
                    <a:pt x="76200" y="571500"/>
                  </a:lnTo>
                  <a:cubicBezTo>
                    <a:pt x="34116" y="571500"/>
                    <a:pt x="0" y="537384"/>
                    <a:pt x="0" y="4953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987665" y="505778"/>
              <a:ext cx="97745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FFC107"/>
                  </a:solidFill>
                  <a:latin typeface="Segoe UI"/>
                  <a:ea typeface="Microsoft YaHei"/>
                  <a:cs typeface="Segoe UI"/>
                </a:rPr>
                <a:t>2023年里程碑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983855" y="692468"/>
              <a:ext cx="272562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中国汽车出口量跃居全球第一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71500" y="1095375"/>
            <a:ext cx="5715000" cy="3619500"/>
            <a:chOff x="571500" y="1095375"/>
            <a:chExt cx="5715000" cy="3619500"/>
          </a:xfrm>
        </p:grpSpPr>
        <p:sp>
          <p:nvSpPr>
            <p:cNvPr id="10" name="Freeform 10"/>
            <p:cNvSpPr/>
            <p:nvPr/>
          </p:nvSpPr>
          <p:spPr>
            <a:xfrm>
              <a:off x="571500" y="1095375"/>
              <a:ext cx="5715000" cy="3619500"/>
            </a:xfrm>
            <a:custGeom>
              <a:avLst/>
              <a:gdLst/>
              <a:ahLst/>
              <a:cxnLst/>
              <a:rect l="l" t="t" r="r" b="b"/>
              <a:pathLst>
                <a:path w="5715000" h="3619500">
                  <a:moveTo>
                    <a:pt x="114300" y="0"/>
                  </a:moveTo>
                  <a:lnTo>
                    <a:pt x="5600700" y="0"/>
                  </a:lnTo>
                  <a:cubicBezTo>
                    <a:pt x="5663826" y="0"/>
                    <a:pt x="5715000" y="51174"/>
                    <a:pt x="5715000" y="114300"/>
                  </a:cubicBezTo>
                  <a:lnTo>
                    <a:pt x="5715000" y="3505200"/>
                  </a:lnTo>
                  <a:cubicBezTo>
                    <a:pt x="5715000" y="3568326"/>
                    <a:pt x="5663826" y="3619500"/>
                    <a:pt x="56007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1" name="TextBox 11"/>
            <p:cNvSpPr txBox="1"/>
            <p:nvPr/>
          </p:nvSpPr>
          <p:spPr>
            <a:xfrm>
              <a:off x="744855" y="1283018"/>
              <a:ext cx="169049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全球主要市场分布</a:t>
              </a:r>
            </a:p>
          </p:txBody>
        </p:sp>
        <p:pic>
          <p:nvPicPr>
            <p:cNvPr id="12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571625"/>
              <a:ext cx="5334000" cy="2286000"/>
            </a:xfrm>
            <a:prstGeom prst="rect">
              <a:avLst/>
            </a:prstGeom>
          </p:spPr>
        </p:pic>
        <p:grpSp>
          <p:nvGrpSpPr>
            <p:cNvPr id="26" name="Group 26"/>
            <p:cNvGrpSpPr/>
            <p:nvPr/>
          </p:nvGrpSpPr>
          <p:grpSpPr>
            <a:xfrm>
              <a:off x="762000" y="3952875"/>
              <a:ext cx="5334000" cy="619125"/>
              <a:chOff x="762000" y="3952875"/>
              <a:chExt cx="5334000" cy="61912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762000" y="3952875"/>
                <a:ext cx="533400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619125">
                    <a:moveTo>
                      <a:pt x="57150" y="0"/>
                    </a:moveTo>
                    <a:lnTo>
                      <a:pt x="5276850" y="0"/>
                    </a:lnTo>
                    <a:cubicBezTo>
                      <a:pt x="5308413" y="0"/>
                      <a:pt x="5334000" y="25587"/>
                      <a:pt x="5334000" y="57150"/>
                    </a:cubicBezTo>
                    <a:lnTo>
                      <a:pt x="5334000" y="561975"/>
                    </a:lnTo>
                    <a:cubicBezTo>
                      <a:pt x="5334000" y="593538"/>
                      <a:pt x="5308413" y="619125"/>
                      <a:pt x="5276850" y="619125"/>
                    </a:cubicBezTo>
                    <a:lnTo>
                      <a:pt x="57150" y="619125"/>
                    </a:lnTo>
                    <a:cubicBezTo>
                      <a:pt x="25587" y="619125"/>
                      <a:pt x="0" y="593538"/>
                      <a:pt x="0" y="56197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14" name="Ellipse 14"/>
              <p:cNvSpPr/>
              <p:nvPr/>
            </p:nvSpPr>
            <p:spPr>
              <a:xfrm>
                <a:off x="895350" y="4086225"/>
                <a:ext cx="114300" cy="114300"/>
              </a:xfrm>
              <a:prstGeom prst="ellipse">
                <a:avLst/>
              </a:pr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056322" y="4092416"/>
                <a:ext cx="876443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中国(出口来源)</a:t>
                </a:r>
              </a:p>
            </p:txBody>
          </p:sp>
          <p:sp>
            <p:nvSpPr>
              <p:cNvPr id="16" name="Ellipse 16"/>
              <p:cNvSpPr/>
              <p:nvPr/>
            </p:nvSpPr>
            <p:spPr>
              <a:xfrm>
                <a:off x="2038350" y="4086225"/>
                <a:ext cx="114300" cy="114300"/>
              </a:xfrm>
              <a:prstGeom prst="ellipse">
                <a:avLst/>
              </a:pr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2199322" y="4092416"/>
                <a:ext cx="26193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欧洲</a:t>
                </a:r>
              </a:p>
            </p:txBody>
          </p:sp>
          <p:sp>
            <p:nvSpPr>
              <p:cNvPr id="18" name="Ellipse 18"/>
              <p:cNvSpPr/>
              <p:nvPr/>
            </p:nvSpPr>
            <p:spPr>
              <a:xfrm>
                <a:off x="2705100" y="4086225"/>
                <a:ext cx="114300" cy="114300"/>
              </a:xfrm>
              <a:prstGeom prst="ellipse">
                <a:avLst/>
              </a:pr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2866072" y="4092416"/>
                <a:ext cx="26193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美洲</a:t>
                </a:r>
              </a:p>
            </p:txBody>
          </p:sp>
          <p:sp>
            <p:nvSpPr>
              <p:cNvPr id="20" name="Ellipse 20"/>
              <p:cNvSpPr/>
              <p:nvPr/>
            </p:nvSpPr>
            <p:spPr>
              <a:xfrm>
                <a:off x="895350" y="4324350"/>
                <a:ext cx="114300" cy="1143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056322" y="4330541"/>
                <a:ext cx="38242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俄罗斯</a:t>
                </a:r>
              </a:p>
            </p:txBody>
          </p:sp>
          <p:sp>
            <p:nvSpPr>
              <p:cNvPr id="22" name="Ellipse 22"/>
              <p:cNvSpPr/>
              <p:nvPr/>
            </p:nvSpPr>
            <p:spPr>
              <a:xfrm>
                <a:off x="1657350" y="4324350"/>
                <a:ext cx="114300" cy="114300"/>
              </a:xfrm>
              <a:prstGeom prst="ellipse">
                <a:avLst/>
              </a:prstGeom>
              <a:solidFill>
                <a:srgbClr val="2196F3"/>
              </a:solidFill>
              <a:ln>
                <a:noFill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1818322" y="4330541"/>
                <a:ext cx="38242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东南亚</a:t>
                </a:r>
              </a:p>
            </p:txBody>
          </p:sp>
          <p:sp>
            <p:nvSpPr>
              <p:cNvPr id="24" name="Ellipse 24"/>
              <p:cNvSpPr/>
              <p:nvPr/>
            </p:nvSpPr>
            <p:spPr>
              <a:xfrm>
                <a:off x="2419350" y="4324350"/>
                <a:ext cx="114300" cy="114300"/>
              </a:xfrm>
              <a:prstGeom prst="ellipse">
                <a:avLst/>
              </a:prstGeom>
              <a:solidFill>
                <a:srgbClr val="FFC107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2580322" y="4330541"/>
                <a:ext cx="26193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中东</a:t>
                </a:r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6477000" y="1095375"/>
            <a:ext cx="5143500" cy="3619500"/>
            <a:chOff x="6477000" y="1095375"/>
            <a:chExt cx="5143500" cy="3619500"/>
          </a:xfrm>
        </p:grpSpPr>
        <p:sp>
          <p:nvSpPr>
            <p:cNvPr id="28" name="Freeform 28"/>
            <p:cNvSpPr/>
            <p:nvPr/>
          </p:nvSpPr>
          <p:spPr>
            <a:xfrm>
              <a:off x="6477000" y="1095375"/>
              <a:ext cx="5143500" cy="3619500"/>
            </a:xfrm>
            <a:custGeom>
              <a:avLst/>
              <a:gdLst/>
              <a:ahLst/>
              <a:cxnLst/>
              <a:rect l="l" t="t" r="r" b="b"/>
              <a:pathLst>
                <a:path w="5143500" h="3619500">
                  <a:moveTo>
                    <a:pt x="114300" y="0"/>
                  </a:moveTo>
                  <a:lnTo>
                    <a:pt x="5029200" y="0"/>
                  </a:lnTo>
                  <a:cubicBezTo>
                    <a:pt x="5092326" y="0"/>
                    <a:pt x="5143500" y="51174"/>
                    <a:pt x="5143500" y="114300"/>
                  </a:cubicBezTo>
                  <a:lnTo>
                    <a:pt x="5143500" y="3505200"/>
                  </a:lnTo>
                  <a:cubicBezTo>
                    <a:pt x="5143500" y="3568326"/>
                    <a:pt x="5092326" y="3619500"/>
                    <a:pt x="50292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9" name="TextBox 29"/>
            <p:cNvSpPr txBox="1"/>
            <p:nvPr/>
          </p:nvSpPr>
          <p:spPr>
            <a:xfrm>
              <a:off x="6650355" y="1283018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各区域认证要求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667500" y="1619250"/>
              <a:ext cx="4762500" cy="333375"/>
            </a:xfrm>
            <a:custGeom>
              <a:avLst/>
              <a:gdLst/>
              <a:ahLst/>
              <a:cxnLst/>
              <a:rect l="l" t="t" r="r" b="b"/>
              <a:pathLst>
                <a:path w="4762500" h="333375">
                  <a:moveTo>
                    <a:pt x="57150" y="0"/>
                  </a:moveTo>
                  <a:lnTo>
                    <a:pt x="4705350" y="0"/>
                  </a:lnTo>
                  <a:cubicBezTo>
                    <a:pt x="4736913" y="0"/>
                    <a:pt x="4762500" y="25587"/>
                    <a:pt x="4762500" y="57150"/>
                  </a:cubicBezTo>
                  <a:lnTo>
                    <a:pt x="4762500" y="276225"/>
                  </a:lnTo>
                  <a:cubicBezTo>
                    <a:pt x="4762500" y="307788"/>
                    <a:pt x="4736913" y="333375"/>
                    <a:pt x="4705350" y="333375"/>
                  </a:cubicBezTo>
                  <a:lnTo>
                    <a:pt x="57150" y="333375"/>
                  </a:lnTo>
                  <a:cubicBezTo>
                    <a:pt x="25587" y="333375"/>
                    <a:pt x="0" y="307788"/>
                    <a:pt x="0" y="276225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320915" y="1724978"/>
              <a:ext cx="3487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区域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130665" y="1724978"/>
              <a:ext cx="99279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主要认证要求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6667500" y="2047875"/>
              <a:ext cx="4762500" cy="523875"/>
              <a:chOff x="6667500" y="2047875"/>
              <a:chExt cx="4762500" cy="523875"/>
            </a:xfrm>
          </p:grpSpPr>
          <p:sp>
            <p:nvSpPr>
              <p:cNvPr id="33" name="Rectangle 33"/>
              <p:cNvSpPr/>
              <p:nvPr/>
            </p:nvSpPr>
            <p:spPr>
              <a:xfrm>
                <a:off x="6667500" y="2047875"/>
                <a:ext cx="4762500" cy="523875"/>
              </a:xfrm>
              <a:prstGeom prst="rect">
                <a:avLst/>
              </a:prstGeom>
              <a:solidFill>
                <a:srgbClr val="F8F9FA"/>
              </a:solidFill>
              <a:ln>
                <a:noFill/>
              </a:ln>
            </p:spPr>
          </p:sp>
          <p:sp>
            <p:nvSpPr>
              <p:cNvPr id="34" name="Rectangle 34"/>
              <p:cNvSpPr/>
              <p:nvPr/>
            </p:nvSpPr>
            <p:spPr>
              <a:xfrm>
                <a:off x="6667500" y="2047875"/>
                <a:ext cx="57150" cy="523875"/>
              </a:xfrm>
              <a:prstGeom prst="rect">
                <a:avLst/>
              </a:pr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224712" y="2135981"/>
                <a:ext cx="61514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🇪🇺 欧盟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8464868" y="2152174"/>
                <a:ext cx="228890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E-Mark、电池法规、CBAM碳边境税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8464868" y="2342674"/>
                <a:ext cx="147011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UN R155/R156 网络安全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6667500" y="2619375"/>
              <a:ext cx="4762500" cy="523875"/>
              <a:chOff x="6667500" y="2619375"/>
              <a:chExt cx="4762500" cy="523875"/>
            </a:xfrm>
          </p:grpSpPr>
          <p:sp>
            <p:nvSpPr>
              <p:cNvPr id="39" name="Rectangle 39"/>
              <p:cNvSpPr/>
              <p:nvPr/>
            </p:nvSpPr>
            <p:spPr>
              <a:xfrm>
                <a:off x="6667500" y="2619375"/>
                <a:ext cx="4762500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0" name="Rectangle 40"/>
              <p:cNvSpPr/>
              <p:nvPr/>
            </p:nvSpPr>
            <p:spPr>
              <a:xfrm>
                <a:off x="6667500" y="2619375"/>
                <a:ext cx="57150" cy="523875"/>
              </a:xfrm>
              <a:prstGeom prst="rect">
                <a:avLst/>
              </a:pr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224712" y="2707481"/>
                <a:ext cx="61514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🇺🇸 美国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8464868" y="2723674"/>
                <a:ext cx="170507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FMVSS联邦标准、DOT认证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8464868" y="2914174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自动驾驶豁免程序</a:t>
                </a: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667500" y="3190875"/>
              <a:ext cx="4762500" cy="523875"/>
              <a:chOff x="6667500" y="3190875"/>
              <a:chExt cx="4762500" cy="523875"/>
            </a:xfrm>
          </p:grpSpPr>
          <p:sp>
            <p:nvSpPr>
              <p:cNvPr id="45" name="Rectangle 45"/>
              <p:cNvSpPr/>
              <p:nvPr/>
            </p:nvSpPr>
            <p:spPr>
              <a:xfrm>
                <a:off x="6667500" y="3190875"/>
                <a:ext cx="4762500" cy="523875"/>
              </a:xfrm>
              <a:prstGeom prst="rect">
                <a:avLst/>
              </a:prstGeom>
              <a:solidFill>
                <a:srgbClr val="F8F9FA"/>
              </a:solidFill>
              <a:ln>
                <a:noFill/>
              </a:ln>
            </p:spPr>
          </p:sp>
          <p:sp>
            <p:nvSpPr>
              <p:cNvPr id="46" name="Rectangle 46"/>
              <p:cNvSpPr/>
              <p:nvPr/>
            </p:nvSpPr>
            <p:spPr>
              <a:xfrm>
                <a:off x="6667500" y="3190875"/>
                <a:ext cx="57150" cy="523875"/>
              </a:xfrm>
              <a:prstGeom prst="rect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224712" y="3278981"/>
                <a:ext cx="78767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🇷🇺 俄罗斯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8464868" y="3295174"/>
                <a:ext cx="93611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OTTC型式批准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8464868" y="3485674"/>
                <a:ext cx="147723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EAEU关税同盟技术法规</a:t>
                </a:r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6667500" y="3762375"/>
              <a:ext cx="4762500" cy="523875"/>
              <a:chOff x="6667500" y="3762375"/>
              <a:chExt cx="4762500" cy="523875"/>
            </a:xfrm>
          </p:grpSpPr>
          <p:sp>
            <p:nvSpPr>
              <p:cNvPr id="51" name="Rectangle 51"/>
              <p:cNvSpPr/>
              <p:nvPr/>
            </p:nvSpPr>
            <p:spPr>
              <a:xfrm>
                <a:off x="6667500" y="3762375"/>
                <a:ext cx="4762500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2" name="Rectangle 52"/>
              <p:cNvSpPr/>
              <p:nvPr/>
            </p:nvSpPr>
            <p:spPr>
              <a:xfrm>
                <a:off x="6667500" y="3762375"/>
                <a:ext cx="57150" cy="523875"/>
              </a:xfrm>
              <a:prstGeom prst="rect">
                <a:avLst/>
              </a:prstGeom>
              <a:solidFill>
                <a:srgbClr val="2196F3"/>
              </a:solidFill>
              <a:ln>
                <a:noFill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7224712" y="3850481"/>
                <a:ext cx="113271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🌏 东南亚/中东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464868" y="3866674"/>
                <a:ext cx="130635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本地标准体系完善中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8464868" y="4057174"/>
                <a:ext cx="130635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互认协议推进机遇期</a:t>
                </a:r>
              </a:p>
            </p:txBody>
          </p:sp>
        </p:grpSp>
      </p:grpSp>
      <p:grpSp>
        <p:nvGrpSpPr>
          <p:cNvPr id="76" name="Group 76"/>
          <p:cNvGrpSpPr/>
          <p:nvPr/>
        </p:nvGrpSpPr>
        <p:grpSpPr>
          <a:xfrm>
            <a:off x="571500" y="4953000"/>
            <a:ext cx="11049000" cy="1238250"/>
            <a:chOff x="571500" y="4953000"/>
            <a:chExt cx="11049000" cy="1238250"/>
          </a:xfrm>
        </p:grpSpPr>
        <p:sp>
          <p:nvSpPr>
            <p:cNvPr id="58" name="Freeform 58"/>
            <p:cNvSpPr/>
            <p:nvPr/>
          </p:nvSpPr>
          <p:spPr>
            <a:xfrm>
              <a:off x="571500" y="4953000"/>
              <a:ext cx="11049000" cy="1238250"/>
            </a:xfrm>
            <a:custGeom>
              <a:avLst/>
              <a:gdLst/>
              <a:ahLst/>
              <a:cxnLst/>
              <a:rect l="l" t="t" r="r" b="b"/>
              <a:pathLst>
                <a:path w="11049000" h="1238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123950"/>
                  </a:lnTo>
                  <a:cubicBezTo>
                    <a:pt x="11049000" y="1187076"/>
                    <a:pt x="10997826" y="1238250"/>
                    <a:pt x="10934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842010" y="5156835"/>
              <a:ext cx="150266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C107"/>
                  </a:solidFill>
                  <a:latin typeface="Segoe UI"/>
                  <a:ea typeface="Microsoft YaHei"/>
                  <a:cs typeface="Segoe UI"/>
                </a:rPr>
                <a:t>认证互认合作成果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819150" y="5391150"/>
              <a:ext cx="1484947" cy="609600"/>
              <a:chOff x="819150" y="5391150"/>
              <a:chExt cx="1484947" cy="609600"/>
            </a:xfrm>
          </p:grpSpPr>
          <p:sp>
            <p:nvSpPr>
              <p:cNvPr id="60" name="TextBox 60"/>
              <p:cNvSpPr txBox="1"/>
              <p:nvPr/>
            </p:nvSpPr>
            <p:spPr>
              <a:xfrm>
                <a:off x="819150" y="5391150"/>
                <a:ext cx="467249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0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21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1510665" y="5534978"/>
                <a:ext cx="79343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个国际组织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512570" y="57130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成员资格</a:t>
                </a: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3390900" y="5391150"/>
              <a:ext cx="1342072" cy="609600"/>
              <a:chOff x="3390900" y="5391150"/>
              <a:chExt cx="1342072" cy="609600"/>
            </a:xfrm>
          </p:grpSpPr>
          <p:sp>
            <p:nvSpPr>
              <p:cNvPr id="64" name="TextBox 64"/>
              <p:cNvSpPr txBox="1"/>
              <p:nvPr/>
            </p:nvSpPr>
            <p:spPr>
              <a:xfrm>
                <a:off x="3390900" y="5391150"/>
                <a:ext cx="467249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0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15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3939540" y="5534978"/>
                <a:ext cx="79343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份多边协议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3941445" y="57130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认证互认</a:t>
                </a: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5772150" y="5391150"/>
              <a:ext cx="1770697" cy="609600"/>
              <a:chOff x="5772150" y="5391150"/>
              <a:chExt cx="1770697" cy="609600"/>
            </a:xfrm>
          </p:grpSpPr>
          <p:sp>
            <p:nvSpPr>
              <p:cNvPr id="68" name="TextBox 68"/>
              <p:cNvSpPr txBox="1"/>
              <p:nvPr/>
            </p:nvSpPr>
            <p:spPr>
              <a:xfrm>
                <a:off x="5772150" y="5391150"/>
                <a:ext cx="72028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0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128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6749415" y="5534978"/>
                <a:ext cx="79343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份双边安排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6751320" y="57130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合格评定</a:t>
                </a:r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8629650" y="5391150"/>
              <a:ext cx="1924050" cy="609600"/>
              <a:chOff x="8629650" y="5391150"/>
              <a:chExt cx="1924050" cy="609600"/>
            </a:xfrm>
          </p:grpSpPr>
          <p:sp>
            <p:nvSpPr>
              <p:cNvPr id="72" name="TextBox 72"/>
              <p:cNvSpPr txBox="1"/>
              <p:nvPr/>
            </p:nvSpPr>
            <p:spPr>
              <a:xfrm>
                <a:off x="8629650" y="5391150"/>
                <a:ext cx="835295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3000" b="1" dirty="0">
                    <a:solidFill>
                      <a:srgbClr val="00A651"/>
                    </a:solidFill>
                    <a:latin typeface="Segoe UI"/>
                    <a:ea typeface="Microsoft YaHei"/>
                    <a:cs typeface="Segoe UI"/>
                  </a:rPr>
                  <a:t>95%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9606915" y="5534978"/>
                <a:ext cx="94678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经济总量覆盖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9608820" y="57130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8888A0"/>
                    </a:solidFill>
                    <a:latin typeface="Segoe UI"/>
                    <a:ea typeface="Microsoft YaHei"/>
                    <a:cs typeface="Segoe UI"/>
                  </a:rPr>
                  <a:t>全球市场</a:t>
                </a:r>
              </a:p>
            </p:txBody>
          </p:sp>
        </p:grpSp>
      </p:grpSp>
      <p:sp>
        <p:nvSpPr>
          <p:cNvPr id="77" name="TextBox 77"/>
          <p:cNvSpPr txBox="1"/>
          <p:nvPr/>
        </p:nvSpPr>
        <p:spPr>
          <a:xfrm>
            <a:off x="11093434" y="6458902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07 / 20</a:t>
            </a:r>
          </a:p>
        </p:txBody>
      </p:sp>
    </p:spTree>
  </p:cSld>
  <p:clrMapOvr>
    <a:masterClrMapping/>
  </p:clrMapOvr>
  <p:transition dur="4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3373374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数字化转型战略总览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375475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DIGITAL TRANSFORMATION STRATEGY OVERVIEW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572500" y="428625"/>
            <a:ext cx="3048000" cy="528637"/>
            <a:chOff x="8572500" y="428625"/>
            <a:chExt cx="3048000" cy="528637"/>
          </a:xfrm>
        </p:grpSpPr>
        <p:sp>
          <p:nvSpPr>
            <p:cNvPr id="6" name="Freeform 6"/>
            <p:cNvSpPr/>
            <p:nvPr/>
          </p:nvSpPr>
          <p:spPr>
            <a:xfrm>
              <a:off x="8572500" y="428625"/>
              <a:ext cx="3048000" cy="476250"/>
            </a:xfrm>
            <a:custGeom>
              <a:avLst/>
              <a:gdLst/>
              <a:ahLst/>
              <a:cxnLst/>
              <a:rect l="l" t="t" r="r" b="b"/>
              <a:pathLst>
                <a:path w="3048000" h="476250">
                  <a:moveTo>
                    <a:pt x="76200" y="0"/>
                  </a:moveTo>
                  <a:lnTo>
                    <a:pt x="2971800" y="0"/>
                  </a:lnTo>
                  <a:cubicBezTo>
                    <a:pt x="3013884" y="0"/>
                    <a:pt x="3048000" y="34116"/>
                    <a:pt x="3048000" y="76200"/>
                  </a:cubicBezTo>
                  <a:lnTo>
                    <a:pt x="3048000" y="400050"/>
                  </a:lnTo>
                  <a:cubicBezTo>
                    <a:pt x="3048000" y="442134"/>
                    <a:pt x="3013884" y="476250"/>
                    <a:pt x="2971800" y="476250"/>
                  </a:cubicBezTo>
                  <a:lnTo>
                    <a:pt x="76200" y="476250"/>
                  </a:lnTo>
                  <a:cubicBezTo>
                    <a:pt x="34116" y="476250"/>
                    <a:pt x="0" y="442134"/>
                    <a:pt x="0" y="4000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8749665" y="524828"/>
              <a:ext cx="82410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2029年目标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745855" y="682942"/>
              <a:ext cx="168014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认证效率提升 40%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43000" y="1238250"/>
            <a:ext cx="5810250" cy="3238500"/>
            <a:chOff x="1143000" y="1238250"/>
            <a:chExt cx="5810250" cy="3238500"/>
          </a:xfrm>
        </p:grpSpPr>
        <p:grpSp>
          <p:nvGrpSpPr>
            <p:cNvPr id="12" name="Group 12"/>
            <p:cNvGrpSpPr/>
            <p:nvPr/>
          </p:nvGrpSpPr>
          <p:grpSpPr>
            <a:xfrm>
              <a:off x="2667000" y="1238250"/>
              <a:ext cx="1524000" cy="952500"/>
              <a:chOff x="2667000" y="1238250"/>
              <a:chExt cx="1524000" cy="952500"/>
            </a:xfrm>
          </p:grpSpPr>
          <p:sp>
            <p:nvSpPr>
              <p:cNvPr id="10" name="Polygon 10"/>
              <p:cNvSpPr/>
              <p:nvPr/>
            </p:nvSpPr>
            <p:spPr>
              <a:xfrm>
                <a:off x="2667000" y="1238250"/>
                <a:ext cx="1524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952500">
                    <a:moveTo>
                      <a:pt x="762000" y="0"/>
                    </a:moveTo>
                    <a:lnTo>
                      <a:pt x="0" y="952500"/>
                    </a:lnTo>
                    <a:lnTo>
                      <a:pt x="1524000" y="952500"/>
                    </a:lnTo>
                    <a:close/>
                  </a:path>
                </a:pathLst>
              </a:custGeom>
              <a:gradFill>
                <a:gsLst>
                  <a:gs pos="0">
                    <a:srgbClr val="0076A8"/>
                  </a:gs>
                  <a:gs pos="100000">
                    <a:srgbClr val="005580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3137725" y="1727835"/>
                <a:ext cx="58254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服务层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905000" y="2381250"/>
              <a:ext cx="3048000" cy="952500"/>
              <a:chOff x="1905000" y="2381250"/>
              <a:chExt cx="3048000" cy="952500"/>
            </a:xfrm>
          </p:grpSpPr>
          <p:sp>
            <p:nvSpPr>
              <p:cNvPr id="13" name="Polygon 13"/>
              <p:cNvSpPr/>
              <p:nvPr/>
            </p:nvSpPr>
            <p:spPr>
              <a:xfrm>
                <a:off x="1905000" y="2381250"/>
                <a:ext cx="3048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952500">
                    <a:moveTo>
                      <a:pt x="762000" y="0"/>
                    </a:moveTo>
                    <a:lnTo>
                      <a:pt x="0" y="952500"/>
                    </a:lnTo>
                    <a:lnTo>
                      <a:pt x="3048000" y="952500"/>
                    </a:lnTo>
                    <a:lnTo>
                      <a:pt x="2286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A651"/>
                  </a:gs>
                  <a:gs pos="100000">
                    <a:srgbClr val="007B3D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3137725" y="2823210"/>
                <a:ext cx="58254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能力层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43000" y="3524250"/>
              <a:ext cx="4572000" cy="952500"/>
              <a:chOff x="1143000" y="3524250"/>
              <a:chExt cx="4572000" cy="952500"/>
            </a:xfrm>
          </p:grpSpPr>
          <p:sp>
            <p:nvSpPr>
              <p:cNvPr id="16" name="Polygon 16"/>
              <p:cNvSpPr/>
              <p:nvPr/>
            </p:nvSpPr>
            <p:spPr>
              <a:xfrm>
                <a:off x="1143000" y="3524250"/>
                <a:ext cx="4572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952500">
                    <a:moveTo>
                      <a:pt x="762000" y="0"/>
                    </a:moveTo>
                    <a:lnTo>
                      <a:pt x="0" y="952500"/>
                    </a:lnTo>
                    <a:lnTo>
                      <a:pt x="4572000" y="952500"/>
                    </a:lnTo>
                    <a:lnTo>
                      <a:pt x="38100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3F6C"/>
                  </a:gs>
                  <a:gs pos="100000">
                    <a:srgbClr val="002845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3137725" y="3966210"/>
                <a:ext cx="58254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基础层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191000" y="1714500"/>
              <a:ext cx="2762250" cy="2295525"/>
              <a:chOff x="4191000" y="1714500"/>
              <a:chExt cx="2762250" cy="2295525"/>
            </a:xfrm>
          </p:grpSpPr>
          <p:sp>
            <p:nvSpPr>
              <p:cNvPr id="19" name="Line 19"/>
              <p:cNvSpPr/>
              <p:nvPr/>
            </p:nvSpPr>
            <p:spPr>
              <a:xfrm>
                <a:off x="4191000" y="1714500"/>
                <a:ext cx="2762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762250" h="9525">
                    <a:moveTo>
                      <a:pt x="0" y="0"/>
                    </a:moveTo>
                    <a:lnTo>
                      <a:pt x="2762250" y="0"/>
                    </a:lnTo>
                  </a:path>
                </a:pathLst>
              </a:custGeom>
              <a:noFill/>
              <a:ln w="19050">
                <a:solidFill>
                  <a:srgbClr val="CCCCCC"/>
                </a:solidFill>
                <a:custDash>
                  <a:ds d="250000" sp="250000"/>
                </a:custDash>
              </a:ln>
            </p:spPr>
          </p:sp>
          <p:sp>
            <p:nvSpPr>
              <p:cNvPr id="20" name="Line 20"/>
              <p:cNvSpPr/>
              <p:nvPr/>
            </p:nvSpPr>
            <p:spPr>
              <a:xfrm>
                <a:off x="4953000" y="2857500"/>
                <a:ext cx="2000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000250" h="9525">
                    <a:moveTo>
                      <a:pt x="0" y="0"/>
                    </a:moveTo>
                    <a:lnTo>
                      <a:pt x="2000250" y="0"/>
                    </a:lnTo>
                  </a:path>
                </a:pathLst>
              </a:custGeom>
              <a:noFill/>
              <a:ln w="19050">
                <a:solidFill>
                  <a:srgbClr val="CCCCCC"/>
                </a:solidFill>
                <a:custDash>
                  <a:ds d="250000" sp="250000"/>
                </a:custDash>
              </a:ln>
            </p:spPr>
          </p:sp>
          <p:sp>
            <p:nvSpPr>
              <p:cNvPr id="21" name="Line 21"/>
              <p:cNvSpPr/>
              <p:nvPr/>
            </p:nvSpPr>
            <p:spPr>
              <a:xfrm>
                <a:off x="5715000" y="4000500"/>
                <a:ext cx="123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238250" h="9525">
                    <a:moveTo>
                      <a:pt x="0" y="0"/>
                    </a:moveTo>
                    <a:lnTo>
                      <a:pt x="1238250" y="0"/>
                    </a:lnTo>
                  </a:path>
                </a:pathLst>
              </a:custGeom>
              <a:noFill/>
              <a:ln w="19050">
                <a:solidFill>
                  <a:srgbClr val="CCCCCC"/>
                </a:solidFill>
                <a:custDash>
                  <a:ds d="250000" sp="250000"/>
                </a:custDash>
              </a:ln>
            </p:spPr>
          </p:sp>
        </p:grpSp>
      </p:grpSp>
      <p:grpSp>
        <p:nvGrpSpPr>
          <p:cNvPr id="31" name="Group 31"/>
          <p:cNvGrpSpPr/>
          <p:nvPr/>
        </p:nvGrpSpPr>
        <p:grpSpPr>
          <a:xfrm>
            <a:off x="6953250" y="1238250"/>
            <a:ext cx="4667250" cy="952500"/>
            <a:chOff x="6953250" y="1238250"/>
            <a:chExt cx="4667250" cy="952500"/>
          </a:xfrm>
        </p:grpSpPr>
        <p:sp>
          <p:nvSpPr>
            <p:cNvPr id="24" name="Freeform 24"/>
            <p:cNvSpPr/>
            <p:nvPr/>
          </p:nvSpPr>
          <p:spPr>
            <a:xfrm>
              <a:off x="6953250" y="1238250"/>
              <a:ext cx="4667250" cy="952500"/>
            </a:xfrm>
            <a:custGeom>
              <a:avLst/>
              <a:gdLst/>
              <a:ahLst/>
              <a:cxnLst/>
              <a:rect l="l" t="t" r="r" b="b"/>
              <a:pathLst>
                <a:path w="4667250" h="952500">
                  <a:moveTo>
                    <a:pt x="95250" y="0"/>
                  </a:moveTo>
                  <a:lnTo>
                    <a:pt x="4572000" y="0"/>
                  </a:lnTo>
                  <a:cubicBezTo>
                    <a:pt x="4624605" y="0"/>
                    <a:pt x="4667250" y="42645"/>
                    <a:pt x="4667250" y="95250"/>
                  </a:cubicBezTo>
                  <a:lnTo>
                    <a:pt x="4667250" y="857250"/>
                  </a:lnTo>
                  <a:cubicBezTo>
                    <a:pt x="4667250" y="909855"/>
                    <a:pt x="4624605" y="952500"/>
                    <a:pt x="4572000" y="952500"/>
                  </a:cubicBezTo>
                  <a:lnTo>
                    <a:pt x="95250" y="952500"/>
                  </a:lnTo>
                  <a:cubicBezTo>
                    <a:pt x="42645" y="952500"/>
                    <a:pt x="0" y="909855"/>
                    <a:pt x="0" y="85725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5" name="Freeform 25"/>
            <p:cNvSpPr/>
            <p:nvPr/>
          </p:nvSpPr>
          <p:spPr>
            <a:xfrm>
              <a:off x="6953250" y="1238250"/>
              <a:ext cx="76200" cy="952500"/>
            </a:xfrm>
            <a:custGeom>
              <a:avLst/>
              <a:gdLst/>
              <a:ahLst/>
              <a:cxnLst/>
              <a:rect l="l" t="t" r="r" b="b"/>
              <a:pathLst>
                <a:path w="76200" h="95250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914400"/>
                  </a:lnTo>
                  <a:cubicBezTo>
                    <a:pt x="76200" y="935442"/>
                    <a:pt x="59142" y="952500"/>
                    <a:pt x="38100" y="952500"/>
                  </a:cubicBezTo>
                  <a:lnTo>
                    <a:pt x="38100" y="952500"/>
                  </a:lnTo>
                  <a:cubicBezTo>
                    <a:pt x="17058" y="952500"/>
                    <a:pt x="0" y="935442"/>
                    <a:pt x="0" y="914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176135" y="1394460"/>
              <a:ext cx="187071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076A8"/>
                  </a:solidFill>
                  <a:latin typeface="Segoe UI"/>
                  <a:ea typeface="Microsoft YaHei"/>
                  <a:cs typeface="Segoe UI"/>
                </a:rPr>
                <a:t>服务层：智能服务交付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178040" y="1648778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电子证书全流程在线化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321165" y="164877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数据赋能增值服务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178040" y="1867852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智能客户服务平台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321165" y="1867852"/>
              <a:ext cx="15371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一站式认证服务门户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953250" y="2381250"/>
            <a:ext cx="4667250" cy="952500"/>
            <a:chOff x="6953250" y="2381250"/>
            <a:chExt cx="4667250" cy="952500"/>
          </a:xfrm>
        </p:grpSpPr>
        <p:sp>
          <p:nvSpPr>
            <p:cNvPr id="32" name="Freeform 32"/>
            <p:cNvSpPr/>
            <p:nvPr/>
          </p:nvSpPr>
          <p:spPr>
            <a:xfrm>
              <a:off x="6953250" y="2381250"/>
              <a:ext cx="4667250" cy="952500"/>
            </a:xfrm>
            <a:custGeom>
              <a:avLst/>
              <a:gdLst/>
              <a:ahLst/>
              <a:cxnLst/>
              <a:rect l="l" t="t" r="r" b="b"/>
              <a:pathLst>
                <a:path w="4667250" h="952500">
                  <a:moveTo>
                    <a:pt x="95250" y="0"/>
                  </a:moveTo>
                  <a:lnTo>
                    <a:pt x="4572000" y="0"/>
                  </a:lnTo>
                  <a:cubicBezTo>
                    <a:pt x="4624605" y="0"/>
                    <a:pt x="4667250" y="42645"/>
                    <a:pt x="4667250" y="95250"/>
                  </a:cubicBezTo>
                  <a:lnTo>
                    <a:pt x="4667250" y="857250"/>
                  </a:lnTo>
                  <a:cubicBezTo>
                    <a:pt x="4667250" y="909855"/>
                    <a:pt x="4624605" y="952500"/>
                    <a:pt x="4572000" y="952500"/>
                  </a:cubicBezTo>
                  <a:lnTo>
                    <a:pt x="95250" y="952500"/>
                  </a:lnTo>
                  <a:cubicBezTo>
                    <a:pt x="42645" y="952500"/>
                    <a:pt x="0" y="909855"/>
                    <a:pt x="0" y="85725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33" name="Freeform 33"/>
            <p:cNvSpPr/>
            <p:nvPr/>
          </p:nvSpPr>
          <p:spPr>
            <a:xfrm>
              <a:off x="6953250" y="2381250"/>
              <a:ext cx="76200" cy="952500"/>
            </a:xfrm>
            <a:custGeom>
              <a:avLst/>
              <a:gdLst/>
              <a:ahLst/>
              <a:cxnLst/>
              <a:rect l="l" t="t" r="r" b="b"/>
              <a:pathLst>
                <a:path w="76200" h="95250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914400"/>
                  </a:lnTo>
                  <a:cubicBezTo>
                    <a:pt x="76200" y="935442"/>
                    <a:pt x="59142" y="952500"/>
                    <a:pt x="38100" y="952500"/>
                  </a:cubicBezTo>
                  <a:lnTo>
                    <a:pt x="38100" y="952500"/>
                  </a:lnTo>
                  <a:cubicBezTo>
                    <a:pt x="17058" y="952500"/>
                    <a:pt x="0" y="935442"/>
                    <a:pt x="0" y="914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176135" y="2537460"/>
              <a:ext cx="187071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0A651"/>
                  </a:solidFill>
                  <a:latin typeface="Segoe UI"/>
                  <a:ea typeface="Microsoft YaHei"/>
                  <a:cs typeface="Segoe UI"/>
                </a:rPr>
                <a:t>能力层：核心技术支撑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178040" y="2791778"/>
              <a:ext cx="107713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远程审核技术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654415" y="2791778"/>
              <a:ext cx="92378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区块链存证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083165" y="2791778"/>
              <a:ext cx="90077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AI智能辅助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178040" y="3010852"/>
              <a:ext cx="12304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物联网数据采集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654415" y="3010852"/>
              <a:ext cx="92378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大数据分析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083165" y="3010852"/>
              <a:ext cx="92378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云计算架构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953250" y="3524250"/>
            <a:ext cx="4667250" cy="952500"/>
            <a:chOff x="6953250" y="3524250"/>
            <a:chExt cx="4667250" cy="952500"/>
          </a:xfrm>
        </p:grpSpPr>
        <p:sp>
          <p:nvSpPr>
            <p:cNvPr id="42" name="Freeform 42"/>
            <p:cNvSpPr/>
            <p:nvPr/>
          </p:nvSpPr>
          <p:spPr>
            <a:xfrm>
              <a:off x="6953250" y="3524250"/>
              <a:ext cx="4667250" cy="952500"/>
            </a:xfrm>
            <a:custGeom>
              <a:avLst/>
              <a:gdLst/>
              <a:ahLst/>
              <a:cxnLst/>
              <a:rect l="l" t="t" r="r" b="b"/>
              <a:pathLst>
                <a:path w="4667250" h="952500">
                  <a:moveTo>
                    <a:pt x="95250" y="0"/>
                  </a:moveTo>
                  <a:lnTo>
                    <a:pt x="4572000" y="0"/>
                  </a:lnTo>
                  <a:cubicBezTo>
                    <a:pt x="4624605" y="0"/>
                    <a:pt x="4667250" y="42645"/>
                    <a:pt x="4667250" y="95250"/>
                  </a:cubicBezTo>
                  <a:lnTo>
                    <a:pt x="4667250" y="857250"/>
                  </a:lnTo>
                  <a:cubicBezTo>
                    <a:pt x="4667250" y="909855"/>
                    <a:pt x="4624605" y="952500"/>
                    <a:pt x="4572000" y="952500"/>
                  </a:cubicBezTo>
                  <a:lnTo>
                    <a:pt x="95250" y="952500"/>
                  </a:lnTo>
                  <a:cubicBezTo>
                    <a:pt x="42645" y="952500"/>
                    <a:pt x="0" y="909855"/>
                    <a:pt x="0" y="85725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43" name="Freeform 43"/>
            <p:cNvSpPr/>
            <p:nvPr/>
          </p:nvSpPr>
          <p:spPr>
            <a:xfrm>
              <a:off x="6953250" y="3524250"/>
              <a:ext cx="76200" cy="952500"/>
            </a:xfrm>
            <a:custGeom>
              <a:avLst/>
              <a:gdLst/>
              <a:ahLst/>
              <a:cxnLst/>
              <a:rect l="l" t="t" r="r" b="b"/>
              <a:pathLst>
                <a:path w="76200" h="95250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914400"/>
                  </a:lnTo>
                  <a:cubicBezTo>
                    <a:pt x="76200" y="935442"/>
                    <a:pt x="59142" y="952500"/>
                    <a:pt x="38100" y="952500"/>
                  </a:cubicBezTo>
                  <a:lnTo>
                    <a:pt x="38100" y="952500"/>
                  </a:lnTo>
                  <a:cubicBezTo>
                    <a:pt x="17058" y="952500"/>
                    <a:pt x="0" y="935442"/>
                    <a:pt x="0" y="914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7176135" y="3680460"/>
              <a:ext cx="1686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基础层：数字化平台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178040" y="3934778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统一认证管理平台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9321165" y="3934778"/>
              <a:ext cx="107713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数据中台建设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178040" y="4153852"/>
              <a:ext cx="92378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标准数据库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9321165" y="4153852"/>
              <a:ext cx="13838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4A6A"/>
                  </a:solidFill>
                  <a:latin typeface="Segoe UI"/>
                  <a:ea typeface="Microsoft YaHei"/>
                  <a:cs typeface="Segoe UI"/>
                </a:rPr>
                <a:t>• 安全合规基础设施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571500" y="4857750"/>
            <a:ext cx="11049000" cy="1333500"/>
            <a:chOff x="571500" y="4857750"/>
            <a:chExt cx="11049000" cy="1333500"/>
          </a:xfrm>
        </p:grpSpPr>
        <p:sp>
          <p:nvSpPr>
            <p:cNvPr id="50" name="Freeform 50"/>
            <p:cNvSpPr/>
            <p:nvPr/>
          </p:nvSpPr>
          <p:spPr>
            <a:xfrm>
              <a:off x="571500" y="4857750"/>
              <a:ext cx="11049000" cy="1333500"/>
            </a:xfrm>
            <a:custGeom>
              <a:avLst/>
              <a:gdLst/>
              <a:ahLst/>
              <a:cxnLst/>
              <a:rect l="l" t="t" r="r" b="b"/>
              <a:pathLst>
                <a:path w="11049000" h="1333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219200"/>
                  </a:lnTo>
                  <a:cubicBezTo>
                    <a:pt x="11049000" y="1282326"/>
                    <a:pt x="10997826" y="1333500"/>
                    <a:pt x="10934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51" name="TextBox 51"/>
            <p:cNvSpPr txBox="1"/>
            <p:nvPr/>
          </p:nvSpPr>
          <p:spPr>
            <a:xfrm>
              <a:off x="840105" y="5045392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数字化转型核心价值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857250" y="5381625"/>
              <a:ext cx="2476500" cy="619125"/>
              <a:chOff x="857250" y="5381625"/>
              <a:chExt cx="2476500" cy="619125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857250" y="5381625"/>
                <a:ext cx="247650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619125">
                    <a:moveTo>
                      <a:pt x="76200" y="0"/>
                    </a:moveTo>
                    <a:lnTo>
                      <a:pt x="2400300" y="0"/>
                    </a:lnTo>
                    <a:cubicBezTo>
                      <a:pt x="2442384" y="0"/>
                      <a:pt x="2476500" y="34116"/>
                      <a:pt x="2476500" y="76200"/>
                    </a:cubicBezTo>
                    <a:lnTo>
                      <a:pt x="2476500" y="542925"/>
                    </a:lnTo>
                    <a:cubicBezTo>
                      <a:pt x="2476500" y="585009"/>
                      <a:pt x="2442384" y="619125"/>
                      <a:pt x="2400300" y="619125"/>
                    </a:cubicBezTo>
                    <a:lnTo>
                      <a:pt x="76200" y="619125"/>
                    </a:lnTo>
                    <a:cubicBezTo>
                      <a:pt x="34116" y="619125"/>
                      <a:pt x="0" y="585009"/>
                      <a:pt x="0" y="5429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53" name="Ellipse 53"/>
              <p:cNvSpPr/>
              <p:nvPr/>
            </p:nvSpPr>
            <p:spPr>
              <a:xfrm>
                <a:off x="923925" y="5514975"/>
                <a:ext cx="342900" cy="342900"/>
              </a:xfrm>
              <a:prstGeom prst="ellipse">
                <a:avLst/>
              </a:pr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1052532" y="5614035"/>
                <a:ext cx="85687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1367790" y="553497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效率提升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1369695" y="5741670"/>
                <a:ext cx="102841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认证周期缩短40%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3524250" y="5381625"/>
              <a:ext cx="2476500" cy="619125"/>
              <a:chOff x="3524250" y="5381625"/>
              <a:chExt cx="2476500" cy="619125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3524250" y="5381625"/>
                <a:ext cx="247650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619125">
                    <a:moveTo>
                      <a:pt x="76200" y="0"/>
                    </a:moveTo>
                    <a:lnTo>
                      <a:pt x="2400300" y="0"/>
                    </a:lnTo>
                    <a:cubicBezTo>
                      <a:pt x="2442384" y="0"/>
                      <a:pt x="2476500" y="34116"/>
                      <a:pt x="2476500" y="76200"/>
                    </a:cubicBezTo>
                    <a:lnTo>
                      <a:pt x="2476500" y="542925"/>
                    </a:lnTo>
                    <a:cubicBezTo>
                      <a:pt x="2476500" y="585009"/>
                      <a:pt x="2442384" y="619125"/>
                      <a:pt x="2400300" y="619125"/>
                    </a:cubicBezTo>
                    <a:lnTo>
                      <a:pt x="76200" y="619125"/>
                    </a:lnTo>
                    <a:cubicBezTo>
                      <a:pt x="34116" y="619125"/>
                      <a:pt x="0" y="585009"/>
                      <a:pt x="0" y="5429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59" name="Ellipse 59"/>
              <p:cNvSpPr/>
              <p:nvPr/>
            </p:nvSpPr>
            <p:spPr>
              <a:xfrm>
                <a:off x="3590925" y="5514975"/>
                <a:ext cx="342900" cy="342900"/>
              </a:xfrm>
              <a:prstGeom prst="ellipse">
                <a:avLst/>
              </a:pr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3696529" y="5614035"/>
                <a:ext cx="131693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4034790" y="553497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质量保障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4036695" y="5741670"/>
                <a:ext cx="92325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AI辅助风险预警</a:t>
                </a: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6191250" y="5381625"/>
              <a:ext cx="2476500" cy="619125"/>
              <a:chOff x="6191250" y="5381625"/>
              <a:chExt cx="2476500" cy="619125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6191250" y="5381625"/>
                <a:ext cx="247650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619125">
                    <a:moveTo>
                      <a:pt x="76200" y="0"/>
                    </a:moveTo>
                    <a:lnTo>
                      <a:pt x="2400300" y="0"/>
                    </a:lnTo>
                    <a:cubicBezTo>
                      <a:pt x="2442384" y="0"/>
                      <a:pt x="2476500" y="34116"/>
                      <a:pt x="2476500" y="76200"/>
                    </a:cubicBezTo>
                    <a:lnTo>
                      <a:pt x="2476500" y="542925"/>
                    </a:lnTo>
                    <a:cubicBezTo>
                      <a:pt x="2476500" y="585009"/>
                      <a:pt x="2442384" y="619125"/>
                      <a:pt x="2400300" y="619125"/>
                    </a:cubicBezTo>
                    <a:lnTo>
                      <a:pt x="76200" y="619125"/>
                    </a:lnTo>
                    <a:cubicBezTo>
                      <a:pt x="34116" y="619125"/>
                      <a:pt x="0" y="585009"/>
                      <a:pt x="0" y="5429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65" name="Ellipse 65"/>
              <p:cNvSpPr/>
              <p:nvPr/>
            </p:nvSpPr>
            <p:spPr>
              <a:xfrm>
                <a:off x="6257925" y="5514975"/>
                <a:ext cx="342900" cy="342900"/>
              </a:xfrm>
              <a:prstGeom prst="ellipse">
                <a:avLst/>
              </a:pr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6363529" y="5614035"/>
                <a:ext cx="131693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6701790" y="553497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信任增强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6703695" y="5741670"/>
                <a:ext cx="94297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区块链加密存证</a:t>
                </a:r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8858250" y="5381625"/>
              <a:ext cx="2476500" cy="619125"/>
              <a:chOff x="8858250" y="5381625"/>
              <a:chExt cx="2476500" cy="619125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8858250" y="5381625"/>
                <a:ext cx="247650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619125">
                    <a:moveTo>
                      <a:pt x="76200" y="0"/>
                    </a:moveTo>
                    <a:lnTo>
                      <a:pt x="2400300" y="0"/>
                    </a:lnTo>
                    <a:cubicBezTo>
                      <a:pt x="2442384" y="0"/>
                      <a:pt x="2476500" y="34116"/>
                      <a:pt x="2476500" y="76200"/>
                    </a:cubicBezTo>
                    <a:lnTo>
                      <a:pt x="2476500" y="542925"/>
                    </a:lnTo>
                    <a:cubicBezTo>
                      <a:pt x="2476500" y="585009"/>
                      <a:pt x="2442384" y="619125"/>
                      <a:pt x="2400300" y="619125"/>
                    </a:cubicBezTo>
                    <a:lnTo>
                      <a:pt x="76200" y="619125"/>
                    </a:lnTo>
                    <a:cubicBezTo>
                      <a:pt x="34116" y="619125"/>
                      <a:pt x="0" y="585009"/>
                      <a:pt x="0" y="5429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0F4F8"/>
              </a:solidFill>
              <a:ln>
                <a:noFill/>
              </a:ln>
            </p:spPr>
          </p:sp>
          <p:sp>
            <p:nvSpPr>
              <p:cNvPr id="71" name="Ellipse 71"/>
              <p:cNvSpPr/>
              <p:nvPr/>
            </p:nvSpPr>
            <p:spPr>
              <a:xfrm>
                <a:off x="8924925" y="5514975"/>
                <a:ext cx="342900" cy="3429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9030529" y="5614035"/>
                <a:ext cx="131693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4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9368790" y="553497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服务升级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9370695" y="5741670"/>
                <a:ext cx="81153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4A6A"/>
                    </a:solidFill>
                    <a:latin typeface="Segoe UI"/>
                    <a:ea typeface="Microsoft YaHei"/>
                    <a:cs typeface="Segoe UI"/>
                  </a:rPr>
                  <a:t>全流程在线化</a:t>
                </a:r>
              </a:p>
            </p:txBody>
          </p:sp>
        </p:grpSp>
      </p:grpSp>
      <p:sp>
        <p:nvSpPr>
          <p:cNvPr id="77" name="TextBox 77"/>
          <p:cNvSpPr txBox="1"/>
          <p:nvPr/>
        </p:nvSpPr>
        <p:spPr>
          <a:xfrm>
            <a:off x="11093434" y="6458902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08 / 20</a:t>
            </a:r>
          </a:p>
        </p:txBody>
      </p:sp>
    </p:spTree>
  </p:cSld>
  <p:clrMapOvr>
    <a:masterClrMapping/>
  </p:clrMapOvr>
  <p:transition dur="4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57150"/>
          </a:xfrm>
          <a:prstGeom prst="rect">
            <a:avLst/>
          </a:prstGeom>
          <a:solidFill>
            <a:srgbClr val="003F6C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312420"/>
            <a:ext cx="2637282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A1A2E"/>
                </a:solidFill>
                <a:latin typeface="Segoe UI"/>
                <a:ea typeface="Microsoft YaHei"/>
                <a:cs typeface="Segoe UI"/>
              </a:rPr>
              <a:t>数字化平台建设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708660"/>
            <a:ext cx="269443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DIGITAL PLATFORM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4355" y="1092518"/>
            <a:ext cx="240030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003F6C"/>
                </a:solidFill>
                <a:latin typeface="Segoe UI"/>
                <a:ea typeface="Microsoft YaHei"/>
                <a:cs typeface="Segoe UI"/>
              </a:rPr>
              <a:t>认证全生命周期数字化管理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571500" y="1619250"/>
            <a:ext cx="11049000" cy="2286000"/>
            <a:chOff x="571500" y="1619250"/>
            <a:chExt cx="11049000" cy="2286000"/>
          </a:xfrm>
        </p:grpSpPr>
        <p:sp>
          <p:nvSpPr>
            <p:cNvPr id="7" name="Freeform 7"/>
            <p:cNvSpPr/>
            <p:nvPr/>
          </p:nvSpPr>
          <p:spPr>
            <a:xfrm>
              <a:off x="571500" y="1619250"/>
              <a:ext cx="11049000" cy="2286000"/>
            </a:xfrm>
            <a:custGeom>
              <a:avLst/>
              <a:gdLst/>
              <a:ahLst/>
              <a:cxnLst/>
              <a:rect l="l" t="t" r="r" b="b"/>
              <a:pathLst>
                <a:path w="11049000" h="22860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2171700"/>
                  </a:lnTo>
                  <a:cubicBezTo>
                    <a:pt x="11049000" y="2234826"/>
                    <a:pt x="10997826" y="2286000"/>
                    <a:pt x="10934700" y="2286000"/>
                  </a:cubicBezTo>
                  <a:lnTo>
                    <a:pt x="114300" y="2286000"/>
                  </a:lnTo>
                  <a:cubicBezTo>
                    <a:pt x="51174" y="2286000"/>
                    <a:pt x="0" y="2234826"/>
                    <a:pt x="0" y="2171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dist="38100" dir="10799140" algn="tl" rotWithShape="0">
                <a:srgbClr val="000000">
                  <a:alpha val="10000"/>
                </a:srgbClr>
              </a:outerShdw>
            </a:effectLst>
          </p:spPr>
        </p:sp>
        <p:grpSp>
          <p:nvGrpSpPr>
            <p:cNvPr id="15" name="Group 15"/>
            <p:cNvGrpSpPr/>
            <p:nvPr/>
          </p:nvGrpSpPr>
          <p:grpSpPr>
            <a:xfrm>
              <a:off x="952500" y="2000250"/>
              <a:ext cx="1714500" cy="1562100"/>
              <a:chOff x="952500" y="2000250"/>
              <a:chExt cx="1714500" cy="1562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952500" y="2000250"/>
                <a:ext cx="17145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524000">
                    <a:moveTo>
                      <a:pt x="95250" y="0"/>
                    </a:moveTo>
                    <a:lnTo>
                      <a:pt x="1619250" y="0"/>
                    </a:lnTo>
                    <a:cubicBezTo>
                      <a:pt x="1671855" y="0"/>
                      <a:pt x="1714500" y="42645"/>
                      <a:pt x="1714500" y="95250"/>
                    </a:cubicBezTo>
                    <a:lnTo>
                      <a:pt x="1714500" y="1428750"/>
                    </a:lnTo>
                    <a:cubicBezTo>
                      <a:pt x="1714500" y="1481355"/>
                      <a:pt x="1671855" y="1524000"/>
                      <a:pt x="1619250" y="1524000"/>
                    </a:cubicBezTo>
                    <a:lnTo>
                      <a:pt x="95250" y="1524000"/>
                    </a:lnTo>
                    <a:cubicBezTo>
                      <a:pt x="42645" y="1524000"/>
                      <a:pt x="0" y="1481355"/>
                      <a:pt x="0" y="14287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003F6C"/>
              </a:solidFill>
              <a:ln>
                <a:noFill/>
              </a:ln>
            </p:spPr>
          </p:sp>
          <p:sp>
            <p:nvSpPr>
              <p:cNvPr id="9" name="Ellipse 9"/>
              <p:cNvSpPr/>
              <p:nvPr/>
            </p:nvSpPr>
            <p:spPr>
              <a:xfrm>
                <a:off x="1543050" y="2162175"/>
                <a:ext cx="533400" cy="5334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714595" y="23012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📝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585579" y="2711768"/>
                <a:ext cx="448342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申请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535430" y="29984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在线提交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535430" y="31889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智能预审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469708" y="3379470"/>
                <a:ext cx="68008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材料数字化</a:t>
                </a:r>
              </a:p>
            </p:txBody>
          </p:sp>
        </p:grpSp>
        <p:sp>
          <p:nvSpPr>
            <p:cNvPr id="16" name="Line 16"/>
            <p:cNvSpPr/>
            <p:nvPr/>
          </p:nvSpPr>
          <p:spPr>
            <a:xfrm>
              <a:off x="2809875" y="2762250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28575">
              <a:solidFill>
                <a:srgbClr val="003F6C"/>
              </a:solidFill>
            </a:ln>
          </p:spPr>
        </p:sp>
        <p:sp>
          <p:nvSpPr>
            <p:cNvPr id="17" name="Polygon 17"/>
            <p:cNvSpPr/>
            <p:nvPr/>
          </p:nvSpPr>
          <p:spPr>
            <a:xfrm>
              <a:off x="3124200" y="269557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0" y="0"/>
                  </a:moveTo>
                  <a:lnTo>
                    <a:pt x="133350" y="66675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003F6C"/>
            </a:solidFill>
            <a:ln>
              <a:noFill/>
            </a:ln>
          </p:spPr>
        </p:sp>
        <p:grpSp>
          <p:nvGrpSpPr>
            <p:cNvPr id="25" name="Group 25"/>
            <p:cNvGrpSpPr/>
            <p:nvPr/>
          </p:nvGrpSpPr>
          <p:grpSpPr>
            <a:xfrm>
              <a:off x="3238500" y="2000250"/>
              <a:ext cx="1714500" cy="1562100"/>
              <a:chOff x="3238500" y="2000250"/>
              <a:chExt cx="1714500" cy="15621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3238500" y="2000250"/>
                <a:ext cx="17145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524000">
                    <a:moveTo>
                      <a:pt x="95250" y="0"/>
                    </a:moveTo>
                    <a:lnTo>
                      <a:pt x="1619250" y="0"/>
                    </a:lnTo>
                    <a:cubicBezTo>
                      <a:pt x="1671855" y="0"/>
                      <a:pt x="1714500" y="42645"/>
                      <a:pt x="1714500" y="95250"/>
                    </a:cubicBezTo>
                    <a:lnTo>
                      <a:pt x="1714500" y="1428750"/>
                    </a:lnTo>
                    <a:cubicBezTo>
                      <a:pt x="1714500" y="1481355"/>
                      <a:pt x="1671855" y="1524000"/>
                      <a:pt x="1619250" y="1524000"/>
                    </a:cubicBezTo>
                    <a:lnTo>
                      <a:pt x="95250" y="1524000"/>
                    </a:lnTo>
                    <a:cubicBezTo>
                      <a:pt x="42645" y="1524000"/>
                      <a:pt x="0" y="1481355"/>
                      <a:pt x="0" y="14287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0076A8"/>
              </a:solidFill>
              <a:ln>
                <a:noFill/>
              </a:ln>
            </p:spPr>
          </p:sp>
          <p:sp>
            <p:nvSpPr>
              <p:cNvPr id="19" name="Ellipse 19"/>
              <p:cNvSpPr/>
              <p:nvPr/>
            </p:nvSpPr>
            <p:spPr>
              <a:xfrm>
                <a:off x="3829050" y="2162175"/>
                <a:ext cx="533400" cy="5334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4000595" y="23012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🔍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3871579" y="2711768"/>
                <a:ext cx="448342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审核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821430" y="29984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远程审核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3765566" y="3188970"/>
                <a:ext cx="66036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AI辅助检测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689985" y="3379470"/>
                <a:ext cx="81153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实时数据采集</a:t>
                </a:r>
              </a:p>
            </p:txBody>
          </p:sp>
        </p:grpSp>
        <p:sp>
          <p:nvSpPr>
            <p:cNvPr id="26" name="Line 26"/>
            <p:cNvSpPr/>
            <p:nvPr/>
          </p:nvSpPr>
          <p:spPr>
            <a:xfrm>
              <a:off x="5095875" y="2762250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28575">
              <a:solidFill>
                <a:srgbClr val="0076A8"/>
              </a:solidFill>
            </a:ln>
          </p:spPr>
        </p:sp>
        <p:sp>
          <p:nvSpPr>
            <p:cNvPr id="27" name="Polygon 27"/>
            <p:cNvSpPr/>
            <p:nvPr/>
          </p:nvSpPr>
          <p:spPr>
            <a:xfrm>
              <a:off x="5410200" y="269557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0" y="0"/>
                  </a:moveTo>
                  <a:lnTo>
                    <a:pt x="133350" y="66675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0076A8"/>
            </a:solidFill>
            <a:ln>
              <a:noFill/>
            </a:ln>
          </p:spPr>
        </p:sp>
        <p:grpSp>
          <p:nvGrpSpPr>
            <p:cNvPr id="35" name="Group 35"/>
            <p:cNvGrpSpPr/>
            <p:nvPr/>
          </p:nvGrpSpPr>
          <p:grpSpPr>
            <a:xfrm>
              <a:off x="5524500" y="2000250"/>
              <a:ext cx="1714500" cy="1562100"/>
              <a:chOff x="5524500" y="2000250"/>
              <a:chExt cx="1714500" cy="15621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524500" y="2000250"/>
                <a:ext cx="17145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524000">
                    <a:moveTo>
                      <a:pt x="95250" y="0"/>
                    </a:moveTo>
                    <a:lnTo>
                      <a:pt x="1619250" y="0"/>
                    </a:lnTo>
                    <a:cubicBezTo>
                      <a:pt x="1671855" y="0"/>
                      <a:pt x="1714500" y="42645"/>
                      <a:pt x="1714500" y="95250"/>
                    </a:cubicBezTo>
                    <a:lnTo>
                      <a:pt x="1714500" y="1428750"/>
                    </a:lnTo>
                    <a:cubicBezTo>
                      <a:pt x="1714500" y="1481355"/>
                      <a:pt x="1671855" y="1524000"/>
                      <a:pt x="1619250" y="1524000"/>
                    </a:cubicBezTo>
                    <a:lnTo>
                      <a:pt x="95250" y="1524000"/>
                    </a:lnTo>
                    <a:cubicBezTo>
                      <a:pt x="42645" y="1524000"/>
                      <a:pt x="0" y="1481355"/>
                      <a:pt x="0" y="14287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</p:sp>
          <p:sp>
            <p:nvSpPr>
              <p:cNvPr id="29" name="Ellipse 29"/>
              <p:cNvSpPr/>
              <p:nvPr/>
            </p:nvSpPr>
            <p:spPr>
              <a:xfrm>
                <a:off x="6115050" y="2162175"/>
                <a:ext cx="533400" cy="5334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6214301" y="2301240"/>
                <a:ext cx="33489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⚖️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6157579" y="2711768"/>
                <a:ext cx="448342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决议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6107430" y="29984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智能评估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6107430" y="31889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风险预警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6041708" y="3379470"/>
                <a:ext cx="68008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自动化报告</a:t>
                </a:r>
              </a:p>
            </p:txBody>
          </p:sp>
        </p:grpSp>
        <p:sp>
          <p:nvSpPr>
            <p:cNvPr id="36" name="Line 36"/>
            <p:cNvSpPr/>
            <p:nvPr/>
          </p:nvSpPr>
          <p:spPr>
            <a:xfrm>
              <a:off x="7381875" y="2762250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28575">
              <a:solidFill>
                <a:srgbClr val="00A651"/>
              </a:solidFill>
            </a:ln>
          </p:spPr>
        </p:sp>
        <p:sp>
          <p:nvSpPr>
            <p:cNvPr id="37" name="Polygon 37"/>
            <p:cNvSpPr/>
            <p:nvPr/>
          </p:nvSpPr>
          <p:spPr>
            <a:xfrm>
              <a:off x="7696200" y="269557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0" y="0"/>
                  </a:moveTo>
                  <a:lnTo>
                    <a:pt x="133350" y="66675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</p:sp>
        <p:grpSp>
          <p:nvGrpSpPr>
            <p:cNvPr id="45" name="Group 45"/>
            <p:cNvGrpSpPr/>
            <p:nvPr/>
          </p:nvGrpSpPr>
          <p:grpSpPr>
            <a:xfrm>
              <a:off x="7810500" y="2000250"/>
              <a:ext cx="1714500" cy="1562100"/>
              <a:chOff x="7810500" y="2000250"/>
              <a:chExt cx="1714500" cy="15621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7810500" y="2000250"/>
                <a:ext cx="17145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524000">
                    <a:moveTo>
                      <a:pt x="95250" y="0"/>
                    </a:moveTo>
                    <a:lnTo>
                      <a:pt x="1619250" y="0"/>
                    </a:lnTo>
                    <a:cubicBezTo>
                      <a:pt x="1671855" y="0"/>
                      <a:pt x="1714500" y="42645"/>
                      <a:pt x="1714500" y="95250"/>
                    </a:cubicBezTo>
                    <a:lnTo>
                      <a:pt x="1714500" y="1428750"/>
                    </a:lnTo>
                    <a:cubicBezTo>
                      <a:pt x="1714500" y="1481355"/>
                      <a:pt x="1671855" y="1524000"/>
                      <a:pt x="1619250" y="1524000"/>
                    </a:cubicBezTo>
                    <a:lnTo>
                      <a:pt x="95250" y="1524000"/>
                    </a:lnTo>
                    <a:cubicBezTo>
                      <a:pt x="42645" y="1524000"/>
                      <a:pt x="0" y="1481355"/>
                      <a:pt x="0" y="14287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FF6B35"/>
              </a:solidFill>
              <a:ln>
                <a:noFill/>
              </a:ln>
            </p:spPr>
          </p:sp>
          <p:sp>
            <p:nvSpPr>
              <p:cNvPr id="39" name="Ellipse 39"/>
              <p:cNvSpPr/>
              <p:nvPr/>
            </p:nvSpPr>
            <p:spPr>
              <a:xfrm>
                <a:off x="8401050" y="2162175"/>
                <a:ext cx="533400" cy="5334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8572595" y="23012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📜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8443579" y="2711768"/>
                <a:ext cx="448342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发证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8393430" y="29984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电子证书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8327708" y="3188970"/>
                <a:ext cx="68008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区块链存证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8393430" y="33794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防伪验证</a:t>
                </a:r>
              </a:p>
            </p:txBody>
          </p:sp>
        </p:grpSp>
        <p:sp>
          <p:nvSpPr>
            <p:cNvPr id="46" name="Line 46"/>
            <p:cNvSpPr/>
            <p:nvPr/>
          </p:nvSpPr>
          <p:spPr>
            <a:xfrm>
              <a:off x="9667875" y="2762250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28575">
              <a:solidFill>
                <a:srgbClr val="FF6B35"/>
              </a:solidFill>
            </a:ln>
          </p:spPr>
        </p:sp>
        <p:sp>
          <p:nvSpPr>
            <p:cNvPr id="47" name="Polygon 47"/>
            <p:cNvSpPr/>
            <p:nvPr/>
          </p:nvSpPr>
          <p:spPr>
            <a:xfrm>
              <a:off x="9982200" y="269557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0" y="0"/>
                  </a:moveTo>
                  <a:lnTo>
                    <a:pt x="133350" y="66675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FF6B35"/>
            </a:solidFill>
            <a:ln>
              <a:noFill/>
            </a:ln>
          </p:spPr>
        </p:sp>
        <p:grpSp>
          <p:nvGrpSpPr>
            <p:cNvPr id="55" name="Group 55"/>
            <p:cNvGrpSpPr/>
            <p:nvPr/>
          </p:nvGrpSpPr>
          <p:grpSpPr>
            <a:xfrm>
              <a:off x="10096500" y="2000250"/>
              <a:ext cx="1333500" cy="1562100"/>
              <a:chOff x="10096500" y="2000250"/>
              <a:chExt cx="1333500" cy="15621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0096500" y="2000250"/>
                <a:ext cx="13335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333500" h="1524000">
                    <a:moveTo>
                      <a:pt x="95250" y="0"/>
                    </a:moveTo>
                    <a:lnTo>
                      <a:pt x="1238250" y="0"/>
                    </a:lnTo>
                    <a:cubicBezTo>
                      <a:pt x="1290855" y="0"/>
                      <a:pt x="1333500" y="42645"/>
                      <a:pt x="1333500" y="95250"/>
                    </a:cubicBezTo>
                    <a:lnTo>
                      <a:pt x="1333500" y="1428750"/>
                    </a:lnTo>
                    <a:cubicBezTo>
                      <a:pt x="1333500" y="1481355"/>
                      <a:pt x="1290855" y="1524000"/>
                      <a:pt x="1238250" y="1524000"/>
                    </a:cubicBezTo>
                    <a:lnTo>
                      <a:pt x="95250" y="1524000"/>
                    </a:lnTo>
                    <a:cubicBezTo>
                      <a:pt x="42645" y="1524000"/>
                      <a:pt x="0" y="1481355"/>
                      <a:pt x="0" y="1428750"/>
                    </a:cubicBezTo>
                    <a:lnTo>
                      <a:pt x="0" y="95250"/>
                    </a:lnTo>
                    <a:cubicBezTo>
                      <a:pt x="0" y="42645"/>
                      <a:pt x="42645" y="0"/>
                      <a:pt x="95250" y="0"/>
                    </a:cubicBezTo>
                    <a:close/>
                  </a:path>
                </a:pathLst>
              </a:custGeom>
              <a:solidFill>
                <a:srgbClr val="9C27B0"/>
              </a:solidFill>
              <a:ln>
                <a:noFill/>
              </a:ln>
            </p:spPr>
          </p:sp>
          <p:sp>
            <p:nvSpPr>
              <p:cNvPr id="49" name="Ellipse 49"/>
              <p:cNvSpPr/>
              <p:nvPr/>
            </p:nvSpPr>
            <p:spPr>
              <a:xfrm>
                <a:off x="10496550" y="2162175"/>
                <a:ext cx="533400" cy="5334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10595800" y="2301240"/>
                <a:ext cx="33489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👁️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0539079" y="2711768"/>
                <a:ext cx="448342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监督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10488930" y="29984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持续监控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0528364" y="3188970"/>
                <a:ext cx="46977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IoT追溯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0488930" y="33794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>
                        <a:alpha val="80000"/>
                      </a:srgbClr>
                    </a:solidFill>
                    <a:latin typeface="Segoe UI"/>
                    <a:ea typeface="Microsoft YaHei"/>
                    <a:cs typeface="Segoe UI"/>
                  </a:rPr>
                  <a:t>预警提醒</a:t>
                </a:r>
              </a:p>
            </p:txBody>
          </p:sp>
        </p:grpSp>
      </p:grpSp>
      <p:grpSp>
        <p:nvGrpSpPr>
          <p:cNvPr id="89" name="Group 89"/>
          <p:cNvGrpSpPr/>
          <p:nvPr/>
        </p:nvGrpSpPr>
        <p:grpSpPr>
          <a:xfrm>
            <a:off x="554355" y="4283392"/>
            <a:ext cx="11066145" cy="1288733"/>
            <a:chOff x="554355" y="4283392"/>
            <a:chExt cx="11066145" cy="1288733"/>
          </a:xfrm>
        </p:grpSpPr>
        <p:sp>
          <p:nvSpPr>
            <p:cNvPr id="57" name="TextBox 57"/>
            <p:cNvSpPr txBox="1"/>
            <p:nvPr/>
          </p:nvSpPr>
          <p:spPr>
            <a:xfrm>
              <a:off x="554355" y="4283392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底层技术支撑</a:t>
              </a:r>
            </a:p>
          </p:txBody>
        </p:sp>
        <p:grpSp>
          <p:nvGrpSpPr>
            <p:cNvPr id="88" name="Group 88"/>
            <p:cNvGrpSpPr/>
            <p:nvPr/>
          </p:nvGrpSpPr>
          <p:grpSpPr>
            <a:xfrm>
              <a:off x="571500" y="4619625"/>
              <a:ext cx="11049000" cy="952500"/>
              <a:chOff x="571500" y="4619625"/>
              <a:chExt cx="11049000" cy="952500"/>
            </a:xfrm>
          </p:grpSpPr>
          <p:grpSp>
            <p:nvGrpSpPr>
              <p:cNvPr id="63" name="Group 63"/>
              <p:cNvGrpSpPr/>
              <p:nvPr/>
            </p:nvGrpSpPr>
            <p:grpSpPr>
              <a:xfrm>
                <a:off x="571500" y="4619625"/>
                <a:ext cx="2095500" cy="952500"/>
                <a:chOff x="571500" y="4619625"/>
                <a:chExt cx="2095500" cy="952500"/>
              </a:xfrm>
            </p:grpSpPr>
            <p:sp>
              <p:nvSpPr>
                <p:cNvPr id="58" name="Freeform 58"/>
                <p:cNvSpPr/>
                <p:nvPr/>
              </p:nvSpPr>
              <p:spPr>
                <a:xfrm>
                  <a:off x="571500" y="4619625"/>
                  <a:ext cx="20955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952500">
                      <a:moveTo>
                        <a:pt x="95250" y="0"/>
                      </a:moveTo>
                      <a:lnTo>
                        <a:pt x="2000250" y="0"/>
                      </a:lnTo>
                      <a:cubicBezTo>
                        <a:pt x="2052855" y="0"/>
                        <a:pt x="2095500" y="42645"/>
                        <a:pt x="2095500" y="95250"/>
                      </a:cubicBezTo>
                      <a:lnTo>
                        <a:pt x="2095500" y="857250"/>
                      </a:lnTo>
                      <a:cubicBezTo>
                        <a:pt x="2095500" y="909855"/>
                        <a:pt x="2052855" y="952500"/>
                        <a:pt x="2000250" y="952500"/>
                      </a:cubicBezTo>
                      <a:lnTo>
                        <a:pt x="95250" y="952500"/>
                      </a:lnTo>
                      <a:cubicBezTo>
                        <a:pt x="42645" y="952500"/>
                        <a:pt x="0" y="909855"/>
                        <a:pt x="0" y="857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152400" dist="38100" dir="10799140" algn="tl" rotWithShape="0">
                    <a:srgbClr val="000000">
                      <a:alpha val="10000"/>
                    </a:srgbClr>
                  </a:outerShdw>
                </a:effectLst>
              </p:spPr>
            </p:sp>
            <p:sp>
              <p:nvSpPr>
                <p:cNvPr id="59" name="Freeform 59"/>
                <p:cNvSpPr/>
                <p:nvPr/>
              </p:nvSpPr>
              <p:spPr>
                <a:xfrm>
                  <a:off x="571500" y="4619625"/>
                  <a:ext cx="20955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57150">
                      <a:moveTo>
                        <a:pt x="28575" y="0"/>
                      </a:moveTo>
                      <a:lnTo>
                        <a:pt x="2066925" y="0"/>
                      </a:lnTo>
                      <a:cubicBezTo>
                        <a:pt x="2082707" y="0"/>
                        <a:pt x="2095500" y="12793"/>
                        <a:pt x="2095500" y="28575"/>
                      </a:cubicBezTo>
                      <a:lnTo>
                        <a:pt x="2095500" y="28575"/>
                      </a:lnTo>
                      <a:cubicBezTo>
                        <a:pt x="2095500" y="44357"/>
                        <a:pt x="2082707" y="57150"/>
                        <a:pt x="2066925" y="57150"/>
                      </a:cubicBezTo>
                      <a:lnTo>
                        <a:pt x="28575" y="57150"/>
                      </a:lnTo>
                      <a:cubicBezTo>
                        <a:pt x="12793" y="57150"/>
                        <a:pt x="0" y="44357"/>
                        <a:pt x="0" y="28575"/>
                      </a:cubicBezTo>
                      <a:lnTo>
                        <a:pt x="0" y="28575"/>
                      </a:lnTo>
                      <a:cubicBezTo>
                        <a:pt x="0" y="12793"/>
                        <a:pt x="12793" y="0"/>
                        <a:pt x="28575" y="0"/>
                      </a:cubicBezTo>
                      <a:close/>
                    </a:path>
                  </a:pathLst>
                </a:custGeom>
                <a:solidFill>
                  <a:srgbClr val="0076A8"/>
                </a:solidFill>
                <a:ln>
                  <a:noFill/>
                </a:ln>
              </p:spPr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1423892" y="4773930"/>
                  <a:ext cx="390716" cy="426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2100" dirty="0">
                      <a:solidFill>
                        <a:srgbClr val="0076A8"/>
                      </a:solidFill>
                      <a:latin typeface="Segoe UI"/>
                      <a:ea typeface="Microsoft YaHei"/>
                      <a:cs typeface="Segoe UI"/>
                    </a:rPr>
                    <a:t>☁️</a:t>
                  </a:r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1327976" y="5137785"/>
                  <a:ext cx="582549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1A1A2E"/>
                      </a:solidFill>
                      <a:latin typeface="Segoe UI"/>
                      <a:ea typeface="Microsoft YaHei"/>
                      <a:cs typeface="Segoe UI"/>
                    </a:rPr>
                    <a:t>云计算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1072182" y="5360670"/>
                  <a:ext cx="1094137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8888A0"/>
                      </a:solidFill>
                      <a:latin typeface="Segoe UI"/>
                      <a:ea typeface="Microsoft YaHei"/>
                      <a:cs typeface="Segoe UI"/>
                    </a:rPr>
                    <a:t>弹性扩展 · 高可用</a:t>
                  </a:r>
                </a:p>
              </p:txBody>
            </p:sp>
          </p:grpSp>
          <p:grpSp>
            <p:nvGrpSpPr>
              <p:cNvPr id="69" name="Group 69"/>
              <p:cNvGrpSpPr/>
              <p:nvPr/>
            </p:nvGrpSpPr>
            <p:grpSpPr>
              <a:xfrm>
                <a:off x="2857500" y="4619625"/>
                <a:ext cx="2095500" cy="952500"/>
                <a:chOff x="2857500" y="4619625"/>
                <a:chExt cx="2095500" cy="952500"/>
              </a:xfrm>
            </p:grpSpPr>
            <p:sp>
              <p:nvSpPr>
                <p:cNvPr id="64" name="Freeform 64"/>
                <p:cNvSpPr/>
                <p:nvPr/>
              </p:nvSpPr>
              <p:spPr>
                <a:xfrm>
                  <a:off x="2857500" y="4619625"/>
                  <a:ext cx="20955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952500">
                      <a:moveTo>
                        <a:pt x="95250" y="0"/>
                      </a:moveTo>
                      <a:lnTo>
                        <a:pt x="2000250" y="0"/>
                      </a:lnTo>
                      <a:cubicBezTo>
                        <a:pt x="2052855" y="0"/>
                        <a:pt x="2095500" y="42645"/>
                        <a:pt x="2095500" y="95250"/>
                      </a:cubicBezTo>
                      <a:lnTo>
                        <a:pt x="2095500" y="857250"/>
                      </a:lnTo>
                      <a:cubicBezTo>
                        <a:pt x="2095500" y="909855"/>
                        <a:pt x="2052855" y="952500"/>
                        <a:pt x="2000250" y="952500"/>
                      </a:cubicBezTo>
                      <a:lnTo>
                        <a:pt x="95250" y="952500"/>
                      </a:lnTo>
                      <a:cubicBezTo>
                        <a:pt x="42645" y="952500"/>
                        <a:pt x="0" y="909855"/>
                        <a:pt x="0" y="857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152400" dist="38100" dir="10799140" algn="tl" rotWithShape="0">
                    <a:srgbClr val="000000">
                      <a:alpha val="10000"/>
                    </a:srgbClr>
                  </a:outerShdw>
                </a:effectLst>
              </p:spPr>
            </p:sp>
            <p:sp>
              <p:nvSpPr>
                <p:cNvPr id="65" name="Freeform 65"/>
                <p:cNvSpPr/>
                <p:nvPr/>
              </p:nvSpPr>
              <p:spPr>
                <a:xfrm>
                  <a:off x="2857500" y="4619625"/>
                  <a:ext cx="20955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57150">
                      <a:moveTo>
                        <a:pt x="28575" y="0"/>
                      </a:moveTo>
                      <a:lnTo>
                        <a:pt x="2066925" y="0"/>
                      </a:lnTo>
                      <a:cubicBezTo>
                        <a:pt x="2082707" y="0"/>
                        <a:pt x="2095500" y="12793"/>
                        <a:pt x="2095500" y="28575"/>
                      </a:cubicBezTo>
                      <a:lnTo>
                        <a:pt x="2095500" y="28575"/>
                      </a:lnTo>
                      <a:cubicBezTo>
                        <a:pt x="2095500" y="44357"/>
                        <a:pt x="2082707" y="57150"/>
                        <a:pt x="2066925" y="57150"/>
                      </a:cubicBezTo>
                      <a:lnTo>
                        <a:pt x="28575" y="57150"/>
                      </a:lnTo>
                      <a:cubicBezTo>
                        <a:pt x="12793" y="57150"/>
                        <a:pt x="0" y="44357"/>
                        <a:pt x="0" y="28575"/>
                      </a:cubicBezTo>
                      <a:lnTo>
                        <a:pt x="0" y="28575"/>
                      </a:lnTo>
                      <a:cubicBezTo>
                        <a:pt x="0" y="12793"/>
                        <a:pt x="12793" y="0"/>
                        <a:pt x="28575" y="0"/>
                      </a:cubicBezTo>
                      <a:close/>
                    </a:path>
                  </a:pathLst>
                </a:custGeom>
                <a:solidFill>
                  <a:srgbClr val="00A651"/>
                </a:solidFill>
                <a:ln>
                  <a:noFill/>
                </a:ln>
              </p:spPr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3794236" y="4773930"/>
                  <a:ext cx="222028" cy="426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2100" dirty="0">
                      <a:solidFill>
                        <a:srgbClr val="00A651"/>
                      </a:solidFill>
                      <a:latin typeface="Segoe UI"/>
                      <a:ea typeface="Microsoft YaHei"/>
                      <a:cs typeface="Segoe UI"/>
                    </a:rPr>
                    <a:t>📊</a:t>
                  </a:r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3613975" y="5137785"/>
                  <a:ext cx="582549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1A1A2E"/>
                      </a:solidFill>
                      <a:latin typeface="Segoe UI"/>
                      <a:ea typeface="Microsoft YaHei"/>
                      <a:cs typeface="Segoe UI"/>
                    </a:rPr>
                    <a:t>大数据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3292459" y="5360670"/>
                  <a:ext cx="122558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8888A0"/>
                      </a:solidFill>
                      <a:latin typeface="Segoe UI"/>
                      <a:ea typeface="Microsoft YaHei"/>
                      <a:cs typeface="Segoe UI"/>
                    </a:rPr>
                    <a:t>数据洞察 · 决策支持</a:t>
                  </a:r>
                </a:p>
              </p:txBody>
            </p:sp>
          </p:grpSp>
          <p:grpSp>
            <p:nvGrpSpPr>
              <p:cNvPr id="75" name="Group 75"/>
              <p:cNvGrpSpPr/>
              <p:nvPr/>
            </p:nvGrpSpPr>
            <p:grpSpPr>
              <a:xfrm>
                <a:off x="5143500" y="4619625"/>
                <a:ext cx="2095500" cy="952500"/>
                <a:chOff x="5143500" y="4619625"/>
                <a:chExt cx="2095500" cy="952500"/>
              </a:xfrm>
            </p:grpSpPr>
            <p:sp>
              <p:nvSpPr>
                <p:cNvPr id="70" name="Freeform 70"/>
                <p:cNvSpPr/>
                <p:nvPr/>
              </p:nvSpPr>
              <p:spPr>
                <a:xfrm>
                  <a:off x="5143500" y="4619625"/>
                  <a:ext cx="20955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952500">
                      <a:moveTo>
                        <a:pt x="95250" y="0"/>
                      </a:moveTo>
                      <a:lnTo>
                        <a:pt x="2000250" y="0"/>
                      </a:lnTo>
                      <a:cubicBezTo>
                        <a:pt x="2052855" y="0"/>
                        <a:pt x="2095500" y="42645"/>
                        <a:pt x="2095500" y="95250"/>
                      </a:cubicBezTo>
                      <a:lnTo>
                        <a:pt x="2095500" y="857250"/>
                      </a:lnTo>
                      <a:cubicBezTo>
                        <a:pt x="2095500" y="909855"/>
                        <a:pt x="2052855" y="952500"/>
                        <a:pt x="2000250" y="952500"/>
                      </a:cubicBezTo>
                      <a:lnTo>
                        <a:pt x="95250" y="952500"/>
                      </a:lnTo>
                      <a:cubicBezTo>
                        <a:pt x="42645" y="952500"/>
                        <a:pt x="0" y="909855"/>
                        <a:pt x="0" y="857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152400" dist="38100" dir="10799140" algn="tl" rotWithShape="0">
                    <a:srgbClr val="000000">
                      <a:alpha val="10000"/>
                    </a:srgbClr>
                  </a:outerShdw>
                </a:effectLst>
              </p:spPr>
            </p:sp>
            <p:sp>
              <p:nvSpPr>
                <p:cNvPr id="71" name="Freeform 71"/>
                <p:cNvSpPr/>
                <p:nvPr/>
              </p:nvSpPr>
              <p:spPr>
                <a:xfrm>
                  <a:off x="5143500" y="4619625"/>
                  <a:ext cx="20955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57150">
                      <a:moveTo>
                        <a:pt x="28575" y="0"/>
                      </a:moveTo>
                      <a:lnTo>
                        <a:pt x="2066925" y="0"/>
                      </a:lnTo>
                      <a:cubicBezTo>
                        <a:pt x="2082707" y="0"/>
                        <a:pt x="2095500" y="12793"/>
                        <a:pt x="2095500" y="28575"/>
                      </a:cubicBezTo>
                      <a:lnTo>
                        <a:pt x="2095500" y="28575"/>
                      </a:lnTo>
                      <a:cubicBezTo>
                        <a:pt x="2095500" y="44357"/>
                        <a:pt x="2082707" y="57150"/>
                        <a:pt x="2066925" y="57150"/>
                      </a:cubicBezTo>
                      <a:lnTo>
                        <a:pt x="28575" y="57150"/>
                      </a:lnTo>
                      <a:cubicBezTo>
                        <a:pt x="12793" y="57150"/>
                        <a:pt x="0" y="44357"/>
                        <a:pt x="0" y="28575"/>
                      </a:cubicBezTo>
                      <a:lnTo>
                        <a:pt x="0" y="28575"/>
                      </a:lnTo>
                      <a:cubicBezTo>
                        <a:pt x="0" y="12793"/>
                        <a:pt x="12793" y="0"/>
                        <a:pt x="28575" y="0"/>
                      </a:cubicBezTo>
                      <a:close/>
                    </a:path>
                  </a:pathLst>
                </a:custGeom>
                <a:solidFill>
                  <a:srgbClr val="FF6B35"/>
                </a:solidFill>
                <a:ln>
                  <a:noFill/>
                </a:ln>
              </p:spPr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6080236" y="4773930"/>
                  <a:ext cx="222028" cy="426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2100" dirty="0">
                      <a:solidFill>
                        <a:srgbClr val="FF6B35"/>
                      </a:solidFill>
                      <a:latin typeface="Segoe UI"/>
                      <a:ea typeface="Microsoft YaHei"/>
                      <a:cs typeface="Segoe UI"/>
                    </a:rPr>
                    <a:t>🤖</a:t>
                  </a:r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5729754" y="5137785"/>
                  <a:ext cx="922992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1A1A2E"/>
                      </a:solidFill>
                      <a:latin typeface="Segoe UI"/>
                      <a:ea typeface="Microsoft YaHei"/>
                      <a:cs typeface="Segoe UI"/>
                    </a:rPr>
                    <a:t>AI人工智能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5578459" y="5360670"/>
                  <a:ext cx="122558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8888A0"/>
                      </a:solidFill>
                      <a:latin typeface="Segoe UI"/>
                      <a:ea typeface="Microsoft YaHei"/>
                      <a:cs typeface="Segoe UI"/>
                    </a:rPr>
                    <a:t>智能审核 · 报告生成</a:t>
                  </a:r>
                </a:p>
              </p:txBody>
            </p:sp>
          </p:grpSp>
          <p:grpSp>
            <p:nvGrpSpPr>
              <p:cNvPr id="81" name="Group 81"/>
              <p:cNvGrpSpPr/>
              <p:nvPr/>
            </p:nvGrpSpPr>
            <p:grpSpPr>
              <a:xfrm>
                <a:off x="7429500" y="4619625"/>
                <a:ext cx="2095500" cy="952500"/>
                <a:chOff x="7429500" y="4619625"/>
                <a:chExt cx="2095500" cy="952500"/>
              </a:xfrm>
            </p:grpSpPr>
            <p:sp>
              <p:nvSpPr>
                <p:cNvPr id="76" name="Freeform 76"/>
                <p:cNvSpPr/>
                <p:nvPr/>
              </p:nvSpPr>
              <p:spPr>
                <a:xfrm>
                  <a:off x="7429500" y="4619625"/>
                  <a:ext cx="20955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952500">
                      <a:moveTo>
                        <a:pt x="95250" y="0"/>
                      </a:moveTo>
                      <a:lnTo>
                        <a:pt x="2000250" y="0"/>
                      </a:lnTo>
                      <a:cubicBezTo>
                        <a:pt x="2052855" y="0"/>
                        <a:pt x="2095500" y="42645"/>
                        <a:pt x="2095500" y="95250"/>
                      </a:cubicBezTo>
                      <a:lnTo>
                        <a:pt x="2095500" y="857250"/>
                      </a:lnTo>
                      <a:cubicBezTo>
                        <a:pt x="2095500" y="909855"/>
                        <a:pt x="2052855" y="952500"/>
                        <a:pt x="2000250" y="952500"/>
                      </a:cubicBezTo>
                      <a:lnTo>
                        <a:pt x="95250" y="952500"/>
                      </a:lnTo>
                      <a:cubicBezTo>
                        <a:pt x="42645" y="952500"/>
                        <a:pt x="0" y="909855"/>
                        <a:pt x="0" y="857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152400" dist="38100" dir="10799140" algn="tl" rotWithShape="0">
                    <a:srgbClr val="000000">
                      <a:alpha val="10000"/>
                    </a:srgbClr>
                  </a:outerShdw>
                </a:effectLst>
              </p:spPr>
            </p:sp>
            <p:sp>
              <p:nvSpPr>
                <p:cNvPr id="77" name="Freeform 77"/>
                <p:cNvSpPr/>
                <p:nvPr/>
              </p:nvSpPr>
              <p:spPr>
                <a:xfrm>
                  <a:off x="7429500" y="4619625"/>
                  <a:ext cx="20955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57150">
                      <a:moveTo>
                        <a:pt x="28575" y="0"/>
                      </a:moveTo>
                      <a:lnTo>
                        <a:pt x="2066925" y="0"/>
                      </a:lnTo>
                      <a:cubicBezTo>
                        <a:pt x="2082707" y="0"/>
                        <a:pt x="2095500" y="12793"/>
                        <a:pt x="2095500" y="28575"/>
                      </a:cubicBezTo>
                      <a:lnTo>
                        <a:pt x="2095500" y="28575"/>
                      </a:lnTo>
                      <a:cubicBezTo>
                        <a:pt x="2095500" y="44357"/>
                        <a:pt x="2082707" y="57150"/>
                        <a:pt x="2066925" y="57150"/>
                      </a:cubicBezTo>
                      <a:lnTo>
                        <a:pt x="28575" y="57150"/>
                      </a:lnTo>
                      <a:cubicBezTo>
                        <a:pt x="12793" y="57150"/>
                        <a:pt x="0" y="44357"/>
                        <a:pt x="0" y="28575"/>
                      </a:cubicBezTo>
                      <a:lnTo>
                        <a:pt x="0" y="28575"/>
                      </a:lnTo>
                      <a:cubicBezTo>
                        <a:pt x="0" y="12793"/>
                        <a:pt x="12793" y="0"/>
                        <a:pt x="28575" y="0"/>
                      </a:cubicBezTo>
                      <a:close/>
                    </a:path>
                  </a:pathLst>
                </a:custGeom>
                <a:solidFill>
                  <a:srgbClr val="9C27B0"/>
                </a:solidFill>
                <a:ln>
                  <a:noFill/>
                </a:ln>
              </p:spPr>
            </p:sp>
            <p:sp>
              <p:nvSpPr>
                <p:cNvPr id="78" name="TextBox 78"/>
                <p:cNvSpPr txBox="1"/>
                <p:nvPr/>
              </p:nvSpPr>
              <p:spPr>
                <a:xfrm>
                  <a:off x="8366236" y="4773930"/>
                  <a:ext cx="222028" cy="426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2100" dirty="0">
                      <a:solidFill>
                        <a:srgbClr val="9C27B0"/>
                      </a:solidFill>
                      <a:latin typeface="Segoe UI"/>
                      <a:ea typeface="Microsoft YaHei"/>
                      <a:cs typeface="Segoe UI"/>
                    </a:rPr>
                    <a:t>🔗</a:t>
                  </a:r>
                </a:p>
              </p:txBody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8185976" y="5137785"/>
                  <a:ext cx="582549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1A1A2E"/>
                      </a:solidFill>
                      <a:latin typeface="Segoe UI"/>
                      <a:ea typeface="Microsoft YaHei"/>
                      <a:cs typeface="Segoe UI"/>
                    </a:rPr>
                    <a:t>区块链</a:t>
                  </a:r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7864459" y="5360670"/>
                  <a:ext cx="122558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8888A0"/>
                      </a:solidFill>
                      <a:latin typeface="Segoe UI"/>
                      <a:ea typeface="Microsoft YaHei"/>
                      <a:cs typeface="Segoe UI"/>
                    </a:rPr>
                    <a:t>可信存证 · 防伪溯源</a:t>
                  </a:r>
                </a:p>
              </p:txBody>
            </p:sp>
          </p:grpSp>
          <p:grpSp>
            <p:nvGrpSpPr>
              <p:cNvPr id="87" name="Group 87"/>
              <p:cNvGrpSpPr/>
              <p:nvPr/>
            </p:nvGrpSpPr>
            <p:grpSpPr>
              <a:xfrm>
                <a:off x="9715500" y="4619625"/>
                <a:ext cx="1905000" cy="952500"/>
                <a:chOff x="9715500" y="4619625"/>
                <a:chExt cx="1905000" cy="952500"/>
              </a:xfrm>
            </p:grpSpPr>
            <p:sp>
              <p:nvSpPr>
                <p:cNvPr id="82" name="Freeform 82"/>
                <p:cNvSpPr/>
                <p:nvPr/>
              </p:nvSpPr>
              <p:spPr>
                <a:xfrm>
                  <a:off x="9715500" y="4619625"/>
                  <a:ext cx="19050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00" h="952500">
                      <a:moveTo>
                        <a:pt x="95250" y="0"/>
                      </a:moveTo>
                      <a:lnTo>
                        <a:pt x="1809750" y="0"/>
                      </a:lnTo>
                      <a:cubicBezTo>
                        <a:pt x="1862355" y="0"/>
                        <a:pt x="1905000" y="42645"/>
                        <a:pt x="1905000" y="95250"/>
                      </a:cubicBezTo>
                      <a:lnTo>
                        <a:pt x="1905000" y="857250"/>
                      </a:lnTo>
                      <a:cubicBezTo>
                        <a:pt x="1905000" y="909855"/>
                        <a:pt x="1862355" y="952500"/>
                        <a:pt x="1809750" y="952500"/>
                      </a:cubicBezTo>
                      <a:lnTo>
                        <a:pt x="95250" y="952500"/>
                      </a:lnTo>
                      <a:cubicBezTo>
                        <a:pt x="42645" y="952500"/>
                        <a:pt x="0" y="909855"/>
                        <a:pt x="0" y="857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152400" dist="38100" dir="10799140" algn="tl" rotWithShape="0">
                    <a:srgbClr val="000000">
                      <a:alpha val="10000"/>
                    </a:srgbClr>
                  </a:outerShdw>
                </a:effectLst>
              </p:spPr>
            </p:sp>
            <p:sp>
              <p:nvSpPr>
                <p:cNvPr id="83" name="Freeform 83"/>
                <p:cNvSpPr/>
                <p:nvPr/>
              </p:nvSpPr>
              <p:spPr>
                <a:xfrm>
                  <a:off x="9715500" y="4619625"/>
                  <a:ext cx="19050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00" h="57150">
                      <a:moveTo>
                        <a:pt x="28575" y="0"/>
                      </a:moveTo>
                      <a:lnTo>
                        <a:pt x="1876425" y="0"/>
                      </a:lnTo>
                      <a:cubicBezTo>
                        <a:pt x="1892207" y="0"/>
                        <a:pt x="1905000" y="12793"/>
                        <a:pt x="1905000" y="28575"/>
                      </a:cubicBezTo>
                      <a:lnTo>
                        <a:pt x="1905000" y="28575"/>
                      </a:lnTo>
                      <a:cubicBezTo>
                        <a:pt x="1905000" y="44357"/>
                        <a:pt x="1892207" y="57150"/>
                        <a:pt x="1876425" y="57150"/>
                      </a:cubicBezTo>
                      <a:lnTo>
                        <a:pt x="28575" y="57150"/>
                      </a:lnTo>
                      <a:cubicBezTo>
                        <a:pt x="12793" y="57150"/>
                        <a:pt x="0" y="44357"/>
                        <a:pt x="0" y="28575"/>
                      </a:cubicBezTo>
                      <a:lnTo>
                        <a:pt x="0" y="28575"/>
                      </a:lnTo>
                      <a:cubicBezTo>
                        <a:pt x="0" y="12793"/>
                        <a:pt x="12793" y="0"/>
                        <a:pt x="28575" y="0"/>
                      </a:cubicBezTo>
                      <a:close/>
                    </a:path>
                  </a:pathLst>
                </a:custGeom>
                <a:solidFill>
                  <a:srgbClr val="2196F3"/>
                </a:solidFill>
                <a:ln>
                  <a:noFill/>
                </a:ln>
              </p:spPr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10556986" y="4773930"/>
                  <a:ext cx="222028" cy="426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2100" dirty="0">
                      <a:solidFill>
                        <a:srgbClr val="2196F3"/>
                      </a:solidFill>
                      <a:latin typeface="Segoe UI"/>
                      <a:ea typeface="Microsoft YaHei"/>
                      <a:cs typeface="Segoe UI"/>
                    </a:rPr>
                    <a:t>📡</a:t>
                  </a:r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10247909" y="5137785"/>
                  <a:ext cx="840181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1A1A2E"/>
                      </a:solidFill>
                      <a:latin typeface="Segoe UI"/>
                      <a:ea typeface="Microsoft YaHei"/>
                      <a:cs typeface="Segoe UI"/>
                    </a:rPr>
                    <a:t>IoT物联网</a:t>
                  </a:r>
                </a:p>
              </p:txBody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10055209" y="5360670"/>
                  <a:ext cx="122558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8888A0"/>
                      </a:solidFill>
                      <a:latin typeface="Segoe UI"/>
                      <a:ea typeface="Microsoft YaHei"/>
                      <a:cs typeface="Segoe UI"/>
                    </a:rPr>
                    <a:t>实时采集 · 远程监控</a:t>
                  </a:r>
                </a:p>
              </p:txBody>
            </p:sp>
          </p:grpSp>
        </p:grpSp>
      </p:grpSp>
      <p:grpSp>
        <p:nvGrpSpPr>
          <p:cNvPr id="92" name="Group 92"/>
          <p:cNvGrpSpPr/>
          <p:nvPr/>
        </p:nvGrpSpPr>
        <p:grpSpPr>
          <a:xfrm>
            <a:off x="571500" y="5810250"/>
            <a:ext cx="11049000" cy="476250"/>
            <a:chOff x="571500" y="5810250"/>
            <a:chExt cx="11049000" cy="476250"/>
          </a:xfrm>
        </p:grpSpPr>
        <p:sp>
          <p:nvSpPr>
            <p:cNvPr id="90" name="Freeform 90"/>
            <p:cNvSpPr/>
            <p:nvPr/>
          </p:nvSpPr>
          <p:spPr>
            <a:xfrm>
              <a:off x="571500" y="581025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76200" y="0"/>
                  </a:moveTo>
                  <a:lnTo>
                    <a:pt x="10972800" y="0"/>
                  </a:lnTo>
                  <a:cubicBezTo>
                    <a:pt x="11014884" y="0"/>
                    <a:pt x="11049000" y="34116"/>
                    <a:pt x="11049000" y="76200"/>
                  </a:cubicBezTo>
                  <a:lnTo>
                    <a:pt x="11049000" y="400050"/>
                  </a:lnTo>
                  <a:cubicBezTo>
                    <a:pt x="11049000" y="442134"/>
                    <a:pt x="11014884" y="476250"/>
                    <a:pt x="10972800" y="476250"/>
                  </a:cubicBezTo>
                  <a:lnTo>
                    <a:pt x="76200" y="476250"/>
                  </a:lnTo>
                  <a:cubicBezTo>
                    <a:pt x="34116" y="476250"/>
                    <a:pt x="0" y="442134"/>
                    <a:pt x="0" y="4000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003F6C">
                <a:alpha val="10000"/>
              </a:srgbClr>
            </a:solidFill>
            <a:ln>
              <a:noFill/>
            </a:ln>
          </p:spPr>
        </p:sp>
        <p:sp>
          <p:nvSpPr>
            <p:cNvPr id="91" name="TextBox 91"/>
            <p:cNvSpPr txBox="1"/>
            <p:nvPr/>
          </p:nvSpPr>
          <p:spPr>
            <a:xfrm>
              <a:off x="748665" y="6001702"/>
              <a:ext cx="602275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003F6C"/>
                  </a:solidFill>
                  <a:latin typeface="Segoe UI"/>
                  <a:ea typeface="Microsoft YaHei"/>
                  <a:cs typeface="Segoe UI"/>
                </a:rPr>
                <a:t>💡 平台目标：实现认证业务100%线上化，关键环节自动化率达80%，客户等待时间减少50%</a:t>
              </a:r>
            </a:p>
          </p:txBody>
        </p:sp>
      </p:grpSp>
      <p:sp>
        <p:nvSpPr>
          <p:cNvPr id="93" name="TextBox 93"/>
          <p:cNvSpPr txBox="1"/>
          <p:nvPr/>
        </p:nvSpPr>
        <p:spPr>
          <a:xfrm>
            <a:off x="11093434" y="6458902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888A0"/>
                </a:solidFill>
                <a:latin typeface="Segoe UI"/>
                <a:ea typeface="Microsoft YaHei"/>
                <a:cs typeface="Segoe UI"/>
              </a:rPr>
              <a:t>09 / 20</a:t>
            </a:r>
          </a:p>
        </p:txBody>
      </p:sp>
    </p:spTree>
  </p:cSld>
  <p:clrMapOvr>
    <a:masterClrMapping/>
  </p:clrMapOvr>
  <p:transition dur="4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