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381000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0" y="3048000"/>
                </a:moveTo>
                <a:lnTo>
                  <a:pt x="381000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8382000" y="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3810000" y="0"/>
                </a:moveTo>
                <a:lnTo>
                  <a:pt x="0" y="0"/>
                </a:lnTo>
                <a:lnTo>
                  <a:pt x="3810000" y="30480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grpSp>
        <p:nvGrpSpPr>
          <p:cNvPr id="10" name="Group 10"/>
          <p:cNvGrpSpPr/>
          <p:nvPr/>
        </p:nvGrpSpPr>
        <p:grpSpPr>
          <a:xfrm>
            <a:off x="952500" y="4286250"/>
            <a:ext cx="10144125" cy="1619250"/>
            <a:chOff x="952500" y="4286250"/>
            <a:chExt cx="10144125" cy="1619250"/>
          </a:xfrm>
        </p:grpSpPr>
        <p:sp>
          <p:nvSpPr>
            <p:cNvPr id="5" name="Rectangle 5"/>
            <p:cNvSpPr/>
            <p:nvPr/>
          </p:nvSpPr>
          <p:spPr>
            <a:xfrm>
              <a:off x="952500" y="4762500"/>
              <a:ext cx="381000" cy="1143000"/>
            </a:xfrm>
            <a:prstGeom prst="rect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6" name="Rectangle 6"/>
            <p:cNvSpPr/>
            <p:nvPr/>
          </p:nvSpPr>
          <p:spPr>
            <a:xfrm>
              <a:off x="1428750" y="4572000"/>
              <a:ext cx="476250" cy="1333500"/>
            </a:xfrm>
            <a:prstGeom prst="rect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7" name="Rectangle 7"/>
            <p:cNvSpPr/>
            <p:nvPr/>
          </p:nvSpPr>
          <p:spPr>
            <a:xfrm>
              <a:off x="2000250" y="4953000"/>
              <a:ext cx="333375" cy="952500"/>
            </a:xfrm>
            <a:prstGeom prst="rect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8" name="Rectangle 8"/>
            <p:cNvSpPr/>
            <p:nvPr/>
          </p:nvSpPr>
          <p:spPr>
            <a:xfrm>
              <a:off x="10001250" y="4286250"/>
              <a:ext cx="571500" cy="1619250"/>
            </a:xfrm>
            <a:prstGeom prst="rect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  <p:sp>
          <p:nvSpPr>
            <p:cNvPr id="9" name="Rectangle 9"/>
            <p:cNvSpPr/>
            <p:nvPr/>
          </p:nvSpPr>
          <p:spPr>
            <a:xfrm>
              <a:off x="10668000" y="4667250"/>
              <a:ext cx="428625" cy="1238250"/>
            </a:xfrm>
            <a:prstGeom prst="rect">
              <a:avLst/>
            </a:prstGeom>
            <a:solidFill>
              <a:srgbClr val="FFFFFF">
                <a:alpha val="15000"/>
              </a:srgbClr>
            </a:solidFill>
            <a:ln>
              <a:noFill/>
            </a:ln>
          </p:spPr>
        </p:sp>
      </p:grpSp>
      <p:sp>
        <p:nvSpPr>
          <p:cNvPr id="11" name="Line 11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12" name="Line 12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13" name="TextBox 13"/>
          <p:cNvSpPr txBox="1"/>
          <p:nvPr/>
        </p:nvSpPr>
        <p:spPr>
          <a:xfrm>
            <a:off x="1646811" y="2213610"/>
            <a:ext cx="8898379" cy="8534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42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470005" y="3107055"/>
            <a:ext cx="5251990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2020-2024年经济增长分析与产业转型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2502694" y="4183380"/>
            <a:ext cx="6991826" cy="836295"/>
            <a:chOff x="2502694" y="4183380"/>
            <a:chExt cx="6991826" cy="836295"/>
          </a:xfrm>
        </p:grpSpPr>
        <p:sp>
          <p:nvSpPr>
            <p:cNvPr id="15" name="TextBox 15"/>
            <p:cNvSpPr txBox="1"/>
            <p:nvPr/>
          </p:nvSpPr>
          <p:spPr>
            <a:xfrm>
              <a:off x="2502694" y="4183380"/>
              <a:ext cx="1471612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64.1%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697480" y="4775835"/>
              <a:ext cx="10820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五年累计增长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5291185" y="4183380"/>
              <a:ext cx="1609630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4,575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5384102" y="4775835"/>
              <a:ext cx="142379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2024年GDP(亿元)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521332" y="4183380"/>
              <a:ext cx="864337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+31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412480" y="4775835"/>
              <a:ext cx="10820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全国排名跃升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5610582" y="6045518"/>
            <a:ext cx="97083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2025年5月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1675459" y="6458902"/>
            <a:ext cx="7267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1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457200" y="457200"/>
            <a:ext cx="11277600" cy="571500"/>
          </a:xfrm>
          <a:prstGeom prst="rect">
            <a:avLst/>
          </a:prstGeom>
          <a:noFill/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422910" y="613410"/>
            <a:ext cx="896684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目录</a:t>
            </a:r>
          </a:p>
        </p:txBody>
      </p:sp>
      <p:sp>
        <p:nvSpPr>
          <p:cNvPr id="5" name="Line 5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21" name="Group 21"/>
          <p:cNvGrpSpPr/>
          <p:nvPr/>
        </p:nvGrpSpPr>
        <p:grpSpPr>
          <a:xfrm>
            <a:off x="571500" y="1691640"/>
            <a:ext cx="10382250" cy="3032760"/>
            <a:chOff x="571500" y="1691640"/>
            <a:chExt cx="10382250" cy="3032760"/>
          </a:xfrm>
        </p:grpSpPr>
        <p:sp>
          <p:nvSpPr>
            <p:cNvPr id="6" name="Ellipse 6"/>
            <p:cNvSpPr/>
            <p:nvPr/>
          </p:nvSpPr>
          <p:spPr>
            <a:xfrm>
              <a:off x="571500" y="1733550"/>
              <a:ext cx="152400" cy="1524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910590" y="169164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经济增长概览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0674668" y="1724025"/>
              <a:ext cx="27908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03</a:t>
              </a:r>
            </a:p>
          </p:txBody>
        </p:sp>
        <p:sp>
          <p:nvSpPr>
            <p:cNvPr id="9" name="Ellipse 9"/>
            <p:cNvSpPr/>
            <p:nvPr/>
          </p:nvSpPr>
          <p:spPr>
            <a:xfrm>
              <a:off x="571500" y="2400300"/>
              <a:ext cx="152400" cy="1524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910590" y="235839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五年数据对比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0674668" y="2390775"/>
              <a:ext cx="27908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04</a:t>
              </a:r>
            </a:p>
          </p:txBody>
        </p:sp>
        <p:sp>
          <p:nvSpPr>
            <p:cNvPr id="12" name="Ellipse 12"/>
            <p:cNvSpPr/>
            <p:nvPr/>
          </p:nvSpPr>
          <p:spPr>
            <a:xfrm>
              <a:off x="571500" y="3067050"/>
              <a:ext cx="152400" cy="1524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910590" y="302514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产业结构分析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0674668" y="3057525"/>
              <a:ext cx="27908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05</a:t>
              </a:r>
            </a:p>
          </p:txBody>
        </p:sp>
        <p:sp>
          <p:nvSpPr>
            <p:cNvPr id="15" name="Ellipse 15"/>
            <p:cNvSpPr/>
            <p:nvPr/>
          </p:nvSpPr>
          <p:spPr>
            <a:xfrm>
              <a:off x="571500" y="3733800"/>
              <a:ext cx="152400" cy="1524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910590" y="369189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支柱产业解读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0313194" y="3724275"/>
              <a:ext cx="64055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06-07</a:t>
              </a:r>
            </a:p>
          </p:txBody>
        </p:sp>
        <p:sp>
          <p:nvSpPr>
            <p:cNvPr id="18" name="Ellipse 18"/>
            <p:cNvSpPr/>
            <p:nvPr/>
          </p:nvSpPr>
          <p:spPr>
            <a:xfrm>
              <a:off x="571500" y="4400550"/>
              <a:ext cx="152400" cy="1524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910590" y="4358640"/>
              <a:ext cx="188595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发展启示与展望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10313194" y="4391025"/>
              <a:ext cx="64055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08-09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21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2552890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经济增长概览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7" name="Group 17"/>
          <p:cNvGrpSpPr/>
          <p:nvPr/>
        </p:nvGrpSpPr>
        <p:grpSpPr>
          <a:xfrm>
            <a:off x="457200" y="1524000"/>
            <a:ext cx="11049000" cy="1905000"/>
            <a:chOff x="457200" y="1524000"/>
            <a:chExt cx="11049000" cy="19050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3429000" cy="1905000"/>
            </a:xfrm>
            <a:custGeom>
              <a:avLst/>
              <a:gdLst/>
              <a:ahLst/>
              <a:cxnLst/>
              <a:rect l="l" t="t" r="r" b="b"/>
              <a:pathLst>
                <a:path w="3429000" h="1905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828800"/>
                  </a:lnTo>
                  <a:cubicBezTo>
                    <a:pt x="3429000" y="1870884"/>
                    <a:pt x="3394884" y="1905000"/>
                    <a:pt x="3352800" y="1905000"/>
                  </a:cubicBezTo>
                  <a:lnTo>
                    <a:pt x="76200" y="1905000"/>
                  </a:lnTo>
                  <a:cubicBezTo>
                    <a:pt x="34116" y="1905000"/>
                    <a:pt x="0" y="1870884"/>
                    <a:pt x="0" y="1828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959015" y="1832610"/>
              <a:ext cx="2425370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4,575.1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281827" y="2505075"/>
              <a:ext cx="177974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2024年GDP(亿元)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319594" y="2918460"/>
              <a:ext cx="170421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2E7D32"/>
                  </a:solidFill>
                  <a:latin typeface="Segoe UI"/>
                  <a:ea typeface="Microsoft YaHei"/>
                  <a:cs typeface="Segoe UI"/>
                </a:rPr>
                <a:t>↑ 较2020年增长64.1%</a:t>
              </a:r>
            </a:p>
          </p:txBody>
        </p:sp>
        <p:sp>
          <p:nvSpPr>
            <p:cNvPr id="9" name="Freeform 9"/>
            <p:cNvSpPr/>
            <p:nvPr/>
          </p:nvSpPr>
          <p:spPr>
            <a:xfrm>
              <a:off x="4267200" y="1524000"/>
              <a:ext cx="3429000" cy="1905000"/>
            </a:xfrm>
            <a:custGeom>
              <a:avLst/>
              <a:gdLst/>
              <a:ahLst/>
              <a:cxnLst/>
              <a:rect l="l" t="t" r="r" b="b"/>
              <a:pathLst>
                <a:path w="3429000" h="1905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828800"/>
                  </a:lnTo>
                  <a:cubicBezTo>
                    <a:pt x="3429000" y="1870884"/>
                    <a:pt x="3394884" y="1905000"/>
                    <a:pt x="3352800" y="1905000"/>
                  </a:cubicBezTo>
                  <a:lnTo>
                    <a:pt x="76200" y="1905000"/>
                  </a:lnTo>
                  <a:cubicBezTo>
                    <a:pt x="34116" y="1905000"/>
                    <a:pt x="0" y="1870884"/>
                    <a:pt x="0" y="1828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5574116" y="1832610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1E3A5F"/>
                  </a:solidFill>
                  <a:latin typeface="DIN Alternate"/>
                  <a:ea typeface="Microsoft YaHei"/>
                  <a:cs typeface="DIN Alternate"/>
                </a:rPr>
                <a:t>72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053489" y="2505075"/>
              <a:ext cx="185642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全国排名(2023年)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5186553" y="2918460"/>
              <a:ext cx="159029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2E7D32"/>
                  </a:solidFill>
                  <a:latin typeface="Segoe UI"/>
                  <a:ea typeface="Microsoft YaHei"/>
                  <a:cs typeface="Segoe UI"/>
                </a:rPr>
                <a:t>↑ 较2020年上升31位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8077200" y="1524000"/>
              <a:ext cx="3429000" cy="1905000"/>
            </a:xfrm>
            <a:custGeom>
              <a:avLst/>
              <a:gdLst/>
              <a:ahLst/>
              <a:cxnLst/>
              <a:rect l="l" t="t" r="r" b="b"/>
              <a:pathLst>
                <a:path w="3429000" h="1905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828800"/>
                  </a:lnTo>
                  <a:cubicBezTo>
                    <a:pt x="3429000" y="1870884"/>
                    <a:pt x="3394884" y="1905000"/>
                    <a:pt x="3352800" y="1905000"/>
                  </a:cubicBezTo>
                  <a:lnTo>
                    <a:pt x="76200" y="1905000"/>
                  </a:lnTo>
                  <a:cubicBezTo>
                    <a:pt x="34116" y="1905000"/>
                    <a:pt x="0" y="1870884"/>
                    <a:pt x="0" y="1828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8933259" y="1832610"/>
              <a:ext cx="1716881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2E7D32"/>
                  </a:solidFill>
                  <a:latin typeface="DIN Alternate"/>
                  <a:ea typeface="Microsoft YaHei"/>
                  <a:cs typeface="DIN Alternate"/>
                </a:rPr>
                <a:t>13.7%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9203055" y="2505075"/>
              <a:ext cx="1177290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2023年增速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9106090" y="2918460"/>
              <a:ext cx="137121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C9A227"/>
                  </a:solidFill>
                  <a:latin typeface="Segoe UI"/>
                  <a:ea typeface="Microsoft YaHei"/>
                  <a:cs typeface="Segoe UI"/>
                </a:rPr>
                <a:t>GDP百强城市第一</a:t>
              </a:r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438150" y="3648075"/>
            <a:ext cx="10496550" cy="2547937"/>
            <a:chOff x="438150" y="3648075"/>
            <a:chExt cx="10496550" cy="2547937"/>
          </a:xfrm>
        </p:grpSpPr>
        <p:sp>
          <p:nvSpPr>
            <p:cNvPr id="18" name="TextBox 18"/>
            <p:cNvSpPr txBox="1"/>
            <p:nvPr/>
          </p:nvSpPr>
          <p:spPr>
            <a:xfrm>
              <a:off x="438150" y="3648075"/>
              <a:ext cx="295946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2020-2024年GDP总量(亿元)</a:t>
              </a:r>
            </a:p>
          </p:txBody>
        </p:sp>
        <p:grpSp>
          <p:nvGrpSpPr>
            <p:cNvPr id="44" name="Group 44"/>
            <p:cNvGrpSpPr/>
            <p:nvPr/>
          </p:nvGrpSpPr>
          <p:grpSpPr>
            <a:xfrm>
              <a:off x="632841" y="4077652"/>
              <a:ext cx="10301859" cy="2118360"/>
              <a:chOff x="632841" y="4077652"/>
              <a:chExt cx="10301859" cy="2118360"/>
            </a:xfrm>
          </p:grpSpPr>
          <p:sp>
            <p:nvSpPr>
              <p:cNvPr id="19" name="Line 19"/>
              <p:cNvSpPr/>
              <p:nvPr/>
            </p:nvSpPr>
            <p:spPr>
              <a:xfrm>
                <a:off x="1028700" y="4095750"/>
                <a:ext cx="9525" cy="19050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0">
                    <a:moveTo>
                      <a:pt x="0" y="0"/>
                    </a:moveTo>
                    <a:lnTo>
                      <a:pt x="0" y="1905000"/>
                    </a:lnTo>
                  </a:path>
                </a:pathLst>
              </a:custGeom>
              <a:noFill/>
              <a:ln w="9525">
                <a:solidFill>
                  <a:srgbClr val="E0E0E0"/>
                </a:solidFill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632841" y="4093845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5000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632841" y="4570095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4000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632841" y="5046345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3000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632841" y="5522595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r"/>
                <a:r>
                  <a:rPr lang="zh-CN" sz="9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2000</a:t>
                </a:r>
              </a:p>
            </p:txBody>
          </p:sp>
          <p:sp>
            <p:nvSpPr>
              <p:cNvPr id="24" name="Line 24"/>
              <p:cNvSpPr/>
              <p:nvPr/>
            </p:nvSpPr>
            <p:spPr>
              <a:xfrm>
                <a:off x="1028700" y="4191000"/>
                <a:ext cx="990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906000" h="9525">
                    <a:moveTo>
                      <a:pt x="0" y="0"/>
                    </a:moveTo>
                    <a:lnTo>
                      <a:pt x="9906000" y="0"/>
                    </a:lnTo>
                  </a:path>
                </a:pathLst>
              </a:custGeom>
              <a:noFill/>
              <a:ln w="9525">
                <a:solidFill>
                  <a:srgbClr val="E0E0E0"/>
                </a:solidFill>
              </a:ln>
            </p:spPr>
          </p:sp>
          <p:sp>
            <p:nvSpPr>
              <p:cNvPr id="25" name="Line 25"/>
              <p:cNvSpPr/>
              <p:nvPr/>
            </p:nvSpPr>
            <p:spPr>
              <a:xfrm>
                <a:off x="1028700" y="4667250"/>
                <a:ext cx="990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906000" h="9525">
                    <a:moveTo>
                      <a:pt x="0" y="0"/>
                    </a:moveTo>
                    <a:lnTo>
                      <a:pt x="9906000" y="0"/>
                    </a:lnTo>
                  </a:path>
                </a:pathLst>
              </a:custGeom>
              <a:noFill/>
              <a:ln w="9525">
                <a:solidFill>
                  <a:srgbClr val="E0E0E0"/>
                </a:solidFill>
              </a:ln>
            </p:spPr>
          </p:sp>
          <p:sp>
            <p:nvSpPr>
              <p:cNvPr id="26" name="Line 26"/>
              <p:cNvSpPr/>
              <p:nvPr/>
            </p:nvSpPr>
            <p:spPr>
              <a:xfrm>
                <a:off x="1028700" y="5143500"/>
                <a:ext cx="990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906000" h="9525">
                    <a:moveTo>
                      <a:pt x="0" y="0"/>
                    </a:moveTo>
                    <a:lnTo>
                      <a:pt x="9906000" y="0"/>
                    </a:lnTo>
                  </a:path>
                </a:pathLst>
              </a:custGeom>
              <a:noFill/>
              <a:ln w="9525">
                <a:solidFill>
                  <a:srgbClr val="E0E0E0"/>
                </a:solidFill>
              </a:ln>
            </p:spPr>
          </p:sp>
          <p:sp>
            <p:nvSpPr>
              <p:cNvPr id="27" name="Line 27"/>
              <p:cNvSpPr/>
              <p:nvPr/>
            </p:nvSpPr>
            <p:spPr>
              <a:xfrm>
                <a:off x="1028700" y="5619750"/>
                <a:ext cx="990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906000" h="9525">
                    <a:moveTo>
                      <a:pt x="0" y="0"/>
                    </a:moveTo>
                    <a:lnTo>
                      <a:pt x="9906000" y="0"/>
                    </a:lnTo>
                  </a:path>
                </a:pathLst>
              </a:custGeom>
              <a:noFill/>
              <a:ln w="9525">
                <a:solidFill>
                  <a:srgbClr val="E0E0E0"/>
                </a:solidFill>
              </a:ln>
            </p:spPr>
          </p:sp>
          <p:sp>
            <p:nvSpPr>
              <p:cNvPr id="28" name="Rectangle 28"/>
              <p:cNvSpPr/>
              <p:nvPr/>
            </p:nvSpPr>
            <p:spPr>
              <a:xfrm>
                <a:off x="1409700" y="4943475"/>
                <a:ext cx="762000" cy="1057275"/>
              </a:xfrm>
              <a:prstGeom prst="rect">
                <a:avLst/>
              </a:pr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1608677" y="598265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2020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1566505" y="4744402"/>
                <a:ext cx="44838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2,787</a:t>
                </a:r>
              </a:p>
            </p:txBody>
          </p:sp>
          <p:sp>
            <p:nvSpPr>
              <p:cNvPr id="31" name="Rectangle 31"/>
              <p:cNvSpPr/>
              <p:nvPr/>
            </p:nvSpPr>
            <p:spPr>
              <a:xfrm>
                <a:off x="2933700" y="4752975"/>
                <a:ext cx="762000" cy="1247775"/>
              </a:xfrm>
              <a:prstGeom prst="rect">
                <a:avLst/>
              </a:pr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3151846" y="5982652"/>
                <a:ext cx="32570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2021</a:t>
                </a:r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3090505" y="4553902"/>
                <a:ext cx="44838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3,293</a:t>
                </a:r>
              </a:p>
            </p:txBody>
          </p:sp>
          <p:sp>
            <p:nvSpPr>
              <p:cNvPr id="34" name="Rectangle 34"/>
              <p:cNvSpPr/>
              <p:nvPr/>
            </p:nvSpPr>
            <p:spPr>
              <a:xfrm>
                <a:off x="4457700" y="4572000"/>
                <a:ext cx="762000" cy="1428750"/>
              </a:xfrm>
              <a:prstGeom prst="rect">
                <a:avLst/>
              </a:pr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35" name="TextBox 35"/>
              <p:cNvSpPr txBox="1"/>
              <p:nvPr/>
            </p:nvSpPr>
            <p:spPr>
              <a:xfrm>
                <a:off x="4656677" y="598265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2022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4614505" y="4363402"/>
                <a:ext cx="44838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3,750</a:t>
                </a:r>
              </a:p>
            </p:txBody>
          </p:sp>
          <p:sp>
            <p:nvSpPr>
              <p:cNvPr id="37" name="Rectangle 37"/>
              <p:cNvSpPr/>
              <p:nvPr/>
            </p:nvSpPr>
            <p:spPr>
              <a:xfrm>
                <a:off x="5981700" y="4381500"/>
                <a:ext cx="762000" cy="1619250"/>
              </a:xfrm>
              <a:prstGeom prst="rect">
                <a:avLst/>
              </a:prstGeom>
              <a:solidFill>
                <a:srgbClr val="C9A227"/>
              </a:solidFill>
              <a:ln>
                <a:noFill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6180677" y="598265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2023</a:t>
                </a:r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6138505" y="4172902"/>
                <a:ext cx="44838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C9A227"/>
                    </a:solidFill>
                    <a:latin typeface="Segoe UI"/>
                    <a:ea typeface="Microsoft YaHei"/>
                    <a:cs typeface="Segoe UI"/>
                  </a:rPr>
                  <a:t>4,264</a:t>
                </a:r>
              </a:p>
            </p:txBody>
          </p:sp>
          <p:sp>
            <p:nvSpPr>
              <p:cNvPr id="40" name="Rectangle 40"/>
              <p:cNvSpPr/>
              <p:nvPr/>
            </p:nvSpPr>
            <p:spPr>
              <a:xfrm>
                <a:off x="7505700" y="4257675"/>
                <a:ext cx="762000" cy="1743075"/>
              </a:xfrm>
              <a:prstGeom prst="rect">
                <a:avLst/>
              </a:prstGeom>
              <a:solidFill>
                <a:srgbClr val="2E7D32"/>
              </a:solidFill>
              <a:ln>
                <a:noFill/>
              </a:ln>
            </p:spPr>
          </p:sp>
          <p:sp>
            <p:nvSpPr>
              <p:cNvPr id="41" name="TextBox 41"/>
              <p:cNvSpPr txBox="1"/>
              <p:nvPr/>
            </p:nvSpPr>
            <p:spPr>
              <a:xfrm>
                <a:off x="7704677" y="598265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2024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7662505" y="4077652"/>
                <a:ext cx="44838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4,575</a:t>
                </a:r>
              </a:p>
            </p:txBody>
          </p:sp>
          <p:sp>
            <p:nvSpPr>
              <p:cNvPr id="43" name="Line 43"/>
              <p:cNvSpPr/>
              <p:nvPr/>
            </p:nvSpPr>
            <p:spPr>
              <a:xfrm>
                <a:off x="1028700" y="6000750"/>
                <a:ext cx="8001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8001000" h="9525">
                    <a:moveTo>
                      <a:pt x="0" y="0"/>
                    </a:moveTo>
                    <a:lnTo>
                      <a:pt x="8001000" y="0"/>
                    </a:lnTo>
                  </a:path>
                </a:pathLst>
              </a:custGeom>
              <a:noFill/>
              <a:ln w="9525">
                <a:solidFill>
                  <a:srgbClr val="E0E0E0"/>
                </a:solidFill>
              </a:ln>
            </p:spPr>
          </p:sp>
        </p:grpSp>
      </p:grpSp>
      <p:sp>
        <p:nvSpPr>
          <p:cNvPr id="46" name="TextBox 46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7" grpId="0"/>
      <p:bldP spid="45" grpId="0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2552890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五年数据对比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46" name="Group 46"/>
          <p:cNvGrpSpPr/>
          <p:nvPr/>
        </p:nvGrpSpPr>
        <p:grpSpPr>
          <a:xfrm>
            <a:off x="438150" y="1362075"/>
            <a:ext cx="11296650" cy="3305175"/>
            <a:chOff x="438150" y="1362075"/>
            <a:chExt cx="11296650" cy="3305175"/>
          </a:xfrm>
        </p:grpSpPr>
        <p:sp>
          <p:nvSpPr>
            <p:cNvPr id="5" name="TextBox 5"/>
            <p:cNvSpPr txBox="1"/>
            <p:nvPr/>
          </p:nvSpPr>
          <p:spPr>
            <a:xfrm>
              <a:off x="438150" y="1362075"/>
              <a:ext cx="1878330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年度核心指标对比</a:t>
              </a:r>
            </a:p>
          </p:txBody>
        </p:sp>
        <p:grpSp>
          <p:nvGrpSpPr>
            <p:cNvPr id="12" name="Group 12"/>
            <p:cNvGrpSpPr/>
            <p:nvPr/>
          </p:nvGrpSpPr>
          <p:grpSpPr>
            <a:xfrm>
              <a:off x="457200" y="1809750"/>
              <a:ext cx="11277600" cy="476250"/>
              <a:chOff x="457200" y="1809750"/>
              <a:chExt cx="11277600" cy="47625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457200" y="1809750"/>
                <a:ext cx="112776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11277600" h="476250">
                    <a:moveTo>
                      <a:pt x="38100" y="0"/>
                    </a:moveTo>
                    <a:lnTo>
                      <a:pt x="11239500" y="0"/>
                    </a:lnTo>
                    <a:cubicBezTo>
                      <a:pt x="11260542" y="0"/>
                      <a:pt x="11277600" y="17058"/>
                      <a:pt x="11277600" y="38100"/>
                    </a:cubicBezTo>
                    <a:lnTo>
                      <a:pt x="11277600" y="438150"/>
                    </a:lnTo>
                    <a:cubicBezTo>
                      <a:pt x="11277600" y="459192"/>
                      <a:pt x="11260542" y="476250"/>
                      <a:pt x="11239500" y="476250"/>
                    </a:cubicBezTo>
                    <a:lnTo>
                      <a:pt x="38100" y="476250"/>
                    </a:lnTo>
                    <a:cubicBezTo>
                      <a:pt x="17058" y="476250"/>
                      <a:pt x="0" y="459192"/>
                      <a:pt x="0" y="43815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1185529" y="1997392"/>
                <a:ext cx="44834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年份</a:t>
                </a: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2996369" y="1997392"/>
                <a:ext cx="101766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GDP(亿元)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5169503" y="1997392"/>
                <a:ext cx="86239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同比增速</a:t>
                </a: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7265003" y="1997392"/>
                <a:ext cx="86239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全国排名</a:t>
                </a: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9360503" y="1997392"/>
                <a:ext cx="86239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排名变化</a:t>
                </a:r>
              </a:p>
            </p:txBody>
          </p:sp>
        </p:grpSp>
        <p:grpSp>
          <p:nvGrpSpPr>
            <p:cNvPr id="45" name="Group 45"/>
            <p:cNvGrpSpPr/>
            <p:nvPr/>
          </p:nvGrpSpPr>
          <p:grpSpPr>
            <a:xfrm>
              <a:off x="457200" y="2333625"/>
              <a:ext cx="11277600" cy="2333625"/>
              <a:chOff x="457200" y="2333625"/>
              <a:chExt cx="11277600" cy="2333625"/>
            </a:xfrm>
          </p:grpSpPr>
          <p:sp>
            <p:nvSpPr>
              <p:cNvPr id="13" name="Rectangle 13"/>
              <p:cNvSpPr/>
              <p:nvPr/>
            </p:nvSpPr>
            <p:spPr>
              <a:xfrm>
                <a:off x="457200" y="2333625"/>
                <a:ext cx="11277600" cy="428625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1201674" y="2489835"/>
                <a:ext cx="41605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2020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3152584" y="2489835"/>
                <a:ext cx="70523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2,787.4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5537264" y="2489835"/>
                <a:ext cx="12687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—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7558278" y="2489835"/>
                <a:ext cx="275844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C41E3A"/>
                    </a:solidFill>
                    <a:latin typeface="Segoe UI"/>
                    <a:ea typeface="Microsoft YaHei"/>
                    <a:cs typeface="Segoe UI"/>
                  </a:rPr>
                  <a:t>103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9728264" y="2489835"/>
                <a:ext cx="12687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—</a:t>
                </a:r>
              </a:p>
            </p:txBody>
          </p:sp>
          <p:sp>
            <p:nvSpPr>
              <p:cNvPr id="19" name="Rectangle 19"/>
              <p:cNvSpPr/>
              <p:nvPr/>
            </p:nvSpPr>
            <p:spPr>
              <a:xfrm>
                <a:off x="457200" y="2809875"/>
                <a:ext cx="11277600" cy="4286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1223582" y="2966085"/>
                <a:ext cx="372237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2021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3152584" y="2966085"/>
                <a:ext cx="70523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3,293.0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5340096" y="2966085"/>
                <a:ext cx="521208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+18.1%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7584567" y="2966085"/>
                <a:ext cx="223266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92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9675686" y="2966085"/>
                <a:ext cx="232029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↑11</a:t>
                </a:r>
              </a:p>
            </p:txBody>
          </p:sp>
          <p:sp>
            <p:nvSpPr>
              <p:cNvPr id="25" name="Rectangle 25"/>
              <p:cNvSpPr/>
              <p:nvPr/>
            </p:nvSpPr>
            <p:spPr>
              <a:xfrm>
                <a:off x="457200" y="3286125"/>
                <a:ext cx="11277600" cy="428625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1201674" y="3442335"/>
                <a:ext cx="41605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2022</a:t>
                </a:r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3152584" y="3442335"/>
                <a:ext cx="70523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3,749.9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5318188" y="3442335"/>
                <a:ext cx="56502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+13.9%</a:t>
                </a:r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7606474" y="3442335"/>
                <a:ext cx="17945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81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9675686" y="3442335"/>
                <a:ext cx="232029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↑11</a:t>
                </a:r>
              </a:p>
            </p:txBody>
          </p:sp>
          <p:sp>
            <p:nvSpPr>
              <p:cNvPr id="31" name="Rectangle 31"/>
              <p:cNvSpPr/>
              <p:nvPr/>
            </p:nvSpPr>
            <p:spPr>
              <a:xfrm>
                <a:off x="457200" y="3762375"/>
                <a:ext cx="11277600" cy="4286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32" name="Rectangle 32"/>
              <p:cNvSpPr/>
              <p:nvPr/>
            </p:nvSpPr>
            <p:spPr>
              <a:xfrm>
                <a:off x="457200" y="3762375"/>
                <a:ext cx="11277600" cy="428625"/>
              </a:xfrm>
              <a:prstGeom prst="rect">
                <a:avLst/>
              </a:prstGeom>
              <a:solidFill>
                <a:srgbClr val="C9A227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1192035" y="3918585"/>
                <a:ext cx="43533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2023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3135716" y="3918585"/>
                <a:ext cx="738969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4,263.9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5304825" y="3918585"/>
                <a:ext cx="59175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+13.7%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7579747" y="3918585"/>
                <a:ext cx="232905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C9A227"/>
                    </a:solidFill>
                    <a:latin typeface="Segoe UI"/>
                    <a:ea typeface="Microsoft YaHei"/>
                    <a:cs typeface="Segoe UI"/>
                  </a:rPr>
                  <a:t>72</a:t>
                </a:r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9675247" y="3918585"/>
                <a:ext cx="232905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↑9</a:t>
                </a:r>
              </a:p>
            </p:txBody>
          </p:sp>
          <p:sp>
            <p:nvSpPr>
              <p:cNvPr id="38" name="Rectangle 38"/>
              <p:cNvSpPr/>
              <p:nvPr/>
            </p:nvSpPr>
            <p:spPr>
              <a:xfrm>
                <a:off x="457200" y="4238625"/>
                <a:ext cx="11277600" cy="428625"/>
              </a:xfrm>
              <a:prstGeom prst="rect">
                <a:avLst/>
              </a:prstGeom>
              <a:solidFill>
                <a:srgbClr val="F5F5F5"/>
              </a:solidFill>
              <a:ln>
                <a:noFill/>
              </a:ln>
            </p:spPr>
          </p:sp>
          <p:sp>
            <p:nvSpPr>
              <p:cNvPr id="39" name="Rectangle 39"/>
              <p:cNvSpPr/>
              <p:nvPr/>
            </p:nvSpPr>
            <p:spPr>
              <a:xfrm>
                <a:off x="457200" y="4238625"/>
                <a:ext cx="11277600" cy="428625"/>
              </a:xfrm>
              <a:prstGeom prst="rect">
                <a:avLst/>
              </a:prstGeom>
              <a:solidFill>
                <a:srgbClr val="2E7D32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1192035" y="4394835"/>
                <a:ext cx="435331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2024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3158719" y="4394835"/>
                <a:ext cx="69296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4,575.1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5344478" y="4394835"/>
                <a:ext cx="512445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+7.3%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7632764" y="4394835"/>
                <a:ext cx="12687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—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9728264" y="4394835"/>
                <a:ext cx="12687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—</a:t>
                </a:r>
              </a:p>
            </p:txBody>
          </p:sp>
        </p:grpSp>
      </p:grpSp>
      <p:grpSp>
        <p:nvGrpSpPr>
          <p:cNvPr id="50" name="Group 50"/>
          <p:cNvGrpSpPr/>
          <p:nvPr/>
        </p:nvGrpSpPr>
        <p:grpSpPr>
          <a:xfrm>
            <a:off x="457200" y="4953000"/>
            <a:ext cx="11277600" cy="762000"/>
            <a:chOff x="457200" y="4953000"/>
            <a:chExt cx="11277600" cy="762000"/>
          </a:xfrm>
        </p:grpSpPr>
        <p:sp>
          <p:nvSpPr>
            <p:cNvPr id="47" name="Freeform 47"/>
            <p:cNvSpPr/>
            <p:nvPr/>
          </p:nvSpPr>
          <p:spPr>
            <a:xfrm>
              <a:off x="457200" y="4953000"/>
              <a:ext cx="11277600" cy="762000"/>
            </a:xfrm>
            <a:custGeom>
              <a:avLst/>
              <a:gdLst/>
              <a:ahLst/>
              <a:cxnLst/>
              <a:rect l="l" t="t" r="r" b="b"/>
              <a:pathLst>
                <a:path w="11277600" h="762000">
                  <a:moveTo>
                    <a:pt x="76200" y="0"/>
                  </a:moveTo>
                  <a:lnTo>
                    <a:pt x="11201400" y="0"/>
                  </a:lnTo>
                  <a:cubicBezTo>
                    <a:pt x="11243484" y="0"/>
                    <a:pt x="11277600" y="34116"/>
                    <a:pt x="11277600" y="76200"/>
                  </a:cubicBezTo>
                  <a:lnTo>
                    <a:pt x="11277600" y="685800"/>
                  </a:lnTo>
                  <a:cubicBezTo>
                    <a:pt x="11277600" y="727884"/>
                    <a:pt x="11243484" y="762000"/>
                    <a:pt x="112014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5616892" y="5124450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核心亮点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3443097" y="5442585"/>
              <a:ext cx="530580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C9A227"/>
                  </a:solidFill>
                  <a:latin typeface="Segoe UI"/>
                  <a:ea typeface="Microsoft YaHei"/>
                  <a:cs typeface="Segoe UI"/>
                </a:rPr>
                <a:t>2023年GDP增速13.7%，位居全国GDP百强城市第一，成为"增长冠军"</a:t>
              </a:r>
            </a:p>
          </p:txBody>
        </p:sp>
      </p:grpSp>
      <p:sp>
        <p:nvSpPr>
          <p:cNvPr id="51" name="TextBox 51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23" dur="4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6" grpId="0"/>
      <p:bldP spid="50" grpId="0"/>
      <p:bldP spid="51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2552890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产业结构分析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7" name="Group 17"/>
          <p:cNvGrpSpPr/>
          <p:nvPr/>
        </p:nvGrpSpPr>
        <p:grpSpPr>
          <a:xfrm>
            <a:off x="438150" y="1362075"/>
            <a:ext cx="3468005" cy="2800196"/>
            <a:chOff x="438150" y="1362075"/>
            <a:chExt cx="3468005" cy="2800196"/>
          </a:xfrm>
        </p:grpSpPr>
        <p:sp>
          <p:nvSpPr>
            <p:cNvPr id="5" name="TextBox 5"/>
            <p:cNvSpPr txBox="1"/>
            <p:nvPr/>
          </p:nvSpPr>
          <p:spPr>
            <a:xfrm>
              <a:off x="438150" y="1362075"/>
              <a:ext cx="2154364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2023年三次产业结构</a:t>
              </a:r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1133567" y="1809676"/>
              <a:ext cx="2772588" cy="2352595"/>
              <a:chOff x="1133567" y="1809676"/>
              <a:chExt cx="2772588" cy="2352595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2362200" y="1809676"/>
                <a:ext cx="223838" cy="1143074"/>
              </a:xfrm>
              <a:custGeom>
                <a:avLst/>
                <a:gdLst/>
                <a:ahLst/>
                <a:cxnLst/>
                <a:rect l="l" t="t" r="r" b="b"/>
                <a:pathLst>
                  <a:path w="223838" h="1143074">
                    <a:moveTo>
                      <a:pt x="0" y="1143074"/>
                    </a:moveTo>
                    <a:lnTo>
                      <a:pt x="0" y="74"/>
                    </a:lnTo>
                    <a:cubicBezTo>
                      <a:pt x="75151" y="0"/>
                      <a:pt x="150127" y="7338"/>
                      <a:pt x="223838" y="21981"/>
                    </a:cubicBezTo>
                    <a:close/>
                  </a:path>
                </a:pathLst>
              </a:custGeom>
              <a:solidFill>
                <a:srgbClr val="2E7D32"/>
              </a:solidFill>
              <a:ln>
                <a:noFill/>
              </a:ln>
            </p:spPr>
          </p:sp>
          <p:sp>
            <p:nvSpPr>
              <p:cNvPr id="7" name="Freeform 7"/>
              <p:cNvSpPr/>
              <p:nvPr/>
            </p:nvSpPr>
            <p:spPr>
              <a:xfrm>
                <a:off x="1740218" y="1831658"/>
                <a:ext cx="1837320" cy="2330613"/>
              </a:xfrm>
              <a:custGeom>
                <a:avLst/>
                <a:gdLst/>
                <a:ahLst/>
                <a:cxnLst/>
                <a:rect l="l" t="t" r="r" b="b"/>
                <a:pathLst>
                  <a:path w="1837320" h="2330613">
                    <a:moveTo>
                      <a:pt x="621982" y="1121092"/>
                    </a:moveTo>
                    <a:lnTo>
                      <a:pt x="845820" y="0"/>
                    </a:lnTo>
                    <a:cubicBezTo>
                      <a:pt x="1298319" y="89008"/>
                      <a:pt x="1653001" y="441226"/>
                      <a:pt x="1745160" y="893094"/>
                    </a:cubicBezTo>
                    <a:cubicBezTo>
                      <a:pt x="1837320" y="1344962"/>
                      <a:pt x="1648901" y="1807947"/>
                      <a:pt x="1267400" y="2067051"/>
                    </a:cubicBezTo>
                    <a:cubicBezTo>
                      <a:pt x="885899" y="2326155"/>
                      <a:pt x="386062" y="2330613"/>
                      <a:pt x="0" y="2078355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8" name="Freeform 8"/>
              <p:cNvSpPr/>
              <p:nvPr/>
            </p:nvSpPr>
            <p:spPr>
              <a:xfrm>
                <a:off x="1133567" y="1811655"/>
                <a:ext cx="1228633" cy="2098358"/>
              </a:xfrm>
              <a:custGeom>
                <a:avLst/>
                <a:gdLst/>
                <a:ahLst/>
                <a:cxnLst/>
                <a:rect l="l" t="t" r="r" b="b"/>
                <a:pathLst>
                  <a:path w="1228633" h="2098358">
                    <a:moveTo>
                      <a:pt x="1228633" y="1141095"/>
                    </a:moveTo>
                    <a:lnTo>
                      <a:pt x="606651" y="2098358"/>
                    </a:lnTo>
                    <a:cubicBezTo>
                      <a:pt x="194085" y="1829599"/>
                      <a:pt x="0" y="1326838"/>
                      <a:pt x="124957" y="850574"/>
                    </a:cubicBezTo>
                    <a:cubicBezTo>
                      <a:pt x="249914" y="374310"/>
                      <a:pt x="665827" y="31594"/>
                      <a:pt x="1157196" y="0"/>
                    </a:cubicBezTo>
                    <a:close/>
                  </a:path>
                </a:pathLst>
              </a:custGeom>
              <a:solidFill>
                <a:srgbClr val="C9A227"/>
              </a:solidFill>
              <a:ln>
                <a:noFill/>
              </a:ln>
            </p:spPr>
          </p:sp>
          <p:sp>
            <p:nvSpPr>
              <p:cNvPr id="9" name="Ellipse 9"/>
              <p:cNvSpPr/>
              <p:nvPr/>
            </p:nvSpPr>
            <p:spPr>
              <a:xfrm>
                <a:off x="1885950" y="2476500"/>
                <a:ext cx="952500" cy="9525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10" name="TextBox 10"/>
              <p:cNvSpPr txBox="1"/>
              <p:nvPr/>
            </p:nvSpPr>
            <p:spPr>
              <a:xfrm>
                <a:off x="3108960" y="2251710"/>
                <a:ext cx="76657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第二产业</a:t>
                </a: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3101340" y="2377440"/>
                <a:ext cx="804815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3A5F"/>
                    </a:solidFill>
                    <a:latin typeface="DIN Alternate"/>
                    <a:ea typeface="Microsoft YaHei"/>
                    <a:cs typeface="DIN Alternate"/>
                  </a:rPr>
                  <a:t>54.6%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1203960" y="3585210"/>
                <a:ext cx="76657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C9A227"/>
                    </a:solidFill>
                    <a:latin typeface="Segoe UI"/>
                    <a:ea typeface="Microsoft YaHei"/>
                    <a:cs typeface="Segoe UI"/>
                  </a:rPr>
                  <a:t>第三产业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1196340" y="3710940"/>
                <a:ext cx="804815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C9A227"/>
                    </a:solidFill>
                    <a:latin typeface="DIN Alternate"/>
                    <a:ea typeface="Microsoft YaHei"/>
                    <a:cs typeface="DIN Alternate"/>
                  </a:rPr>
                  <a:t>42.2%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2920365" y="36014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第一产业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2916555" y="3711892"/>
                <a:ext cx="48974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b="1" dirty="0">
                    <a:solidFill>
                      <a:srgbClr val="2E7D32"/>
                    </a:solidFill>
                    <a:latin typeface="DIN Alternate"/>
                    <a:ea typeface="Microsoft YaHei"/>
                    <a:cs typeface="DIN Alternate"/>
                  </a:rPr>
                  <a:t>3.2%</a:t>
                </a:r>
              </a:p>
            </p:txBody>
          </p:sp>
        </p:grpSp>
      </p:grpSp>
      <p:grpSp>
        <p:nvGrpSpPr>
          <p:cNvPr id="31" name="Group 31"/>
          <p:cNvGrpSpPr/>
          <p:nvPr/>
        </p:nvGrpSpPr>
        <p:grpSpPr>
          <a:xfrm>
            <a:off x="6648450" y="1362075"/>
            <a:ext cx="4591050" cy="3848100"/>
            <a:chOff x="6648450" y="1362075"/>
            <a:chExt cx="4591050" cy="3848100"/>
          </a:xfrm>
        </p:grpSpPr>
        <p:sp>
          <p:nvSpPr>
            <p:cNvPr id="18" name="TextBox 18"/>
            <p:cNvSpPr txBox="1"/>
            <p:nvPr/>
          </p:nvSpPr>
          <p:spPr>
            <a:xfrm>
              <a:off x="6648450" y="1362075"/>
              <a:ext cx="1878330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工业经济核心指标</a:t>
              </a:r>
            </a:p>
          </p:txBody>
        </p:sp>
        <p:grpSp>
          <p:nvGrpSpPr>
            <p:cNvPr id="30" name="Group 30"/>
            <p:cNvGrpSpPr/>
            <p:nvPr/>
          </p:nvGrpSpPr>
          <p:grpSpPr>
            <a:xfrm>
              <a:off x="6667500" y="1905000"/>
              <a:ext cx="4572000" cy="3305175"/>
              <a:chOff x="6667500" y="1905000"/>
              <a:chExt cx="4572000" cy="3305175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6667500" y="1905000"/>
                <a:ext cx="4572000" cy="952500"/>
              </a:xfrm>
              <a:custGeom>
                <a:avLst/>
                <a:gdLst/>
                <a:ahLst/>
                <a:cxnLst/>
                <a:rect l="l" t="t" r="r" b="b"/>
                <a:pathLst>
                  <a:path w="4572000" h="952500">
                    <a:moveTo>
                      <a:pt x="76200" y="0"/>
                    </a:moveTo>
                    <a:lnTo>
                      <a:pt x="4495800" y="0"/>
                    </a:lnTo>
                    <a:cubicBezTo>
                      <a:pt x="4537884" y="0"/>
                      <a:pt x="4572000" y="34116"/>
                      <a:pt x="4572000" y="76200"/>
                    </a:cubicBezTo>
                    <a:lnTo>
                      <a:pt x="4572000" y="876300"/>
                    </a:lnTo>
                    <a:cubicBezTo>
                      <a:pt x="4572000" y="918384"/>
                      <a:pt x="4537884" y="952500"/>
                      <a:pt x="4495800" y="952500"/>
                    </a:cubicBezTo>
                    <a:lnTo>
                      <a:pt x="76200" y="952500"/>
                    </a:lnTo>
                    <a:cubicBezTo>
                      <a:pt x="34116" y="952500"/>
                      <a:pt x="0" y="918384"/>
                      <a:pt x="0" y="876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6880860" y="2156460"/>
                <a:ext cx="1721739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工业对GDP增长贡献率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6850380" y="2278380"/>
                <a:ext cx="1609630" cy="7315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3600" b="1" dirty="0">
                    <a:solidFill>
                      <a:srgbClr val="1E3A5F"/>
                    </a:solidFill>
                    <a:latin typeface="DIN Alternate"/>
                    <a:ea typeface="Microsoft YaHei"/>
                    <a:cs typeface="DIN Alternate"/>
                  </a:rPr>
                  <a:t>65.0%</a:t>
                </a:r>
              </a:p>
            </p:txBody>
          </p:sp>
          <p:sp>
            <p:nvSpPr>
              <p:cNvPr id="22" name="Freeform 22"/>
              <p:cNvSpPr/>
              <p:nvPr/>
            </p:nvSpPr>
            <p:spPr>
              <a:xfrm>
                <a:off x="6667500" y="3048000"/>
                <a:ext cx="4572000" cy="952500"/>
              </a:xfrm>
              <a:custGeom>
                <a:avLst/>
                <a:gdLst/>
                <a:ahLst/>
                <a:cxnLst/>
                <a:rect l="l" t="t" r="r" b="b"/>
                <a:pathLst>
                  <a:path w="4572000" h="952500">
                    <a:moveTo>
                      <a:pt x="76200" y="0"/>
                    </a:moveTo>
                    <a:lnTo>
                      <a:pt x="4495800" y="0"/>
                    </a:lnTo>
                    <a:cubicBezTo>
                      <a:pt x="4537884" y="0"/>
                      <a:pt x="4572000" y="34116"/>
                      <a:pt x="4572000" y="76200"/>
                    </a:cubicBezTo>
                    <a:lnTo>
                      <a:pt x="4572000" y="876300"/>
                    </a:lnTo>
                    <a:cubicBezTo>
                      <a:pt x="4572000" y="918384"/>
                      <a:pt x="4537884" y="952500"/>
                      <a:pt x="4495800" y="952500"/>
                    </a:cubicBezTo>
                    <a:lnTo>
                      <a:pt x="76200" y="952500"/>
                    </a:lnTo>
                    <a:cubicBezTo>
                      <a:pt x="34116" y="952500"/>
                      <a:pt x="0" y="918384"/>
                      <a:pt x="0" y="876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6880860" y="3299460"/>
                <a:ext cx="12573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规上工业总产值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6861810" y="3518535"/>
                <a:ext cx="1434951" cy="548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2700" b="1" dirty="0">
                    <a:solidFill>
                      <a:srgbClr val="C9A227"/>
                    </a:solidFill>
                    <a:latin typeface="DIN Alternate"/>
                    <a:ea typeface="Microsoft YaHei"/>
                    <a:cs typeface="DIN Alternate"/>
                  </a:rPr>
                  <a:t>5,000+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8557260" y="3680460"/>
                <a:ext cx="3810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亿元</a:t>
                </a:r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6667500" y="4191000"/>
                <a:ext cx="4572000" cy="952500"/>
              </a:xfrm>
              <a:custGeom>
                <a:avLst/>
                <a:gdLst/>
                <a:ahLst/>
                <a:cxnLst/>
                <a:rect l="l" t="t" r="r" b="b"/>
                <a:pathLst>
                  <a:path w="4572000" h="952500">
                    <a:moveTo>
                      <a:pt x="76200" y="0"/>
                    </a:moveTo>
                    <a:lnTo>
                      <a:pt x="4495800" y="0"/>
                    </a:lnTo>
                    <a:cubicBezTo>
                      <a:pt x="4537884" y="0"/>
                      <a:pt x="4572000" y="34116"/>
                      <a:pt x="4572000" y="76200"/>
                    </a:cubicBezTo>
                    <a:lnTo>
                      <a:pt x="4572000" y="876300"/>
                    </a:lnTo>
                    <a:cubicBezTo>
                      <a:pt x="4572000" y="918384"/>
                      <a:pt x="4537884" y="952500"/>
                      <a:pt x="4495800" y="952500"/>
                    </a:cubicBezTo>
                    <a:lnTo>
                      <a:pt x="76200" y="952500"/>
                    </a:lnTo>
                    <a:cubicBezTo>
                      <a:pt x="34116" y="952500"/>
                      <a:pt x="0" y="918384"/>
                      <a:pt x="0" y="876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6880860" y="4442460"/>
                <a:ext cx="160782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连续两位数增长月数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6861810" y="4661535"/>
                <a:ext cx="524037" cy="548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2700" b="1" dirty="0">
                    <a:solidFill>
                      <a:srgbClr val="2E7D32"/>
                    </a:solidFill>
                    <a:latin typeface="DIN Alternate"/>
                    <a:ea typeface="Microsoft YaHei"/>
                    <a:cs typeface="DIN Alternate"/>
                  </a:rPr>
                  <a:t>43</a:t>
                </a:r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7795260" y="4823460"/>
                <a:ext cx="3810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个月</a:t>
                </a:r>
              </a:p>
            </p:txBody>
          </p:sp>
        </p:grpSp>
      </p:grpSp>
      <p:grpSp>
        <p:nvGrpSpPr>
          <p:cNvPr id="34" name="Group 34"/>
          <p:cNvGrpSpPr/>
          <p:nvPr/>
        </p:nvGrpSpPr>
        <p:grpSpPr>
          <a:xfrm>
            <a:off x="457200" y="5715000"/>
            <a:ext cx="11277600" cy="571500"/>
            <a:chOff x="457200" y="5715000"/>
            <a:chExt cx="11277600" cy="571500"/>
          </a:xfrm>
        </p:grpSpPr>
        <p:sp>
          <p:nvSpPr>
            <p:cNvPr id="32" name="Freeform 32"/>
            <p:cNvSpPr/>
            <p:nvPr/>
          </p:nvSpPr>
          <p:spPr>
            <a:xfrm>
              <a:off x="457200" y="5715000"/>
              <a:ext cx="11277600" cy="571500"/>
            </a:xfrm>
            <a:custGeom>
              <a:avLst/>
              <a:gdLst/>
              <a:ahLst/>
              <a:cxnLst/>
              <a:rect l="l" t="t" r="r" b="b"/>
              <a:pathLst>
                <a:path w="11277600" h="571500">
                  <a:moveTo>
                    <a:pt x="76200" y="0"/>
                  </a:moveTo>
                  <a:lnTo>
                    <a:pt x="11201400" y="0"/>
                  </a:lnTo>
                  <a:cubicBezTo>
                    <a:pt x="11243484" y="0"/>
                    <a:pt x="11277600" y="34116"/>
                    <a:pt x="11277600" y="76200"/>
                  </a:cubicBezTo>
                  <a:lnTo>
                    <a:pt x="11277600" y="495300"/>
                  </a:lnTo>
                  <a:cubicBezTo>
                    <a:pt x="11277600" y="537384"/>
                    <a:pt x="11243484" y="571500"/>
                    <a:pt x="11201400" y="571500"/>
                  </a:cubicBezTo>
                  <a:lnTo>
                    <a:pt x="76200" y="571500"/>
                  </a:lnTo>
                  <a:cubicBezTo>
                    <a:pt x="34116" y="571500"/>
                    <a:pt x="0" y="537384"/>
                    <a:pt x="0" y="495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C9A227">
                <a:alpha val="10000"/>
              </a:srgbClr>
            </a:solidFill>
            <a:ln>
              <a:noFill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3298793" y="5950268"/>
              <a:ext cx="559441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工业是包头经济增长的核心引擎，规上工业总产值较2020年翻番</a:t>
              </a:r>
            </a:p>
          </p:txBody>
        </p:sp>
      </p:grpSp>
      <p:sp>
        <p:nvSpPr>
          <p:cNvPr id="35" name="TextBox 35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3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7" grpId="0"/>
      <p:bldP spid="31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5037201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支柱产业一：晶硅光伏产业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333500"/>
            <a:ext cx="1905000" cy="342900"/>
          </a:xfrm>
          <a:custGeom>
            <a:avLst/>
            <a:gdLst/>
            <a:ahLst/>
            <a:cxnLst/>
            <a:rect l="l" t="t" r="r" b="b"/>
            <a:pathLst>
              <a:path w="1905000" h="342900">
                <a:moveTo>
                  <a:pt x="171450" y="0"/>
                </a:moveTo>
                <a:lnTo>
                  <a:pt x="1733550" y="0"/>
                </a:lnTo>
                <a:cubicBezTo>
                  <a:pt x="1828239" y="0"/>
                  <a:pt x="1905000" y="76761"/>
                  <a:pt x="1905000" y="171450"/>
                </a:cubicBezTo>
                <a:lnTo>
                  <a:pt x="1905000" y="171450"/>
                </a:lnTo>
                <a:cubicBezTo>
                  <a:pt x="1905000" y="266139"/>
                  <a:pt x="1828239" y="342900"/>
                  <a:pt x="1733550" y="342900"/>
                </a:cubicBezTo>
                <a:lnTo>
                  <a:pt x="171450" y="342900"/>
                </a:lnTo>
                <a:cubicBezTo>
                  <a:pt x="76761" y="342900"/>
                  <a:pt x="0" y="266139"/>
                  <a:pt x="0" y="171450"/>
                </a:cubicBezTo>
                <a:lnTo>
                  <a:pt x="0" y="171450"/>
                </a:lnTo>
                <a:cubicBezTo>
                  <a:pt x="0" y="76761"/>
                  <a:pt x="76761" y="0"/>
                  <a:pt x="171450" y="0"/>
                </a:cubicBezTo>
                <a:close/>
              </a:path>
            </a:pathLst>
          </a:custGeom>
          <a:solidFill>
            <a:srgbClr val="2E7D32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764181" y="1442085"/>
            <a:ext cx="129103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🏆 世界绿色硅都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457200" y="1905000"/>
            <a:ext cx="3429000" cy="3733800"/>
            <a:chOff x="457200" y="1905000"/>
            <a:chExt cx="3429000" cy="3733800"/>
          </a:xfrm>
        </p:grpSpPr>
        <p:sp>
          <p:nvSpPr>
            <p:cNvPr id="7" name="Freeform 7"/>
            <p:cNvSpPr/>
            <p:nvPr/>
          </p:nvSpPr>
          <p:spPr>
            <a:xfrm>
              <a:off x="457200" y="1905000"/>
              <a:ext cx="3429000" cy="1143000"/>
            </a:xfrm>
            <a:custGeom>
              <a:avLst/>
              <a:gdLst/>
              <a:ahLst/>
              <a:cxnLst/>
              <a:rect l="l" t="t" r="r" b="b"/>
              <a:pathLst>
                <a:path w="3429000" h="1143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066800"/>
                  </a:lnTo>
                  <a:cubicBezTo>
                    <a:pt x="3429000" y="1108884"/>
                    <a:pt x="3394884" y="1143000"/>
                    <a:pt x="3352800" y="1143000"/>
                  </a:cubicBezTo>
                  <a:lnTo>
                    <a:pt x="76200" y="1143000"/>
                  </a:lnTo>
                  <a:cubicBezTo>
                    <a:pt x="34116" y="1143000"/>
                    <a:pt x="0" y="1108884"/>
                    <a:pt x="0" y="1066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634365" y="2172652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多晶硅产能占比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607695" y="2422208"/>
              <a:ext cx="756295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1E3A5F"/>
                  </a:solidFill>
                  <a:latin typeface="DIN Alternate"/>
                  <a:ea typeface="Microsoft YaHei"/>
                  <a:cs typeface="DIN Alternate"/>
                </a:rPr>
                <a:t>1/4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586865" y="2601278"/>
              <a:ext cx="3333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全国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634365" y="2839402"/>
              <a:ext cx="59407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C9A227"/>
                  </a:solidFill>
                  <a:latin typeface="Segoe UI"/>
                  <a:ea typeface="Microsoft YaHei"/>
                  <a:cs typeface="Segoe UI"/>
                </a:rPr>
                <a:t>全球 1/8</a:t>
              </a:r>
            </a:p>
          </p:txBody>
        </p:sp>
        <p:sp>
          <p:nvSpPr>
            <p:cNvPr id="12" name="Freeform 12"/>
            <p:cNvSpPr/>
            <p:nvPr/>
          </p:nvSpPr>
          <p:spPr>
            <a:xfrm>
              <a:off x="457200" y="3238500"/>
              <a:ext cx="3429000" cy="1143000"/>
            </a:xfrm>
            <a:custGeom>
              <a:avLst/>
              <a:gdLst/>
              <a:ahLst/>
              <a:cxnLst/>
              <a:rect l="l" t="t" r="r" b="b"/>
              <a:pathLst>
                <a:path w="3429000" h="1143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066800"/>
                  </a:lnTo>
                  <a:cubicBezTo>
                    <a:pt x="3429000" y="1108884"/>
                    <a:pt x="3394884" y="1143000"/>
                    <a:pt x="3352800" y="1143000"/>
                  </a:cubicBezTo>
                  <a:lnTo>
                    <a:pt x="76200" y="1143000"/>
                  </a:lnTo>
                  <a:cubicBezTo>
                    <a:pt x="34116" y="1143000"/>
                    <a:pt x="0" y="1108884"/>
                    <a:pt x="0" y="1066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634365" y="3506152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单晶硅产能占比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07695" y="3755708"/>
              <a:ext cx="756295" cy="640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1/3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396365" y="3934778"/>
              <a:ext cx="3333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全国</a:t>
              </a:r>
            </a:p>
          </p:txBody>
        </p:sp>
        <p:sp>
          <p:nvSpPr>
            <p:cNvPr id="16" name="Freeform 16"/>
            <p:cNvSpPr/>
            <p:nvPr/>
          </p:nvSpPr>
          <p:spPr>
            <a:xfrm>
              <a:off x="457200" y="4572000"/>
              <a:ext cx="3429000" cy="952500"/>
            </a:xfrm>
            <a:custGeom>
              <a:avLst/>
              <a:gdLst/>
              <a:ahLst/>
              <a:cxnLst/>
              <a:rect l="l" t="t" r="r" b="b"/>
              <a:pathLst>
                <a:path w="3429000" h="952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876300"/>
                  </a:lnTo>
                  <a:cubicBezTo>
                    <a:pt x="3429000" y="918384"/>
                    <a:pt x="3394884" y="952500"/>
                    <a:pt x="335280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2E7D32">
                <a:alpha val="10000"/>
              </a:srgbClr>
            </a:solidFill>
            <a:ln>
              <a:noFill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634365" y="4839652"/>
              <a:ext cx="159086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2023年多晶硅产量增长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13410" y="5090160"/>
              <a:ext cx="1662679" cy="548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700" b="1" dirty="0">
                  <a:solidFill>
                    <a:srgbClr val="2E7D32"/>
                  </a:solidFill>
                  <a:latin typeface="DIN Alternate"/>
                  <a:ea typeface="Microsoft YaHei"/>
                  <a:cs typeface="DIN Alternate"/>
                </a:rPr>
                <a:t>+243.6%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4743450" y="1743075"/>
            <a:ext cx="2808923" cy="3195637"/>
            <a:chOff x="4743450" y="1743075"/>
            <a:chExt cx="2808923" cy="3195637"/>
          </a:xfrm>
        </p:grpSpPr>
        <p:sp>
          <p:nvSpPr>
            <p:cNvPr id="20" name="TextBox 20"/>
            <p:cNvSpPr txBox="1"/>
            <p:nvPr/>
          </p:nvSpPr>
          <p:spPr>
            <a:xfrm>
              <a:off x="4743450" y="1743075"/>
              <a:ext cx="164830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发展历程与荣誉</a:t>
              </a:r>
            </a:p>
          </p:txBody>
        </p:sp>
        <p:grpSp>
          <p:nvGrpSpPr>
            <p:cNvPr id="34" name="Group 34"/>
            <p:cNvGrpSpPr/>
            <p:nvPr/>
          </p:nvGrpSpPr>
          <p:grpSpPr>
            <a:xfrm>
              <a:off x="4838700" y="2327910"/>
              <a:ext cx="2713673" cy="2610802"/>
              <a:chOff x="4838700" y="2327910"/>
              <a:chExt cx="2713673" cy="2610802"/>
            </a:xfrm>
          </p:grpSpPr>
          <p:sp>
            <p:nvSpPr>
              <p:cNvPr id="21" name="Ellipse 21"/>
              <p:cNvSpPr/>
              <p:nvPr/>
            </p:nvSpPr>
            <p:spPr>
              <a:xfrm>
                <a:off x="4838700" y="2362200"/>
                <a:ext cx="228600" cy="228600"/>
              </a:xfrm>
              <a:prstGeom prst="ellipse">
                <a:avLst/>
              </a:pr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5223510" y="2327910"/>
                <a:ext cx="619354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2022年</a:t>
                </a: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5225415" y="2553652"/>
                <a:ext cx="232695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全国首批光伏产业产值超千亿城市</a:t>
                </a:r>
              </a:p>
            </p:txBody>
          </p:sp>
          <p:sp>
            <p:nvSpPr>
              <p:cNvPr id="24" name="Line 24"/>
              <p:cNvSpPr/>
              <p:nvPr/>
            </p:nvSpPr>
            <p:spPr>
              <a:xfrm>
                <a:off x="4953000" y="2667000"/>
                <a:ext cx="9525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571500">
                    <a:moveTo>
                      <a:pt x="0" y="0"/>
                    </a:moveTo>
                    <a:lnTo>
                      <a:pt x="0" y="571500"/>
                    </a:lnTo>
                  </a:path>
                </a:pathLst>
              </a:custGeom>
              <a:noFill/>
              <a:ln w="19050">
                <a:solidFill>
                  <a:srgbClr val="E0E0E0"/>
                </a:solidFill>
              </a:ln>
            </p:spPr>
          </p:sp>
          <p:sp>
            <p:nvSpPr>
              <p:cNvPr id="25" name="Ellipse 25"/>
              <p:cNvSpPr/>
              <p:nvPr/>
            </p:nvSpPr>
            <p:spPr>
              <a:xfrm>
                <a:off x="4838700" y="3314700"/>
                <a:ext cx="228600" cy="228600"/>
              </a:xfrm>
              <a:prstGeom prst="ellipse">
                <a:avLst/>
              </a:prstGeom>
              <a:solidFill>
                <a:srgbClr val="C9A227"/>
              </a:solidFill>
              <a:ln>
                <a:noFill/>
              </a:ln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5223510" y="3280410"/>
                <a:ext cx="619354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C9A227"/>
                    </a:solidFill>
                    <a:latin typeface="Segoe UI"/>
                    <a:ea typeface="Microsoft YaHei"/>
                    <a:cs typeface="Segoe UI"/>
                  </a:rPr>
                  <a:t>2023年</a:t>
                </a:r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5225415" y="3506152"/>
                <a:ext cx="161386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单晶硅产量增长 +68.1%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5225415" y="3696652"/>
                <a:ext cx="173655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多晶硅产量增长 +243.6%</a:t>
                </a:r>
              </a:p>
            </p:txBody>
          </p:sp>
          <p:sp>
            <p:nvSpPr>
              <p:cNvPr id="29" name="Line 29"/>
              <p:cNvSpPr/>
              <p:nvPr/>
            </p:nvSpPr>
            <p:spPr>
              <a:xfrm>
                <a:off x="4953000" y="3619500"/>
                <a:ext cx="9525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571500">
                    <a:moveTo>
                      <a:pt x="0" y="0"/>
                    </a:moveTo>
                    <a:lnTo>
                      <a:pt x="0" y="571500"/>
                    </a:lnTo>
                  </a:path>
                </a:pathLst>
              </a:custGeom>
              <a:noFill/>
              <a:ln w="19050">
                <a:solidFill>
                  <a:srgbClr val="E0E0E0"/>
                </a:solidFill>
              </a:ln>
            </p:spPr>
          </p:sp>
          <p:sp>
            <p:nvSpPr>
              <p:cNvPr id="30" name="Ellipse 30"/>
              <p:cNvSpPr/>
              <p:nvPr/>
            </p:nvSpPr>
            <p:spPr>
              <a:xfrm>
                <a:off x="4838700" y="4267200"/>
                <a:ext cx="228600" cy="228600"/>
              </a:xfrm>
              <a:prstGeom prst="ellipse">
                <a:avLst/>
              </a:prstGeom>
              <a:solidFill>
                <a:srgbClr val="2E7D32"/>
              </a:solidFill>
              <a:ln>
                <a:noFill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5223510" y="4232910"/>
                <a:ext cx="76657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荣誉称号</a:t>
                </a:r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5225415" y="4458652"/>
                <a:ext cx="171354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全球绿色能源理事会授予</a:t>
                </a:r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5221605" y="4664392"/>
                <a:ext cx="150417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b="1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"世界绿色硅都"</a:t>
                </a:r>
              </a:p>
            </p:txBody>
          </p:sp>
        </p:grpSp>
      </p:grpSp>
      <p:grpSp>
        <p:nvGrpSpPr>
          <p:cNvPr id="39" name="Group 39"/>
          <p:cNvGrpSpPr/>
          <p:nvPr/>
        </p:nvGrpSpPr>
        <p:grpSpPr>
          <a:xfrm>
            <a:off x="457200" y="5524500"/>
            <a:ext cx="11277600" cy="847725"/>
            <a:chOff x="457200" y="5524500"/>
            <a:chExt cx="11277600" cy="847725"/>
          </a:xfrm>
        </p:grpSpPr>
        <p:sp>
          <p:nvSpPr>
            <p:cNvPr id="36" name="Freeform 36"/>
            <p:cNvSpPr/>
            <p:nvPr/>
          </p:nvSpPr>
          <p:spPr>
            <a:xfrm>
              <a:off x="457200" y="5524500"/>
              <a:ext cx="11277600" cy="762000"/>
            </a:xfrm>
            <a:custGeom>
              <a:avLst/>
              <a:gdLst/>
              <a:ahLst/>
              <a:cxnLst/>
              <a:rect l="l" t="t" r="r" b="b"/>
              <a:pathLst>
                <a:path w="11277600" h="762000">
                  <a:moveTo>
                    <a:pt x="76200" y="0"/>
                  </a:moveTo>
                  <a:lnTo>
                    <a:pt x="11201400" y="0"/>
                  </a:lnTo>
                  <a:cubicBezTo>
                    <a:pt x="11243484" y="0"/>
                    <a:pt x="11277600" y="34116"/>
                    <a:pt x="11277600" y="76200"/>
                  </a:cubicBezTo>
                  <a:lnTo>
                    <a:pt x="11277600" y="685800"/>
                  </a:lnTo>
                  <a:cubicBezTo>
                    <a:pt x="11277600" y="727884"/>
                    <a:pt x="11243484" y="762000"/>
                    <a:pt x="112014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5369052" y="5712142"/>
              <a:ext cx="145389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2025年产业目标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3848043" y="5884545"/>
              <a:ext cx="4495914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光伏装备制造业 6,000亿元</a:t>
              </a:r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4209098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支柱产业二：稀土产业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333500"/>
            <a:ext cx="1333500" cy="342900"/>
          </a:xfrm>
          <a:custGeom>
            <a:avLst/>
            <a:gdLst/>
            <a:ahLst/>
            <a:cxnLst/>
            <a:rect l="l" t="t" r="r" b="b"/>
            <a:pathLst>
              <a:path w="1333500" h="342900">
                <a:moveTo>
                  <a:pt x="171450" y="0"/>
                </a:moveTo>
                <a:lnTo>
                  <a:pt x="1162050" y="0"/>
                </a:lnTo>
                <a:cubicBezTo>
                  <a:pt x="1256739" y="0"/>
                  <a:pt x="1333500" y="76761"/>
                  <a:pt x="1333500" y="171450"/>
                </a:cubicBezTo>
                <a:lnTo>
                  <a:pt x="1333500" y="171450"/>
                </a:lnTo>
                <a:cubicBezTo>
                  <a:pt x="1333500" y="266139"/>
                  <a:pt x="1256739" y="342900"/>
                  <a:pt x="1162050" y="342900"/>
                </a:cubicBezTo>
                <a:lnTo>
                  <a:pt x="171450" y="342900"/>
                </a:lnTo>
                <a:cubicBezTo>
                  <a:pt x="76761" y="342900"/>
                  <a:pt x="0" y="266139"/>
                  <a:pt x="0" y="171450"/>
                </a:cubicBezTo>
                <a:lnTo>
                  <a:pt x="0" y="171450"/>
                </a:lnTo>
                <a:cubicBezTo>
                  <a:pt x="0" y="76761"/>
                  <a:pt x="76761" y="0"/>
                  <a:pt x="171450" y="0"/>
                </a:cubicBezTo>
                <a:close/>
              </a:path>
            </a:pathLst>
          </a:custGeom>
          <a:solidFill>
            <a:srgbClr val="C9A227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62454" y="1442085"/>
            <a:ext cx="922992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🏆 稀土之都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438150" y="1743075"/>
            <a:ext cx="3448050" cy="3362325"/>
            <a:chOff x="438150" y="1743075"/>
            <a:chExt cx="3448050" cy="3362325"/>
          </a:xfrm>
        </p:grpSpPr>
        <p:sp>
          <p:nvSpPr>
            <p:cNvPr id="7" name="TextBox 7"/>
            <p:cNvSpPr txBox="1"/>
            <p:nvPr/>
          </p:nvSpPr>
          <p:spPr>
            <a:xfrm>
              <a:off x="438150" y="17430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资源优势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457200" y="2190750"/>
              <a:ext cx="3429000" cy="952500"/>
            </a:xfrm>
            <a:custGeom>
              <a:avLst/>
              <a:gdLst/>
              <a:ahLst/>
              <a:cxnLst/>
              <a:rect l="l" t="t" r="r" b="b"/>
              <a:pathLst>
                <a:path w="3429000" h="952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876300"/>
                  </a:lnTo>
                  <a:cubicBezTo>
                    <a:pt x="3429000" y="918384"/>
                    <a:pt x="3394884" y="952500"/>
                    <a:pt x="335280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1021842" y="2183130"/>
              <a:ext cx="22997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36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全球第一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314926" y="2744152"/>
              <a:ext cx="171354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白云鄂博轻稀土工业储量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457200" y="3333750"/>
              <a:ext cx="3429000" cy="762000"/>
            </a:xfrm>
            <a:custGeom>
              <a:avLst/>
              <a:gdLst/>
              <a:ahLst/>
              <a:cxnLst/>
              <a:rect l="l" t="t" r="r" b="b"/>
              <a:pathLst>
                <a:path w="3429000" h="762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685800"/>
                  </a:lnTo>
                  <a:cubicBezTo>
                    <a:pt x="3429000" y="727884"/>
                    <a:pt x="3394884" y="762000"/>
                    <a:pt x="33528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34365" y="350615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工业储量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17220" y="3693795"/>
              <a:ext cx="1073086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E3A5F"/>
                  </a:solidFill>
                  <a:latin typeface="DIN Alternate"/>
                  <a:ea typeface="Microsoft YaHei"/>
                  <a:cs typeface="DIN Alternate"/>
                </a:rPr>
                <a:t>4,350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777365" y="3839528"/>
              <a:ext cx="33337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万吨</a:t>
              </a:r>
            </a:p>
          </p:txBody>
        </p:sp>
        <p:sp>
          <p:nvSpPr>
            <p:cNvPr id="15" name="Freeform 15"/>
            <p:cNvSpPr/>
            <p:nvPr/>
          </p:nvSpPr>
          <p:spPr>
            <a:xfrm>
              <a:off x="457200" y="4286250"/>
              <a:ext cx="3429000" cy="762000"/>
            </a:xfrm>
            <a:custGeom>
              <a:avLst/>
              <a:gdLst/>
              <a:ahLst/>
              <a:cxnLst/>
              <a:rect l="l" t="t" r="r" b="b"/>
              <a:pathLst>
                <a:path w="3429000" h="7620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685800"/>
                  </a:lnTo>
                  <a:cubicBezTo>
                    <a:pt x="3429000" y="727884"/>
                    <a:pt x="3394884" y="762000"/>
                    <a:pt x="3352800" y="762000"/>
                  </a:cubicBezTo>
                  <a:lnTo>
                    <a:pt x="76200" y="762000"/>
                  </a:lnTo>
                  <a:cubicBezTo>
                    <a:pt x="34116" y="762000"/>
                    <a:pt x="0" y="727884"/>
                    <a:pt x="0" y="685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634365" y="4458652"/>
              <a:ext cx="142984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全球占比 / 全国占比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621030" y="4678680"/>
              <a:ext cx="938951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37.8%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777365" y="4792028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/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049780" y="4678680"/>
              <a:ext cx="938951" cy="4267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1E3A5F"/>
                  </a:solidFill>
                  <a:latin typeface="DIN Alternate"/>
                  <a:ea typeface="Microsoft YaHei"/>
                  <a:cs typeface="DIN Alternate"/>
                </a:rPr>
                <a:t>83.7%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4743450" y="1743075"/>
            <a:ext cx="6496050" cy="3800475"/>
            <a:chOff x="4743450" y="1743075"/>
            <a:chExt cx="6496050" cy="3800475"/>
          </a:xfrm>
        </p:grpSpPr>
        <p:sp>
          <p:nvSpPr>
            <p:cNvPr id="21" name="TextBox 21"/>
            <p:cNvSpPr txBox="1"/>
            <p:nvPr/>
          </p:nvSpPr>
          <p:spPr>
            <a:xfrm>
              <a:off x="4743450" y="17430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产业发展</a:t>
              </a:r>
            </a:p>
          </p:txBody>
        </p:sp>
        <p:sp>
          <p:nvSpPr>
            <p:cNvPr id="22" name="Freeform 22"/>
            <p:cNvSpPr/>
            <p:nvPr/>
          </p:nvSpPr>
          <p:spPr>
            <a:xfrm>
              <a:off x="4762500" y="2190750"/>
              <a:ext cx="6477000" cy="1143000"/>
            </a:xfrm>
            <a:custGeom>
              <a:avLst/>
              <a:gdLst/>
              <a:ahLst/>
              <a:cxnLst/>
              <a:rect l="l" t="t" r="r" b="b"/>
              <a:pathLst>
                <a:path w="6477000" h="1143000">
                  <a:moveTo>
                    <a:pt x="76200" y="0"/>
                  </a:moveTo>
                  <a:lnTo>
                    <a:pt x="6400800" y="0"/>
                  </a:lnTo>
                  <a:cubicBezTo>
                    <a:pt x="6442884" y="0"/>
                    <a:pt x="6477000" y="34116"/>
                    <a:pt x="6477000" y="76200"/>
                  </a:cubicBezTo>
                  <a:lnTo>
                    <a:pt x="6477000" y="1066800"/>
                  </a:lnTo>
                  <a:cubicBezTo>
                    <a:pt x="6477000" y="1108884"/>
                    <a:pt x="6442884" y="1143000"/>
                    <a:pt x="6400800" y="1143000"/>
                  </a:cubicBezTo>
                  <a:lnTo>
                    <a:pt x="76200" y="1143000"/>
                  </a:lnTo>
                  <a:cubicBezTo>
                    <a:pt x="34116" y="1143000"/>
                    <a:pt x="0" y="1108884"/>
                    <a:pt x="0" y="1066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C9A227">
                <a:alpha val="10000"/>
              </a:srgbClr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4937760" y="2442210"/>
              <a:ext cx="129235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2023年产业产值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907280" y="2659380"/>
              <a:ext cx="1305992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800+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6461760" y="2870835"/>
              <a:ext cx="3810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亿元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604760" y="2442210"/>
              <a:ext cx="90678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就地转化率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574280" y="2659380"/>
              <a:ext cx="1305992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2E7D32"/>
                  </a:solidFill>
                  <a:latin typeface="DIN Alternate"/>
                  <a:ea typeface="Microsoft YaHei"/>
                  <a:cs typeface="DIN Alternate"/>
                </a:rPr>
                <a:t>70%+</a:t>
              </a:r>
            </a:p>
          </p:txBody>
        </p:sp>
        <p:grpSp>
          <p:nvGrpSpPr>
            <p:cNvPr id="36" name="Group 36"/>
            <p:cNvGrpSpPr/>
            <p:nvPr/>
          </p:nvGrpSpPr>
          <p:grpSpPr>
            <a:xfrm>
              <a:off x="4747260" y="3394710"/>
              <a:ext cx="4301490" cy="891540"/>
              <a:chOff x="4747260" y="3394710"/>
              <a:chExt cx="4301490" cy="891540"/>
            </a:xfrm>
          </p:grpSpPr>
          <p:sp>
            <p:nvSpPr>
              <p:cNvPr id="28" name="TextBox 28"/>
              <p:cNvSpPr txBox="1"/>
              <p:nvPr/>
            </p:nvSpPr>
            <p:spPr>
              <a:xfrm>
                <a:off x="4747260" y="3394710"/>
                <a:ext cx="76657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产业转型</a:t>
                </a:r>
              </a:p>
            </p:txBody>
          </p:sp>
          <p:sp>
            <p:nvSpPr>
              <p:cNvPr id="29" name="Freeform 29"/>
              <p:cNvSpPr/>
              <p:nvPr/>
            </p:nvSpPr>
            <p:spPr>
              <a:xfrm>
                <a:off x="4762500" y="3714750"/>
                <a:ext cx="19050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1905000" h="571500">
                    <a:moveTo>
                      <a:pt x="38100" y="0"/>
                    </a:moveTo>
                    <a:lnTo>
                      <a:pt x="1866900" y="0"/>
                    </a:lnTo>
                    <a:cubicBezTo>
                      <a:pt x="1887942" y="0"/>
                      <a:pt x="1905000" y="17058"/>
                      <a:pt x="1905000" y="38100"/>
                    </a:cubicBezTo>
                    <a:lnTo>
                      <a:pt x="1905000" y="533400"/>
                    </a:lnTo>
                    <a:cubicBezTo>
                      <a:pt x="1905000" y="554442"/>
                      <a:pt x="1887942" y="571500"/>
                      <a:pt x="1866900" y="571500"/>
                    </a:cubicBezTo>
                    <a:lnTo>
                      <a:pt x="38100" y="571500"/>
                    </a:lnTo>
                    <a:cubicBezTo>
                      <a:pt x="17058" y="571500"/>
                      <a:pt x="0" y="554442"/>
                      <a:pt x="0" y="5334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5394960" y="3839528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粗放开发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5368385" y="4046220"/>
                <a:ext cx="69323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757575"/>
                    </a:solidFill>
                    <a:latin typeface="Segoe UI"/>
                    <a:ea typeface="Microsoft YaHei"/>
                    <a:cs typeface="Segoe UI"/>
                  </a:rPr>
                  <a:t>"挖土卖土"</a:t>
                </a:r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6835140" y="3853815"/>
                <a:ext cx="190310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→</a:t>
                </a:r>
              </a:p>
            </p:txBody>
          </p:sp>
          <p:sp>
            <p:nvSpPr>
              <p:cNvPr id="33" name="Freeform 33"/>
              <p:cNvSpPr/>
              <p:nvPr/>
            </p:nvSpPr>
            <p:spPr>
              <a:xfrm>
                <a:off x="7143750" y="3714750"/>
                <a:ext cx="19050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1905000" h="571500">
                    <a:moveTo>
                      <a:pt x="38100" y="0"/>
                    </a:moveTo>
                    <a:lnTo>
                      <a:pt x="1866900" y="0"/>
                    </a:lnTo>
                    <a:cubicBezTo>
                      <a:pt x="1887942" y="0"/>
                      <a:pt x="1905000" y="17058"/>
                      <a:pt x="1905000" y="38100"/>
                    </a:cubicBezTo>
                    <a:lnTo>
                      <a:pt x="1905000" y="533400"/>
                    </a:lnTo>
                    <a:cubicBezTo>
                      <a:pt x="1905000" y="554442"/>
                      <a:pt x="1887942" y="571500"/>
                      <a:pt x="1866900" y="571500"/>
                    </a:cubicBezTo>
                    <a:lnTo>
                      <a:pt x="38100" y="571500"/>
                    </a:lnTo>
                    <a:cubicBezTo>
                      <a:pt x="17058" y="571500"/>
                      <a:pt x="0" y="554442"/>
                      <a:pt x="0" y="5334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2E7D32">
                  <a:alpha val="20000"/>
                </a:srgbClr>
              </a:solidFill>
              <a:ln>
                <a:noFill/>
              </a:ln>
            </p:spPr>
          </p:sp>
          <p:sp>
            <p:nvSpPr>
              <p:cNvPr id="34" name="TextBox 34"/>
              <p:cNvSpPr txBox="1"/>
              <p:nvPr/>
            </p:nvSpPr>
            <p:spPr>
              <a:xfrm>
                <a:off x="7776210" y="3839528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高端应用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7559040" y="4046220"/>
                <a:ext cx="1074420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2E7D32"/>
                    </a:solidFill>
                    <a:latin typeface="Segoe UI"/>
                    <a:ea typeface="Microsoft YaHei"/>
                    <a:cs typeface="Segoe UI"/>
                  </a:rPr>
                  <a:t>新材料、高端应用</a:t>
                </a:r>
              </a:p>
            </p:txBody>
          </p:sp>
        </p:grpSp>
        <p:grpSp>
          <p:nvGrpSpPr>
            <p:cNvPr id="41" name="Group 41"/>
            <p:cNvGrpSpPr/>
            <p:nvPr/>
          </p:nvGrpSpPr>
          <p:grpSpPr>
            <a:xfrm>
              <a:off x="4762500" y="4572000"/>
              <a:ext cx="6477000" cy="971550"/>
              <a:chOff x="4762500" y="4572000"/>
              <a:chExt cx="6477000" cy="971550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4762500" y="4572000"/>
                <a:ext cx="6477000" cy="952500"/>
              </a:xfrm>
              <a:custGeom>
                <a:avLst/>
                <a:gdLst/>
                <a:ahLst/>
                <a:cxnLst/>
                <a:rect l="l" t="t" r="r" b="b"/>
                <a:pathLst>
                  <a:path w="6477000" h="952500">
                    <a:moveTo>
                      <a:pt x="76200" y="0"/>
                    </a:moveTo>
                    <a:lnTo>
                      <a:pt x="6400800" y="0"/>
                    </a:lnTo>
                    <a:cubicBezTo>
                      <a:pt x="6442884" y="0"/>
                      <a:pt x="6477000" y="34116"/>
                      <a:pt x="6477000" y="76200"/>
                    </a:cubicBezTo>
                    <a:lnTo>
                      <a:pt x="6477000" y="876300"/>
                    </a:lnTo>
                    <a:cubicBezTo>
                      <a:pt x="6477000" y="918384"/>
                      <a:pt x="6442884" y="952500"/>
                      <a:pt x="6400800" y="952500"/>
                    </a:cubicBezTo>
                    <a:lnTo>
                      <a:pt x="76200" y="952500"/>
                    </a:lnTo>
                    <a:cubicBezTo>
                      <a:pt x="34116" y="952500"/>
                      <a:pt x="0" y="918384"/>
                      <a:pt x="0" y="876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6672667" y="4792028"/>
                <a:ext cx="2656665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C9A227"/>
                    </a:solidFill>
                    <a:latin typeface="Segoe UI"/>
                    <a:ea typeface="Microsoft YaHei"/>
                    <a:cs typeface="Segoe UI"/>
                  </a:rPr>
                  <a:t>国家战略定位(2023年10月国务院文件)</a:t>
                </a:r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6881622" y="5109210"/>
                <a:ext cx="2238756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全国最大的稀土新材料基地</a:t>
                </a:r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6973634" y="5299710"/>
                <a:ext cx="205473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全球领先的稀土应用基地</a:t>
                </a:r>
              </a:p>
            </p:txBody>
          </p:sp>
        </p:grpSp>
      </p:grpSp>
      <p:sp>
        <p:nvSpPr>
          <p:cNvPr id="43" name="TextBox 43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发展启示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37" name="Group 37"/>
          <p:cNvGrpSpPr/>
          <p:nvPr/>
        </p:nvGrpSpPr>
        <p:grpSpPr>
          <a:xfrm>
            <a:off x="457200" y="1524000"/>
            <a:ext cx="11277600" cy="4572000"/>
            <a:chOff x="457200" y="1524000"/>
            <a:chExt cx="11277600" cy="45720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5334000" cy="2095500"/>
            </a:xfrm>
            <a:custGeom>
              <a:avLst/>
              <a:gdLst/>
              <a:ahLst/>
              <a:cxnLst/>
              <a:rect l="l" t="t" r="r" b="b"/>
              <a:pathLst>
                <a:path w="5334000" h="209550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2019300"/>
                  </a:lnTo>
                  <a:cubicBezTo>
                    <a:pt x="5334000" y="2061384"/>
                    <a:pt x="5299884" y="2095500"/>
                    <a:pt x="5257800" y="2095500"/>
                  </a:cubicBezTo>
                  <a:lnTo>
                    <a:pt x="76200" y="2095500"/>
                  </a:lnTo>
                  <a:cubicBezTo>
                    <a:pt x="34116" y="2095500"/>
                    <a:pt x="0" y="2061384"/>
                    <a:pt x="0" y="2019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Ellipse 6"/>
            <p:cNvSpPr/>
            <p:nvPr/>
          </p:nvSpPr>
          <p:spPr>
            <a:xfrm>
              <a:off x="742950" y="1714500"/>
              <a:ext cx="571500" cy="5715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964435" y="1882140"/>
              <a:ext cx="12853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485900" y="1790700"/>
              <a:ext cx="1878330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敢于跳出路径依赖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491615" y="2077402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抢抓风口机遇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27710" y="2442210"/>
              <a:ext cx="178308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传统工业城市主动转型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27710" y="2680335"/>
              <a:ext cx="178308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抓住晶硅光伏产业风口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27710" y="2918460"/>
              <a:ext cx="162534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打造"世界绿色硅都"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6400800" y="1524000"/>
              <a:ext cx="5334000" cy="2095500"/>
            </a:xfrm>
            <a:custGeom>
              <a:avLst/>
              <a:gdLst/>
              <a:ahLst/>
              <a:cxnLst/>
              <a:rect l="l" t="t" r="r" b="b"/>
              <a:pathLst>
                <a:path w="5334000" h="209550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2019300"/>
                  </a:lnTo>
                  <a:cubicBezTo>
                    <a:pt x="5334000" y="2061384"/>
                    <a:pt x="5299884" y="2095500"/>
                    <a:pt x="5257800" y="2095500"/>
                  </a:cubicBezTo>
                  <a:lnTo>
                    <a:pt x="76200" y="2095500"/>
                  </a:lnTo>
                  <a:cubicBezTo>
                    <a:pt x="34116" y="2095500"/>
                    <a:pt x="0" y="2061384"/>
                    <a:pt x="0" y="2019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4" name="Ellipse 14"/>
            <p:cNvSpPr/>
            <p:nvPr/>
          </p:nvSpPr>
          <p:spPr>
            <a:xfrm>
              <a:off x="6686550" y="1714500"/>
              <a:ext cx="571500" cy="571500"/>
            </a:xfrm>
            <a:prstGeom prst="ellipse">
              <a:avLst/>
            </a:prstGeom>
            <a:solidFill>
              <a:srgbClr val="C9A227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6873531" y="1882140"/>
              <a:ext cx="19753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2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429500" y="1790700"/>
              <a:ext cx="213136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招商引资"两新"导向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435215" y="2077402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实绩实效为王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671310" y="2442210"/>
              <a:ext cx="191452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2022年9月改革考核机制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6671310" y="2680335"/>
              <a:ext cx="19583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只看新开工亿元以上项目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6671310" y="2918460"/>
              <a:ext cx="255422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C9A227"/>
                  </a:solidFill>
                  <a:latin typeface="Segoe UI"/>
                  <a:ea typeface="Microsoft YaHei"/>
                  <a:cs typeface="Segoe UI"/>
                </a:rPr>
                <a:t>"两新"拉动GDP增长4.4个百分点</a:t>
              </a:r>
            </a:p>
          </p:txBody>
        </p:sp>
        <p:sp>
          <p:nvSpPr>
            <p:cNvPr id="21" name="Freeform 21"/>
            <p:cNvSpPr/>
            <p:nvPr/>
          </p:nvSpPr>
          <p:spPr>
            <a:xfrm>
              <a:off x="457200" y="4000500"/>
              <a:ext cx="5334000" cy="2095500"/>
            </a:xfrm>
            <a:custGeom>
              <a:avLst/>
              <a:gdLst/>
              <a:ahLst/>
              <a:cxnLst/>
              <a:rect l="l" t="t" r="r" b="b"/>
              <a:pathLst>
                <a:path w="5334000" h="209550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2019300"/>
                  </a:lnTo>
                  <a:cubicBezTo>
                    <a:pt x="5334000" y="2061384"/>
                    <a:pt x="5299884" y="2095500"/>
                    <a:pt x="5257800" y="2095500"/>
                  </a:cubicBezTo>
                  <a:lnTo>
                    <a:pt x="76200" y="2095500"/>
                  </a:lnTo>
                  <a:cubicBezTo>
                    <a:pt x="34116" y="2095500"/>
                    <a:pt x="0" y="2061384"/>
                    <a:pt x="0" y="2019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22" name="Ellipse 22"/>
            <p:cNvSpPr/>
            <p:nvPr/>
          </p:nvSpPr>
          <p:spPr>
            <a:xfrm>
              <a:off x="742950" y="4191000"/>
              <a:ext cx="571500" cy="571500"/>
            </a:xfrm>
            <a:prstGeom prst="ellipse">
              <a:avLst/>
            </a:prstGeom>
            <a:solidFill>
              <a:srgbClr val="2E7D32"/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929931" y="4358640"/>
              <a:ext cx="19753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3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485900" y="4267200"/>
              <a:ext cx="1418272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重视营商环境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491615" y="4553902"/>
              <a:ext cx="111547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打造"两包"品牌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727710" y="4918710"/>
              <a:ext cx="161658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2021年："包你满意"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727710" y="5156835"/>
              <a:ext cx="166039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2023年："包你放心"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727710" y="5394960"/>
              <a:ext cx="308000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E7D32"/>
                  </a:solidFill>
                  <a:latin typeface="Segoe UI"/>
                  <a:ea typeface="Microsoft YaHei"/>
                  <a:cs typeface="Segoe UI"/>
                </a:rPr>
                <a:t>罚没收入减少3.8亿元，税收增长23.2%</a:t>
              </a:r>
            </a:p>
          </p:txBody>
        </p:sp>
        <p:sp>
          <p:nvSpPr>
            <p:cNvPr id="29" name="Freeform 29"/>
            <p:cNvSpPr/>
            <p:nvPr/>
          </p:nvSpPr>
          <p:spPr>
            <a:xfrm>
              <a:off x="6400800" y="4000500"/>
              <a:ext cx="5334000" cy="2095500"/>
            </a:xfrm>
            <a:custGeom>
              <a:avLst/>
              <a:gdLst/>
              <a:ahLst/>
              <a:cxnLst/>
              <a:rect l="l" t="t" r="r" b="b"/>
              <a:pathLst>
                <a:path w="5334000" h="209550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2019300"/>
                  </a:lnTo>
                  <a:cubicBezTo>
                    <a:pt x="5334000" y="2061384"/>
                    <a:pt x="5299884" y="2095500"/>
                    <a:pt x="5257800" y="2095500"/>
                  </a:cubicBezTo>
                  <a:lnTo>
                    <a:pt x="76200" y="2095500"/>
                  </a:lnTo>
                  <a:cubicBezTo>
                    <a:pt x="34116" y="2095500"/>
                    <a:pt x="0" y="2061384"/>
                    <a:pt x="0" y="2019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30" name="Ellipse 30"/>
            <p:cNvSpPr/>
            <p:nvPr/>
          </p:nvSpPr>
          <p:spPr>
            <a:xfrm>
              <a:off x="6686550" y="4191000"/>
              <a:ext cx="571500" cy="5715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6873531" y="4358640"/>
              <a:ext cx="19753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4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429500" y="4267200"/>
              <a:ext cx="1878330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产业是抢人的关键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7435215" y="4553902"/>
              <a:ext cx="186690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人口流入是产业培育的结果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6671310" y="4918710"/>
              <a:ext cx="199339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近三年新增人口5.23万人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6671310" y="5156835"/>
              <a:ext cx="21336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产业树立起来了，人就来了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6671310" y="5394960"/>
              <a:ext cx="90678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也能留住了</a:t>
              </a: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443865" y="6458902"/>
            <a:ext cx="21199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包头市近五年GDP经济发展报告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8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23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476250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0" y="2095500"/>
                </a:moveTo>
                <a:lnTo>
                  <a:pt x="2857500" y="20955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9334500" y="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2857500" y="0"/>
                </a:moveTo>
                <a:lnTo>
                  <a:pt x="0" y="0"/>
                </a:lnTo>
                <a:lnTo>
                  <a:pt x="2857500" y="20955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4670108" y="1516380"/>
            <a:ext cx="2851785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总结与展望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76118" y="2488882"/>
            <a:ext cx="3439763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65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从谷底到"增长冠军"的逆袭之路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84686" y="3188018"/>
            <a:ext cx="502262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五年GDP增长64.1% · 全国排名跃升31位 · 增速居百强第一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3714750" y="3933825"/>
            <a:ext cx="4762500" cy="1304925"/>
            <a:chOff x="3714750" y="3933825"/>
            <a:chExt cx="4762500" cy="1304925"/>
          </a:xfrm>
        </p:grpSpPr>
        <p:sp>
          <p:nvSpPr>
            <p:cNvPr id="10" name="TextBox 10"/>
            <p:cNvSpPr txBox="1"/>
            <p:nvPr/>
          </p:nvSpPr>
          <p:spPr>
            <a:xfrm>
              <a:off x="5248846" y="3933825"/>
              <a:ext cx="1694307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2025年产业目标</a:t>
              </a:r>
            </a:p>
          </p:txBody>
        </p:sp>
        <p:grpSp>
          <p:nvGrpSpPr>
            <p:cNvPr id="14" name="Group 14"/>
            <p:cNvGrpSpPr/>
            <p:nvPr/>
          </p:nvGrpSpPr>
          <p:grpSpPr>
            <a:xfrm>
              <a:off x="3714750" y="4476750"/>
              <a:ext cx="2095500" cy="762000"/>
              <a:chOff x="3714750" y="4476750"/>
              <a:chExt cx="2095500" cy="7620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3714750" y="4476750"/>
                <a:ext cx="209550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2095500" h="762000">
                    <a:moveTo>
                      <a:pt x="76200" y="0"/>
                    </a:moveTo>
                    <a:lnTo>
                      <a:pt x="2019300" y="0"/>
                    </a:lnTo>
                    <a:cubicBezTo>
                      <a:pt x="2061384" y="0"/>
                      <a:pt x="2095500" y="34116"/>
                      <a:pt x="2095500" y="76200"/>
                    </a:cubicBezTo>
                    <a:lnTo>
                      <a:pt x="2095500" y="685800"/>
                    </a:lnTo>
                    <a:cubicBezTo>
                      <a:pt x="2095500" y="727884"/>
                      <a:pt x="2061384" y="762000"/>
                      <a:pt x="201930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FFFFF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4132005" y="4583430"/>
                <a:ext cx="1260991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b="1" dirty="0">
                    <a:solidFill>
                      <a:srgbClr val="C9A227"/>
                    </a:solidFill>
                    <a:latin typeface="DIN Alternate"/>
                    <a:ea typeface="Microsoft YaHei"/>
                    <a:cs typeface="DIN Alternate"/>
                  </a:rPr>
                  <a:t>6,000亿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212431" y="4934902"/>
                <a:ext cx="110013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光伏装备制造业</a:t>
                </a:r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>
              <a:off x="6381750" y="4476750"/>
              <a:ext cx="2095500" cy="762000"/>
              <a:chOff x="6381750" y="4476750"/>
              <a:chExt cx="2095500" cy="76200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6381750" y="4476750"/>
                <a:ext cx="2095500" cy="762000"/>
              </a:xfrm>
              <a:custGeom>
                <a:avLst/>
                <a:gdLst/>
                <a:ahLst/>
                <a:cxnLst/>
                <a:rect l="l" t="t" r="r" b="b"/>
                <a:pathLst>
                  <a:path w="2095500" h="762000">
                    <a:moveTo>
                      <a:pt x="76200" y="0"/>
                    </a:moveTo>
                    <a:lnTo>
                      <a:pt x="2019300" y="0"/>
                    </a:lnTo>
                    <a:cubicBezTo>
                      <a:pt x="2061384" y="0"/>
                      <a:pt x="2095500" y="34116"/>
                      <a:pt x="2095500" y="76200"/>
                    </a:cubicBezTo>
                    <a:lnTo>
                      <a:pt x="2095500" y="685800"/>
                    </a:lnTo>
                    <a:cubicBezTo>
                      <a:pt x="2095500" y="727884"/>
                      <a:pt x="2061384" y="762000"/>
                      <a:pt x="2019300" y="762000"/>
                    </a:cubicBezTo>
                    <a:lnTo>
                      <a:pt x="76200" y="762000"/>
                    </a:lnTo>
                    <a:cubicBezTo>
                      <a:pt x="34116" y="762000"/>
                      <a:pt x="0" y="727884"/>
                      <a:pt x="0" y="685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FFFFF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6750698" y="4583430"/>
                <a:ext cx="1357603" cy="4267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100" b="1" dirty="0">
                    <a:solidFill>
                      <a:srgbClr val="C9A227"/>
                    </a:solidFill>
                    <a:latin typeface="DIN Alternate"/>
                    <a:ea typeface="Microsoft YaHei"/>
                    <a:cs typeface="DIN Alternate"/>
                  </a:rPr>
                  <a:t>1,000亿+</a:t>
                </a: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7109460" y="4934902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稀土产业</a:t>
                </a:r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4241752" y="5488305"/>
            <a:ext cx="3708497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b="1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"包你满意" · "包你放心"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257038" y="5966460"/>
            <a:ext cx="1677924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—— 包头市的城市承诺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9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