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381000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0" y="3048000"/>
                </a:moveTo>
                <a:lnTo>
                  <a:pt x="3810000" y="30480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8382000" y="0"/>
            <a:ext cx="3810000" cy="3048000"/>
          </a:xfrm>
          <a:custGeom>
            <a:avLst/>
            <a:gdLst/>
            <a:ahLst/>
            <a:cxnLst/>
            <a:rect l="l" t="t" r="r" b="b"/>
            <a:pathLst>
              <a:path w="3810000" h="3048000">
                <a:moveTo>
                  <a:pt x="3810000" y="0"/>
                </a:moveTo>
                <a:lnTo>
                  <a:pt x="0" y="0"/>
                </a:lnTo>
                <a:lnTo>
                  <a:pt x="3810000" y="30480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3842004" y="2468880"/>
            <a:ext cx="4507992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4236720" y="3457575"/>
            <a:ext cx="371856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5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2024-2025年AI技术发展趋势分析报告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5616321" y="6061710"/>
            <a:ext cx="959358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2026年05月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1675459" y="6458902"/>
            <a:ext cx="72676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1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2910" y="613410"/>
            <a:ext cx="896684" cy="5486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7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目录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Ellipse 5"/>
          <p:cNvSpPr/>
          <p:nvPr/>
        </p:nvSpPr>
        <p:spPr>
          <a:xfrm>
            <a:off x="571500" y="1638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933450" y="1609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内容概览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10365867" y="1642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  <p:sp>
        <p:nvSpPr>
          <p:cNvPr id="8" name="Ellipse 8"/>
          <p:cNvSpPr/>
          <p:nvPr/>
        </p:nvSpPr>
        <p:spPr>
          <a:xfrm>
            <a:off x="571500" y="2209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933450" y="2181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核心要点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10365867" y="2213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  <p:sp>
        <p:nvSpPr>
          <p:cNvPr id="11" name="Ellipse 11"/>
          <p:cNvSpPr/>
          <p:nvPr/>
        </p:nvSpPr>
        <p:spPr>
          <a:xfrm>
            <a:off x="571500" y="27813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2" name="TextBox 12"/>
          <p:cNvSpPr txBox="1"/>
          <p:nvPr/>
        </p:nvSpPr>
        <p:spPr>
          <a:xfrm>
            <a:off x="933450" y="27527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详细分析</a:t>
            </a:r>
          </a:p>
        </p:txBody>
      </p:sp>
      <p:sp>
        <p:nvSpPr>
          <p:cNvPr id="13" name="TextBox 13"/>
          <p:cNvSpPr txBox="1"/>
          <p:nvPr/>
        </p:nvSpPr>
        <p:spPr>
          <a:xfrm>
            <a:off x="10365867" y="27851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  <p:sp>
        <p:nvSpPr>
          <p:cNvPr id="14" name="Ellipse 14"/>
          <p:cNvSpPr/>
          <p:nvPr/>
        </p:nvSpPr>
        <p:spPr>
          <a:xfrm>
            <a:off x="571500" y="3352800"/>
            <a:ext cx="152400" cy="152400"/>
          </a:xfrm>
          <a:prstGeom prst="ellipse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15" name="TextBox 15"/>
          <p:cNvSpPr txBox="1"/>
          <p:nvPr/>
        </p:nvSpPr>
        <p:spPr>
          <a:xfrm>
            <a:off x="933450" y="3324225"/>
            <a:ext cx="914400" cy="30480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5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总结展望</a:t>
            </a:r>
          </a:p>
        </p:txBody>
      </p:sp>
      <p:sp>
        <p:nvSpPr>
          <p:cNvPr id="16" name="TextBox 16"/>
          <p:cNvSpPr txBox="1"/>
          <p:nvPr/>
        </p:nvSpPr>
        <p:spPr>
          <a:xfrm>
            <a:off x="10365867" y="3356610"/>
            <a:ext cx="126873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20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  <p:sp>
        <p:nvSpPr>
          <p:cNvPr id="17" name="TextBox 17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8" name="TextBox 18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2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385926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1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748529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1.1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20268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根据主题"人工智能发展趋势"生成的内容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1.2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3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2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2.1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20268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根据主题"人工智能发展趋势"生成的内容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2.2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4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3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3.1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20268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根据主题"人工智能发展趋势"生成的内容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3.2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5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4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4.1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20268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根据主题"人工智能发展趋势"生成的内容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4.2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6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</p:sp>
      <p:sp>
        <p:nvSpPr>
          <p:cNvPr id="3" name="TextBox 3"/>
          <p:cNvSpPr txBox="1"/>
          <p:nvPr/>
        </p:nvSpPr>
        <p:spPr>
          <a:xfrm>
            <a:off x="426720" y="645795"/>
            <a:ext cx="1477937" cy="48768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240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内容页 5</a:t>
            </a:r>
          </a:p>
        </p:txBody>
      </p:sp>
      <p:sp>
        <p:nvSpPr>
          <p:cNvPr id="4" name="Line 4"/>
          <p:cNvSpPr/>
          <p:nvPr/>
        </p:nvSpPr>
        <p:spPr>
          <a:xfrm>
            <a:off x="457200" y="1143000"/>
            <a:ext cx="11277600" cy="9525"/>
          </a:xfrm>
          <a:custGeom>
            <a:avLst/>
            <a:gdLst/>
            <a:ahLst/>
            <a:cxnLst/>
            <a:rect l="l" t="t" r="r" b="b"/>
            <a:pathLst>
              <a:path w="11277600" h="9525">
                <a:moveTo>
                  <a:pt x="0" y="0"/>
                </a:moveTo>
                <a:lnTo>
                  <a:pt x="11277600" y="0"/>
                </a:lnTo>
              </a:path>
            </a:pathLst>
          </a:custGeom>
          <a:noFill/>
          <a:ln w="19050">
            <a:solidFill>
              <a:srgbClr val="E0E0E0"/>
            </a:solidFill>
          </a:ln>
        </p:spPr>
      </p:sp>
      <p:sp>
        <p:nvSpPr>
          <p:cNvPr id="5" name="Freeform 5"/>
          <p:cNvSpPr/>
          <p:nvPr/>
        </p:nvSpPr>
        <p:spPr>
          <a:xfrm>
            <a:off x="4572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6" name="TextBox 6"/>
          <p:cNvSpPr txBox="1"/>
          <p:nvPr/>
        </p:nvSpPr>
        <p:spPr>
          <a:xfrm>
            <a:off x="630555" y="1759268"/>
            <a:ext cx="800286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5.1</a:t>
            </a:r>
          </a:p>
        </p:txBody>
      </p:sp>
      <p:sp>
        <p:nvSpPr>
          <p:cNvPr id="7" name="TextBox 7"/>
          <p:cNvSpPr txBox="1"/>
          <p:nvPr/>
        </p:nvSpPr>
        <p:spPr>
          <a:xfrm>
            <a:off x="632460" y="2156460"/>
            <a:ext cx="3202686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根据主题"人工智能发展趋势"生成的内容</a:t>
            </a:r>
          </a:p>
        </p:txBody>
      </p:sp>
      <p:sp>
        <p:nvSpPr>
          <p:cNvPr id="8" name="Freeform 8"/>
          <p:cNvSpPr/>
          <p:nvPr/>
        </p:nvSpPr>
        <p:spPr>
          <a:xfrm>
            <a:off x="6400800" y="1524000"/>
            <a:ext cx="5334000" cy="1905000"/>
          </a:xfrm>
          <a:custGeom>
            <a:avLst/>
            <a:gdLst/>
            <a:ahLst/>
            <a:cxnLst/>
            <a:rect l="l" t="t" r="r" b="b"/>
            <a:pathLst>
              <a:path w="5334000" h="1905000">
                <a:moveTo>
                  <a:pt x="76200" y="0"/>
                </a:moveTo>
                <a:lnTo>
                  <a:pt x="5257800" y="0"/>
                </a:lnTo>
                <a:cubicBezTo>
                  <a:pt x="5299884" y="0"/>
                  <a:pt x="5334000" y="34116"/>
                  <a:pt x="5334000" y="76200"/>
                </a:cubicBezTo>
                <a:lnTo>
                  <a:pt x="5334000" y="1828800"/>
                </a:lnTo>
                <a:cubicBezTo>
                  <a:pt x="5334000" y="1870884"/>
                  <a:pt x="5299884" y="1905000"/>
                  <a:pt x="5257800" y="1905000"/>
                </a:cubicBezTo>
                <a:lnTo>
                  <a:pt x="76200" y="1905000"/>
                </a:lnTo>
                <a:cubicBezTo>
                  <a:pt x="34116" y="1905000"/>
                  <a:pt x="0" y="1870884"/>
                  <a:pt x="0" y="1828800"/>
                </a:cubicBezTo>
                <a:lnTo>
                  <a:pt x="0" y="76200"/>
                </a:lnTo>
                <a:cubicBezTo>
                  <a:pt x="0" y="34116"/>
                  <a:pt x="34116" y="0"/>
                  <a:pt x="76200" y="0"/>
                </a:cubicBezTo>
                <a:close/>
              </a:path>
            </a:pathLst>
          </a:custGeom>
          <a:solidFill>
            <a:srgbClr val="F5F5F5"/>
          </a:solidFill>
          <a:ln>
            <a:noFill/>
          </a:ln>
        </p:spPr>
      </p:sp>
      <p:sp>
        <p:nvSpPr>
          <p:cNvPr id="9" name="TextBox 9"/>
          <p:cNvSpPr txBox="1"/>
          <p:nvPr/>
        </p:nvSpPr>
        <p:spPr>
          <a:xfrm>
            <a:off x="6574155" y="1759268"/>
            <a:ext cx="852042" cy="2743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350" b="1" dirty="0">
                <a:solidFill>
                  <a:srgbClr val="1E3A5F"/>
                </a:solidFill>
                <a:latin typeface="Segoe UI"/>
                <a:ea typeface="Microsoft YaHei"/>
                <a:cs typeface="Segoe UI"/>
              </a:rPr>
              <a:t>要点 5.2</a:t>
            </a:r>
          </a:p>
        </p:txBody>
      </p:sp>
      <p:sp>
        <p:nvSpPr>
          <p:cNvPr id="10" name="TextBox 10"/>
          <p:cNvSpPr txBox="1"/>
          <p:nvPr/>
        </p:nvSpPr>
        <p:spPr>
          <a:xfrm>
            <a:off x="6576060" y="2156460"/>
            <a:ext cx="1607820" cy="24384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200" dirty="0">
                <a:solidFill>
                  <a:srgbClr val="212121"/>
                </a:solidFill>
                <a:latin typeface="Segoe UI"/>
                <a:ea typeface="Microsoft YaHei"/>
                <a:cs typeface="Segoe UI"/>
              </a:rPr>
              <a:t>详细说明和数据展示</a:t>
            </a:r>
          </a:p>
        </p:txBody>
      </p:sp>
      <p:sp>
        <p:nvSpPr>
          <p:cNvPr id="11" name="TextBox 11"/>
          <p:cNvSpPr txBox="1"/>
          <p:nvPr/>
        </p:nvSpPr>
        <p:spPr>
          <a:xfrm>
            <a:off x="443865" y="6458902"/>
            <a:ext cx="1253490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l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12" name="TextBox 12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7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1E3A5F"/>
          </a:solidFill>
          <a:ln>
            <a:noFill/>
          </a:ln>
        </p:spPr>
      </p:sp>
      <p:sp>
        <p:nvSpPr>
          <p:cNvPr id="3" name="Polygon 3"/>
          <p:cNvSpPr/>
          <p:nvPr/>
        </p:nvSpPr>
        <p:spPr>
          <a:xfrm>
            <a:off x="0" y="476250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0" y="2095500"/>
                </a:moveTo>
                <a:lnTo>
                  <a:pt x="2857500" y="2095500"/>
                </a:lnTo>
                <a:lnTo>
                  <a:pt x="0" y="0"/>
                </a:lnTo>
                <a:close/>
              </a:path>
            </a:pathLst>
          </a:custGeom>
          <a:solidFill>
            <a:srgbClr val="152A45">
              <a:alpha val="50000"/>
            </a:srgbClr>
          </a:solidFill>
          <a:ln>
            <a:noFill/>
          </a:ln>
        </p:spPr>
      </p:sp>
      <p:sp>
        <p:nvSpPr>
          <p:cNvPr id="4" name="Polygon 4"/>
          <p:cNvSpPr/>
          <p:nvPr/>
        </p:nvSpPr>
        <p:spPr>
          <a:xfrm>
            <a:off x="9334500" y="0"/>
            <a:ext cx="2857500" cy="2095500"/>
          </a:xfrm>
          <a:custGeom>
            <a:avLst/>
            <a:gdLst/>
            <a:ahLst/>
            <a:cxnLst/>
            <a:rect l="l" t="t" r="r" b="b"/>
            <a:pathLst>
              <a:path w="2857500" h="2095500">
                <a:moveTo>
                  <a:pt x="2857500" y="0"/>
                </a:moveTo>
                <a:lnTo>
                  <a:pt x="0" y="0"/>
                </a:lnTo>
                <a:lnTo>
                  <a:pt x="2857500" y="2095500"/>
                </a:lnTo>
                <a:close/>
              </a:path>
            </a:pathLst>
          </a:custGeom>
          <a:solidFill>
            <a:srgbClr val="152A45">
              <a:alpha val="30000"/>
            </a:srgbClr>
          </a:solidFill>
          <a:ln>
            <a:noFill/>
          </a:ln>
        </p:spPr>
      </p:sp>
      <p:sp>
        <p:nvSpPr>
          <p:cNvPr id="5" name="Line 5"/>
          <p:cNvSpPr/>
          <p:nvPr/>
        </p:nvSpPr>
        <p:spPr>
          <a:xfrm>
            <a:off x="4572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6" name="Line 6"/>
          <p:cNvSpPr/>
          <p:nvPr/>
        </p:nvSpPr>
        <p:spPr>
          <a:xfrm>
            <a:off x="10287000" y="3429000"/>
            <a:ext cx="1447800" cy="9525"/>
          </a:xfrm>
          <a:custGeom>
            <a:avLst/>
            <a:gdLst/>
            <a:ahLst/>
            <a:cxnLst/>
            <a:rect l="l" t="t" r="r" b="b"/>
            <a:pathLst>
              <a:path w="1447800" h="9525">
                <a:moveTo>
                  <a:pt x="0" y="0"/>
                </a:moveTo>
                <a:lnTo>
                  <a:pt x="1447800" y="0"/>
                </a:lnTo>
              </a:path>
            </a:pathLst>
          </a:custGeom>
          <a:noFill/>
          <a:ln w="28575">
            <a:solidFill>
              <a:srgbClr val="C9A227"/>
            </a:solidFill>
          </a:ln>
        </p:spPr>
      </p:sp>
      <p:sp>
        <p:nvSpPr>
          <p:cNvPr id="7" name="TextBox 7"/>
          <p:cNvSpPr txBox="1"/>
          <p:nvPr/>
        </p:nvSpPr>
        <p:spPr>
          <a:xfrm>
            <a:off x="4946142" y="2849880"/>
            <a:ext cx="2299716" cy="73152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3600" b="1" dirty="0">
                <a:solidFill>
                  <a:srgbClr val="FFFFFF"/>
                </a:solidFill>
                <a:latin typeface="Segoe UI"/>
                <a:ea typeface="Microsoft YaHei"/>
                <a:cs typeface="Segoe UI"/>
              </a:rPr>
              <a:t>感谢观看</a:t>
            </a:r>
          </a:p>
        </p:txBody>
      </p:sp>
      <p:sp>
        <p:nvSpPr>
          <p:cNvPr id="8" name="TextBox 8"/>
          <p:cNvSpPr txBox="1"/>
          <p:nvPr/>
        </p:nvSpPr>
        <p:spPr>
          <a:xfrm>
            <a:off x="5021580" y="3806190"/>
            <a:ext cx="2148840" cy="3657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ctr"/>
            <a:r>
              <a:rPr lang="zh-CN" sz="1800" dirty="0">
                <a:solidFill>
                  <a:srgbClr val="C9A227"/>
                </a:solidFill>
                <a:latin typeface="Segoe UI"/>
                <a:ea typeface="Microsoft YaHei"/>
                <a:cs typeface="Segoe UI"/>
              </a:rPr>
              <a:t>人工智能发展趋势</a:t>
            </a:r>
          </a:p>
        </p:txBody>
      </p:sp>
      <p:sp>
        <p:nvSpPr>
          <p:cNvPr id="9" name="TextBox 9"/>
          <p:cNvSpPr txBox="1"/>
          <p:nvPr/>
        </p:nvSpPr>
        <p:spPr>
          <a:xfrm>
            <a:off x="11637121" y="6458902"/>
            <a:ext cx="111014" cy="213360"/>
          </a:xfrm>
          <a:prstGeom prst="rect">
            <a:avLst/>
          </a:prstGeom>
          <a:noFill/>
          <a:ln>
            <a:noFill/>
          </a:ln>
        </p:spPr>
        <p:txBody>
          <a:bodyPr wrap="none" lIns="0" tIns="0" rIns="0" bIns="0" anchor="t" anchorCtr="0">
            <a:spAutoFit/>
          </a:bodyPr>
          <a:lstStyle/>
          <a:p>
            <a:pPr algn="r"/>
            <a:r>
              <a:rPr lang="zh-CN" sz="1050" dirty="0">
                <a:solidFill>
                  <a:srgbClr val="757575"/>
                </a:solidFill>
                <a:latin typeface="Segoe UI"/>
                <a:ea typeface="Microsoft YaHei"/>
                <a:cs typeface="Segoe UI"/>
              </a:rPr>
              <a:t>8</a:t>
            </a:r>
          </a:p>
        </p:txBody>
      </p:sp>
    </p:spTree>
  </p:cSld>
  <p:clrMapOvr>
    <a:masterClrMapping/>
  </p:clrMapOvr>
  <p:transition xmlns:p14="http://schemas.microsoft.com/office/powerpoint/2010/main" p14:dur="4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9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4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800"/>
                            </p:stCondLst>
                            <p:childTnLst>
                              <p:par>
                                <p:cTn id="13" presetID="5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700"/>
                            </p:stCondLst>
                            <p:childTnLst>
                              <p:par>
                                <p:cTn id="1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4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600"/>
                            </p:stCondLst>
                            <p:childTnLst>
                              <p:par>
                                <p:cTn id="21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3" dur="4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4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Left)">
                                      <p:cBhvr>
                                        <p:cTn id="27" dur="4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400"/>
                            </p:stCondLst>
                            <p:childTnLst>
                              <p:par>
                                <p:cTn id="2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1" dur="4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300"/>
                            </p:stCondLst>
                            <p:childTnLst>
                              <p:par>
                                <p:cTn id="33" presetID="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4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