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3" name="Polygon 3"/>
          <p:cNvSpPr/>
          <p:nvPr/>
        </p:nvSpPr>
        <p:spPr>
          <a:xfrm>
            <a:off x="0" y="3810000"/>
            <a:ext cx="3810000" cy="3048000"/>
          </a:xfrm>
          <a:custGeom>
            <a:avLst/>
            <a:gdLst/>
            <a:ahLst/>
            <a:cxnLst/>
            <a:rect l="l" t="t" r="r" b="b"/>
            <a:pathLst>
              <a:path w="3810000" h="3048000">
                <a:moveTo>
                  <a:pt x="0" y="3048000"/>
                </a:moveTo>
                <a:lnTo>
                  <a:pt x="3810000" y="3048000"/>
                </a:lnTo>
                <a:lnTo>
                  <a:pt x="0" y="0"/>
                </a:lnTo>
                <a:close/>
              </a:path>
            </a:pathLst>
          </a:custGeom>
          <a:solidFill>
            <a:srgbClr val="152A45">
              <a:alpha val="50000"/>
            </a:srgbClr>
          </a:solidFill>
          <a:ln>
            <a:noFill/>
          </a:ln>
        </p:spPr>
      </p:sp>
      <p:sp>
        <p:nvSpPr>
          <p:cNvPr id="4" name="Polygon 4"/>
          <p:cNvSpPr/>
          <p:nvPr/>
        </p:nvSpPr>
        <p:spPr>
          <a:xfrm>
            <a:off x="8382000" y="0"/>
            <a:ext cx="3810000" cy="3048000"/>
          </a:xfrm>
          <a:custGeom>
            <a:avLst/>
            <a:gdLst/>
            <a:ahLst/>
            <a:cxnLst/>
            <a:rect l="l" t="t" r="r" b="b"/>
            <a:pathLst>
              <a:path w="3810000" h="3048000">
                <a:moveTo>
                  <a:pt x="3810000" y="0"/>
                </a:moveTo>
                <a:lnTo>
                  <a:pt x="0" y="0"/>
                </a:lnTo>
                <a:lnTo>
                  <a:pt x="3810000" y="3048000"/>
                </a:lnTo>
                <a:close/>
              </a:path>
            </a:pathLst>
          </a:custGeom>
          <a:solidFill>
            <a:srgbClr val="152A45">
              <a:alpha val="30000"/>
            </a:srgbClr>
          </a:solidFill>
          <a:ln>
            <a:noFill/>
          </a:ln>
        </p:spPr>
      </p:sp>
      <p:sp>
        <p:nvSpPr>
          <p:cNvPr id="5" name="Line 5"/>
          <p:cNvSpPr/>
          <p:nvPr/>
        </p:nvSpPr>
        <p:spPr>
          <a:xfrm>
            <a:off x="4572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6" name="Line 6"/>
          <p:cNvSpPr/>
          <p:nvPr/>
        </p:nvSpPr>
        <p:spPr>
          <a:xfrm>
            <a:off x="102870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7" name="TextBox 7"/>
          <p:cNvSpPr txBox="1"/>
          <p:nvPr/>
        </p:nvSpPr>
        <p:spPr>
          <a:xfrm>
            <a:off x="3842004" y="2468880"/>
            <a:ext cx="4507992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人工智能发展趋势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209336" y="3457575"/>
            <a:ext cx="3773329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500" dirty="0">
                <a:solidFill>
                  <a:srgbClr val="C9A227"/>
                </a:solidFill>
                <a:latin typeface="Segoe UI"/>
                <a:ea typeface="Microsoft YaHei"/>
                <a:cs typeface="Segoe UI"/>
              </a:rPr>
              <a:t>分析2024年AI技术发展方向和应用前景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616321" y="6061710"/>
            <a:ext cx="95935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2026年05月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1675459" y="6458902"/>
            <a:ext cx="72676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1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2910" y="613410"/>
            <a:ext cx="896684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目录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Ellipse 5"/>
          <p:cNvSpPr/>
          <p:nvPr/>
        </p:nvSpPr>
        <p:spPr>
          <a:xfrm>
            <a:off x="571500" y="16383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933450" y="16097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技术现状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365867" y="16421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3</a:t>
            </a:r>
          </a:p>
        </p:txBody>
      </p:sp>
      <p:sp>
        <p:nvSpPr>
          <p:cNvPr id="8" name="Ellipse 8"/>
          <p:cNvSpPr/>
          <p:nvPr/>
        </p:nvSpPr>
        <p:spPr>
          <a:xfrm>
            <a:off x="571500" y="22098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933450" y="21812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核心技术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365867" y="22136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4</a:t>
            </a:r>
          </a:p>
        </p:txBody>
      </p:sp>
      <p:sp>
        <p:nvSpPr>
          <p:cNvPr id="11" name="Ellipse 11"/>
          <p:cNvSpPr/>
          <p:nvPr/>
        </p:nvSpPr>
        <p:spPr>
          <a:xfrm>
            <a:off x="571500" y="27813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12" name="TextBox 12"/>
          <p:cNvSpPr txBox="1"/>
          <p:nvPr/>
        </p:nvSpPr>
        <p:spPr>
          <a:xfrm>
            <a:off x="933450" y="27527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应用场景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365867" y="27851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5</a:t>
            </a:r>
          </a:p>
        </p:txBody>
      </p:sp>
      <p:sp>
        <p:nvSpPr>
          <p:cNvPr id="14" name="Ellipse 14"/>
          <p:cNvSpPr/>
          <p:nvPr/>
        </p:nvSpPr>
        <p:spPr>
          <a:xfrm>
            <a:off x="571500" y="33528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15" name="TextBox 15"/>
          <p:cNvSpPr txBox="1"/>
          <p:nvPr/>
        </p:nvSpPr>
        <p:spPr>
          <a:xfrm>
            <a:off x="933450" y="3324225"/>
            <a:ext cx="1133475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优势与挑战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0365867" y="33566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6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43865" y="6458902"/>
            <a:ext cx="125349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人工智能发展趋势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2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533144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技术现状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14" name="Group 14"/>
          <p:cNvGrpSpPr/>
          <p:nvPr/>
        </p:nvGrpSpPr>
        <p:grpSpPr>
          <a:xfrm>
            <a:off x="457200" y="1524000"/>
            <a:ext cx="11049000" cy="1714500"/>
            <a:chOff x="457200" y="1524000"/>
            <a:chExt cx="11049000" cy="1714500"/>
          </a:xfrm>
        </p:grpSpPr>
        <p:sp>
          <p:nvSpPr>
            <p:cNvPr id="5" name="Freeform 5"/>
            <p:cNvSpPr/>
            <p:nvPr/>
          </p:nvSpPr>
          <p:spPr>
            <a:xfrm>
              <a:off x="457200" y="1524000"/>
              <a:ext cx="3429000" cy="1714500"/>
            </a:xfrm>
            <a:custGeom>
              <a:avLst/>
              <a:gdLst/>
              <a:ahLst/>
              <a:cxnLst/>
              <a:rect l="l" t="t" r="r" b="b"/>
              <a:pathLst>
                <a:path w="3429000" h="17145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1638300"/>
                  </a:lnTo>
                  <a:cubicBezTo>
                    <a:pt x="3429000" y="1680384"/>
                    <a:pt x="3394884" y="1714500"/>
                    <a:pt x="33528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1313259" y="1832610"/>
              <a:ext cx="1716881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solidFill>
                    <a:srgbClr val="1E3A5F"/>
                  </a:solidFill>
                  <a:latin typeface="DIN Alternate"/>
                  <a:ea typeface="Microsoft YaHei"/>
                  <a:cs typeface="DIN Alternate"/>
                </a:rPr>
                <a:t>1,500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1805940" y="2632710"/>
              <a:ext cx="73152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市场规模</a:t>
              </a:r>
            </a:p>
          </p:txBody>
        </p:sp>
        <p:sp>
          <p:nvSpPr>
            <p:cNvPr id="8" name="Freeform 8"/>
            <p:cNvSpPr/>
            <p:nvPr/>
          </p:nvSpPr>
          <p:spPr>
            <a:xfrm>
              <a:off x="4267200" y="1524000"/>
              <a:ext cx="3429000" cy="1714500"/>
            </a:xfrm>
            <a:custGeom>
              <a:avLst/>
              <a:gdLst/>
              <a:ahLst/>
              <a:cxnLst/>
              <a:rect l="l" t="t" r="r" b="b"/>
              <a:pathLst>
                <a:path w="3429000" h="17145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1638300"/>
                  </a:lnTo>
                  <a:cubicBezTo>
                    <a:pt x="3429000" y="1680384"/>
                    <a:pt x="3394884" y="1714500"/>
                    <a:pt x="33528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5396994" y="1832610"/>
              <a:ext cx="1169413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solidFill>
                    <a:srgbClr val="C9A227"/>
                  </a:solidFill>
                  <a:latin typeface="DIN Alternate"/>
                  <a:ea typeface="Microsoft YaHei"/>
                  <a:cs typeface="DIN Alternate"/>
                </a:rPr>
                <a:t>35%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5615940" y="2632710"/>
              <a:ext cx="73152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年增长率</a:t>
              </a:r>
            </a:p>
          </p:txBody>
        </p:sp>
        <p:sp>
          <p:nvSpPr>
            <p:cNvPr id="11" name="Freeform 11"/>
            <p:cNvSpPr/>
            <p:nvPr/>
          </p:nvSpPr>
          <p:spPr>
            <a:xfrm>
              <a:off x="8077200" y="1524000"/>
              <a:ext cx="3429000" cy="1714500"/>
            </a:xfrm>
            <a:custGeom>
              <a:avLst/>
              <a:gdLst/>
              <a:ahLst/>
              <a:cxnLst/>
              <a:rect l="l" t="t" r="r" b="b"/>
              <a:pathLst>
                <a:path w="3429000" h="1714500">
                  <a:moveTo>
                    <a:pt x="76200" y="0"/>
                  </a:moveTo>
                  <a:lnTo>
                    <a:pt x="3352800" y="0"/>
                  </a:lnTo>
                  <a:cubicBezTo>
                    <a:pt x="3394884" y="0"/>
                    <a:pt x="3429000" y="34116"/>
                    <a:pt x="3429000" y="76200"/>
                  </a:cubicBezTo>
                  <a:lnTo>
                    <a:pt x="3429000" y="1638300"/>
                  </a:lnTo>
                  <a:cubicBezTo>
                    <a:pt x="3429000" y="1680384"/>
                    <a:pt x="3394884" y="1714500"/>
                    <a:pt x="33528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8852749" y="1832610"/>
              <a:ext cx="1877901" cy="8534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4200" b="1" dirty="0">
                  <a:solidFill>
                    <a:srgbClr val="2E7D32"/>
                  </a:solidFill>
                  <a:latin typeface="DIN Alternate"/>
                  <a:ea typeface="Microsoft YaHei"/>
                  <a:cs typeface="DIN Alternate"/>
                </a:rPr>
                <a:t>2,800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9425940" y="2632710"/>
              <a:ext cx="73152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757575"/>
                  </a:solidFill>
                  <a:latin typeface="Segoe UI"/>
                  <a:ea typeface="Microsoft YaHei"/>
                  <a:cs typeface="Segoe UI"/>
                </a:rPr>
                <a:t>企业数量</a:t>
              </a:r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441960" y="3680460"/>
            <a:ext cx="213360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人工智能发展趋势市场概览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443865" y="6458902"/>
            <a:ext cx="64008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技术现状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3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4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533144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核心技术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17" name="Group 17"/>
          <p:cNvGrpSpPr/>
          <p:nvPr/>
        </p:nvGrpSpPr>
        <p:grpSpPr>
          <a:xfrm>
            <a:off x="457200" y="1524000"/>
            <a:ext cx="10858500" cy="3619500"/>
            <a:chOff x="457200" y="1524000"/>
            <a:chExt cx="10858500" cy="3619500"/>
          </a:xfrm>
        </p:grpSpPr>
        <p:sp>
          <p:nvSpPr>
            <p:cNvPr id="5" name="Freeform 5"/>
            <p:cNvSpPr/>
            <p:nvPr/>
          </p:nvSpPr>
          <p:spPr>
            <a:xfrm>
              <a:off x="457200" y="1524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630555" y="1759268"/>
              <a:ext cx="106941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大语言模型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634365" y="2172652"/>
              <a:ext cx="228095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GPT、Claude等模型能力持续提升</a:t>
              </a:r>
            </a:p>
          </p:txBody>
        </p:sp>
        <p:sp>
          <p:nvSpPr>
            <p:cNvPr id="8" name="Freeform 8"/>
            <p:cNvSpPr/>
            <p:nvPr/>
          </p:nvSpPr>
          <p:spPr>
            <a:xfrm>
              <a:off x="6172200" y="1524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6345555" y="1759268"/>
              <a:ext cx="106941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计算机视觉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6349365" y="2172652"/>
              <a:ext cx="202025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图像识别、生成技术广泛应用</a:t>
              </a:r>
            </a:p>
          </p:txBody>
        </p:sp>
        <p:sp>
          <p:nvSpPr>
            <p:cNvPr id="11" name="Freeform 11"/>
            <p:cNvSpPr/>
            <p:nvPr/>
          </p:nvSpPr>
          <p:spPr>
            <a:xfrm>
              <a:off x="457200" y="3429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30555" y="36642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语音识别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634365" y="4077652"/>
              <a:ext cx="156019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自然语言交互成为主流</a:t>
              </a:r>
            </a:p>
          </p:txBody>
        </p:sp>
        <p:sp>
          <p:nvSpPr>
            <p:cNvPr id="14" name="Freeform 14"/>
            <p:cNvSpPr/>
            <p:nvPr/>
          </p:nvSpPr>
          <p:spPr>
            <a:xfrm>
              <a:off x="6172200" y="3429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6345555" y="36642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机器学习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6349365" y="4077652"/>
              <a:ext cx="156019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深度学习算法不断优化</a:t>
              </a:r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443865" y="6458902"/>
            <a:ext cx="64008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核心技术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4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533144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应用场景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17" name="Group 17"/>
          <p:cNvGrpSpPr/>
          <p:nvPr/>
        </p:nvGrpSpPr>
        <p:grpSpPr>
          <a:xfrm>
            <a:off x="457200" y="1524000"/>
            <a:ext cx="10858500" cy="3619500"/>
            <a:chOff x="457200" y="1524000"/>
            <a:chExt cx="10858500" cy="3619500"/>
          </a:xfrm>
        </p:grpSpPr>
        <p:sp>
          <p:nvSpPr>
            <p:cNvPr id="5" name="Freeform 5"/>
            <p:cNvSpPr/>
            <p:nvPr/>
          </p:nvSpPr>
          <p:spPr>
            <a:xfrm>
              <a:off x="457200" y="1524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630555" y="17592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智能客服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634365" y="2172652"/>
              <a:ext cx="143751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7x24小时自动化服务</a:t>
              </a:r>
            </a:p>
          </p:txBody>
        </p:sp>
        <p:sp>
          <p:nvSpPr>
            <p:cNvPr id="8" name="Freeform 8"/>
            <p:cNvSpPr/>
            <p:nvPr/>
          </p:nvSpPr>
          <p:spPr>
            <a:xfrm>
              <a:off x="6172200" y="1524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6345555" y="17592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内容生成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6349365" y="2172652"/>
              <a:ext cx="156019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文案、代码、设计辅助</a:t>
              </a:r>
            </a:p>
          </p:txBody>
        </p:sp>
        <p:sp>
          <p:nvSpPr>
            <p:cNvPr id="11" name="Freeform 11"/>
            <p:cNvSpPr/>
            <p:nvPr/>
          </p:nvSpPr>
          <p:spPr>
            <a:xfrm>
              <a:off x="457200" y="3429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30555" y="36642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数据分析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634365" y="4077652"/>
              <a:ext cx="125349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智能决策支持系统</a:t>
              </a:r>
            </a:p>
          </p:txBody>
        </p:sp>
        <p:sp>
          <p:nvSpPr>
            <p:cNvPr id="14" name="Freeform 14"/>
            <p:cNvSpPr/>
            <p:nvPr/>
          </p:nvSpPr>
          <p:spPr>
            <a:xfrm>
              <a:off x="6172200" y="3429000"/>
              <a:ext cx="5143500" cy="1714500"/>
            </a:xfrm>
            <a:custGeom>
              <a:avLst/>
              <a:gdLst/>
              <a:ahLst/>
              <a:cxnLst/>
              <a:rect l="l" t="t" r="r" b="b"/>
              <a:pathLst>
                <a:path w="5143500" h="1714500">
                  <a:moveTo>
                    <a:pt x="76200" y="0"/>
                  </a:moveTo>
                  <a:lnTo>
                    <a:pt x="5067300" y="0"/>
                  </a:lnTo>
                  <a:cubicBezTo>
                    <a:pt x="5109384" y="0"/>
                    <a:pt x="5143500" y="34116"/>
                    <a:pt x="5143500" y="76200"/>
                  </a:cubicBezTo>
                  <a:lnTo>
                    <a:pt x="5143500" y="1638300"/>
                  </a:lnTo>
                  <a:cubicBezTo>
                    <a:pt x="5143500" y="1680384"/>
                    <a:pt x="5109384" y="1714500"/>
                    <a:pt x="5067300" y="1714500"/>
                  </a:cubicBezTo>
                  <a:lnTo>
                    <a:pt x="76200" y="1714500"/>
                  </a:lnTo>
                  <a:cubicBezTo>
                    <a:pt x="34116" y="1714500"/>
                    <a:pt x="0" y="1680384"/>
                    <a:pt x="0" y="16383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6345555" y="3664268"/>
              <a:ext cx="8623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自动驾驶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6349365" y="4077652"/>
              <a:ext cx="140684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感知与决策技术突破</a:t>
              </a:r>
            </a:p>
          </p:txBody>
        </p:sp>
      </p:grpSp>
      <p:sp>
        <p:nvSpPr>
          <p:cNvPr id="18" name="TextBox 18"/>
          <p:cNvSpPr txBox="1"/>
          <p:nvPr/>
        </p:nvSpPr>
        <p:spPr>
          <a:xfrm>
            <a:off x="443865" y="6458902"/>
            <a:ext cx="64008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应用场景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5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etch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1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2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901190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优势与挑战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10" name="Group 10"/>
          <p:cNvGrpSpPr/>
          <p:nvPr/>
        </p:nvGrpSpPr>
        <p:grpSpPr>
          <a:xfrm>
            <a:off x="457200" y="1524000"/>
            <a:ext cx="5334000" cy="3810000"/>
            <a:chOff x="457200" y="1524000"/>
            <a:chExt cx="5334000" cy="3810000"/>
          </a:xfrm>
        </p:grpSpPr>
        <p:sp>
          <p:nvSpPr>
            <p:cNvPr id="5" name="Freeform 5"/>
            <p:cNvSpPr/>
            <p:nvPr/>
          </p:nvSpPr>
          <p:spPr>
            <a:xfrm>
              <a:off x="457200" y="1524000"/>
              <a:ext cx="5334000" cy="3810000"/>
            </a:xfrm>
            <a:custGeom>
              <a:avLst/>
              <a:gdLst/>
              <a:ahLst/>
              <a:cxnLst/>
              <a:rect l="l" t="t" r="r" b="b"/>
              <a:pathLst>
                <a:path w="5334000" h="3810000">
                  <a:moveTo>
                    <a:pt x="76200" y="0"/>
                  </a:moveTo>
                  <a:lnTo>
                    <a:pt x="5257800" y="0"/>
                  </a:lnTo>
                  <a:cubicBezTo>
                    <a:pt x="5299884" y="0"/>
                    <a:pt x="5334000" y="34116"/>
                    <a:pt x="5334000" y="76200"/>
                  </a:cubicBezTo>
                  <a:lnTo>
                    <a:pt x="5334000" y="3733800"/>
                  </a:lnTo>
                  <a:cubicBezTo>
                    <a:pt x="5334000" y="3775884"/>
                    <a:pt x="5299884" y="3810000"/>
                    <a:pt x="5257800" y="3810000"/>
                  </a:cubicBezTo>
                  <a:lnTo>
                    <a:pt x="76200" y="3810000"/>
                  </a:lnTo>
                  <a:cubicBezTo>
                    <a:pt x="34116" y="3810000"/>
                    <a:pt x="0" y="3775884"/>
                    <a:pt x="0" y="3733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628650" y="1743075"/>
              <a:ext cx="95821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1E3A5F"/>
                  </a:solidFill>
                  <a:latin typeface="Segoe UI"/>
                  <a:ea typeface="Microsoft YaHei"/>
                  <a:cs typeface="Segoe UI"/>
                </a:rPr>
                <a:t>技术优势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27710" y="2156460"/>
              <a:ext cx="123101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- 算法能力领先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27710" y="2537460"/>
              <a:ext cx="123101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- 数据资源丰富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27710" y="2918460"/>
              <a:ext cx="123101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- 应用场景广泛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6096000" y="1524000"/>
            <a:ext cx="5334000" cy="3810000"/>
            <a:chOff x="6096000" y="1524000"/>
            <a:chExt cx="5334000" cy="3810000"/>
          </a:xfrm>
        </p:grpSpPr>
        <p:sp>
          <p:nvSpPr>
            <p:cNvPr id="11" name="Freeform 11"/>
            <p:cNvSpPr/>
            <p:nvPr/>
          </p:nvSpPr>
          <p:spPr>
            <a:xfrm>
              <a:off x="6096000" y="1524000"/>
              <a:ext cx="5334000" cy="3810000"/>
            </a:xfrm>
            <a:custGeom>
              <a:avLst/>
              <a:gdLst/>
              <a:ahLst/>
              <a:cxnLst/>
              <a:rect l="l" t="t" r="r" b="b"/>
              <a:pathLst>
                <a:path w="5334000" h="3810000">
                  <a:moveTo>
                    <a:pt x="76200" y="0"/>
                  </a:moveTo>
                  <a:lnTo>
                    <a:pt x="5257800" y="0"/>
                  </a:lnTo>
                  <a:cubicBezTo>
                    <a:pt x="5299884" y="0"/>
                    <a:pt x="5334000" y="34116"/>
                    <a:pt x="5334000" y="76200"/>
                  </a:cubicBezTo>
                  <a:lnTo>
                    <a:pt x="5334000" y="3733800"/>
                  </a:lnTo>
                  <a:cubicBezTo>
                    <a:pt x="5334000" y="3775884"/>
                    <a:pt x="5299884" y="3810000"/>
                    <a:pt x="5257800" y="3810000"/>
                  </a:cubicBezTo>
                  <a:lnTo>
                    <a:pt x="76200" y="3810000"/>
                  </a:lnTo>
                  <a:cubicBezTo>
                    <a:pt x="34116" y="3810000"/>
                    <a:pt x="0" y="3775884"/>
                    <a:pt x="0" y="3733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267450" y="1743075"/>
              <a:ext cx="958215" cy="3048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2E7D32"/>
                  </a:solidFill>
                  <a:latin typeface="Segoe UI"/>
                  <a:ea typeface="Microsoft YaHei"/>
                  <a:cs typeface="Segoe UI"/>
                </a:rPr>
                <a:t>面临挑战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6366510" y="2156460"/>
              <a:ext cx="123101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- 算力成本高昂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6366510" y="2537460"/>
              <a:ext cx="123101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- 人才竞争激烈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6366510" y="2918460"/>
              <a:ext cx="123101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- 监管政策趋严</a:t>
              </a:r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443865" y="6458902"/>
            <a:ext cx="793432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优势与挑战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6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4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0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477937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5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grpSp>
        <p:nvGrpSpPr>
          <p:cNvPr id="10" name="Group 10"/>
          <p:cNvGrpSpPr/>
          <p:nvPr/>
        </p:nvGrpSpPr>
        <p:grpSpPr>
          <a:xfrm>
            <a:off x="457200" y="1524000"/>
            <a:ext cx="10477500" cy="3810000"/>
            <a:chOff x="457200" y="1524000"/>
            <a:chExt cx="10477500" cy="3810000"/>
          </a:xfrm>
        </p:grpSpPr>
        <p:sp>
          <p:nvSpPr>
            <p:cNvPr id="5" name="Freeform 5"/>
            <p:cNvSpPr/>
            <p:nvPr/>
          </p:nvSpPr>
          <p:spPr>
            <a:xfrm>
              <a:off x="457200" y="1524000"/>
              <a:ext cx="10477500" cy="3810000"/>
            </a:xfrm>
            <a:custGeom>
              <a:avLst/>
              <a:gdLst/>
              <a:ahLst/>
              <a:cxnLst/>
              <a:rect l="l" t="t" r="r" b="b"/>
              <a:pathLst>
                <a:path w="10477500" h="3810000">
                  <a:moveTo>
                    <a:pt x="76200" y="0"/>
                  </a:moveTo>
                  <a:lnTo>
                    <a:pt x="10401300" y="0"/>
                  </a:lnTo>
                  <a:cubicBezTo>
                    <a:pt x="10443384" y="0"/>
                    <a:pt x="10477500" y="34116"/>
                    <a:pt x="10477500" y="76200"/>
                  </a:cubicBezTo>
                  <a:lnTo>
                    <a:pt x="10477500" y="3733800"/>
                  </a:lnTo>
                  <a:cubicBezTo>
                    <a:pt x="10477500" y="3775884"/>
                    <a:pt x="10443384" y="3810000"/>
                    <a:pt x="10401300" y="3810000"/>
                  </a:cubicBezTo>
                  <a:lnTo>
                    <a:pt x="76200" y="3810000"/>
                  </a:lnTo>
                  <a:cubicBezTo>
                    <a:pt x="34116" y="3810000"/>
                    <a:pt x="0" y="3775884"/>
                    <a:pt x="0" y="3733800"/>
                  </a:cubicBezTo>
                  <a:lnTo>
                    <a:pt x="0" y="76200"/>
                  </a:lnTo>
                  <a:cubicBezTo>
                    <a:pt x="0" y="34116"/>
                    <a:pt x="34116" y="0"/>
                    <a:pt x="76200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727710" y="1870710"/>
              <a:ext cx="2308860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人工智能发展趋势的详细分析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918210" y="2346960"/>
              <a:ext cx="88049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- 技术原理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918210" y="2823210"/>
              <a:ext cx="88049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- 应用案例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918210" y="3299460"/>
              <a:ext cx="880491" cy="24384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212121"/>
                  </a:solidFill>
                  <a:latin typeface="Segoe UI"/>
                  <a:ea typeface="Microsoft YaHei"/>
                  <a:cs typeface="Segoe UI"/>
                </a:rPr>
                <a:t>- 发展趋势</a:t>
              </a: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443865" y="6458902"/>
            <a:ext cx="617077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内容页 5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7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3" name="Polygon 3"/>
          <p:cNvSpPr/>
          <p:nvPr/>
        </p:nvSpPr>
        <p:spPr>
          <a:xfrm>
            <a:off x="0" y="4762500"/>
            <a:ext cx="2857500" cy="2095500"/>
          </a:xfrm>
          <a:custGeom>
            <a:avLst/>
            <a:gdLst/>
            <a:ahLst/>
            <a:cxnLst/>
            <a:rect l="l" t="t" r="r" b="b"/>
            <a:pathLst>
              <a:path w="2857500" h="2095500">
                <a:moveTo>
                  <a:pt x="0" y="2095500"/>
                </a:moveTo>
                <a:lnTo>
                  <a:pt x="2857500" y="2095500"/>
                </a:lnTo>
                <a:lnTo>
                  <a:pt x="0" y="0"/>
                </a:lnTo>
                <a:close/>
              </a:path>
            </a:pathLst>
          </a:custGeom>
          <a:solidFill>
            <a:srgbClr val="152A45">
              <a:alpha val="50000"/>
            </a:srgbClr>
          </a:solidFill>
          <a:ln>
            <a:noFill/>
          </a:ln>
        </p:spPr>
      </p:sp>
      <p:sp>
        <p:nvSpPr>
          <p:cNvPr id="4" name="Polygon 4"/>
          <p:cNvSpPr/>
          <p:nvPr/>
        </p:nvSpPr>
        <p:spPr>
          <a:xfrm>
            <a:off x="9334500" y="0"/>
            <a:ext cx="2857500" cy="2095500"/>
          </a:xfrm>
          <a:custGeom>
            <a:avLst/>
            <a:gdLst/>
            <a:ahLst/>
            <a:cxnLst/>
            <a:rect l="l" t="t" r="r" b="b"/>
            <a:pathLst>
              <a:path w="2857500" h="2095500">
                <a:moveTo>
                  <a:pt x="2857500" y="0"/>
                </a:moveTo>
                <a:lnTo>
                  <a:pt x="0" y="0"/>
                </a:lnTo>
                <a:lnTo>
                  <a:pt x="2857500" y="2095500"/>
                </a:lnTo>
                <a:close/>
              </a:path>
            </a:pathLst>
          </a:custGeom>
          <a:solidFill>
            <a:srgbClr val="152A45">
              <a:alpha val="30000"/>
            </a:srgbClr>
          </a:solidFill>
          <a:ln>
            <a:noFill/>
          </a:ln>
        </p:spPr>
      </p:sp>
      <p:sp>
        <p:nvSpPr>
          <p:cNvPr id="5" name="Line 5"/>
          <p:cNvSpPr/>
          <p:nvPr/>
        </p:nvSpPr>
        <p:spPr>
          <a:xfrm>
            <a:off x="4572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6" name="Line 6"/>
          <p:cNvSpPr/>
          <p:nvPr/>
        </p:nvSpPr>
        <p:spPr>
          <a:xfrm>
            <a:off x="102870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7" name="TextBox 7"/>
          <p:cNvSpPr txBox="1"/>
          <p:nvPr/>
        </p:nvSpPr>
        <p:spPr>
          <a:xfrm>
            <a:off x="4946142" y="2849880"/>
            <a:ext cx="2299716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感谢观看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021580" y="3806190"/>
            <a:ext cx="2148840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C9A227"/>
                </a:solidFill>
                <a:latin typeface="Segoe UI"/>
                <a:ea typeface="Microsoft YaHei"/>
                <a:cs typeface="Segoe UI"/>
              </a:rPr>
              <a:t>人工智能发展趋势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8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etch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1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2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300"/>
                            </p:stCondLst>
                            <p:childTnLst>
                              <p:par>
                                <p:cTn id="3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