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381000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0" y="3048000"/>
                </a:moveTo>
                <a:lnTo>
                  <a:pt x="381000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8382000" y="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3810000" y="0"/>
                </a:moveTo>
                <a:lnTo>
                  <a:pt x="0" y="0"/>
                </a:lnTo>
                <a:lnTo>
                  <a:pt x="3810000" y="30480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3938616" y="2468880"/>
            <a:ext cx="4314768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包头市近五年GDP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286012" y="3457575"/>
            <a:ext cx="3619976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分析包头市2019-2023年GDP增长情况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616321" y="6061710"/>
            <a:ext cx="95935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2026年05月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675459" y="6458902"/>
            <a:ext cx="726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Ellipse 5"/>
          <p:cNvSpPr/>
          <p:nvPr/>
        </p:nvSpPr>
        <p:spPr>
          <a:xfrm>
            <a:off x="571500" y="1638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933450" y="1609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宏观概览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365867" y="1642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  <p:sp>
        <p:nvSpPr>
          <p:cNvPr id="8" name="Ellipse 8"/>
          <p:cNvSpPr/>
          <p:nvPr/>
        </p:nvSpPr>
        <p:spPr>
          <a:xfrm>
            <a:off x="571500" y="2209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933450" y="2181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增长趋势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365867" y="2213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  <p:sp>
        <p:nvSpPr>
          <p:cNvPr id="11" name="Ellipse 11"/>
          <p:cNvSpPr/>
          <p:nvPr/>
        </p:nvSpPr>
        <p:spPr>
          <a:xfrm>
            <a:off x="571500" y="2781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933450" y="2752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产业结构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365867" y="2785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  <p:sp>
        <p:nvSpPr>
          <p:cNvPr id="14" name="Ellipse 14"/>
          <p:cNvSpPr/>
          <p:nvPr/>
        </p:nvSpPr>
        <p:spPr>
          <a:xfrm>
            <a:off x="571500" y="3352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933450" y="3324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年度对比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365867" y="3356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  <p:sp>
        <p:nvSpPr>
          <p:cNvPr id="17" name="Ellipse 17"/>
          <p:cNvSpPr/>
          <p:nvPr/>
        </p:nvSpPr>
        <p:spPr>
          <a:xfrm>
            <a:off x="571500" y="3924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8" name="TextBox 18"/>
          <p:cNvSpPr txBox="1"/>
          <p:nvPr/>
        </p:nvSpPr>
        <p:spPr>
          <a:xfrm>
            <a:off x="933450" y="3895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驱动因素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0365867" y="3928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43865" y="6458902"/>
            <a:ext cx="119981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包头市近五年GDP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宏观概览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4" name="Group 14"/>
          <p:cNvGrpSpPr/>
          <p:nvPr/>
        </p:nvGrpSpPr>
        <p:grpSpPr>
          <a:xfrm>
            <a:off x="457200" y="1524000"/>
            <a:ext cx="11049000" cy="1714500"/>
            <a:chOff x="457200" y="1524000"/>
            <a:chExt cx="11049000" cy="17145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1232749" y="1832610"/>
              <a:ext cx="1877901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4,575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836611" y="2632710"/>
              <a:ext cx="67017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GDP总量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426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219871" y="1832610"/>
              <a:ext cx="1523657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7.3%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615940" y="263271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同比增长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807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9384116" y="1832610"/>
              <a:ext cx="815169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2E7D32"/>
                  </a:solidFill>
                  <a:latin typeface="DIN Alternate"/>
                  <a:ea typeface="Microsoft YaHei"/>
                  <a:cs typeface="DIN Alternate"/>
                </a:rPr>
                <a:t>72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9425940" y="263271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全国排名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441960" y="3680460"/>
            <a:ext cx="2773299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包头市近五年GDP核心经济指标概览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宏观概览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增长趋势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23" name="Group 23"/>
          <p:cNvGrpSpPr/>
          <p:nvPr/>
        </p:nvGrpSpPr>
        <p:grpSpPr>
          <a:xfrm>
            <a:off x="441960" y="1394460"/>
            <a:ext cx="9540240" cy="3368040"/>
            <a:chOff x="441960" y="1394460"/>
            <a:chExt cx="9540240" cy="3368040"/>
          </a:xfrm>
        </p:grpSpPr>
        <p:sp>
          <p:nvSpPr>
            <p:cNvPr id="5" name="TextBox 5"/>
            <p:cNvSpPr txBox="1"/>
            <p:nvPr/>
          </p:nvSpPr>
          <p:spPr>
            <a:xfrm>
              <a:off x="441960" y="1394460"/>
              <a:ext cx="242277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包头市近五年GDP五年增长趋势</a:t>
              </a:r>
            </a:p>
          </p:txBody>
        </p:sp>
        <p:grpSp>
          <p:nvGrpSpPr>
            <p:cNvPr id="22" name="Group 22"/>
            <p:cNvGrpSpPr/>
            <p:nvPr/>
          </p:nvGrpSpPr>
          <p:grpSpPr>
            <a:xfrm>
              <a:off x="457200" y="1905000"/>
              <a:ext cx="9525000" cy="2857500"/>
              <a:chOff x="457200" y="1905000"/>
              <a:chExt cx="9525000" cy="2857500"/>
            </a:xfrm>
          </p:grpSpPr>
          <p:sp>
            <p:nvSpPr>
              <p:cNvPr id="6" name="Rectangle 6"/>
              <p:cNvSpPr/>
              <p:nvPr/>
            </p:nvSpPr>
            <p:spPr>
              <a:xfrm>
                <a:off x="457200" y="1905000"/>
                <a:ext cx="9525000" cy="2857500"/>
              </a:xfrm>
              <a:prstGeom prst="rect">
                <a:avLst/>
              </a:prstGeom>
              <a:noFill/>
              <a:ln w="9525">
                <a:solidFill>
                  <a:srgbClr val="E0E0E0"/>
                </a:solidFill>
              </a:ln>
            </p:spPr>
          </p:sp>
          <p:sp>
            <p:nvSpPr>
              <p:cNvPr id="7" name="Freeform 7"/>
              <p:cNvSpPr/>
              <p:nvPr/>
            </p:nvSpPr>
            <p:spPr>
              <a:xfrm>
                <a:off x="933450" y="3125724"/>
                <a:ext cx="1333500" cy="1160526"/>
              </a:xfrm>
              <a:custGeom>
                <a:avLst/>
                <a:gdLst/>
                <a:ahLst/>
                <a:cxnLst/>
                <a:rect l="l" t="t" r="r" b="b"/>
                <a:pathLst>
                  <a:path w="1333500" h="1160526">
                    <a:moveTo>
                      <a:pt x="38100" y="0"/>
                    </a:moveTo>
                    <a:lnTo>
                      <a:pt x="1295400" y="0"/>
                    </a:lnTo>
                    <a:cubicBezTo>
                      <a:pt x="1316442" y="0"/>
                      <a:pt x="1333500" y="17058"/>
                      <a:pt x="1333500" y="38100"/>
                    </a:cubicBezTo>
                    <a:lnTo>
                      <a:pt x="1333500" y="1122426"/>
                    </a:lnTo>
                    <a:cubicBezTo>
                      <a:pt x="1333500" y="1143468"/>
                      <a:pt x="1316442" y="1160526"/>
                      <a:pt x="1295400" y="1160526"/>
                    </a:cubicBezTo>
                    <a:lnTo>
                      <a:pt x="38100" y="1160526"/>
                    </a:lnTo>
                    <a:cubicBezTo>
                      <a:pt x="17058" y="1160526"/>
                      <a:pt x="0" y="1143468"/>
                      <a:pt x="0" y="1122426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1418177" y="436340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2020</a:t>
                </a: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1444180" y="2933356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2787</a:t>
                </a: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2457450" y="2915031"/>
                <a:ext cx="1333500" cy="1371219"/>
              </a:xfrm>
              <a:custGeom>
                <a:avLst/>
                <a:gdLst/>
                <a:ahLst/>
                <a:cxnLst/>
                <a:rect l="l" t="t" r="r" b="b"/>
                <a:pathLst>
                  <a:path w="1333500" h="1371219">
                    <a:moveTo>
                      <a:pt x="38100" y="0"/>
                    </a:moveTo>
                    <a:lnTo>
                      <a:pt x="1295400" y="0"/>
                    </a:lnTo>
                    <a:cubicBezTo>
                      <a:pt x="1316442" y="0"/>
                      <a:pt x="1333500" y="17058"/>
                      <a:pt x="1333500" y="38100"/>
                    </a:cubicBezTo>
                    <a:lnTo>
                      <a:pt x="1333500" y="1333119"/>
                    </a:lnTo>
                    <a:cubicBezTo>
                      <a:pt x="1333500" y="1354161"/>
                      <a:pt x="1316442" y="1371219"/>
                      <a:pt x="1295400" y="1371219"/>
                    </a:cubicBezTo>
                    <a:lnTo>
                      <a:pt x="38100" y="1371219"/>
                    </a:lnTo>
                    <a:cubicBezTo>
                      <a:pt x="17058" y="1371219"/>
                      <a:pt x="0" y="1354161"/>
                      <a:pt x="0" y="1333119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11" name="TextBox 11"/>
              <p:cNvSpPr txBox="1"/>
              <p:nvPr/>
            </p:nvSpPr>
            <p:spPr>
              <a:xfrm>
                <a:off x="2961346" y="4363402"/>
                <a:ext cx="325707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2021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968180" y="2722661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3293</a:t>
                </a: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3981450" y="2724817"/>
                <a:ext cx="1333500" cy="1561433"/>
              </a:xfrm>
              <a:custGeom>
                <a:avLst/>
                <a:gdLst/>
                <a:ahLst/>
                <a:cxnLst/>
                <a:rect l="l" t="t" r="r" b="b"/>
                <a:pathLst>
                  <a:path w="1333500" h="1561433">
                    <a:moveTo>
                      <a:pt x="38100" y="0"/>
                    </a:moveTo>
                    <a:lnTo>
                      <a:pt x="1295400" y="0"/>
                    </a:lnTo>
                    <a:cubicBezTo>
                      <a:pt x="1316442" y="0"/>
                      <a:pt x="1333500" y="17058"/>
                      <a:pt x="1333500" y="38100"/>
                    </a:cubicBezTo>
                    <a:lnTo>
                      <a:pt x="1333500" y="1523333"/>
                    </a:lnTo>
                    <a:cubicBezTo>
                      <a:pt x="1333500" y="1544375"/>
                      <a:pt x="1316442" y="1561433"/>
                      <a:pt x="1295400" y="1561433"/>
                    </a:cubicBezTo>
                    <a:lnTo>
                      <a:pt x="38100" y="1561433"/>
                    </a:lnTo>
                    <a:cubicBezTo>
                      <a:pt x="17058" y="1561433"/>
                      <a:pt x="0" y="1544375"/>
                      <a:pt x="0" y="1523333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4466177" y="436340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2022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492180" y="2532370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3750</a:t>
                </a:r>
              </a:p>
            </p:txBody>
          </p:sp>
          <p:sp>
            <p:nvSpPr>
              <p:cNvPr id="16" name="Freeform 16"/>
              <p:cNvSpPr/>
              <p:nvPr/>
            </p:nvSpPr>
            <p:spPr>
              <a:xfrm>
                <a:off x="5505450" y="2510790"/>
                <a:ext cx="1333500" cy="1775460"/>
              </a:xfrm>
              <a:custGeom>
                <a:avLst/>
                <a:gdLst/>
                <a:ahLst/>
                <a:cxnLst/>
                <a:rect l="l" t="t" r="r" b="b"/>
                <a:pathLst>
                  <a:path w="1333500" h="1775460">
                    <a:moveTo>
                      <a:pt x="38100" y="0"/>
                    </a:moveTo>
                    <a:lnTo>
                      <a:pt x="1295400" y="0"/>
                    </a:lnTo>
                    <a:cubicBezTo>
                      <a:pt x="1316442" y="0"/>
                      <a:pt x="1333500" y="17058"/>
                      <a:pt x="1333500" y="38100"/>
                    </a:cubicBezTo>
                    <a:lnTo>
                      <a:pt x="1333500" y="1737360"/>
                    </a:lnTo>
                    <a:cubicBezTo>
                      <a:pt x="1333500" y="1758402"/>
                      <a:pt x="1316442" y="1775460"/>
                      <a:pt x="1295400" y="1775460"/>
                    </a:cubicBezTo>
                    <a:lnTo>
                      <a:pt x="38100" y="1775460"/>
                    </a:lnTo>
                    <a:cubicBezTo>
                      <a:pt x="17058" y="1775460"/>
                      <a:pt x="0" y="1758402"/>
                      <a:pt x="0" y="173736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5990177" y="436340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2023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016180" y="2318343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4264</a:t>
                </a:r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7029450" y="2381250"/>
                <a:ext cx="1333500" cy="1905000"/>
              </a:xfrm>
              <a:custGeom>
                <a:avLst/>
                <a:gdLst/>
                <a:ahLst/>
                <a:cxnLst/>
                <a:rect l="l" t="t" r="r" b="b"/>
                <a:pathLst>
                  <a:path w="1333500" h="1905000">
                    <a:moveTo>
                      <a:pt x="38100" y="0"/>
                    </a:moveTo>
                    <a:lnTo>
                      <a:pt x="1295400" y="0"/>
                    </a:lnTo>
                    <a:cubicBezTo>
                      <a:pt x="1316442" y="0"/>
                      <a:pt x="1333500" y="17058"/>
                      <a:pt x="1333500" y="38100"/>
                    </a:cubicBezTo>
                    <a:lnTo>
                      <a:pt x="1333500" y="1866900"/>
                    </a:lnTo>
                    <a:cubicBezTo>
                      <a:pt x="1333500" y="1887942"/>
                      <a:pt x="1316442" y="1905000"/>
                      <a:pt x="1295400" y="1905000"/>
                    </a:cubicBezTo>
                    <a:lnTo>
                      <a:pt x="38100" y="1905000"/>
                    </a:lnTo>
                    <a:cubicBezTo>
                      <a:pt x="17058" y="1905000"/>
                      <a:pt x="0" y="1887942"/>
                      <a:pt x="0" y="18669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close/>
                  </a:path>
                </a:pathLst>
              </a:custGeom>
              <a:solidFill>
                <a:srgbClr val="1E3A5F"/>
              </a:solidFill>
              <a:ln>
                <a:noFill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7514177" y="4363402"/>
                <a:ext cx="364046" cy="2133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050" dirty="0">
                    <a:solidFill>
                      <a:srgbClr val="212121"/>
                    </a:solidFill>
                    <a:latin typeface="Segoe UI"/>
                    <a:ea typeface="Microsoft YaHei"/>
                    <a:cs typeface="Segoe UI"/>
                  </a:rPr>
                  <a:t>2024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7540180" y="2188845"/>
                <a:ext cx="312039" cy="18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900" dirty="0">
                    <a:solidFill>
                      <a:srgbClr val="1E3A5F"/>
                    </a:solidFill>
                    <a:latin typeface="Segoe UI"/>
                    <a:ea typeface="Microsoft YaHei"/>
                    <a:cs typeface="Segoe UI"/>
                  </a:rPr>
                  <a:t>4575</a:t>
                </a:r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增长趋势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4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4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产业结构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8" name="Group 8"/>
          <p:cNvGrpSpPr/>
          <p:nvPr/>
        </p:nvGrpSpPr>
        <p:grpSpPr>
          <a:xfrm>
            <a:off x="1714500" y="2667000"/>
            <a:ext cx="2286000" cy="2286000"/>
            <a:chOff x="1714500" y="2667000"/>
            <a:chExt cx="2286000" cy="2286000"/>
          </a:xfrm>
        </p:grpSpPr>
        <p:sp>
          <p:nvSpPr>
            <p:cNvPr id="5" name="Ellipse 5"/>
            <p:cNvSpPr/>
            <p:nvPr/>
          </p:nvSpPr>
          <p:spPr>
            <a:xfrm>
              <a:off x="1714500" y="2667000"/>
              <a:ext cx="2286000" cy="2286000"/>
            </a:xfrm>
            <a:prstGeom prst="ellipse">
              <a:avLst/>
            </a:prstGeom>
            <a:solidFill>
              <a:srgbClr val="1E3A5F"/>
            </a:solidFill>
            <a:ln>
              <a:noFill/>
            </a:ln>
          </p:spPr>
        </p:sp>
        <p:sp>
          <p:nvSpPr>
            <p:cNvPr id="6" name="Ellipse 6"/>
            <p:cNvSpPr/>
            <p:nvPr/>
          </p:nvSpPr>
          <p:spPr>
            <a:xfrm>
              <a:off x="2095500" y="3048000"/>
              <a:ext cx="1524000" cy="15240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2558606" y="3710940"/>
              <a:ext cx="59778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结构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667500" y="1905000"/>
            <a:ext cx="1680591" cy="1019175"/>
            <a:chOff x="6667500" y="1905000"/>
            <a:chExt cx="1680591" cy="1019175"/>
          </a:xfrm>
        </p:grpSpPr>
        <p:sp>
          <p:nvSpPr>
            <p:cNvPr id="9" name="Freeform 9"/>
            <p:cNvSpPr/>
            <p:nvPr/>
          </p:nvSpPr>
          <p:spPr>
            <a:xfrm>
              <a:off x="6667500" y="190500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6985635" y="1918335"/>
              <a:ext cx="136245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第二产业: 54.6%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6667500" y="228600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C9A227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985635" y="2299335"/>
              <a:ext cx="136245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第三产业: 42.2%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6667500" y="2667000"/>
              <a:ext cx="190500" cy="190500"/>
            </a:xfrm>
            <a:custGeom>
              <a:avLst/>
              <a:gdLst/>
              <a:ahLst/>
              <a:cxnLst/>
              <a:rect l="l" t="t" r="r" b="b"/>
              <a:pathLst>
                <a:path w="190500" h="190500">
                  <a:moveTo>
                    <a:pt x="38100" y="0"/>
                  </a:moveTo>
                  <a:lnTo>
                    <a:pt x="152400" y="0"/>
                  </a:lnTo>
                  <a:cubicBezTo>
                    <a:pt x="173442" y="0"/>
                    <a:pt x="190500" y="17058"/>
                    <a:pt x="190500" y="38100"/>
                  </a:cubicBezTo>
                  <a:lnTo>
                    <a:pt x="190500" y="152400"/>
                  </a:lnTo>
                  <a:cubicBezTo>
                    <a:pt x="190500" y="173442"/>
                    <a:pt x="173442" y="190500"/>
                    <a:pt x="152400" y="190500"/>
                  </a:cubicBezTo>
                  <a:lnTo>
                    <a:pt x="38100" y="190500"/>
                  </a:lnTo>
                  <a:cubicBezTo>
                    <a:pt x="17058" y="190500"/>
                    <a:pt x="0" y="173442"/>
                    <a:pt x="0" y="15240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2E7D32"/>
            </a:solidFill>
            <a:ln>
              <a:noFill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6985635" y="2680335"/>
              <a:ext cx="1266063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第一产业: 3.2%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产业结构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27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年度对比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35" name="Group 35"/>
          <p:cNvGrpSpPr/>
          <p:nvPr/>
        </p:nvGrpSpPr>
        <p:grpSpPr>
          <a:xfrm>
            <a:off x="457200" y="1524000"/>
            <a:ext cx="10477500" cy="2905125"/>
            <a:chOff x="457200" y="1524000"/>
            <a:chExt cx="10477500" cy="2905125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10477500" cy="476250"/>
            </a:xfrm>
            <a:custGeom>
              <a:avLst/>
              <a:gdLst/>
              <a:ahLst/>
              <a:cxnLst/>
              <a:rect l="l" t="t" r="r" b="b"/>
              <a:pathLst>
                <a:path w="10477500" h="476250">
                  <a:moveTo>
                    <a:pt x="38100" y="0"/>
                  </a:moveTo>
                  <a:lnTo>
                    <a:pt x="10439400" y="0"/>
                  </a:lnTo>
                  <a:cubicBezTo>
                    <a:pt x="10460442" y="0"/>
                    <a:pt x="10477500" y="17058"/>
                    <a:pt x="10477500" y="38100"/>
                  </a:cubicBezTo>
                  <a:lnTo>
                    <a:pt x="10477500" y="438150"/>
                  </a:lnTo>
                  <a:cubicBezTo>
                    <a:pt x="10477500" y="459192"/>
                    <a:pt x="10460442" y="476250"/>
                    <a:pt x="10439400" y="476250"/>
                  </a:cubicBezTo>
                  <a:lnTo>
                    <a:pt x="38100" y="476250"/>
                  </a:lnTo>
                  <a:cubicBezTo>
                    <a:pt x="17058" y="476250"/>
                    <a:pt x="0" y="459192"/>
                    <a:pt x="0" y="438150"/>
                  </a:cubicBezTo>
                  <a:lnTo>
                    <a:pt x="0" y="38100"/>
                  </a:lnTo>
                  <a:cubicBezTo>
                    <a:pt x="0" y="17058"/>
                    <a:pt x="17058" y="0"/>
                    <a:pt x="38100" y="0"/>
                  </a:cubicBezTo>
                  <a:close/>
                </a:path>
              </a:pathLst>
            </a:custGeom>
            <a:solidFill>
              <a:srgbClr val="1E3A5F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1562862" y="1727835"/>
              <a:ext cx="39852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年份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3929205" y="1727835"/>
              <a:ext cx="904589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GDP(亿元)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6801612" y="1727835"/>
              <a:ext cx="39852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增速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420987" y="1727835"/>
              <a:ext cx="398526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FFFFFF"/>
                  </a:solidFill>
                  <a:latin typeface="Segoe UI"/>
                  <a:ea typeface="Microsoft YaHei"/>
                  <a:cs typeface="Segoe UI"/>
                </a:rPr>
                <a:t>排名</a:t>
              </a:r>
            </a:p>
          </p:txBody>
        </p:sp>
        <p:sp>
          <p:nvSpPr>
            <p:cNvPr id="10" name="Rectangle 10"/>
            <p:cNvSpPr/>
            <p:nvPr/>
          </p:nvSpPr>
          <p:spPr>
            <a:xfrm>
              <a:off x="457200" y="2095500"/>
              <a:ext cx="10477500" cy="42862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1580102" y="2248852"/>
              <a:ext cx="36404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2020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4157305" y="224885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2,787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945368" y="22488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9499568" y="2248852"/>
              <a:ext cx="24136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103</a:t>
              </a:r>
            </a:p>
          </p:txBody>
        </p:sp>
        <p:sp>
          <p:nvSpPr>
            <p:cNvPr id="15" name="Rectangle 15"/>
            <p:cNvSpPr/>
            <p:nvPr/>
          </p:nvSpPr>
          <p:spPr>
            <a:xfrm>
              <a:off x="457200" y="2571750"/>
              <a:ext cx="10477500" cy="4286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1599271" y="2725102"/>
              <a:ext cx="32570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4157305" y="272510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3,293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6772847" y="2725102"/>
              <a:ext cx="45605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+18.1%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9522571" y="27251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92</a:t>
              </a:r>
            </a:p>
          </p:txBody>
        </p:sp>
        <p:sp>
          <p:nvSpPr>
            <p:cNvPr id="20" name="Rectangle 20"/>
            <p:cNvSpPr/>
            <p:nvPr/>
          </p:nvSpPr>
          <p:spPr>
            <a:xfrm>
              <a:off x="457200" y="3048000"/>
              <a:ext cx="10477500" cy="42862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1580102" y="3201352"/>
              <a:ext cx="36404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2022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4157305" y="320135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3,750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753677" y="3201352"/>
              <a:ext cx="49439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+13.9%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9541740" y="3201352"/>
              <a:ext cx="15702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81</a:t>
              </a:r>
            </a:p>
          </p:txBody>
        </p:sp>
        <p:sp>
          <p:nvSpPr>
            <p:cNvPr id="25" name="Rectangle 25"/>
            <p:cNvSpPr/>
            <p:nvPr/>
          </p:nvSpPr>
          <p:spPr>
            <a:xfrm>
              <a:off x="457200" y="3524250"/>
              <a:ext cx="10477500" cy="4286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sp>
        <p:sp>
          <p:nvSpPr>
            <p:cNvPr id="26" name="TextBox 26"/>
            <p:cNvSpPr txBox="1"/>
            <p:nvPr/>
          </p:nvSpPr>
          <p:spPr>
            <a:xfrm>
              <a:off x="1580102" y="3677602"/>
              <a:ext cx="36404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2023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157305" y="367760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4,264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6753677" y="3677602"/>
              <a:ext cx="49439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+13.7%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9522571" y="36776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72</a:t>
              </a:r>
            </a:p>
          </p:txBody>
        </p:sp>
        <p:sp>
          <p:nvSpPr>
            <p:cNvPr id="30" name="Rectangle 30"/>
            <p:cNvSpPr/>
            <p:nvPr/>
          </p:nvSpPr>
          <p:spPr>
            <a:xfrm>
              <a:off x="457200" y="4000500"/>
              <a:ext cx="10477500" cy="42862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1580102" y="4153852"/>
              <a:ext cx="36404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2024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4157305" y="415385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4,575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6776680" y="4153852"/>
              <a:ext cx="44838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+7.3%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9564743" y="4153852"/>
              <a:ext cx="11101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</a:t>
              </a:r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年度对比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35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驱动因素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457200" y="1524000"/>
            <a:ext cx="10858500" cy="3619500"/>
            <a:chOff x="457200" y="1524000"/>
            <a:chExt cx="10858500" cy="36195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30555" y="1759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晶硅光伏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634365" y="2172652"/>
              <a:ext cx="2142934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多晶硅产能占全国1/4，全球1/8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6172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6345555" y="1759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稀土产业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6349365" y="2172652"/>
              <a:ext cx="228861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轻稀土储量全球第一，占比83.7%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457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30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招商引资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34365" y="4077652"/>
              <a:ext cx="173655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新开工亿元以上项目161个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6172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6345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营商环境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6349365" y="4077652"/>
              <a:ext cx="171354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包你满意、包你放心品牌</a:t>
              </a: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驱动因素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476250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0" y="2095500"/>
                </a:moveTo>
                <a:lnTo>
                  <a:pt x="285750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9334500" y="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2857500" y="0"/>
                </a:moveTo>
                <a:lnTo>
                  <a:pt x="0" y="0"/>
                </a:lnTo>
                <a:lnTo>
                  <a:pt x="2857500" y="20955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4946142" y="2849880"/>
            <a:ext cx="2299716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感谢观看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067586" y="3806190"/>
            <a:ext cx="2056828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包头市近五年GDP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2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00"/>
                            </p:stCondLst>
                            <p:childTnLst>
                              <p:par>
                                <p:cTn id="3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